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1.xml.rels" ContentType="application/vnd.openxmlformats-package.relationships+xml"/>
  <Override PartName="/ppt/notesSlides/_rels/notesSlide5.xml.rels" ContentType="application/vnd.openxmlformats-package.relationships+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media/image13.png" ContentType="image/png"/>
  <Override PartName="/ppt/media/image12.png" ContentType="image/png"/>
  <Override PartName="/ppt/media/image11.png" ContentType="image/png"/>
  <Override PartName="/ppt/media/image10.png" ContentType="image/png"/>
  <Override PartName="/ppt/media/image8.png" ContentType="image/png"/>
  <Override PartName="/ppt/media/image9.png" ContentType="image/png"/>
  <Override PartName="/ppt/media/image7.jpeg" ContentType="image/jpeg"/>
  <Override PartName="/ppt/media/image2.jpeg" ContentType="image/jpeg"/>
  <Override PartName="/ppt/media/image1.png" ContentType="image/png"/>
  <Override PartName="/ppt/media/image3.png" ContentType="image/png"/>
  <Override PartName="/ppt/media/image14.png" ContentType="image/png"/>
  <Override PartName="/ppt/media/image4.jpeg" ContentType="image/jpeg"/>
  <Override PartName="/ppt/media/image5.tif" ContentType="image/tiff"/>
  <Override PartName="/ppt/media/image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x="9144000" cy="6858000"/>
  <p:notesSz cx="6858000" cy="100139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sldImg"/>
          </p:nvPr>
        </p:nvSpPr>
        <p:spPr>
          <a:xfrm>
            <a:off x="216000" y="812520"/>
            <a:ext cx="7127280" cy="4008960"/>
          </a:xfrm>
          <a:prstGeom prst="rect">
            <a:avLst/>
          </a:prstGeom>
        </p:spPr>
        <p:txBody>
          <a:bodyPr lIns="0" rIns="0" tIns="0" bIns="0" anchor="ctr"/>
          <a:p>
            <a:r>
              <a:rPr b="0" lang="de-DE" sz="2800" spc="-1" strike="noStrike">
                <a:solidFill>
                  <a:srgbClr val="000000"/>
                </a:solidFill>
                <a:latin typeface="Arial"/>
              </a:rPr>
              <a:t>Folie mittels Klicken verschieben</a:t>
            </a:r>
            <a:endParaRPr b="0" lang="de-DE" sz="2800" spc="-1" strike="noStrike">
              <a:solidFill>
                <a:srgbClr val="000000"/>
              </a:solidFill>
              <a:latin typeface="Arial"/>
            </a:endParaRPr>
          </a:p>
        </p:txBody>
      </p:sp>
      <p:sp>
        <p:nvSpPr>
          <p:cNvPr id="87" name="PlaceHolder 2"/>
          <p:cNvSpPr>
            <a:spLocks noGrp="1"/>
          </p:cNvSpPr>
          <p:nvPr>
            <p:ph type="body"/>
          </p:nvPr>
        </p:nvSpPr>
        <p:spPr>
          <a:xfrm>
            <a:off x="756000" y="5078520"/>
            <a:ext cx="6047640" cy="4811040"/>
          </a:xfrm>
          <a:prstGeom prst="rect">
            <a:avLst/>
          </a:prstGeom>
        </p:spPr>
        <p:txBody>
          <a:bodyPr lIns="0" rIns="0" tIns="0" bIns="0"/>
          <a:p>
            <a:r>
              <a:rPr b="0" lang="de-DE" sz="2000" spc="-1" strike="noStrike">
                <a:latin typeface="Arial"/>
              </a:rPr>
              <a:t>Format der Notizen mittels Klicken bearbeiten</a:t>
            </a:r>
            <a:endParaRPr b="0" lang="de-DE" sz="2000" spc="-1" strike="noStrike">
              <a:latin typeface="Arial"/>
            </a:endParaRPr>
          </a:p>
        </p:txBody>
      </p:sp>
      <p:sp>
        <p:nvSpPr>
          <p:cNvPr id="88" name="PlaceHolder 3"/>
          <p:cNvSpPr>
            <a:spLocks noGrp="1"/>
          </p:cNvSpPr>
          <p:nvPr>
            <p:ph type="hdr"/>
          </p:nvPr>
        </p:nvSpPr>
        <p:spPr>
          <a:xfrm>
            <a:off x="0" y="0"/>
            <a:ext cx="3280680" cy="534240"/>
          </a:xfrm>
          <a:prstGeom prst="rect">
            <a:avLst/>
          </a:prstGeom>
        </p:spPr>
        <p:txBody>
          <a:bodyPr lIns="0" rIns="0" tIns="0" bIns="0"/>
          <a:p>
            <a:r>
              <a:rPr b="0" lang="de-DE" sz="1400" spc="-1" strike="noStrike">
                <a:latin typeface="Times New Roman"/>
              </a:rPr>
              <a:t> </a:t>
            </a:r>
            <a:endParaRPr b="0" lang="de-DE" sz="1400" spc="-1" strike="noStrike">
              <a:latin typeface="Times New Roman"/>
            </a:endParaRPr>
          </a:p>
        </p:txBody>
      </p:sp>
      <p:sp>
        <p:nvSpPr>
          <p:cNvPr id="89" name="PlaceHolder 4"/>
          <p:cNvSpPr>
            <a:spLocks noGrp="1"/>
          </p:cNvSpPr>
          <p:nvPr>
            <p:ph type="dt"/>
          </p:nvPr>
        </p:nvSpPr>
        <p:spPr>
          <a:xfrm>
            <a:off x="4278960" y="0"/>
            <a:ext cx="3280680" cy="534240"/>
          </a:xfrm>
          <a:prstGeom prst="rect">
            <a:avLst/>
          </a:prstGeom>
        </p:spPr>
        <p:txBody>
          <a:bodyPr lIns="0" rIns="0" tIns="0" bIns="0"/>
          <a:p>
            <a:pPr algn="r"/>
            <a:r>
              <a:rPr b="0" lang="de-DE" sz="1400" spc="-1" strike="noStrike">
                <a:latin typeface="Times New Roman"/>
              </a:rPr>
              <a:t> </a:t>
            </a:r>
            <a:endParaRPr b="0" lang="de-DE" sz="1400" spc="-1" strike="noStrike">
              <a:latin typeface="Times New Roman"/>
            </a:endParaRPr>
          </a:p>
        </p:txBody>
      </p:sp>
      <p:sp>
        <p:nvSpPr>
          <p:cNvPr id="90" name="PlaceHolder 5"/>
          <p:cNvSpPr>
            <a:spLocks noGrp="1"/>
          </p:cNvSpPr>
          <p:nvPr>
            <p:ph type="ftr"/>
          </p:nvPr>
        </p:nvSpPr>
        <p:spPr>
          <a:xfrm>
            <a:off x="0" y="10157400"/>
            <a:ext cx="3280680" cy="534240"/>
          </a:xfrm>
          <a:prstGeom prst="rect">
            <a:avLst/>
          </a:prstGeom>
        </p:spPr>
        <p:txBody>
          <a:bodyPr lIns="0" rIns="0" tIns="0" bIns="0" anchor="b"/>
          <a:p>
            <a:r>
              <a:rPr b="0" lang="de-DE" sz="1400" spc="-1" strike="noStrike">
                <a:latin typeface="Times New Roman"/>
              </a:rPr>
              <a:t> </a:t>
            </a:r>
            <a:endParaRPr b="0" lang="de-DE" sz="1400" spc="-1" strike="noStrike">
              <a:latin typeface="Times New Roman"/>
            </a:endParaRPr>
          </a:p>
        </p:txBody>
      </p:sp>
      <p:sp>
        <p:nvSpPr>
          <p:cNvPr id="91" name="PlaceHolder 6"/>
          <p:cNvSpPr>
            <a:spLocks noGrp="1"/>
          </p:cNvSpPr>
          <p:nvPr>
            <p:ph type="sldNum"/>
          </p:nvPr>
        </p:nvSpPr>
        <p:spPr>
          <a:xfrm>
            <a:off x="4278960" y="10157400"/>
            <a:ext cx="3280680" cy="534240"/>
          </a:xfrm>
          <a:prstGeom prst="rect">
            <a:avLst/>
          </a:prstGeom>
        </p:spPr>
        <p:txBody>
          <a:bodyPr lIns="0" rIns="0" tIns="0" bIns="0" anchor="b"/>
          <a:p>
            <a:pPr algn="r"/>
            <a:fld id="{96FC2A98-F4A2-4F4C-99CE-7134CE506C95}" type="slidenum">
              <a:rPr b="0" lang="de-DE" sz="1400" spc="-1" strike="noStrike">
                <a:latin typeface="Times New Roman"/>
              </a:rPr>
              <a:t>1</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sldImg"/>
          </p:nvPr>
        </p:nvSpPr>
        <p:spPr>
          <a:xfrm>
            <a:off x="925560" y="750960"/>
            <a:ext cx="5008320" cy="3755520"/>
          </a:xfrm>
          <a:prstGeom prst="rect">
            <a:avLst/>
          </a:prstGeom>
        </p:spPr>
      </p:sp>
      <p:sp>
        <p:nvSpPr>
          <p:cNvPr id="159"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2000" spc="-1" strike="noStrike">
                <a:latin typeface="Arial"/>
              </a:rPr>
              <a:t>Schriftgröße: Überschrift 28; Text 22, bzw. 20</a:t>
            </a:r>
            <a:endParaRPr b="0" lang="de-DE" sz="2000" spc="-1" strike="noStrike">
              <a:latin typeface="Arial"/>
            </a:endParaRPr>
          </a:p>
        </p:txBody>
      </p:sp>
      <p:sp>
        <p:nvSpPr>
          <p:cNvPr id="160" name="TextShape 3"/>
          <p:cNvSpPr txBox="1"/>
          <p:nvPr/>
        </p:nvSpPr>
        <p:spPr>
          <a:xfrm>
            <a:off x="3884760" y="9512280"/>
            <a:ext cx="2971440" cy="499680"/>
          </a:xfrm>
          <a:prstGeom prst="rect">
            <a:avLst/>
          </a:prstGeom>
          <a:noFill/>
          <a:ln w="9360">
            <a:noFill/>
          </a:ln>
        </p:spPr>
        <p:txBody>
          <a:bodyPr anchor="b"/>
          <a:p>
            <a:pPr algn="r">
              <a:lnSpc>
                <a:spcPct val="100000"/>
              </a:lnSpc>
            </a:pPr>
            <a:fld id="{274A2F58-91E1-4599-92F9-9FF176343419}" type="slidenum">
              <a:rPr b="0" lang="de-DE" sz="1200" spc="-1" strike="noStrike">
                <a:solidFill>
                  <a:srgbClr val="000000"/>
                </a:solidFill>
                <a:latin typeface="Arial"/>
              </a:rPr>
              <a:t>1</a:t>
            </a:fld>
            <a:endParaRPr b="0" lang="de-DE"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925560" y="750960"/>
            <a:ext cx="5008320" cy="3755520"/>
          </a:xfrm>
          <a:prstGeom prst="rect">
            <a:avLst/>
          </a:prstGeom>
        </p:spPr>
      </p:sp>
      <p:sp>
        <p:nvSpPr>
          <p:cNvPr id="162"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2000" spc="-1" strike="noStrike">
                <a:latin typeface="Arial"/>
              </a:rPr>
              <a:t>An dieser Stelle empfiehlt es sich, die Teilnehmer der Fortbildung zu bitten, sich zunächst </a:t>
            </a:r>
            <a:r>
              <a:rPr b="1" lang="de-DE" sz="2000" spc="-1" strike="noStrike">
                <a:latin typeface="Arial"/>
              </a:rPr>
              <a:t>selbst Gedanken </a:t>
            </a:r>
            <a:r>
              <a:rPr b="0" lang="de-DE" sz="2000" spc="-1" strike="noStrike">
                <a:latin typeface="Arial"/>
              </a:rPr>
              <a:t>bezüglich der Positionierung der vorgegebenen Zahlenkarten zu machen, da dies das Verständnis für den inhaltlichen Gehalt des nachfolgenden Filmausschnittes erhöht.</a:t>
            </a:r>
            <a:endParaRPr b="0" lang="de-DE" sz="2000" spc="-1" strike="noStrike">
              <a:latin typeface="Arial"/>
            </a:endParaRPr>
          </a:p>
        </p:txBody>
      </p:sp>
      <p:sp>
        <p:nvSpPr>
          <p:cNvPr id="163" name="TextShape 3"/>
          <p:cNvSpPr txBox="1"/>
          <p:nvPr/>
        </p:nvSpPr>
        <p:spPr>
          <a:xfrm>
            <a:off x="3884760" y="9512280"/>
            <a:ext cx="2971440" cy="499680"/>
          </a:xfrm>
          <a:prstGeom prst="rect">
            <a:avLst/>
          </a:prstGeom>
          <a:noFill/>
          <a:ln w="9360">
            <a:noFill/>
          </a:ln>
        </p:spPr>
        <p:txBody>
          <a:bodyPr anchor="b"/>
          <a:p>
            <a:pPr algn="r">
              <a:lnSpc>
                <a:spcPct val="100000"/>
              </a:lnSpc>
            </a:pPr>
            <a:fld id="{88274B75-37E9-4688-9D80-C326FE024A06}" type="slidenum">
              <a:rPr b="0" lang="de-DE" sz="1200" spc="-1" strike="noStrike">
                <a:solidFill>
                  <a:srgbClr val="000000"/>
                </a:solidFill>
                <a:latin typeface="Arial"/>
              </a:rPr>
              <a:t>1</a:t>
            </a:fld>
            <a:endParaRPr b="0" lang="de-D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925560" y="750960"/>
            <a:ext cx="5008320" cy="3755520"/>
          </a:xfrm>
          <a:prstGeom prst="rect">
            <a:avLst/>
          </a:prstGeom>
        </p:spPr>
      </p:sp>
      <p:sp>
        <p:nvSpPr>
          <p:cNvPr id="165"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2000" spc="-1" strike="noStrike">
                <a:latin typeface="Arial"/>
              </a:rPr>
              <a:t>An dieser Stelle empfiehlt es sich, die Teilnehmer der Fortbildung zu bitten, sich zunächst </a:t>
            </a:r>
            <a:r>
              <a:rPr b="1" lang="de-DE" sz="2000" spc="-1" strike="noStrike">
                <a:latin typeface="Arial"/>
              </a:rPr>
              <a:t>selbst Gedanken </a:t>
            </a:r>
            <a:r>
              <a:rPr b="0" lang="de-DE" sz="2000" spc="-1" strike="noStrike">
                <a:latin typeface="Arial"/>
              </a:rPr>
              <a:t>bezüglich der Positionierung der vorgegebenen Zahlenkarten zu machen, da dies das Verständnis für den inhaltlichen Gehalt des nachfolgenden Filmausschnittes erhöht.</a:t>
            </a:r>
            <a:endParaRPr b="0" lang="de-DE" sz="2000" spc="-1" strike="noStrike">
              <a:latin typeface="Arial"/>
            </a:endParaRPr>
          </a:p>
        </p:txBody>
      </p:sp>
      <p:sp>
        <p:nvSpPr>
          <p:cNvPr id="166" name="TextShape 3"/>
          <p:cNvSpPr txBox="1"/>
          <p:nvPr/>
        </p:nvSpPr>
        <p:spPr>
          <a:xfrm>
            <a:off x="3884760" y="9512280"/>
            <a:ext cx="2971440" cy="499680"/>
          </a:xfrm>
          <a:prstGeom prst="rect">
            <a:avLst/>
          </a:prstGeom>
          <a:noFill/>
          <a:ln w="9360">
            <a:noFill/>
          </a:ln>
        </p:spPr>
        <p:txBody>
          <a:bodyPr anchor="b"/>
          <a:p>
            <a:pPr algn="r">
              <a:lnSpc>
                <a:spcPct val="100000"/>
              </a:lnSpc>
            </a:pPr>
            <a:fld id="{B8CBE1BE-0EE6-46EA-95CB-658E09207395}" type="slidenum">
              <a:rPr b="0" lang="de-DE" sz="1200" spc="-1" strike="noStrike">
                <a:solidFill>
                  <a:srgbClr val="000000"/>
                </a:solidFill>
                <a:latin typeface="Arial"/>
              </a:rPr>
              <a:t>1</a:t>
            </a:fld>
            <a:endParaRPr b="0" lang="de-DE"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925560" y="750960"/>
            <a:ext cx="5007960" cy="3755160"/>
          </a:xfrm>
          <a:prstGeom prst="rect">
            <a:avLst/>
          </a:prstGeom>
        </p:spPr>
      </p:sp>
      <p:sp>
        <p:nvSpPr>
          <p:cNvPr id="168" name="PlaceHolder 2"/>
          <p:cNvSpPr>
            <a:spLocks noGrp="1"/>
          </p:cNvSpPr>
          <p:nvPr>
            <p:ph type="body"/>
          </p:nvPr>
        </p:nvSpPr>
        <p:spPr>
          <a:xfrm>
            <a:off x="685800" y="4756320"/>
            <a:ext cx="5485680" cy="4506120"/>
          </a:xfrm>
          <a:prstGeom prst="rect">
            <a:avLst/>
          </a:prstGeom>
        </p:spPr>
        <p:txBody>
          <a:bodyPr lIns="0" rIns="0" tIns="0" bIns="0"/>
          <a:p>
            <a:endParaRPr b="0" lang="de-DE" sz="2000" spc="-1" strike="noStrike">
              <a:latin typeface="Arial"/>
            </a:endParaRPr>
          </a:p>
        </p:txBody>
      </p:sp>
      <p:sp>
        <p:nvSpPr>
          <p:cNvPr id="169" name="CustomShape 3"/>
          <p:cNvSpPr/>
          <p:nvPr/>
        </p:nvSpPr>
        <p:spPr>
          <a:xfrm>
            <a:off x="3884760" y="9512280"/>
            <a:ext cx="2971080" cy="499320"/>
          </a:xfrm>
          <a:prstGeom prst="rect">
            <a:avLst/>
          </a:prstGeom>
          <a:noFill/>
          <a:ln w="9360">
            <a:noFill/>
          </a:ln>
        </p:spPr>
        <p:style>
          <a:lnRef idx="0"/>
          <a:fillRef idx="0"/>
          <a:effectRef idx="0"/>
          <a:fontRef idx="minor"/>
        </p:style>
        <p:txBody>
          <a:bodyPr lIns="90000" rIns="90000" tIns="45000" bIns="45000" anchor="b"/>
          <a:p>
            <a:pPr algn="r">
              <a:lnSpc>
                <a:spcPct val="100000"/>
              </a:lnSpc>
            </a:pPr>
            <a:fld id="{5C507EE7-5522-4999-9265-EBF76607A0B9}" type="slidenum">
              <a:rPr b="0" lang="de-DE" sz="1200" spc="-1" strike="noStrike">
                <a:solidFill>
                  <a:srgbClr val="000000"/>
                </a:solidFill>
                <a:latin typeface="Arial"/>
              </a:rPr>
              <a:t>&lt;Foliennummer&gt;</a:t>
            </a:fld>
            <a:endParaRPr b="0" lang="de-DE"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925560" y="750960"/>
            <a:ext cx="5008320" cy="3755520"/>
          </a:xfrm>
          <a:prstGeom prst="rect">
            <a:avLst/>
          </a:prstGeom>
        </p:spPr>
      </p:sp>
      <p:sp>
        <p:nvSpPr>
          <p:cNvPr id="171"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2000" spc="-1" strike="noStrike">
                <a:latin typeface="Arial"/>
              </a:rPr>
              <a:t>Das Video kann im Hinblick auf zwei verschiedene Fokusausrichtungen betrachtet werden:</a:t>
            </a:r>
            <a:endParaRPr b="0" lang="de-DE" sz="2000" spc="-1" strike="noStrike">
              <a:latin typeface="Arial"/>
            </a:endParaRPr>
          </a:p>
          <a:p>
            <a:pPr marL="216000" indent="-216000">
              <a:lnSpc>
                <a:spcPct val="100000"/>
              </a:lnSpc>
            </a:pPr>
            <a:r>
              <a:rPr b="0" lang="de-DE" sz="2000" spc="-1" strike="noStrike">
                <a:latin typeface="Arial"/>
              </a:rPr>
              <a:t>Fokus 1: </a:t>
            </a:r>
            <a:r>
              <a:rPr b="1" lang="de-DE" sz="2000" spc="-1" strike="noStrike">
                <a:latin typeface="Arial"/>
              </a:rPr>
              <a:t>Inhaltlich</a:t>
            </a:r>
            <a:r>
              <a:rPr b="0" lang="de-DE" sz="2000" spc="-1" strike="noStrike">
                <a:latin typeface="Arial"/>
              </a:rPr>
              <a:t>: Wie kann mit der Lösungsidee der Schülerin inhaltlich umgegangen werden?</a:t>
            </a:r>
            <a:endParaRPr b="0" lang="de-DE" sz="2000" spc="-1" strike="noStrike">
              <a:latin typeface="Arial"/>
            </a:endParaRPr>
          </a:p>
          <a:p>
            <a:pPr marL="216000" indent="-216000">
              <a:lnSpc>
                <a:spcPct val="100000"/>
              </a:lnSpc>
            </a:pPr>
            <a:r>
              <a:rPr b="0" lang="de-DE" sz="2000" spc="-1" strike="noStrike">
                <a:latin typeface="Arial"/>
              </a:rPr>
              <a:t>Fokus 2: </a:t>
            </a:r>
            <a:r>
              <a:rPr b="1" lang="de-DE" sz="2000" spc="-1" strike="noStrike">
                <a:latin typeface="Arial"/>
              </a:rPr>
              <a:t>Organisatorisch</a:t>
            </a:r>
            <a:r>
              <a:rPr b="0" lang="de-DE" sz="2000" spc="-1" strike="noStrike">
                <a:latin typeface="Arial"/>
              </a:rPr>
              <a:t>: Die Stunde endet in wenigen Minuten. Welche Reaktion ist der Schülerin und ihrer Idee, angesichts der knappen Zeit, gegenüber wertschätzend?</a:t>
            </a:r>
            <a:endParaRPr b="0" lang="de-DE" sz="2000" spc="-1" strike="noStrike">
              <a:latin typeface="Arial"/>
            </a:endParaRPr>
          </a:p>
          <a:p>
            <a:pPr marL="216000" indent="-216000">
              <a:lnSpc>
                <a:spcPct val="100000"/>
              </a:lnSpc>
            </a:pPr>
            <a:endParaRPr b="0" lang="de-DE" sz="2000" spc="-1" strike="noStrike">
              <a:latin typeface="Arial"/>
            </a:endParaRPr>
          </a:p>
          <a:p>
            <a:pPr>
              <a:lnSpc>
                <a:spcPct val="100000"/>
              </a:lnSpc>
              <a:spcBef>
                <a:spcPts val="360"/>
              </a:spcBef>
            </a:pPr>
            <a:r>
              <a:rPr b="0" lang="de-DE" sz="1200" spc="-1" strike="noStrike">
                <a:solidFill>
                  <a:srgbClr val="000000"/>
                </a:solidFill>
                <a:latin typeface="Arial"/>
                <a:ea typeface="Arial"/>
              </a:rPr>
              <a:t>Um die </a:t>
            </a:r>
            <a:r>
              <a:rPr b="1" lang="de-DE" sz="1200" spc="-1" strike="noStrike">
                <a:solidFill>
                  <a:srgbClr val="000000"/>
                </a:solidFill>
                <a:latin typeface="Arial"/>
                <a:ea typeface="Arial"/>
              </a:rPr>
              <a:t>Phase des individuellen Nachdenkens und gemeinsamen Diskutierens </a:t>
            </a:r>
            <a:r>
              <a:rPr b="0" lang="de-DE" sz="1200" spc="-1" strike="noStrike">
                <a:solidFill>
                  <a:srgbClr val="000000"/>
                </a:solidFill>
                <a:latin typeface="Arial"/>
                <a:ea typeface="Arial"/>
              </a:rPr>
              <a:t>aller Fortbildungs-Teilnehmer im Hinblick auf die Entwicklung eigener Impulse und Handlungsmöglichkeiten möglichst gehaltvoll zu gestalten, empfiehlt es sich, diese Folie längstmöglich eingeblendet zu lassen. Erst nach Abschluss dieser Phase sollte zu der nachfolgenden Folie übergegangen werden, die in Gedankenblasen weiterführend verschiedene, zu diskutierende Impulse und Handlungsmöglichkeiten aufführt.</a:t>
            </a:r>
            <a:endParaRPr b="0" lang="de-DE" sz="1200" spc="-1" strike="noStrike">
              <a:latin typeface="Arial"/>
            </a:endParaRPr>
          </a:p>
          <a:p>
            <a:pPr>
              <a:lnSpc>
                <a:spcPct val="100000"/>
              </a:lnSpc>
            </a:pPr>
            <a:endParaRPr b="0" lang="de-DE" sz="1200" spc="-1" strike="noStrike">
              <a:latin typeface="Arial"/>
            </a:endParaRPr>
          </a:p>
        </p:txBody>
      </p:sp>
      <p:sp>
        <p:nvSpPr>
          <p:cNvPr id="172" name="TextShape 3"/>
          <p:cNvSpPr txBox="1"/>
          <p:nvPr/>
        </p:nvSpPr>
        <p:spPr>
          <a:xfrm>
            <a:off x="3884760" y="9512280"/>
            <a:ext cx="2971440" cy="499680"/>
          </a:xfrm>
          <a:prstGeom prst="rect">
            <a:avLst/>
          </a:prstGeom>
          <a:noFill/>
          <a:ln w="9360">
            <a:noFill/>
          </a:ln>
        </p:spPr>
        <p:txBody>
          <a:bodyPr anchor="b"/>
          <a:p>
            <a:pPr algn="r">
              <a:lnSpc>
                <a:spcPct val="100000"/>
              </a:lnSpc>
            </a:pPr>
            <a:fld id="{38EAD053-684B-4E61-AF30-AA477BBB9961}"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925560" y="750960"/>
            <a:ext cx="5008320" cy="3755520"/>
          </a:xfrm>
          <a:prstGeom prst="rect">
            <a:avLst/>
          </a:prstGeom>
        </p:spPr>
      </p:sp>
      <p:sp>
        <p:nvSpPr>
          <p:cNvPr id="174"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1200" spc="-1" strike="noStrike">
                <a:latin typeface="Arial"/>
              </a:rPr>
              <a:t>Impulse wie die o. g. wären denkbar. </a:t>
            </a:r>
            <a:r>
              <a:rPr b="1" lang="de-DE" sz="1200" spc="-1" strike="noStrike">
                <a:latin typeface="Arial"/>
              </a:rPr>
              <a:t>Diskutieren</a:t>
            </a:r>
            <a:r>
              <a:rPr b="0" lang="de-DE" sz="1200" spc="-1" strike="noStrike">
                <a:latin typeface="Arial"/>
              </a:rPr>
              <a:t> Sie die Eignung der hier aufgeführten Reaktionen und </a:t>
            </a:r>
            <a:r>
              <a:rPr b="1" lang="de-DE" sz="1200" spc="-1" strike="noStrike">
                <a:latin typeface="Arial"/>
              </a:rPr>
              <a:t>ergänzen</a:t>
            </a:r>
            <a:r>
              <a:rPr b="0" lang="de-DE" sz="1200" spc="-1" strike="noStrike">
                <a:latin typeface="Arial"/>
              </a:rPr>
              <a:t> Sie ggf. weitere.</a:t>
            </a:r>
            <a:endParaRPr b="0" lang="de-DE" sz="1200" spc="-1" strike="noStrike">
              <a:latin typeface="Arial"/>
            </a:endParaRPr>
          </a:p>
          <a:p>
            <a:pPr>
              <a:lnSpc>
                <a:spcPct val="100000"/>
              </a:lnSpc>
            </a:pPr>
            <a:endParaRPr b="0" lang="de-DE" sz="1200" spc="-1" strike="noStrike">
              <a:latin typeface="Arial"/>
            </a:endParaRPr>
          </a:p>
        </p:txBody>
      </p:sp>
      <p:sp>
        <p:nvSpPr>
          <p:cNvPr id="175" name="TextShape 3"/>
          <p:cNvSpPr txBox="1"/>
          <p:nvPr/>
        </p:nvSpPr>
        <p:spPr>
          <a:xfrm>
            <a:off x="3884760" y="9512280"/>
            <a:ext cx="2971440" cy="499680"/>
          </a:xfrm>
          <a:prstGeom prst="rect">
            <a:avLst/>
          </a:prstGeom>
          <a:noFill/>
          <a:ln w="9360">
            <a:noFill/>
          </a:ln>
        </p:spPr>
        <p:txBody>
          <a:bodyPr anchor="b"/>
          <a:p>
            <a:pPr algn="r">
              <a:lnSpc>
                <a:spcPct val="100000"/>
              </a:lnSpc>
            </a:pPr>
            <a:fld id="{5CDD7079-71B5-45DF-9AC1-D02123157E05}" type="slidenum">
              <a:rPr b="0" lang="de-DE" sz="1200" spc="-1" strike="noStrike">
                <a:solidFill>
                  <a:srgbClr val="000000"/>
                </a:solidFill>
                <a:latin typeface="Arial"/>
                <a:ea typeface="+mn-ea"/>
              </a:rPr>
              <a:t>&lt;Foliennummer&gt;</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914400" y="152280"/>
            <a:ext cx="7772040" cy="282492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62"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0"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72"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3"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7"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8"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80"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1"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2"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3"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4"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5"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914400" y="152280"/>
            <a:ext cx="7772040" cy="282492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179280" y="836280"/>
            <a:ext cx="8785080" cy="360"/>
          </a:xfrm>
          <a:prstGeom prst="line">
            <a:avLst/>
          </a:prstGeom>
          <a:ln w="15840">
            <a:solidFill>
              <a:srgbClr val="808080"/>
            </a:solidFill>
            <a:round/>
          </a:ln>
        </p:spPr>
        <p:style>
          <a:lnRef idx="0"/>
          <a:fillRef idx="0"/>
          <a:effectRef idx="0"/>
          <a:fontRef idx="minor"/>
        </p:style>
      </p:sp>
      <p:sp>
        <p:nvSpPr>
          <p:cNvPr id="1" name="Line 2"/>
          <p:cNvSpPr/>
          <p:nvPr/>
        </p:nvSpPr>
        <p:spPr>
          <a:xfrm>
            <a:off x="755640" y="188640"/>
            <a:ext cx="360" cy="981000"/>
          </a:xfrm>
          <a:prstGeom prst="line">
            <a:avLst/>
          </a:prstGeom>
          <a:ln w="15840">
            <a:solidFill>
              <a:srgbClr val="808080"/>
            </a:solidFill>
            <a:round/>
          </a:ln>
        </p:spPr>
        <p:style>
          <a:lnRef idx="0"/>
          <a:fillRef idx="0"/>
          <a:effectRef idx="0"/>
          <a:fontRef idx="minor"/>
        </p:style>
      </p:sp>
      <p:pic>
        <p:nvPicPr>
          <p:cNvPr id="2" name="Bild 9" descr=""/>
          <p:cNvPicPr/>
          <p:nvPr/>
        </p:nvPicPr>
        <p:blipFill>
          <a:blip r:embed="rId2"/>
          <a:stretch/>
        </p:blipFill>
        <p:spPr>
          <a:xfrm>
            <a:off x="114480" y="279360"/>
            <a:ext cx="609120" cy="431280"/>
          </a:xfrm>
          <a:prstGeom prst="rect">
            <a:avLst/>
          </a:prstGeom>
          <a:ln>
            <a:noFill/>
          </a:ln>
        </p:spPr>
      </p:pic>
      <p:pic>
        <p:nvPicPr>
          <p:cNvPr id="3" name="Bild 8" descr=""/>
          <p:cNvPicPr/>
          <p:nvPr/>
        </p:nvPicPr>
        <p:blipFill>
          <a:blip r:embed="rId3"/>
          <a:stretch/>
        </p:blipFill>
        <p:spPr>
          <a:xfrm>
            <a:off x="6324480" y="6400800"/>
            <a:ext cx="140760" cy="150480"/>
          </a:xfrm>
          <a:prstGeom prst="rect">
            <a:avLst/>
          </a:prstGeom>
          <a:ln>
            <a:noFill/>
          </a:ln>
        </p:spPr>
      </p:pic>
      <p:sp>
        <p:nvSpPr>
          <p:cNvPr id="4" name="PlaceHolder 3"/>
          <p:cNvSpPr>
            <a:spLocks noGrp="1"/>
          </p:cNvSpPr>
          <p:nvPr>
            <p:ph type="title"/>
          </p:nvPr>
        </p:nvSpPr>
        <p:spPr>
          <a:xfrm>
            <a:off x="914400" y="152280"/>
            <a:ext cx="7772040" cy="609120"/>
          </a:xfrm>
          <a:prstGeom prst="rect">
            <a:avLst/>
          </a:prstGeom>
        </p:spPr>
        <p:txBody>
          <a:bodyPr anchor="ctr"/>
          <a:p>
            <a:pPr algn="ctr">
              <a:lnSpc>
                <a:spcPct val="100000"/>
              </a:lnSpc>
            </a:pPr>
            <a:r>
              <a:rPr b="0" lang="de-DE" sz="2800" spc="-1" strike="noStrike">
                <a:solidFill>
                  <a:srgbClr val="000000"/>
                </a:solidFill>
                <a:latin typeface="Arial"/>
                <a:ea typeface="Arial"/>
              </a:rPr>
              <a:t>Mastertitelformat bearbeiten</a:t>
            </a:r>
            <a:endParaRPr b="0" lang="de-DE" sz="2800" spc="-1" strike="noStrike">
              <a:solidFill>
                <a:srgbClr val="000000"/>
              </a:solidFill>
              <a:latin typeface="Arial"/>
            </a:endParaRPr>
          </a:p>
        </p:txBody>
      </p:sp>
      <p:sp>
        <p:nvSpPr>
          <p:cNvPr id="5" name="PlaceHolder 4"/>
          <p:cNvSpPr>
            <a:spLocks noGrp="1"/>
          </p:cNvSpPr>
          <p:nvPr>
            <p:ph type="sldNum"/>
          </p:nvPr>
        </p:nvSpPr>
        <p:spPr>
          <a:xfrm>
            <a:off x="6588000" y="6381720"/>
            <a:ext cx="2098440" cy="475920"/>
          </a:xfrm>
          <a:prstGeom prst="rect">
            <a:avLst/>
          </a:prstGeom>
        </p:spPr>
        <p:txBody>
          <a:bodyPr/>
          <a:p>
            <a:pPr algn="r">
              <a:lnSpc>
                <a:spcPct val="100000"/>
              </a:lnSpc>
            </a:pPr>
            <a:fld id="{6D74D32B-86D0-4FB3-AFE4-EC9BECD7C309}"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6" name="PlaceHolder 5"/>
          <p:cNvSpPr>
            <a:spLocks noGrp="1"/>
          </p:cNvSpPr>
          <p:nvPr>
            <p:ph type="ftr"/>
          </p:nvPr>
        </p:nvSpPr>
        <p:spPr>
          <a:xfrm>
            <a:off x="2484360" y="6381720"/>
            <a:ext cx="4463640" cy="475920"/>
          </a:xfrm>
          <a:prstGeom prst="rect">
            <a:avLst/>
          </a:prstGeom>
        </p:spPr>
        <p:txBody>
          <a:bodyPr/>
          <a:p>
            <a:pPr algn="ctr">
              <a:lnSpc>
                <a:spcPct val="100000"/>
              </a:lnSpc>
            </a:pPr>
            <a:r>
              <a:rPr b="0" lang="de-DE" sz="900" spc="-1" strike="noStrike">
                <a:solidFill>
                  <a:srgbClr val="000000"/>
                </a:solidFill>
                <a:latin typeface="Arial"/>
              </a:rPr>
              <a:t>November 2009 © PIK AS  (http://www.pikas.uni-dortmund.de/)</a:t>
            </a:r>
            <a:endParaRPr b="0" lang="de-DE" sz="900" spc="-1" strike="noStrike">
              <a:latin typeface="Times New Roman"/>
            </a:endParaRPr>
          </a:p>
        </p:txBody>
      </p:sp>
      <p:sp>
        <p:nvSpPr>
          <p:cNvPr id="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200" spc="-1" strike="noStrike">
                <a:solidFill>
                  <a:srgbClr val="000000"/>
                </a:solidFill>
                <a:latin typeface="Arial"/>
              </a:rPr>
              <a:t>Format des Gliederungstextes durch Klicken bearbeiten</a:t>
            </a:r>
            <a:endParaRPr b="0" lang="de-DE" sz="2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400" spc="-1" strike="noStrike">
                <a:solidFill>
                  <a:srgbClr val="000000"/>
                </a:solidFill>
                <a:latin typeface="Arial"/>
              </a:rPr>
              <a:t>Zweite Gliederungsebene</a:t>
            </a:r>
            <a:endParaRPr b="0" lang="de-DE"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000" spc="-1" strike="noStrike">
                <a:solidFill>
                  <a:srgbClr val="000000"/>
                </a:solidFill>
                <a:latin typeface="Arial"/>
              </a:rPr>
              <a:t>Dritte Gliederungsebene</a:t>
            </a:r>
            <a:endParaRPr b="0" lang="de-DE"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a:off x="179280" y="836280"/>
            <a:ext cx="8785080" cy="360"/>
          </a:xfrm>
          <a:prstGeom prst="line">
            <a:avLst/>
          </a:prstGeom>
          <a:ln w="15840">
            <a:solidFill>
              <a:srgbClr val="808080"/>
            </a:solidFill>
            <a:round/>
          </a:ln>
        </p:spPr>
        <p:style>
          <a:lnRef idx="0"/>
          <a:fillRef idx="0"/>
          <a:effectRef idx="0"/>
          <a:fontRef idx="minor"/>
        </p:style>
      </p:sp>
      <p:sp>
        <p:nvSpPr>
          <p:cNvPr id="45" name="Line 2"/>
          <p:cNvSpPr/>
          <p:nvPr/>
        </p:nvSpPr>
        <p:spPr>
          <a:xfrm>
            <a:off x="755640" y="188640"/>
            <a:ext cx="360" cy="981000"/>
          </a:xfrm>
          <a:prstGeom prst="line">
            <a:avLst/>
          </a:prstGeom>
          <a:ln w="15840">
            <a:solidFill>
              <a:srgbClr val="808080"/>
            </a:solidFill>
            <a:round/>
          </a:ln>
        </p:spPr>
        <p:style>
          <a:lnRef idx="0"/>
          <a:fillRef idx="0"/>
          <a:effectRef idx="0"/>
          <a:fontRef idx="minor"/>
        </p:style>
      </p:sp>
      <p:pic>
        <p:nvPicPr>
          <p:cNvPr id="46" name="Bild 9" descr=""/>
          <p:cNvPicPr/>
          <p:nvPr/>
        </p:nvPicPr>
        <p:blipFill>
          <a:blip r:embed="rId2"/>
          <a:stretch/>
        </p:blipFill>
        <p:spPr>
          <a:xfrm>
            <a:off x="114480" y="279360"/>
            <a:ext cx="608760" cy="430920"/>
          </a:xfrm>
          <a:prstGeom prst="rect">
            <a:avLst/>
          </a:prstGeom>
          <a:ln>
            <a:noFill/>
          </a:ln>
        </p:spPr>
      </p:pic>
      <p:pic>
        <p:nvPicPr>
          <p:cNvPr id="47" name="Bild 8" descr=""/>
          <p:cNvPicPr/>
          <p:nvPr/>
        </p:nvPicPr>
        <p:blipFill>
          <a:blip r:embed="rId3"/>
          <a:stretch/>
        </p:blipFill>
        <p:spPr>
          <a:xfrm>
            <a:off x="6324480" y="6400800"/>
            <a:ext cx="140400" cy="150120"/>
          </a:xfrm>
          <a:prstGeom prst="rect">
            <a:avLst/>
          </a:prstGeom>
          <a:ln>
            <a:noFill/>
          </a:ln>
        </p:spPr>
      </p:pic>
      <p:sp>
        <p:nvSpPr>
          <p:cNvPr id="48" name="PlaceHolder 3"/>
          <p:cNvSpPr>
            <a:spLocks noGrp="1"/>
          </p:cNvSpPr>
          <p:nvPr>
            <p:ph type="title"/>
          </p:nvPr>
        </p:nvSpPr>
        <p:spPr>
          <a:xfrm>
            <a:off x="914400" y="152280"/>
            <a:ext cx="7771680" cy="608760"/>
          </a:xfrm>
          <a:prstGeom prst="rect">
            <a:avLst/>
          </a:prstGeom>
        </p:spPr>
        <p:txBody>
          <a:bodyPr lIns="0" rIns="0" tIns="0" bIns="0" anchor="ctr"/>
          <a:p>
            <a:r>
              <a:rPr b="0" lang="de-DE" sz="1800" spc="-1" strike="noStrike">
                <a:latin typeface="Arial"/>
              </a:rPr>
              <a:t>Format des Titeltextes durch Klicken bearbeiten</a:t>
            </a:r>
            <a:endParaRPr b="0" lang="de-DE" sz="1800" spc="-1" strike="noStrike">
              <a:latin typeface="Arial"/>
            </a:endParaRPr>
          </a:p>
        </p:txBody>
      </p:sp>
      <p:sp>
        <p:nvSpPr>
          <p:cNvPr id="49"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PIK AS</a:t>
            </a:r>
            <a:endParaRPr b="0" lang="de-DE" sz="2800" spc="-1" strike="noStrike">
              <a:solidFill>
                <a:srgbClr val="000000"/>
              </a:solidFill>
              <a:latin typeface="Arial"/>
            </a:endParaRPr>
          </a:p>
        </p:txBody>
      </p:sp>
      <p:sp>
        <p:nvSpPr>
          <p:cNvPr id="93" name="TextShape 2"/>
          <p:cNvSpPr txBox="1"/>
          <p:nvPr/>
        </p:nvSpPr>
        <p:spPr>
          <a:xfrm>
            <a:off x="914400" y="1066680"/>
            <a:ext cx="7772040" cy="5105160"/>
          </a:xfrm>
          <a:prstGeom prst="rect">
            <a:avLst/>
          </a:prstGeom>
          <a:noFill/>
          <a:ln>
            <a:noFill/>
          </a:ln>
        </p:spPr>
        <p:txBody>
          <a:bodyPr anchor="ctr"/>
          <a:p>
            <a:pPr algn="ctr">
              <a:lnSpc>
                <a:spcPct val="100000"/>
              </a:lnSpc>
              <a:spcBef>
                <a:spcPts val="1199"/>
              </a:spcBef>
            </a:pPr>
            <a:r>
              <a:rPr b="0" lang="de-DE" sz="6000" spc="-1" strike="noStrike">
                <a:solidFill>
                  <a:srgbClr val="000000"/>
                </a:solidFill>
                <a:latin typeface="Arial"/>
                <a:ea typeface="Arial"/>
              </a:rPr>
              <a:t>Mal-Plus-Haus</a:t>
            </a:r>
            <a:endParaRPr b="0" lang="de-DE" sz="6000" spc="-1" strike="noStrike">
              <a:latin typeface="Arial"/>
            </a:endParaRPr>
          </a:p>
          <a:p>
            <a:pPr algn="ctr">
              <a:lnSpc>
                <a:spcPct val="100000"/>
              </a:lnSpc>
              <a:spcBef>
                <a:spcPts val="1321"/>
              </a:spcBef>
            </a:pPr>
            <a:endParaRPr b="0" lang="de-DE" sz="6000" spc="-1" strike="noStrike">
              <a:latin typeface="Arial"/>
            </a:endParaRPr>
          </a:p>
        </p:txBody>
      </p:sp>
      <p:sp>
        <p:nvSpPr>
          <p:cNvPr id="94" name="TextShape 3"/>
          <p:cNvSpPr txBox="1"/>
          <p:nvPr/>
        </p:nvSpPr>
        <p:spPr>
          <a:xfrm>
            <a:off x="6588000" y="6381720"/>
            <a:ext cx="2098440" cy="475920"/>
          </a:xfrm>
          <a:prstGeom prst="rect">
            <a:avLst/>
          </a:prstGeom>
          <a:noFill/>
          <a:ln w="9360">
            <a:noFill/>
          </a:ln>
        </p:spPr>
        <p:txBody>
          <a:bodyPr/>
          <a:p>
            <a:pPr algn="r">
              <a:lnSpc>
                <a:spcPct val="100000"/>
              </a:lnSpc>
            </a:pPr>
            <a:fld id="{5A16DF19-76F5-4ED7-B6AF-D6346536651D}" type="slidenum">
              <a:rPr b="0" lang="de-DE" sz="1400" spc="-1" strike="noStrike">
                <a:solidFill>
                  <a:srgbClr val="000000"/>
                </a:solidFill>
                <a:latin typeface="Arial"/>
              </a:rPr>
              <a:t>1</a:t>
            </a:fld>
            <a:endParaRPr b="0" lang="de-DE" sz="1400" spc="-1" strike="noStrike">
              <a:latin typeface="Times New Roman"/>
            </a:endParaRPr>
          </a:p>
        </p:txBody>
      </p:sp>
      <p:sp>
        <p:nvSpPr>
          <p:cNvPr id="95"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pic>
        <p:nvPicPr>
          <p:cNvPr id="96" name="Grafik 1" descr=""/>
          <p:cNvPicPr/>
          <p:nvPr/>
        </p:nvPicPr>
        <p:blipFill>
          <a:blip r:embed="rId1"/>
          <a:stretch/>
        </p:blipFill>
        <p:spPr>
          <a:xfrm>
            <a:off x="186120" y="5636160"/>
            <a:ext cx="2879640" cy="589320"/>
          </a:xfrm>
          <a:prstGeom prst="rect">
            <a:avLst/>
          </a:prstGeom>
          <a:ln>
            <a:noFill/>
          </a:ln>
        </p:spPr>
      </p:pic>
      <p:pic>
        <p:nvPicPr>
          <p:cNvPr id="97" name="Grafik 2" descr=""/>
          <p:cNvPicPr/>
          <p:nvPr/>
        </p:nvPicPr>
        <p:blipFill>
          <a:blip r:embed="rId2"/>
          <a:stretch/>
        </p:blipFill>
        <p:spPr>
          <a:xfrm>
            <a:off x="3204000" y="5599440"/>
            <a:ext cx="3239640" cy="522360"/>
          </a:xfrm>
          <a:prstGeom prst="rect">
            <a:avLst/>
          </a:prstGeom>
          <a:ln>
            <a:noFill/>
          </a:ln>
        </p:spPr>
      </p:pic>
      <p:pic>
        <p:nvPicPr>
          <p:cNvPr id="98" name="Grafik 3" descr=""/>
          <p:cNvPicPr/>
          <p:nvPr/>
        </p:nvPicPr>
        <p:blipFill>
          <a:blip r:embed="rId3"/>
          <a:stretch/>
        </p:blipFill>
        <p:spPr>
          <a:xfrm>
            <a:off x="6732360" y="5612040"/>
            <a:ext cx="1799640" cy="8226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00" name="TextShape 2"/>
          <p:cNvSpPr txBox="1"/>
          <p:nvPr/>
        </p:nvSpPr>
        <p:spPr>
          <a:xfrm>
            <a:off x="914400" y="1066680"/>
            <a:ext cx="7761600" cy="5105160"/>
          </a:xfrm>
          <a:prstGeom prst="rect">
            <a:avLst/>
          </a:prstGeom>
          <a:noFill/>
          <a:ln>
            <a:noFill/>
          </a:ln>
        </p:spPr>
        <p:txBody>
          <a:bodyPr/>
          <a:p>
            <a:pPr>
              <a:lnSpc>
                <a:spcPct val="100000"/>
              </a:lnSpc>
              <a:spcBef>
                <a:spcPts val="400"/>
              </a:spcBef>
            </a:pPr>
            <a:r>
              <a:rPr b="0" lang="de-DE" sz="2000" spc="-1" strike="noStrike" u="sng">
                <a:solidFill>
                  <a:srgbClr val="000000"/>
                </a:solidFill>
                <a:uFillTx/>
                <a:latin typeface="Arial"/>
                <a:ea typeface="Arial"/>
              </a:rPr>
              <a:t>Allgemeine Informationen zum Mal-Plus-Haus:</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Ein Mal-Plus-Haus besteht aus </a:t>
            </a:r>
            <a:r>
              <a:rPr b="1" lang="de-DE" sz="2000" spc="-1" strike="noStrike">
                <a:solidFill>
                  <a:srgbClr val="000000"/>
                </a:solidFill>
                <a:latin typeface="Arial"/>
                <a:ea typeface="Arial"/>
              </a:rPr>
              <a:t>drei Stockwerken</a:t>
            </a:r>
            <a:r>
              <a:rPr b="0" lang="de-DE" sz="2000" spc="-1" strike="noStrike">
                <a:solidFill>
                  <a:srgbClr val="000000"/>
                </a:solidFill>
                <a:latin typeface="Arial"/>
                <a:ea typeface="Arial"/>
              </a:rPr>
              <a:t>:</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Die drei Zahlen im „Keller“ werden </a:t>
            </a:r>
            <a:r>
              <a:rPr b="1" lang="de-DE" sz="2000" spc="-1" strike="noStrike">
                <a:solidFill>
                  <a:srgbClr val="000000"/>
                </a:solidFill>
                <a:latin typeface="Arial"/>
                <a:ea typeface="Arial"/>
              </a:rPr>
              <a:t>multiplikativ</a:t>
            </a:r>
            <a:r>
              <a:rPr b="0" lang="de-DE" sz="2000" spc="-1" strike="noStrike">
                <a:solidFill>
                  <a:srgbClr val="000000"/>
                </a:solidFill>
                <a:latin typeface="Arial"/>
                <a:ea typeface="Arial"/>
              </a:rPr>
              <a:t> verknüpft. Die beiden Produkte werden in den Feldern der „Wohnung“ notiert.</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Die </a:t>
            </a:r>
            <a:r>
              <a:rPr b="1" lang="de-DE" sz="2000" spc="-1" strike="noStrike">
                <a:solidFill>
                  <a:srgbClr val="000000"/>
                </a:solidFill>
                <a:latin typeface="Arial"/>
                <a:ea typeface="Arial"/>
              </a:rPr>
              <a:t>Addition</a:t>
            </a:r>
            <a:r>
              <a:rPr b="0" lang="de-DE" sz="2000" spc="-1" strike="noStrike">
                <a:solidFill>
                  <a:srgbClr val="000000"/>
                </a:solidFill>
                <a:latin typeface="Arial"/>
                <a:ea typeface="Arial"/>
              </a:rPr>
              <a:t> der beiden „Wohnungszahlen“ liefert die „Dachzahl“.</a:t>
            </a:r>
            <a:endParaRPr b="0" lang="de-DE" sz="2000" spc="-1" strike="noStrike">
              <a:latin typeface="Arial"/>
            </a:endParaRPr>
          </a:p>
          <a:p>
            <a:pPr>
              <a:lnSpc>
                <a:spcPct val="100000"/>
              </a:lnSpc>
              <a:spcBef>
                <a:spcPts val="400"/>
              </a:spcBef>
            </a:pPr>
            <a:endParaRPr b="0" lang="de-DE" sz="2000" spc="-1" strike="noStrike">
              <a:latin typeface="Arial"/>
            </a:endParaRPr>
          </a:p>
        </p:txBody>
      </p:sp>
      <p:sp>
        <p:nvSpPr>
          <p:cNvPr id="101" name="TextShape 3"/>
          <p:cNvSpPr txBox="1"/>
          <p:nvPr/>
        </p:nvSpPr>
        <p:spPr>
          <a:xfrm>
            <a:off x="6588000" y="6381720"/>
            <a:ext cx="2098440" cy="475920"/>
          </a:xfrm>
          <a:prstGeom prst="rect">
            <a:avLst/>
          </a:prstGeom>
          <a:noFill/>
          <a:ln w="9360">
            <a:noFill/>
          </a:ln>
        </p:spPr>
        <p:txBody>
          <a:bodyPr/>
          <a:p>
            <a:pPr algn="r">
              <a:lnSpc>
                <a:spcPct val="100000"/>
              </a:lnSpc>
            </a:pPr>
            <a:fld id="{C48B09D3-1835-4584-B33F-ABBD349C6E48}" type="slidenum">
              <a:rPr b="0" lang="de-DE" sz="1400" spc="-1" strike="noStrike">
                <a:solidFill>
                  <a:srgbClr val="000000"/>
                </a:solidFill>
                <a:latin typeface="Arial"/>
              </a:rPr>
              <a:t>1</a:t>
            </a:fld>
            <a:endParaRPr b="0" lang="de-DE" sz="1400" spc="-1" strike="noStrike">
              <a:latin typeface="Times New Roman"/>
            </a:endParaRPr>
          </a:p>
        </p:txBody>
      </p:sp>
      <p:sp>
        <p:nvSpPr>
          <p:cNvPr id="102"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grpSp>
        <p:nvGrpSpPr>
          <p:cNvPr id="103" name="Group 5"/>
          <p:cNvGrpSpPr/>
          <p:nvPr/>
        </p:nvGrpSpPr>
        <p:grpSpPr>
          <a:xfrm>
            <a:off x="1917720" y="1490760"/>
            <a:ext cx="4083120" cy="3039840"/>
            <a:chOff x="1917720" y="1490760"/>
            <a:chExt cx="4083120" cy="3039840"/>
          </a:xfrm>
        </p:grpSpPr>
        <p:grpSp>
          <p:nvGrpSpPr>
            <p:cNvPr id="104" name="Group 6"/>
            <p:cNvGrpSpPr/>
            <p:nvPr/>
          </p:nvGrpSpPr>
          <p:grpSpPr>
            <a:xfrm>
              <a:off x="1917720" y="1490760"/>
              <a:ext cx="4083120" cy="3039840"/>
              <a:chOff x="1917720" y="1490760"/>
              <a:chExt cx="4083120" cy="3039840"/>
            </a:xfrm>
          </p:grpSpPr>
          <p:pic>
            <p:nvPicPr>
              <p:cNvPr id="105" name="Bild 4" descr=""/>
              <p:cNvPicPr/>
              <p:nvPr/>
            </p:nvPicPr>
            <p:blipFill>
              <a:blip r:embed="rId1"/>
              <a:srcRect l="5628" t="0" r="43149" b="0"/>
              <a:stretch/>
            </p:blipFill>
            <p:spPr>
              <a:xfrm>
                <a:off x="1917720" y="1490760"/>
                <a:ext cx="4083120" cy="3039840"/>
              </a:xfrm>
              <a:prstGeom prst="rect">
                <a:avLst/>
              </a:prstGeom>
              <a:ln>
                <a:noFill/>
              </a:ln>
            </p:spPr>
          </p:pic>
          <p:sp>
            <p:nvSpPr>
              <p:cNvPr id="106" name="CustomShape 7"/>
              <p:cNvSpPr/>
              <p:nvPr/>
            </p:nvSpPr>
            <p:spPr>
              <a:xfrm>
                <a:off x="4402800" y="3061440"/>
                <a:ext cx="287640" cy="287640"/>
              </a:xfrm>
              <a:prstGeom prst="ellipse">
                <a:avLst/>
              </a:prstGeom>
              <a:solidFill>
                <a:srgbClr val="00b050"/>
              </a:solidFill>
              <a:ln w="6480">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p:style>
            <p:txBody>
              <a:bodyPr lIns="90000" rIns="90000" tIns="36000" bIns="45000" anchor="ctr"/>
              <a:p>
                <a:pPr algn="ctr">
                  <a:lnSpc>
                    <a:spcPct val="100000"/>
                  </a:lnSpc>
                </a:pPr>
                <a:r>
                  <a:rPr b="0" lang="de-DE" sz="2000" spc="-1" strike="noStrike">
                    <a:solidFill>
                      <a:srgbClr val="000000"/>
                    </a:solidFill>
                    <a:latin typeface="Arial"/>
                  </a:rPr>
                  <a:t>+</a:t>
                </a:r>
                <a:endParaRPr b="0" lang="de-DE" sz="2000" spc="-1" strike="noStrike">
                  <a:latin typeface="Arial"/>
                </a:endParaRPr>
              </a:p>
            </p:txBody>
          </p:sp>
          <p:sp>
            <p:nvSpPr>
              <p:cNvPr id="107" name="CustomShape 8"/>
              <p:cNvSpPr/>
              <p:nvPr/>
            </p:nvSpPr>
            <p:spPr>
              <a:xfrm>
                <a:off x="4835880" y="3874680"/>
                <a:ext cx="287640" cy="287640"/>
              </a:xfrm>
              <a:prstGeom prst="ellipse">
                <a:avLst/>
              </a:prstGeom>
              <a:solidFill>
                <a:srgbClr val="0070c0"/>
              </a:solidFill>
              <a:ln w="6480">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p:style>
            <p:txBody>
              <a:bodyPr lIns="108000" rIns="90000" tIns="0" bIns="45000" anchor="ctr"/>
              <a:p>
                <a:pPr algn="ctr">
                  <a:lnSpc>
                    <a:spcPct val="100000"/>
                  </a:lnSpc>
                </a:pPr>
                <a:r>
                  <a:rPr b="0" lang="de-DE" sz="2000" spc="-1" strike="noStrike">
                    <a:solidFill>
                      <a:srgbClr val="000000"/>
                    </a:solidFill>
                    <a:latin typeface="Symbol"/>
                  </a:rPr>
                  <a:t></a:t>
                </a:r>
                <a:endParaRPr b="0" lang="de-DE" sz="2000" spc="-1" strike="noStrike">
                  <a:latin typeface="Arial"/>
                </a:endParaRPr>
              </a:p>
            </p:txBody>
          </p:sp>
          <p:sp>
            <p:nvSpPr>
              <p:cNvPr id="108" name="CustomShape 9"/>
              <p:cNvSpPr/>
              <p:nvPr/>
            </p:nvSpPr>
            <p:spPr>
              <a:xfrm>
                <a:off x="3974040" y="3874680"/>
                <a:ext cx="287640" cy="287640"/>
              </a:xfrm>
              <a:prstGeom prst="ellipse">
                <a:avLst/>
              </a:prstGeom>
              <a:solidFill>
                <a:srgbClr val="0070c0"/>
              </a:solidFill>
              <a:ln w="6480">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p:style>
            <p:txBody>
              <a:bodyPr lIns="108000" rIns="90000" tIns="0" bIns="45000" anchor="ctr"/>
              <a:p>
                <a:pPr algn="ctr">
                  <a:lnSpc>
                    <a:spcPct val="100000"/>
                  </a:lnSpc>
                </a:pPr>
                <a:r>
                  <a:rPr b="0" lang="de-DE" sz="2000" spc="-1" strike="noStrike">
                    <a:solidFill>
                      <a:srgbClr val="000000"/>
                    </a:solidFill>
                    <a:latin typeface="Symbol"/>
                  </a:rPr>
                  <a:t></a:t>
                </a:r>
                <a:endParaRPr b="0" lang="de-DE" sz="2000" spc="-1" strike="noStrike">
                  <a:latin typeface="Arial"/>
                </a:endParaRPr>
              </a:p>
            </p:txBody>
          </p:sp>
        </p:grpSp>
        <p:sp>
          <p:nvSpPr>
            <p:cNvPr id="109" name="Line 10"/>
            <p:cNvSpPr/>
            <p:nvPr/>
          </p:nvSpPr>
          <p:spPr>
            <a:xfrm>
              <a:off x="4131360" y="2381400"/>
              <a:ext cx="837360" cy="360"/>
            </a:xfrm>
            <a:prstGeom prst="line">
              <a:avLst/>
            </a:prstGeom>
            <a:ln w="38160">
              <a:solidFill>
                <a:schemeClr val="bg1"/>
              </a:solidFill>
              <a:round/>
            </a:ln>
          </p:spPr>
          <p:style>
            <a:lnRef idx="1">
              <a:schemeClr val="accent1"/>
            </a:lnRef>
            <a:fillRef idx="0">
              <a:schemeClr val="accent1"/>
            </a:fillRef>
            <a:effectRef idx="0">
              <a:schemeClr val="accent1"/>
            </a:effectRef>
            <a:fontRef idx="minor"/>
          </p:style>
        </p:sp>
      </p:gr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11" name="TextShape 2"/>
          <p:cNvSpPr txBox="1"/>
          <p:nvPr/>
        </p:nvSpPr>
        <p:spPr>
          <a:xfrm>
            <a:off x="914400" y="1066680"/>
            <a:ext cx="7772040" cy="5105160"/>
          </a:xfrm>
          <a:prstGeom prst="rect">
            <a:avLst/>
          </a:prstGeom>
          <a:noFill/>
          <a:ln>
            <a:noFill/>
          </a:ln>
        </p:spPr>
        <p:txBody>
          <a:bodyPr/>
          <a:p>
            <a:pPr>
              <a:lnSpc>
                <a:spcPct val="100000"/>
              </a:lnSpc>
              <a:spcBef>
                <a:spcPts val="400"/>
              </a:spcBef>
            </a:pPr>
            <a:r>
              <a:rPr b="0" lang="de-DE" sz="2000" spc="-1" strike="noStrike" u="sng">
                <a:solidFill>
                  <a:srgbClr val="000000"/>
                </a:solidFill>
                <a:uFillTx/>
                <a:latin typeface="Arial"/>
                <a:ea typeface="Arial"/>
              </a:rPr>
              <a:t>Allgemeine Informationen zum Mal-Plus-Haus:</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gn="ctr">
              <a:lnSpc>
                <a:spcPct val="100000"/>
              </a:lnSpc>
              <a:spcBef>
                <a:spcPts val="400"/>
              </a:spcBef>
            </a:pPr>
            <a:r>
              <a:rPr b="0" lang="de-DE" sz="2000" spc="-1" strike="noStrike">
                <a:solidFill>
                  <a:srgbClr val="000000"/>
                </a:solidFill>
                <a:latin typeface="Arial"/>
                <a:ea typeface="Arial"/>
              </a:rPr>
              <a:t>Dem Aufbau des Hauses liegt das </a:t>
            </a:r>
            <a:r>
              <a:rPr b="1" lang="de-DE" sz="2000" spc="-1" strike="noStrike">
                <a:solidFill>
                  <a:srgbClr val="000000"/>
                </a:solidFill>
                <a:latin typeface="Arial"/>
                <a:ea typeface="Arial"/>
              </a:rPr>
              <a:t>Distributivgesetz  </a:t>
            </a:r>
            <a:r>
              <a:rPr b="0" lang="de-DE" sz="2000" spc="-1" strike="noStrike">
                <a:solidFill>
                  <a:srgbClr val="000000"/>
                </a:solidFill>
                <a:latin typeface="Arial"/>
                <a:ea typeface="Arial"/>
              </a:rPr>
              <a:t>zugrunde: </a:t>
            </a:r>
            <a:endParaRPr b="0" lang="de-DE" sz="2000" spc="-1" strike="noStrike">
              <a:latin typeface="Arial"/>
            </a:endParaRPr>
          </a:p>
          <a:p>
            <a:pPr algn="ctr">
              <a:lnSpc>
                <a:spcPct val="100000"/>
              </a:lnSpc>
              <a:spcBef>
                <a:spcPts val="400"/>
              </a:spcBef>
            </a:pPr>
            <a:r>
              <a:rPr b="1" lang="de-DE" sz="2000" spc="-1" strike="noStrike">
                <a:solidFill>
                  <a:srgbClr val="000000"/>
                </a:solidFill>
                <a:latin typeface="Arial"/>
                <a:ea typeface="Arial"/>
              </a:rPr>
              <a:t>ab + bc = b (a + c)</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p:txBody>
      </p:sp>
      <p:sp>
        <p:nvSpPr>
          <p:cNvPr id="112" name="TextShape 3"/>
          <p:cNvSpPr txBox="1"/>
          <p:nvPr/>
        </p:nvSpPr>
        <p:spPr>
          <a:xfrm>
            <a:off x="6588000" y="6381720"/>
            <a:ext cx="2098440" cy="475920"/>
          </a:xfrm>
          <a:prstGeom prst="rect">
            <a:avLst/>
          </a:prstGeom>
          <a:noFill/>
          <a:ln w="9360">
            <a:noFill/>
          </a:ln>
        </p:spPr>
        <p:txBody>
          <a:bodyPr/>
          <a:p>
            <a:pPr algn="r">
              <a:lnSpc>
                <a:spcPct val="100000"/>
              </a:lnSpc>
            </a:pPr>
            <a:fld id="{FC57C258-2A39-4933-9A7F-4A9DDF53D4FC}" type="slidenum">
              <a:rPr b="0" lang="de-DE" sz="1400" spc="-1" strike="noStrike">
                <a:solidFill>
                  <a:srgbClr val="000000"/>
                </a:solidFill>
                <a:latin typeface="Arial"/>
              </a:rPr>
              <a:t>1</a:t>
            </a:fld>
            <a:endParaRPr b="0" lang="de-DE" sz="1400" spc="-1" strike="noStrike">
              <a:latin typeface="Times New Roman"/>
            </a:endParaRPr>
          </a:p>
        </p:txBody>
      </p:sp>
      <p:pic>
        <p:nvPicPr>
          <p:cNvPr id="113" name="Bild 1" descr=""/>
          <p:cNvPicPr/>
          <p:nvPr/>
        </p:nvPicPr>
        <p:blipFill>
          <a:blip r:embed="rId1"/>
          <a:srcRect l="8767" t="0" r="9004" b="0"/>
          <a:stretch/>
        </p:blipFill>
        <p:spPr>
          <a:xfrm>
            <a:off x="3147840" y="1593000"/>
            <a:ext cx="2792160" cy="2916000"/>
          </a:xfrm>
          <a:prstGeom prst="rect">
            <a:avLst/>
          </a:prstGeom>
          <a:ln>
            <a:noFill/>
          </a:ln>
        </p:spPr>
      </p:pic>
      <p:sp>
        <p:nvSpPr>
          <p:cNvPr id="114"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Picture 2" descr=""/>
          <p:cNvPicPr/>
          <p:nvPr/>
        </p:nvPicPr>
        <p:blipFill>
          <a:blip r:embed="rId1"/>
          <a:stretch/>
        </p:blipFill>
        <p:spPr>
          <a:xfrm>
            <a:off x="3020400" y="1412640"/>
            <a:ext cx="3020760" cy="3168000"/>
          </a:xfrm>
          <a:prstGeom prst="rect">
            <a:avLst/>
          </a:prstGeom>
          <a:ln>
            <a:noFill/>
          </a:ln>
        </p:spPr>
      </p:pic>
      <p:sp>
        <p:nvSpPr>
          <p:cNvPr id="116"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17" name="TextShape 2"/>
          <p:cNvSpPr txBox="1"/>
          <p:nvPr/>
        </p:nvSpPr>
        <p:spPr>
          <a:xfrm>
            <a:off x="914400" y="1066680"/>
            <a:ext cx="7761600" cy="5105160"/>
          </a:xfrm>
          <a:prstGeom prst="rect">
            <a:avLst/>
          </a:prstGeom>
          <a:noFill/>
          <a:ln>
            <a:noFill/>
          </a:ln>
        </p:spPr>
        <p:txBody>
          <a:bodyPr/>
          <a:p>
            <a:pPr>
              <a:lnSpc>
                <a:spcPct val="100000"/>
              </a:lnSpc>
              <a:spcBef>
                <a:spcPts val="400"/>
              </a:spcBef>
            </a:pPr>
            <a:r>
              <a:rPr b="0" lang="de-DE" sz="2000" spc="-1" strike="noStrike" u="sng">
                <a:solidFill>
                  <a:srgbClr val="000000"/>
                </a:solidFill>
                <a:uFillTx/>
                <a:latin typeface="Arial"/>
                <a:ea typeface="Arial"/>
              </a:rPr>
              <a:t>Allgemeine Informationen zum Mal-Plus-Haus:</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Daraus folgt, dass die „Dachzahl“ immer ein Vielfaches der „Mittelzahl“ ist </a:t>
            </a:r>
            <a:r>
              <a:rPr b="0" lang="de-DE" sz="2000" spc="-1" strike="noStrike">
                <a:solidFill>
                  <a:srgbClr val="000000"/>
                </a:solidFill>
                <a:latin typeface="Arial"/>
                <a:ea typeface="Arial"/>
              </a:rPr>
              <a:t>	</a:t>
            </a:r>
            <a:r>
              <a:rPr b="0" lang="de-DE" sz="2000" spc="-1" strike="noStrike">
                <a:solidFill>
                  <a:srgbClr val="000000"/>
                </a:solidFill>
                <a:latin typeface="Arial"/>
                <a:ea typeface="Arial"/>
              </a:rPr>
              <a:t>	</a:t>
            </a:r>
            <a:r>
              <a:rPr b="0" lang="de-DE" sz="2000" spc="-1" strike="noStrike">
                <a:solidFill>
                  <a:srgbClr val="000000"/>
                </a:solidFill>
                <a:latin typeface="Arial"/>
                <a:ea typeface="Arial"/>
              </a:rPr>
              <a:t>	</a:t>
            </a:r>
            <a:r>
              <a:rPr b="0" lang="de-DE" sz="2000" spc="-1" strike="noStrike">
                <a:solidFill>
                  <a:srgbClr val="000000"/>
                </a:solidFill>
                <a:latin typeface="Arial"/>
                <a:ea typeface="Arial"/>
              </a:rPr>
              <a:t>    (hier: 35 = </a:t>
            </a:r>
            <a:r>
              <a:rPr b="1" lang="de-DE" sz="2000" spc="-1" strike="noStrike">
                <a:solidFill>
                  <a:srgbClr val="000000"/>
                </a:solidFill>
                <a:latin typeface="Arial"/>
                <a:ea typeface="Arial"/>
              </a:rPr>
              <a:t>5</a:t>
            </a:r>
            <a:r>
              <a:rPr b="0" lang="de-DE" sz="2000" spc="-1" strike="noStrike">
                <a:solidFill>
                  <a:srgbClr val="000000"/>
                </a:solidFill>
                <a:latin typeface="Arial"/>
                <a:ea typeface="Arial"/>
              </a:rPr>
              <a:t> x …).</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Der zweite Faktor des Produkts ergibt sich aus der Summe der beiden äußeren Kellerzahlen </a:t>
            </a:r>
            <a:r>
              <a:rPr b="0" lang="de-DE" sz="2000" spc="-1" strike="noStrike">
                <a:solidFill>
                  <a:srgbClr val="000000"/>
                </a:solidFill>
                <a:latin typeface="Arial"/>
                <a:ea typeface="Arial"/>
              </a:rPr>
              <a:t>	</a:t>
            </a:r>
            <a:r>
              <a:rPr b="0" lang="de-DE" sz="2000" spc="-1" strike="noStrike">
                <a:solidFill>
                  <a:srgbClr val="000000"/>
                </a:solidFill>
                <a:latin typeface="Arial"/>
                <a:ea typeface="Arial"/>
              </a:rPr>
              <a:t>    (hier: 35 = 5 x </a:t>
            </a:r>
            <a:r>
              <a:rPr b="1" lang="de-DE" sz="2000" spc="-1" strike="noStrike">
                <a:solidFill>
                  <a:srgbClr val="000000"/>
                </a:solidFill>
                <a:latin typeface="Arial"/>
                <a:ea typeface="Arial"/>
              </a:rPr>
              <a:t>7</a:t>
            </a:r>
            <a:r>
              <a:rPr b="0" lang="de-DE" sz="2000" spc="-1" strike="noStrike">
                <a:solidFill>
                  <a:srgbClr val="000000"/>
                </a:solidFill>
                <a:latin typeface="Arial"/>
                <a:ea typeface="Arial"/>
              </a:rPr>
              <a:t>, da 3 + 4 = 7).</a:t>
            </a:r>
            <a:endParaRPr b="0" lang="de-DE" sz="2000" spc="-1" strike="noStrike">
              <a:latin typeface="Arial"/>
            </a:endParaRPr>
          </a:p>
          <a:p>
            <a:pPr>
              <a:lnSpc>
                <a:spcPct val="100000"/>
              </a:lnSpc>
              <a:spcBef>
                <a:spcPts val="400"/>
              </a:spcBef>
            </a:pPr>
            <a:endParaRPr b="0" lang="de-DE" sz="2000" spc="-1" strike="noStrike">
              <a:latin typeface="Arial"/>
            </a:endParaRPr>
          </a:p>
        </p:txBody>
      </p:sp>
      <p:sp>
        <p:nvSpPr>
          <p:cNvPr id="118" name="TextShape 3"/>
          <p:cNvSpPr txBox="1"/>
          <p:nvPr/>
        </p:nvSpPr>
        <p:spPr>
          <a:xfrm>
            <a:off x="6588000" y="6381720"/>
            <a:ext cx="2098440" cy="475920"/>
          </a:xfrm>
          <a:prstGeom prst="rect">
            <a:avLst/>
          </a:prstGeom>
          <a:noFill/>
          <a:ln w="9360">
            <a:noFill/>
          </a:ln>
        </p:spPr>
        <p:txBody>
          <a:bodyPr/>
          <a:p>
            <a:pPr algn="r">
              <a:lnSpc>
                <a:spcPct val="100000"/>
              </a:lnSpc>
            </a:pPr>
            <a:fld id="{ABFBB160-44A3-42D4-9BBA-5CE1BFD75731}" type="slidenum">
              <a:rPr b="0" lang="de-DE" sz="1400" spc="-1" strike="noStrike">
                <a:solidFill>
                  <a:srgbClr val="000000"/>
                </a:solidFill>
                <a:latin typeface="Arial"/>
              </a:rPr>
              <a:t>1</a:t>
            </a:fld>
            <a:endParaRPr b="0" lang="de-DE" sz="1400" spc="-1" strike="noStrike">
              <a:latin typeface="Times New Roman"/>
            </a:endParaRPr>
          </a:p>
        </p:txBody>
      </p:sp>
      <p:sp>
        <p:nvSpPr>
          <p:cNvPr id="119"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grpSp>
        <p:nvGrpSpPr>
          <p:cNvPr id="120" name="Group 5"/>
          <p:cNvGrpSpPr/>
          <p:nvPr/>
        </p:nvGrpSpPr>
        <p:grpSpPr>
          <a:xfrm>
            <a:off x="3276000" y="2173680"/>
            <a:ext cx="2519640" cy="2013120"/>
            <a:chOff x="3276000" y="2173680"/>
            <a:chExt cx="2519640" cy="2013120"/>
          </a:xfrm>
        </p:grpSpPr>
        <p:sp>
          <p:nvSpPr>
            <p:cNvPr id="121" name="CustomShape 6"/>
            <p:cNvSpPr/>
            <p:nvPr/>
          </p:nvSpPr>
          <p:spPr>
            <a:xfrm>
              <a:off x="3924000" y="2205000"/>
              <a:ext cx="1187640" cy="369000"/>
            </a:xfrm>
            <a:prstGeom prst="rect">
              <a:avLst/>
            </a:prstGeom>
            <a:solidFill>
              <a:schemeClr val="bg1"/>
            </a:solidFill>
            <a:ln>
              <a:noFill/>
            </a:ln>
          </p:spPr>
          <p:style>
            <a:lnRef idx="0"/>
            <a:fillRef idx="0"/>
            <a:effectRef idx="0"/>
            <a:fontRef idx="minor"/>
          </p:style>
        </p:sp>
        <p:grpSp>
          <p:nvGrpSpPr>
            <p:cNvPr id="122" name="Group 7"/>
            <p:cNvGrpSpPr/>
            <p:nvPr/>
          </p:nvGrpSpPr>
          <p:grpSpPr>
            <a:xfrm>
              <a:off x="3276000" y="2173680"/>
              <a:ext cx="2519640" cy="2013120"/>
              <a:chOff x="3276000" y="2173680"/>
              <a:chExt cx="2519640" cy="2013120"/>
            </a:xfrm>
          </p:grpSpPr>
          <p:sp>
            <p:nvSpPr>
              <p:cNvPr id="123" name="CustomShape 8"/>
              <p:cNvSpPr/>
              <p:nvPr/>
            </p:nvSpPr>
            <p:spPr>
              <a:xfrm>
                <a:off x="3276000" y="3821760"/>
                <a:ext cx="791640" cy="3646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3</a:t>
                </a:r>
                <a:endParaRPr b="0" lang="de-DE" sz="1800" spc="-1" strike="noStrike">
                  <a:latin typeface="Arial"/>
                </a:endParaRPr>
              </a:p>
            </p:txBody>
          </p:sp>
          <p:sp>
            <p:nvSpPr>
              <p:cNvPr id="124" name="CustomShape 9"/>
              <p:cNvSpPr/>
              <p:nvPr/>
            </p:nvSpPr>
            <p:spPr>
              <a:xfrm>
                <a:off x="4140000" y="3822120"/>
                <a:ext cx="791640" cy="3646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5</a:t>
                </a:r>
                <a:endParaRPr b="0" lang="de-DE" sz="1800" spc="-1" strike="noStrike">
                  <a:latin typeface="Arial"/>
                </a:endParaRPr>
              </a:p>
            </p:txBody>
          </p:sp>
          <p:sp>
            <p:nvSpPr>
              <p:cNvPr id="125" name="CustomShape 10"/>
              <p:cNvSpPr/>
              <p:nvPr/>
            </p:nvSpPr>
            <p:spPr>
              <a:xfrm>
                <a:off x="5004000" y="3821760"/>
                <a:ext cx="791640" cy="3646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4</a:t>
                </a:r>
                <a:endParaRPr b="0" lang="de-DE" sz="1800" spc="-1" strike="noStrike">
                  <a:latin typeface="Arial"/>
                </a:endParaRPr>
              </a:p>
            </p:txBody>
          </p:sp>
          <p:sp>
            <p:nvSpPr>
              <p:cNvPr id="126" name="CustomShape 11"/>
              <p:cNvSpPr/>
              <p:nvPr/>
            </p:nvSpPr>
            <p:spPr>
              <a:xfrm>
                <a:off x="4608000" y="2994480"/>
                <a:ext cx="1187640" cy="3646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5 • 4 = 20</a:t>
                </a:r>
                <a:endParaRPr b="0" lang="de-DE" sz="1800" spc="-1" strike="noStrike">
                  <a:latin typeface="Arial"/>
                </a:endParaRPr>
              </a:p>
            </p:txBody>
          </p:sp>
          <p:sp>
            <p:nvSpPr>
              <p:cNvPr id="127" name="CustomShape 12"/>
              <p:cNvSpPr/>
              <p:nvPr/>
            </p:nvSpPr>
            <p:spPr>
              <a:xfrm>
                <a:off x="3312000" y="2994480"/>
                <a:ext cx="1187640" cy="3646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3 • 5 = 15</a:t>
                </a:r>
                <a:endParaRPr b="0" lang="de-DE" sz="1800" spc="-1" strike="noStrike">
                  <a:latin typeface="Arial"/>
                </a:endParaRPr>
              </a:p>
            </p:txBody>
          </p:sp>
          <p:sp>
            <p:nvSpPr>
              <p:cNvPr id="128" name="CustomShape 13"/>
              <p:cNvSpPr/>
              <p:nvPr/>
            </p:nvSpPr>
            <p:spPr>
              <a:xfrm>
                <a:off x="3744000" y="2173680"/>
                <a:ext cx="162000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800" spc="-1" strike="noStrike">
                    <a:solidFill>
                      <a:srgbClr val="000000"/>
                    </a:solidFill>
                    <a:latin typeface="Arial"/>
                  </a:rPr>
                  <a:t>15 + 20 = 35</a:t>
                </a:r>
                <a:endParaRPr b="0" lang="de-DE" sz="1800" spc="-1" strike="noStrike">
                  <a:latin typeface="Arial"/>
                </a:endParaRPr>
              </a:p>
            </p:txBody>
          </p:sp>
        </p:grpSp>
      </p:gr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914400" y="1066680"/>
            <a:ext cx="7772040" cy="5105160"/>
          </a:xfrm>
          <a:prstGeom prst="rect">
            <a:avLst/>
          </a:prstGeom>
          <a:noFill/>
          <a:ln>
            <a:noFill/>
          </a:ln>
        </p:spPr>
        <p:txBody>
          <a:bodyPr/>
          <a:p>
            <a:pPr>
              <a:lnSpc>
                <a:spcPct val="100000"/>
              </a:lnSpc>
              <a:spcBef>
                <a:spcPts val="400"/>
              </a:spcBef>
            </a:pPr>
            <a:r>
              <a:rPr b="0" lang="de-DE" sz="2000" spc="-1" strike="noStrike">
                <a:solidFill>
                  <a:srgbClr val="000000"/>
                </a:solidFill>
                <a:latin typeface="Arial"/>
                <a:ea typeface="Arial"/>
              </a:rPr>
              <a:t>Der folgende Filmausschnitt stammt aus der </a:t>
            </a:r>
            <a:r>
              <a:rPr b="1" lang="de-DE" sz="2000" spc="-1" strike="noStrike">
                <a:solidFill>
                  <a:srgbClr val="000000"/>
                </a:solidFill>
                <a:latin typeface="Arial"/>
                <a:ea typeface="Arial"/>
              </a:rPr>
              <a:t>1. Stunde</a:t>
            </a:r>
            <a:r>
              <a:rPr b="0" lang="de-DE" sz="2000" spc="-1" strike="noStrike">
                <a:solidFill>
                  <a:srgbClr val="000000"/>
                </a:solidFill>
                <a:latin typeface="Arial"/>
                <a:ea typeface="Arial"/>
              </a:rPr>
              <a:t> einer Unterrichtsreihe zum substanziellen Aufgabenformat „Mal-Plus-Haus“ in einem </a:t>
            </a:r>
            <a:r>
              <a:rPr b="1" lang="de-DE" sz="2000" spc="-1" strike="noStrike">
                <a:solidFill>
                  <a:srgbClr val="000000"/>
                </a:solidFill>
                <a:latin typeface="Arial"/>
                <a:ea typeface="Arial"/>
              </a:rPr>
              <a:t>3. Schuljahr</a:t>
            </a:r>
            <a:r>
              <a:rPr b="0" lang="de-DE" sz="2000" spc="-1" strike="noStrike">
                <a:solidFill>
                  <a:srgbClr val="000000"/>
                </a:solidFill>
                <a:latin typeface="Arial"/>
                <a:ea typeface="Arial"/>
              </a:rPr>
              <a:t>.</a:t>
            </a:r>
            <a:endParaRPr b="0" lang="de-DE" sz="2000" spc="-1" strike="noStrike">
              <a:latin typeface="Arial"/>
            </a:endParaRPr>
          </a:p>
          <a:p>
            <a:pPr>
              <a:lnSpc>
                <a:spcPct val="100000"/>
              </a:lnSpc>
              <a:spcBef>
                <a:spcPts val="281"/>
              </a:spcBef>
            </a:pPr>
            <a:r>
              <a:rPr b="0" lang="de-DE" sz="1400" spc="-1" strike="noStrike">
                <a:solidFill>
                  <a:srgbClr val="000000"/>
                </a:solidFill>
                <a:latin typeface="Arial"/>
                <a:ea typeface="Arial"/>
              </a:rPr>
              <a:t> </a:t>
            </a:r>
            <a:endParaRPr b="0" lang="de-DE" sz="1400" spc="-1" strike="noStrike">
              <a:latin typeface="Arial"/>
            </a:endParaRPr>
          </a:p>
          <a:p>
            <a:pPr>
              <a:lnSpc>
                <a:spcPct val="100000"/>
              </a:lnSpc>
              <a:spcBef>
                <a:spcPts val="400"/>
              </a:spcBef>
            </a:pPr>
            <a:r>
              <a:rPr b="0" lang="de-DE" sz="2000" spc="-1" strike="noStrike">
                <a:solidFill>
                  <a:srgbClr val="000000"/>
                </a:solidFill>
                <a:latin typeface="Arial"/>
                <a:ea typeface="Arial"/>
              </a:rPr>
              <a:t>Die </a:t>
            </a:r>
            <a:r>
              <a:rPr b="1" lang="de-DE" sz="2000" spc="-1" strike="noStrike">
                <a:solidFill>
                  <a:srgbClr val="000000"/>
                </a:solidFill>
                <a:latin typeface="Arial"/>
                <a:ea typeface="Arial"/>
              </a:rPr>
              <a:t>Bildungsregel</a:t>
            </a:r>
            <a:r>
              <a:rPr b="0" lang="de-DE" sz="2000" spc="-1" strike="noStrike">
                <a:solidFill>
                  <a:srgbClr val="000000"/>
                </a:solidFill>
                <a:latin typeface="Arial"/>
                <a:ea typeface="Arial"/>
              </a:rPr>
              <a:t> für Mal-Plus-Häuser wurde nicht vorgegeben, sondern sollte von den Kindern in kooperativer Zusammenarbeit selbstständig und handlungsorientiert </a:t>
            </a:r>
            <a:r>
              <a:rPr b="1" lang="de-DE" sz="2000" spc="-1" strike="noStrike">
                <a:solidFill>
                  <a:srgbClr val="000000"/>
                </a:solidFill>
                <a:latin typeface="Arial"/>
                <a:ea typeface="Arial"/>
              </a:rPr>
              <a:t>erforscht </a:t>
            </a:r>
            <a:r>
              <a:rPr b="0" lang="de-DE" sz="2000" spc="-1" strike="noStrike">
                <a:solidFill>
                  <a:srgbClr val="000000"/>
                </a:solidFill>
                <a:latin typeface="Arial"/>
                <a:ea typeface="Arial"/>
              </a:rPr>
              <a:t>werden. </a:t>
            </a:r>
            <a:endParaRPr b="0" lang="de-DE" sz="2000" spc="-1" strike="noStrike">
              <a:latin typeface="Arial"/>
            </a:endParaRPr>
          </a:p>
          <a:p>
            <a:pPr>
              <a:lnSpc>
                <a:spcPct val="100000"/>
              </a:lnSpc>
              <a:spcBef>
                <a:spcPts val="281"/>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Dafür erhielten sie ein leeres </a:t>
            </a:r>
            <a:br/>
            <a:r>
              <a:rPr b="0" lang="de-DE" sz="2000" spc="-1" strike="noStrike">
                <a:solidFill>
                  <a:srgbClr val="000000"/>
                </a:solidFill>
                <a:latin typeface="Arial"/>
                <a:ea typeface="Arial"/>
              </a:rPr>
              <a:t>Haus und dazugehörige </a:t>
            </a:r>
            <a:br/>
            <a:r>
              <a:rPr b="0" lang="de-DE" sz="2000" spc="-1" strike="noStrike">
                <a:solidFill>
                  <a:srgbClr val="000000"/>
                </a:solidFill>
                <a:latin typeface="Arial"/>
                <a:ea typeface="Arial"/>
              </a:rPr>
              <a:t>Zahlenkarten, deren Position </a:t>
            </a:r>
            <a:br/>
            <a:r>
              <a:rPr b="0" lang="de-DE" sz="2000" spc="-1" strike="noStrike">
                <a:solidFill>
                  <a:srgbClr val="000000"/>
                </a:solidFill>
                <a:latin typeface="Arial"/>
                <a:ea typeface="Arial"/>
              </a:rPr>
              <a:t>sie nach einem begründbaren </a:t>
            </a:r>
            <a:br/>
            <a:r>
              <a:rPr b="0" lang="de-DE" sz="2000" spc="-1" strike="noStrike">
                <a:solidFill>
                  <a:srgbClr val="000000"/>
                </a:solidFill>
                <a:latin typeface="Arial"/>
                <a:ea typeface="Arial"/>
              </a:rPr>
              <a:t>Prinzip bestimmen sollen. </a:t>
            </a:r>
            <a:endParaRPr b="0" lang="de-DE" sz="2000" spc="-1" strike="noStrike">
              <a:latin typeface="Arial"/>
            </a:endParaRPr>
          </a:p>
          <a:p>
            <a:pPr>
              <a:lnSpc>
                <a:spcPct val="100000"/>
              </a:lnSpc>
              <a:spcBef>
                <a:spcPts val="400"/>
              </a:spcBef>
            </a:pPr>
            <a:br/>
            <a:r>
              <a:rPr b="0" lang="de-DE" sz="2000" spc="-1" strike="noStrike">
                <a:solidFill>
                  <a:srgbClr val="000000"/>
                </a:solidFill>
                <a:latin typeface="Arial"/>
                <a:ea typeface="Arial"/>
              </a:rPr>
              <a:t>In Form von </a:t>
            </a:r>
            <a:r>
              <a:rPr b="1" lang="de-DE" sz="2000" spc="-1" strike="noStrike">
                <a:solidFill>
                  <a:srgbClr val="000000"/>
                </a:solidFill>
                <a:latin typeface="Arial"/>
                <a:ea typeface="Arial"/>
              </a:rPr>
              <a:t>Tipp-Karten</a:t>
            </a:r>
            <a:r>
              <a:rPr b="0" lang="de-DE" sz="2000" spc="-1" strike="noStrike">
                <a:solidFill>
                  <a:srgbClr val="000000"/>
                </a:solidFill>
                <a:latin typeface="Arial"/>
                <a:ea typeface="Arial"/>
              </a:rPr>
              <a:t> </a:t>
            </a:r>
            <a:br/>
            <a:r>
              <a:rPr b="0" lang="de-DE" sz="2000" spc="-1" strike="noStrike">
                <a:solidFill>
                  <a:srgbClr val="000000"/>
                </a:solidFill>
                <a:latin typeface="Arial"/>
                <a:ea typeface="Arial"/>
              </a:rPr>
              <a:t>konnten sich die SuS ggf. </a:t>
            </a:r>
            <a:br/>
            <a:r>
              <a:rPr b="0" lang="de-DE" sz="2000" spc="-1" strike="noStrike">
                <a:solidFill>
                  <a:srgbClr val="000000"/>
                </a:solidFill>
                <a:latin typeface="Arial"/>
                <a:ea typeface="Arial"/>
              </a:rPr>
              <a:t>Denkanstöße holen.</a:t>
            </a:r>
            <a:endParaRPr b="0" lang="de-DE" sz="2000" spc="-1" strike="noStrike">
              <a:latin typeface="Arial"/>
            </a:endParaRPr>
          </a:p>
        </p:txBody>
      </p:sp>
      <p:pic>
        <p:nvPicPr>
          <p:cNvPr id="130" name="Grafik 1" descr=""/>
          <p:cNvPicPr/>
          <p:nvPr/>
        </p:nvPicPr>
        <p:blipFill>
          <a:blip r:embed="rId1"/>
          <a:stretch/>
        </p:blipFill>
        <p:spPr>
          <a:xfrm>
            <a:off x="4406760" y="3717000"/>
            <a:ext cx="4629240" cy="2497320"/>
          </a:xfrm>
          <a:prstGeom prst="rect">
            <a:avLst/>
          </a:prstGeom>
          <a:ln>
            <a:noFill/>
          </a:ln>
        </p:spPr>
      </p:pic>
      <p:sp>
        <p:nvSpPr>
          <p:cNvPr id="131" name="TextShape 2"/>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32" name="TextShape 3"/>
          <p:cNvSpPr txBox="1"/>
          <p:nvPr/>
        </p:nvSpPr>
        <p:spPr>
          <a:xfrm>
            <a:off x="6588000" y="6381720"/>
            <a:ext cx="2098440" cy="475920"/>
          </a:xfrm>
          <a:prstGeom prst="rect">
            <a:avLst/>
          </a:prstGeom>
          <a:noFill/>
          <a:ln w="9360">
            <a:noFill/>
          </a:ln>
        </p:spPr>
        <p:txBody>
          <a:bodyPr/>
          <a:p>
            <a:pPr algn="r">
              <a:lnSpc>
                <a:spcPct val="100000"/>
              </a:lnSpc>
            </a:pPr>
            <a:fld id="{CCBE3F4B-DE1A-4628-A990-0687C42FB801}" type="slidenum">
              <a:rPr b="0" lang="de-DE" sz="1400" spc="-1" strike="noStrike">
                <a:solidFill>
                  <a:srgbClr val="000000"/>
                </a:solidFill>
                <a:latin typeface="Arial"/>
              </a:rPr>
              <a:t>1</a:t>
            </a:fld>
            <a:endParaRPr b="0" lang="de-DE" sz="1400" spc="-1" strike="noStrike">
              <a:latin typeface="Times New Roman"/>
            </a:endParaRPr>
          </a:p>
        </p:txBody>
      </p:sp>
      <p:sp>
        <p:nvSpPr>
          <p:cNvPr id="133"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35" name="TextShape 2"/>
          <p:cNvSpPr txBox="1"/>
          <p:nvPr/>
        </p:nvSpPr>
        <p:spPr>
          <a:xfrm>
            <a:off x="914400" y="1066680"/>
            <a:ext cx="7772040" cy="5105160"/>
          </a:xfrm>
          <a:prstGeom prst="rect">
            <a:avLst/>
          </a:prstGeom>
          <a:noFill/>
          <a:ln>
            <a:noFill/>
          </a:ln>
        </p:spPr>
        <p:txBody>
          <a:bodyPr/>
          <a:p>
            <a:pPr>
              <a:lnSpc>
                <a:spcPct val="100000"/>
              </a:lnSpc>
              <a:spcBef>
                <a:spcPts val="400"/>
              </a:spcBef>
            </a:pPr>
            <a:r>
              <a:rPr b="0" lang="de-DE" sz="2000" spc="-1" strike="noStrike">
                <a:solidFill>
                  <a:srgbClr val="000000"/>
                </a:solidFill>
                <a:latin typeface="Arial"/>
                <a:ea typeface="Arial"/>
              </a:rPr>
              <a:t>Anschließend hatten die </a:t>
            </a:r>
            <a:br/>
            <a:r>
              <a:rPr b="0" lang="de-DE" sz="2000" spc="-1" strike="noStrike">
                <a:solidFill>
                  <a:srgbClr val="000000"/>
                </a:solidFill>
                <a:latin typeface="Arial"/>
                <a:ea typeface="Arial"/>
              </a:rPr>
              <a:t>Kinder die Aufgabe, ihre </a:t>
            </a:r>
            <a:br/>
            <a:r>
              <a:rPr b="0" lang="de-DE" sz="2000" spc="-1" strike="noStrike">
                <a:solidFill>
                  <a:srgbClr val="000000"/>
                </a:solidFill>
                <a:latin typeface="Arial"/>
                <a:ea typeface="Arial"/>
              </a:rPr>
              <a:t>gefundene Regel auf einen </a:t>
            </a:r>
            <a:br/>
            <a:r>
              <a:rPr b="1" lang="de-DE" sz="2000" spc="-1" strike="noStrike">
                <a:solidFill>
                  <a:srgbClr val="000000"/>
                </a:solidFill>
                <a:latin typeface="Arial"/>
                <a:ea typeface="Arial"/>
              </a:rPr>
              <a:t>weiteren Satz Zahlenkarten</a:t>
            </a:r>
            <a:br/>
            <a:r>
              <a:rPr b="0" lang="de-DE" sz="2000" spc="-1" strike="noStrike">
                <a:solidFill>
                  <a:srgbClr val="000000"/>
                </a:solidFill>
                <a:latin typeface="Arial"/>
                <a:ea typeface="Arial"/>
              </a:rPr>
              <a:t>anzuwenden.</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519"/>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In der abschließenden, </a:t>
            </a:r>
            <a:br/>
            <a:r>
              <a:rPr b="0" lang="de-DE" sz="2000" spc="-1" strike="noStrike">
                <a:solidFill>
                  <a:srgbClr val="000000"/>
                </a:solidFill>
                <a:latin typeface="Arial"/>
                <a:ea typeface="Arial"/>
              </a:rPr>
              <a:t>gemeinsamen Reflexions-</a:t>
            </a:r>
            <a:br/>
            <a:r>
              <a:rPr b="0" lang="de-DE" sz="2000" spc="-1" strike="noStrike">
                <a:solidFill>
                  <a:srgbClr val="000000"/>
                </a:solidFill>
                <a:latin typeface="Arial"/>
                <a:ea typeface="Arial"/>
              </a:rPr>
              <a:t>phase </a:t>
            </a:r>
            <a:r>
              <a:rPr b="1" lang="de-DE" sz="2000" spc="-1" strike="noStrike">
                <a:solidFill>
                  <a:srgbClr val="000000"/>
                </a:solidFill>
                <a:latin typeface="Arial"/>
                <a:ea typeface="Arial"/>
              </a:rPr>
              <a:t>präsentierte</a:t>
            </a:r>
            <a:r>
              <a:rPr b="0" lang="de-DE" sz="2000" spc="-1" strike="noStrike">
                <a:solidFill>
                  <a:srgbClr val="000000"/>
                </a:solidFill>
                <a:latin typeface="Arial"/>
                <a:ea typeface="Arial"/>
              </a:rPr>
              <a:t> die </a:t>
            </a:r>
            <a:br/>
            <a:r>
              <a:rPr b="0" lang="de-DE" sz="2000" spc="-1" strike="noStrike">
                <a:solidFill>
                  <a:srgbClr val="000000"/>
                </a:solidFill>
                <a:latin typeface="Arial"/>
                <a:ea typeface="Arial"/>
              </a:rPr>
              <a:t>Schülerin Sandra an der</a:t>
            </a:r>
            <a:br/>
            <a:r>
              <a:rPr b="0" lang="de-DE" sz="2000" spc="-1" strike="noStrike">
                <a:solidFill>
                  <a:srgbClr val="000000"/>
                </a:solidFill>
                <a:latin typeface="Arial"/>
                <a:ea typeface="Arial"/>
              </a:rPr>
              <a:t>Tafel die von ihr und ihrer </a:t>
            </a:r>
            <a:br/>
            <a:r>
              <a:rPr b="0" lang="de-DE" sz="2000" spc="-1" strike="noStrike">
                <a:solidFill>
                  <a:srgbClr val="000000"/>
                </a:solidFill>
                <a:latin typeface="Arial"/>
                <a:ea typeface="Arial"/>
              </a:rPr>
              <a:t>Mitschülerin gewählte</a:t>
            </a:r>
            <a:br/>
            <a:r>
              <a:rPr b="0" lang="de-DE" sz="2000" spc="-1" strike="noStrike">
                <a:solidFill>
                  <a:srgbClr val="000000"/>
                </a:solidFill>
                <a:latin typeface="Arial"/>
                <a:ea typeface="Arial"/>
              </a:rPr>
              <a:t>Zahlenkarten-Positionierung.</a:t>
            </a:r>
            <a:endParaRPr b="0" lang="de-DE" sz="2000" spc="-1" strike="noStrike">
              <a:latin typeface="Arial"/>
            </a:endParaRPr>
          </a:p>
        </p:txBody>
      </p:sp>
      <p:sp>
        <p:nvSpPr>
          <p:cNvPr id="136" name="TextShape 3"/>
          <p:cNvSpPr txBox="1"/>
          <p:nvPr/>
        </p:nvSpPr>
        <p:spPr>
          <a:xfrm>
            <a:off x="6588000" y="6381720"/>
            <a:ext cx="2098440" cy="475920"/>
          </a:xfrm>
          <a:prstGeom prst="rect">
            <a:avLst/>
          </a:prstGeom>
          <a:noFill/>
          <a:ln w="9360">
            <a:noFill/>
          </a:ln>
        </p:spPr>
        <p:txBody>
          <a:bodyPr/>
          <a:p>
            <a:pPr algn="r">
              <a:lnSpc>
                <a:spcPct val="100000"/>
              </a:lnSpc>
            </a:pPr>
            <a:fld id="{8962B713-9904-4C4C-A169-C01573349F5B}" type="slidenum">
              <a:rPr b="0" lang="de-DE" sz="1400" spc="-1" strike="noStrike">
                <a:solidFill>
                  <a:srgbClr val="000000"/>
                </a:solidFill>
                <a:latin typeface="Arial"/>
              </a:rPr>
              <a:t>1</a:t>
            </a:fld>
            <a:endParaRPr b="0" lang="de-DE" sz="1400" spc="-1" strike="noStrike">
              <a:latin typeface="Times New Roman"/>
            </a:endParaRPr>
          </a:p>
        </p:txBody>
      </p:sp>
      <p:sp>
        <p:nvSpPr>
          <p:cNvPr id="137"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pic>
        <p:nvPicPr>
          <p:cNvPr id="138" name="Grafik 10" descr=""/>
          <p:cNvPicPr/>
          <p:nvPr/>
        </p:nvPicPr>
        <p:blipFill>
          <a:blip r:embed="rId1"/>
          <a:stretch/>
        </p:blipFill>
        <p:spPr>
          <a:xfrm>
            <a:off x="4363920" y="1025280"/>
            <a:ext cx="4736880" cy="2652120"/>
          </a:xfrm>
          <a:prstGeom prst="rect">
            <a:avLst/>
          </a:prstGeom>
          <a:ln>
            <a:noFill/>
          </a:ln>
        </p:spPr>
      </p:pic>
      <p:pic>
        <p:nvPicPr>
          <p:cNvPr id="139" name="Grafik 1" descr=""/>
          <p:cNvPicPr/>
          <p:nvPr/>
        </p:nvPicPr>
        <p:blipFill>
          <a:blip r:embed="rId2"/>
          <a:stretch/>
        </p:blipFill>
        <p:spPr>
          <a:xfrm>
            <a:off x="4501800" y="3701520"/>
            <a:ext cx="4461480" cy="237096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914400" y="152280"/>
            <a:ext cx="7771680" cy="6087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latin typeface="Arial"/>
            </a:endParaRPr>
          </a:p>
        </p:txBody>
      </p:sp>
      <p:sp>
        <p:nvSpPr>
          <p:cNvPr id="141" name="CustomShape 2"/>
          <p:cNvSpPr/>
          <p:nvPr/>
        </p:nvSpPr>
        <p:spPr>
          <a:xfrm>
            <a:off x="914400" y="1066680"/>
            <a:ext cx="7771680" cy="5104800"/>
          </a:xfrm>
          <a:prstGeom prst="rect">
            <a:avLst/>
          </a:prstGeom>
          <a:noFill/>
          <a:ln>
            <a:noFill/>
          </a:ln>
        </p:spPr>
        <p:style>
          <a:lnRef idx="0"/>
          <a:fillRef idx="0"/>
          <a:effectRef idx="0"/>
          <a:fontRef idx="minor"/>
        </p:style>
        <p:txBody>
          <a:bodyPr lIns="90000" rIns="90000" tIns="45000" bIns="45000"/>
          <a:p>
            <a:pPr>
              <a:lnSpc>
                <a:spcPct val="100000"/>
              </a:lnSpc>
              <a:spcBef>
                <a:spcPts val="439"/>
              </a:spcBef>
            </a:pPr>
            <a:endParaRPr b="0" lang="de-DE" sz="1800" spc="-1" strike="noStrike">
              <a:latin typeface="Arial"/>
            </a:endParaRPr>
          </a:p>
          <a:p>
            <a:pPr>
              <a:lnSpc>
                <a:spcPct val="100000"/>
              </a:lnSpc>
              <a:spcBef>
                <a:spcPts val="439"/>
              </a:spcBef>
            </a:pPr>
            <a:endParaRPr b="0" lang="de-DE" sz="1800" spc="-1" strike="noStrike">
              <a:latin typeface="Arial"/>
            </a:endParaRPr>
          </a:p>
          <a:p>
            <a:pPr>
              <a:lnSpc>
                <a:spcPct val="100000"/>
              </a:lnSpc>
              <a:spcBef>
                <a:spcPts val="439"/>
              </a:spcBef>
            </a:pPr>
            <a:endParaRPr b="0" lang="de-DE" sz="1800" spc="-1" strike="noStrike">
              <a:latin typeface="Arial"/>
            </a:endParaRPr>
          </a:p>
        </p:txBody>
      </p:sp>
      <p:sp>
        <p:nvSpPr>
          <p:cNvPr id="142" name="CustomShape 3"/>
          <p:cNvSpPr/>
          <p:nvPr/>
        </p:nvSpPr>
        <p:spPr>
          <a:xfrm>
            <a:off x="6588000" y="6381720"/>
            <a:ext cx="2098080" cy="475560"/>
          </a:xfrm>
          <a:prstGeom prst="rect">
            <a:avLst/>
          </a:prstGeom>
          <a:noFill/>
          <a:ln w="9360">
            <a:noFill/>
          </a:ln>
        </p:spPr>
        <p:style>
          <a:lnRef idx="0"/>
          <a:fillRef idx="0"/>
          <a:effectRef idx="0"/>
          <a:fontRef idx="minor"/>
        </p:style>
        <p:txBody>
          <a:bodyPr lIns="90000" rIns="90000" tIns="45000" bIns="45000"/>
          <a:p>
            <a:pPr algn="r">
              <a:lnSpc>
                <a:spcPct val="100000"/>
              </a:lnSpc>
            </a:pPr>
            <a:fld id="{469FCBDE-0D9D-4610-BAA4-889EEA269B67}" type="slidenum">
              <a:rPr b="0" lang="de-DE" sz="1400" spc="-1" strike="noStrike">
                <a:solidFill>
                  <a:srgbClr val="000000"/>
                </a:solidFill>
                <a:latin typeface="Arial"/>
              </a:rPr>
              <a:t>&lt;Foliennummer&gt;</a:t>
            </a:fld>
            <a:endParaRPr b="0" lang="de-DE" sz="1400" spc="-1" strike="noStrike">
              <a:latin typeface="Arial"/>
            </a:endParaRPr>
          </a:p>
        </p:txBody>
      </p:sp>
      <p:sp>
        <p:nvSpPr>
          <p:cNvPr id="143" name="CustomShape 4"/>
          <p:cNvSpPr/>
          <p:nvPr/>
        </p:nvSpPr>
        <p:spPr>
          <a:xfrm>
            <a:off x="2340000" y="6381720"/>
            <a:ext cx="4463280" cy="47556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Arial"/>
            </a:endParaRPr>
          </a:p>
        </p:txBody>
      </p:sp>
      <p:sp>
        <p:nvSpPr>
          <p:cNvPr id="144" name="CustomShape 5"/>
          <p:cNvSpPr/>
          <p:nvPr/>
        </p:nvSpPr>
        <p:spPr>
          <a:xfrm>
            <a:off x="1080000" y="2808000"/>
            <a:ext cx="7094880" cy="714960"/>
          </a:xfrm>
          <a:prstGeom prst="rect">
            <a:avLst/>
          </a:prstGeom>
          <a:noFill/>
          <a:ln>
            <a:noFill/>
          </a:ln>
        </p:spPr>
        <p:style>
          <a:lnRef idx="0"/>
          <a:fillRef idx="0"/>
          <a:effectRef idx="0"/>
          <a:fontRef idx="minor"/>
        </p:style>
        <p:txBody>
          <a:bodyPr lIns="90000" rIns="90000" tIns="45000" bIns="45000"/>
          <a:p>
            <a:pPr>
              <a:lnSpc>
                <a:spcPct val="100000"/>
              </a:lnSpc>
            </a:pPr>
            <a:r>
              <a:rPr b="0" lang="de-DE" sz="2200" spc="-1" strike="noStrike">
                <a:latin typeface="Arial"/>
              </a:rPr>
              <a:t>Das Video finden Sie im Materialordner des </a:t>
            </a:r>
            <a:endParaRPr b="0" lang="de-DE" sz="2200" spc="-1" strike="noStrike">
              <a:latin typeface="Arial"/>
            </a:endParaRPr>
          </a:p>
          <a:p>
            <a:pPr>
              <a:lnSpc>
                <a:spcPct val="100000"/>
              </a:lnSpc>
            </a:pPr>
            <a:r>
              <a:rPr b="0" lang="de-DE" sz="2200" spc="-1" strike="noStrike">
                <a:latin typeface="Arial"/>
              </a:rPr>
              <a:t>Fortbildungsmaterials 8.4 Impulse und Rückmeldungen.</a:t>
            </a:r>
            <a:endParaRPr b="0" lang="de-DE" sz="2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46" name="TextShape 2"/>
          <p:cNvSpPr txBox="1"/>
          <p:nvPr/>
        </p:nvSpPr>
        <p:spPr>
          <a:xfrm>
            <a:off x="6588000" y="6381720"/>
            <a:ext cx="2098440" cy="475920"/>
          </a:xfrm>
          <a:prstGeom prst="rect">
            <a:avLst/>
          </a:prstGeom>
          <a:noFill/>
          <a:ln w="9360">
            <a:noFill/>
          </a:ln>
        </p:spPr>
        <p:txBody>
          <a:bodyPr/>
          <a:p>
            <a:pPr algn="r">
              <a:lnSpc>
                <a:spcPct val="100000"/>
              </a:lnSpc>
            </a:pPr>
            <a:fld id="{830C137E-5D49-40E1-A5C6-8D8C90D21FD5}" type="slidenum">
              <a:rPr b="0" lang="de-DE" sz="1400" spc="-1" strike="noStrike">
                <a:solidFill>
                  <a:srgbClr val="000000"/>
                </a:solidFill>
                <a:latin typeface="Arial"/>
              </a:rPr>
              <a:t>1</a:t>
            </a:fld>
            <a:endParaRPr b="0" lang="de-DE" sz="1400" spc="-1" strike="noStrike">
              <a:latin typeface="Times New Roman"/>
            </a:endParaRPr>
          </a:p>
        </p:txBody>
      </p:sp>
      <p:pic>
        <p:nvPicPr>
          <p:cNvPr id="147" name="Picture 2" descr=""/>
          <p:cNvPicPr/>
          <p:nvPr/>
        </p:nvPicPr>
        <p:blipFill>
          <a:blip r:embed="rId1"/>
          <a:srcRect l="12388" t="12336" r="12461" b="12570"/>
          <a:stretch/>
        </p:blipFill>
        <p:spPr>
          <a:xfrm>
            <a:off x="0" y="856800"/>
            <a:ext cx="9152280" cy="5144040"/>
          </a:xfrm>
          <a:prstGeom prst="rect">
            <a:avLst/>
          </a:prstGeom>
          <a:ln>
            <a:noFill/>
          </a:ln>
        </p:spPr>
      </p:pic>
      <p:sp>
        <p:nvSpPr>
          <p:cNvPr id="148" name="CustomShape 3"/>
          <p:cNvSpPr/>
          <p:nvPr/>
        </p:nvSpPr>
        <p:spPr>
          <a:xfrm>
            <a:off x="6012000" y="4077000"/>
            <a:ext cx="2880000" cy="1800000"/>
          </a:xfrm>
          <a:prstGeom prst="cloudCallout">
            <a:avLst>
              <a:gd name="adj1" fmla="val -49438"/>
              <a:gd name="adj2" fmla="val -63308"/>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6600" spc="-1" strike="noStrike">
                <a:solidFill>
                  <a:srgbClr val="84b819"/>
                </a:solidFill>
                <a:latin typeface="Arial"/>
              </a:rPr>
              <a:t>?</a:t>
            </a:r>
            <a:endParaRPr b="0" lang="de-DE" sz="6600" spc="-1" strike="noStrike">
              <a:latin typeface="Arial"/>
            </a:endParaRPr>
          </a:p>
        </p:txBody>
      </p:sp>
      <p:sp>
        <p:nvSpPr>
          <p:cNvPr id="149"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15" dur="indefinite" restart="never" nodeType="tmRoot">
          <p:childTnLst>
            <p:seq>
              <p:cTn id="16" dur="indefinite" nodeType="mainSeq">
                <p:childTnLst>
                  <p:par>
                    <p:cTn id="17" fill="hold">
                      <p:stCondLst>
                        <p:cond delay="0"/>
                      </p:stCondLst>
                      <p:childTnLst>
                        <p:par>
                          <p:cTn id="18" fill="hold">
                            <p:stCondLst>
                              <p:cond delay="0"/>
                            </p:stCondLst>
                            <p:childTnLst>
                              <p:par>
                                <p:cTn id="19" nodeType="afterEffect" fill="hold" presetClass="entr" presetID="10">
                                  <p:stCondLst>
                                    <p:cond delay="1000"/>
                                  </p:stCondLst>
                                  <p:childTnLst>
                                    <p:set>
                                      <p:cBhvr>
                                        <p:cTn id="20" dur="1" fill="hold">
                                          <p:stCondLst>
                                            <p:cond delay="0"/>
                                          </p:stCondLst>
                                        </p:cTn>
                                        <p:tgtEl>
                                          <p:spTgt spid="148"/>
                                        </p:tgtEl>
                                        <p:attrNameLst>
                                          <p:attrName>style.visibility</p:attrName>
                                        </p:attrNameLst>
                                      </p:cBhvr>
                                      <p:to>
                                        <p:strVal val="visible"/>
                                      </p:to>
                                    </p:set>
                                    <p:animEffect filter="fade" transition="in">
                                      <p:cBhvr additive="repl">
                                        <p:cTn id="21" dur="1000"/>
                                        <p:tgtEl>
                                          <p:spTgt spid="1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Mal-Plus-Haus</a:t>
            </a:r>
            <a:endParaRPr b="0" lang="de-DE" sz="2800" spc="-1" strike="noStrike">
              <a:solidFill>
                <a:srgbClr val="000000"/>
              </a:solidFill>
              <a:latin typeface="Arial"/>
            </a:endParaRPr>
          </a:p>
        </p:txBody>
      </p:sp>
      <p:sp>
        <p:nvSpPr>
          <p:cNvPr id="151" name="TextShape 2"/>
          <p:cNvSpPr txBox="1"/>
          <p:nvPr/>
        </p:nvSpPr>
        <p:spPr>
          <a:xfrm>
            <a:off x="6588000" y="6381720"/>
            <a:ext cx="2098440" cy="475920"/>
          </a:xfrm>
          <a:prstGeom prst="rect">
            <a:avLst/>
          </a:prstGeom>
          <a:noFill/>
          <a:ln w="9360">
            <a:noFill/>
          </a:ln>
        </p:spPr>
        <p:txBody>
          <a:bodyPr/>
          <a:p>
            <a:pPr algn="r">
              <a:lnSpc>
                <a:spcPct val="100000"/>
              </a:lnSpc>
            </a:pPr>
            <a:fld id="{C789B49A-3D47-4F07-BB1C-41E640FA52F6}" type="slidenum">
              <a:rPr b="0" lang="de-DE" sz="1400" spc="-1" strike="noStrike">
                <a:solidFill>
                  <a:srgbClr val="000000"/>
                </a:solidFill>
                <a:latin typeface="Arial"/>
              </a:rPr>
              <a:t>1</a:t>
            </a:fld>
            <a:endParaRPr b="0" lang="de-DE" sz="1400" spc="-1" strike="noStrike">
              <a:latin typeface="Times New Roman"/>
            </a:endParaRPr>
          </a:p>
        </p:txBody>
      </p:sp>
      <p:sp>
        <p:nvSpPr>
          <p:cNvPr id="152" name="CustomShape 3"/>
          <p:cNvSpPr/>
          <p:nvPr/>
        </p:nvSpPr>
        <p:spPr>
          <a:xfrm>
            <a:off x="2916360" y="981000"/>
            <a:ext cx="3742920" cy="1584000"/>
          </a:xfrm>
          <a:prstGeom prst="cloudCallout">
            <a:avLst>
              <a:gd name="adj1" fmla="val -787"/>
              <a:gd name="adj2" fmla="val 81454"/>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de-DE" sz="1800" spc="-1" strike="noStrike">
                <a:solidFill>
                  <a:srgbClr val="000000"/>
                </a:solidFill>
                <a:latin typeface="Arial"/>
              </a:rPr>
              <a:t>Welches </a:t>
            </a:r>
            <a:r>
              <a:rPr b="1" lang="de-DE" sz="1800" spc="-1" strike="noStrike">
                <a:solidFill>
                  <a:srgbClr val="000000"/>
                </a:solidFill>
                <a:latin typeface="Arial"/>
              </a:rPr>
              <a:t>Kind</a:t>
            </a:r>
            <a:r>
              <a:rPr b="0" lang="de-DE" sz="1800" spc="-1" strike="noStrike">
                <a:solidFill>
                  <a:srgbClr val="000000"/>
                </a:solidFill>
                <a:latin typeface="Arial"/>
              </a:rPr>
              <a:t> möchte </a:t>
            </a:r>
            <a:r>
              <a:rPr b="1" lang="de-DE" sz="1800" spc="-1" strike="noStrike">
                <a:solidFill>
                  <a:srgbClr val="000000"/>
                </a:solidFill>
                <a:latin typeface="Arial"/>
              </a:rPr>
              <a:t>Rückmeldung</a:t>
            </a:r>
            <a:r>
              <a:rPr b="0" lang="de-DE" sz="1800" spc="-1" strike="noStrike">
                <a:solidFill>
                  <a:srgbClr val="000000"/>
                </a:solidFill>
                <a:latin typeface="Arial"/>
              </a:rPr>
              <a:t> geben zu Sandras Idee?</a:t>
            </a:r>
            <a:endParaRPr b="0" lang="de-DE" sz="1800" spc="-1" strike="noStrike">
              <a:latin typeface="Arial"/>
            </a:endParaRPr>
          </a:p>
        </p:txBody>
      </p:sp>
      <p:sp>
        <p:nvSpPr>
          <p:cNvPr id="153" name="CustomShape 4"/>
          <p:cNvSpPr/>
          <p:nvPr/>
        </p:nvSpPr>
        <p:spPr>
          <a:xfrm>
            <a:off x="4859280" y="3357720"/>
            <a:ext cx="4105080" cy="3166560"/>
          </a:xfrm>
          <a:prstGeom prst="cloudCallout">
            <a:avLst>
              <a:gd name="adj1" fmla="val -47845"/>
              <a:gd name="adj2" fmla="val -42212"/>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Die Stunde ist </a:t>
            </a:r>
            <a:endParaRPr b="0" lang="de-DE" sz="1800" spc="-1" strike="noStrike">
              <a:latin typeface="Arial"/>
            </a:endParaRPr>
          </a:p>
          <a:p>
            <a:pPr algn="ctr">
              <a:lnSpc>
                <a:spcPct val="100000"/>
              </a:lnSpc>
            </a:pPr>
            <a:r>
              <a:rPr b="0" lang="de-DE" sz="1800" spc="-1" strike="noStrike">
                <a:solidFill>
                  <a:srgbClr val="000000"/>
                </a:solidFill>
                <a:latin typeface="Arial"/>
              </a:rPr>
              <a:t>jetzt leider fast vorbei. </a:t>
            </a:r>
            <a:endParaRPr b="0" lang="de-DE" sz="1800" spc="-1" strike="noStrike">
              <a:latin typeface="Arial"/>
            </a:endParaRPr>
          </a:p>
          <a:p>
            <a:pPr algn="ctr">
              <a:lnSpc>
                <a:spcPct val="100000"/>
              </a:lnSpc>
            </a:pPr>
            <a:r>
              <a:rPr b="0" lang="de-DE" sz="1800" spc="-1" strike="noStrike">
                <a:solidFill>
                  <a:srgbClr val="000000"/>
                </a:solidFill>
                <a:latin typeface="Arial"/>
              </a:rPr>
              <a:t>Deshalb schlage ich vor, dass wir uns Sandras Idee </a:t>
            </a:r>
            <a:r>
              <a:rPr b="1" lang="de-DE" sz="1800" spc="-1" strike="noStrike">
                <a:solidFill>
                  <a:srgbClr val="000000"/>
                </a:solidFill>
                <a:latin typeface="Arial"/>
              </a:rPr>
              <a:t>zu Beginn der nächsten Stunde</a:t>
            </a:r>
            <a:r>
              <a:rPr b="0" lang="de-DE" sz="1800" spc="-1" strike="noStrike">
                <a:solidFill>
                  <a:srgbClr val="000000"/>
                </a:solidFill>
                <a:latin typeface="Arial"/>
              </a:rPr>
              <a:t> noch mal in Ruhe anschauen.</a:t>
            </a:r>
            <a:endParaRPr b="0" lang="de-DE" sz="1800" spc="-1" strike="noStrike">
              <a:latin typeface="Arial"/>
            </a:endParaRPr>
          </a:p>
        </p:txBody>
      </p:sp>
      <p:sp>
        <p:nvSpPr>
          <p:cNvPr id="154" name="CustomShape 5"/>
          <p:cNvSpPr/>
          <p:nvPr/>
        </p:nvSpPr>
        <p:spPr>
          <a:xfrm>
            <a:off x="5329080" y="1484280"/>
            <a:ext cx="3634920" cy="2376000"/>
          </a:xfrm>
          <a:prstGeom prst="cloudCallout">
            <a:avLst>
              <a:gd name="adj1" fmla="val -57450"/>
              <a:gd name="adj2" fmla="val 26891"/>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Die Stunde ist jetzt leider fast vorbei. Wir beiden können aber gerne noch </a:t>
            </a:r>
            <a:r>
              <a:rPr b="1" lang="de-DE" sz="1800" spc="-1" strike="noStrike">
                <a:solidFill>
                  <a:srgbClr val="000000"/>
                </a:solidFill>
                <a:latin typeface="Arial"/>
              </a:rPr>
              <a:t>in der Pause</a:t>
            </a:r>
            <a:r>
              <a:rPr b="0" lang="de-DE" sz="1800" spc="-1" strike="noStrike">
                <a:solidFill>
                  <a:srgbClr val="000000"/>
                </a:solidFill>
                <a:latin typeface="Arial"/>
              </a:rPr>
              <a:t> über deine Idee reden, Sandra.</a:t>
            </a:r>
            <a:endParaRPr b="0" lang="de-DE" sz="1800" spc="-1" strike="noStrike">
              <a:latin typeface="Arial"/>
            </a:endParaRPr>
          </a:p>
        </p:txBody>
      </p:sp>
      <p:sp>
        <p:nvSpPr>
          <p:cNvPr id="155" name="CustomShape 6"/>
          <p:cNvSpPr/>
          <p:nvPr/>
        </p:nvSpPr>
        <p:spPr>
          <a:xfrm>
            <a:off x="179280" y="3933720"/>
            <a:ext cx="4824000" cy="2518920"/>
          </a:xfrm>
          <a:prstGeom prst="cloudCallout">
            <a:avLst>
              <a:gd name="adj1" fmla="val 41636"/>
              <a:gd name="adj2" fmla="val -62587"/>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Wie du auf die Wohnungszahlen gekommen bist, habe ich verstanden.</a:t>
            </a:r>
            <a:br/>
            <a:r>
              <a:rPr b="0" lang="de-DE" sz="1800" spc="-1" strike="noStrike">
                <a:solidFill>
                  <a:srgbClr val="000000"/>
                </a:solidFill>
                <a:latin typeface="Arial"/>
              </a:rPr>
              <a:t>Könntest du </a:t>
            </a:r>
            <a:r>
              <a:rPr b="1" lang="de-DE" sz="1800" spc="-1" strike="noStrike">
                <a:solidFill>
                  <a:srgbClr val="000000"/>
                </a:solidFill>
                <a:latin typeface="Arial"/>
              </a:rPr>
              <a:t>noch mal erklären</a:t>
            </a:r>
            <a:r>
              <a:rPr b="0" lang="de-DE" sz="1800" spc="-1" strike="noStrike">
                <a:solidFill>
                  <a:srgbClr val="000000"/>
                </a:solidFill>
                <a:latin typeface="Arial"/>
              </a:rPr>
              <a:t>, wie du auf die </a:t>
            </a:r>
            <a:r>
              <a:rPr b="1" lang="de-DE" sz="1800" spc="-1" strike="noStrike">
                <a:solidFill>
                  <a:srgbClr val="000000"/>
                </a:solidFill>
                <a:latin typeface="Arial"/>
              </a:rPr>
              <a:t>Kellerzahlen</a:t>
            </a:r>
            <a:r>
              <a:rPr b="0" lang="de-DE" sz="1800" spc="-1" strike="noStrike">
                <a:solidFill>
                  <a:srgbClr val="000000"/>
                </a:solidFill>
                <a:latin typeface="Arial"/>
              </a:rPr>
              <a:t> gekommen bist?</a:t>
            </a:r>
            <a:endParaRPr b="0" lang="de-DE" sz="1800" spc="-1" strike="noStrike">
              <a:latin typeface="Arial"/>
            </a:endParaRPr>
          </a:p>
        </p:txBody>
      </p:sp>
      <p:sp>
        <p:nvSpPr>
          <p:cNvPr id="156" name="CustomShape 7"/>
          <p:cNvSpPr/>
          <p:nvPr/>
        </p:nvSpPr>
        <p:spPr>
          <a:xfrm>
            <a:off x="108000" y="1773360"/>
            <a:ext cx="3887280" cy="2518920"/>
          </a:xfrm>
          <a:prstGeom prst="cloudCallout">
            <a:avLst>
              <a:gd name="adj1" fmla="val 61999"/>
              <a:gd name="adj2" fmla="val 10170"/>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Ich habe das Gefühl, dass manche Kinder deine </a:t>
            </a:r>
            <a:r>
              <a:rPr b="1" lang="de-DE" sz="1800" spc="-1" strike="noStrike">
                <a:solidFill>
                  <a:srgbClr val="000000"/>
                </a:solidFill>
                <a:latin typeface="Arial"/>
              </a:rPr>
              <a:t>Idee</a:t>
            </a:r>
            <a:r>
              <a:rPr b="0" lang="de-DE" sz="1800" spc="-1" strike="noStrike">
                <a:solidFill>
                  <a:srgbClr val="000000"/>
                </a:solidFill>
                <a:latin typeface="Arial"/>
              </a:rPr>
              <a:t> noch nicht ganz verstanden haben. Könntest du sie </a:t>
            </a:r>
            <a:r>
              <a:rPr b="1" lang="de-DE" sz="1800" spc="-1" strike="noStrike">
                <a:solidFill>
                  <a:srgbClr val="000000"/>
                </a:solidFill>
                <a:latin typeface="Arial"/>
              </a:rPr>
              <a:t>noch mal erklären</a:t>
            </a:r>
            <a:r>
              <a:rPr b="0" lang="de-DE" sz="1800" spc="-1" strike="noStrike">
                <a:solidFill>
                  <a:srgbClr val="000000"/>
                </a:solidFill>
                <a:latin typeface="Arial"/>
              </a:rPr>
              <a:t>?</a:t>
            </a:r>
            <a:endParaRPr b="0" lang="de-DE" sz="1800" spc="-1" strike="noStrike">
              <a:latin typeface="Arial"/>
            </a:endParaRPr>
          </a:p>
        </p:txBody>
      </p:sp>
      <p:sp>
        <p:nvSpPr>
          <p:cNvPr id="157" name="TextShape 8"/>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22" dur="indefinite" restart="never" nodeType="tmRoot">
          <p:childTnLst>
            <p:seq>
              <p:cTn id="23"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LibreOffice_project/00m0$Build-3</Application>
  <Words>690</Words>
  <Paragraphs>116</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2009-11-02T09:50:22Z</dcterms:created>
  <dc:creator>Martin</dc:creator>
  <dc:description/>
  <dc:language>de-DE</dc:language>
  <cp:lastModifiedBy/>
  <cp:lastPrinted>2009-07-03T13:06:19Z</cp:lastPrinted>
  <dcterms:modified xsi:type="dcterms:W3CDTF">2020-06-11T17:13:03Z</dcterms:modified>
  <cp:revision>231</cp:revision>
  <dc:subject/>
  <dc:title>Folie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1</vt:i4>
  </property>
  <property fmtid="{D5CDD505-2E9C-101B-9397-08002B2CF9AE}" pid="8" name="Notes">
    <vt:i4>6</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9</vt:i4>
  </property>
</Properties>
</file>