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44" r:id="rId1"/>
    <p:sldMasterId id="2147484071" r:id="rId2"/>
    <p:sldMasterId id="2147484074" r:id="rId3"/>
    <p:sldMasterId id="2147484056" r:id="rId4"/>
    <p:sldMasterId id="2147485100" r:id="rId5"/>
  </p:sldMasterIdLst>
  <p:notesMasterIdLst>
    <p:notesMasterId r:id="rId83"/>
  </p:notesMasterIdLst>
  <p:handoutMasterIdLst>
    <p:handoutMasterId r:id="rId84"/>
  </p:handoutMasterIdLst>
  <p:sldIdLst>
    <p:sldId id="743" r:id="rId6"/>
    <p:sldId id="670" r:id="rId7"/>
    <p:sldId id="596" r:id="rId8"/>
    <p:sldId id="747" r:id="rId9"/>
    <p:sldId id="748" r:id="rId10"/>
    <p:sldId id="749" r:id="rId11"/>
    <p:sldId id="657" r:id="rId12"/>
    <p:sldId id="753" r:id="rId13"/>
    <p:sldId id="754" r:id="rId14"/>
    <p:sldId id="755" r:id="rId15"/>
    <p:sldId id="772" r:id="rId16"/>
    <p:sldId id="756" r:id="rId17"/>
    <p:sldId id="758" r:id="rId18"/>
    <p:sldId id="757" r:id="rId19"/>
    <p:sldId id="750" r:id="rId20"/>
    <p:sldId id="636" r:id="rId21"/>
    <p:sldId id="631" r:id="rId22"/>
    <p:sldId id="709" r:id="rId23"/>
    <p:sldId id="634" r:id="rId24"/>
    <p:sldId id="635" r:id="rId25"/>
    <p:sldId id="761" r:id="rId26"/>
    <p:sldId id="765" r:id="rId27"/>
    <p:sldId id="639" r:id="rId28"/>
    <p:sldId id="760" r:id="rId29"/>
    <p:sldId id="766" r:id="rId30"/>
    <p:sldId id="643" r:id="rId31"/>
    <p:sldId id="648" r:id="rId32"/>
    <p:sldId id="647" r:id="rId33"/>
    <p:sldId id="645" r:id="rId34"/>
    <p:sldId id="644" r:id="rId35"/>
    <p:sldId id="642" r:id="rId36"/>
    <p:sldId id="641" r:id="rId37"/>
    <p:sldId id="640" r:id="rId38"/>
    <p:sldId id="652" r:id="rId39"/>
    <p:sldId id="669" r:id="rId40"/>
    <p:sldId id="668" r:id="rId41"/>
    <p:sldId id="726" r:id="rId42"/>
    <p:sldId id="740" r:id="rId43"/>
    <p:sldId id="665" r:id="rId44"/>
    <p:sldId id="651" r:id="rId45"/>
    <p:sldId id="650" r:id="rId46"/>
    <p:sldId id="528" r:id="rId47"/>
    <p:sldId id="762" r:id="rId48"/>
    <p:sldId id="712" r:id="rId49"/>
    <p:sldId id="713" r:id="rId50"/>
    <p:sldId id="714" r:id="rId51"/>
    <p:sldId id="737" r:id="rId52"/>
    <p:sldId id="776" r:id="rId53"/>
    <p:sldId id="763" r:id="rId54"/>
    <p:sldId id="777" r:id="rId55"/>
    <p:sldId id="741" r:id="rId56"/>
    <p:sldId id="685" r:id="rId57"/>
    <p:sldId id="686" r:id="rId58"/>
    <p:sldId id="715" r:id="rId59"/>
    <p:sldId id="676" r:id="rId60"/>
    <p:sldId id="716" r:id="rId61"/>
    <p:sldId id="742" r:id="rId62"/>
    <p:sldId id="767" r:id="rId63"/>
    <p:sldId id="717" r:id="rId64"/>
    <p:sldId id="687" r:id="rId65"/>
    <p:sldId id="690" r:id="rId66"/>
    <p:sldId id="723" r:id="rId67"/>
    <p:sldId id="719" r:id="rId68"/>
    <p:sldId id="691" r:id="rId69"/>
    <p:sldId id="696" r:id="rId70"/>
    <p:sldId id="720" r:id="rId71"/>
    <p:sldId id="773" r:id="rId72"/>
    <p:sldId id="774" r:id="rId73"/>
    <p:sldId id="775" r:id="rId74"/>
    <p:sldId id="729" r:id="rId75"/>
    <p:sldId id="728" r:id="rId76"/>
    <p:sldId id="566" r:id="rId77"/>
    <p:sldId id="721" r:id="rId78"/>
    <p:sldId id="730" r:id="rId79"/>
    <p:sldId id="732" r:id="rId80"/>
    <p:sldId id="764" r:id="rId81"/>
    <p:sldId id="286" r:id="rId82"/>
  </p:sldIdLst>
  <p:sldSz cx="9144000" cy="6858000" type="screen4x3"/>
  <p:notesSz cx="6858000" cy="10013950"/>
  <p:defaultTextStyle>
    <a:defPPr>
      <a:defRPr lang="de-DE"/>
    </a:defPPr>
    <a:lvl1pPr algn="l" rtl="0" fontAlgn="base">
      <a:spcBef>
        <a:spcPct val="0"/>
      </a:spcBef>
      <a:spcAft>
        <a:spcPct val="0"/>
      </a:spcAft>
      <a:defRPr kern="1200">
        <a:solidFill>
          <a:schemeClr val="tx1"/>
        </a:solidFill>
        <a:latin typeface="Arial" pitchFamily="-107" charset="0"/>
        <a:ea typeface="ヒラギノ角ゴ Pro W3" pitchFamily="-107" charset="-128"/>
        <a:cs typeface="ヒラギノ角ゴ Pro W3" pitchFamily="-107" charset="-128"/>
      </a:defRPr>
    </a:lvl1pPr>
    <a:lvl2pPr marL="457200" algn="l" rtl="0" fontAlgn="base">
      <a:spcBef>
        <a:spcPct val="0"/>
      </a:spcBef>
      <a:spcAft>
        <a:spcPct val="0"/>
      </a:spcAft>
      <a:defRPr kern="1200">
        <a:solidFill>
          <a:schemeClr val="tx1"/>
        </a:solidFill>
        <a:latin typeface="Arial" pitchFamily="-107" charset="0"/>
        <a:ea typeface="ヒラギノ角ゴ Pro W3" pitchFamily="-107" charset="-128"/>
        <a:cs typeface="ヒラギノ角ゴ Pro W3" pitchFamily="-107" charset="-128"/>
      </a:defRPr>
    </a:lvl2pPr>
    <a:lvl3pPr marL="914400" algn="l" rtl="0" fontAlgn="base">
      <a:spcBef>
        <a:spcPct val="0"/>
      </a:spcBef>
      <a:spcAft>
        <a:spcPct val="0"/>
      </a:spcAft>
      <a:defRPr kern="1200">
        <a:solidFill>
          <a:schemeClr val="tx1"/>
        </a:solidFill>
        <a:latin typeface="Arial" pitchFamily="-107" charset="0"/>
        <a:ea typeface="ヒラギノ角ゴ Pro W3" pitchFamily="-107" charset="-128"/>
        <a:cs typeface="ヒラギノ角ゴ Pro W3" pitchFamily="-107" charset="-128"/>
      </a:defRPr>
    </a:lvl3pPr>
    <a:lvl4pPr marL="1371600" algn="l" rtl="0" fontAlgn="base">
      <a:spcBef>
        <a:spcPct val="0"/>
      </a:spcBef>
      <a:spcAft>
        <a:spcPct val="0"/>
      </a:spcAft>
      <a:defRPr kern="1200">
        <a:solidFill>
          <a:schemeClr val="tx1"/>
        </a:solidFill>
        <a:latin typeface="Arial" pitchFamily="-107" charset="0"/>
        <a:ea typeface="ヒラギノ角ゴ Pro W3" pitchFamily="-107" charset="-128"/>
        <a:cs typeface="ヒラギノ角ゴ Pro W3" pitchFamily="-107" charset="-128"/>
      </a:defRPr>
    </a:lvl4pPr>
    <a:lvl5pPr marL="1828800" algn="l" rtl="0" fontAlgn="base">
      <a:spcBef>
        <a:spcPct val="0"/>
      </a:spcBef>
      <a:spcAft>
        <a:spcPct val="0"/>
      </a:spcAft>
      <a:defRPr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kern="1200">
        <a:solidFill>
          <a:schemeClr val="tx1"/>
        </a:solidFill>
        <a:latin typeface="Arial" pitchFamily="-107" charset="0"/>
        <a:ea typeface="ヒラギノ角ゴ Pro W3" pitchFamily="-107" charset="-128"/>
        <a:cs typeface="ヒラギノ角ゴ Pro W3" pitchFamily="-107" charset="-128"/>
      </a:defRPr>
    </a:lvl6pPr>
    <a:lvl7pPr marL="2743200" algn="l" defTabSz="457200" rtl="0" eaLnBrk="1" latinLnBrk="0" hangingPunct="1">
      <a:defRPr kern="1200">
        <a:solidFill>
          <a:schemeClr val="tx1"/>
        </a:solidFill>
        <a:latin typeface="Arial" pitchFamily="-107" charset="0"/>
        <a:ea typeface="ヒラギノ角ゴ Pro W3" pitchFamily="-107" charset="-128"/>
        <a:cs typeface="ヒラギノ角ゴ Pro W3" pitchFamily="-107" charset="-128"/>
      </a:defRPr>
    </a:lvl7pPr>
    <a:lvl8pPr marL="3200400" algn="l" defTabSz="457200" rtl="0" eaLnBrk="1" latinLnBrk="0" hangingPunct="1">
      <a:defRPr kern="1200">
        <a:solidFill>
          <a:schemeClr val="tx1"/>
        </a:solidFill>
        <a:latin typeface="Arial" pitchFamily="-107" charset="0"/>
        <a:ea typeface="ヒラギノ角ゴ Pro W3" pitchFamily="-107" charset="-128"/>
        <a:cs typeface="ヒラギノ角ゴ Pro W3" pitchFamily="-107" charset="-128"/>
      </a:defRPr>
    </a:lvl8pPr>
    <a:lvl9pPr marL="3657600" algn="l" defTabSz="457200" rtl="0" eaLnBrk="1" latinLnBrk="0" hangingPunct="1">
      <a:defRPr kern="1200">
        <a:solidFill>
          <a:schemeClr val="tx1"/>
        </a:solidFill>
        <a:latin typeface="Arial" pitchFamily="-107" charset="0"/>
        <a:ea typeface="ヒラギノ角ゴ Pro W3" pitchFamily="-107" charset="-128"/>
        <a:cs typeface="ヒラギノ角ゴ Pro W3" pitchFamily="-107"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8000"/>
    <a:srgbClr val="EF4C31"/>
    <a:srgbClr val="000000"/>
    <a:srgbClr val="FFFF99"/>
    <a:srgbClr val="99FF66"/>
    <a:srgbClr val="FFFF66"/>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9"/>
    <p:restoredTop sz="84138" autoAdjust="0"/>
  </p:normalViewPr>
  <p:slideViewPr>
    <p:cSldViewPr>
      <p:cViewPr varScale="1">
        <p:scale>
          <a:sx n="56" d="100"/>
          <a:sy n="56" d="100"/>
        </p:scale>
        <p:origin x="1576" y="60"/>
      </p:cViewPr>
      <p:guideLst>
        <p:guide orient="horz" pos="2160"/>
        <p:guide pos="2880"/>
      </p:guideLst>
    </p:cSldViewPr>
  </p:slideViewPr>
  <p:outlineViewPr>
    <p:cViewPr>
      <p:scale>
        <a:sx n="33" d="100"/>
        <a:sy n="33" d="100"/>
      </p:scale>
      <p:origin x="0" y="2558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500063"/>
          </a:xfrm>
          <a:prstGeom prst="rect">
            <a:avLst/>
          </a:prstGeom>
        </p:spPr>
        <p:txBody>
          <a:bodyPr vert="horz" lIns="91440" tIns="45720" rIns="91440" bIns="45720" rtlCol="0"/>
          <a:lstStyle>
            <a:lvl1pPr algn="l">
              <a:defRPr sz="1200">
                <a:latin typeface="Arial" pitchFamily="34" charset="0"/>
                <a:ea typeface="MS PGothic" pitchFamily="34" charset="-128"/>
                <a:cs typeface="+mn-cs"/>
              </a:defRPr>
            </a:lvl1pPr>
          </a:lstStyle>
          <a:p>
            <a:pPr>
              <a:defRPr/>
            </a:pPr>
            <a:endParaRPr lang="de-DE"/>
          </a:p>
        </p:txBody>
      </p:sp>
      <p:sp>
        <p:nvSpPr>
          <p:cNvPr id="3" name="Datumsplatzhalter 2"/>
          <p:cNvSpPr>
            <a:spLocks noGrp="1"/>
          </p:cNvSpPr>
          <p:nvPr>
            <p:ph type="dt" sz="quarter" idx="1"/>
          </p:nvPr>
        </p:nvSpPr>
        <p:spPr>
          <a:xfrm>
            <a:off x="3884613" y="0"/>
            <a:ext cx="2971800" cy="500063"/>
          </a:xfrm>
          <a:prstGeom prst="rect">
            <a:avLst/>
          </a:prstGeom>
        </p:spPr>
        <p:txBody>
          <a:bodyPr vert="horz" wrap="square" lIns="91440" tIns="45720" rIns="91440" bIns="45720" numCol="1" anchor="t" anchorCtr="0" compatLnSpc="1">
            <a:prstTxWarp prst="textNoShape">
              <a:avLst/>
            </a:prstTxWarp>
          </a:bodyPr>
          <a:lstStyle>
            <a:lvl1pPr algn="r">
              <a:defRPr sz="1200">
                <a:ea typeface="MS PGothic" pitchFamily="34" charset="-128"/>
                <a:cs typeface="MS PGothic" pitchFamily="34" charset="-128"/>
              </a:defRPr>
            </a:lvl1pPr>
          </a:lstStyle>
          <a:p>
            <a:pPr>
              <a:defRPr/>
            </a:pPr>
            <a:fld id="{35426B0A-2A19-9142-9FB8-93EBD765E640}" type="datetime1">
              <a:rPr lang="de-DE"/>
              <a:pPr>
                <a:defRPr/>
              </a:pPr>
              <a:t>27.09.2020</a:t>
            </a:fld>
            <a:endParaRPr lang="de-DE"/>
          </a:p>
        </p:txBody>
      </p:sp>
      <p:sp>
        <p:nvSpPr>
          <p:cNvPr id="4" name="Fußzeilenplatzhalter 3"/>
          <p:cNvSpPr>
            <a:spLocks noGrp="1"/>
          </p:cNvSpPr>
          <p:nvPr>
            <p:ph type="ftr" sz="quarter" idx="2"/>
          </p:nvPr>
        </p:nvSpPr>
        <p:spPr>
          <a:xfrm>
            <a:off x="0" y="9512300"/>
            <a:ext cx="2971800" cy="500063"/>
          </a:xfrm>
          <a:prstGeom prst="rect">
            <a:avLst/>
          </a:prstGeom>
        </p:spPr>
        <p:txBody>
          <a:bodyPr vert="horz" lIns="91440" tIns="45720" rIns="91440" bIns="45720" rtlCol="0" anchor="b"/>
          <a:lstStyle>
            <a:lvl1pPr algn="l">
              <a:defRPr sz="1200">
                <a:latin typeface="Arial" pitchFamily="34" charset="0"/>
                <a:ea typeface="MS PGothic" pitchFamily="34" charset="-128"/>
                <a:cs typeface="+mn-cs"/>
              </a:defRPr>
            </a:lvl1pPr>
          </a:lstStyle>
          <a:p>
            <a:pPr>
              <a:defRPr/>
            </a:pPr>
            <a:endParaRPr lang="de-DE"/>
          </a:p>
        </p:txBody>
      </p:sp>
      <p:sp>
        <p:nvSpPr>
          <p:cNvPr id="5" name="Foliennummernplatzhalter 4"/>
          <p:cNvSpPr>
            <a:spLocks noGrp="1"/>
          </p:cNvSpPr>
          <p:nvPr>
            <p:ph type="sldNum" sz="quarter" idx="3"/>
          </p:nvPr>
        </p:nvSpPr>
        <p:spPr>
          <a:xfrm>
            <a:off x="3884613" y="9512300"/>
            <a:ext cx="2971800" cy="500063"/>
          </a:xfrm>
          <a:prstGeom prst="rect">
            <a:avLst/>
          </a:prstGeom>
        </p:spPr>
        <p:txBody>
          <a:bodyPr vert="horz" wrap="square" lIns="91440" tIns="45720" rIns="91440" bIns="45720" numCol="1" anchor="b" anchorCtr="0" compatLnSpc="1">
            <a:prstTxWarp prst="textNoShape">
              <a:avLst/>
            </a:prstTxWarp>
          </a:bodyPr>
          <a:lstStyle>
            <a:lvl1pPr algn="r">
              <a:defRPr sz="1200">
                <a:ea typeface="MS PGothic" pitchFamily="34" charset="-128"/>
                <a:cs typeface="MS PGothic" pitchFamily="34" charset="-128"/>
              </a:defRPr>
            </a:lvl1pPr>
          </a:lstStyle>
          <a:p>
            <a:pPr>
              <a:defRPr/>
            </a:pPr>
            <a:fld id="{163C8102-8BFE-D142-9B0D-D8F695673C3C}" type="slidenum">
              <a:rPr lang="de-DE"/>
              <a:pPr>
                <a:defRPr/>
              </a:pPr>
              <a:t>‹Nr.›</a:t>
            </a:fld>
            <a:endParaRPr 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500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Arial" charset="0"/>
              </a:defRPr>
            </a:lvl1pPr>
          </a:lstStyle>
          <a:p>
            <a:pPr>
              <a:defRPr/>
            </a:pPr>
            <a:endParaRPr lang="de-DE"/>
          </a:p>
        </p:txBody>
      </p:sp>
      <p:sp>
        <p:nvSpPr>
          <p:cNvPr id="3075" name="Rectangle 3"/>
          <p:cNvSpPr>
            <a:spLocks noGrp="1" noChangeArrowheads="1"/>
          </p:cNvSpPr>
          <p:nvPr>
            <p:ph type="dt" idx="1"/>
          </p:nvPr>
        </p:nvSpPr>
        <p:spPr bwMode="auto">
          <a:xfrm>
            <a:off x="3884613" y="0"/>
            <a:ext cx="2971800" cy="500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Arial" charset="0"/>
              </a:defRPr>
            </a:lvl1pPr>
          </a:lstStyle>
          <a:p>
            <a:pPr>
              <a:defRPr/>
            </a:pPr>
            <a:endParaRPr lang="de-DE"/>
          </a:p>
        </p:txBody>
      </p:sp>
      <p:sp>
        <p:nvSpPr>
          <p:cNvPr id="144388" name="Rectangle 4"/>
          <p:cNvSpPr>
            <a:spLocks noGrp="1" noRot="1" noChangeAspect="1" noChangeArrowheads="1" noTextEdit="1"/>
          </p:cNvSpPr>
          <p:nvPr>
            <p:ph type="sldImg" idx="2"/>
          </p:nvPr>
        </p:nvSpPr>
        <p:spPr bwMode="auto">
          <a:xfrm>
            <a:off x="925513" y="750888"/>
            <a:ext cx="5008562" cy="375602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756150"/>
            <a:ext cx="5486400" cy="4506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3078" name="Rectangle 6"/>
          <p:cNvSpPr>
            <a:spLocks noGrp="1" noChangeArrowheads="1"/>
          </p:cNvSpPr>
          <p:nvPr>
            <p:ph type="ftr" sz="quarter" idx="4"/>
          </p:nvPr>
        </p:nvSpPr>
        <p:spPr bwMode="auto">
          <a:xfrm>
            <a:off x="0" y="9512300"/>
            <a:ext cx="2971800" cy="5000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Arial" charset="0"/>
              </a:defRPr>
            </a:lvl1pPr>
          </a:lstStyle>
          <a:p>
            <a:pPr>
              <a:defRPr/>
            </a:pPr>
            <a:endParaRPr lang="de-DE"/>
          </a:p>
        </p:txBody>
      </p:sp>
      <p:sp>
        <p:nvSpPr>
          <p:cNvPr id="3079" name="Rectangle 7"/>
          <p:cNvSpPr>
            <a:spLocks noGrp="1" noChangeArrowheads="1"/>
          </p:cNvSpPr>
          <p:nvPr>
            <p:ph type="sldNum" sz="quarter" idx="5"/>
          </p:nvPr>
        </p:nvSpPr>
        <p:spPr bwMode="auto">
          <a:xfrm>
            <a:off x="3884613" y="9512300"/>
            <a:ext cx="2971800" cy="5000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Arial" pitchFamily="-107" charset="0"/>
                <a:cs typeface="Arial" pitchFamily="-107" charset="0"/>
              </a:defRPr>
            </a:lvl1pPr>
          </a:lstStyle>
          <a:p>
            <a:pPr>
              <a:defRPr/>
            </a:pPr>
            <a:fld id="{6BC38D73-EDDA-AB42-AED0-3F3057A117A8}"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pitchFamily="-112"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pitchFamily="-112"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pitchFamily="-112"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pitchFamily="-112"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Folienbildplatzhalter 1"/>
          <p:cNvSpPr>
            <a:spLocks noGrp="1" noRot="1" noChangeAspect="1"/>
          </p:cNvSpPr>
          <p:nvPr>
            <p:ph type="sldImg"/>
          </p:nvPr>
        </p:nvSpPr>
        <p:spPr>
          <a:ln/>
        </p:spPr>
      </p:sp>
      <p:sp>
        <p:nvSpPr>
          <p:cNvPr id="146435" name="Notizenplatzhalter 2"/>
          <p:cNvSpPr>
            <a:spLocks noGrp="1"/>
          </p:cNvSpPr>
          <p:nvPr>
            <p:ph type="body" idx="1"/>
          </p:nvPr>
        </p:nvSpPr>
        <p:spPr>
          <a:noFill/>
          <a:ln/>
        </p:spPr>
        <p:txBody>
          <a:bodyPr/>
          <a:lstStyle/>
          <a:p>
            <a:r>
              <a:rPr lang="de-DE" dirty="0">
                <a:latin typeface="Arial" pitchFamily="-107" charset="0"/>
              </a:rPr>
              <a:t>3-max 4h,</a:t>
            </a:r>
          </a:p>
          <a:p>
            <a:r>
              <a:rPr lang="de-DE" dirty="0" err="1">
                <a:latin typeface="Arial" pitchFamily="-107" charset="0"/>
              </a:rPr>
              <a:t>DaZ</a:t>
            </a:r>
            <a:r>
              <a:rPr lang="de-DE" dirty="0">
                <a:latin typeface="Arial" pitchFamily="-107" charset="0"/>
              </a:rPr>
              <a:t> vorausgesetzt</a:t>
            </a:r>
          </a:p>
        </p:txBody>
      </p:sp>
      <p:sp>
        <p:nvSpPr>
          <p:cNvPr id="146436" name="Foliennummernplatzhalter 3"/>
          <p:cNvSpPr>
            <a:spLocks noGrp="1"/>
          </p:cNvSpPr>
          <p:nvPr>
            <p:ph type="sldNum" sz="quarter" idx="5"/>
          </p:nvPr>
        </p:nvSpPr>
        <p:spPr>
          <a:noFill/>
        </p:spPr>
        <p:txBody>
          <a:bodyPr/>
          <a:lstStyle/>
          <a:p>
            <a:fld id="{5E1CE3BB-B0B9-9A45-AA51-8F8F01799D0E}" type="slidenum">
              <a:rPr lang="de-DE" smtClean="0"/>
              <a:pPr/>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341313" indent="-342900">
              <a:lnSpc>
                <a:spcPct val="80000"/>
              </a:lnSpc>
              <a:spcBef>
                <a:spcPts val="575"/>
              </a:spcBef>
              <a:spcAft>
                <a:spcPts val="600"/>
              </a:spcAft>
              <a:buClr>
                <a:srgbClr val="CBB98A"/>
              </a:buClr>
              <a:buSzPct val="74000"/>
            </a:pPr>
            <a:r>
              <a:rPr lang="de-DE" sz="1200" b="1" dirty="0">
                <a:ea typeface="MS PGothic" pitchFamily="34" charset="-128"/>
              </a:rPr>
              <a:t>Das</a:t>
            </a:r>
            <a:r>
              <a:rPr lang="de-DE" sz="1200" b="1" dirty="0">
                <a:solidFill>
                  <a:srgbClr val="FF0000"/>
                </a:solidFill>
                <a:ea typeface="MS PGothic" pitchFamily="34" charset="-128"/>
              </a:rPr>
              <a:t> WEGE </a:t>
            </a:r>
            <a:r>
              <a:rPr lang="de-DE" sz="1200" b="1" dirty="0">
                <a:ea typeface="MS PGothic" pitchFamily="34" charset="-128"/>
              </a:rPr>
              <a:t>– Konzept:</a:t>
            </a:r>
            <a:endParaRPr lang="de-DE" sz="800" b="1" dirty="0">
              <a:ea typeface="MS PGothic" pitchFamily="34" charset="-128"/>
            </a:endParaRPr>
          </a:p>
          <a:p>
            <a:pPr marL="341313" indent="-342900">
              <a:lnSpc>
                <a:spcPct val="80000"/>
              </a:lnSpc>
              <a:spcBef>
                <a:spcPts val="575"/>
              </a:spcBef>
              <a:spcAft>
                <a:spcPts val="600"/>
              </a:spcAft>
              <a:buClr>
                <a:srgbClr val="CBB98A"/>
              </a:buClr>
              <a:buSzPct val="74000"/>
              <a:buFont typeface="Lucida Grande" pitchFamily="-107" charset="0"/>
              <a:buChar char="●"/>
            </a:pPr>
            <a:r>
              <a:rPr lang="de-DE" sz="1200" b="1" dirty="0">
                <a:solidFill>
                  <a:srgbClr val="FF0000"/>
                </a:solidFill>
                <a:ea typeface="MS PGothic" pitchFamily="34" charset="-128"/>
              </a:rPr>
              <a:t>W</a:t>
            </a:r>
            <a:r>
              <a:rPr lang="de-DE" sz="1200" b="1" dirty="0">
                <a:ea typeface="MS PGothic" pitchFamily="34" charset="-128"/>
              </a:rPr>
              <a:t>ortspeicher: (</a:t>
            </a:r>
            <a:r>
              <a:rPr lang="de-DE" sz="1200" dirty="0">
                <a:ea typeface="MS PGothic" pitchFamily="34" charset="-128"/>
              </a:rPr>
              <a:t>Gemeinsame) Erarbeitung und Visualisierung des benötigten Fachwortschatzes (Fachbegriffe und ihre sprachliche Einbettung in fachbezogene Ausdrücke und Satzmuster) auf einem Lernplakat</a:t>
            </a:r>
          </a:p>
          <a:p>
            <a:pPr marL="341313" indent="-342900">
              <a:lnSpc>
                <a:spcPct val="80000"/>
              </a:lnSpc>
              <a:spcBef>
                <a:spcPts val="575"/>
              </a:spcBef>
              <a:spcAft>
                <a:spcPts val="600"/>
              </a:spcAft>
              <a:buClr>
                <a:srgbClr val="CBB98A"/>
              </a:buClr>
              <a:buSzPct val="74000"/>
              <a:buFont typeface="Lucida Grande" pitchFamily="-107" charset="0"/>
              <a:buChar char="●"/>
            </a:pPr>
            <a:r>
              <a:rPr lang="de-DE" sz="1200" b="1" dirty="0">
                <a:solidFill>
                  <a:srgbClr val="FF0000"/>
                </a:solidFill>
                <a:ea typeface="MS PGothic" pitchFamily="34" charset="-128"/>
              </a:rPr>
              <a:t>E</a:t>
            </a:r>
            <a:r>
              <a:rPr lang="de-DE" sz="1200" b="1" dirty="0">
                <a:ea typeface="MS PGothic" pitchFamily="34" charset="-128"/>
              </a:rPr>
              <a:t>inschleif-Übungen:</a:t>
            </a:r>
            <a:r>
              <a:rPr lang="de-DE" sz="1200" dirty="0">
                <a:ea typeface="MS PGothic" pitchFamily="34" charset="-128"/>
              </a:rPr>
              <a:t> Differenzierter Einsatz grundlegender Übungen zur direkten </a:t>
            </a:r>
            <a:r>
              <a:rPr lang="de-DE" sz="1200" dirty="0" err="1">
                <a:ea typeface="MS PGothic" pitchFamily="34" charset="-128"/>
              </a:rPr>
              <a:t>gedächtnismäßigen</a:t>
            </a:r>
            <a:r>
              <a:rPr lang="de-DE" sz="1200" dirty="0">
                <a:ea typeface="MS PGothic" pitchFamily="34" charset="-128"/>
              </a:rPr>
              <a:t> Verankerung und korrekten Verwendung der aktuell erworbenen einzelnen Fachbegriffe in einem eng begrenzten inhaltlichen und sprachlichen Rahmen (mit eingegrenzten Satzmustern)</a:t>
            </a:r>
          </a:p>
          <a:p>
            <a:pPr marL="341313" indent="-342900">
              <a:lnSpc>
                <a:spcPct val="80000"/>
              </a:lnSpc>
              <a:spcBef>
                <a:spcPts val="575"/>
              </a:spcBef>
              <a:spcAft>
                <a:spcPts val="600"/>
              </a:spcAft>
              <a:buClr>
                <a:srgbClr val="CBB98A"/>
              </a:buClr>
              <a:buSzPct val="74000"/>
              <a:buFont typeface="Lucida Grande" pitchFamily="-107" charset="0"/>
              <a:buChar char="●"/>
            </a:pPr>
            <a:r>
              <a:rPr lang="de-DE" sz="1200" b="1" dirty="0">
                <a:solidFill>
                  <a:srgbClr val="FF0000"/>
                </a:solidFill>
                <a:ea typeface="MS PGothic" pitchFamily="34" charset="-128"/>
              </a:rPr>
              <a:t>G</a:t>
            </a:r>
            <a:r>
              <a:rPr lang="de-DE" sz="1200" b="1" dirty="0">
                <a:ea typeface="MS PGothic" pitchFamily="34" charset="-128"/>
              </a:rPr>
              <a:t>anzheitliche Übungen: </a:t>
            </a:r>
            <a:r>
              <a:rPr lang="de-DE" sz="1200" dirty="0">
                <a:ea typeface="MS PGothic" pitchFamily="34" charset="-128"/>
              </a:rPr>
              <a:t>individualisiertes Angebot </a:t>
            </a:r>
            <a:r>
              <a:rPr lang="de-DE" sz="1200" dirty="0" err="1">
                <a:ea typeface="MS PGothic" pitchFamily="34" charset="-128"/>
              </a:rPr>
              <a:t>weiter-führender</a:t>
            </a:r>
            <a:r>
              <a:rPr lang="de-DE" sz="1200" dirty="0">
                <a:ea typeface="MS PGothic" pitchFamily="34" charset="-128"/>
              </a:rPr>
              <a:t> Übungen – meist gegen Ende einer Unterrichtseinheit – zur Aktivierung und flexiblen Anwendung einer Vielzahl erworbener Fachbegriffe in einem erweiterten inhaltlichen und sprachlichen Rahmen (mit unterschiedlichen Satzmustern)</a:t>
            </a:r>
          </a:p>
          <a:p>
            <a:pPr marL="341313" indent="-342900">
              <a:lnSpc>
                <a:spcPct val="80000"/>
              </a:lnSpc>
              <a:spcBef>
                <a:spcPts val="575"/>
              </a:spcBef>
              <a:spcAft>
                <a:spcPts val="600"/>
              </a:spcAft>
              <a:buClr>
                <a:srgbClr val="CBB98A"/>
              </a:buClr>
              <a:buSzPct val="74000"/>
              <a:buFont typeface="Lucida Grande" pitchFamily="-107" charset="0"/>
              <a:buChar char="●"/>
            </a:pPr>
            <a:r>
              <a:rPr lang="de-DE" sz="1200" b="1" dirty="0">
                <a:solidFill>
                  <a:srgbClr val="FF0000"/>
                </a:solidFill>
                <a:ea typeface="MS PGothic" pitchFamily="34" charset="-128"/>
              </a:rPr>
              <a:t>E</a:t>
            </a:r>
            <a:r>
              <a:rPr lang="de-DE" sz="1200" b="1" dirty="0">
                <a:ea typeface="MS PGothic" pitchFamily="34" charset="-128"/>
              </a:rPr>
              <a:t>igenproduktionen</a:t>
            </a:r>
            <a:r>
              <a:rPr lang="de-DE" sz="1200" dirty="0">
                <a:ea typeface="MS PGothic" pitchFamily="34" charset="-128"/>
              </a:rPr>
              <a:t>: Impulse zur selbstständigen Anwendung erworbener Sprachmittel mit inhaltlicher und sprachlicher Öffnung </a:t>
            </a:r>
            <a:endParaRPr lang="de-DE" dirty="0"/>
          </a:p>
        </p:txBody>
      </p:sp>
      <p:sp>
        <p:nvSpPr>
          <p:cNvPr id="4" name="Foliennummernplatzhalter 3"/>
          <p:cNvSpPr>
            <a:spLocks noGrp="1"/>
          </p:cNvSpPr>
          <p:nvPr>
            <p:ph type="sldNum" sz="quarter" idx="10"/>
          </p:nvPr>
        </p:nvSpPr>
        <p:spPr/>
        <p:txBody>
          <a:bodyPr/>
          <a:lstStyle/>
          <a:p>
            <a:pPr>
              <a:defRPr/>
            </a:pPr>
            <a:fld id="{6BC38D73-EDDA-AB42-AED0-3F3057A117A8}" type="slidenum">
              <a:rPr lang="de-DE" smtClean="0"/>
              <a:pPr>
                <a:defRPr/>
              </a:pPr>
              <a:t>14</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Folienbildplatzhalter 1"/>
          <p:cNvSpPr>
            <a:spLocks noGrp="1" noRot="1" noChangeAspect="1" noTextEdit="1"/>
          </p:cNvSpPr>
          <p:nvPr>
            <p:ph type="sldImg"/>
          </p:nvPr>
        </p:nvSpPr>
        <p:spPr>
          <a:ln/>
        </p:spPr>
      </p:sp>
      <p:sp>
        <p:nvSpPr>
          <p:cNvPr id="167939" name="Notizenplatzhalter 2"/>
          <p:cNvSpPr>
            <a:spLocks noGrp="1"/>
          </p:cNvSpPr>
          <p:nvPr>
            <p:ph type="body" idx="1"/>
          </p:nvPr>
        </p:nvSpPr>
        <p:spPr>
          <a:noFill/>
          <a:ln/>
        </p:spPr>
        <p:txBody>
          <a:bodyPr/>
          <a:lstStyle/>
          <a:p>
            <a:r>
              <a:rPr lang="de-DE">
                <a:latin typeface="Arial" pitchFamily="-107" charset="0"/>
              </a:rPr>
              <a:t>Der Begriff „Wortspeicher“ wird erst in jüngster Zeit verwendet. Es gibt </a:t>
            </a:r>
            <a:r>
              <a:rPr lang="de-DE" b="1">
                <a:latin typeface="Arial" pitchFamily="-107" charset="0"/>
              </a:rPr>
              <a:t>keine eindeutige, festgelegte Definition.</a:t>
            </a:r>
          </a:p>
          <a:p>
            <a:r>
              <a:rPr lang="de-DE">
                <a:latin typeface="Arial" pitchFamily="-107" charset="0"/>
              </a:rPr>
              <a:t>Eine gute Zusammenfassung findet sich unter: http://grundschullernportal.zum.de/wiki/Wortspeicher</a:t>
            </a:r>
          </a:p>
          <a:p>
            <a:endParaRPr lang="de-DE">
              <a:latin typeface="Arial" pitchFamily="-107" charset="0"/>
            </a:endParaRPr>
          </a:p>
          <a:p>
            <a:r>
              <a:rPr lang="de-DE">
                <a:latin typeface="Arial" pitchFamily="-107" charset="0"/>
              </a:rPr>
              <a:t>Konzeptionelle Grundlage</a:t>
            </a:r>
          </a:p>
          <a:p>
            <a:endParaRPr lang="de-DE">
              <a:latin typeface="Arial" pitchFamily="-107" charset="0"/>
            </a:endParaRPr>
          </a:p>
          <a:p>
            <a:r>
              <a:rPr lang="de-DE">
                <a:latin typeface="Arial" pitchFamily="-107" charset="0"/>
              </a:rPr>
              <a:t>„Wortspeicher“ bezieht sich nicht nur auf die </a:t>
            </a:r>
            <a:r>
              <a:rPr lang="de-DE" b="1">
                <a:latin typeface="Arial" pitchFamily="-107" charset="0"/>
              </a:rPr>
              <a:t>Sammlung einzelner Begriffe </a:t>
            </a:r>
            <a:r>
              <a:rPr lang="de-DE">
                <a:latin typeface="Arial" pitchFamily="-107" charset="0"/>
              </a:rPr>
              <a:t>sondern auch die </a:t>
            </a:r>
            <a:r>
              <a:rPr lang="de-DE" b="1">
                <a:latin typeface="Arial" pitchFamily="-107" charset="0"/>
              </a:rPr>
              <a:t>schriftlich Fixierung von Ausdrücken und Satzmustern</a:t>
            </a:r>
            <a:r>
              <a:rPr lang="de-DE">
                <a:latin typeface="Arial" pitchFamily="-107" charset="0"/>
              </a:rPr>
              <a:t> auf einem Plakat. Auch wenn der Begriff „Wortspeicher“ weitgehend etabliert ist, mag es aus Verständnisgründen geeigneter sein, von „Visualisierung des (Fach-)Wortschatzes“ zu sprechen. </a:t>
            </a:r>
          </a:p>
        </p:txBody>
      </p:sp>
      <p:sp>
        <p:nvSpPr>
          <p:cNvPr id="167940" name="Foliennummernplatzhalter 3"/>
          <p:cNvSpPr>
            <a:spLocks noGrp="1"/>
          </p:cNvSpPr>
          <p:nvPr>
            <p:ph type="sldNum" sz="quarter" idx="5"/>
          </p:nvPr>
        </p:nvSpPr>
        <p:spPr>
          <a:noFill/>
        </p:spPr>
        <p:txBody>
          <a:bodyPr/>
          <a:lstStyle/>
          <a:p>
            <a:fld id="{B6E33B88-8CAA-634B-91CE-D7E753A861E1}" type="slidenum">
              <a:rPr lang="de-DE">
                <a:ea typeface="MS PGothic" pitchFamily="34" charset="-128"/>
              </a:rPr>
              <a:pPr/>
              <a:t>15</a:t>
            </a:fld>
            <a:endParaRPr lang="de-DE">
              <a:ea typeface="MS PGothic"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6BC38D73-EDDA-AB42-AED0-3F3057A117A8}" type="slidenum">
              <a:rPr lang="de-DE" smtClean="0"/>
              <a:pPr>
                <a:defRPr/>
              </a:pPr>
              <a:t>16</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dirty="0" err="1">
                <a:ea typeface="MS PGothic" pitchFamily="34" charset="-128"/>
              </a:rPr>
              <a:t>Shelteres</a:t>
            </a:r>
            <a:r>
              <a:rPr lang="de-DE" sz="1200" baseline="0" dirty="0">
                <a:ea typeface="MS PGothic" pitchFamily="34" charset="-128"/>
              </a:rPr>
              <a:t> </a:t>
            </a:r>
            <a:r>
              <a:rPr lang="de-DE" sz="1200" baseline="0" dirty="0" err="1">
                <a:ea typeface="MS PGothic" pitchFamily="34" charset="-128"/>
              </a:rPr>
              <a:t>Instruction</a:t>
            </a:r>
            <a:r>
              <a:rPr lang="de-DE" sz="1200" baseline="0" dirty="0">
                <a:ea typeface="MS PGothic" pitchFamily="34" charset="-128"/>
              </a:rPr>
              <a:t> Observation </a:t>
            </a:r>
            <a:r>
              <a:rPr lang="de-DE" sz="1200" baseline="0" dirty="0" err="1">
                <a:ea typeface="MS PGothic" pitchFamily="34" charset="-128"/>
              </a:rPr>
              <a:t>Protocol</a:t>
            </a:r>
            <a:endParaRPr lang="de-DE" sz="1200" baseline="0" dirty="0">
              <a:ea typeface="MS PGothic"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dirty="0">
                <a:ea typeface="MS PGothic" pitchFamily="34" charset="-128"/>
              </a:rPr>
              <a:t> „Er soll den Lehrenden ermöglichen, ihren Unterricht unter Berücksichtigung der fachlichen und sprachlichen Lernziele inhaltlich wie methodisch angemessen zu gestalten.“ (</a:t>
            </a:r>
            <a:r>
              <a:rPr lang="de-DE" sz="1200" dirty="0" err="1">
                <a:ea typeface="MS PGothic" pitchFamily="34" charset="-128"/>
              </a:rPr>
              <a:t>Beese</a:t>
            </a:r>
            <a:r>
              <a:rPr lang="de-DE" sz="1200" dirty="0">
                <a:ea typeface="MS PGothic" pitchFamily="34" charset="-128"/>
              </a:rPr>
              <a:t>, 2010, </a:t>
            </a:r>
            <a:r>
              <a:rPr lang="de-DE" sz="1200" dirty="0" err="1">
                <a:ea typeface="MS PGothic" pitchFamily="34" charset="-128"/>
              </a:rPr>
              <a:t>proDaZ</a:t>
            </a:r>
            <a:r>
              <a:rPr lang="de-DE" sz="1200" dirty="0">
                <a:ea typeface="MS PGothic" pitchFamily="34" charset="-128"/>
              </a:rPr>
              <a:t>)</a:t>
            </a:r>
          </a:p>
          <a:p>
            <a:endParaRPr lang="de-DE" dirty="0"/>
          </a:p>
        </p:txBody>
      </p:sp>
      <p:sp>
        <p:nvSpPr>
          <p:cNvPr id="4" name="Foliennummernplatzhalter 3"/>
          <p:cNvSpPr>
            <a:spLocks noGrp="1"/>
          </p:cNvSpPr>
          <p:nvPr>
            <p:ph type="sldNum" sz="quarter" idx="10"/>
          </p:nvPr>
        </p:nvSpPr>
        <p:spPr/>
        <p:txBody>
          <a:bodyPr/>
          <a:lstStyle/>
          <a:p>
            <a:pPr>
              <a:defRPr/>
            </a:pPr>
            <a:fld id="{6BC38D73-EDDA-AB42-AED0-3F3057A117A8}" type="slidenum">
              <a:rPr lang="de-DE" smtClean="0"/>
              <a:pPr>
                <a:defRPr/>
              </a:pPr>
              <a:t>19</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Folienbildplatzhalter 1"/>
          <p:cNvSpPr>
            <a:spLocks noGrp="1" noRot="1" noChangeAspect="1"/>
          </p:cNvSpPr>
          <p:nvPr>
            <p:ph type="sldImg"/>
          </p:nvPr>
        </p:nvSpPr>
        <p:spPr>
          <a:ln/>
        </p:spPr>
      </p:sp>
      <p:sp>
        <p:nvSpPr>
          <p:cNvPr id="174083" name="Notizenplatzhalter 2"/>
          <p:cNvSpPr>
            <a:spLocks noGrp="1"/>
          </p:cNvSpPr>
          <p:nvPr>
            <p:ph type="body" idx="1"/>
          </p:nvPr>
        </p:nvSpPr>
        <p:spPr>
          <a:noFill/>
          <a:ln/>
        </p:spPr>
        <p:txBody>
          <a:bodyPr/>
          <a:lstStyle/>
          <a:p>
            <a:r>
              <a:rPr lang="de-DE">
                <a:latin typeface="Arial" pitchFamily="-107" charset="0"/>
              </a:rPr>
              <a:t>4 versch Templates</a:t>
            </a:r>
          </a:p>
        </p:txBody>
      </p:sp>
      <p:sp>
        <p:nvSpPr>
          <p:cNvPr id="174084" name="Foliennummernplatzhalter 3"/>
          <p:cNvSpPr>
            <a:spLocks noGrp="1"/>
          </p:cNvSpPr>
          <p:nvPr>
            <p:ph type="sldNum" sz="quarter" idx="5"/>
          </p:nvPr>
        </p:nvSpPr>
        <p:spPr>
          <a:noFill/>
        </p:spPr>
        <p:txBody>
          <a:bodyPr/>
          <a:lstStyle/>
          <a:p>
            <a:fld id="{8DCF6019-B8D5-2C47-8E08-64F229CD112E}" type="slidenum">
              <a:rPr lang="de-DE" smtClean="0"/>
              <a:pPr/>
              <a:t>20</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a:t>Sprachplanungsrahmen</a:t>
            </a:r>
            <a:r>
              <a:rPr lang="de-DE" baseline="0"/>
              <a:t> leer</a:t>
            </a:r>
            <a:r>
              <a:rPr lang="de-DE"/>
              <a:t> </a:t>
            </a:r>
            <a:r>
              <a:rPr lang="de-DE" dirty="0"/>
              <a:t>austeilen</a:t>
            </a:r>
          </a:p>
        </p:txBody>
      </p:sp>
      <p:sp>
        <p:nvSpPr>
          <p:cNvPr id="4" name="Foliennummernplatzhalter 3"/>
          <p:cNvSpPr>
            <a:spLocks noGrp="1"/>
          </p:cNvSpPr>
          <p:nvPr>
            <p:ph type="sldNum" sz="quarter" idx="10"/>
          </p:nvPr>
        </p:nvSpPr>
        <p:spPr/>
        <p:txBody>
          <a:bodyPr/>
          <a:lstStyle/>
          <a:p>
            <a:pPr>
              <a:defRPr/>
            </a:pPr>
            <a:fld id="{6BC38D73-EDDA-AB42-AED0-3F3057A117A8}" type="slidenum">
              <a:rPr lang="de-DE" smtClean="0"/>
              <a:pPr>
                <a:defRPr/>
              </a:pPr>
              <a:t>21</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Sprachplanungsrahmen mit Leerfeldern austeilen;</a:t>
            </a:r>
          </a:p>
          <a:p>
            <a:r>
              <a:rPr lang="de-DE" b="1" dirty="0"/>
              <a:t>TN </a:t>
            </a:r>
            <a:r>
              <a:rPr lang="de-DE" b="0" dirty="0"/>
              <a:t>verfolgen die Ausführungen zu den weiteren Folien am Planungsrahmen</a:t>
            </a:r>
            <a:r>
              <a:rPr lang="de-DE" b="0" baseline="0" dirty="0"/>
              <a:t> mit.</a:t>
            </a:r>
            <a:endParaRPr lang="de-DE" b="1" dirty="0"/>
          </a:p>
        </p:txBody>
      </p:sp>
      <p:sp>
        <p:nvSpPr>
          <p:cNvPr id="4" name="Foliennummernplatzhalter 3"/>
          <p:cNvSpPr>
            <a:spLocks noGrp="1"/>
          </p:cNvSpPr>
          <p:nvPr>
            <p:ph type="sldNum" sz="quarter" idx="10"/>
          </p:nvPr>
        </p:nvSpPr>
        <p:spPr/>
        <p:txBody>
          <a:bodyPr/>
          <a:lstStyle/>
          <a:p>
            <a:pPr>
              <a:defRPr/>
            </a:pPr>
            <a:fld id="{6BC38D73-EDDA-AB42-AED0-3F3057A117A8}" type="slidenum">
              <a:rPr lang="de-DE" smtClean="0"/>
              <a:pPr>
                <a:defRPr/>
              </a:pPr>
              <a:t>25</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Folienbildplatzhalter 1"/>
          <p:cNvSpPr>
            <a:spLocks noGrp="1" noRot="1" noChangeAspect="1"/>
          </p:cNvSpPr>
          <p:nvPr>
            <p:ph type="sldImg"/>
          </p:nvPr>
        </p:nvSpPr>
        <p:spPr>
          <a:ln/>
        </p:spPr>
      </p:sp>
      <p:sp>
        <p:nvSpPr>
          <p:cNvPr id="182275" name="Notizenplatzhalter 2"/>
          <p:cNvSpPr>
            <a:spLocks noGrp="1"/>
          </p:cNvSpPr>
          <p:nvPr>
            <p:ph type="body" idx="1"/>
          </p:nvPr>
        </p:nvSpPr>
        <p:spPr>
          <a:noFill/>
          <a:ln/>
        </p:spPr>
        <p:txBody>
          <a:bodyPr/>
          <a:lstStyle/>
          <a:p>
            <a:r>
              <a:rPr lang="de-DE" sz="1200" dirty="0">
                <a:ea typeface="MS PGothic" pitchFamily="34" charset="-128"/>
              </a:rPr>
              <a:t>Es macht Sinn, bei einem neuen Unterrichtsinhalt – wenn möglich - immer zuerst an Bekanntes anzuknüpfen </a:t>
            </a:r>
            <a:endParaRPr lang="de-DE" dirty="0">
              <a:latin typeface="Arial" pitchFamily="-107" charset="0"/>
            </a:endParaRPr>
          </a:p>
        </p:txBody>
      </p:sp>
      <p:sp>
        <p:nvSpPr>
          <p:cNvPr id="182276" name="Foliennummernplatzhalter 3"/>
          <p:cNvSpPr>
            <a:spLocks noGrp="1"/>
          </p:cNvSpPr>
          <p:nvPr>
            <p:ph type="sldNum" sz="quarter" idx="5"/>
          </p:nvPr>
        </p:nvSpPr>
        <p:spPr>
          <a:noFill/>
        </p:spPr>
        <p:txBody>
          <a:bodyPr/>
          <a:lstStyle/>
          <a:p>
            <a:fld id="{7BFE6185-32D7-304D-81BE-6A03E4491663}" type="slidenum">
              <a:rPr lang="de-DE" smtClean="0"/>
              <a:pPr/>
              <a:t>29</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Folienbildplatzhalter 1"/>
          <p:cNvSpPr>
            <a:spLocks noGrp="1" noRot="1" noChangeAspect="1"/>
          </p:cNvSpPr>
          <p:nvPr>
            <p:ph type="sldImg"/>
          </p:nvPr>
        </p:nvSpPr>
        <p:spPr>
          <a:ln/>
        </p:spPr>
      </p:sp>
      <p:sp>
        <p:nvSpPr>
          <p:cNvPr id="184323" name="Notizenplatzhalter 2"/>
          <p:cNvSpPr>
            <a:spLocks noGrp="1"/>
          </p:cNvSpPr>
          <p:nvPr>
            <p:ph type="body" idx="1"/>
          </p:nvPr>
        </p:nvSpPr>
        <p:spPr>
          <a:noFill/>
          <a:ln/>
        </p:spPr>
        <p:txBody>
          <a:bodyPr/>
          <a:lstStyle/>
          <a:p>
            <a:r>
              <a:rPr lang="de-DE">
                <a:latin typeface="Arial" pitchFamily="-107" charset="0"/>
              </a:rPr>
              <a:t>Wichtiger Aspekt, fachliche Vorarbeit (Lagebeziehung, Tabelle) wo sind Kinder dem schon begegnet?</a:t>
            </a:r>
          </a:p>
        </p:txBody>
      </p:sp>
      <p:sp>
        <p:nvSpPr>
          <p:cNvPr id="184324" name="Foliennummernplatzhalter 3"/>
          <p:cNvSpPr>
            <a:spLocks noGrp="1"/>
          </p:cNvSpPr>
          <p:nvPr>
            <p:ph type="sldNum" sz="quarter" idx="5"/>
          </p:nvPr>
        </p:nvSpPr>
        <p:spPr>
          <a:noFill/>
        </p:spPr>
        <p:txBody>
          <a:bodyPr/>
          <a:lstStyle/>
          <a:p>
            <a:fld id="{39B2186B-C88A-424D-B174-02ED7555142B}" type="slidenum">
              <a:rPr lang="de-DE" smtClean="0"/>
              <a:pPr/>
              <a:t>30</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Folienbildplatzhalter 1"/>
          <p:cNvSpPr>
            <a:spLocks noGrp="1" noRot="1" noChangeAspect="1"/>
          </p:cNvSpPr>
          <p:nvPr>
            <p:ph type="sldImg"/>
          </p:nvPr>
        </p:nvSpPr>
        <p:spPr>
          <a:ln/>
        </p:spPr>
      </p:sp>
      <p:sp>
        <p:nvSpPr>
          <p:cNvPr id="193539" name="Notizenplatzhalter 2"/>
          <p:cNvSpPr>
            <a:spLocks noGrp="1"/>
          </p:cNvSpPr>
          <p:nvPr>
            <p:ph type="body" idx="1"/>
          </p:nvPr>
        </p:nvSpPr>
        <p:spPr>
          <a:noFill/>
          <a:ln/>
        </p:spPr>
        <p:txBody>
          <a:bodyPr/>
          <a:lstStyle/>
          <a:p>
            <a:endParaRPr lang="de-DE" dirty="0">
              <a:latin typeface="Arial" pitchFamily="-107" charset="0"/>
            </a:endParaRPr>
          </a:p>
        </p:txBody>
      </p:sp>
      <p:sp>
        <p:nvSpPr>
          <p:cNvPr id="193540" name="Foliennummernplatzhalter 3"/>
          <p:cNvSpPr>
            <a:spLocks noGrp="1"/>
          </p:cNvSpPr>
          <p:nvPr>
            <p:ph type="sldNum" sz="quarter" idx="5"/>
          </p:nvPr>
        </p:nvSpPr>
        <p:spPr>
          <a:noFill/>
        </p:spPr>
        <p:txBody>
          <a:bodyPr/>
          <a:lstStyle/>
          <a:p>
            <a:fld id="{096BD944-E5C3-664D-9079-7EA9B7A813DC}" type="slidenum">
              <a:rPr lang="de-DE" smtClean="0"/>
              <a:pPr/>
              <a:t>38</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E4A060-83BC-FE41-8858-DD024E613A13}" type="slidenum">
              <a:rPr kumimoji="0" lang="de-DE" altLang="x-none"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de-DE"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214326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341313">
              <a:buFont typeface="Lucida Grande" pitchFamily="-107" charset="0"/>
              <a:buChar char="●"/>
            </a:pPr>
            <a:r>
              <a:rPr lang="de-DE" dirty="0"/>
              <a:t>Themenangabe in der Überschrift</a:t>
            </a:r>
          </a:p>
          <a:p>
            <a:pPr marL="341313">
              <a:buFont typeface="Lucida Grande" pitchFamily="-107" charset="0"/>
              <a:buChar char="●"/>
            </a:pPr>
            <a:r>
              <a:rPr lang="de-DE" dirty="0"/>
              <a:t>Geordnete Darstellung von thematischen Zusammenhängen (Unterthemen)</a:t>
            </a:r>
          </a:p>
          <a:p>
            <a:pPr marL="341313">
              <a:buFont typeface="Lucida Grande" pitchFamily="-107" charset="0"/>
              <a:buChar char="●"/>
            </a:pPr>
            <a:r>
              <a:rPr lang="de-DE" dirty="0"/>
              <a:t>Reduzierte Anzahl von Begriffen  (höchstens 10 Begriffe)</a:t>
            </a:r>
          </a:p>
          <a:p>
            <a:pPr marL="341313">
              <a:buFont typeface="Lucida Grande" pitchFamily="-107" charset="0"/>
              <a:buChar char="●"/>
            </a:pPr>
            <a:r>
              <a:rPr lang="de-DE" dirty="0"/>
              <a:t>Nomen mit bestimmtem Artikel; ggf. auch im Plural</a:t>
            </a:r>
          </a:p>
          <a:p>
            <a:pPr marL="341313">
              <a:buFont typeface="Lucida Grande" pitchFamily="-107" charset="0"/>
              <a:buChar char="●"/>
            </a:pPr>
            <a:r>
              <a:rPr lang="de-DE" dirty="0"/>
              <a:t>Bei Präfixverben (trennbare Verben) Beispielsatz angeben</a:t>
            </a:r>
          </a:p>
          <a:p>
            <a:pPr marL="341313">
              <a:buFont typeface="Lucida Grande" pitchFamily="-107" charset="0"/>
              <a:buChar char="●"/>
            </a:pPr>
            <a:r>
              <a:rPr lang="de-DE" dirty="0"/>
              <a:t>Zusätzliche Einbettung der Fachbegriffe in einen für den thematisierten Unterrichtsinhalt relevanten sprachlichen Kontext (Ausdruck oder Satz)</a:t>
            </a:r>
          </a:p>
          <a:p>
            <a:pPr marL="341313">
              <a:buFont typeface="Lucida Grande" pitchFamily="-107" charset="0"/>
              <a:buChar char="●"/>
            </a:pPr>
            <a:r>
              <a:rPr lang="de-DE" dirty="0"/>
              <a:t>Übersichtliche Strukturierung ggf. durch unterschiedliche Farbgebung</a:t>
            </a:r>
          </a:p>
          <a:p>
            <a:pPr marL="341313">
              <a:buFont typeface="Lucida Grande" pitchFamily="-107" charset="0"/>
              <a:buChar char="●"/>
            </a:pPr>
            <a:r>
              <a:rPr lang="de-DE" dirty="0"/>
              <a:t>Bildliche Veranschaulichungen, Beispiele oder Erläuterungen zur Unterstützung des Verständnisses und Erleichterung des Behaltens (insbesondere auch von Handlungsanweisungen / Operatoren)</a:t>
            </a:r>
          </a:p>
          <a:p>
            <a:endParaRPr lang="de-DE" dirty="0"/>
          </a:p>
        </p:txBody>
      </p:sp>
      <p:sp>
        <p:nvSpPr>
          <p:cNvPr id="4" name="Foliennummernplatzhalter 3"/>
          <p:cNvSpPr>
            <a:spLocks noGrp="1"/>
          </p:cNvSpPr>
          <p:nvPr>
            <p:ph type="sldNum" sz="quarter" idx="10"/>
          </p:nvPr>
        </p:nvSpPr>
        <p:spPr/>
        <p:txBody>
          <a:bodyPr/>
          <a:lstStyle/>
          <a:p>
            <a:pPr>
              <a:defRPr/>
            </a:pPr>
            <a:fld id="{6BC38D73-EDDA-AB42-AED0-3F3057A117A8}" type="slidenum">
              <a:rPr lang="de-DE" smtClean="0"/>
              <a:pPr>
                <a:defRPr/>
              </a:pPr>
              <a:t>42</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Folienbildplatzhalter 1"/>
          <p:cNvSpPr>
            <a:spLocks noGrp="1" noRot="1" noChangeAspect="1"/>
          </p:cNvSpPr>
          <p:nvPr>
            <p:ph type="sldImg"/>
          </p:nvPr>
        </p:nvSpPr>
        <p:spPr>
          <a:ln/>
        </p:spPr>
      </p:sp>
      <p:sp>
        <p:nvSpPr>
          <p:cNvPr id="203779" name="Notizenplatzhalter 2"/>
          <p:cNvSpPr>
            <a:spLocks noGrp="1"/>
          </p:cNvSpPr>
          <p:nvPr>
            <p:ph type="body" idx="1"/>
          </p:nvPr>
        </p:nvSpPr>
        <p:spPr>
          <a:noFill/>
          <a:ln/>
        </p:spPr>
        <p:txBody>
          <a:bodyPr/>
          <a:lstStyle/>
          <a:p>
            <a:r>
              <a:rPr lang="de-DE" dirty="0">
                <a:latin typeface="Arial" pitchFamily="-107" charset="0"/>
              </a:rPr>
              <a:t>Reihe, wesentliche Themen,</a:t>
            </a:r>
          </a:p>
          <a:p>
            <a:r>
              <a:rPr lang="de-DE" dirty="0">
                <a:latin typeface="Arial" pitchFamily="-107" charset="0"/>
              </a:rPr>
              <a:t>Übungen auf AB zuordnen: Einschleifübung/ ganzheitliche Übung/Eigenproduktion</a:t>
            </a:r>
          </a:p>
          <a:p>
            <a:endParaRPr lang="de-DE" dirty="0">
              <a:latin typeface="Arial" pitchFamily="-107" charset="0"/>
            </a:endParaRPr>
          </a:p>
        </p:txBody>
      </p:sp>
      <p:sp>
        <p:nvSpPr>
          <p:cNvPr id="203780" name="Foliennummernplatzhalter 3"/>
          <p:cNvSpPr>
            <a:spLocks noGrp="1"/>
          </p:cNvSpPr>
          <p:nvPr>
            <p:ph type="sldNum" sz="quarter" idx="5"/>
          </p:nvPr>
        </p:nvSpPr>
        <p:spPr>
          <a:noFill/>
        </p:spPr>
        <p:txBody>
          <a:bodyPr/>
          <a:lstStyle/>
          <a:p>
            <a:fld id="{3808BE19-F281-B846-A0BD-198F63D9FBCA}" type="slidenum">
              <a:rPr lang="de-DE" smtClean="0"/>
              <a:pPr/>
              <a:t>47</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M </a:t>
            </a:r>
            <a:r>
              <a:rPr lang="de-DE" b="0" dirty="0"/>
              <a:t>macht an den beiden Beispielen die wesentlichen Unterschiede zwischen Einschleifübung</a:t>
            </a:r>
            <a:r>
              <a:rPr lang="de-DE" b="0" baseline="0" dirty="0"/>
              <a:t> und ganzheitlicher Übung klar.</a:t>
            </a:r>
            <a:endParaRPr lang="de-DE" b="1"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48</a:t>
            </a:fld>
            <a:endParaRPr lang="de-DE"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Folienbildplatzhalter 1"/>
          <p:cNvSpPr>
            <a:spLocks noGrp="1" noRot="1" noChangeAspect="1"/>
          </p:cNvSpPr>
          <p:nvPr>
            <p:ph type="sldImg"/>
          </p:nvPr>
        </p:nvSpPr>
        <p:spPr>
          <a:ln/>
        </p:spPr>
      </p:sp>
      <p:sp>
        <p:nvSpPr>
          <p:cNvPr id="205827" name="Notizenplatzhalter 2"/>
          <p:cNvSpPr>
            <a:spLocks noGrp="1"/>
          </p:cNvSpPr>
          <p:nvPr>
            <p:ph type="body" idx="1"/>
          </p:nvPr>
        </p:nvSpPr>
        <p:spPr>
          <a:noFill/>
          <a:ln/>
        </p:spPr>
        <p:txBody>
          <a:bodyPr/>
          <a:lstStyle/>
          <a:p>
            <a:r>
              <a:rPr lang="de-DE" dirty="0">
                <a:latin typeface="Arial" pitchFamily="-107" charset="0"/>
              </a:rPr>
              <a:t>Alternative</a:t>
            </a:r>
          </a:p>
        </p:txBody>
      </p:sp>
      <p:sp>
        <p:nvSpPr>
          <p:cNvPr id="205828" name="Foliennummernplatzhalter 3"/>
          <p:cNvSpPr>
            <a:spLocks noGrp="1"/>
          </p:cNvSpPr>
          <p:nvPr>
            <p:ph type="sldNum" sz="quarter" idx="5"/>
          </p:nvPr>
        </p:nvSpPr>
        <p:spPr>
          <a:noFill/>
        </p:spPr>
        <p:txBody>
          <a:bodyPr/>
          <a:lstStyle/>
          <a:p>
            <a:fld id="{08DD644C-C2C0-D64C-AB24-47A6D410B3C1}" type="slidenum">
              <a:rPr lang="de-DE" smtClean="0"/>
              <a:pPr/>
              <a:t>49</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Verteilen des </a:t>
            </a:r>
            <a:r>
              <a:rPr lang="de-DE" b="1" dirty="0"/>
              <a:t>AB</a:t>
            </a:r>
            <a:r>
              <a:rPr lang="de-DE" b="1" baseline="0" dirty="0"/>
              <a:t> </a:t>
            </a:r>
            <a:r>
              <a:rPr lang="de-DE" dirty="0"/>
              <a:t>_</a:t>
            </a:r>
            <a:r>
              <a:rPr lang="de-DE" dirty="0" err="1"/>
              <a:t>SIOP-Raster-Hundertertafel_ausgefüllt</a:t>
            </a:r>
            <a:r>
              <a:rPr lang="de-DE" dirty="0"/>
              <a:t> </a:t>
            </a:r>
          </a:p>
          <a:p>
            <a:r>
              <a:rPr lang="de-DE" b="1" dirty="0"/>
              <a:t>TN </a:t>
            </a:r>
            <a:r>
              <a:rPr lang="de-DE" b="0" dirty="0"/>
              <a:t>vergleichen das Raster mit den eigenen Ergänzungen.</a:t>
            </a:r>
            <a:endParaRPr lang="de-DE" b="1"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50</a:t>
            </a:fld>
            <a:endParaRPr lang="de-DE"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Folienbildplatzhalter 1"/>
          <p:cNvSpPr>
            <a:spLocks noGrp="1" noRot="1" noChangeAspect="1"/>
          </p:cNvSpPr>
          <p:nvPr>
            <p:ph type="sldImg"/>
          </p:nvPr>
        </p:nvSpPr>
        <p:spPr>
          <a:ln/>
        </p:spPr>
      </p:sp>
      <p:sp>
        <p:nvSpPr>
          <p:cNvPr id="207875" name="Notizenplatzhalter 2"/>
          <p:cNvSpPr>
            <a:spLocks noGrp="1"/>
          </p:cNvSpPr>
          <p:nvPr>
            <p:ph type="body" idx="1"/>
          </p:nvPr>
        </p:nvSpPr>
        <p:spPr>
          <a:noFill/>
          <a:ln/>
        </p:spPr>
        <p:txBody>
          <a:bodyPr/>
          <a:lstStyle/>
          <a:p>
            <a:r>
              <a:rPr lang="de-DE" dirty="0">
                <a:latin typeface="Arial" pitchFamily="-107" charset="0"/>
              </a:rPr>
              <a:t>Folie zusammenfassend</a:t>
            </a:r>
          </a:p>
        </p:txBody>
      </p:sp>
      <p:sp>
        <p:nvSpPr>
          <p:cNvPr id="207876" name="Foliennummernplatzhalter 3"/>
          <p:cNvSpPr>
            <a:spLocks noGrp="1"/>
          </p:cNvSpPr>
          <p:nvPr>
            <p:ph type="sldNum" sz="quarter" idx="5"/>
          </p:nvPr>
        </p:nvSpPr>
        <p:spPr>
          <a:noFill/>
        </p:spPr>
        <p:txBody>
          <a:bodyPr/>
          <a:lstStyle/>
          <a:p>
            <a:fld id="{8979D067-3090-F54C-8787-6E669F727966}" type="slidenum">
              <a:rPr lang="de-DE" smtClean="0"/>
              <a:pPr/>
              <a:t>51</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lienbildplatzhalter 1"/>
          <p:cNvSpPr>
            <a:spLocks noGrp="1" noRot="1" noChangeAspect="1" noTextEdit="1"/>
          </p:cNvSpPr>
          <p:nvPr>
            <p:ph type="sldImg"/>
          </p:nvPr>
        </p:nvSpPr>
        <p:spPr>
          <a:ln/>
        </p:spPr>
      </p:sp>
      <p:sp>
        <p:nvSpPr>
          <p:cNvPr id="210947" name="Notizenplatzhalter 2"/>
          <p:cNvSpPr>
            <a:spLocks noGrp="1"/>
          </p:cNvSpPr>
          <p:nvPr>
            <p:ph type="body" idx="1"/>
          </p:nvPr>
        </p:nvSpPr>
        <p:spPr>
          <a:noFill/>
          <a:ln/>
        </p:spPr>
        <p:txBody>
          <a:bodyPr/>
          <a:lstStyle/>
          <a:p>
            <a:pPr>
              <a:spcBef>
                <a:spcPct val="0"/>
              </a:spcBef>
            </a:pPr>
            <a:endParaRPr lang="de-DE" sz="2400">
              <a:latin typeface="Arial" pitchFamily="-107" charset="0"/>
            </a:endParaRPr>
          </a:p>
        </p:txBody>
      </p:sp>
      <p:sp>
        <p:nvSpPr>
          <p:cNvPr id="210948" name="Foliennummernplatzhalter 3"/>
          <p:cNvSpPr>
            <a:spLocks noGrp="1"/>
          </p:cNvSpPr>
          <p:nvPr>
            <p:ph type="sldNum" sz="quarter" idx="5"/>
          </p:nvPr>
        </p:nvSpPr>
        <p:spPr>
          <a:noFill/>
        </p:spPr>
        <p:txBody>
          <a:bodyPr/>
          <a:lstStyle/>
          <a:p>
            <a:pPr defTabSz="898525"/>
            <a:fld id="{CB4B5C0B-B48D-6841-BAD2-6D49BE821AEA}" type="slidenum">
              <a:rPr lang="de-DE">
                <a:ea typeface="MS PGothic" pitchFamily="34" charset="-128"/>
              </a:rPr>
              <a:pPr defTabSz="898525"/>
              <a:t>53</a:t>
            </a:fld>
            <a:endParaRPr lang="de-DE">
              <a:ea typeface="MS PGothic"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Folienbildplatzhalter 1"/>
          <p:cNvSpPr>
            <a:spLocks noGrp="1" noRot="1" noChangeAspect="1" noTextEdit="1"/>
          </p:cNvSpPr>
          <p:nvPr>
            <p:ph type="sldImg"/>
          </p:nvPr>
        </p:nvSpPr>
        <p:spPr>
          <a:ln/>
        </p:spPr>
      </p:sp>
      <p:sp>
        <p:nvSpPr>
          <p:cNvPr id="212995" name="Notizenplatzhalter 2"/>
          <p:cNvSpPr>
            <a:spLocks noGrp="1"/>
          </p:cNvSpPr>
          <p:nvPr>
            <p:ph type="body" idx="1"/>
          </p:nvPr>
        </p:nvSpPr>
        <p:spPr>
          <a:noFill/>
          <a:ln/>
        </p:spPr>
        <p:txBody>
          <a:bodyPr/>
          <a:lstStyle/>
          <a:p>
            <a:pPr>
              <a:spcBef>
                <a:spcPct val="0"/>
              </a:spcBef>
            </a:pPr>
            <a:endParaRPr lang="de-DE" sz="2400">
              <a:latin typeface="Arial" pitchFamily="-107" charset="0"/>
            </a:endParaRPr>
          </a:p>
        </p:txBody>
      </p:sp>
      <p:sp>
        <p:nvSpPr>
          <p:cNvPr id="212996" name="Foliennummernplatzhalter 3"/>
          <p:cNvSpPr>
            <a:spLocks noGrp="1"/>
          </p:cNvSpPr>
          <p:nvPr>
            <p:ph type="sldNum" sz="quarter" idx="5"/>
          </p:nvPr>
        </p:nvSpPr>
        <p:spPr>
          <a:noFill/>
        </p:spPr>
        <p:txBody>
          <a:bodyPr/>
          <a:lstStyle/>
          <a:p>
            <a:pPr defTabSz="898525"/>
            <a:fld id="{E6314C11-4E10-BE4F-83BC-F3CB95B510AE}" type="slidenum">
              <a:rPr lang="de-DE">
                <a:ea typeface="MS PGothic" pitchFamily="34" charset="-128"/>
              </a:rPr>
              <a:pPr defTabSz="898525"/>
              <a:t>54</a:t>
            </a:fld>
            <a:endParaRPr lang="de-DE">
              <a:ea typeface="MS PGothic"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Folienbildplatzhalter 1"/>
          <p:cNvSpPr>
            <a:spLocks noGrp="1" noRot="1" noChangeAspect="1" noTextEdit="1"/>
          </p:cNvSpPr>
          <p:nvPr>
            <p:ph type="sldImg"/>
          </p:nvPr>
        </p:nvSpPr>
        <p:spPr>
          <a:ln/>
        </p:spPr>
      </p:sp>
      <p:sp>
        <p:nvSpPr>
          <p:cNvPr id="216067" name="Notizenplatzhalter 2"/>
          <p:cNvSpPr>
            <a:spLocks noGrp="1"/>
          </p:cNvSpPr>
          <p:nvPr>
            <p:ph type="body" idx="1"/>
          </p:nvPr>
        </p:nvSpPr>
        <p:spPr>
          <a:noFill/>
          <a:ln/>
        </p:spPr>
        <p:txBody>
          <a:bodyPr/>
          <a:lstStyle/>
          <a:p>
            <a:pPr>
              <a:spcBef>
                <a:spcPct val="0"/>
              </a:spcBef>
            </a:pPr>
            <a:endParaRPr lang="de-DE" sz="2400">
              <a:latin typeface="Arial" pitchFamily="-107" charset="0"/>
            </a:endParaRPr>
          </a:p>
        </p:txBody>
      </p:sp>
      <p:sp>
        <p:nvSpPr>
          <p:cNvPr id="216068" name="Foliennummernplatzhalter 3"/>
          <p:cNvSpPr>
            <a:spLocks noGrp="1"/>
          </p:cNvSpPr>
          <p:nvPr>
            <p:ph type="sldNum" sz="quarter" idx="5"/>
          </p:nvPr>
        </p:nvSpPr>
        <p:spPr>
          <a:noFill/>
        </p:spPr>
        <p:txBody>
          <a:bodyPr/>
          <a:lstStyle/>
          <a:p>
            <a:pPr defTabSz="898525"/>
            <a:fld id="{AABC1F61-224D-EC4D-AC4D-24EC61422270}" type="slidenum">
              <a:rPr lang="de-DE">
                <a:ea typeface="MS PGothic" pitchFamily="34" charset="-128"/>
              </a:rPr>
              <a:pPr defTabSz="898525"/>
              <a:t>56</a:t>
            </a:fld>
            <a:endParaRPr lang="de-DE">
              <a:ea typeface="MS PGothic"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Folienbildplatzhalter 1"/>
          <p:cNvSpPr>
            <a:spLocks noGrp="1" noRot="1" noChangeAspect="1" noTextEdit="1"/>
          </p:cNvSpPr>
          <p:nvPr>
            <p:ph type="sldImg"/>
          </p:nvPr>
        </p:nvSpPr>
        <p:spPr>
          <a:ln/>
        </p:spPr>
      </p:sp>
      <p:sp>
        <p:nvSpPr>
          <p:cNvPr id="221187" name="Notizenplatzhalter 2"/>
          <p:cNvSpPr>
            <a:spLocks noGrp="1"/>
          </p:cNvSpPr>
          <p:nvPr>
            <p:ph type="body" idx="1"/>
          </p:nvPr>
        </p:nvSpPr>
        <p:spPr>
          <a:noFill/>
          <a:ln/>
        </p:spPr>
        <p:txBody>
          <a:bodyPr/>
          <a:lstStyle/>
          <a:p>
            <a:pPr>
              <a:spcBef>
                <a:spcPct val="0"/>
              </a:spcBef>
            </a:pPr>
            <a:endParaRPr lang="de-DE" sz="2400">
              <a:latin typeface="Arial" pitchFamily="-107" charset="0"/>
            </a:endParaRPr>
          </a:p>
        </p:txBody>
      </p:sp>
      <p:sp>
        <p:nvSpPr>
          <p:cNvPr id="221188" name="Foliennummernplatzhalter 3"/>
          <p:cNvSpPr>
            <a:spLocks noGrp="1"/>
          </p:cNvSpPr>
          <p:nvPr>
            <p:ph type="sldNum" sz="quarter" idx="5"/>
          </p:nvPr>
        </p:nvSpPr>
        <p:spPr>
          <a:noFill/>
        </p:spPr>
        <p:txBody>
          <a:bodyPr/>
          <a:lstStyle/>
          <a:p>
            <a:pPr defTabSz="898525"/>
            <a:fld id="{FD4942DF-89AD-E340-8B64-AC2E62BAA0FF}" type="slidenum">
              <a:rPr lang="de-DE">
                <a:ea typeface="MS PGothic" pitchFamily="34" charset="-128"/>
              </a:rPr>
              <a:pPr defTabSz="898525"/>
              <a:t>59</a:t>
            </a:fld>
            <a:endParaRPr lang="de-DE">
              <a:ea typeface="MS PGothic"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Folienbildplatzhalter 1"/>
          <p:cNvSpPr>
            <a:spLocks noGrp="1" noRot="1" noChangeAspect="1" noTextEdit="1"/>
          </p:cNvSpPr>
          <p:nvPr>
            <p:ph type="sldImg"/>
          </p:nvPr>
        </p:nvSpPr>
        <p:spPr>
          <a:ln/>
        </p:spPr>
      </p:sp>
      <p:sp>
        <p:nvSpPr>
          <p:cNvPr id="151555" name="Notizenplatzhalter 2"/>
          <p:cNvSpPr>
            <a:spLocks noGrp="1"/>
          </p:cNvSpPr>
          <p:nvPr>
            <p:ph type="body" idx="1"/>
          </p:nvPr>
        </p:nvSpPr>
        <p:spPr>
          <a:noFill/>
          <a:ln/>
        </p:spPr>
        <p:txBody>
          <a:bodyPr/>
          <a:lstStyle/>
          <a:p>
            <a:r>
              <a:rPr lang="de-DE">
                <a:latin typeface="Arial" pitchFamily="-107" charset="0"/>
              </a:rPr>
              <a:t>Beide Schüleräußerungen beschreiben dieselbe Aktivität  und deren Auswirkung.  Während Ahmets Äußerung stark kontextgebunden-verknappt ist, lässt sich der inhaltliche Zusammenhang aus Karinas Erläuterungen mühelos erschließen. Karina formuliert planvoll und auffallend sachgerecht. Ihre fachsprachlichen Kenntnisse ermöglichen es ihr, das eigene Handeln reflektiert und präzise zu beschreiben und  den erkannten operativen Zusammenhang verständlich darzustellen.</a:t>
            </a:r>
          </a:p>
          <a:p>
            <a:r>
              <a:rPr lang="de-DE">
                <a:latin typeface="Arial" pitchFamily="-107" charset="0"/>
              </a:rPr>
              <a:t> </a:t>
            </a:r>
          </a:p>
          <a:p>
            <a:endParaRPr lang="de-DE">
              <a:latin typeface="Arial" pitchFamily="-107" charset="0"/>
            </a:endParaRPr>
          </a:p>
        </p:txBody>
      </p:sp>
      <p:sp>
        <p:nvSpPr>
          <p:cNvPr id="151556" name="Foliennummernplatzhalter 3"/>
          <p:cNvSpPr>
            <a:spLocks noGrp="1"/>
          </p:cNvSpPr>
          <p:nvPr>
            <p:ph type="sldNum" sz="quarter" idx="5"/>
          </p:nvPr>
        </p:nvSpPr>
        <p:spPr>
          <a:noFill/>
        </p:spPr>
        <p:txBody>
          <a:bodyPr/>
          <a:lstStyle/>
          <a:p>
            <a:fld id="{5CFA768C-966E-934F-87CD-48F5F5D41520}" type="slidenum">
              <a:rPr lang="de-DE"/>
              <a:pPr/>
              <a:t>6</a:t>
            </a:fld>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Folienbildplatzhalter 1"/>
          <p:cNvSpPr>
            <a:spLocks noGrp="1" noRot="1" noChangeAspect="1" noTextEdit="1"/>
          </p:cNvSpPr>
          <p:nvPr>
            <p:ph type="sldImg"/>
          </p:nvPr>
        </p:nvSpPr>
        <p:spPr>
          <a:ln/>
        </p:spPr>
      </p:sp>
      <p:sp>
        <p:nvSpPr>
          <p:cNvPr id="224259" name="Notizenplatzhalter 2"/>
          <p:cNvSpPr>
            <a:spLocks noGrp="1"/>
          </p:cNvSpPr>
          <p:nvPr>
            <p:ph type="body" idx="1"/>
          </p:nvPr>
        </p:nvSpPr>
        <p:spPr>
          <a:noFill/>
          <a:ln/>
        </p:spPr>
        <p:txBody>
          <a:bodyPr/>
          <a:lstStyle/>
          <a:p>
            <a:pPr>
              <a:spcBef>
                <a:spcPct val="0"/>
              </a:spcBef>
            </a:pPr>
            <a:r>
              <a:rPr lang="de-DE" sz="2400" dirty="0">
                <a:latin typeface="Arial" pitchFamily="-107" charset="0"/>
              </a:rPr>
              <a:t>Zum Abschluss kann gemeinsam mit den TN das Bingo-Spiel – in Anlehnung an das Lotto-spiel aus dem Film – durchgeführt werden.</a:t>
            </a:r>
          </a:p>
          <a:p>
            <a:pPr>
              <a:spcBef>
                <a:spcPct val="0"/>
              </a:spcBef>
            </a:pPr>
            <a:r>
              <a:rPr lang="de-DE" sz="2400" dirty="0">
                <a:latin typeface="Arial" pitchFamily="-107" charset="0"/>
              </a:rPr>
              <a:t>Die TN werden aufgefordert, ein 3x3-Feld aufzumalen und in das Feld die 9 Zahlen auf den gelben Kärtchen durcheinander einzutragen. „Bingo“ gilt, wer 3 Zahlen in einer Spalte oder in einer Zeile ankreuzen kann.</a:t>
            </a:r>
          </a:p>
          <a:p>
            <a:pPr>
              <a:spcBef>
                <a:spcPct val="0"/>
              </a:spcBef>
            </a:pPr>
            <a:r>
              <a:rPr lang="de-DE" sz="2400" dirty="0">
                <a:latin typeface="Arial" pitchFamily="-107" charset="0"/>
              </a:rPr>
              <a:t>Die einzelnen Kärtchen werden eingeblendet und vorgelesen. Als Kontrolle erscheinen die erfragten Zahlen bei der Animation der Folie in rot.</a:t>
            </a:r>
          </a:p>
          <a:p>
            <a:pPr>
              <a:spcBef>
                <a:spcPct val="0"/>
              </a:spcBef>
            </a:pPr>
            <a:r>
              <a:rPr lang="de-DE" sz="2400" dirty="0">
                <a:latin typeface="Arial" pitchFamily="-107" charset="0"/>
              </a:rPr>
              <a:t>Nach 3 – 4 Fragen haben zumeist die ersten TN ein „Bingo“.</a:t>
            </a:r>
          </a:p>
        </p:txBody>
      </p:sp>
      <p:sp>
        <p:nvSpPr>
          <p:cNvPr id="224260" name="Foliennummernplatzhalter 3"/>
          <p:cNvSpPr>
            <a:spLocks noGrp="1"/>
          </p:cNvSpPr>
          <p:nvPr>
            <p:ph type="sldNum" sz="quarter" idx="5"/>
          </p:nvPr>
        </p:nvSpPr>
        <p:spPr>
          <a:noFill/>
        </p:spPr>
        <p:txBody>
          <a:bodyPr/>
          <a:lstStyle/>
          <a:p>
            <a:pPr defTabSz="898525"/>
            <a:fld id="{BB15EF63-7439-8D4E-9B5C-E3807DFBB367}" type="slidenum">
              <a:rPr lang="de-DE">
                <a:ea typeface="MS PGothic" pitchFamily="34" charset="-128"/>
              </a:rPr>
              <a:pPr defTabSz="898525"/>
              <a:t>61</a:t>
            </a:fld>
            <a:endParaRPr lang="de-DE">
              <a:ea typeface="MS PGothic"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Folienbildplatzhalter 1"/>
          <p:cNvSpPr>
            <a:spLocks noGrp="1" noRot="1" noChangeAspect="1" noTextEdit="1"/>
          </p:cNvSpPr>
          <p:nvPr>
            <p:ph type="sldImg"/>
          </p:nvPr>
        </p:nvSpPr>
        <p:spPr>
          <a:ln/>
        </p:spPr>
      </p:sp>
      <p:sp>
        <p:nvSpPr>
          <p:cNvPr id="226307" name="Notizenplatzhalter 2"/>
          <p:cNvSpPr>
            <a:spLocks noGrp="1"/>
          </p:cNvSpPr>
          <p:nvPr>
            <p:ph type="body" idx="1"/>
          </p:nvPr>
        </p:nvSpPr>
        <p:spPr>
          <a:noFill/>
          <a:ln/>
        </p:spPr>
        <p:txBody>
          <a:bodyPr/>
          <a:lstStyle/>
          <a:p>
            <a:pPr>
              <a:spcBef>
                <a:spcPct val="0"/>
              </a:spcBef>
            </a:pPr>
            <a:r>
              <a:rPr lang="de-DE" sz="2400" b="1" dirty="0">
                <a:latin typeface="Arial" pitchFamily="-107" charset="0"/>
              </a:rPr>
              <a:t> Orientierung </a:t>
            </a:r>
            <a:r>
              <a:rPr lang="de-DE" sz="2400" b="1" dirty="0" err="1">
                <a:latin typeface="Arial" pitchFamily="-107" charset="0"/>
              </a:rPr>
              <a:t>u.a</a:t>
            </a:r>
            <a:r>
              <a:rPr lang="de-DE" sz="2400" b="1" dirty="0">
                <a:latin typeface="Arial" pitchFamily="-107" charset="0"/>
              </a:rPr>
              <a:t>. an den „Methoden-Werkzeugen“ für die Sprachförderung </a:t>
            </a:r>
            <a:r>
              <a:rPr lang="de-DE" sz="2400" dirty="0">
                <a:latin typeface="Arial" pitchFamily="-107" charset="0"/>
              </a:rPr>
              <a:t>von J. Leisen</a:t>
            </a:r>
          </a:p>
          <a:p>
            <a:pPr>
              <a:spcBef>
                <a:spcPct val="0"/>
              </a:spcBef>
            </a:pPr>
            <a:endParaRPr lang="de-DE" sz="2400" dirty="0">
              <a:latin typeface="Arial" pitchFamily="-107" charset="0"/>
            </a:endParaRPr>
          </a:p>
          <a:p>
            <a:pPr>
              <a:spcBef>
                <a:spcPct val="0"/>
              </a:spcBef>
            </a:pPr>
            <a:r>
              <a:rPr lang="de-DE" sz="2400" dirty="0">
                <a:latin typeface="Arial" pitchFamily="-107" charset="0"/>
              </a:rPr>
              <a:t>Variationsreich, Lückentext muss nicht immer ganzheitlich</a:t>
            </a:r>
            <a:r>
              <a:rPr lang="de-DE" sz="2400" baseline="0" dirty="0">
                <a:latin typeface="Arial" pitchFamily="-107" charset="0"/>
              </a:rPr>
              <a:t> s</a:t>
            </a:r>
            <a:r>
              <a:rPr lang="de-DE" sz="2400" dirty="0">
                <a:latin typeface="Arial" pitchFamily="-107" charset="0"/>
              </a:rPr>
              <a:t>ein,</a:t>
            </a:r>
          </a:p>
          <a:p>
            <a:pPr>
              <a:spcBef>
                <a:spcPct val="0"/>
              </a:spcBef>
            </a:pPr>
            <a:r>
              <a:rPr lang="de-DE" sz="2400" dirty="0">
                <a:latin typeface="Arial" pitchFamily="-107" charset="0"/>
              </a:rPr>
              <a:t>Übungsformen können nicht an sich zugeordnet werden</a:t>
            </a:r>
          </a:p>
        </p:txBody>
      </p:sp>
      <p:sp>
        <p:nvSpPr>
          <p:cNvPr id="226308" name="Foliennummernplatzhalter 3"/>
          <p:cNvSpPr>
            <a:spLocks noGrp="1"/>
          </p:cNvSpPr>
          <p:nvPr>
            <p:ph type="sldNum" sz="quarter" idx="5"/>
          </p:nvPr>
        </p:nvSpPr>
        <p:spPr>
          <a:noFill/>
        </p:spPr>
        <p:txBody>
          <a:bodyPr/>
          <a:lstStyle/>
          <a:p>
            <a:pPr defTabSz="898525"/>
            <a:fld id="{59970211-4F8B-FE4B-90FE-023BC0DFEE8E}" type="slidenum">
              <a:rPr lang="de-DE">
                <a:ea typeface="MS PGothic" pitchFamily="34" charset="-128"/>
              </a:rPr>
              <a:pPr defTabSz="898525"/>
              <a:t>62</a:t>
            </a:fld>
            <a:endParaRPr lang="de-DE">
              <a:ea typeface="MS PGothic"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Folienbildplatzhalter 1"/>
          <p:cNvSpPr>
            <a:spLocks noGrp="1" noRot="1" noChangeAspect="1" noTextEdit="1"/>
          </p:cNvSpPr>
          <p:nvPr>
            <p:ph type="sldImg"/>
          </p:nvPr>
        </p:nvSpPr>
        <p:spPr>
          <a:ln/>
        </p:spPr>
      </p:sp>
      <p:sp>
        <p:nvSpPr>
          <p:cNvPr id="234499" name="Notizenplatzhalter 2"/>
          <p:cNvSpPr>
            <a:spLocks noGrp="1"/>
          </p:cNvSpPr>
          <p:nvPr>
            <p:ph type="body" idx="1"/>
          </p:nvPr>
        </p:nvSpPr>
        <p:spPr>
          <a:noFill/>
          <a:ln/>
        </p:spPr>
        <p:txBody>
          <a:bodyPr/>
          <a:lstStyle/>
          <a:p>
            <a:pPr>
              <a:spcBef>
                <a:spcPct val="0"/>
              </a:spcBef>
            </a:pPr>
            <a:endParaRPr lang="de-DE" sz="2400">
              <a:latin typeface="Arial" pitchFamily="-107" charset="0"/>
            </a:endParaRPr>
          </a:p>
        </p:txBody>
      </p:sp>
      <p:sp>
        <p:nvSpPr>
          <p:cNvPr id="234500" name="Foliennummernplatzhalter 3"/>
          <p:cNvSpPr>
            <a:spLocks noGrp="1"/>
          </p:cNvSpPr>
          <p:nvPr>
            <p:ph type="sldNum" sz="quarter" idx="5"/>
          </p:nvPr>
        </p:nvSpPr>
        <p:spPr>
          <a:noFill/>
        </p:spPr>
        <p:txBody>
          <a:bodyPr/>
          <a:lstStyle/>
          <a:p>
            <a:pPr defTabSz="898525"/>
            <a:fld id="{0B15B858-91A4-E44A-9D0E-7B10BDFE98D9}" type="slidenum">
              <a:rPr lang="de-DE">
                <a:ea typeface="MS PGothic" pitchFamily="34" charset="-128"/>
              </a:rPr>
              <a:pPr defTabSz="898525"/>
              <a:t>63</a:t>
            </a:fld>
            <a:endParaRPr lang="de-DE">
              <a:ea typeface="MS PGothic"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Folienbildplatzhalter 1"/>
          <p:cNvSpPr>
            <a:spLocks noGrp="1" noRot="1" noChangeAspect="1" noTextEdit="1"/>
          </p:cNvSpPr>
          <p:nvPr>
            <p:ph type="sldImg"/>
          </p:nvPr>
        </p:nvSpPr>
        <p:spPr>
          <a:ln/>
        </p:spPr>
      </p:sp>
      <p:sp>
        <p:nvSpPr>
          <p:cNvPr id="237571" name="Notizenplatzhalter 2"/>
          <p:cNvSpPr>
            <a:spLocks noGrp="1"/>
          </p:cNvSpPr>
          <p:nvPr>
            <p:ph type="body" idx="1"/>
          </p:nvPr>
        </p:nvSpPr>
        <p:spPr>
          <a:noFill/>
          <a:ln/>
        </p:spPr>
        <p:txBody>
          <a:bodyPr/>
          <a:lstStyle/>
          <a:p>
            <a:pPr>
              <a:spcBef>
                <a:spcPct val="0"/>
              </a:spcBef>
            </a:pPr>
            <a:endParaRPr lang="de-DE" sz="2400">
              <a:latin typeface="Arial" pitchFamily="-107" charset="0"/>
            </a:endParaRPr>
          </a:p>
        </p:txBody>
      </p:sp>
      <p:sp>
        <p:nvSpPr>
          <p:cNvPr id="237572" name="Foliennummernplatzhalter 3"/>
          <p:cNvSpPr>
            <a:spLocks noGrp="1"/>
          </p:cNvSpPr>
          <p:nvPr>
            <p:ph type="sldNum" sz="quarter" idx="5"/>
          </p:nvPr>
        </p:nvSpPr>
        <p:spPr>
          <a:noFill/>
        </p:spPr>
        <p:txBody>
          <a:bodyPr/>
          <a:lstStyle/>
          <a:p>
            <a:pPr defTabSz="898525"/>
            <a:fld id="{5E118D28-328E-C747-80B1-BE47377D8C97}" type="slidenum">
              <a:rPr lang="de-DE">
                <a:ea typeface="MS PGothic" pitchFamily="34" charset="-128"/>
              </a:rPr>
              <a:pPr defTabSz="898525"/>
              <a:t>65</a:t>
            </a:fld>
            <a:endParaRPr lang="de-DE">
              <a:ea typeface="MS PGothic"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Folienbildplatzhalter 1"/>
          <p:cNvSpPr>
            <a:spLocks noGrp="1" noRot="1" noChangeAspect="1" noTextEdit="1"/>
          </p:cNvSpPr>
          <p:nvPr>
            <p:ph type="sldImg"/>
          </p:nvPr>
        </p:nvSpPr>
        <p:spPr>
          <a:ln/>
        </p:spPr>
      </p:sp>
      <p:sp>
        <p:nvSpPr>
          <p:cNvPr id="239619" name="Notizenplatzhalter 2"/>
          <p:cNvSpPr>
            <a:spLocks noGrp="1"/>
          </p:cNvSpPr>
          <p:nvPr>
            <p:ph type="body" idx="1"/>
          </p:nvPr>
        </p:nvSpPr>
        <p:spPr>
          <a:noFill/>
          <a:ln/>
        </p:spPr>
        <p:txBody>
          <a:bodyPr/>
          <a:lstStyle/>
          <a:p>
            <a:pPr>
              <a:spcBef>
                <a:spcPct val="0"/>
              </a:spcBef>
            </a:pPr>
            <a:endParaRPr lang="de-DE" sz="2400" dirty="0">
              <a:latin typeface="Arial" pitchFamily="-107" charset="0"/>
            </a:endParaRPr>
          </a:p>
        </p:txBody>
      </p:sp>
      <p:sp>
        <p:nvSpPr>
          <p:cNvPr id="239620" name="Foliennummernplatzhalter 3"/>
          <p:cNvSpPr>
            <a:spLocks noGrp="1"/>
          </p:cNvSpPr>
          <p:nvPr>
            <p:ph type="sldNum" sz="quarter" idx="5"/>
          </p:nvPr>
        </p:nvSpPr>
        <p:spPr>
          <a:noFill/>
        </p:spPr>
        <p:txBody>
          <a:bodyPr/>
          <a:lstStyle/>
          <a:p>
            <a:pPr defTabSz="898525"/>
            <a:fld id="{43596917-1251-424E-849E-1AA68F9C94C4}" type="slidenum">
              <a:rPr lang="de-DE">
                <a:ea typeface="MS PGothic" pitchFamily="34" charset="-128"/>
              </a:rPr>
              <a:pPr defTabSz="898525"/>
              <a:t>66</a:t>
            </a:fld>
            <a:endParaRPr lang="de-DE">
              <a:ea typeface="MS PGothic"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Folienbildplatzhalter 1"/>
          <p:cNvSpPr>
            <a:spLocks noGrp="1" noRot="1" noChangeAspect="1"/>
          </p:cNvSpPr>
          <p:nvPr>
            <p:ph type="sldImg"/>
          </p:nvPr>
        </p:nvSpPr>
        <p:spPr>
          <a:ln/>
        </p:spPr>
      </p:sp>
      <p:sp>
        <p:nvSpPr>
          <p:cNvPr id="228355" name="Notizenplatzhalter 2"/>
          <p:cNvSpPr>
            <a:spLocks noGrp="1"/>
          </p:cNvSpPr>
          <p:nvPr>
            <p:ph type="body" idx="1"/>
          </p:nvPr>
        </p:nvSpPr>
        <p:spPr>
          <a:noFill/>
          <a:ln/>
        </p:spPr>
        <p:txBody>
          <a:bodyPr/>
          <a:lstStyle/>
          <a:p>
            <a:endParaRPr lang="de-DE" dirty="0">
              <a:latin typeface="Arial" pitchFamily="-107" charset="0"/>
            </a:endParaRPr>
          </a:p>
        </p:txBody>
      </p:sp>
      <p:sp>
        <p:nvSpPr>
          <p:cNvPr id="228356" name="Foliennummernplatzhalter 3"/>
          <p:cNvSpPr>
            <a:spLocks noGrp="1"/>
          </p:cNvSpPr>
          <p:nvPr>
            <p:ph type="sldNum" sz="quarter" idx="5"/>
          </p:nvPr>
        </p:nvSpPr>
        <p:spPr>
          <a:noFill/>
        </p:spPr>
        <p:txBody>
          <a:bodyPr/>
          <a:lstStyle/>
          <a:p>
            <a:fld id="{70EF55F6-47B8-2048-BE0D-4AE75BB67185}" type="slidenum">
              <a:rPr lang="de-DE" smtClean="0"/>
              <a:pPr/>
              <a:t>67</a:t>
            </a:fld>
            <a:endParaRPr 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Folienbildplatzhalter 1"/>
          <p:cNvSpPr>
            <a:spLocks noGrp="1" noRot="1" noChangeAspect="1" noTextEdit="1"/>
          </p:cNvSpPr>
          <p:nvPr>
            <p:ph type="sldImg"/>
          </p:nvPr>
        </p:nvSpPr>
        <p:spPr>
          <a:ln/>
        </p:spPr>
      </p:sp>
      <p:sp>
        <p:nvSpPr>
          <p:cNvPr id="230403" name="Notizenplatzhalter 2"/>
          <p:cNvSpPr>
            <a:spLocks noGrp="1"/>
          </p:cNvSpPr>
          <p:nvPr>
            <p:ph type="body" idx="1"/>
          </p:nvPr>
        </p:nvSpPr>
        <p:spPr>
          <a:noFill/>
          <a:ln/>
        </p:spPr>
        <p:txBody>
          <a:bodyPr/>
          <a:lstStyle/>
          <a:p>
            <a:endParaRPr lang="de-DE" dirty="0">
              <a:latin typeface="Arial" pitchFamily="-107" charset="0"/>
            </a:endParaRPr>
          </a:p>
        </p:txBody>
      </p:sp>
      <p:sp>
        <p:nvSpPr>
          <p:cNvPr id="230404" name="Foliennummernplatzhalter 3"/>
          <p:cNvSpPr>
            <a:spLocks noGrp="1"/>
          </p:cNvSpPr>
          <p:nvPr>
            <p:ph type="sldNum" sz="quarter" idx="5"/>
          </p:nvPr>
        </p:nvSpPr>
        <p:spPr>
          <a:noFill/>
        </p:spPr>
        <p:txBody>
          <a:bodyPr/>
          <a:lstStyle/>
          <a:p>
            <a:fld id="{E4096B17-0EAD-374E-A8AC-498A87CDAE89}" type="slidenum">
              <a:rPr lang="de-DE"/>
              <a:pPr/>
              <a:t>68</a:t>
            </a:fld>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Folienbildplatzhalter 1"/>
          <p:cNvSpPr>
            <a:spLocks noGrp="1" noRot="1" noChangeAspect="1" noTextEdit="1"/>
          </p:cNvSpPr>
          <p:nvPr>
            <p:ph type="sldImg"/>
          </p:nvPr>
        </p:nvSpPr>
        <p:spPr>
          <a:ln/>
        </p:spPr>
      </p:sp>
      <p:sp>
        <p:nvSpPr>
          <p:cNvPr id="232451" name="Notizenplatzhalter 2"/>
          <p:cNvSpPr>
            <a:spLocks noGrp="1"/>
          </p:cNvSpPr>
          <p:nvPr>
            <p:ph type="body" idx="1"/>
          </p:nvPr>
        </p:nvSpPr>
        <p:spPr>
          <a:noFill/>
          <a:ln/>
        </p:spPr>
        <p:txBody>
          <a:bodyPr/>
          <a:lstStyle/>
          <a:p>
            <a:endParaRPr lang="de-DE" dirty="0">
              <a:latin typeface="Arial" pitchFamily="-107" charset="0"/>
            </a:endParaRPr>
          </a:p>
        </p:txBody>
      </p:sp>
      <p:sp>
        <p:nvSpPr>
          <p:cNvPr id="232452" name="Foliennummernplatzhalter 3"/>
          <p:cNvSpPr>
            <a:spLocks noGrp="1"/>
          </p:cNvSpPr>
          <p:nvPr>
            <p:ph type="sldNum" sz="quarter" idx="5"/>
          </p:nvPr>
        </p:nvSpPr>
        <p:spPr>
          <a:noFill/>
        </p:spPr>
        <p:txBody>
          <a:bodyPr/>
          <a:lstStyle/>
          <a:p>
            <a:fld id="{A86FAF68-8489-5745-BB40-62D2A3505C9A}" type="slidenum">
              <a:rPr lang="de-DE"/>
              <a:pPr/>
              <a:t>69</a:t>
            </a:fld>
            <a:endParaRPr 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Folienbildplatzhalter 1"/>
          <p:cNvSpPr>
            <a:spLocks noGrp="1" noRot="1" noChangeAspect="1" noTextEdit="1"/>
          </p:cNvSpPr>
          <p:nvPr>
            <p:ph type="sldImg"/>
          </p:nvPr>
        </p:nvSpPr>
        <p:spPr>
          <a:ln/>
        </p:spPr>
      </p:sp>
      <p:sp>
        <p:nvSpPr>
          <p:cNvPr id="242691" name="Notizenplatzhalter 2"/>
          <p:cNvSpPr>
            <a:spLocks noGrp="1"/>
          </p:cNvSpPr>
          <p:nvPr>
            <p:ph type="body" idx="1"/>
          </p:nvPr>
        </p:nvSpPr>
        <p:spPr>
          <a:noFill/>
          <a:ln/>
        </p:spPr>
        <p:txBody>
          <a:bodyPr/>
          <a:lstStyle/>
          <a:p>
            <a:r>
              <a:rPr lang="de-DE" dirty="0">
                <a:latin typeface="Arial" pitchFamily="-107" charset="0"/>
              </a:rPr>
              <a:t>Siehe Celinas Bsp. Folie 65</a:t>
            </a:r>
          </a:p>
        </p:txBody>
      </p:sp>
      <p:sp>
        <p:nvSpPr>
          <p:cNvPr id="242692" name="Foliennummernplatzhalter 3"/>
          <p:cNvSpPr>
            <a:spLocks noGrp="1"/>
          </p:cNvSpPr>
          <p:nvPr>
            <p:ph type="sldNum" sz="quarter" idx="5"/>
          </p:nvPr>
        </p:nvSpPr>
        <p:spPr>
          <a:noFill/>
        </p:spPr>
        <p:txBody>
          <a:bodyPr/>
          <a:lstStyle/>
          <a:p>
            <a:fld id="{6E833556-93B6-494B-BA48-4F5F9FCF2CB9}" type="slidenum">
              <a:rPr lang="de-DE">
                <a:ea typeface="MS PGothic" pitchFamily="34" charset="-128"/>
              </a:rPr>
              <a:pPr/>
              <a:t>70</a:t>
            </a:fld>
            <a:endParaRPr lang="de-DE">
              <a:ea typeface="MS PGothic"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342900" indent="-342900">
              <a:spcBef>
                <a:spcPct val="20000"/>
              </a:spcBef>
              <a:buSzPct val="74000"/>
              <a:buFont typeface="Arial" pitchFamily="34" charset="0"/>
              <a:buChar char="-"/>
            </a:pPr>
            <a:r>
              <a:rPr lang="de-DE" sz="1200" dirty="0">
                <a:ea typeface="MS PGothic" pitchFamily="34" charset="-128"/>
              </a:rPr>
              <a:t>Die vier Elemente des </a:t>
            </a:r>
            <a:r>
              <a:rPr lang="de-DE" sz="1200" dirty="0" err="1">
                <a:ea typeface="MS PGothic" pitchFamily="34" charset="-128"/>
              </a:rPr>
              <a:t>WEGE-Konzepts</a:t>
            </a:r>
            <a:r>
              <a:rPr lang="de-DE" sz="1200" dirty="0">
                <a:ea typeface="MS PGothic" pitchFamily="34" charset="-128"/>
              </a:rPr>
              <a:t> werden im Laufe einer Unterrichtsreihe realisiert. Die Fachbegriffe und weitere sprachliche Mittel werden schrittweise eingeführt und sukzessive eingeschliffen. Ganzheitliche Übungen und Eigenproduktionen werden eher am Ende des Lernprozesses eingesetzt. </a:t>
            </a:r>
          </a:p>
          <a:p>
            <a:pPr marL="342900" indent="-342900">
              <a:spcBef>
                <a:spcPct val="20000"/>
              </a:spcBef>
              <a:buSzPct val="74000"/>
              <a:buFont typeface="Arial" pitchFamily="34" charset="0"/>
              <a:buChar char="-"/>
            </a:pPr>
            <a:r>
              <a:rPr lang="de-DE" sz="1200" dirty="0">
                <a:ea typeface="MS PGothic" pitchFamily="34" charset="-128"/>
              </a:rPr>
              <a:t>Insbesondere die Einschleifübungen (grundlegende Übungen) werden je nach individuellem Förderbedarf mehr oder weniger umfangreich durchgeführt. Sie sind der zentrale Bestandteil des </a:t>
            </a:r>
            <a:r>
              <a:rPr lang="de-DE" sz="1200" dirty="0" err="1">
                <a:ea typeface="MS PGothic" pitchFamily="34" charset="-128"/>
              </a:rPr>
              <a:t>WEGE-Konzepts</a:t>
            </a:r>
            <a:r>
              <a:rPr lang="de-DE" sz="1200" dirty="0">
                <a:ea typeface="MS PGothic" pitchFamily="34" charset="-128"/>
              </a:rPr>
              <a:t>. Fachbegriffe und ihre Einbettung in bestimmte Satzmuster werden schematisch eingeübt.</a:t>
            </a:r>
          </a:p>
          <a:p>
            <a:pPr marL="342900" indent="-342900">
              <a:spcBef>
                <a:spcPct val="20000"/>
              </a:spcBef>
              <a:buSzPct val="74000"/>
              <a:buFont typeface="Arial" pitchFamily="34" charset="0"/>
              <a:buChar char="-"/>
            </a:pPr>
            <a:r>
              <a:rPr lang="de-DE" sz="1200" dirty="0">
                <a:ea typeface="MS PGothic" pitchFamily="34" charset="-128"/>
              </a:rPr>
              <a:t>Die ganzheitlichen (erweiterten) Übungen werden je nach Leistungsvermögen der </a:t>
            </a:r>
            <a:r>
              <a:rPr lang="de-DE" sz="1200" dirty="0" err="1">
                <a:ea typeface="MS PGothic" pitchFamily="34" charset="-128"/>
              </a:rPr>
              <a:t>SuS</a:t>
            </a:r>
            <a:r>
              <a:rPr lang="de-DE" sz="1200" dirty="0">
                <a:ea typeface="MS PGothic" pitchFamily="34" charset="-128"/>
              </a:rPr>
              <a:t> differenziert angeboten. Ganzheitliche Übungen machen bei komplexeren Themen mit  </a:t>
            </a:r>
            <a:r>
              <a:rPr lang="de-DE" sz="1200" dirty="0" err="1">
                <a:ea typeface="MS PGothic" pitchFamily="34" charset="-128"/>
              </a:rPr>
              <a:t>schrittweiser</a:t>
            </a:r>
            <a:r>
              <a:rPr lang="de-DE" sz="1200" dirty="0">
                <a:ea typeface="MS PGothic" pitchFamily="34" charset="-128"/>
              </a:rPr>
              <a:t> Erarbeitung verschiedener Aspekte (Unterthemen) und umfangreicherer sprachlicher Mittel Sinn. </a:t>
            </a:r>
          </a:p>
          <a:p>
            <a:endParaRPr lang="de-DE" dirty="0"/>
          </a:p>
        </p:txBody>
      </p:sp>
      <p:sp>
        <p:nvSpPr>
          <p:cNvPr id="4" name="Foliennummernplatzhalter 3"/>
          <p:cNvSpPr>
            <a:spLocks noGrp="1"/>
          </p:cNvSpPr>
          <p:nvPr>
            <p:ph type="sldNum" sz="quarter" idx="10"/>
          </p:nvPr>
        </p:nvSpPr>
        <p:spPr/>
        <p:txBody>
          <a:bodyPr/>
          <a:lstStyle/>
          <a:p>
            <a:pPr>
              <a:defRPr/>
            </a:pPr>
            <a:fld id="{6BC38D73-EDDA-AB42-AED0-3F3057A117A8}" type="slidenum">
              <a:rPr lang="de-DE" smtClean="0"/>
              <a:pPr>
                <a:defRPr/>
              </a:pPr>
              <a:t>72</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Folienbildplatzhalter 1"/>
          <p:cNvSpPr>
            <a:spLocks noGrp="1" noRot="1" noChangeAspect="1"/>
          </p:cNvSpPr>
          <p:nvPr>
            <p:ph type="sldImg"/>
          </p:nvPr>
        </p:nvSpPr>
        <p:spPr>
          <a:ln/>
        </p:spPr>
      </p:sp>
      <p:sp>
        <p:nvSpPr>
          <p:cNvPr id="153603" name="Notizenplatzhalter 2"/>
          <p:cNvSpPr>
            <a:spLocks noGrp="1"/>
          </p:cNvSpPr>
          <p:nvPr>
            <p:ph type="body" idx="1"/>
          </p:nvPr>
        </p:nvSpPr>
        <p:spPr>
          <a:noFill/>
          <a:ln/>
        </p:spPr>
        <p:txBody>
          <a:bodyPr/>
          <a:lstStyle/>
          <a:p>
            <a:r>
              <a:rPr lang="de-DE" dirty="0">
                <a:latin typeface="Arial" pitchFamily="-107" charset="0"/>
              </a:rPr>
              <a:t>Fokus von 4.4: Wortschatzarbeit</a:t>
            </a:r>
          </a:p>
        </p:txBody>
      </p:sp>
      <p:sp>
        <p:nvSpPr>
          <p:cNvPr id="153604" name="Foliennummernplatzhalter 3"/>
          <p:cNvSpPr>
            <a:spLocks noGrp="1"/>
          </p:cNvSpPr>
          <p:nvPr>
            <p:ph type="sldNum" sz="quarter" idx="5"/>
          </p:nvPr>
        </p:nvSpPr>
        <p:spPr>
          <a:noFill/>
        </p:spPr>
        <p:txBody>
          <a:bodyPr/>
          <a:lstStyle/>
          <a:p>
            <a:fld id="{BAB6007B-5AA6-4F4C-B6EE-1C82F24794C8}" type="slidenum">
              <a:rPr lang="de-DE" smtClean="0"/>
              <a:pPr/>
              <a:t>7</a:t>
            </a:fld>
            <a:endParaRPr 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341313">
              <a:spcBef>
                <a:spcPts val="575"/>
              </a:spcBef>
              <a:buClr>
                <a:schemeClr val="tx1"/>
              </a:buClr>
              <a:buFont typeface="Symbol" pitchFamily="18" charset="2"/>
              <a:buChar char="-"/>
            </a:pPr>
            <a:r>
              <a:rPr lang="de-DE" sz="1200" dirty="0"/>
              <a:t>Einige Übungen wie z.B. der Lückentext können auch </a:t>
            </a:r>
            <a:r>
              <a:rPr lang="de-DE" sz="1200" dirty="0" err="1"/>
              <a:t>i.S</a:t>
            </a:r>
            <a:r>
              <a:rPr lang="de-DE" sz="1200" dirty="0"/>
              <a:t>. des </a:t>
            </a:r>
            <a:r>
              <a:rPr lang="de-DE" sz="1200" dirty="0" err="1"/>
              <a:t>Scaffolding</a:t>
            </a:r>
            <a:r>
              <a:rPr lang="de-DE" sz="1200" dirty="0"/>
              <a:t> als Sprachhilfen angeboten werden, falls einzelne </a:t>
            </a:r>
            <a:r>
              <a:rPr lang="de-DE" sz="1200" dirty="0" err="1"/>
              <a:t>SuS</a:t>
            </a:r>
            <a:r>
              <a:rPr lang="de-DE" sz="1200" dirty="0"/>
              <a:t> noch nicht zu offeneren Eigenproduktionen in der Lage sind.</a:t>
            </a:r>
          </a:p>
          <a:p>
            <a:pPr marL="341313">
              <a:spcBef>
                <a:spcPts val="575"/>
              </a:spcBef>
              <a:buClr>
                <a:schemeClr val="tx1"/>
              </a:buClr>
              <a:buFont typeface="Symbol" pitchFamily="18" charset="2"/>
              <a:buChar char="-"/>
            </a:pPr>
            <a:r>
              <a:rPr lang="de-DE" sz="1200" dirty="0">
                <a:solidFill>
                  <a:srgbClr val="000000"/>
                </a:solidFill>
              </a:rPr>
              <a:t>Für </a:t>
            </a:r>
            <a:r>
              <a:rPr lang="de-DE" sz="1200" dirty="0" err="1">
                <a:solidFill>
                  <a:srgbClr val="000000"/>
                </a:solidFill>
              </a:rPr>
              <a:t>sprachfördernde</a:t>
            </a:r>
            <a:r>
              <a:rPr lang="de-DE" sz="1200" dirty="0">
                <a:solidFill>
                  <a:srgbClr val="000000"/>
                </a:solidFill>
              </a:rPr>
              <a:t> Übungen sollte Transparenz</a:t>
            </a:r>
            <a:r>
              <a:rPr lang="de-DE" sz="1200" baseline="0" dirty="0">
                <a:solidFill>
                  <a:srgbClr val="000000"/>
                </a:solidFill>
              </a:rPr>
              <a:t> </a:t>
            </a:r>
            <a:r>
              <a:rPr lang="de-DE" sz="1200" dirty="0">
                <a:solidFill>
                  <a:srgbClr val="000000"/>
                </a:solidFill>
              </a:rPr>
              <a:t>gegeben werden, z.B. durch ein Logo.</a:t>
            </a:r>
          </a:p>
          <a:p>
            <a:pPr marL="341313">
              <a:spcBef>
                <a:spcPts val="575"/>
              </a:spcBef>
              <a:buClr>
                <a:schemeClr val="tx1"/>
              </a:buClr>
              <a:buNone/>
            </a:pPr>
            <a:r>
              <a:rPr lang="de-DE" sz="1200">
                <a:solidFill>
                  <a:srgbClr val="000000"/>
                </a:solidFill>
              </a:rPr>
              <a:t>-Es </a:t>
            </a:r>
            <a:r>
              <a:rPr lang="de-DE" sz="1200" dirty="0">
                <a:solidFill>
                  <a:srgbClr val="000000"/>
                </a:solidFill>
              </a:rPr>
              <a:t>ist darauf zu achten und regelmäßig zu überprüfen , dass  (ob) die </a:t>
            </a:r>
            <a:r>
              <a:rPr lang="de-DE" sz="1200" dirty="0" err="1">
                <a:solidFill>
                  <a:srgbClr val="000000"/>
                </a:solidFill>
              </a:rPr>
              <a:t>SuS</a:t>
            </a:r>
            <a:r>
              <a:rPr lang="de-DE" sz="1200" dirty="0">
                <a:solidFill>
                  <a:srgbClr val="000000"/>
                </a:solidFill>
              </a:rPr>
              <a:t> die eingeführten Begriffe auch wirklich verstanden haben. </a:t>
            </a:r>
          </a:p>
          <a:p>
            <a:pPr marL="341313">
              <a:spcBef>
                <a:spcPts val="575"/>
              </a:spcBef>
              <a:buClr>
                <a:schemeClr val="tx1"/>
              </a:buClr>
              <a:buFont typeface="Symbol" pitchFamily="18" charset="2"/>
              <a:buChar char="-"/>
            </a:pPr>
            <a:r>
              <a:rPr lang="de-DE" sz="1200" dirty="0">
                <a:solidFill>
                  <a:srgbClr val="000000"/>
                </a:solidFill>
              </a:rPr>
              <a:t>Bei schriftlichen  Äußerungen und in mündlichen </a:t>
            </a:r>
            <a:r>
              <a:rPr lang="de-DE" sz="1200" dirty="0" err="1">
                <a:solidFill>
                  <a:srgbClr val="000000"/>
                </a:solidFill>
              </a:rPr>
              <a:t>Gesprächs-situationen</a:t>
            </a:r>
            <a:r>
              <a:rPr lang="de-DE" sz="1200" dirty="0">
                <a:solidFill>
                  <a:srgbClr val="000000"/>
                </a:solidFill>
              </a:rPr>
              <a:t> sollten die </a:t>
            </a:r>
            <a:r>
              <a:rPr lang="de-DE" sz="1200" dirty="0" err="1">
                <a:solidFill>
                  <a:srgbClr val="000000"/>
                </a:solidFill>
              </a:rPr>
              <a:t>SuS</a:t>
            </a:r>
            <a:r>
              <a:rPr lang="de-DE" sz="1200" dirty="0">
                <a:solidFill>
                  <a:srgbClr val="000000"/>
                </a:solidFill>
              </a:rPr>
              <a:t> behutsam-konsequent  angeregt werden, die eingeführten Fachbegriffe auch zu verwenden. Im spontanen Partner- und Gruppenaustausch ist damit zu rechnen, dass sich die </a:t>
            </a:r>
            <a:r>
              <a:rPr lang="de-DE" sz="1200" dirty="0" err="1">
                <a:solidFill>
                  <a:srgbClr val="000000"/>
                </a:solidFill>
              </a:rPr>
              <a:t>SuS</a:t>
            </a:r>
            <a:r>
              <a:rPr lang="de-DE" sz="1200" dirty="0">
                <a:solidFill>
                  <a:srgbClr val="000000"/>
                </a:solidFill>
              </a:rPr>
              <a:t> </a:t>
            </a:r>
            <a:r>
              <a:rPr lang="de-DE" sz="1200" dirty="0" err="1">
                <a:solidFill>
                  <a:srgbClr val="000000"/>
                </a:solidFill>
              </a:rPr>
              <a:t>alltagssprachlich</a:t>
            </a:r>
            <a:r>
              <a:rPr lang="de-DE" sz="1200" dirty="0">
                <a:solidFill>
                  <a:srgbClr val="000000"/>
                </a:solidFill>
              </a:rPr>
              <a:t> ausdrücken. Bei der Präsentation in Kleingruppen (Forscher-, Rechenkonferenzen) können sie aufgefordert werden, sich gegenseitig auf die Verwendung von Fachbegriffen aufmerksam zu machen.</a:t>
            </a:r>
          </a:p>
          <a:p>
            <a:endParaRPr lang="de-DE" dirty="0"/>
          </a:p>
        </p:txBody>
      </p:sp>
      <p:sp>
        <p:nvSpPr>
          <p:cNvPr id="4" name="Foliennummernplatzhalter 3"/>
          <p:cNvSpPr>
            <a:spLocks noGrp="1"/>
          </p:cNvSpPr>
          <p:nvPr>
            <p:ph type="sldNum" sz="quarter" idx="10"/>
          </p:nvPr>
        </p:nvSpPr>
        <p:spPr/>
        <p:txBody>
          <a:bodyPr/>
          <a:lstStyle/>
          <a:p>
            <a:pPr>
              <a:defRPr/>
            </a:pPr>
            <a:fld id="{6BC38D73-EDDA-AB42-AED0-3F3057A117A8}" type="slidenum">
              <a:rPr lang="de-DE" smtClean="0"/>
              <a:pPr>
                <a:defRPr/>
              </a:pPr>
              <a:t>73</a:t>
            </a:fld>
            <a:endParaRPr 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Folienbildplatzhalter 1"/>
          <p:cNvSpPr>
            <a:spLocks noGrp="1" noRot="1" noChangeAspect="1"/>
          </p:cNvSpPr>
          <p:nvPr>
            <p:ph type="sldImg"/>
          </p:nvPr>
        </p:nvSpPr>
        <p:spPr>
          <a:ln/>
        </p:spPr>
      </p:sp>
      <p:sp>
        <p:nvSpPr>
          <p:cNvPr id="246787" name="Notizenplatzhalter 2"/>
          <p:cNvSpPr>
            <a:spLocks noGrp="1"/>
          </p:cNvSpPr>
          <p:nvPr>
            <p:ph type="body" idx="1"/>
          </p:nvPr>
        </p:nvSpPr>
        <p:spPr>
          <a:noFill/>
          <a:ln/>
        </p:spPr>
        <p:txBody>
          <a:bodyPr/>
          <a:lstStyle/>
          <a:p>
            <a:r>
              <a:rPr lang="de-DE" dirty="0">
                <a:latin typeface="Arial" pitchFamily="-107" charset="0"/>
              </a:rPr>
              <a:t>Sprachplanungsrahmen mit Lücken, Themen siehe nächste Folie</a:t>
            </a:r>
          </a:p>
        </p:txBody>
      </p:sp>
      <p:sp>
        <p:nvSpPr>
          <p:cNvPr id="246788" name="Foliennummernplatzhalter 3"/>
          <p:cNvSpPr>
            <a:spLocks noGrp="1"/>
          </p:cNvSpPr>
          <p:nvPr>
            <p:ph type="sldNum" sz="quarter" idx="5"/>
          </p:nvPr>
        </p:nvSpPr>
        <p:spPr>
          <a:noFill/>
        </p:spPr>
        <p:txBody>
          <a:bodyPr/>
          <a:lstStyle/>
          <a:p>
            <a:fld id="{53CA30DA-8F66-B64E-A9CA-202A0557EDEF}" type="slidenum">
              <a:rPr lang="de-DE" smtClean="0"/>
              <a:pPr/>
              <a:t>74</a:t>
            </a:fld>
            <a:endParaRPr 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Folienbildplatzhalter 1"/>
          <p:cNvSpPr>
            <a:spLocks noGrp="1" noRot="1" noChangeAspect="1"/>
          </p:cNvSpPr>
          <p:nvPr>
            <p:ph type="sldImg"/>
          </p:nvPr>
        </p:nvSpPr>
        <p:spPr>
          <a:ln/>
        </p:spPr>
      </p:sp>
      <p:sp>
        <p:nvSpPr>
          <p:cNvPr id="248835" name="Notizenplatzhalter 2"/>
          <p:cNvSpPr>
            <a:spLocks noGrp="1"/>
          </p:cNvSpPr>
          <p:nvPr>
            <p:ph type="body" idx="1"/>
          </p:nvPr>
        </p:nvSpPr>
        <p:spPr>
          <a:noFill/>
          <a:ln/>
        </p:spPr>
        <p:txBody>
          <a:bodyPr/>
          <a:lstStyle/>
          <a:p>
            <a:endParaRPr lang="de-DE" dirty="0">
              <a:latin typeface="Arial" pitchFamily="-107" charset="0"/>
            </a:endParaRPr>
          </a:p>
        </p:txBody>
      </p:sp>
      <p:sp>
        <p:nvSpPr>
          <p:cNvPr id="248836" name="Foliennummernplatzhalter 3"/>
          <p:cNvSpPr>
            <a:spLocks noGrp="1"/>
          </p:cNvSpPr>
          <p:nvPr>
            <p:ph type="sldNum" sz="quarter" idx="5"/>
          </p:nvPr>
        </p:nvSpPr>
        <p:spPr>
          <a:noFill/>
        </p:spPr>
        <p:txBody>
          <a:bodyPr/>
          <a:lstStyle/>
          <a:p>
            <a:fld id="{B0C00F2B-44B0-2749-9D4A-765AF10B9053}" type="slidenum">
              <a:rPr lang="de-DE" smtClean="0"/>
              <a:pPr/>
              <a:t>75</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Folienbildplatzhalter 1"/>
          <p:cNvSpPr>
            <a:spLocks noGrp="1" noRot="1" noChangeAspect="1" noTextEdit="1"/>
          </p:cNvSpPr>
          <p:nvPr>
            <p:ph type="sldImg"/>
          </p:nvPr>
        </p:nvSpPr>
        <p:spPr>
          <a:ln/>
        </p:spPr>
      </p:sp>
      <p:sp>
        <p:nvSpPr>
          <p:cNvPr id="155651" name="Notizenplatzhalter 2"/>
          <p:cNvSpPr>
            <a:spLocks noGrp="1"/>
          </p:cNvSpPr>
          <p:nvPr>
            <p:ph type="body" idx="1"/>
          </p:nvPr>
        </p:nvSpPr>
        <p:spPr>
          <a:noFill/>
          <a:ln/>
        </p:spPr>
        <p:txBody>
          <a:bodyPr/>
          <a:lstStyle/>
          <a:p>
            <a:pPr>
              <a:spcBef>
                <a:spcPct val="0"/>
              </a:spcBef>
            </a:pPr>
            <a:endParaRPr lang="de-DE" sz="2400" dirty="0">
              <a:latin typeface="Arial" pitchFamily="-107" charset="0"/>
            </a:endParaRPr>
          </a:p>
        </p:txBody>
      </p:sp>
      <p:sp>
        <p:nvSpPr>
          <p:cNvPr id="155652" name="Foliennummernplatzhalter 3"/>
          <p:cNvSpPr>
            <a:spLocks noGrp="1"/>
          </p:cNvSpPr>
          <p:nvPr>
            <p:ph type="sldNum" sz="quarter" idx="5"/>
          </p:nvPr>
        </p:nvSpPr>
        <p:spPr>
          <a:noFill/>
        </p:spPr>
        <p:txBody>
          <a:bodyPr/>
          <a:lstStyle/>
          <a:p>
            <a:pPr defTabSz="898525"/>
            <a:fld id="{4B4C1149-D0F3-4F4A-A763-EF72D077A630}" type="slidenum">
              <a:rPr lang="de-DE">
                <a:ea typeface="MS PGothic" pitchFamily="34" charset="-128"/>
              </a:rPr>
              <a:pPr defTabSz="898525"/>
              <a:t>8</a:t>
            </a:fld>
            <a:endParaRPr lang="de-DE">
              <a:ea typeface="MS PGothic"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Folienbildplatzhalter 1"/>
          <p:cNvSpPr>
            <a:spLocks noGrp="1" noRot="1" noChangeAspect="1" noTextEdit="1"/>
          </p:cNvSpPr>
          <p:nvPr>
            <p:ph type="sldImg"/>
          </p:nvPr>
        </p:nvSpPr>
        <p:spPr>
          <a:ln/>
        </p:spPr>
      </p:sp>
      <p:sp>
        <p:nvSpPr>
          <p:cNvPr id="158723" name="Notizenplatzhalter 2"/>
          <p:cNvSpPr>
            <a:spLocks noGrp="1"/>
          </p:cNvSpPr>
          <p:nvPr>
            <p:ph type="body" idx="1"/>
          </p:nvPr>
        </p:nvSpPr>
        <p:spPr>
          <a:noFill/>
          <a:ln/>
        </p:spPr>
        <p:txBody>
          <a:bodyPr/>
          <a:lstStyle/>
          <a:p>
            <a:endParaRPr lang="de-DE" dirty="0">
              <a:latin typeface="Arial" pitchFamily="-107" charset="0"/>
            </a:endParaRPr>
          </a:p>
          <a:p>
            <a:r>
              <a:rPr lang="de-DE" dirty="0">
                <a:latin typeface="Arial" pitchFamily="-107" charset="0"/>
              </a:rPr>
              <a:t>Was macht man jetzt? Viele Ansätze allgemein, </a:t>
            </a:r>
            <a:r>
              <a:rPr lang="de-DE" dirty="0" err="1">
                <a:latin typeface="Arial" pitchFamily="-107" charset="0"/>
              </a:rPr>
              <a:t>Sprachfö</a:t>
            </a:r>
            <a:r>
              <a:rPr lang="de-DE" dirty="0">
                <a:latin typeface="Arial" pitchFamily="-107" charset="0"/>
              </a:rPr>
              <a:t> Mathe kein durchgehendes  Konzept</a:t>
            </a:r>
          </a:p>
        </p:txBody>
      </p:sp>
      <p:sp>
        <p:nvSpPr>
          <p:cNvPr id="158724" name="Foliennummernplatzhalter 3"/>
          <p:cNvSpPr>
            <a:spLocks noGrp="1"/>
          </p:cNvSpPr>
          <p:nvPr>
            <p:ph type="sldNum" sz="quarter" idx="5"/>
          </p:nvPr>
        </p:nvSpPr>
        <p:spPr>
          <a:noFill/>
        </p:spPr>
        <p:txBody>
          <a:bodyPr/>
          <a:lstStyle/>
          <a:p>
            <a:fld id="{28002DBC-4A23-AE47-B23B-E20C9408C52D}" type="slidenum">
              <a:rPr lang="de-DE"/>
              <a:pPr/>
              <a:t>9</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Folienbildplatzhalter 1"/>
          <p:cNvSpPr>
            <a:spLocks noGrp="1" noRot="1" noChangeAspect="1" noTextEdit="1"/>
          </p:cNvSpPr>
          <p:nvPr>
            <p:ph type="sldImg"/>
          </p:nvPr>
        </p:nvSpPr>
        <p:spPr>
          <a:ln/>
        </p:spPr>
      </p:sp>
      <p:sp>
        <p:nvSpPr>
          <p:cNvPr id="160771" name="Notizenplatzhalter 2"/>
          <p:cNvSpPr>
            <a:spLocks noGrp="1"/>
          </p:cNvSpPr>
          <p:nvPr>
            <p:ph type="body" idx="1"/>
          </p:nvPr>
        </p:nvSpPr>
        <p:spPr>
          <a:noFill/>
          <a:ln/>
        </p:spPr>
        <p:txBody>
          <a:bodyPr/>
          <a:lstStyle/>
          <a:p>
            <a:endParaRPr lang="de-DE" dirty="0">
              <a:latin typeface="Arial" pitchFamily="-107" charset="0"/>
            </a:endParaRPr>
          </a:p>
          <a:p>
            <a:endParaRPr lang="de-DE" dirty="0">
              <a:latin typeface="Arial" pitchFamily="-107" charset="0"/>
            </a:endParaRPr>
          </a:p>
        </p:txBody>
      </p:sp>
      <p:sp>
        <p:nvSpPr>
          <p:cNvPr id="160772" name="Foliennummernplatzhalter 3"/>
          <p:cNvSpPr>
            <a:spLocks noGrp="1"/>
          </p:cNvSpPr>
          <p:nvPr>
            <p:ph type="sldNum" sz="quarter" idx="5"/>
          </p:nvPr>
        </p:nvSpPr>
        <p:spPr>
          <a:noFill/>
        </p:spPr>
        <p:txBody>
          <a:bodyPr/>
          <a:lstStyle/>
          <a:p>
            <a:fld id="{D65551CB-9CD3-B642-BADC-8D81FE28ADE2}" type="slidenum">
              <a:rPr lang="de-DE">
                <a:ea typeface="MS PGothic" pitchFamily="34" charset="-128"/>
              </a:rPr>
              <a:pPr/>
              <a:t>10</a:t>
            </a:fld>
            <a:endParaRPr lang="de-DE">
              <a:ea typeface="MS PGothic"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Folienbildplatzhalter 1"/>
          <p:cNvSpPr>
            <a:spLocks noGrp="1" noRot="1" noChangeAspect="1"/>
          </p:cNvSpPr>
          <p:nvPr>
            <p:ph type="sldImg"/>
          </p:nvPr>
        </p:nvSpPr>
        <p:spPr>
          <a:ln/>
        </p:spPr>
      </p:sp>
      <p:sp>
        <p:nvSpPr>
          <p:cNvPr id="162819" name="Notizenplatzhalter 2"/>
          <p:cNvSpPr>
            <a:spLocks noGrp="1"/>
          </p:cNvSpPr>
          <p:nvPr>
            <p:ph type="body" idx="1"/>
          </p:nvPr>
        </p:nvSpPr>
        <p:spPr>
          <a:noFill/>
          <a:ln/>
        </p:spPr>
        <p:txBody>
          <a:bodyPr/>
          <a:lstStyle/>
          <a:p>
            <a:r>
              <a:rPr lang="de-DE">
                <a:latin typeface="Arial" pitchFamily="-107" charset="0"/>
              </a:rPr>
              <a:t>PIKAS Film, starten mit Teil Sprachfö ab 6.02 ohne Vorspann</a:t>
            </a:r>
          </a:p>
        </p:txBody>
      </p:sp>
      <p:sp>
        <p:nvSpPr>
          <p:cNvPr id="162820" name="Foliennummernplatzhalter 3"/>
          <p:cNvSpPr>
            <a:spLocks noGrp="1"/>
          </p:cNvSpPr>
          <p:nvPr>
            <p:ph type="sldNum" sz="quarter" idx="5"/>
          </p:nvPr>
        </p:nvSpPr>
        <p:spPr>
          <a:noFill/>
        </p:spPr>
        <p:txBody>
          <a:bodyPr/>
          <a:lstStyle/>
          <a:p>
            <a:fld id="{7A587D8E-A08F-524D-977D-5357D422C6DA}" type="slidenum">
              <a:rPr lang="de-DE" smtClean="0"/>
              <a:pPr/>
              <a:t>12</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Folienbildplatzhalter 1"/>
          <p:cNvSpPr>
            <a:spLocks noGrp="1" noRot="1" noChangeAspect="1" noTextEdit="1"/>
          </p:cNvSpPr>
          <p:nvPr>
            <p:ph type="sldImg"/>
          </p:nvPr>
        </p:nvSpPr>
        <p:spPr>
          <a:ln/>
        </p:spPr>
      </p:sp>
      <p:sp>
        <p:nvSpPr>
          <p:cNvPr id="164867" name="Notizenplatzhalter 2"/>
          <p:cNvSpPr>
            <a:spLocks noGrp="1"/>
          </p:cNvSpPr>
          <p:nvPr>
            <p:ph type="body" idx="1"/>
          </p:nvPr>
        </p:nvSpPr>
        <p:spPr>
          <a:noFill/>
          <a:ln/>
        </p:spPr>
        <p:txBody>
          <a:bodyPr/>
          <a:lstStyle/>
          <a:p>
            <a:pPr>
              <a:spcBef>
                <a:spcPct val="0"/>
              </a:spcBef>
            </a:pPr>
            <a:r>
              <a:rPr lang="de-DE" sz="2400" dirty="0">
                <a:latin typeface="Arial" pitchFamily="-107" charset="0"/>
              </a:rPr>
              <a:t>Greift 4 Bausteine auf, im Film erkennbar</a:t>
            </a:r>
          </a:p>
        </p:txBody>
      </p:sp>
      <p:sp>
        <p:nvSpPr>
          <p:cNvPr id="164868" name="Foliennummernplatzhalter 3"/>
          <p:cNvSpPr>
            <a:spLocks noGrp="1"/>
          </p:cNvSpPr>
          <p:nvPr>
            <p:ph type="sldNum" sz="quarter" idx="5"/>
          </p:nvPr>
        </p:nvSpPr>
        <p:spPr>
          <a:noFill/>
        </p:spPr>
        <p:txBody>
          <a:bodyPr/>
          <a:lstStyle/>
          <a:p>
            <a:pPr defTabSz="898525"/>
            <a:fld id="{5220DA77-F789-D441-A1C4-3F1C3EDA64BB}" type="slidenum">
              <a:rPr lang="de-DE">
                <a:ea typeface="MS PGothic" pitchFamily="34" charset="-128"/>
              </a:rPr>
              <a:pPr defTabSz="898525"/>
              <a:t>13</a:t>
            </a:fld>
            <a:endParaRPr lang="de-DE">
              <a:ea typeface="MS PGothic"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7.jpeg"/><Relationship Id="rId4" Type="http://schemas.openxmlformats.org/officeDocument/2006/relationships/image" Target="../media/image6.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Titel und Inhalt">
    <p:spTree>
      <p:nvGrpSpPr>
        <p:cNvPr id="1" name=""/>
        <p:cNvGrpSpPr/>
        <p:nvPr/>
      </p:nvGrpSpPr>
      <p:grpSpPr>
        <a:xfrm>
          <a:off x="0" y="0"/>
          <a:ext cx="0" cy="0"/>
          <a:chOff x="0" y="0"/>
          <a:chExt cx="0" cy="0"/>
        </a:xfrm>
      </p:grpSpPr>
      <p:pic>
        <p:nvPicPr>
          <p:cNvPr id="4" name="Bild 25" descr="Logo_DZLM_neg_W_10cm.eps"/>
          <p:cNvPicPr>
            <a:picLocks noChangeAspect="1"/>
          </p:cNvPicPr>
          <p:nvPr userDrawn="1"/>
        </p:nvPicPr>
        <p:blipFill>
          <a:blip r:embed="rId2" cstate="print"/>
          <a:srcRect/>
          <a:stretch>
            <a:fillRect/>
          </a:stretch>
        </p:blipFill>
        <p:spPr bwMode="auto">
          <a:xfrm>
            <a:off x="6248400" y="6357938"/>
            <a:ext cx="2705100" cy="323850"/>
          </a:xfrm>
          <a:prstGeom prst="rect">
            <a:avLst/>
          </a:prstGeom>
          <a:noFill/>
          <a:ln w="9525">
            <a:noFill/>
            <a:miter lim="800000"/>
            <a:headEnd/>
            <a:tailEnd/>
          </a:ln>
        </p:spPr>
      </p:pic>
      <p:sp>
        <p:nvSpPr>
          <p:cNvPr id="3" name="Inhaltsplatzhalter 2"/>
          <p:cNvSpPr>
            <a:spLocks noGrp="1"/>
          </p:cNvSpPr>
          <p:nvPr>
            <p:ph idx="1"/>
          </p:nvPr>
        </p:nvSpPr>
        <p:spPr>
          <a:xfrm>
            <a:off x="179512" y="1052736"/>
            <a:ext cx="8208912" cy="4752528"/>
          </a:xfrm>
        </p:spPr>
        <p:txBody>
          <a:bodyPr/>
          <a:lstStyle>
            <a:lvl1pPr marL="342000" indent="-342900">
              <a:spcAft>
                <a:spcPts val="600"/>
              </a:spcAft>
              <a:buClr>
                <a:srgbClr val="CBB98A"/>
              </a:buClr>
              <a:buSzPct val="74000"/>
              <a:buFont typeface="Lucida Grande"/>
              <a:buChar char="●"/>
              <a:defRPr/>
            </a:lvl1pPr>
            <a:lvl2pPr marL="742950" indent="-285750">
              <a:spcAft>
                <a:spcPts val="600"/>
              </a:spcAft>
              <a:buClr>
                <a:srgbClr val="CBB98A"/>
              </a:buClr>
              <a:buSzPct val="74000"/>
              <a:buFont typeface="Lucida Grande"/>
              <a:buChar char="●"/>
              <a:defRPr/>
            </a:lvl2pPr>
            <a:lvl3pPr marL="1143000" indent="-228600">
              <a:spcAft>
                <a:spcPts val="600"/>
              </a:spcAft>
              <a:buClr>
                <a:srgbClr val="CBB98A"/>
              </a:buClr>
              <a:buSzPct val="74000"/>
              <a:buFont typeface="Lucida Grande"/>
              <a:buChar char="●"/>
              <a:defRPr/>
            </a:lvl3pPr>
            <a:lvl4pPr marL="1600200" indent="-228600">
              <a:spcAft>
                <a:spcPts val="600"/>
              </a:spcAft>
              <a:buClr>
                <a:srgbClr val="CBB98A"/>
              </a:buClr>
              <a:buSzPct val="74000"/>
              <a:buFont typeface="Lucida Grande"/>
              <a:buChar char="●"/>
              <a:defRPr/>
            </a:lvl4pPr>
            <a:lvl5pPr marL="2057400" indent="-228600">
              <a:spcAft>
                <a:spcPts val="600"/>
              </a:spcAft>
              <a:buClr>
                <a:srgbClr val="CBB98A"/>
              </a:buClr>
              <a:buSzPct val="74000"/>
              <a:buFont typeface="Lucida Grande"/>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3"/>
          <p:cNvSpPr>
            <a:spLocks noGrp="1"/>
          </p:cNvSpPr>
          <p:nvPr>
            <p:ph type="dt" sz="half" idx="10"/>
          </p:nvPr>
        </p:nvSpPr>
        <p:spPr/>
        <p:txBody>
          <a:bodyPr/>
          <a:lstStyle>
            <a:lvl1pPr>
              <a:defRPr/>
            </a:lvl1pPr>
          </a:lstStyle>
          <a:p>
            <a:pPr>
              <a:defRPr/>
            </a:pPr>
            <a:fld id="{9F6B45DC-CCB6-FD40-AC31-C572306B42C7}" type="datetime1">
              <a:rPr lang="de-DE"/>
              <a:pPr>
                <a:defRPr/>
              </a:pPr>
              <a:t>27.09.2020</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17984F8C-C87F-F543-8CC8-888FCFA1F917}" type="slidenum">
              <a:rPr lang="de-DE"/>
              <a:pPr>
                <a:defRPr/>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18ED639E-B4D6-5744-BD83-6DC36346B3A2}" type="datetime1">
              <a:rPr lang="de-DE"/>
              <a:pPr>
                <a:defRPr/>
              </a:pPr>
              <a:t>27.09.2020</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64D41E8B-A2E6-1441-B7A6-9558DB666176}" type="slidenum">
              <a:rPr lang="de-DE"/>
              <a:pPr>
                <a:defRPr/>
              </a:pPr>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Mastertitelformat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A35BD746-998E-8D4E-BFB2-FB6011990B10}" type="datetime1">
              <a:rPr lang="de-DE"/>
              <a:pPr>
                <a:defRPr/>
              </a:pPr>
              <a:t>27.09.2020</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CE004134-CC4A-A44A-A6FF-60E59E081523}" type="slidenum">
              <a:rPr lang="de-DE"/>
              <a:pPr>
                <a:defRPr/>
              </a:pPr>
              <a:t>‹Nr.›</a:t>
            </a:fld>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89B7DC37-B52C-C940-B901-8831D894FF65}" type="slidenum">
              <a:rPr lang="de-DE"/>
              <a:pPr>
                <a:defRPr/>
              </a:pPr>
              <a:t>‹Nr.›</a:t>
            </a:fld>
            <a:endParaRPr lang="de-D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Datumsplatzhalter 3"/>
          <p:cNvSpPr>
            <a:spLocks noGrp="1"/>
          </p:cNvSpPr>
          <p:nvPr>
            <p:ph type="dt" sz="half" idx="10"/>
          </p:nvPr>
        </p:nvSpPr>
        <p:spPr>
          <a:xfrm>
            <a:off x="685800" y="6248400"/>
            <a:ext cx="1905000" cy="457200"/>
          </a:xfrm>
        </p:spPr>
        <p:txBody>
          <a:bodyPr rtlCol="0"/>
          <a:lstStyle>
            <a:lvl1pPr eaLnBrk="0" hangingPunct="0">
              <a:defRPr>
                <a:solidFill>
                  <a:schemeClr val="tx1">
                    <a:tint val="75000"/>
                  </a:schemeClr>
                </a:solidFill>
                <a:latin typeface="Arial" charset="0"/>
                <a:ea typeface="ＭＳ Ｐゴシック" charset="-128"/>
                <a:cs typeface="ＭＳ Ｐゴシック" pitchFamily="2" charset="-128"/>
              </a:defRPr>
            </a:lvl1pPr>
          </a:lstStyle>
          <a:p>
            <a:pPr>
              <a:defRPr/>
            </a:pPr>
            <a:endParaRPr lang="de-DE"/>
          </a:p>
        </p:txBody>
      </p:sp>
      <p:sp>
        <p:nvSpPr>
          <p:cNvPr id="3" name="Foliennummernplatzhalter 14"/>
          <p:cNvSpPr>
            <a:spLocks noGrp="1"/>
          </p:cNvSpPr>
          <p:nvPr>
            <p:ph type="sldNum" sz="quarter" idx="11"/>
          </p:nvPr>
        </p:nvSpPr>
        <p:spPr/>
        <p:txBody>
          <a:bodyPr/>
          <a:lstStyle>
            <a:lvl1pPr>
              <a:defRPr sz="1100">
                <a:solidFill>
                  <a:schemeClr val="bg1"/>
                </a:solidFill>
                <a:latin typeface="Calibri" pitchFamily="34" charset="0"/>
              </a:defRPr>
            </a:lvl1pPr>
          </a:lstStyle>
          <a:p>
            <a:pPr>
              <a:defRPr/>
            </a:pPr>
            <a:fld id="{2291EF5D-8AB4-8D44-ABDF-61E465AB5F56}" type="slidenum">
              <a:rPr lang="de-DE"/>
              <a:pPr>
                <a:defRPr/>
              </a:pPr>
              <a:t>‹Nr.›</a:t>
            </a:fld>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7_Titel und Inhalt">
    <p:spTree>
      <p:nvGrpSpPr>
        <p:cNvPr id="1" name=""/>
        <p:cNvGrpSpPr/>
        <p:nvPr/>
      </p:nvGrpSpPr>
      <p:grpSpPr>
        <a:xfrm>
          <a:off x="0" y="0"/>
          <a:ext cx="0" cy="0"/>
          <a:chOff x="0" y="0"/>
          <a:chExt cx="0" cy="0"/>
        </a:xfrm>
      </p:grpSpPr>
      <p:pic>
        <p:nvPicPr>
          <p:cNvPr id="4" name="Bild 25" descr="Logo_DZLM_neg_W_10cm.eps"/>
          <p:cNvPicPr>
            <a:picLocks noChangeAspect="1"/>
          </p:cNvPicPr>
          <p:nvPr userDrawn="1"/>
        </p:nvPicPr>
        <p:blipFill>
          <a:blip r:embed="rId2" cstate="print"/>
          <a:srcRect/>
          <a:stretch>
            <a:fillRect/>
          </a:stretch>
        </p:blipFill>
        <p:spPr bwMode="auto">
          <a:xfrm>
            <a:off x="6248400" y="6357938"/>
            <a:ext cx="2705100" cy="323850"/>
          </a:xfrm>
          <a:prstGeom prst="rect">
            <a:avLst/>
          </a:prstGeom>
          <a:noFill/>
          <a:ln w="9525">
            <a:noFill/>
            <a:miter lim="800000"/>
            <a:headEnd/>
            <a:tailEnd/>
          </a:ln>
        </p:spPr>
      </p:pic>
      <p:sp>
        <p:nvSpPr>
          <p:cNvPr id="3" name="Inhaltsplatzhalter 2"/>
          <p:cNvSpPr>
            <a:spLocks noGrp="1"/>
          </p:cNvSpPr>
          <p:nvPr>
            <p:ph idx="1"/>
          </p:nvPr>
        </p:nvSpPr>
        <p:spPr>
          <a:xfrm>
            <a:off x="179512" y="1052736"/>
            <a:ext cx="8208912" cy="4752528"/>
          </a:xfrm>
        </p:spPr>
        <p:txBody>
          <a:bodyPr/>
          <a:lstStyle>
            <a:lvl1pPr marL="342000" indent="-342900">
              <a:spcAft>
                <a:spcPts val="600"/>
              </a:spcAft>
              <a:buClr>
                <a:srgbClr val="CBB98A"/>
              </a:buClr>
              <a:buSzPct val="74000"/>
              <a:buFont typeface="Lucida Grande"/>
              <a:buChar char="●"/>
              <a:defRPr/>
            </a:lvl1pPr>
            <a:lvl2pPr marL="742950" indent="-285750">
              <a:spcAft>
                <a:spcPts val="600"/>
              </a:spcAft>
              <a:buClr>
                <a:srgbClr val="CBB98A"/>
              </a:buClr>
              <a:buSzPct val="74000"/>
              <a:buFont typeface="Lucida Grande"/>
              <a:buChar char="●"/>
              <a:defRPr/>
            </a:lvl2pPr>
            <a:lvl3pPr marL="1143000" indent="-228600">
              <a:spcAft>
                <a:spcPts val="600"/>
              </a:spcAft>
              <a:buClr>
                <a:srgbClr val="CBB98A"/>
              </a:buClr>
              <a:buSzPct val="74000"/>
              <a:buFont typeface="Lucida Grande"/>
              <a:buChar char="●"/>
              <a:defRPr/>
            </a:lvl3pPr>
            <a:lvl4pPr marL="1600200" indent="-228600">
              <a:spcAft>
                <a:spcPts val="600"/>
              </a:spcAft>
              <a:buClr>
                <a:srgbClr val="CBB98A"/>
              </a:buClr>
              <a:buSzPct val="74000"/>
              <a:buFont typeface="Lucida Grande"/>
              <a:buChar char="●"/>
              <a:defRPr/>
            </a:lvl4pPr>
            <a:lvl5pPr marL="2057400" indent="-228600">
              <a:spcAft>
                <a:spcPts val="600"/>
              </a:spcAft>
              <a:buClr>
                <a:srgbClr val="CBB98A"/>
              </a:buClr>
              <a:buSzPct val="74000"/>
              <a:buFont typeface="Lucida Grande"/>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oliennummernplatzhalter 14"/>
          <p:cNvSpPr>
            <a:spLocks noGrp="1"/>
          </p:cNvSpPr>
          <p:nvPr>
            <p:ph type="sldNum" sz="quarter" idx="10"/>
          </p:nvPr>
        </p:nvSpPr>
        <p:spPr>
          <a:xfrm>
            <a:off x="8153400" y="76200"/>
            <a:ext cx="838200" cy="257175"/>
          </a:xfrm>
        </p:spPr>
        <p:txBody>
          <a:bodyPr lIns="0" tIns="0" rIns="0" bIns="0"/>
          <a:lstStyle>
            <a:lvl1pPr>
              <a:defRPr sz="1100">
                <a:solidFill>
                  <a:schemeClr val="bg1"/>
                </a:solidFill>
                <a:latin typeface="Calibri" pitchFamily="34" charset="0"/>
              </a:defRPr>
            </a:lvl1pPr>
          </a:lstStyle>
          <a:p>
            <a:pPr>
              <a:defRPr/>
            </a:pPr>
            <a:fld id="{918B7556-0965-CD40-87A8-FF44CFDFFC2A}" type="slidenum">
              <a:rPr lang="de-DE"/>
              <a:pPr>
                <a:defRPr/>
              </a:pPr>
              <a:t>‹Nr.›</a:t>
            </a:fld>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5045A0C6-5C44-BA45-9380-979B1ED78D06}" type="slidenum">
              <a:rPr lang="de-DE"/>
              <a:pPr>
                <a:defRPr/>
              </a:pPr>
              <a:t>‹Nr.›</a:t>
            </a:fld>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elfolie 2">
    <p:spTree>
      <p:nvGrpSpPr>
        <p:cNvPr id="1" name=""/>
        <p:cNvGrpSpPr/>
        <p:nvPr/>
      </p:nvGrpSpPr>
      <p:grpSpPr>
        <a:xfrm>
          <a:off x="0" y="0"/>
          <a:ext cx="0" cy="0"/>
          <a:chOff x="0" y="0"/>
          <a:chExt cx="0" cy="0"/>
        </a:xfrm>
      </p:grpSpPr>
      <p:sp>
        <p:nvSpPr>
          <p:cNvPr id="3" name="Line 8"/>
          <p:cNvSpPr>
            <a:spLocks noChangeShapeType="1"/>
          </p:cNvSpPr>
          <p:nvPr userDrawn="1"/>
        </p:nvSpPr>
        <p:spPr bwMode="auto">
          <a:xfrm>
            <a:off x="179388" y="836613"/>
            <a:ext cx="8785225" cy="0"/>
          </a:xfrm>
          <a:prstGeom prst="line">
            <a:avLst/>
          </a:prstGeom>
          <a:noFill/>
          <a:ln w="15875">
            <a:solidFill>
              <a:srgbClr val="808080"/>
            </a:solidFill>
            <a:round/>
            <a:headEnd/>
            <a:tailEnd/>
          </a:ln>
        </p:spPr>
        <p:txBody>
          <a:bodyPr/>
          <a:lstStyle/>
          <a:p>
            <a:pPr>
              <a:defRPr/>
            </a:pPr>
            <a:endParaRPr lang="de-DE">
              <a:latin typeface="Arial" charset="0"/>
              <a:ea typeface="+mn-ea"/>
              <a:cs typeface="+mn-cs"/>
            </a:endParaRPr>
          </a:p>
        </p:txBody>
      </p:sp>
      <p:sp>
        <p:nvSpPr>
          <p:cNvPr id="4" name="Line 9"/>
          <p:cNvSpPr>
            <a:spLocks noChangeShapeType="1"/>
          </p:cNvSpPr>
          <p:nvPr userDrawn="1"/>
        </p:nvSpPr>
        <p:spPr bwMode="auto">
          <a:xfrm>
            <a:off x="755650" y="188913"/>
            <a:ext cx="0" cy="981075"/>
          </a:xfrm>
          <a:prstGeom prst="line">
            <a:avLst/>
          </a:prstGeom>
          <a:noFill/>
          <a:ln w="15875">
            <a:solidFill>
              <a:srgbClr val="808080"/>
            </a:solidFill>
            <a:round/>
            <a:headEnd/>
            <a:tailEnd/>
          </a:ln>
        </p:spPr>
        <p:txBody>
          <a:bodyPr/>
          <a:lstStyle/>
          <a:p>
            <a:pPr>
              <a:defRPr/>
            </a:pPr>
            <a:endParaRPr lang="de-DE">
              <a:latin typeface="Arial" charset="0"/>
              <a:ea typeface="+mn-ea"/>
              <a:cs typeface="+mn-cs"/>
            </a:endParaRPr>
          </a:p>
        </p:txBody>
      </p:sp>
      <p:pic>
        <p:nvPicPr>
          <p:cNvPr id="5" name="Bild 9"/>
          <p:cNvPicPr>
            <a:picLocks noChangeAspect="1"/>
          </p:cNvPicPr>
          <p:nvPr/>
        </p:nvPicPr>
        <p:blipFill>
          <a:blip r:embed="rId2" cstate="print"/>
          <a:srcRect/>
          <a:stretch>
            <a:fillRect/>
          </a:stretch>
        </p:blipFill>
        <p:spPr bwMode="auto">
          <a:xfrm>
            <a:off x="114300" y="279400"/>
            <a:ext cx="609600" cy="431800"/>
          </a:xfrm>
          <a:prstGeom prst="rect">
            <a:avLst/>
          </a:prstGeom>
          <a:noFill/>
          <a:ln w="9525">
            <a:noFill/>
            <a:miter lim="800000"/>
            <a:headEnd/>
            <a:tailEnd/>
          </a:ln>
        </p:spPr>
      </p:pic>
      <p:pic>
        <p:nvPicPr>
          <p:cNvPr id="6" name="Picture 10"/>
          <p:cNvPicPr>
            <a:picLocks noChangeAspect="1" noChangeArrowheads="1"/>
          </p:cNvPicPr>
          <p:nvPr userDrawn="1"/>
        </p:nvPicPr>
        <p:blipFill>
          <a:blip r:embed="rId3" cstate="print"/>
          <a:srcRect/>
          <a:stretch>
            <a:fillRect/>
          </a:stretch>
        </p:blipFill>
        <p:spPr bwMode="auto">
          <a:xfrm>
            <a:off x="642938" y="5929313"/>
            <a:ext cx="2819400" cy="573087"/>
          </a:xfrm>
          <a:prstGeom prst="rect">
            <a:avLst/>
          </a:prstGeom>
          <a:noFill/>
          <a:ln w="9525">
            <a:noFill/>
            <a:miter lim="800000"/>
            <a:headEnd/>
            <a:tailEnd/>
          </a:ln>
        </p:spPr>
      </p:pic>
      <p:pic>
        <p:nvPicPr>
          <p:cNvPr id="7" name="Picture 11"/>
          <p:cNvPicPr>
            <a:picLocks noChangeAspect="1" noChangeArrowheads="1"/>
          </p:cNvPicPr>
          <p:nvPr userDrawn="1"/>
        </p:nvPicPr>
        <p:blipFill>
          <a:blip r:embed="rId4" cstate="print"/>
          <a:srcRect/>
          <a:stretch>
            <a:fillRect/>
          </a:stretch>
        </p:blipFill>
        <p:spPr bwMode="auto">
          <a:xfrm>
            <a:off x="4143375" y="6000750"/>
            <a:ext cx="3048000" cy="492125"/>
          </a:xfrm>
          <a:prstGeom prst="rect">
            <a:avLst/>
          </a:prstGeom>
          <a:noFill/>
          <a:ln w="9525">
            <a:noFill/>
            <a:miter lim="800000"/>
            <a:headEnd/>
            <a:tailEnd/>
          </a:ln>
        </p:spPr>
      </p:pic>
      <p:pic>
        <p:nvPicPr>
          <p:cNvPr id="8" name="Bild 2"/>
          <p:cNvPicPr>
            <a:picLocks noChangeAspect="1"/>
          </p:cNvPicPr>
          <p:nvPr userDrawn="1"/>
        </p:nvPicPr>
        <p:blipFill>
          <a:blip r:embed="rId5" cstate="print"/>
          <a:srcRect/>
          <a:stretch>
            <a:fillRect/>
          </a:stretch>
        </p:blipFill>
        <p:spPr bwMode="auto">
          <a:xfrm>
            <a:off x="7715250" y="5786438"/>
            <a:ext cx="792163" cy="792162"/>
          </a:xfrm>
          <a:prstGeom prst="rect">
            <a:avLst/>
          </a:prstGeom>
          <a:noFill/>
          <a:ln w="9525">
            <a:noFill/>
            <a:miter lim="800000"/>
            <a:headEnd/>
            <a:tailEnd/>
          </a:ln>
        </p:spPr>
      </p:pic>
      <p:sp>
        <p:nvSpPr>
          <p:cNvPr id="2" name="Titel 1"/>
          <p:cNvSpPr>
            <a:spLocks noGrp="1"/>
          </p:cNvSpPr>
          <p:nvPr>
            <p:ph type="ctrTitle"/>
          </p:nvPr>
        </p:nvSpPr>
        <p:spPr>
          <a:xfrm>
            <a:off x="914400" y="152400"/>
            <a:ext cx="7772400" cy="609600"/>
          </a:xfrm>
        </p:spPr>
        <p:txBody>
          <a:bodyPr/>
          <a:lstStyle>
            <a:lvl1pPr>
              <a:defRPr baseline="0">
                <a:solidFill>
                  <a:srgbClr val="FF0000"/>
                </a:solidFill>
              </a:defRPr>
            </a:lvl1pPr>
          </a:lstStyle>
          <a:p>
            <a:r>
              <a:rPr lang="de-DE"/>
              <a:t>Titelmasterformat durch Klicken bearbeiten</a:t>
            </a:r>
            <a:endParaRPr lang="de-DE" dirty="0"/>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_Titelfolie 2">
    <p:spTree>
      <p:nvGrpSpPr>
        <p:cNvPr id="1" name=""/>
        <p:cNvGrpSpPr/>
        <p:nvPr/>
      </p:nvGrpSpPr>
      <p:grpSpPr>
        <a:xfrm>
          <a:off x="0" y="0"/>
          <a:ext cx="0" cy="0"/>
          <a:chOff x="0" y="0"/>
          <a:chExt cx="0" cy="0"/>
        </a:xfrm>
      </p:grpSpPr>
      <p:sp>
        <p:nvSpPr>
          <p:cNvPr id="4" name="Line 8"/>
          <p:cNvSpPr>
            <a:spLocks noChangeShapeType="1"/>
          </p:cNvSpPr>
          <p:nvPr userDrawn="1"/>
        </p:nvSpPr>
        <p:spPr bwMode="auto">
          <a:xfrm>
            <a:off x="179388" y="836613"/>
            <a:ext cx="8785225" cy="0"/>
          </a:xfrm>
          <a:prstGeom prst="line">
            <a:avLst/>
          </a:prstGeom>
          <a:noFill/>
          <a:ln w="15875">
            <a:solidFill>
              <a:srgbClr val="808080"/>
            </a:solidFill>
            <a:round/>
            <a:headEnd/>
            <a:tailEnd/>
          </a:ln>
        </p:spPr>
        <p:txBody>
          <a:bodyPr/>
          <a:lstStyle/>
          <a:p>
            <a:pPr>
              <a:defRPr/>
            </a:pPr>
            <a:endParaRPr lang="de-DE">
              <a:latin typeface="Arial" charset="0"/>
              <a:ea typeface="+mn-ea"/>
              <a:cs typeface="+mn-cs"/>
            </a:endParaRPr>
          </a:p>
        </p:txBody>
      </p:sp>
      <p:sp>
        <p:nvSpPr>
          <p:cNvPr id="5" name="Line 9"/>
          <p:cNvSpPr>
            <a:spLocks noChangeShapeType="1"/>
          </p:cNvSpPr>
          <p:nvPr userDrawn="1"/>
        </p:nvSpPr>
        <p:spPr bwMode="auto">
          <a:xfrm>
            <a:off x="755650" y="188913"/>
            <a:ext cx="0" cy="981075"/>
          </a:xfrm>
          <a:prstGeom prst="line">
            <a:avLst/>
          </a:prstGeom>
          <a:noFill/>
          <a:ln w="15875">
            <a:solidFill>
              <a:srgbClr val="808080"/>
            </a:solidFill>
            <a:round/>
            <a:headEnd/>
            <a:tailEnd/>
          </a:ln>
        </p:spPr>
        <p:txBody>
          <a:bodyPr/>
          <a:lstStyle/>
          <a:p>
            <a:pPr>
              <a:defRPr/>
            </a:pPr>
            <a:endParaRPr lang="de-DE">
              <a:latin typeface="Arial" charset="0"/>
              <a:ea typeface="+mn-ea"/>
              <a:cs typeface="+mn-cs"/>
            </a:endParaRPr>
          </a:p>
        </p:txBody>
      </p:sp>
      <p:pic>
        <p:nvPicPr>
          <p:cNvPr id="6" name="Bild 9"/>
          <p:cNvPicPr>
            <a:picLocks noChangeAspect="1"/>
          </p:cNvPicPr>
          <p:nvPr/>
        </p:nvPicPr>
        <p:blipFill>
          <a:blip r:embed="rId2" cstate="print"/>
          <a:srcRect/>
          <a:stretch>
            <a:fillRect/>
          </a:stretch>
        </p:blipFill>
        <p:spPr bwMode="auto">
          <a:xfrm>
            <a:off x="114300" y="279400"/>
            <a:ext cx="609600" cy="431800"/>
          </a:xfrm>
          <a:prstGeom prst="rect">
            <a:avLst/>
          </a:prstGeom>
          <a:noFill/>
          <a:ln w="9525">
            <a:noFill/>
            <a:miter lim="800000"/>
            <a:headEnd/>
            <a:tailEnd/>
          </a:ln>
        </p:spPr>
      </p:pic>
      <p:sp>
        <p:nvSpPr>
          <p:cNvPr id="7" name="Textfeld 2"/>
          <p:cNvSpPr txBox="1">
            <a:spLocks noChangeArrowheads="1"/>
          </p:cNvSpPr>
          <p:nvPr userDrawn="1"/>
        </p:nvSpPr>
        <p:spPr bwMode="auto">
          <a:xfrm>
            <a:off x="3478213" y="6429375"/>
            <a:ext cx="2312987" cy="230188"/>
          </a:xfrm>
          <a:prstGeom prst="rect">
            <a:avLst/>
          </a:prstGeom>
          <a:noFill/>
          <a:ln>
            <a:noFill/>
          </a:ln>
        </p:spPr>
        <p:txBody>
          <a:bodyPr wrap="none">
            <a:prstTxWarp prst="textNoShape">
              <a:avLst/>
            </a:prstTxWarp>
            <a:spAutoFit/>
          </a:bodyPr>
          <a:lstStyle/>
          <a:p>
            <a:pPr>
              <a:defRPr/>
            </a:pPr>
            <a:r>
              <a:rPr lang="de-DE" sz="900">
                <a:ea typeface="Arial" pitchFamily="-107" charset="0"/>
                <a:cs typeface="Arial" pitchFamily="-107" charset="0"/>
              </a:rPr>
              <a:t>2017 © PIKAS (http://www.pikas.dzlm.de) </a:t>
            </a:r>
          </a:p>
        </p:txBody>
      </p:sp>
      <p:pic>
        <p:nvPicPr>
          <p:cNvPr id="8" name="Bild 3"/>
          <p:cNvPicPr>
            <a:picLocks noChangeAspect="1"/>
          </p:cNvPicPr>
          <p:nvPr userDrawn="1"/>
        </p:nvPicPr>
        <p:blipFill>
          <a:blip r:embed="rId3" cstate="print"/>
          <a:srcRect/>
          <a:stretch>
            <a:fillRect/>
          </a:stretch>
        </p:blipFill>
        <p:spPr bwMode="auto">
          <a:xfrm>
            <a:off x="5857875" y="6429375"/>
            <a:ext cx="228600" cy="241300"/>
          </a:xfrm>
          <a:prstGeom prst="rect">
            <a:avLst/>
          </a:prstGeom>
          <a:noFill/>
          <a:ln w="9525">
            <a:noFill/>
            <a:miter lim="800000"/>
            <a:headEnd/>
            <a:tailEnd/>
          </a:ln>
        </p:spPr>
      </p:pic>
      <p:sp>
        <p:nvSpPr>
          <p:cNvPr id="2" name="Titel 1"/>
          <p:cNvSpPr>
            <a:spLocks noGrp="1"/>
          </p:cNvSpPr>
          <p:nvPr>
            <p:ph type="ctrTitle"/>
          </p:nvPr>
        </p:nvSpPr>
        <p:spPr>
          <a:xfrm>
            <a:off x="914400" y="152400"/>
            <a:ext cx="7772400" cy="609600"/>
          </a:xfrm>
        </p:spPr>
        <p:txBody>
          <a:bodyPr/>
          <a:lstStyle>
            <a:lvl1pPr>
              <a:defRPr baseline="0">
                <a:solidFill>
                  <a:srgbClr val="34B409"/>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914400" y="1066800"/>
            <a:ext cx="7772400" cy="5148282"/>
          </a:xfrm>
        </p:spPr>
        <p:txBody>
          <a:bodyPr/>
          <a:lstStyle>
            <a:lvl1pPr marL="0" marR="0" indent="0" algn="l" defTabSz="914400" rtl="0" eaLnBrk="0" fontAlgn="base" latinLnBrk="0" hangingPunct="0">
              <a:lnSpc>
                <a:spcPct val="100000"/>
              </a:lnSpc>
              <a:spcBef>
                <a:spcPct val="20000"/>
              </a:spcBef>
              <a:spcAft>
                <a:spcPct val="0"/>
              </a:spcAft>
              <a:buClrTx/>
              <a:buSzTx/>
              <a:buFont typeface="Arial" pitchFamily="34" charset="0"/>
              <a:buNone/>
              <a:tabLst/>
              <a:defRPr sz="2800" baseline="0">
                <a:solidFill>
                  <a:schemeClr val="tx1"/>
                </a:solidFill>
              </a:defRPr>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lvl="0"/>
            <a:r>
              <a:rPr lang="de-DE" dirty="0"/>
              <a:t>Formatvorlage des Untertitelmasters durch Klicken bearbeiten</a:t>
            </a:r>
          </a:p>
        </p:txBody>
      </p:sp>
      <p:sp>
        <p:nvSpPr>
          <p:cNvPr id="9" name="Rectangle 6"/>
          <p:cNvSpPr>
            <a:spLocks noGrp="1" noChangeArrowheads="1"/>
          </p:cNvSpPr>
          <p:nvPr>
            <p:ph type="sldNum" sz="quarter" idx="10"/>
          </p:nvPr>
        </p:nvSpPr>
        <p:spPr>
          <a:xfrm>
            <a:off x="7643813" y="6357938"/>
            <a:ext cx="1062037" cy="285750"/>
          </a:xfrm>
        </p:spPr>
        <p:txBody>
          <a:bodyPr/>
          <a:lstStyle>
            <a:lvl1pPr>
              <a:defRPr/>
            </a:lvl1pPr>
          </a:lstStyle>
          <a:p>
            <a:pPr>
              <a:defRPr/>
            </a:pPr>
            <a:fld id="{F264F9A3-1F6D-7A46-A05F-65792D49A400}" type="slidenum">
              <a:rPr lang="de-DE"/>
              <a:pPr>
                <a:defRPr/>
              </a:pPr>
              <a:t>‹Nr.›</a:t>
            </a:fld>
            <a:endParaRPr lang="de-DE"/>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CB7C1E67-F223-3F4D-AAE2-B3385E1BAD76}" type="slidenum">
              <a:rPr lang="de-DE"/>
              <a:pPr>
                <a:defRPr/>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Mastertitelformat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p>
        </p:txBody>
      </p:sp>
      <p:sp>
        <p:nvSpPr>
          <p:cNvPr id="4" name="Datumsplatzhalter 3"/>
          <p:cNvSpPr>
            <a:spLocks noGrp="1"/>
          </p:cNvSpPr>
          <p:nvPr>
            <p:ph type="dt" sz="half" idx="10"/>
          </p:nvPr>
        </p:nvSpPr>
        <p:spPr/>
        <p:txBody>
          <a:bodyPr/>
          <a:lstStyle>
            <a:lvl1pPr>
              <a:defRPr/>
            </a:lvl1pPr>
          </a:lstStyle>
          <a:p>
            <a:pPr>
              <a:defRPr/>
            </a:pPr>
            <a:fld id="{00BD6091-69EF-8D4D-8AC1-14509012161E}" type="datetime1">
              <a:rPr lang="de-DE"/>
              <a:pPr>
                <a:defRPr/>
              </a:pPr>
              <a:t>27.09.2020</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EE78BA08-8EDA-9449-859B-E3B99A68A3BA}" type="slidenum">
              <a:rPr lang="de-DE"/>
              <a:pPr>
                <a:defRPr/>
              </a:pPr>
              <a:t>‹Nr.›</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1A9F8855-0876-C24A-B7FA-B9FEB8BA2341}" type="slidenum">
              <a:rPr lang="de-DE"/>
              <a:pPr>
                <a:defRPr/>
              </a:pPr>
              <a:t>‹Nr.›</a:t>
            </a:fld>
            <a:endParaRPr lang="de-D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el und Inhalt">
    <p:spTree>
      <p:nvGrpSpPr>
        <p:cNvPr id="1" name=""/>
        <p:cNvGrpSpPr/>
        <p:nvPr/>
      </p:nvGrpSpPr>
      <p:grpSpPr>
        <a:xfrm>
          <a:off x="0" y="0"/>
          <a:ext cx="0" cy="0"/>
          <a:chOff x="0" y="0"/>
          <a:chExt cx="0" cy="0"/>
        </a:xfrm>
      </p:grpSpPr>
      <p:pic>
        <p:nvPicPr>
          <p:cNvPr id="4" name="Bild 25" descr="Logo_DZLM_neg_W_10cm.eps"/>
          <p:cNvPicPr>
            <a:picLocks noChangeAspect="1"/>
          </p:cNvPicPr>
          <p:nvPr userDrawn="1"/>
        </p:nvPicPr>
        <p:blipFill>
          <a:blip r:embed="rId2" cstate="print"/>
          <a:srcRect/>
          <a:stretch>
            <a:fillRect/>
          </a:stretch>
        </p:blipFill>
        <p:spPr bwMode="auto">
          <a:xfrm>
            <a:off x="6248400" y="6357938"/>
            <a:ext cx="2705100" cy="323850"/>
          </a:xfrm>
          <a:prstGeom prst="rect">
            <a:avLst/>
          </a:prstGeom>
          <a:noFill/>
          <a:ln w="9525">
            <a:noFill/>
            <a:miter lim="800000"/>
            <a:headEnd/>
            <a:tailEnd/>
          </a:ln>
        </p:spPr>
      </p:pic>
      <p:sp>
        <p:nvSpPr>
          <p:cNvPr id="3" name="Inhaltsplatzhalter 2"/>
          <p:cNvSpPr>
            <a:spLocks noGrp="1"/>
          </p:cNvSpPr>
          <p:nvPr>
            <p:ph idx="1"/>
          </p:nvPr>
        </p:nvSpPr>
        <p:spPr>
          <a:xfrm>
            <a:off x="179512" y="1052736"/>
            <a:ext cx="8208912" cy="4752528"/>
          </a:xfrm>
        </p:spPr>
        <p:txBody>
          <a:bodyPr/>
          <a:lstStyle>
            <a:lvl1pPr marL="342000" indent="-342900">
              <a:spcAft>
                <a:spcPts val="600"/>
              </a:spcAft>
              <a:buClr>
                <a:srgbClr val="CBB98A"/>
              </a:buClr>
              <a:buSzPct val="74000"/>
              <a:buFont typeface="Lucida Grande"/>
              <a:buChar char="●"/>
              <a:defRPr/>
            </a:lvl1pPr>
            <a:lvl2pPr marL="742950" indent="-285750">
              <a:spcAft>
                <a:spcPts val="600"/>
              </a:spcAft>
              <a:buClr>
                <a:srgbClr val="CBB98A"/>
              </a:buClr>
              <a:buSzPct val="74000"/>
              <a:buFont typeface="Lucida Grande"/>
              <a:buChar char="●"/>
              <a:defRPr/>
            </a:lvl2pPr>
            <a:lvl3pPr marL="1143000" indent="-228600">
              <a:spcAft>
                <a:spcPts val="600"/>
              </a:spcAft>
              <a:buClr>
                <a:srgbClr val="CBB98A"/>
              </a:buClr>
              <a:buSzPct val="74000"/>
              <a:buFont typeface="Lucida Grande"/>
              <a:buChar char="●"/>
              <a:defRPr/>
            </a:lvl3pPr>
            <a:lvl4pPr marL="1600200" indent="-228600">
              <a:spcAft>
                <a:spcPts val="600"/>
              </a:spcAft>
              <a:buClr>
                <a:srgbClr val="CBB98A"/>
              </a:buClr>
              <a:buSzPct val="74000"/>
              <a:buFont typeface="Lucida Grande"/>
              <a:buChar char="●"/>
              <a:defRPr/>
            </a:lvl4pPr>
            <a:lvl5pPr marL="2057400" indent="-228600">
              <a:spcAft>
                <a:spcPts val="600"/>
              </a:spcAft>
              <a:buClr>
                <a:srgbClr val="CBB98A"/>
              </a:buClr>
              <a:buSzPct val="74000"/>
              <a:buFont typeface="Lucida Grande"/>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3A3057FE-9023-3F45-8B15-DD49816F7EB6}" type="slidenum">
              <a:rPr lang="de-DE"/>
              <a:pPr>
                <a:defRPr/>
              </a:pPr>
              <a:t>‹Nr.›</a:t>
            </a:fld>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2555B058-8062-2A4C-944B-772A81C5333C}" type="slidenum">
              <a:rPr lang="de-DE"/>
              <a:pPr>
                <a:defRPr/>
              </a:pPr>
              <a:t>‹Nr.›</a:t>
            </a:fld>
            <a:endParaRPr lang="de-D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B3ADE244-DF69-0649-A656-7F5F2BBF8FA5}" type="slidenum">
              <a:rPr lang="de-DE"/>
              <a:pPr>
                <a:defRPr/>
              </a:pPr>
              <a:t>‹Nr.›</a:t>
            </a:fld>
            <a:endParaRPr lang="de-D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EF633894-C306-FC4A-8853-2489DFEC0E2B}" type="slidenum">
              <a:rPr lang="de-DE"/>
              <a:pPr>
                <a:defRPr/>
              </a:pPr>
              <a:t>‹Nr.›</a:t>
            </a:fld>
            <a:endParaRPr lang="de-D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47465859-8A5A-3F4F-B01D-8CDB6E4118C0}" type="slidenum">
              <a:rPr lang="de-DE"/>
              <a:pPr>
                <a:defRPr/>
              </a:pPr>
              <a:t>‹Nr.›</a:t>
            </a:fld>
            <a:endParaRPr lang="de-D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84503454-4A28-E443-BC97-727C5DC4EB54}" type="slidenum">
              <a:rPr lang="de-DE"/>
              <a:pPr>
                <a:defRPr/>
              </a:pPr>
              <a:t>‹Nr.›</a:t>
            </a:fld>
            <a:endParaRPr lang="de-D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8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7BAFEF40-FB93-054C-973C-BDBC03C93B64}" type="slidenum">
              <a:rPr lang="de-DE"/>
              <a:pPr>
                <a:defRPr/>
              </a:pPr>
              <a:t>‹Nr.›</a:t>
            </a:fld>
            <a:endParaRPr lang="de-D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9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B9EA0110-F24D-DE42-BB4F-17624A5847BD}" type="slidenum">
              <a:rPr lang="de-DE"/>
              <a:pPr>
                <a:defRPr/>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B19EB14A-B1C3-AC4A-8172-26CBADD43D46}" type="datetime1">
              <a:rPr lang="de-DE"/>
              <a:pPr>
                <a:defRPr/>
              </a:pPr>
              <a:t>27.09.2020</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99AC77DF-3F37-4646-987B-D95770FAFC31}" type="slidenum">
              <a:rPr lang="de-DE"/>
              <a:pPr>
                <a:defRPr/>
              </a:pPr>
              <a:t>‹Nr.›</a:t>
            </a:fld>
            <a:endParaRPr lang="de-D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0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71C4483D-9FB5-2643-B2B7-1A1A0C02C52D}" type="slidenum">
              <a:rPr lang="de-DE"/>
              <a:pPr>
                <a:defRPr/>
              </a:pPr>
              <a:t>‹Nr.›</a:t>
            </a:fld>
            <a:endParaRPr lang="de-D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1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4FEEF8C9-A40B-D247-ABFD-5FED7AB0DFAB}" type="slidenum">
              <a:rPr lang="de-DE"/>
              <a:pPr>
                <a:defRPr/>
              </a:pPr>
              <a:t>‹Nr.›</a:t>
            </a:fld>
            <a:endParaRPr lang="de-D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2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47121C8C-4605-B04A-8E11-5905974FFED8}" type="slidenum">
              <a:rPr lang="de-DE"/>
              <a:pPr>
                <a:defRPr/>
              </a:pPr>
              <a:t>‹Nr.›</a:t>
            </a:fld>
            <a:endParaRPr lang="de-D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3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03B6AC63-CB76-C74C-AC02-54504D4F4AD3}" type="slidenum">
              <a:rPr lang="de-DE"/>
              <a:pPr>
                <a:defRPr/>
              </a:pPr>
              <a:t>‹Nr.›</a:t>
            </a:fld>
            <a:endParaRPr lang="de-D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4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FE3BC31A-D92A-7240-89DC-C9A54181C0C8}" type="slidenum">
              <a:rPr lang="de-DE"/>
              <a:pPr>
                <a:defRPr/>
              </a:pPr>
              <a:t>‹Nr.›</a:t>
            </a:fld>
            <a:endParaRPr lang="de-D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5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56A89308-2599-7B48-96C7-B0EB129AB183}" type="slidenum">
              <a:rPr lang="de-DE"/>
              <a:pPr>
                <a:defRPr/>
              </a:pPr>
              <a:t>‹Nr.›</a:t>
            </a:fld>
            <a:endParaRPr lang="de-D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6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13799984-3B49-374A-A3A5-108BA6D74E40}" type="slidenum">
              <a:rPr lang="de-DE"/>
              <a:pPr>
                <a:defRPr/>
              </a:pPr>
              <a:t>‹Nr.›</a:t>
            </a:fld>
            <a:endParaRPr lang="de-D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7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47CE0BEF-B240-B64D-BED6-3526C045B808}" type="slidenum">
              <a:rPr lang="de-DE"/>
              <a:pPr>
                <a:defRPr/>
              </a:pPr>
              <a:t>‹Nr.›</a:t>
            </a:fld>
            <a:endParaRPr lang="de-D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8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E2B89BCD-A3FE-EA42-A330-30B020FC11F9}" type="slidenum">
              <a:rPr lang="de-DE"/>
              <a:pPr>
                <a:defRPr/>
              </a:pPr>
              <a:t>‹Nr.›</a:t>
            </a:fld>
            <a:endParaRPr lang="de-D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8_Titel und Inhalt">
    <p:spTree>
      <p:nvGrpSpPr>
        <p:cNvPr id="1" name=""/>
        <p:cNvGrpSpPr/>
        <p:nvPr/>
      </p:nvGrpSpPr>
      <p:grpSpPr>
        <a:xfrm>
          <a:off x="0" y="0"/>
          <a:ext cx="0" cy="0"/>
          <a:chOff x="0" y="0"/>
          <a:chExt cx="0" cy="0"/>
        </a:xfrm>
      </p:grpSpPr>
      <p:pic>
        <p:nvPicPr>
          <p:cNvPr id="4" name="Bild 25" descr="Logo_DZLM_neg_W_10cm.eps"/>
          <p:cNvPicPr>
            <a:picLocks noChangeAspect="1"/>
          </p:cNvPicPr>
          <p:nvPr userDrawn="1"/>
        </p:nvPicPr>
        <p:blipFill>
          <a:blip r:embed="rId2" cstate="print"/>
          <a:srcRect/>
          <a:stretch>
            <a:fillRect/>
          </a:stretch>
        </p:blipFill>
        <p:spPr bwMode="auto">
          <a:xfrm>
            <a:off x="6248400" y="6357938"/>
            <a:ext cx="2705100" cy="323850"/>
          </a:xfrm>
          <a:prstGeom prst="rect">
            <a:avLst/>
          </a:prstGeom>
          <a:noFill/>
          <a:ln w="9525">
            <a:noFill/>
            <a:miter lim="800000"/>
            <a:headEnd/>
            <a:tailEnd/>
          </a:ln>
        </p:spPr>
      </p:pic>
      <p:sp>
        <p:nvSpPr>
          <p:cNvPr id="3" name="Inhaltsplatzhalter 2"/>
          <p:cNvSpPr>
            <a:spLocks noGrp="1"/>
          </p:cNvSpPr>
          <p:nvPr>
            <p:ph idx="1"/>
          </p:nvPr>
        </p:nvSpPr>
        <p:spPr>
          <a:xfrm>
            <a:off x="179512" y="1052736"/>
            <a:ext cx="8208912" cy="4752528"/>
          </a:xfrm>
        </p:spPr>
        <p:txBody>
          <a:bodyPr/>
          <a:lstStyle>
            <a:lvl1pPr marL="342000" indent="-342900">
              <a:spcAft>
                <a:spcPts val="600"/>
              </a:spcAft>
              <a:buClr>
                <a:srgbClr val="CBB98A"/>
              </a:buClr>
              <a:buSzPct val="74000"/>
              <a:buFont typeface="Lucida Grande"/>
              <a:buChar char="●"/>
              <a:defRPr/>
            </a:lvl1pPr>
            <a:lvl2pPr marL="742950" indent="-285750">
              <a:spcAft>
                <a:spcPts val="600"/>
              </a:spcAft>
              <a:buClr>
                <a:srgbClr val="CBB98A"/>
              </a:buClr>
              <a:buSzPct val="74000"/>
              <a:buFont typeface="Lucida Grande"/>
              <a:buChar char="●"/>
              <a:defRPr/>
            </a:lvl2pPr>
            <a:lvl3pPr marL="1143000" indent="-228600">
              <a:spcAft>
                <a:spcPts val="600"/>
              </a:spcAft>
              <a:buClr>
                <a:srgbClr val="CBB98A"/>
              </a:buClr>
              <a:buSzPct val="74000"/>
              <a:buFont typeface="Lucida Grande"/>
              <a:buChar char="●"/>
              <a:defRPr/>
            </a:lvl3pPr>
            <a:lvl4pPr marL="1600200" indent="-228600">
              <a:spcAft>
                <a:spcPts val="600"/>
              </a:spcAft>
              <a:buClr>
                <a:srgbClr val="CBB98A"/>
              </a:buClr>
              <a:buSzPct val="74000"/>
              <a:buFont typeface="Lucida Grande"/>
              <a:buChar char="●"/>
              <a:defRPr/>
            </a:lvl4pPr>
            <a:lvl5pPr marL="2057400" indent="-228600">
              <a:spcAft>
                <a:spcPts val="600"/>
              </a:spcAft>
              <a:buClr>
                <a:srgbClr val="CBB98A"/>
              </a:buClr>
              <a:buSzPct val="74000"/>
              <a:buFont typeface="Lucida Grande"/>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lvl1pPr>
              <a:defRPr/>
            </a:lvl1pPr>
          </a:lstStyle>
          <a:p>
            <a:pPr>
              <a:defRPr/>
            </a:pPr>
            <a:fld id="{3320545A-E700-9E46-AA43-7A864CEEE241}" type="datetime1">
              <a:rPr lang="de-DE"/>
              <a:pPr>
                <a:defRPr/>
              </a:pPr>
              <a:t>27.09.2020</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936383F5-EDD1-3C46-A5B8-30AF569EEEAC}" type="slidenum">
              <a:rPr lang="de-DE"/>
              <a:pPr>
                <a:defRPr/>
              </a:pPr>
              <a:t>‹Nr.›</a:t>
            </a:fld>
            <a:endParaRPr lang="de-D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9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F365D990-B0C6-C343-9F2E-23F2A86BA789}" type="slidenum">
              <a:rPr lang="de-DE"/>
              <a:pPr>
                <a:defRPr/>
              </a:pPr>
              <a:t>‹Nr.›</a:t>
            </a:fld>
            <a:endParaRPr lang="de-D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0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497E6FCB-B54E-9B49-AA95-C8FD1A5D51A9}" type="slidenum">
              <a:rPr lang="de-DE"/>
              <a:pPr>
                <a:defRPr/>
              </a:pPr>
              <a:t>‹Nr.›</a:t>
            </a:fld>
            <a:endParaRPr lang="de-D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1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B1A6D5D3-70D6-A148-8970-FA8F79BD49A2}" type="slidenum">
              <a:rPr lang="de-DE"/>
              <a:pPr>
                <a:defRPr/>
              </a:pPr>
              <a:t>‹Nr.›</a:t>
            </a:fld>
            <a:endParaRPr lang="de-D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7_Titel und Inhalt">
    <p:spTree>
      <p:nvGrpSpPr>
        <p:cNvPr id="1" name=""/>
        <p:cNvGrpSpPr/>
        <p:nvPr/>
      </p:nvGrpSpPr>
      <p:grpSpPr>
        <a:xfrm>
          <a:off x="0" y="0"/>
          <a:ext cx="0" cy="0"/>
          <a:chOff x="0" y="0"/>
          <a:chExt cx="0" cy="0"/>
        </a:xfrm>
      </p:grpSpPr>
      <p:pic>
        <p:nvPicPr>
          <p:cNvPr id="4" name="Bild 25" descr="Logo_DZLM_neg_W_10cm.eps"/>
          <p:cNvPicPr>
            <a:picLocks noChangeAspect="1"/>
          </p:cNvPicPr>
          <p:nvPr userDrawn="1"/>
        </p:nvPicPr>
        <p:blipFill>
          <a:blip r:embed="rId2" cstate="print"/>
          <a:srcRect/>
          <a:stretch>
            <a:fillRect/>
          </a:stretch>
        </p:blipFill>
        <p:spPr bwMode="auto">
          <a:xfrm>
            <a:off x="6248400" y="6357938"/>
            <a:ext cx="2705100" cy="323850"/>
          </a:xfrm>
          <a:prstGeom prst="rect">
            <a:avLst/>
          </a:prstGeom>
          <a:noFill/>
          <a:ln w="9525">
            <a:noFill/>
            <a:miter lim="800000"/>
            <a:headEnd/>
            <a:tailEnd/>
          </a:ln>
        </p:spPr>
      </p:pic>
      <p:sp>
        <p:nvSpPr>
          <p:cNvPr id="3" name="Inhaltsplatzhalter 2"/>
          <p:cNvSpPr>
            <a:spLocks noGrp="1"/>
          </p:cNvSpPr>
          <p:nvPr>
            <p:ph idx="1"/>
          </p:nvPr>
        </p:nvSpPr>
        <p:spPr>
          <a:xfrm>
            <a:off x="179512" y="1052736"/>
            <a:ext cx="8208912" cy="4752528"/>
          </a:xfrm>
        </p:spPr>
        <p:txBody>
          <a:bodyPr/>
          <a:lstStyle>
            <a:lvl1pPr marL="342000" indent="-342900">
              <a:spcAft>
                <a:spcPts val="600"/>
              </a:spcAft>
              <a:buClr>
                <a:srgbClr val="CBB98A"/>
              </a:buClr>
              <a:buSzPct val="74000"/>
              <a:buFont typeface="Lucida Grande"/>
              <a:buChar char="●"/>
              <a:defRPr/>
            </a:lvl1pPr>
            <a:lvl2pPr marL="742950" indent="-285750">
              <a:spcAft>
                <a:spcPts val="600"/>
              </a:spcAft>
              <a:buClr>
                <a:srgbClr val="CBB98A"/>
              </a:buClr>
              <a:buSzPct val="74000"/>
              <a:buFont typeface="Lucida Grande"/>
              <a:buChar char="●"/>
              <a:defRPr/>
            </a:lvl2pPr>
            <a:lvl3pPr marL="1143000" indent="-228600">
              <a:spcAft>
                <a:spcPts val="600"/>
              </a:spcAft>
              <a:buClr>
                <a:srgbClr val="CBB98A"/>
              </a:buClr>
              <a:buSzPct val="74000"/>
              <a:buFont typeface="Lucida Grande"/>
              <a:buChar char="●"/>
              <a:defRPr/>
            </a:lvl3pPr>
            <a:lvl4pPr marL="1600200" indent="-228600">
              <a:spcAft>
                <a:spcPts val="600"/>
              </a:spcAft>
              <a:buClr>
                <a:srgbClr val="CBB98A"/>
              </a:buClr>
              <a:buSzPct val="74000"/>
              <a:buFont typeface="Lucida Grande"/>
              <a:buChar char="●"/>
              <a:defRPr/>
            </a:lvl4pPr>
            <a:lvl5pPr marL="2057400" indent="-228600">
              <a:spcAft>
                <a:spcPts val="600"/>
              </a:spcAft>
              <a:buClr>
                <a:srgbClr val="CBB98A"/>
              </a:buClr>
              <a:buSzPct val="74000"/>
              <a:buFont typeface="Lucida Grande"/>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oliennummernplatzhalter 14"/>
          <p:cNvSpPr>
            <a:spLocks noGrp="1"/>
          </p:cNvSpPr>
          <p:nvPr>
            <p:ph type="sldNum" sz="quarter" idx="10"/>
          </p:nvPr>
        </p:nvSpPr>
        <p:spPr>
          <a:xfrm>
            <a:off x="8153400" y="76200"/>
            <a:ext cx="838200" cy="257175"/>
          </a:xfrm>
        </p:spPr>
        <p:txBody>
          <a:bodyPr lIns="0" tIns="0" rIns="0" bIns="0"/>
          <a:lstStyle>
            <a:lvl1pPr>
              <a:defRPr sz="1100">
                <a:solidFill>
                  <a:schemeClr val="bg1"/>
                </a:solidFill>
                <a:latin typeface="Calibri" pitchFamily="34" charset="0"/>
              </a:defRPr>
            </a:lvl1pPr>
          </a:lstStyle>
          <a:p>
            <a:pPr>
              <a:defRPr/>
            </a:pPr>
            <a:fld id="{E181225F-4B12-8E49-82EF-B729AA37BB6C}" type="slidenum">
              <a:rPr lang="de-DE"/>
              <a:pPr>
                <a:defRPr/>
              </a:pPr>
              <a:t>‹Nr.›</a:t>
            </a:fld>
            <a:endParaRPr lang="de-D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A3C8C6E-EF1E-7A4F-972F-26AD57F402B9}" type="slidenum">
              <a:rPr lang="de-DE"/>
              <a:pPr>
                <a:defRPr/>
              </a:pPr>
              <a:t>‹Nr.›</a:t>
            </a:fld>
            <a:endParaRPr lang="de-D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2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69A13842-433A-F347-B95D-11F4C3F3CA2E}" type="slidenum">
              <a:rPr lang="de-DE"/>
              <a:pPr>
                <a:defRPr/>
              </a:pPr>
              <a:t>‹Nr.›</a:t>
            </a:fld>
            <a:endParaRPr lang="de-D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3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3D46E264-0EEB-A24A-8F9F-11EAC57BE3C2}" type="slidenum">
              <a:rPr lang="de-DE"/>
              <a:pPr>
                <a:defRPr/>
              </a:pPr>
              <a:t>‹Nr.›</a:t>
            </a:fld>
            <a:endParaRPr lang="de-D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4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BA804043-4C86-7849-A5C5-4D2570FC5B8E}" type="slidenum">
              <a:rPr lang="de-DE"/>
              <a:pPr>
                <a:defRPr/>
              </a:pPr>
              <a:t>‹Nr.›</a:t>
            </a:fld>
            <a:endParaRPr lang="de-D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5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5B0A6516-F003-DD4C-B753-2507770E73D1}" type="slidenum">
              <a:rPr lang="de-DE"/>
              <a:pPr>
                <a:defRPr/>
              </a:pPr>
              <a:t>‹Nr.›</a:t>
            </a:fld>
            <a:endParaRPr lang="de-D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7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31C9C583-6578-E34E-AF84-CF4B3FF8F80C}" type="slidenum">
              <a:rPr lang="de-DE"/>
              <a:pPr>
                <a:defRPr/>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a:lvl1pPr>
          </a:lstStyle>
          <a:p>
            <a:pPr>
              <a:defRPr/>
            </a:pPr>
            <a:fld id="{44B4DA3D-636C-9A4E-9193-487C24D15397}" type="datetime1">
              <a:rPr lang="de-DE"/>
              <a:pPr>
                <a:defRPr/>
              </a:pPr>
              <a:t>27.09.2020</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BED60EB8-05B9-E34B-863B-D2B3B2404687}" type="slidenum">
              <a:rPr lang="de-DE"/>
              <a:pPr>
                <a:defRPr/>
              </a:pPr>
              <a:t>‹Nr.›</a:t>
            </a:fld>
            <a:endParaRPr lang="de-D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8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FAC44827-6219-C34B-AF99-14748C49DF21}" type="slidenum">
              <a:rPr lang="de-DE"/>
              <a:pPr>
                <a:defRPr/>
              </a:pPr>
              <a:t>‹Nr.›</a:t>
            </a:fld>
            <a:endParaRPr lang="de-D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9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06106CA3-E800-CE42-96FA-5D25610EDD60}" type="slidenum">
              <a:rPr lang="de-DE"/>
              <a:pPr>
                <a:defRPr/>
              </a:pPr>
              <a:t>‹Nr.›</a:t>
            </a:fld>
            <a:endParaRPr lang="de-D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0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6EF6857F-A45F-D64E-88E5-85ECD519D781}" type="slidenum">
              <a:rPr lang="de-DE"/>
              <a:pPr>
                <a:defRPr/>
              </a:pPr>
              <a:t>‹Nr.›</a:t>
            </a:fld>
            <a:endParaRPr lang="de-D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1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FA157400-CEC6-7641-8E96-13C791EC22FF}" type="slidenum">
              <a:rPr lang="de-DE"/>
              <a:pPr>
                <a:defRPr/>
              </a:pPr>
              <a:t>‹Nr.›</a:t>
            </a:fld>
            <a:endParaRPr lang="de-D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2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BA11BD68-87D6-144C-A759-712443F3AB03}" type="slidenum">
              <a:rPr lang="de-DE"/>
              <a:pPr>
                <a:defRPr/>
              </a:pPr>
              <a:t>‹Nr.›</a:t>
            </a:fld>
            <a:endParaRPr lang="de-D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3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7CD0DA6A-2859-CA42-823E-9114A9F60F39}" type="slidenum">
              <a:rPr lang="de-DE"/>
              <a:pPr>
                <a:defRPr/>
              </a:pPr>
              <a:t>‹Nr.›</a:t>
            </a:fld>
            <a:endParaRPr lang="de-D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5_Titel und Inhalt">
    <p:spTree>
      <p:nvGrpSpPr>
        <p:cNvPr id="1" name=""/>
        <p:cNvGrpSpPr/>
        <p:nvPr/>
      </p:nvGrpSpPr>
      <p:grpSpPr>
        <a:xfrm>
          <a:off x="0" y="0"/>
          <a:ext cx="0" cy="0"/>
          <a:chOff x="0" y="0"/>
          <a:chExt cx="0" cy="0"/>
        </a:xfrm>
      </p:grpSpPr>
      <p:pic>
        <p:nvPicPr>
          <p:cNvPr id="4" name="Bild 25" descr="Logo_DZLM_neg_W_10cm.eps"/>
          <p:cNvPicPr>
            <a:picLocks noChangeAspect="1"/>
          </p:cNvPicPr>
          <p:nvPr userDrawn="1"/>
        </p:nvPicPr>
        <p:blipFill>
          <a:blip r:embed="rId2" cstate="print"/>
          <a:srcRect/>
          <a:stretch>
            <a:fillRect/>
          </a:stretch>
        </p:blipFill>
        <p:spPr bwMode="auto">
          <a:xfrm>
            <a:off x="6248400" y="6357938"/>
            <a:ext cx="2705100" cy="323850"/>
          </a:xfrm>
          <a:prstGeom prst="rect">
            <a:avLst/>
          </a:prstGeom>
          <a:noFill/>
          <a:ln w="9525">
            <a:noFill/>
            <a:miter lim="800000"/>
            <a:headEnd/>
            <a:tailEnd/>
          </a:ln>
        </p:spPr>
      </p:pic>
      <p:sp>
        <p:nvSpPr>
          <p:cNvPr id="3" name="Inhaltsplatzhalter 2"/>
          <p:cNvSpPr>
            <a:spLocks noGrp="1"/>
          </p:cNvSpPr>
          <p:nvPr>
            <p:ph idx="1"/>
          </p:nvPr>
        </p:nvSpPr>
        <p:spPr>
          <a:xfrm>
            <a:off x="179512" y="1052736"/>
            <a:ext cx="8208912" cy="4752528"/>
          </a:xfrm>
        </p:spPr>
        <p:txBody>
          <a:bodyPr/>
          <a:lstStyle>
            <a:lvl1pPr marL="342000" indent="-342900">
              <a:spcAft>
                <a:spcPts val="600"/>
              </a:spcAft>
              <a:buClr>
                <a:srgbClr val="CBB98A"/>
              </a:buClr>
              <a:buSzPct val="74000"/>
              <a:buFont typeface="Lucida Grande"/>
              <a:buChar char="●"/>
              <a:defRPr/>
            </a:lvl1pPr>
            <a:lvl2pPr marL="742950" indent="-285750">
              <a:spcAft>
                <a:spcPts val="600"/>
              </a:spcAft>
              <a:buClr>
                <a:srgbClr val="CBB98A"/>
              </a:buClr>
              <a:buSzPct val="74000"/>
              <a:buFont typeface="Lucida Grande"/>
              <a:buChar char="●"/>
              <a:defRPr/>
            </a:lvl2pPr>
            <a:lvl3pPr marL="1143000" indent="-228600">
              <a:spcAft>
                <a:spcPts val="600"/>
              </a:spcAft>
              <a:buClr>
                <a:srgbClr val="CBB98A"/>
              </a:buClr>
              <a:buSzPct val="74000"/>
              <a:buFont typeface="Lucida Grande"/>
              <a:buChar char="●"/>
              <a:defRPr/>
            </a:lvl3pPr>
            <a:lvl4pPr marL="1600200" indent="-228600">
              <a:spcAft>
                <a:spcPts val="600"/>
              </a:spcAft>
              <a:buClr>
                <a:srgbClr val="CBB98A"/>
              </a:buClr>
              <a:buSzPct val="74000"/>
              <a:buFont typeface="Lucida Grande"/>
              <a:buChar char="●"/>
              <a:defRPr/>
            </a:lvl4pPr>
            <a:lvl5pPr marL="2057400" indent="-228600">
              <a:spcAft>
                <a:spcPts val="600"/>
              </a:spcAft>
              <a:buClr>
                <a:srgbClr val="CBB98A"/>
              </a:buClr>
              <a:buSzPct val="74000"/>
              <a:buFont typeface="Lucida Grande"/>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6_Titel und Inhalt">
    <p:spTree>
      <p:nvGrpSpPr>
        <p:cNvPr id="1" name=""/>
        <p:cNvGrpSpPr/>
        <p:nvPr/>
      </p:nvGrpSpPr>
      <p:grpSpPr>
        <a:xfrm>
          <a:off x="0" y="0"/>
          <a:ext cx="0" cy="0"/>
          <a:chOff x="0" y="0"/>
          <a:chExt cx="0" cy="0"/>
        </a:xfrm>
      </p:grpSpPr>
      <p:pic>
        <p:nvPicPr>
          <p:cNvPr id="4" name="Bild 25" descr="Logo_DZLM_neg_W_10cm.eps"/>
          <p:cNvPicPr>
            <a:picLocks noChangeAspect="1"/>
          </p:cNvPicPr>
          <p:nvPr userDrawn="1"/>
        </p:nvPicPr>
        <p:blipFill>
          <a:blip r:embed="rId2" cstate="print"/>
          <a:srcRect/>
          <a:stretch>
            <a:fillRect/>
          </a:stretch>
        </p:blipFill>
        <p:spPr bwMode="auto">
          <a:xfrm>
            <a:off x="6248400" y="6357938"/>
            <a:ext cx="2705100" cy="323850"/>
          </a:xfrm>
          <a:prstGeom prst="rect">
            <a:avLst/>
          </a:prstGeom>
          <a:noFill/>
          <a:ln w="9525">
            <a:noFill/>
            <a:miter lim="800000"/>
            <a:headEnd/>
            <a:tailEnd/>
          </a:ln>
        </p:spPr>
      </p:pic>
      <p:sp>
        <p:nvSpPr>
          <p:cNvPr id="3" name="Inhaltsplatzhalter 2"/>
          <p:cNvSpPr>
            <a:spLocks noGrp="1"/>
          </p:cNvSpPr>
          <p:nvPr>
            <p:ph idx="1"/>
          </p:nvPr>
        </p:nvSpPr>
        <p:spPr>
          <a:xfrm>
            <a:off x="179512" y="1052736"/>
            <a:ext cx="8208912" cy="4752528"/>
          </a:xfrm>
        </p:spPr>
        <p:txBody>
          <a:bodyPr/>
          <a:lstStyle>
            <a:lvl1pPr marL="342000" indent="-342900">
              <a:spcAft>
                <a:spcPts val="600"/>
              </a:spcAft>
              <a:buClr>
                <a:srgbClr val="CBB98A"/>
              </a:buClr>
              <a:buSzPct val="74000"/>
              <a:buFont typeface="Lucida Grande"/>
              <a:buChar char="●"/>
              <a:defRPr/>
            </a:lvl1pPr>
            <a:lvl2pPr marL="742950" indent="-285750">
              <a:spcAft>
                <a:spcPts val="600"/>
              </a:spcAft>
              <a:buClr>
                <a:srgbClr val="CBB98A"/>
              </a:buClr>
              <a:buSzPct val="74000"/>
              <a:buFont typeface="Lucida Grande"/>
              <a:buChar char="●"/>
              <a:defRPr/>
            </a:lvl2pPr>
            <a:lvl3pPr marL="1143000" indent="-228600">
              <a:spcAft>
                <a:spcPts val="600"/>
              </a:spcAft>
              <a:buClr>
                <a:srgbClr val="CBB98A"/>
              </a:buClr>
              <a:buSzPct val="74000"/>
              <a:buFont typeface="Lucida Grande"/>
              <a:buChar char="●"/>
              <a:defRPr/>
            </a:lvl3pPr>
            <a:lvl4pPr marL="1600200" indent="-228600">
              <a:spcAft>
                <a:spcPts val="600"/>
              </a:spcAft>
              <a:buClr>
                <a:srgbClr val="CBB98A"/>
              </a:buClr>
              <a:buSzPct val="74000"/>
              <a:buFont typeface="Lucida Grande"/>
              <a:buChar char="●"/>
              <a:defRPr/>
            </a:lvl4pPr>
            <a:lvl5pPr marL="2057400" indent="-228600">
              <a:spcAft>
                <a:spcPts val="600"/>
              </a:spcAft>
              <a:buClr>
                <a:srgbClr val="CBB98A"/>
              </a:buClr>
              <a:buSzPct val="74000"/>
              <a:buFont typeface="Lucida Grande"/>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5_Titel und Inhalt">
    <p:spTree>
      <p:nvGrpSpPr>
        <p:cNvPr id="1" name=""/>
        <p:cNvGrpSpPr/>
        <p:nvPr/>
      </p:nvGrpSpPr>
      <p:grpSpPr>
        <a:xfrm>
          <a:off x="0" y="0"/>
          <a:ext cx="0" cy="0"/>
          <a:chOff x="0" y="0"/>
          <a:chExt cx="0" cy="0"/>
        </a:xfrm>
      </p:grpSpPr>
      <p:pic>
        <p:nvPicPr>
          <p:cNvPr id="4" name="Bild 25" descr="Logo_DZLM_neg_W_10cm.eps"/>
          <p:cNvPicPr>
            <a:picLocks noChangeAspect="1"/>
          </p:cNvPicPr>
          <p:nvPr userDrawn="1"/>
        </p:nvPicPr>
        <p:blipFill>
          <a:blip r:embed="rId2" cstate="print"/>
          <a:srcRect/>
          <a:stretch>
            <a:fillRect/>
          </a:stretch>
        </p:blipFill>
        <p:spPr bwMode="auto">
          <a:xfrm>
            <a:off x="6248400" y="6357938"/>
            <a:ext cx="2705100" cy="323850"/>
          </a:xfrm>
          <a:prstGeom prst="rect">
            <a:avLst/>
          </a:prstGeom>
          <a:noFill/>
          <a:ln w="9525">
            <a:noFill/>
            <a:miter lim="800000"/>
            <a:headEnd/>
            <a:tailEnd/>
          </a:ln>
        </p:spPr>
      </p:pic>
      <p:sp>
        <p:nvSpPr>
          <p:cNvPr id="3" name="Inhaltsplatzhalter 2"/>
          <p:cNvSpPr>
            <a:spLocks noGrp="1"/>
          </p:cNvSpPr>
          <p:nvPr>
            <p:ph idx="1"/>
          </p:nvPr>
        </p:nvSpPr>
        <p:spPr>
          <a:xfrm>
            <a:off x="179512" y="1052736"/>
            <a:ext cx="8208912" cy="4752528"/>
          </a:xfrm>
        </p:spPr>
        <p:txBody>
          <a:bodyPr/>
          <a:lstStyle>
            <a:lvl1pPr marL="342000" indent="-342900">
              <a:spcAft>
                <a:spcPts val="600"/>
              </a:spcAft>
              <a:buClr>
                <a:srgbClr val="CBB98A"/>
              </a:buClr>
              <a:buSzPct val="74000"/>
              <a:buFont typeface="Lucida Grande"/>
              <a:buChar char="●"/>
              <a:defRPr/>
            </a:lvl1pPr>
            <a:lvl2pPr marL="742950" indent="-285750">
              <a:spcAft>
                <a:spcPts val="600"/>
              </a:spcAft>
              <a:buClr>
                <a:srgbClr val="CBB98A"/>
              </a:buClr>
              <a:buSzPct val="74000"/>
              <a:buFont typeface="Lucida Grande"/>
              <a:buChar char="●"/>
              <a:defRPr/>
            </a:lvl2pPr>
            <a:lvl3pPr marL="1143000" indent="-228600">
              <a:spcAft>
                <a:spcPts val="600"/>
              </a:spcAft>
              <a:buClr>
                <a:srgbClr val="CBB98A"/>
              </a:buClr>
              <a:buSzPct val="74000"/>
              <a:buFont typeface="Lucida Grande"/>
              <a:buChar char="●"/>
              <a:defRPr/>
            </a:lvl3pPr>
            <a:lvl4pPr marL="1600200" indent="-228600">
              <a:spcAft>
                <a:spcPts val="600"/>
              </a:spcAft>
              <a:buClr>
                <a:srgbClr val="CBB98A"/>
              </a:buClr>
              <a:buSzPct val="74000"/>
              <a:buFont typeface="Lucida Grande"/>
              <a:buChar char="●"/>
              <a:defRPr/>
            </a:lvl4pPr>
            <a:lvl5pPr marL="2057400" indent="-228600">
              <a:spcAft>
                <a:spcPts val="600"/>
              </a:spcAft>
              <a:buClr>
                <a:srgbClr val="CBB98A"/>
              </a:buClr>
              <a:buSzPct val="74000"/>
              <a:buFont typeface="Lucida Grande"/>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DE39B4CA-4CCF-8E4E-9B33-31EFFC1E7A7C}" type="slidenum">
              <a:rPr lang="de-DE"/>
              <a:pPr>
                <a:defRPr/>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p:txBody>
          <a:bodyPr/>
          <a:lstStyle>
            <a:lvl1pPr>
              <a:defRPr/>
            </a:lvl1pPr>
          </a:lstStyle>
          <a:p>
            <a:pPr>
              <a:defRPr/>
            </a:pPr>
            <a:fld id="{6CF3BCDC-5DB9-3343-A4F9-B97C51B2CF83}" type="datetime1">
              <a:rPr lang="de-DE"/>
              <a:pPr>
                <a:defRPr/>
              </a:pPr>
              <a:t>27.09.2020</a:t>
            </a:fld>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E39FD6A3-5C6D-374D-995B-E5C6CA4922B6}" type="slidenum">
              <a:rPr lang="de-DE"/>
              <a:pPr>
                <a:defRPr/>
              </a:pPr>
              <a:t>‹Nr.›</a:t>
            </a:fld>
            <a:endParaRPr lang="de-D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8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23426BD8-063D-A14A-8E42-EEEB19527955}" type="slidenum">
              <a:rPr lang="de-DE"/>
              <a:pPr>
                <a:defRPr/>
              </a:pPr>
              <a:t>‹Nr.›</a:t>
            </a:fld>
            <a:endParaRPr lang="de-D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Datumsplatzhalter 3"/>
          <p:cNvSpPr>
            <a:spLocks noGrp="1"/>
          </p:cNvSpPr>
          <p:nvPr>
            <p:ph type="dt" sz="half" idx="10"/>
          </p:nvPr>
        </p:nvSpPr>
        <p:spPr>
          <a:xfrm>
            <a:off x="685800" y="6248400"/>
            <a:ext cx="1905000" cy="457200"/>
          </a:xfrm>
          <a:prstGeom prst="rect">
            <a:avLst/>
          </a:prstGeom>
        </p:spPr>
        <p:txBody>
          <a:bodyPr/>
          <a:lstStyle>
            <a:lvl1pPr eaLnBrk="0" hangingPunct="0">
              <a:defRPr>
                <a:latin typeface="Arial" charset="0"/>
                <a:ea typeface="ＭＳ Ｐゴシック" charset="-128"/>
                <a:cs typeface="ＭＳ Ｐゴシック" pitchFamily="2" charset="-128"/>
              </a:defRPr>
            </a:lvl1pPr>
          </a:lstStyle>
          <a:p>
            <a:pPr>
              <a:defRPr/>
            </a:pPr>
            <a:endParaRPr lang="de-DE"/>
          </a:p>
        </p:txBody>
      </p:sp>
      <p:sp>
        <p:nvSpPr>
          <p:cNvPr id="3" name="Foliennummernplatzhalter 14"/>
          <p:cNvSpPr>
            <a:spLocks noGrp="1"/>
          </p:cNvSpPr>
          <p:nvPr>
            <p:ph type="sldNum" sz="quarter" idx="11"/>
          </p:nvPr>
        </p:nvSpPr>
        <p:spPr/>
        <p:txBody>
          <a:bodyPr/>
          <a:lstStyle>
            <a:lvl1pPr>
              <a:defRPr sz="1100">
                <a:solidFill>
                  <a:schemeClr val="bg1"/>
                </a:solidFill>
                <a:latin typeface="Calibri" pitchFamily="34" charset="0"/>
              </a:defRPr>
            </a:lvl1pPr>
          </a:lstStyle>
          <a:p>
            <a:pPr>
              <a:defRPr/>
            </a:pPr>
            <a:fld id="{B5D6DBB7-F5D6-6C4F-BE9D-537612A29B3B}" type="slidenum">
              <a:rPr lang="de-DE"/>
              <a:pPr>
                <a:defRPr/>
              </a:pPr>
              <a:t>‹Nr.›</a:t>
            </a:fld>
            <a:endParaRPr lang="de-D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5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175B82FE-A6DB-A94E-905C-943F88577967}" type="slidenum">
              <a:rPr lang="de-DE"/>
              <a:pPr>
                <a:defRPr/>
              </a:pPr>
              <a:t>‹Nr.›</a:t>
            </a:fld>
            <a:endParaRPr lang="de-D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4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DA96AFB6-D067-5140-A787-0B79B1FAB9CF}" type="slidenum">
              <a:rPr lang="de-DE"/>
              <a:pPr>
                <a:defRPr/>
              </a:pPr>
              <a:t>‹Nr.›</a:t>
            </a:fld>
            <a:endParaRPr lang="de-D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7_Titelfolie 2">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66D9AE3A-BEB2-3443-ACAF-1D111EDA81EB}" type="slidenum">
              <a:rPr lang="de-DE"/>
              <a:pPr>
                <a:defRPr/>
              </a:pPr>
              <a:t>‹Nr.›</a:t>
            </a:fld>
            <a:endParaRPr lang="de-D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79512" y="404664"/>
            <a:ext cx="8856984" cy="685800"/>
          </a:xfrm>
        </p:spPr>
        <p:txBody>
          <a:bodyPr/>
          <a:lstStyle>
            <a:lvl1pPr>
              <a:defRPr sz="2600"/>
            </a:lvl1pPr>
          </a:lstStyle>
          <a:p>
            <a:r>
              <a:rPr lang="de-DE" dirty="0"/>
              <a:t>Titelmasterformat durch Klicken bearbeiten</a:t>
            </a:r>
          </a:p>
        </p:txBody>
      </p:sp>
      <p:sp>
        <p:nvSpPr>
          <p:cNvPr id="3" name="Inhaltsplatzhalter 2"/>
          <p:cNvSpPr>
            <a:spLocks noGrp="1"/>
          </p:cNvSpPr>
          <p:nvPr>
            <p:ph idx="1"/>
          </p:nvPr>
        </p:nvSpPr>
        <p:spPr>
          <a:xfrm>
            <a:off x="179512" y="1052736"/>
            <a:ext cx="8208912" cy="4752528"/>
          </a:xfrm>
        </p:spPr>
        <p:txBody>
          <a:bodyPr/>
          <a:lstStyle>
            <a:lvl1pPr marL="342000" indent="-342900">
              <a:spcAft>
                <a:spcPts val="600"/>
              </a:spcAft>
              <a:buClr>
                <a:srgbClr val="CBB98A"/>
              </a:buClr>
              <a:buSzPct val="74000"/>
              <a:buFont typeface="Lucida Grande"/>
              <a:buChar char="●"/>
              <a:defRPr/>
            </a:lvl1pPr>
            <a:lvl2pPr marL="742950" indent="-285750">
              <a:spcAft>
                <a:spcPts val="600"/>
              </a:spcAft>
              <a:buClr>
                <a:srgbClr val="CBB98A"/>
              </a:buClr>
              <a:buSzPct val="74000"/>
              <a:buFont typeface="Lucida Grande"/>
              <a:buChar char="●"/>
              <a:defRPr/>
            </a:lvl2pPr>
            <a:lvl3pPr marL="1143000" indent="-228600">
              <a:spcAft>
                <a:spcPts val="600"/>
              </a:spcAft>
              <a:buClr>
                <a:srgbClr val="CBB98A"/>
              </a:buClr>
              <a:buSzPct val="74000"/>
              <a:buFont typeface="Lucida Grande"/>
              <a:buChar char="●"/>
              <a:defRPr/>
            </a:lvl3pPr>
            <a:lvl4pPr marL="1600200" indent="-228600">
              <a:spcAft>
                <a:spcPts val="600"/>
              </a:spcAft>
              <a:buClr>
                <a:srgbClr val="CBB98A"/>
              </a:buClr>
              <a:buSzPct val="74000"/>
              <a:buFont typeface="Lucida Grande"/>
              <a:buChar char="●"/>
              <a:defRPr/>
            </a:lvl4pPr>
            <a:lvl5pPr marL="2057400" indent="-228600">
              <a:spcAft>
                <a:spcPts val="600"/>
              </a:spcAft>
              <a:buClr>
                <a:srgbClr val="CBB98A"/>
              </a:buClr>
              <a:buSzPct val="74000"/>
              <a:buFont typeface="Lucida Grande"/>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oliennummernplatzhalter 14"/>
          <p:cNvSpPr>
            <a:spLocks noGrp="1"/>
          </p:cNvSpPr>
          <p:nvPr>
            <p:ph type="sldNum" sz="quarter" idx="4"/>
          </p:nvPr>
        </p:nvSpPr>
        <p:spPr>
          <a:xfrm>
            <a:off x="8153400" y="76201"/>
            <a:ext cx="838200" cy="256455"/>
          </a:xfrm>
          <a:prstGeom prst="rect">
            <a:avLst/>
          </a:prstGeom>
        </p:spPr>
        <p:txBody>
          <a:bodyPr vert="horz" lIns="0" tIns="0" rIns="0" bIns="0" rtlCol="0" anchor="t" anchorCtr="0"/>
          <a:lstStyle>
            <a:lvl1pPr algn="r">
              <a:defRPr sz="1100">
                <a:solidFill>
                  <a:schemeClr val="bg1"/>
                </a:solidFill>
                <a:latin typeface="Calibri"/>
                <a:cs typeface="Calibri"/>
              </a:defRPr>
            </a:lvl1pPr>
          </a:lstStyle>
          <a:p>
            <a:fld id="{C96CABE7-B258-D741-AD3A-5904B80BBD48}" type="slidenum">
              <a:rPr lang="de-DE" smtClean="0"/>
              <a:pPr/>
              <a:t>‹Nr.›</a:t>
            </a:fld>
            <a:endParaRPr lang="de-DE" dirty="0"/>
          </a:p>
        </p:txBody>
      </p:sp>
      <p:cxnSp>
        <p:nvCxnSpPr>
          <p:cNvPr id="11" name="Gerade Verbindung 10"/>
          <p:cNvCxnSpPr/>
          <p:nvPr userDrawn="1"/>
        </p:nvCxnSpPr>
        <p:spPr bwMode="auto">
          <a:xfrm>
            <a:off x="-1" y="835124"/>
            <a:ext cx="8946000" cy="1588"/>
          </a:xfrm>
          <a:prstGeom prst="line">
            <a:avLst/>
          </a:prstGeom>
          <a:solidFill>
            <a:schemeClr val="accent1"/>
          </a:solidFill>
          <a:ln w="25400" cap="flat" cmpd="sng" algn="ctr">
            <a:solidFill>
              <a:srgbClr val="327A86"/>
            </a:solidFill>
            <a:prstDash val="sysDot"/>
            <a:round/>
            <a:headEnd type="none" w="med" len="med"/>
            <a:tailEnd type="none" w="med" len="med"/>
          </a:ln>
          <a:effectLst/>
        </p:spPr>
      </p:cxnSp>
      <p:pic>
        <p:nvPicPr>
          <p:cNvPr id="26" name="Bild 25" descr="Logo_DZLM_neg_W_10cm.eps"/>
          <p:cNvPicPr>
            <a:picLocks noChangeAspect="1"/>
          </p:cNvPicPr>
          <p:nvPr userDrawn="1"/>
        </p:nvPicPr>
        <p:blipFill>
          <a:blip r:embed="rId2"/>
          <a:stretch>
            <a:fillRect/>
          </a:stretch>
        </p:blipFill>
        <p:spPr>
          <a:xfrm>
            <a:off x="6248400" y="6357526"/>
            <a:ext cx="2705100" cy="323850"/>
          </a:xfrm>
          <a:prstGeom prst="rect">
            <a:avLst/>
          </a:prstGeom>
        </p:spPr>
      </p:pic>
    </p:spTree>
    <p:extLst>
      <p:ext uri="{BB962C8B-B14F-4D97-AF65-F5344CB8AC3E}">
        <p14:creationId xmlns:p14="http://schemas.microsoft.com/office/powerpoint/2010/main" val="33744389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Mastertitelformat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p>
        </p:txBody>
      </p:sp>
      <p:sp>
        <p:nvSpPr>
          <p:cNvPr id="4" name="Datumsplatzhalter 3"/>
          <p:cNvSpPr>
            <a:spLocks noGrp="1"/>
          </p:cNvSpPr>
          <p:nvPr>
            <p:ph type="dt" sz="half" idx="10"/>
          </p:nvPr>
        </p:nvSpPr>
        <p:spPr/>
        <p:txBody>
          <a:bodyPr/>
          <a:lstStyle>
            <a:lvl1pPr>
              <a:defRPr/>
            </a:lvl1pPr>
          </a:lstStyle>
          <a:p>
            <a:pPr>
              <a:defRPr/>
            </a:pPr>
            <a:fld id="{B0A610DA-498B-9444-A0B4-56692956D45A}" type="datetime1">
              <a:rPr lang="de-DE"/>
              <a:pPr>
                <a:defRPr/>
              </a:pPr>
              <a:t>27.09.2020</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08A38D4E-5536-974D-8815-C1F13E3FFFDA}" type="slidenum">
              <a:rPr lang="de-DE"/>
              <a:pPr>
                <a:defRPr/>
              </a:pPr>
              <a:t>‹Nr.›</a:t>
            </a:fld>
            <a:endParaRPr lang="de-D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5427B35E-DB30-5441-9D23-37D8270A53FF}" type="datetime1">
              <a:rPr lang="de-DE"/>
              <a:pPr>
                <a:defRPr/>
              </a:pPr>
              <a:t>27.09.2020</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F3F0FC4A-5054-C341-84B0-9EF642368992}" type="slidenum">
              <a:rPr lang="de-DE"/>
              <a:pPr>
                <a:defRPr/>
              </a:pPr>
              <a:t>‹Nr.›</a:t>
            </a:fld>
            <a:endParaRPr lang="de-D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lvl1pPr>
              <a:defRPr/>
            </a:lvl1pPr>
          </a:lstStyle>
          <a:p>
            <a:pPr>
              <a:defRPr/>
            </a:pPr>
            <a:fld id="{7F07EB14-C4B6-DB4F-95CD-1FEDF544F486}" type="datetime1">
              <a:rPr lang="de-DE"/>
              <a:pPr>
                <a:defRPr/>
              </a:pPr>
              <a:t>27.09.2020</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0CC71598-A420-4A48-A4A4-2077850702A6}" type="slidenum">
              <a:rPr lang="de-DE"/>
              <a:pPr>
                <a:defRPr/>
              </a:pPr>
              <a:t>‹Nr.›</a:t>
            </a:fld>
            <a:endParaRPr lang="de-D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a:lvl1pPr>
          </a:lstStyle>
          <a:p>
            <a:pPr>
              <a:defRPr/>
            </a:pPr>
            <a:fld id="{8DB4F3E5-9E6B-724D-AF72-B36B9F48B578}" type="datetime1">
              <a:rPr lang="de-DE"/>
              <a:pPr>
                <a:defRPr/>
              </a:pPr>
              <a:t>27.09.2020</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5F3BB7B3-317F-1746-AFEE-C15B5E0BEA93}" type="slidenum">
              <a:rPr lang="de-DE"/>
              <a:pPr>
                <a:defRPr/>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3"/>
          <p:cNvSpPr>
            <a:spLocks noGrp="1"/>
          </p:cNvSpPr>
          <p:nvPr>
            <p:ph type="dt" sz="half" idx="10"/>
          </p:nvPr>
        </p:nvSpPr>
        <p:spPr/>
        <p:txBody>
          <a:bodyPr/>
          <a:lstStyle>
            <a:lvl1pPr>
              <a:defRPr/>
            </a:lvl1pPr>
          </a:lstStyle>
          <a:p>
            <a:pPr>
              <a:defRPr/>
            </a:pPr>
            <a:fld id="{489AAE37-9096-614B-803C-CBAF4680D970}" type="datetime1">
              <a:rPr lang="de-DE"/>
              <a:pPr>
                <a:defRPr/>
              </a:pPr>
              <a:t>27.09.2020</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8F1906FF-8A72-534A-8BC6-F94ADCA244D6}" type="slidenum">
              <a:rPr lang="de-DE"/>
              <a:pPr>
                <a:defRPr/>
              </a:pPr>
              <a:t>‹Nr.›</a:t>
            </a:fld>
            <a:endParaRPr lang="de-D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p:txBody>
          <a:bodyPr/>
          <a:lstStyle>
            <a:lvl1pPr>
              <a:defRPr/>
            </a:lvl1pPr>
          </a:lstStyle>
          <a:p>
            <a:pPr>
              <a:defRPr/>
            </a:pPr>
            <a:fld id="{50833E14-2115-F443-8999-B7038B106920}" type="datetime1">
              <a:rPr lang="de-DE"/>
              <a:pPr>
                <a:defRPr/>
              </a:pPr>
              <a:t>27.09.2020</a:t>
            </a:fld>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3874B7BE-BECE-3941-97B1-6E6F60564F78}" type="slidenum">
              <a:rPr lang="de-DE"/>
              <a:pPr>
                <a:defRPr/>
              </a:pPr>
              <a:t>‹Nr.›</a:t>
            </a:fld>
            <a:endParaRPr lang="de-D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3"/>
          <p:cNvSpPr>
            <a:spLocks noGrp="1"/>
          </p:cNvSpPr>
          <p:nvPr>
            <p:ph type="dt" sz="half" idx="10"/>
          </p:nvPr>
        </p:nvSpPr>
        <p:spPr/>
        <p:txBody>
          <a:bodyPr/>
          <a:lstStyle>
            <a:lvl1pPr>
              <a:defRPr/>
            </a:lvl1pPr>
          </a:lstStyle>
          <a:p>
            <a:pPr>
              <a:defRPr/>
            </a:pPr>
            <a:fld id="{F8DAA195-28E6-7C47-A3FA-0181C6673FD2}" type="datetime1">
              <a:rPr lang="de-DE"/>
              <a:pPr>
                <a:defRPr/>
              </a:pPr>
              <a:t>27.09.2020</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1D1E7C4E-53B9-5B4F-8EA0-FB2DF3175215}" type="slidenum">
              <a:rPr lang="de-DE"/>
              <a:pPr>
                <a:defRPr/>
              </a:pPr>
              <a:t>‹Nr.›</a:t>
            </a:fld>
            <a:endParaRPr lang="de-D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25B5945C-0709-F647-A4A9-18843AF50471}" type="datetime1">
              <a:rPr lang="de-DE"/>
              <a:pPr>
                <a:defRPr/>
              </a:pPr>
              <a:t>27.09.2020</a:t>
            </a:fld>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3719B24C-0738-2B48-A5C6-9666A60C28F8}" type="slidenum">
              <a:rPr lang="de-DE"/>
              <a:pPr>
                <a:defRPr/>
              </a:pPr>
              <a:t>‹Nr.›</a:t>
            </a:fld>
            <a:endParaRPr lang="de-D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3"/>
          <p:cNvSpPr>
            <a:spLocks noGrp="1"/>
          </p:cNvSpPr>
          <p:nvPr>
            <p:ph type="dt" sz="half" idx="10"/>
          </p:nvPr>
        </p:nvSpPr>
        <p:spPr/>
        <p:txBody>
          <a:bodyPr/>
          <a:lstStyle>
            <a:lvl1pPr>
              <a:defRPr/>
            </a:lvl1pPr>
          </a:lstStyle>
          <a:p>
            <a:pPr>
              <a:defRPr/>
            </a:pPr>
            <a:fld id="{04B664E6-0C7D-2246-BAFE-3934A8828882}" type="datetime1">
              <a:rPr lang="de-DE"/>
              <a:pPr>
                <a:defRPr/>
              </a:pPr>
              <a:t>27.09.2020</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41827DFE-7869-6842-A06A-CD74394FAB8B}" type="slidenum">
              <a:rPr lang="de-DE"/>
              <a:pPr>
                <a:defRPr/>
              </a:pPr>
              <a:t>‹Nr.›</a:t>
            </a:fld>
            <a:endParaRPr lang="de-D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3"/>
          <p:cNvSpPr>
            <a:spLocks noGrp="1"/>
          </p:cNvSpPr>
          <p:nvPr>
            <p:ph type="dt" sz="half" idx="10"/>
          </p:nvPr>
        </p:nvSpPr>
        <p:spPr/>
        <p:txBody>
          <a:bodyPr/>
          <a:lstStyle>
            <a:lvl1pPr>
              <a:defRPr/>
            </a:lvl1pPr>
          </a:lstStyle>
          <a:p>
            <a:pPr>
              <a:defRPr/>
            </a:pPr>
            <a:fld id="{9B39AB38-BBEC-E344-A2BA-5132C0212FAC}" type="datetime1">
              <a:rPr lang="de-DE"/>
              <a:pPr>
                <a:defRPr/>
              </a:pPr>
              <a:t>27.09.2020</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DD24D980-0C8E-B148-B1BA-3051B48E0CB9}" type="slidenum">
              <a:rPr lang="de-DE"/>
              <a:pPr>
                <a:defRPr/>
              </a:pPr>
              <a:t>‹Nr.›</a:t>
            </a:fld>
            <a:endParaRPr lang="de-D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EC8B316F-8E6F-1A45-90C0-0CA58C9F45E4}" type="datetime1">
              <a:rPr lang="de-DE"/>
              <a:pPr>
                <a:defRPr/>
              </a:pPr>
              <a:t>27.09.2020</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A579E00E-DAFB-4642-B0A6-676D1D6CFEA6}" type="slidenum">
              <a:rPr lang="de-DE"/>
              <a:pPr>
                <a:defRPr/>
              </a:pPr>
              <a:t>‹Nr.›</a:t>
            </a:fld>
            <a:endParaRPr lang="de-D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Mastertitelformat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35309532-86FE-3244-BACA-5F1703014489}" type="datetime1">
              <a:rPr lang="de-DE"/>
              <a:pPr>
                <a:defRPr/>
              </a:pPr>
              <a:t>27.09.2020</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2B4F4C0F-0533-2346-A5B2-CD5535B8A2A6}" type="slidenum">
              <a:rPr lang="de-DE"/>
              <a:pPr>
                <a:defRPr/>
              </a:pPr>
              <a:t>‹Nr.›</a:t>
            </a:fld>
            <a:endParaRPr lang="de-D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9_Titel und Inhalt">
    <p:spTree>
      <p:nvGrpSpPr>
        <p:cNvPr id="1" name=""/>
        <p:cNvGrpSpPr/>
        <p:nvPr/>
      </p:nvGrpSpPr>
      <p:grpSpPr>
        <a:xfrm>
          <a:off x="0" y="0"/>
          <a:ext cx="0" cy="0"/>
          <a:chOff x="0" y="0"/>
          <a:chExt cx="0" cy="0"/>
        </a:xfrm>
      </p:grpSpPr>
      <p:pic>
        <p:nvPicPr>
          <p:cNvPr id="4" name="Bild 25" descr="Logo_DZLM_neg_W_10cm.eps"/>
          <p:cNvPicPr>
            <a:picLocks noChangeAspect="1"/>
          </p:cNvPicPr>
          <p:nvPr userDrawn="1"/>
        </p:nvPicPr>
        <p:blipFill>
          <a:blip r:embed="rId2" cstate="print"/>
          <a:srcRect/>
          <a:stretch>
            <a:fillRect/>
          </a:stretch>
        </p:blipFill>
        <p:spPr bwMode="auto">
          <a:xfrm>
            <a:off x="6248400" y="6357938"/>
            <a:ext cx="2705100" cy="323850"/>
          </a:xfrm>
          <a:prstGeom prst="rect">
            <a:avLst/>
          </a:prstGeom>
          <a:noFill/>
          <a:ln w="9525">
            <a:noFill/>
            <a:miter lim="800000"/>
            <a:headEnd/>
            <a:tailEnd/>
          </a:ln>
        </p:spPr>
      </p:pic>
      <p:sp>
        <p:nvSpPr>
          <p:cNvPr id="3" name="Inhaltsplatzhalter 2"/>
          <p:cNvSpPr>
            <a:spLocks noGrp="1"/>
          </p:cNvSpPr>
          <p:nvPr>
            <p:ph idx="1"/>
          </p:nvPr>
        </p:nvSpPr>
        <p:spPr>
          <a:xfrm>
            <a:off x="179512" y="1052736"/>
            <a:ext cx="8208912" cy="4752528"/>
          </a:xfrm>
        </p:spPr>
        <p:txBody>
          <a:bodyPr/>
          <a:lstStyle>
            <a:lvl1pPr marL="342000" indent="-342900">
              <a:spcAft>
                <a:spcPts val="600"/>
              </a:spcAft>
              <a:buClr>
                <a:srgbClr val="CBB98A"/>
              </a:buClr>
              <a:buSzPct val="74000"/>
              <a:buFont typeface="Lucida Grande"/>
              <a:buChar char="●"/>
              <a:defRPr/>
            </a:lvl1pPr>
            <a:lvl2pPr marL="742950" indent="-285750">
              <a:spcAft>
                <a:spcPts val="600"/>
              </a:spcAft>
              <a:buClr>
                <a:srgbClr val="CBB98A"/>
              </a:buClr>
              <a:buSzPct val="74000"/>
              <a:buFont typeface="Lucida Grande"/>
              <a:buChar char="●"/>
              <a:defRPr/>
            </a:lvl2pPr>
            <a:lvl3pPr marL="1143000" indent="-228600">
              <a:spcAft>
                <a:spcPts val="600"/>
              </a:spcAft>
              <a:buClr>
                <a:srgbClr val="CBB98A"/>
              </a:buClr>
              <a:buSzPct val="74000"/>
              <a:buFont typeface="Lucida Grande"/>
              <a:buChar char="●"/>
              <a:defRPr/>
            </a:lvl3pPr>
            <a:lvl4pPr marL="1600200" indent="-228600">
              <a:spcAft>
                <a:spcPts val="600"/>
              </a:spcAft>
              <a:buClr>
                <a:srgbClr val="CBB98A"/>
              </a:buClr>
              <a:buSzPct val="74000"/>
              <a:buFont typeface="Lucida Grande"/>
              <a:buChar char="●"/>
              <a:defRPr/>
            </a:lvl4pPr>
            <a:lvl5pPr marL="2057400" indent="-228600">
              <a:spcAft>
                <a:spcPts val="600"/>
              </a:spcAft>
              <a:buClr>
                <a:srgbClr val="CBB98A"/>
              </a:buClr>
              <a:buSzPct val="74000"/>
              <a:buFont typeface="Lucida Grande"/>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Mastertitelformat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p>
        </p:txBody>
      </p:sp>
      <p:sp>
        <p:nvSpPr>
          <p:cNvPr id="4" name="Datumsplatzhalter 3"/>
          <p:cNvSpPr>
            <a:spLocks noGrp="1"/>
          </p:cNvSpPr>
          <p:nvPr>
            <p:ph type="dt" sz="half" idx="10"/>
          </p:nvPr>
        </p:nvSpPr>
        <p:spPr/>
        <p:txBody>
          <a:bodyPr/>
          <a:lstStyle>
            <a:lvl1pPr>
              <a:defRPr/>
            </a:lvl1pPr>
          </a:lstStyle>
          <a:p>
            <a:pPr>
              <a:defRPr/>
            </a:pPr>
            <a:fld id="{C15874A8-F326-5540-AA67-DBAD55D7A20F}" type="datetime1">
              <a:rPr lang="de-DE"/>
              <a:pPr>
                <a:defRPr/>
              </a:pPr>
              <a:t>27.09.2020</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67A38570-CF7A-B240-9A21-BB7954E78123}" type="slidenum">
              <a:rPr lang="de-DE"/>
              <a:pPr>
                <a:defRPr/>
              </a:pPr>
              <a:t>‹Nr.›</a:t>
            </a:fld>
            <a:endParaRPr lang="de-D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A12489D4-8481-A144-B4A2-309521466A1F}" type="datetime1">
              <a:rPr lang="de-DE"/>
              <a:pPr>
                <a:defRPr/>
              </a:pPr>
              <a:t>27.09.2020</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3E375F01-55CF-594F-B3B4-A10BDFE30772}" type="slidenum">
              <a:rPr lang="de-DE"/>
              <a:pPr>
                <a:defRPr/>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882C94A3-71AB-0D4D-8CBE-FE81D4CA063D}" type="datetime1">
              <a:rPr lang="de-DE"/>
              <a:pPr>
                <a:defRPr/>
              </a:pPr>
              <a:t>27.09.2020</a:t>
            </a:fld>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0021ADBE-FF1D-4C41-9801-90CFFC764502}" type="slidenum">
              <a:rPr lang="de-DE"/>
              <a:pPr>
                <a:defRPr/>
              </a:pPr>
              <a:t>‹Nr.›</a:t>
            </a:fld>
            <a:endParaRPr lang="de-D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lvl1pPr>
              <a:defRPr/>
            </a:lvl1pPr>
          </a:lstStyle>
          <a:p>
            <a:pPr>
              <a:defRPr/>
            </a:pPr>
            <a:fld id="{A03F46A9-A9A9-0544-BE13-F2346F097294}" type="datetime1">
              <a:rPr lang="de-DE"/>
              <a:pPr>
                <a:defRPr/>
              </a:pPr>
              <a:t>27.09.2020</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66997A50-5DA2-F041-AA27-3DC0B6C89C7F}" type="slidenum">
              <a:rPr lang="de-DE"/>
              <a:pPr>
                <a:defRPr/>
              </a:pPr>
              <a:t>‹Nr.›</a:t>
            </a:fld>
            <a:endParaRPr lang="de-D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a:lvl1pPr>
          </a:lstStyle>
          <a:p>
            <a:pPr>
              <a:defRPr/>
            </a:pPr>
            <a:fld id="{B77BF689-E1F5-2A4C-9394-A69CF0CEAB1E}" type="datetime1">
              <a:rPr lang="de-DE"/>
              <a:pPr>
                <a:defRPr/>
              </a:pPr>
              <a:t>27.09.2020</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0B132306-BBBA-D447-B7D7-5AAE74992F20}" type="slidenum">
              <a:rPr lang="de-DE"/>
              <a:pPr>
                <a:defRPr/>
              </a:pPr>
              <a:t>‹Nr.›</a:t>
            </a:fld>
            <a:endParaRPr lang="de-D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p:txBody>
          <a:bodyPr/>
          <a:lstStyle>
            <a:lvl1pPr>
              <a:defRPr/>
            </a:lvl1pPr>
          </a:lstStyle>
          <a:p>
            <a:pPr>
              <a:defRPr/>
            </a:pPr>
            <a:fld id="{25D63941-3097-1240-9450-01E7DA02CAA1}" type="datetime1">
              <a:rPr lang="de-DE"/>
              <a:pPr>
                <a:defRPr/>
              </a:pPr>
              <a:t>27.09.2020</a:t>
            </a:fld>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5697FCC4-359B-9345-9FE6-68C0C33A525B}" type="slidenum">
              <a:rPr lang="de-DE"/>
              <a:pPr>
                <a:defRPr/>
              </a:pPr>
              <a:t>‹Nr.›</a:t>
            </a:fld>
            <a:endParaRPr lang="de-D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3"/>
          <p:cNvSpPr>
            <a:spLocks noGrp="1"/>
          </p:cNvSpPr>
          <p:nvPr>
            <p:ph type="dt" sz="half" idx="10"/>
          </p:nvPr>
        </p:nvSpPr>
        <p:spPr/>
        <p:txBody>
          <a:bodyPr/>
          <a:lstStyle>
            <a:lvl1pPr>
              <a:defRPr/>
            </a:lvl1pPr>
          </a:lstStyle>
          <a:p>
            <a:pPr>
              <a:defRPr/>
            </a:pPr>
            <a:fld id="{62E432AA-8891-A342-9AAC-A23DD2D813E6}" type="datetime1">
              <a:rPr lang="de-DE"/>
              <a:pPr>
                <a:defRPr/>
              </a:pPr>
              <a:t>27.09.2020</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4DBE6B79-F73E-814A-AEE6-3F5AFDEBBC74}" type="slidenum">
              <a:rPr lang="de-DE"/>
              <a:pPr>
                <a:defRPr/>
              </a:pPr>
              <a:t>‹Nr.›</a:t>
            </a:fld>
            <a:endParaRPr lang="de-D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08F4CA21-EA7E-3B4E-AC2D-761947A592A6}" type="datetime1">
              <a:rPr lang="de-DE"/>
              <a:pPr>
                <a:defRPr/>
              </a:pPr>
              <a:t>27.09.2020</a:t>
            </a:fld>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5B742023-5F15-6A40-AA11-02834FF09ECD}" type="slidenum">
              <a:rPr lang="de-DE"/>
              <a:pPr>
                <a:defRPr/>
              </a:pPr>
              <a:t>‹Nr.›</a:t>
            </a:fld>
            <a:endParaRPr lang="de-D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3"/>
          <p:cNvSpPr>
            <a:spLocks noGrp="1"/>
          </p:cNvSpPr>
          <p:nvPr>
            <p:ph type="dt" sz="half" idx="10"/>
          </p:nvPr>
        </p:nvSpPr>
        <p:spPr/>
        <p:txBody>
          <a:bodyPr/>
          <a:lstStyle>
            <a:lvl1pPr>
              <a:defRPr/>
            </a:lvl1pPr>
          </a:lstStyle>
          <a:p>
            <a:pPr>
              <a:defRPr/>
            </a:pPr>
            <a:fld id="{580B9E05-A60B-EF4D-A5A8-1A8FD52FE7C1}" type="datetime1">
              <a:rPr lang="de-DE"/>
              <a:pPr>
                <a:defRPr/>
              </a:pPr>
              <a:t>27.09.2020</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95280E0D-C95A-A144-B401-6B32AA906DA3}" type="slidenum">
              <a:rPr lang="de-DE"/>
              <a:pPr>
                <a:defRPr/>
              </a:pPr>
              <a:t>‹Nr.›</a:t>
            </a:fld>
            <a:endParaRPr lang="de-D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3"/>
          <p:cNvSpPr>
            <a:spLocks noGrp="1"/>
          </p:cNvSpPr>
          <p:nvPr>
            <p:ph type="dt" sz="half" idx="10"/>
          </p:nvPr>
        </p:nvSpPr>
        <p:spPr/>
        <p:txBody>
          <a:bodyPr/>
          <a:lstStyle>
            <a:lvl1pPr>
              <a:defRPr/>
            </a:lvl1pPr>
          </a:lstStyle>
          <a:p>
            <a:pPr>
              <a:defRPr/>
            </a:pPr>
            <a:fld id="{006EA1AD-4977-404E-9B2D-8F9CC9FA47C3}" type="datetime1">
              <a:rPr lang="de-DE"/>
              <a:pPr>
                <a:defRPr/>
              </a:pPr>
              <a:t>27.09.2020</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0107374C-8049-3B43-A055-D0ED92F4FA23}" type="slidenum">
              <a:rPr lang="de-DE"/>
              <a:pPr>
                <a:defRPr/>
              </a:pPr>
              <a:t>‹Nr.›</a:t>
            </a:fld>
            <a:endParaRPr lang="de-D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13D767EA-E9C0-DD4B-BA94-19C34A5699D3}" type="datetime1">
              <a:rPr lang="de-DE"/>
              <a:pPr>
                <a:defRPr/>
              </a:pPr>
              <a:t>27.09.2020</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BA58D903-527F-4249-8E14-CA944D74E53B}" type="slidenum">
              <a:rPr lang="de-DE"/>
              <a:pPr>
                <a:defRPr/>
              </a:pPr>
              <a:t>‹Nr.›</a:t>
            </a:fld>
            <a:endParaRPr lang="de-D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Mastertitelformat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A7FA12BA-DA32-3641-A80A-A5254B5826CB}" type="datetime1">
              <a:rPr lang="de-DE"/>
              <a:pPr>
                <a:defRPr/>
              </a:pPr>
              <a:t>27.09.2020</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7B7D3B0E-53AE-464D-A645-B2C3BE7DCEF4}" type="slidenum">
              <a:rPr lang="de-DE"/>
              <a:pPr>
                <a:defRPr/>
              </a:pPr>
              <a:t>‹Nr.›</a:t>
            </a:fld>
            <a:endParaRPr lang="de-D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elfolie 2">
    <p:spTree>
      <p:nvGrpSpPr>
        <p:cNvPr id="1" name=""/>
        <p:cNvGrpSpPr/>
        <p:nvPr/>
      </p:nvGrpSpPr>
      <p:grpSpPr>
        <a:xfrm>
          <a:off x="0" y="0"/>
          <a:ext cx="0" cy="0"/>
          <a:chOff x="0" y="0"/>
          <a:chExt cx="0" cy="0"/>
        </a:xfrm>
      </p:grpSpPr>
      <p:sp>
        <p:nvSpPr>
          <p:cNvPr id="3" name="Line 8"/>
          <p:cNvSpPr>
            <a:spLocks noChangeShapeType="1"/>
          </p:cNvSpPr>
          <p:nvPr userDrawn="1"/>
        </p:nvSpPr>
        <p:spPr bwMode="auto">
          <a:xfrm>
            <a:off x="179388" y="836613"/>
            <a:ext cx="8785225" cy="0"/>
          </a:xfrm>
          <a:prstGeom prst="line">
            <a:avLst/>
          </a:prstGeom>
          <a:noFill/>
          <a:ln w="15875">
            <a:solidFill>
              <a:srgbClr val="808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 name="Line 9"/>
          <p:cNvSpPr>
            <a:spLocks noChangeShapeType="1"/>
          </p:cNvSpPr>
          <p:nvPr userDrawn="1"/>
        </p:nvSpPr>
        <p:spPr bwMode="auto">
          <a:xfrm>
            <a:off x="755650" y="188913"/>
            <a:ext cx="0" cy="981075"/>
          </a:xfrm>
          <a:prstGeom prst="line">
            <a:avLst/>
          </a:prstGeom>
          <a:noFill/>
          <a:ln w="15875">
            <a:solidFill>
              <a:srgbClr val="808080"/>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5" name="Bild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 y="279400"/>
            <a:ext cx="609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43375" y="6000750"/>
            <a:ext cx="3048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15250" y="5786438"/>
            <a:ext cx="7921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ttp://lv.msb.nrw.de/Intranet/Presse/Oeffentlichkeitsarbeit/NRWDesign/AbsenderKennung.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39750" y="6021388"/>
            <a:ext cx="3065463"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914400" y="152400"/>
            <a:ext cx="7772400" cy="609600"/>
          </a:xfrm>
        </p:spPr>
        <p:txBody>
          <a:bodyPr/>
          <a:lstStyle>
            <a:lvl1pPr>
              <a:defRPr baseline="0">
                <a:solidFill>
                  <a:schemeClr val="tx1"/>
                </a:solidFill>
              </a:defRPr>
            </a:lvl1pPr>
          </a:lstStyle>
          <a:p>
            <a:r>
              <a:rPr lang="de-DE"/>
              <a:t>Titelmasterformat durch Klicken bearbeiten</a:t>
            </a:r>
            <a:endParaRPr lang="de-DE" dirty="0"/>
          </a:p>
        </p:txBody>
      </p:sp>
    </p:spTree>
    <p:extLst>
      <p:ext uri="{BB962C8B-B14F-4D97-AF65-F5344CB8AC3E}">
        <p14:creationId xmlns:p14="http://schemas.microsoft.com/office/powerpoint/2010/main" val="389727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3"/>
          <p:cNvSpPr>
            <a:spLocks noGrp="1"/>
          </p:cNvSpPr>
          <p:nvPr>
            <p:ph type="dt" sz="half" idx="10"/>
          </p:nvPr>
        </p:nvSpPr>
        <p:spPr/>
        <p:txBody>
          <a:bodyPr/>
          <a:lstStyle>
            <a:lvl1pPr>
              <a:defRPr/>
            </a:lvl1pPr>
          </a:lstStyle>
          <a:p>
            <a:pPr>
              <a:defRPr/>
            </a:pPr>
            <a:fld id="{C5345A35-02E3-2B41-9B5B-390B29914599}" type="datetime1">
              <a:rPr lang="de-DE"/>
              <a:pPr>
                <a:defRPr/>
              </a:pPr>
              <a:t>27.09.2020</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2B5212E7-A4BF-AA43-9557-175FA54FBF50}" type="slidenum">
              <a:rPr lang="de-DE"/>
              <a:pPr>
                <a:defRPr/>
              </a:pPr>
              <a:t>‹Nr.›</a:t>
            </a:fld>
            <a:endParaRPr lang="de-D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1_Titelfolie 2">
    <p:spTree>
      <p:nvGrpSpPr>
        <p:cNvPr id="1" name=""/>
        <p:cNvGrpSpPr/>
        <p:nvPr/>
      </p:nvGrpSpPr>
      <p:grpSpPr>
        <a:xfrm>
          <a:off x="0" y="0"/>
          <a:ext cx="0" cy="0"/>
          <a:chOff x="0" y="0"/>
          <a:chExt cx="0" cy="0"/>
        </a:xfrm>
      </p:grpSpPr>
      <p:sp>
        <p:nvSpPr>
          <p:cNvPr id="4" name="Line 8"/>
          <p:cNvSpPr>
            <a:spLocks noChangeShapeType="1"/>
          </p:cNvSpPr>
          <p:nvPr userDrawn="1"/>
        </p:nvSpPr>
        <p:spPr bwMode="auto">
          <a:xfrm>
            <a:off x="179388" y="836613"/>
            <a:ext cx="8785225" cy="0"/>
          </a:xfrm>
          <a:prstGeom prst="line">
            <a:avLst/>
          </a:prstGeom>
          <a:noFill/>
          <a:ln w="15875">
            <a:solidFill>
              <a:srgbClr val="808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 name="Line 9"/>
          <p:cNvSpPr>
            <a:spLocks noChangeShapeType="1"/>
          </p:cNvSpPr>
          <p:nvPr userDrawn="1"/>
        </p:nvSpPr>
        <p:spPr bwMode="auto">
          <a:xfrm>
            <a:off x="755650" y="188913"/>
            <a:ext cx="0" cy="981075"/>
          </a:xfrm>
          <a:prstGeom prst="line">
            <a:avLst/>
          </a:prstGeom>
          <a:noFill/>
          <a:ln w="15875">
            <a:solidFill>
              <a:srgbClr val="808080"/>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6" name="Bild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 y="279400"/>
            <a:ext cx="609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914400" y="152400"/>
            <a:ext cx="7772400" cy="609600"/>
          </a:xfrm>
        </p:spPr>
        <p:txBody>
          <a:bodyPr/>
          <a:lstStyle>
            <a:lvl1pPr>
              <a:defRPr baseline="0">
                <a:solidFill>
                  <a:srgbClr val="34B409"/>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914400" y="1066800"/>
            <a:ext cx="7772400" cy="5148282"/>
          </a:xfrm>
        </p:spPr>
        <p:txBody>
          <a:bodyPr/>
          <a:lstStyle>
            <a:lvl1pPr marL="0" marR="0" indent="0" algn="l" defTabSz="914400" rtl="0" eaLnBrk="0" fontAlgn="base" latinLnBrk="0" hangingPunct="0">
              <a:lnSpc>
                <a:spcPct val="100000"/>
              </a:lnSpc>
              <a:spcBef>
                <a:spcPct val="20000"/>
              </a:spcBef>
              <a:spcAft>
                <a:spcPct val="0"/>
              </a:spcAft>
              <a:buClrTx/>
              <a:buSzTx/>
              <a:buFont typeface="Arial" pitchFamily="34" charset="0"/>
              <a:buNone/>
              <a:tabLst/>
              <a:defRPr sz="2800" baseline="0">
                <a:solidFill>
                  <a:schemeClr val="tx1"/>
                </a:solidFill>
              </a:defRPr>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lvl="0"/>
            <a:r>
              <a:rPr lang="de-DE" dirty="0"/>
              <a:t>Formatvorlage des Untertitelmasters durch Klicken bearbeiten</a:t>
            </a:r>
          </a:p>
        </p:txBody>
      </p:sp>
      <p:pic>
        <p:nvPicPr>
          <p:cNvPr id="10" name="Bild 3">
            <a:extLst>
              <a:ext uri="{FF2B5EF4-FFF2-40B4-BE49-F238E27FC236}">
                <a16:creationId xmlns:a16="http://schemas.microsoft.com/office/drawing/2014/main" id="{AAD0F5E3-5BAF-D54E-9E09-FD453508488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83560" y="6382662"/>
            <a:ext cx="2286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2">
            <a:extLst>
              <a:ext uri="{FF2B5EF4-FFF2-40B4-BE49-F238E27FC236}">
                <a16:creationId xmlns:a16="http://schemas.microsoft.com/office/drawing/2014/main" id="{DFBF1CE9-3071-6C45-BFAD-FE5D18BF31E7}"/>
              </a:ext>
            </a:extLst>
          </p:cNvPr>
          <p:cNvSpPr txBox="1">
            <a:spLocks noChangeArrowheads="1"/>
          </p:cNvSpPr>
          <p:nvPr userDrawn="1"/>
        </p:nvSpPr>
        <p:spPr bwMode="auto">
          <a:xfrm>
            <a:off x="3347145" y="6385642"/>
            <a:ext cx="24497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de-DE" altLang="de-DE" sz="900" dirty="0"/>
              <a:t>Januar 2019 © PIKAS (http://</a:t>
            </a:r>
            <a:r>
              <a:rPr lang="de-DE" altLang="de-DE" sz="900" dirty="0" err="1"/>
              <a:t>pikas.dzlm.de</a:t>
            </a:r>
            <a:r>
              <a:rPr lang="de-DE" altLang="de-DE" sz="900" dirty="0"/>
              <a:t>) </a:t>
            </a:r>
          </a:p>
        </p:txBody>
      </p:sp>
    </p:spTree>
    <p:extLst>
      <p:ext uri="{BB962C8B-B14F-4D97-AF65-F5344CB8AC3E}">
        <p14:creationId xmlns:p14="http://schemas.microsoft.com/office/powerpoint/2010/main" val="307201148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836069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50" Type="http://schemas.openxmlformats.org/officeDocument/2006/relationships/theme" Target="../theme/theme2.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41" Type="http://schemas.openxmlformats.org/officeDocument/2006/relationships/slideLayout" Target="../slideLayouts/slideLayout57.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image" Target="../media/image3.emf"/><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8" Type="http://schemas.openxmlformats.org/officeDocument/2006/relationships/slideLayout" Target="../slideLayouts/slideLayout24.xml"/><Relationship Id="rId51"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3.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slideLayout" Target="../slideLayouts/slideLayout90.xml"/><Relationship Id="rId1" Type="http://schemas.openxmlformats.org/officeDocument/2006/relationships/slideLayout" Target="../slideLayouts/slideLayout89.xml"/><Relationship Id="rId5" Type="http://schemas.openxmlformats.org/officeDocument/2006/relationships/image" Target="../media/image2.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Mastertitelformat bearbeiten</a:t>
            </a:r>
          </a:p>
        </p:txBody>
      </p:sp>
      <p:sp>
        <p:nvSpPr>
          <p:cNvPr id="1027"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D8AC1FE5-87A0-E849-81A6-50B02347C437}" type="datetime1">
              <a:rPr lang="de-DE"/>
              <a:pPr>
                <a:defRPr/>
              </a:pPr>
              <a:t>27.09.2020</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mn-ea"/>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B37E0C4F-EEA6-444B-9C95-B2E959A38DDD}"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5000" r:id="rId1"/>
    <p:sldLayoutId id="2147484964" r:id="rId2"/>
    <p:sldLayoutId id="2147484965" r:id="rId3"/>
    <p:sldLayoutId id="2147484966" r:id="rId4"/>
    <p:sldLayoutId id="2147484967" r:id="rId5"/>
    <p:sldLayoutId id="2147484968" r:id="rId6"/>
    <p:sldLayoutId id="2147484969" r:id="rId7"/>
    <p:sldLayoutId id="2147484970" r:id="rId8"/>
    <p:sldLayoutId id="2147484971" r:id="rId9"/>
    <p:sldLayoutId id="2147484972" r:id="rId10"/>
    <p:sldLayoutId id="2147484973" r:id="rId11"/>
    <p:sldLayoutId id="2147484974" r:id="rId12"/>
    <p:sldLayoutId id="2147485001" r:id="rId13"/>
    <p:sldLayoutId id="2147485008" r:id="rId14"/>
    <p:sldLayoutId id="2147485033" r:id="rId15"/>
    <p:sldLayoutId id="2147485034" r:id="rId16"/>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pitchFamily="-107" charset="-128"/>
        </a:defRPr>
      </a:lvl1pPr>
      <a:lvl2pPr algn="ctr" defTabSz="457200"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pitchFamily="-107" charset="-128"/>
        </a:defRPr>
      </a:lvl2pPr>
      <a:lvl3pPr algn="ctr" defTabSz="457200"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pitchFamily="-107" charset="-128"/>
        </a:defRPr>
      </a:lvl3pPr>
      <a:lvl4pPr algn="ctr" defTabSz="457200"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pitchFamily="-107" charset="-128"/>
        </a:defRPr>
      </a:lvl4pPr>
      <a:lvl5pPr algn="ctr" defTabSz="457200"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pitchFamily="-107"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p:titleStyle>
    <p:bodyStyle>
      <a:lvl1pPr marL="342900" indent="-342900" algn="l" defTabSz="457200" rtl="0" eaLnBrk="0" fontAlgn="base" hangingPunct="0">
        <a:spcBef>
          <a:spcPct val="20000"/>
        </a:spcBef>
        <a:spcAft>
          <a:spcPct val="0"/>
        </a:spcAft>
        <a:buFont typeface="Arial" pitchFamily="-107" charset="0"/>
        <a:buChar char="•"/>
        <a:defRPr sz="3200" kern="1200">
          <a:solidFill>
            <a:schemeClr val="tx1"/>
          </a:solidFill>
          <a:latin typeface="+mn-lt"/>
          <a:ea typeface="ヒラギノ角ゴ Pro W3" charset="-128"/>
          <a:cs typeface="ヒラギノ角ゴ Pro W3" pitchFamily="-107" charset="-128"/>
        </a:defRPr>
      </a:lvl1pPr>
      <a:lvl2pPr marL="742950" indent="-285750" algn="l" defTabSz="457200" rtl="0" eaLnBrk="0" fontAlgn="base" hangingPunct="0">
        <a:spcBef>
          <a:spcPct val="20000"/>
        </a:spcBef>
        <a:spcAft>
          <a:spcPct val="0"/>
        </a:spcAft>
        <a:buFont typeface="Arial" pitchFamily="-107" charset="0"/>
        <a:buChar char="–"/>
        <a:defRPr sz="2800" kern="1200">
          <a:solidFill>
            <a:schemeClr val="tx1"/>
          </a:solidFill>
          <a:latin typeface="+mn-lt"/>
          <a:ea typeface="ヒラギノ角ゴ Pro W3" charset="-128"/>
          <a:cs typeface="+mn-cs"/>
        </a:defRPr>
      </a:lvl2pPr>
      <a:lvl3pPr marL="1143000" indent="-228600" algn="l" defTabSz="457200" rtl="0" eaLnBrk="0" fontAlgn="base" hangingPunct="0">
        <a:spcBef>
          <a:spcPct val="20000"/>
        </a:spcBef>
        <a:spcAft>
          <a:spcPct val="0"/>
        </a:spcAft>
        <a:buFont typeface="Arial" pitchFamily="-107" charset="0"/>
        <a:buChar char="•"/>
        <a:defRPr sz="2400" kern="1200">
          <a:solidFill>
            <a:schemeClr val="tx1"/>
          </a:solidFill>
          <a:latin typeface="+mn-lt"/>
          <a:ea typeface="ヒラギノ角ゴ Pro W3" charset="-128"/>
          <a:cs typeface="+mn-cs"/>
        </a:defRPr>
      </a:lvl3pPr>
      <a:lvl4pPr marL="1600200" indent="-228600" algn="l" defTabSz="457200" rtl="0" eaLnBrk="0" fontAlgn="base" hangingPunct="0">
        <a:spcBef>
          <a:spcPct val="20000"/>
        </a:spcBef>
        <a:spcAft>
          <a:spcPct val="0"/>
        </a:spcAft>
        <a:buFont typeface="Arial" pitchFamily="-107"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pitchFamily="-107"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971550" y="115888"/>
            <a:ext cx="7726363" cy="647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Mastertitelformat bearbeiten</a:t>
            </a:r>
          </a:p>
        </p:txBody>
      </p:sp>
      <p:sp>
        <p:nvSpPr>
          <p:cNvPr id="64515" name="Rectangle 3"/>
          <p:cNvSpPr>
            <a:spLocks noGrp="1" noChangeArrowheads="1"/>
          </p:cNvSpPr>
          <p:nvPr>
            <p:ph type="body" idx="1"/>
          </p:nvPr>
        </p:nvSpPr>
        <p:spPr bwMode="auto">
          <a:xfrm>
            <a:off x="900113" y="1052513"/>
            <a:ext cx="8075612"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p:txBody>
      </p:sp>
      <p:sp>
        <p:nvSpPr>
          <p:cNvPr id="1030" name="Rectangle 6"/>
          <p:cNvSpPr>
            <a:spLocks noGrp="1" noChangeArrowheads="1"/>
          </p:cNvSpPr>
          <p:nvPr>
            <p:ph type="sldNum" sz="quarter" idx="4"/>
          </p:nvPr>
        </p:nvSpPr>
        <p:spPr bwMode="auto">
          <a:xfrm>
            <a:off x="6588125"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Arial" pitchFamily="-107" charset="0"/>
                <a:cs typeface="Arial" pitchFamily="-107" charset="0"/>
              </a:defRPr>
            </a:lvl1pPr>
          </a:lstStyle>
          <a:p>
            <a:pPr>
              <a:defRPr/>
            </a:pPr>
            <a:fld id="{FA9DAF36-7B51-D648-8C42-CD8FBB8E8E79}" type="slidenum">
              <a:rPr lang="de-DE"/>
              <a:pPr>
                <a:defRPr/>
              </a:pPr>
              <a:t>‹Nr.›</a:t>
            </a:fld>
            <a:endParaRPr lang="de-DE"/>
          </a:p>
        </p:txBody>
      </p:sp>
      <p:sp>
        <p:nvSpPr>
          <p:cNvPr id="1029" name="Line 8"/>
          <p:cNvSpPr>
            <a:spLocks noChangeShapeType="1"/>
          </p:cNvSpPr>
          <p:nvPr userDrawn="1"/>
        </p:nvSpPr>
        <p:spPr bwMode="auto">
          <a:xfrm>
            <a:off x="179388" y="836613"/>
            <a:ext cx="8785225" cy="0"/>
          </a:xfrm>
          <a:prstGeom prst="line">
            <a:avLst/>
          </a:prstGeom>
          <a:noFill/>
          <a:ln w="15875">
            <a:solidFill>
              <a:srgbClr val="808080"/>
            </a:solidFill>
            <a:round/>
            <a:headEnd/>
            <a:tailEnd/>
          </a:ln>
        </p:spPr>
        <p:txBody>
          <a:bodyPr/>
          <a:lstStyle/>
          <a:p>
            <a:pPr>
              <a:defRPr/>
            </a:pPr>
            <a:endParaRPr lang="de-DE">
              <a:latin typeface="Arial" charset="0"/>
              <a:ea typeface="+mn-ea"/>
              <a:cs typeface="+mn-cs"/>
            </a:endParaRPr>
          </a:p>
        </p:txBody>
      </p:sp>
      <p:sp>
        <p:nvSpPr>
          <p:cNvPr id="2" name="Line 9"/>
          <p:cNvSpPr>
            <a:spLocks noChangeShapeType="1"/>
          </p:cNvSpPr>
          <p:nvPr userDrawn="1"/>
        </p:nvSpPr>
        <p:spPr bwMode="auto">
          <a:xfrm>
            <a:off x="755650" y="188913"/>
            <a:ext cx="0" cy="981075"/>
          </a:xfrm>
          <a:prstGeom prst="line">
            <a:avLst/>
          </a:prstGeom>
          <a:noFill/>
          <a:ln w="15875">
            <a:solidFill>
              <a:srgbClr val="808080"/>
            </a:solidFill>
            <a:round/>
            <a:headEnd/>
            <a:tailEnd/>
          </a:ln>
        </p:spPr>
        <p:txBody>
          <a:bodyPr/>
          <a:lstStyle/>
          <a:p>
            <a:pPr>
              <a:defRPr/>
            </a:pPr>
            <a:endParaRPr lang="de-DE">
              <a:latin typeface="Arial" charset="0"/>
              <a:ea typeface="+mn-ea"/>
              <a:cs typeface="+mn-cs"/>
            </a:endParaRPr>
          </a:p>
        </p:txBody>
      </p:sp>
      <p:pic>
        <p:nvPicPr>
          <p:cNvPr id="64519" name="Bild 9"/>
          <p:cNvPicPr>
            <a:picLocks noChangeAspect="1"/>
          </p:cNvPicPr>
          <p:nvPr/>
        </p:nvPicPr>
        <p:blipFill>
          <a:blip r:embed="rId51" cstate="print"/>
          <a:srcRect/>
          <a:stretch>
            <a:fillRect/>
          </a:stretch>
        </p:blipFill>
        <p:spPr bwMode="auto">
          <a:xfrm>
            <a:off x="114300" y="279400"/>
            <a:ext cx="609600" cy="431800"/>
          </a:xfrm>
          <a:prstGeom prst="rect">
            <a:avLst/>
          </a:prstGeom>
          <a:noFill/>
          <a:ln w="9525">
            <a:noFill/>
            <a:miter lim="800000"/>
            <a:headEnd/>
            <a:tailEnd/>
          </a:ln>
        </p:spPr>
      </p:pic>
      <p:sp>
        <p:nvSpPr>
          <p:cNvPr id="1032" name="Textfeld 2"/>
          <p:cNvSpPr txBox="1">
            <a:spLocks noChangeArrowheads="1"/>
          </p:cNvSpPr>
          <p:nvPr userDrawn="1"/>
        </p:nvSpPr>
        <p:spPr bwMode="auto">
          <a:xfrm>
            <a:off x="3708400" y="6381750"/>
            <a:ext cx="2698750" cy="230188"/>
          </a:xfrm>
          <a:prstGeom prst="rect">
            <a:avLst/>
          </a:prstGeom>
          <a:noFill/>
          <a:ln>
            <a:noFill/>
          </a:ln>
        </p:spPr>
        <p:txBody>
          <a:bodyPr wrap="none">
            <a:prstTxWarp prst="textNoShape">
              <a:avLst/>
            </a:prstTxWarp>
            <a:spAutoFit/>
          </a:bodyPr>
          <a:lstStyle/>
          <a:p>
            <a:pPr>
              <a:defRPr/>
            </a:pPr>
            <a:r>
              <a:rPr lang="de-DE" sz="900">
                <a:ea typeface="Arial" pitchFamily="-107" charset="0"/>
                <a:cs typeface="Arial" pitchFamily="-107" charset="0"/>
              </a:rPr>
              <a:t>Januar 2017 © PIKAS (http://www.pikas.dzlm.de) </a:t>
            </a:r>
          </a:p>
        </p:txBody>
      </p:sp>
      <p:pic>
        <p:nvPicPr>
          <p:cNvPr id="64521" name="Bild 3"/>
          <p:cNvPicPr>
            <a:picLocks noChangeAspect="1"/>
          </p:cNvPicPr>
          <p:nvPr userDrawn="1"/>
        </p:nvPicPr>
        <p:blipFill>
          <a:blip r:embed="rId52" cstate="print"/>
          <a:srcRect/>
          <a:stretch>
            <a:fillRect/>
          </a:stretch>
        </p:blipFill>
        <p:spPr bwMode="auto">
          <a:xfrm>
            <a:off x="6372225" y="6381750"/>
            <a:ext cx="228600" cy="2413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048" r:id="rId1"/>
    <p:sldLayoutId id="2147485049" r:id="rId2"/>
    <p:sldLayoutId id="2147485050" r:id="rId3"/>
    <p:sldLayoutId id="2147485051" r:id="rId4"/>
    <p:sldLayoutId id="2147485052" r:id="rId5"/>
    <p:sldLayoutId id="2147485053" r:id="rId6"/>
    <p:sldLayoutId id="2147485054" r:id="rId7"/>
    <p:sldLayoutId id="2147485055" r:id="rId8"/>
    <p:sldLayoutId id="2147485056" r:id="rId9"/>
    <p:sldLayoutId id="2147485057" r:id="rId10"/>
    <p:sldLayoutId id="2147485058" r:id="rId11"/>
    <p:sldLayoutId id="2147485059" r:id="rId12"/>
    <p:sldLayoutId id="2147485060" r:id="rId13"/>
    <p:sldLayoutId id="2147485061" r:id="rId14"/>
    <p:sldLayoutId id="2147485062" r:id="rId15"/>
    <p:sldLayoutId id="2147485063" r:id="rId16"/>
    <p:sldLayoutId id="2147485064" r:id="rId17"/>
    <p:sldLayoutId id="2147485065" r:id="rId18"/>
    <p:sldLayoutId id="2147485066" r:id="rId19"/>
    <p:sldLayoutId id="2147485067" r:id="rId20"/>
    <p:sldLayoutId id="2147485068" r:id="rId21"/>
    <p:sldLayoutId id="2147485069" r:id="rId22"/>
    <p:sldLayoutId id="2147485070" r:id="rId23"/>
    <p:sldLayoutId id="2147485071" r:id="rId24"/>
    <p:sldLayoutId id="2147485072" r:id="rId25"/>
    <p:sldLayoutId id="2147485073" r:id="rId26"/>
    <p:sldLayoutId id="2147485074" r:id="rId27"/>
    <p:sldLayoutId id="2147484975" r:id="rId28"/>
    <p:sldLayoutId id="2147485075" r:id="rId29"/>
    <p:sldLayoutId id="2147485076" r:id="rId30"/>
    <p:sldLayoutId id="2147485077" r:id="rId31"/>
    <p:sldLayoutId id="2147485078" r:id="rId32"/>
    <p:sldLayoutId id="2147485080" r:id="rId33"/>
    <p:sldLayoutId id="2147485081" r:id="rId34"/>
    <p:sldLayoutId id="2147485082" r:id="rId35"/>
    <p:sldLayoutId id="2147485083" r:id="rId36"/>
    <p:sldLayoutId id="2147485084" r:id="rId37"/>
    <p:sldLayoutId id="2147485085" r:id="rId38"/>
    <p:sldLayoutId id="2147485086" r:id="rId39"/>
    <p:sldLayoutId id="2147485087" r:id="rId40"/>
    <p:sldLayoutId id="2147485088" r:id="rId41"/>
    <p:sldLayoutId id="2147485089" r:id="rId42"/>
    <p:sldLayoutId id="2147485090" r:id="rId43"/>
    <p:sldLayoutId id="2147485091" r:id="rId44"/>
    <p:sldLayoutId id="2147485092" r:id="rId45"/>
    <p:sldLayoutId id="2147485093" r:id="rId46"/>
    <p:sldLayoutId id="2147485094" r:id="rId47"/>
    <p:sldLayoutId id="2147485095" r:id="rId48"/>
    <p:sldLayoutId id="2147485099" r:id="rId49"/>
  </p:sldLayoutIdLst>
  <p:transition/>
  <p:hf hdr="0" ftr="0" dt="0"/>
  <p:txStyles>
    <p:titleStyle>
      <a:lvl1pPr algn="l" rtl="0" eaLnBrk="0" fontAlgn="base" hangingPunct="0">
        <a:spcBef>
          <a:spcPct val="0"/>
        </a:spcBef>
        <a:spcAft>
          <a:spcPct val="0"/>
        </a:spcAft>
        <a:defRPr sz="2800">
          <a:solidFill>
            <a:schemeClr val="tx2"/>
          </a:solidFill>
          <a:latin typeface="+mj-lt"/>
          <a:ea typeface="MS PGothic" pitchFamily="34" charset="-128"/>
          <a:cs typeface="+mj-cs"/>
        </a:defRPr>
      </a:lvl1pPr>
      <a:lvl2pPr algn="l" rtl="0" eaLnBrk="0" fontAlgn="base" hangingPunct="0">
        <a:spcBef>
          <a:spcPct val="0"/>
        </a:spcBef>
        <a:spcAft>
          <a:spcPct val="0"/>
        </a:spcAft>
        <a:defRPr sz="2800">
          <a:solidFill>
            <a:schemeClr val="tx2"/>
          </a:solidFill>
          <a:latin typeface="Arial" charset="0"/>
          <a:ea typeface="MS PGothic" pitchFamily="34" charset="-128"/>
          <a:cs typeface="Arial"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Arial"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Arial"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Arial" charset="0"/>
        </a:defRPr>
      </a:lvl5pPr>
      <a:lvl6pPr marL="457200" algn="ctr" rtl="0" fontAlgn="base">
        <a:spcBef>
          <a:spcPct val="0"/>
        </a:spcBef>
        <a:spcAft>
          <a:spcPct val="0"/>
        </a:spcAft>
        <a:defRPr sz="3200">
          <a:solidFill>
            <a:schemeClr val="tx2"/>
          </a:solidFill>
          <a:latin typeface="Arial" charset="0"/>
          <a:cs typeface="Arial" charset="0"/>
        </a:defRPr>
      </a:lvl6pPr>
      <a:lvl7pPr marL="914400" algn="ctr" rtl="0" fontAlgn="base">
        <a:spcBef>
          <a:spcPct val="0"/>
        </a:spcBef>
        <a:spcAft>
          <a:spcPct val="0"/>
        </a:spcAft>
        <a:defRPr sz="3200">
          <a:solidFill>
            <a:schemeClr val="tx2"/>
          </a:solidFill>
          <a:latin typeface="Arial" charset="0"/>
          <a:cs typeface="Arial" charset="0"/>
        </a:defRPr>
      </a:lvl7pPr>
      <a:lvl8pPr marL="1371600" algn="ctr" rtl="0" fontAlgn="base">
        <a:spcBef>
          <a:spcPct val="0"/>
        </a:spcBef>
        <a:spcAft>
          <a:spcPct val="0"/>
        </a:spcAft>
        <a:defRPr sz="3200">
          <a:solidFill>
            <a:schemeClr val="tx2"/>
          </a:solidFill>
          <a:latin typeface="Arial" charset="0"/>
          <a:cs typeface="Arial" charset="0"/>
        </a:defRPr>
      </a:lvl8pPr>
      <a:lvl9pPr marL="1828800" algn="ctr" rtl="0" fontAlgn="base">
        <a:spcBef>
          <a:spcPct val="0"/>
        </a:spcBef>
        <a:spcAft>
          <a:spcPct val="0"/>
        </a:spcAft>
        <a:defRPr sz="32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Font typeface="Arial" pitchFamily="-107" charset="0"/>
        <a:buChar char="•"/>
        <a:defRPr sz="2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000">
          <a:solidFill>
            <a:schemeClr val="tx1"/>
          </a:solidFill>
          <a:latin typeface="+mn-lt"/>
          <a:ea typeface="Arial" pitchFamily="-112"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12"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12"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12"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5714"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Mastertitelformat bearbeiten</a:t>
            </a:r>
          </a:p>
        </p:txBody>
      </p:sp>
      <p:sp>
        <p:nvSpPr>
          <p:cNvPr id="115715"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93CDEDD2-1B08-8744-8E54-A8B76BD2B2EE}" type="datetime1">
              <a:rPr lang="de-DE"/>
              <a:pPr>
                <a:defRPr/>
              </a:pPr>
              <a:t>27.09.2020</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mn-ea"/>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4264C850-B2D0-0849-9D12-37D528FC2C50}"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 id="2147484981" r:id="rId6"/>
    <p:sldLayoutId id="2147484982" r:id="rId7"/>
    <p:sldLayoutId id="2147484983" r:id="rId8"/>
    <p:sldLayoutId id="2147484984" r:id="rId9"/>
    <p:sldLayoutId id="2147484985" r:id="rId10"/>
    <p:sldLayoutId id="2147484986" r:id="rId1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pitchFamily="-107" charset="-128"/>
        </a:defRPr>
      </a:lvl1pPr>
      <a:lvl2pPr algn="ctr" defTabSz="457200"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pitchFamily="-107" charset="-128"/>
        </a:defRPr>
      </a:lvl2pPr>
      <a:lvl3pPr algn="ctr" defTabSz="457200"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pitchFamily="-107" charset="-128"/>
        </a:defRPr>
      </a:lvl3pPr>
      <a:lvl4pPr algn="ctr" defTabSz="457200"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pitchFamily="-107" charset="-128"/>
        </a:defRPr>
      </a:lvl4pPr>
      <a:lvl5pPr algn="ctr" defTabSz="457200"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pitchFamily="-107"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p:titleStyle>
    <p:bodyStyle>
      <a:lvl1pPr marL="342900" indent="-342900" algn="l" defTabSz="457200" rtl="0" eaLnBrk="0" fontAlgn="base" hangingPunct="0">
        <a:spcBef>
          <a:spcPct val="20000"/>
        </a:spcBef>
        <a:spcAft>
          <a:spcPct val="0"/>
        </a:spcAft>
        <a:buFont typeface="Arial" pitchFamily="-107" charset="0"/>
        <a:buChar char="•"/>
        <a:defRPr sz="3200" kern="1200">
          <a:solidFill>
            <a:schemeClr val="tx1"/>
          </a:solidFill>
          <a:latin typeface="+mn-lt"/>
          <a:ea typeface="ヒラギノ角ゴ Pro W3" charset="-128"/>
          <a:cs typeface="ヒラギノ角ゴ Pro W3" pitchFamily="-107" charset="-128"/>
        </a:defRPr>
      </a:lvl1pPr>
      <a:lvl2pPr marL="742950" indent="-285750" algn="l" defTabSz="457200" rtl="0" eaLnBrk="0" fontAlgn="base" hangingPunct="0">
        <a:spcBef>
          <a:spcPct val="20000"/>
        </a:spcBef>
        <a:spcAft>
          <a:spcPct val="0"/>
        </a:spcAft>
        <a:buFont typeface="Arial" pitchFamily="-107" charset="0"/>
        <a:buChar char="–"/>
        <a:defRPr sz="2800" kern="1200">
          <a:solidFill>
            <a:schemeClr val="tx1"/>
          </a:solidFill>
          <a:latin typeface="+mn-lt"/>
          <a:ea typeface="ヒラギノ角ゴ Pro W3" charset="-128"/>
          <a:cs typeface="+mn-cs"/>
        </a:defRPr>
      </a:lvl2pPr>
      <a:lvl3pPr marL="1143000" indent="-228600" algn="l" defTabSz="457200" rtl="0" eaLnBrk="0" fontAlgn="base" hangingPunct="0">
        <a:spcBef>
          <a:spcPct val="20000"/>
        </a:spcBef>
        <a:spcAft>
          <a:spcPct val="0"/>
        </a:spcAft>
        <a:buFont typeface="Arial" pitchFamily="-107" charset="0"/>
        <a:buChar char="•"/>
        <a:defRPr sz="2400" kern="1200">
          <a:solidFill>
            <a:schemeClr val="tx1"/>
          </a:solidFill>
          <a:latin typeface="+mn-lt"/>
          <a:ea typeface="ヒラギノ角ゴ Pro W3" charset="-128"/>
          <a:cs typeface="+mn-cs"/>
        </a:defRPr>
      </a:lvl3pPr>
      <a:lvl4pPr marL="1600200" indent="-228600" algn="l" defTabSz="457200" rtl="0" eaLnBrk="0" fontAlgn="base" hangingPunct="0">
        <a:spcBef>
          <a:spcPct val="20000"/>
        </a:spcBef>
        <a:spcAft>
          <a:spcPct val="0"/>
        </a:spcAft>
        <a:buFont typeface="Arial" pitchFamily="-107"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pitchFamily="-107"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Mastertitelformat bearbeiten</a:t>
            </a:r>
          </a:p>
        </p:txBody>
      </p:sp>
      <p:sp>
        <p:nvSpPr>
          <p:cNvPr id="128003"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D7A10688-4AD3-FA45-82D1-79D8DA1AB5E7}" type="datetime1">
              <a:rPr lang="de-DE"/>
              <a:pPr>
                <a:defRPr/>
              </a:pPr>
              <a:t>27.09.2020</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mn-ea"/>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65442A79-0CF0-9447-A71A-DDF0C2F52BFC}"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5098" r:id="rId1"/>
    <p:sldLayoutId id="2147484987" r:id="rId2"/>
    <p:sldLayoutId id="2147484988" r:id="rId3"/>
    <p:sldLayoutId id="2147484989" r:id="rId4"/>
    <p:sldLayoutId id="2147484990" r:id="rId5"/>
    <p:sldLayoutId id="2147484991" r:id="rId6"/>
    <p:sldLayoutId id="2147484992" r:id="rId7"/>
    <p:sldLayoutId id="2147484993" r:id="rId8"/>
    <p:sldLayoutId id="2147484994" r:id="rId9"/>
    <p:sldLayoutId id="2147484995" r:id="rId10"/>
    <p:sldLayoutId id="2147484996" r:id="rId11"/>
    <p:sldLayoutId id="2147484997" r:id="rId12"/>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pitchFamily="-107" charset="-128"/>
        </a:defRPr>
      </a:lvl1pPr>
      <a:lvl2pPr algn="ctr" defTabSz="457200"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pitchFamily="-107" charset="-128"/>
        </a:defRPr>
      </a:lvl2pPr>
      <a:lvl3pPr algn="ctr" defTabSz="457200"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pitchFamily="-107" charset="-128"/>
        </a:defRPr>
      </a:lvl3pPr>
      <a:lvl4pPr algn="ctr" defTabSz="457200"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pitchFamily="-107" charset="-128"/>
        </a:defRPr>
      </a:lvl4pPr>
      <a:lvl5pPr algn="ctr" defTabSz="457200"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pitchFamily="-107"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p:titleStyle>
    <p:bodyStyle>
      <a:lvl1pPr marL="342900" indent="-342900" algn="l" defTabSz="457200" rtl="0" eaLnBrk="0" fontAlgn="base" hangingPunct="0">
        <a:spcBef>
          <a:spcPct val="20000"/>
        </a:spcBef>
        <a:spcAft>
          <a:spcPct val="0"/>
        </a:spcAft>
        <a:buFont typeface="Arial" pitchFamily="-107" charset="0"/>
        <a:buChar char="•"/>
        <a:defRPr sz="3200" kern="1200">
          <a:solidFill>
            <a:schemeClr val="tx1"/>
          </a:solidFill>
          <a:latin typeface="+mn-lt"/>
          <a:ea typeface="ヒラギノ角ゴ Pro W3" charset="-128"/>
          <a:cs typeface="ヒラギノ角ゴ Pro W3" pitchFamily="-107" charset="-128"/>
        </a:defRPr>
      </a:lvl1pPr>
      <a:lvl2pPr marL="742950" indent="-285750" algn="l" defTabSz="457200" rtl="0" eaLnBrk="0" fontAlgn="base" hangingPunct="0">
        <a:spcBef>
          <a:spcPct val="20000"/>
        </a:spcBef>
        <a:spcAft>
          <a:spcPct val="0"/>
        </a:spcAft>
        <a:buFont typeface="Arial" pitchFamily="-107" charset="0"/>
        <a:buChar char="–"/>
        <a:defRPr sz="2800" kern="1200">
          <a:solidFill>
            <a:schemeClr val="tx1"/>
          </a:solidFill>
          <a:latin typeface="+mn-lt"/>
          <a:ea typeface="ヒラギノ角ゴ Pro W3" charset="-128"/>
          <a:cs typeface="+mn-cs"/>
        </a:defRPr>
      </a:lvl2pPr>
      <a:lvl3pPr marL="1143000" indent="-228600" algn="l" defTabSz="457200" rtl="0" eaLnBrk="0" fontAlgn="base" hangingPunct="0">
        <a:spcBef>
          <a:spcPct val="20000"/>
        </a:spcBef>
        <a:spcAft>
          <a:spcPct val="0"/>
        </a:spcAft>
        <a:buFont typeface="Arial" pitchFamily="-107" charset="0"/>
        <a:buChar char="•"/>
        <a:defRPr sz="2400" kern="1200">
          <a:solidFill>
            <a:schemeClr val="tx1"/>
          </a:solidFill>
          <a:latin typeface="+mn-lt"/>
          <a:ea typeface="ヒラギノ角ゴ Pro W3" charset="-128"/>
          <a:cs typeface="+mn-cs"/>
        </a:defRPr>
      </a:lvl3pPr>
      <a:lvl4pPr marL="1600200" indent="-228600" algn="l" defTabSz="457200" rtl="0" eaLnBrk="0" fontAlgn="base" hangingPunct="0">
        <a:spcBef>
          <a:spcPct val="20000"/>
        </a:spcBef>
        <a:spcAft>
          <a:spcPct val="0"/>
        </a:spcAft>
        <a:buFont typeface="Arial" pitchFamily="-107"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pitchFamily="-107"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71550" y="115888"/>
            <a:ext cx="7726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p>
        </p:txBody>
      </p:sp>
      <p:sp>
        <p:nvSpPr>
          <p:cNvPr id="1027" name="Rectangle 3"/>
          <p:cNvSpPr>
            <a:spLocks noGrp="1" noChangeArrowheads="1"/>
          </p:cNvSpPr>
          <p:nvPr>
            <p:ph type="body" idx="1"/>
          </p:nvPr>
        </p:nvSpPr>
        <p:spPr bwMode="auto">
          <a:xfrm>
            <a:off x="900113" y="1052513"/>
            <a:ext cx="8075612"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p:txBody>
      </p:sp>
      <p:sp>
        <p:nvSpPr>
          <p:cNvPr id="1028" name="Line 8"/>
          <p:cNvSpPr>
            <a:spLocks noChangeShapeType="1"/>
          </p:cNvSpPr>
          <p:nvPr userDrawn="1"/>
        </p:nvSpPr>
        <p:spPr bwMode="auto">
          <a:xfrm>
            <a:off x="179388" y="836613"/>
            <a:ext cx="8785225" cy="0"/>
          </a:xfrm>
          <a:prstGeom prst="line">
            <a:avLst/>
          </a:prstGeom>
          <a:noFill/>
          <a:ln w="15875">
            <a:solidFill>
              <a:srgbClr val="808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029" name="Line 9"/>
          <p:cNvSpPr>
            <a:spLocks noChangeShapeType="1"/>
          </p:cNvSpPr>
          <p:nvPr userDrawn="1"/>
        </p:nvSpPr>
        <p:spPr bwMode="auto">
          <a:xfrm>
            <a:off x="755650" y="188913"/>
            <a:ext cx="0" cy="981075"/>
          </a:xfrm>
          <a:prstGeom prst="line">
            <a:avLst/>
          </a:prstGeom>
          <a:noFill/>
          <a:ln w="15875">
            <a:solidFill>
              <a:srgbClr val="808080"/>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1030" name="Bild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 y="279400"/>
            <a:ext cx="609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243824"/>
      </p:ext>
    </p:extLst>
  </p:cSld>
  <p:clrMap bg1="lt1" tx1="dk1" bg2="lt2" tx2="dk2" accent1="accent1" accent2="accent2" accent3="accent3" accent4="accent4" accent5="accent5" accent6="accent6" hlink="hlink" folHlink="folHlink"/>
  <p:sldLayoutIdLst>
    <p:sldLayoutId id="2147485101" r:id="rId1"/>
    <p:sldLayoutId id="2147485102" r:id="rId2"/>
    <p:sldLayoutId id="2147485103" r:id="rId3"/>
  </p:sldLayoutIdLst>
  <p:transition/>
  <p:hf hdr="0" ftr="0" dt="0"/>
  <p:txStyles>
    <p:titleStyle>
      <a:lvl1pPr algn="l" rtl="0" eaLnBrk="0" fontAlgn="base" hangingPunct="0">
        <a:spcBef>
          <a:spcPct val="0"/>
        </a:spcBef>
        <a:spcAft>
          <a:spcPct val="0"/>
        </a:spcAft>
        <a:defRPr sz="2800">
          <a:solidFill>
            <a:schemeClr val="tx2"/>
          </a:solidFill>
          <a:latin typeface="+mj-lt"/>
          <a:ea typeface="ＭＳ Ｐゴシック" charset="0"/>
          <a:cs typeface="+mj-cs"/>
        </a:defRPr>
      </a:lvl1pPr>
      <a:lvl2pPr algn="l" rtl="0" eaLnBrk="0" fontAlgn="base" hangingPunct="0">
        <a:spcBef>
          <a:spcPct val="0"/>
        </a:spcBef>
        <a:spcAft>
          <a:spcPct val="0"/>
        </a:spcAft>
        <a:defRPr sz="28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28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28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2800">
          <a:solidFill>
            <a:schemeClr val="tx2"/>
          </a:solidFill>
          <a:latin typeface="Arial" charset="0"/>
          <a:ea typeface="ＭＳ Ｐゴシック" charset="0"/>
          <a:cs typeface="Arial" charset="0"/>
        </a:defRPr>
      </a:lvl5pPr>
      <a:lvl6pPr marL="457200" algn="ctr" rtl="0" fontAlgn="base">
        <a:spcBef>
          <a:spcPct val="0"/>
        </a:spcBef>
        <a:spcAft>
          <a:spcPct val="0"/>
        </a:spcAft>
        <a:defRPr sz="3200">
          <a:solidFill>
            <a:schemeClr val="tx2"/>
          </a:solidFill>
          <a:latin typeface="Arial" charset="0"/>
          <a:cs typeface="Arial" charset="0"/>
        </a:defRPr>
      </a:lvl6pPr>
      <a:lvl7pPr marL="914400" algn="ctr" rtl="0" fontAlgn="base">
        <a:spcBef>
          <a:spcPct val="0"/>
        </a:spcBef>
        <a:spcAft>
          <a:spcPct val="0"/>
        </a:spcAft>
        <a:defRPr sz="3200">
          <a:solidFill>
            <a:schemeClr val="tx2"/>
          </a:solidFill>
          <a:latin typeface="Arial" charset="0"/>
          <a:cs typeface="Arial" charset="0"/>
        </a:defRPr>
      </a:lvl7pPr>
      <a:lvl8pPr marL="1371600" algn="ctr" rtl="0" fontAlgn="base">
        <a:spcBef>
          <a:spcPct val="0"/>
        </a:spcBef>
        <a:spcAft>
          <a:spcPct val="0"/>
        </a:spcAft>
        <a:defRPr sz="3200">
          <a:solidFill>
            <a:schemeClr val="tx2"/>
          </a:solidFill>
          <a:latin typeface="Arial" charset="0"/>
          <a:cs typeface="Arial" charset="0"/>
        </a:defRPr>
      </a:lvl8pPr>
      <a:lvl9pPr marL="1828800" algn="ctr" rtl="0" fontAlgn="base">
        <a:spcBef>
          <a:spcPct val="0"/>
        </a:spcBef>
        <a:spcAft>
          <a:spcPct val="0"/>
        </a:spcAft>
        <a:defRPr sz="32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000">
          <a:solidFill>
            <a:schemeClr val="tx1"/>
          </a:solidFill>
          <a:latin typeface="+mn-lt"/>
          <a:ea typeface="Arial" pitchFamily="-112"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12"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12"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12"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file:////E//Documents/BISS/Hospitationsschule_Er%25C3%25B6ffnung/zweite%20Hospitation%20im%20Dichterviertel/Filme/Sprachfoerderung_Online.wmv" TargetMode="External"/><Relationship Id="rId1" Type="http://schemas.microsoft.com/office/2007/relationships/media" Target="file:////E//Documents/BISS/Hospitationsschule_Er%25C3%25B6ffnung/zweite%20Hospitation%20im%20Dichterviertel/Filme/Sprachfoerderung_Online.wmv" TargetMode="External"/><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63.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hyperlink" Target="http://pikas.dzlm.de/" TargetMode="External"/><Relationship Id="rId2" Type="http://schemas.openxmlformats.org/officeDocument/2006/relationships/notesSlide" Target="../notesSlides/notesSlide2.xml"/><Relationship Id="rId1" Type="http://schemas.openxmlformats.org/officeDocument/2006/relationships/slideLayout" Target="../slideLayouts/slideLayout9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9.xml"/><Relationship Id="rId5" Type="http://schemas.openxmlformats.org/officeDocument/2006/relationships/image" Target="../media/image14.jp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4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65.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6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4.xml"/><Relationship Id="rId5" Type="http://schemas.openxmlformats.org/officeDocument/2006/relationships/image" Target="../media/image52.jpg"/><Relationship Id="rId4" Type="http://schemas.openxmlformats.org/officeDocument/2006/relationships/image" Target="../media/image51.jp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45.xml"/><Relationship Id="rId4" Type="http://schemas.openxmlformats.org/officeDocument/2006/relationships/image" Target="../media/image54.jpeg"/></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46.xml"/><Relationship Id="rId5" Type="http://schemas.openxmlformats.org/officeDocument/2006/relationships/image" Target="../media/image57.jpg"/><Relationship Id="rId4" Type="http://schemas.openxmlformats.org/officeDocument/2006/relationships/image" Target="../media/image56.jpg"/></Relationships>
</file>

<file path=ppt/slides/_rels/slide5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3.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4.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54.xml"/><Relationship Id="rId6" Type="http://schemas.openxmlformats.org/officeDocument/2006/relationships/image" Target="../media/image68.jpg"/><Relationship Id="rId5" Type="http://schemas.openxmlformats.org/officeDocument/2006/relationships/image" Target="../media/image65.jpe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55.xml"/><Relationship Id="rId5" Type="http://schemas.openxmlformats.org/officeDocument/2006/relationships/image" Target="../media/image69.jpeg"/><Relationship Id="rId4" Type="http://schemas.openxmlformats.org/officeDocument/2006/relationships/image" Target="../media/image27.jpeg"/></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39.xml"/><Relationship Id="rId4" Type="http://schemas.openxmlformats.org/officeDocument/2006/relationships/image" Target="../media/image73.jpeg"/></Relationships>
</file>

<file path=ppt/slides/_rels/slide7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6.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el 1"/>
          <p:cNvSpPr>
            <a:spLocks noGrp="1"/>
          </p:cNvSpPr>
          <p:nvPr>
            <p:ph type="ctrTitle"/>
          </p:nvPr>
        </p:nvSpPr>
        <p:spPr/>
        <p:txBody>
          <a:bodyPr/>
          <a:lstStyle/>
          <a:p>
            <a:r>
              <a:rPr lang="de-DE" sz="2400" dirty="0">
                <a:solidFill>
                  <a:schemeClr val="tx1"/>
                </a:solidFill>
              </a:rPr>
              <a:t>Haus 4: Sprachfördernder Mathematikunterricht</a:t>
            </a:r>
          </a:p>
        </p:txBody>
      </p:sp>
      <p:sp>
        <p:nvSpPr>
          <p:cNvPr id="145411" name="Untertitel 2"/>
          <p:cNvSpPr txBox="1">
            <a:spLocks/>
          </p:cNvSpPr>
          <p:nvPr/>
        </p:nvSpPr>
        <p:spPr bwMode="auto">
          <a:xfrm>
            <a:off x="323850" y="1852613"/>
            <a:ext cx="8496300" cy="4576762"/>
          </a:xfrm>
          <a:prstGeom prst="rect">
            <a:avLst/>
          </a:prstGeom>
          <a:noFill/>
          <a:ln w="9525">
            <a:noFill/>
            <a:miter lim="800000"/>
            <a:headEnd/>
            <a:tailEnd/>
          </a:ln>
        </p:spPr>
        <p:txBody>
          <a:bodyPr>
            <a:prstTxWarp prst="textNoShape">
              <a:avLst/>
            </a:prstTxWarp>
          </a:bodyPr>
          <a:lstStyle/>
          <a:p>
            <a:pPr marL="342900" indent="-342900" algn="ctr" eaLnBrk="0" hangingPunct="0">
              <a:spcBef>
                <a:spcPct val="20000"/>
              </a:spcBef>
            </a:pPr>
            <a:br>
              <a:rPr lang="de-DE" sz="2200" b="1" dirty="0">
                <a:ea typeface="Arial" pitchFamily="-107" charset="0"/>
                <a:cs typeface="Arial" pitchFamily="-107" charset="0"/>
              </a:rPr>
            </a:br>
            <a:endParaRPr lang="de-DE" sz="2200" b="1" dirty="0">
              <a:ea typeface="Arial" pitchFamily="-107" charset="0"/>
              <a:cs typeface="Arial" pitchFamily="-107" charset="0"/>
            </a:endParaRPr>
          </a:p>
          <a:p>
            <a:pPr marL="342900" indent="-342900" algn="ctr" eaLnBrk="0" hangingPunct="0">
              <a:spcBef>
                <a:spcPct val="20000"/>
              </a:spcBef>
              <a:buFont typeface="Arial" pitchFamily="-107" charset="0"/>
              <a:buChar char="•"/>
            </a:pPr>
            <a:endParaRPr lang="de-DE" sz="2200" b="1" dirty="0">
              <a:ea typeface="Arial" pitchFamily="-107" charset="0"/>
              <a:cs typeface="Arial" pitchFamily="-107" charset="0"/>
            </a:endParaRPr>
          </a:p>
          <a:p>
            <a:pPr marL="342900" indent="-342900" algn="ctr" eaLnBrk="0" hangingPunct="0">
              <a:spcBef>
                <a:spcPct val="20000"/>
              </a:spcBef>
              <a:buFont typeface="Arial" pitchFamily="-107" charset="0"/>
              <a:buChar char="•"/>
            </a:pPr>
            <a:endParaRPr lang="de-DE" sz="2200" b="1" dirty="0">
              <a:ea typeface="Arial" pitchFamily="-107" charset="0"/>
              <a:cs typeface="Arial" pitchFamily="-107" charset="0"/>
            </a:endParaRPr>
          </a:p>
          <a:p>
            <a:pPr marL="342900" indent="-342900" algn="ctr" eaLnBrk="0" hangingPunct="0">
              <a:spcBef>
                <a:spcPct val="20000"/>
              </a:spcBef>
              <a:buFont typeface="Arial" pitchFamily="-107" charset="0"/>
              <a:buChar char="•"/>
            </a:pPr>
            <a:endParaRPr lang="de-DE" sz="2400" b="1" dirty="0">
              <a:ea typeface="Arial" pitchFamily="-107" charset="0"/>
              <a:cs typeface="Arial" pitchFamily="-107" charset="0"/>
            </a:endParaRPr>
          </a:p>
          <a:p>
            <a:pPr marL="342900" indent="-342900" algn="ctr" eaLnBrk="0" hangingPunct="0">
              <a:buFont typeface="Arial" pitchFamily="-107" charset="0"/>
              <a:buChar char="•"/>
            </a:pPr>
            <a:endParaRPr lang="de-DE" sz="2400" b="1" dirty="0">
              <a:ea typeface="Arial" pitchFamily="-107" charset="0"/>
              <a:cs typeface="Arial" pitchFamily="-107" charset="0"/>
            </a:endParaRPr>
          </a:p>
          <a:p>
            <a:pPr marL="342900" indent="-342900" algn="ctr" eaLnBrk="0" hangingPunct="0"/>
            <a:endParaRPr lang="de-DE" sz="2400" b="1" dirty="0">
              <a:ea typeface="Arial" pitchFamily="-107" charset="0"/>
              <a:cs typeface="Arial" pitchFamily="-107" charset="0"/>
            </a:endParaRPr>
          </a:p>
          <a:p>
            <a:pPr marL="342900" indent="-342900" algn="ctr" eaLnBrk="0" hangingPunct="0"/>
            <a:r>
              <a:rPr lang="de-DE" sz="2400" b="1" dirty="0">
                <a:ea typeface="Arial" pitchFamily="-107" charset="0"/>
                <a:cs typeface="Arial" pitchFamily="-107" charset="0"/>
              </a:rPr>
              <a:t>Modul 4.4</a:t>
            </a:r>
            <a:br>
              <a:rPr lang="de-DE" sz="2400" b="1" dirty="0">
                <a:ea typeface="Arial" pitchFamily="-107" charset="0"/>
                <a:cs typeface="Arial" pitchFamily="-107" charset="0"/>
              </a:rPr>
            </a:br>
            <a:r>
              <a:rPr lang="de-DE" sz="2400" b="1" dirty="0">
                <a:ea typeface="Arial" pitchFamily="-107" charset="0"/>
                <a:cs typeface="Arial" pitchFamily="-107" charset="0"/>
              </a:rPr>
              <a:t>Planung eines gezielt sprachfördernden Mathematikunterrichts mit Hilfe des WEGE-Konzeptes </a:t>
            </a:r>
          </a:p>
          <a:p>
            <a:pPr marL="342900" indent="-342900" algn="ctr" eaLnBrk="0" hangingPunct="0">
              <a:spcBef>
                <a:spcPct val="20000"/>
              </a:spcBef>
              <a:buFont typeface="Arial" pitchFamily="-107" charset="0"/>
              <a:buChar char="•"/>
            </a:pPr>
            <a:endParaRPr lang="de-DE" sz="2200" dirty="0">
              <a:ea typeface="Arial" pitchFamily="-107" charset="0"/>
              <a:cs typeface="Arial" pitchFamily="-107" charset="0"/>
            </a:endParaRPr>
          </a:p>
        </p:txBody>
      </p:sp>
      <p:pic>
        <p:nvPicPr>
          <p:cNvPr id="5" name="Bild 4"/>
          <p:cNvPicPr>
            <a:picLocks noChangeAspect="1"/>
          </p:cNvPicPr>
          <p:nvPr/>
        </p:nvPicPr>
        <p:blipFill>
          <a:blip r:embed="rId3" cstate="print"/>
          <a:stretch>
            <a:fillRect/>
          </a:stretch>
        </p:blipFill>
        <p:spPr>
          <a:xfrm>
            <a:off x="2286000" y="1003300"/>
            <a:ext cx="4572000" cy="3416300"/>
          </a:xfrm>
          <a:prstGeom prst="rect">
            <a:avLst/>
          </a:prstGeom>
        </p:spPr>
      </p:pic>
      <p:pic>
        <p:nvPicPr>
          <p:cNvPr id="2" name="Grafik 1">
            <a:extLst>
              <a:ext uri="{FF2B5EF4-FFF2-40B4-BE49-F238E27FC236}">
                <a16:creationId xmlns:a16="http://schemas.microsoft.com/office/drawing/2014/main" id="{BB3CA283-AD24-1249-BC53-541EFA92E5E4}"/>
              </a:ext>
            </a:extLst>
          </p:cNvPr>
          <p:cNvPicPr>
            <a:picLocks noChangeAspect="1"/>
          </p:cNvPicPr>
          <p:nvPr/>
        </p:nvPicPr>
        <p:blipFill>
          <a:blip r:embed="rId4"/>
          <a:stretch>
            <a:fillRect/>
          </a:stretch>
        </p:blipFill>
        <p:spPr>
          <a:xfrm>
            <a:off x="1547664" y="930278"/>
            <a:ext cx="5613668" cy="356234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Untertitel 2"/>
          <p:cNvSpPr>
            <a:spLocks noGrp="1"/>
          </p:cNvSpPr>
          <p:nvPr>
            <p:ph type="subTitle" idx="1"/>
          </p:nvPr>
        </p:nvSpPr>
        <p:spPr>
          <a:xfrm>
            <a:off x="-304800" y="914400"/>
            <a:ext cx="9144000" cy="1712913"/>
          </a:xfrm>
        </p:spPr>
        <p:txBody>
          <a:bodyPr/>
          <a:lstStyle/>
          <a:p>
            <a:pPr algn="ctr">
              <a:buFont typeface="Arial" charset="0"/>
              <a:buNone/>
              <a:defRPr/>
            </a:pPr>
            <a:r>
              <a:rPr lang="de-DE" sz="2800" b="1" dirty="0">
                <a:ea typeface="ＭＳ Ｐゴシック" pitchFamily="2" charset="-128"/>
              </a:rPr>
              <a:t>     </a:t>
            </a:r>
            <a:r>
              <a:rPr lang="de-DE" sz="3200" dirty="0">
                <a:ea typeface="ＭＳ Ｐゴシック" pitchFamily="2" charset="-128"/>
              </a:rPr>
              <a:t>  </a:t>
            </a:r>
            <a:r>
              <a:rPr lang="de-DE" sz="3200" b="1" dirty="0">
                <a:ln w="18000">
                  <a:solidFill>
                    <a:srgbClr val="FF0000"/>
                  </a:solidFill>
                  <a:prstDash val="solid"/>
                  <a:miter lim="800000"/>
                </a:ln>
                <a:solidFill>
                  <a:srgbClr val="FF0000"/>
                </a:solidFill>
                <a:effectLst>
                  <a:outerShdw blurRad="25500" dist="23000" dir="7020000" algn="tl">
                    <a:srgbClr val="000000">
                      <a:alpha val="50000"/>
                    </a:srgbClr>
                  </a:outerShdw>
                </a:effectLst>
                <a:ea typeface="ＭＳ Ｐゴシック" pitchFamily="2" charset="-128"/>
              </a:rPr>
              <a:t>WEGE</a:t>
            </a:r>
            <a:r>
              <a:rPr lang="de-DE" sz="3200" dirty="0">
                <a:ea typeface="ＭＳ Ｐゴシック" pitchFamily="2" charset="-128"/>
              </a:rPr>
              <a:t> durch den Sprachförder-Dschungel</a:t>
            </a:r>
          </a:p>
          <a:p>
            <a:pPr algn="ctr">
              <a:buFont typeface="Arial" charset="0"/>
              <a:buNone/>
              <a:defRPr/>
            </a:pPr>
            <a:endParaRPr lang="de-DE" sz="2800" dirty="0">
              <a:ea typeface="ＭＳ Ｐゴシック" pitchFamily="2" charset="-128"/>
            </a:endParaRPr>
          </a:p>
          <a:p>
            <a:pPr algn="ctr">
              <a:buFont typeface="Arial" charset="0"/>
              <a:buNone/>
              <a:defRPr/>
            </a:pPr>
            <a:endParaRPr lang="de-DE" sz="2800" dirty="0">
              <a:ea typeface="ＭＳ Ｐゴシック" pitchFamily="2" charset="-128"/>
            </a:endParaRPr>
          </a:p>
          <a:p>
            <a:pPr algn="ctr">
              <a:buFont typeface="Arial" charset="0"/>
              <a:buNone/>
              <a:defRPr/>
            </a:pPr>
            <a:endParaRPr lang="de-DE" sz="2800" dirty="0">
              <a:ea typeface="ＭＳ Ｐゴシック" pitchFamily="2" charset="-128"/>
            </a:endParaRPr>
          </a:p>
        </p:txBody>
      </p:sp>
      <p:sp>
        <p:nvSpPr>
          <p:cNvPr id="159747" name="Foliennummernplatzhalter 3"/>
          <p:cNvSpPr>
            <a:spLocks noGrp="1"/>
          </p:cNvSpPr>
          <p:nvPr>
            <p:ph type="sldNum" sz="quarter" idx="10"/>
          </p:nvPr>
        </p:nvSpPr>
        <p:spPr>
          <a:noFill/>
        </p:spPr>
        <p:txBody>
          <a:bodyPr/>
          <a:lstStyle/>
          <a:p>
            <a:fld id="{544F55D3-A921-8F49-B836-13383C27BFBC}" type="slidenum">
              <a:rPr lang="de-DE">
                <a:ea typeface="MS PGothic" pitchFamily="34" charset="-128"/>
              </a:rPr>
              <a:pPr/>
              <a:t>10</a:t>
            </a:fld>
            <a:endParaRPr lang="de-DE">
              <a:ea typeface="MS PGothic" pitchFamily="34"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Untertitel 2"/>
          <p:cNvSpPr>
            <a:spLocks noGrp="1"/>
          </p:cNvSpPr>
          <p:nvPr>
            <p:ph type="subTitle" idx="1"/>
          </p:nvPr>
        </p:nvSpPr>
        <p:spPr>
          <a:xfrm>
            <a:off x="0" y="1192514"/>
            <a:ext cx="9144000" cy="5148263"/>
          </a:xfrm>
        </p:spPr>
        <p:txBody>
          <a:bodyPr/>
          <a:lstStyle/>
          <a:p>
            <a:pPr marL="514350" indent="-514350">
              <a:buFont typeface="Arial" pitchFamily="-107" charset="0"/>
              <a:buAutoNum type="arabicPeriod"/>
            </a:pPr>
            <a:r>
              <a:rPr lang="de-DE" sz="2400" dirty="0"/>
              <a:t>Einstieg: Wenn der Wortschatz fehlt...</a:t>
            </a:r>
          </a:p>
          <a:p>
            <a:pPr marL="514350" indent="-514350">
              <a:buFont typeface="Arial" pitchFamily="-107" charset="0"/>
              <a:buAutoNum type="arabicPeriod"/>
            </a:pPr>
            <a:r>
              <a:rPr lang="de-DE" sz="2400" dirty="0"/>
              <a:t>Das </a:t>
            </a:r>
            <a:r>
              <a:rPr lang="de-DE" sz="2400" dirty="0" err="1"/>
              <a:t>WEGE-Konzept</a:t>
            </a:r>
            <a:r>
              <a:rPr lang="de-DE" sz="2400" dirty="0"/>
              <a:t> – Überblick: 4 Elemente</a:t>
            </a:r>
          </a:p>
          <a:p>
            <a:pPr marL="514350" indent="-514350">
              <a:buFont typeface="Arial" pitchFamily="-107" charset="0"/>
              <a:buAutoNum type="arabicPeriod"/>
            </a:pPr>
            <a:r>
              <a:rPr lang="de-DE" sz="2400" dirty="0"/>
              <a:t>Das </a:t>
            </a:r>
            <a:r>
              <a:rPr lang="de-DE" sz="2400" dirty="0" err="1"/>
              <a:t>WEGE-Konzept</a:t>
            </a:r>
            <a:r>
              <a:rPr lang="de-DE" sz="2400" dirty="0"/>
              <a:t> – Konzeptionelle Rahmung: </a:t>
            </a:r>
            <a:r>
              <a:rPr lang="de-DE" sz="2400" dirty="0" err="1"/>
              <a:t>Scaffolding</a:t>
            </a:r>
            <a:r>
              <a:rPr lang="de-DE" sz="2400" dirty="0"/>
              <a:t> und SIOP</a:t>
            </a:r>
          </a:p>
          <a:p>
            <a:pPr marL="514350" indent="-514350">
              <a:buFont typeface="Arial" pitchFamily="-107" charset="0"/>
              <a:buAutoNum type="arabicPeriod"/>
            </a:pPr>
            <a:r>
              <a:rPr lang="de-DE" sz="2400" dirty="0"/>
              <a:t>Das </a:t>
            </a:r>
            <a:r>
              <a:rPr lang="de-DE" sz="2400" dirty="0" err="1"/>
              <a:t>WEGE-Konzept</a:t>
            </a:r>
            <a:r>
              <a:rPr lang="de-DE" sz="2400" dirty="0"/>
              <a:t> – Umsetzung am Bsp. 100er-Tafel:</a:t>
            </a:r>
          </a:p>
          <a:p>
            <a:pPr marL="514350" indent="-514350"/>
            <a:r>
              <a:rPr lang="de-DE" sz="2400" dirty="0"/>
              <a:t>	Bedarfsanalyse- Vorwissen- Fachwortschatz- Übungen – Eigenproduktionen </a:t>
            </a:r>
          </a:p>
          <a:p>
            <a:pPr marL="514350" indent="-514350">
              <a:buAutoNum type="arabicPeriod" startAt="5"/>
            </a:pPr>
            <a:r>
              <a:rPr lang="de-DE" sz="2400" dirty="0"/>
              <a:t>Das </a:t>
            </a:r>
            <a:r>
              <a:rPr lang="de-DE" sz="2400" dirty="0" err="1"/>
              <a:t>WEGE-Konzept</a:t>
            </a:r>
            <a:r>
              <a:rPr lang="de-DE" sz="2400" dirty="0"/>
              <a:t> – Reflexion</a:t>
            </a:r>
          </a:p>
          <a:p>
            <a:pPr marL="514350" indent="-514350"/>
            <a:r>
              <a:rPr lang="de-DE" sz="2400" dirty="0"/>
              <a:t>6. 	Anmerkungen und Entwicklung eigener </a:t>
            </a:r>
            <a:r>
              <a:rPr lang="de-DE" sz="2400" dirty="0" err="1"/>
              <a:t>sprachfördernder</a:t>
            </a:r>
            <a:r>
              <a:rPr lang="de-DE" sz="2400" dirty="0"/>
              <a:t> Übungen</a:t>
            </a:r>
          </a:p>
          <a:p>
            <a:pPr marL="514350" indent="-514350">
              <a:buFont typeface="Arial" pitchFamily="-107" charset="0"/>
              <a:buAutoNum type="arabicPeriod"/>
            </a:pPr>
            <a:endParaRPr lang="de-DE" dirty="0"/>
          </a:p>
        </p:txBody>
      </p:sp>
      <p:sp>
        <p:nvSpPr>
          <p:cNvPr id="156675" name="Foliennummernplatzhalter 3"/>
          <p:cNvSpPr>
            <a:spLocks noGrp="1"/>
          </p:cNvSpPr>
          <p:nvPr>
            <p:ph type="sldNum" sz="quarter" idx="10"/>
          </p:nvPr>
        </p:nvSpPr>
        <p:spPr>
          <a:noFill/>
        </p:spPr>
        <p:txBody>
          <a:bodyPr/>
          <a:lstStyle/>
          <a:p>
            <a:fld id="{6117CB32-8288-0F4B-8A14-DF47780DC8AE}" type="slidenum">
              <a:rPr lang="de-DE"/>
              <a:pPr/>
              <a:t>11</a:t>
            </a:fld>
            <a:endParaRPr lang="de-DE"/>
          </a:p>
        </p:txBody>
      </p:sp>
      <p:sp>
        <p:nvSpPr>
          <p:cNvPr id="156676"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Überblick </a:t>
            </a:r>
            <a:endParaRPr lang="de-DE" b="1">
              <a:solidFill>
                <a:srgbClr val="FF0000"/>
              </a:solidFill>
              <a:latin typeface="Calibri" pitchFamily="34" charset="0"/>
              <a:ea typeface="MS PGothic" pitchFamily="34" charset="-128"/>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Foliennummernplatzhalter 3"/>
          <p:cNvSpPr>
            <a:spLocks noGrp="1"/>
          </p:cNvSpPr>
          <p:nvPr>
            <p:ph type="sldNum" sz="quarter" idx="11"/>
          </p:nvPr>
        </p:nvSpPr>
        <p:spPr>
          <a:noFill/>
        </p:spPr>
        <p:txBody>
          <a:bodyPr/>
          <a:lstStyle/>
          <a:p>
            <a:fld id="{1D274A66-083C-904C-9A78-89A2C4D1B79B}" type="slidenum">
              <a:rPr lang="de-DE"/>
              <a:pPr/>
              <a:t>12</a:t>
            </a:fld>
            <a:endParaRPr lang="de-DE"/>
          </a:p>
        </p:txBody>
      </p:sp>
      <p:pic>
        <p:nvPicPr>
          <p:cNvPr id="161795" name="Picture 3">
            <a:hlinkClick r:id="" action="ppaction://media"/>
          </p:cNvPr>
          <p:cNvPicPr>
            <a:picLocks noGrp="1"/>
          </p:cNvPicPr>
          <p:nvPr>
            <p:ph idx="4294967295"/>
            <a:videoFile r:link="rId2"/>
            <p:extLst>
              <p:ext uri="{DAA4B4D4-6D71-4841-9C94-3DE7FCFB9230}">
                <p14:media xmlns:p14="http://schemas.microsoft.com/office/powerpoint/2010/main" r:link="rId1"/>
              </p:ext>
            </p:extLst>
          </p:nvPr>
        </p:nvPicPr>
        <p:blipFill>
          <a:blip r:embed="rId5" cstate="print"/>
          <a:srcRect/>
          <a:stretch>
            <a:fillRect/>
          </a:stretch>
        </p:blipFill>
        <p:spPr>
          <a:xfrm>
            <a:off x="0" y="1700213"/>
            <a:ext cx="9167813" cy="5157787"/>
          </a:xfrm>
        </p:spPr>
      </p:pic>
      <p:sp>
        <p:nvSpPr>
          <p:cNvPr id="161796" name="Textfeld 5"/>
          <p:cNvSpPr txBox="1">
            <a:spLocks noChangeArrowheads="1"/>
          </p:cNvSpPr>
          <p:nvPr/>
        </p:nvSpPr>
        <p:spPr bwMode="auto">
          <a:xfrm>
            <a:off x="827088" y="981075"/>
            <a:ext cx="7993062" cy="368300"/>
          </a:xfrm>
          <a:prstGeom prst="rect">
            <a:avLst/>
          </a:prstGeom>
          <a:noFill/>
          <a:ln w="9525">
            <a:noFill/>
            <a:miter lim="800000"/>
            <a:headEnd/>
            <a:tailEnd/>
          </a:ln>
        </p:spPr>
        <p:txBody>
          <a:bodyPr>
            <a:prstTxWarp prst="textNoShape">
              <a:avLst/>
            </a:prstTxWarp>
            <a:spAutoFit/>
          </a:bodyPr>
          <a:lstStyle/>
          <a:p>
            <a:r>
              <a:rPr lang="de-DE">
                <a:ea typeface="MS PGothic" pitchFamily="34" charset="-128"/>
              </a:rPr>
              <a:t>Erster Eindruck: Sprachfördernder Mathematikunterricht – ein Filmbeispiel </a:t>
            </a:r>
          </a:p>
        </p:txBody>
      </p:sp>
      <p:sp>
        <p:nvSpPr>
          <p:cNvPr id="161797"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2. Das WEGE-Konzept – </a:t>
            </a:r>
            <a:r>
              <a:rPr lang="de-DE">
                <a:solidFill>
                  <a:srgbClr val="FF0000"/>
                </a:solidFill>
                <a:ea typeface="MS PGothic" pitchFamily="34" charset="-128"/>
              </a:rPr>
              <a:t>vier Elemente</a:t>
            </a:r>
            <a:endParaRPr lang="de-DE">
              <a:solidFill>
                <a:srgbClr val="FF0000"/>
              </a:solidFill>
              <a:latin typeface="Calibri" pitchFamily="34" charset="0"/>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460" fill="hold"/>
                                        <p:tgtEl>
                                          <p:spTgt spid="16179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61795"/>
                </p:tgtEl>
              </p:cMediaNode>
            </p:video>
            <p:seq concurrent="1" nextAc="seek">
              <p:cTn id="8" restart="whenNotActive" fill="hold" evtFilter="cancelBubble" nodeType="interactiveSeq">
                <p:stCondLst>
                  <p:cond evt="onClick" delay="0">
                    <p:tgtEl>
                      <p:spTgt spid="16179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1795"/>
                                        </p:tgtEl>
                                      </p:cBhvr>
                                    </p:cmd>
                                  </p:childTnLst>
                                </p:cTn>
                              </p:par>
                            </p:childTnLst>
                          </p:cTn>
                        </p:par>
                      </p:childTnLst>
                    </p:cTn>
                  </p:par>
                </p:childTnLst>
              </p:cTn>
              <p:nextCondLst>
                <p:cond evt="onClick" delay="0">
                  <p:tgtEl>
                    <p:spTgt spid="16179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6"/>
          <p:cNvPicPr>
            <a:picLocks noChangeAspect="1" noChangeArrowheads="1"/>
          </p:cNvPicPr>
          <p:nvPr/>
        </p:nvPicPr>
        <p:blipFill>
          <a:blip r:embed="rId3" cstate="print"/>
          <a:srcRect b="25512"/>
          <a:stretch>
            <a:fillRect/>
          </a:stretch>
        </p:blipFill>
        <p:spPr bwMode="auto">
          <a:xfrm>
            <a:off x="4067175" y="4495800"/>
            <a:ext cx="1844675" cy="1844675"/>
          </a:xfrm>
          <a:prstGeom prst="rect">
            <a:avLst/>
          </a:prstGeom>
          <a:noFill/>
          <a:ln w="9525">
            <a:solidFill>
              <a:schemeClr val="bg1">
                <a:lumMod val="50000"/>
              </a:schemeClr>
            </a:solidFill>
            <a:miter lim="800000"/>
            <a:headEnd/>
            <a:tailEnd/>
          </a:ln>
        </p:spPr>
      </p:pic>
      <p:sp>
        <p:nvSpPr>
          <p:cNvPr id="163844" name="Foliennummernplatzhalter 10"/>
          <p:cNvSpPr>
            <a:spLocks noGrp="1"/>
          </p:cNvSpPr>
          <p:nvPr>
            <p:ph type="sldNum" sz="quarter" idx="10"/>
          </p:nvPr>
        </p:nvSpPr>
        <p:spPr>
          <a:noFill/>
        </p:spPr>
        <p:txBody>
          <a:bodyPr/>
          <a:lstStyle/>
          <a:p>
            <a:fld id="{CFC0F305-1F19-A34A-AFCE-215C0D40F6EF}" type="slidenum">
              <a:rPr lang="de-DE">
                <a:ea typeface="MS PGothic" pitchFamily="34" charset="-128"/>
              </a:rPr>
              <a:pPr/>
              <a:t>13</a:t>
            </a:fld>
            <a:endParaRPr lang="de-DE">
              <a:ea typeface="MS PGothic" pitchFamily="34" charset="-128"/>
            </a:endParaRPr>
          </a:p>
        </p:txBody>
      </p:sp>
      <p:sp>
        <p:nvSpPr>
          <p:cNvPr id="13" name="Textfeld 12"/>
          <p:cNvSpPr txBox="1">
            <a:spLocks noChangeArrowheads="1"/>
          </p:cNvSpPr>
          <p:nvPr/>
        </p:nvSpPr>
        <p:spPr bwMode="auto">
          <a:xfrm>
            <a:off x="388390" y="799985"/>
            <a:ext cx="4103688" cy="923330"/>
          </a:xfrm>
          <a:prstGeom prst="rect">
            <a:avLst/>
          </a:prstGeom>
          <a:noFill/>
          <a:ln w="9525">
            <a:noFill/>
            <a:miter lim="800000"/>
            <a:headEnd/>
            <a:tailEnd/>
          </a:ln>
        </p:spPr>
        <p:txBody>
          <a:bodyPr>
            <a:prstTxWarp prst="textNoShape">
              <a:avLst/>
            </a:prstTxWarp>
            <a:spAutoFit/>
          </a:bodyPr>
          <a:lstStyle/>
          <a:p>
            <a:pPr marL="342900" indent="-342900"/>
            <a:r>
              <a:rPr lang="de-DE" dirty="0">
                <a:ea typeface="MS PGothic" pitchFamily="34" charset="-128"/>
              </a:rPr>
              <a:t>1.  </a:t>
            </a:r>
            <a:r>
              <a:rPr lang="de-DE" dirty="0">
                <a:solidFill>
                  <a:srgbClr val="FF0000"/>
                </a:solidFill>
                <a:ea typeface="MS PGothic" pitchFamily="34" charset="-128"/>
              </a:rPr>
              <a:t>W</a:t>
            </a:r>
            <a:r>
              <a:rPr lang="de-DE" dirty="0">
                <a:ea typeface="MS PGothic" pitchFamily="34" charset="-128"/>
              </a:rPr>
              <a:t>ortspeicher: Einführung und Veranschaulichung </a:t>
            </a:r>
          </a:p>
          <a:p>
            <a:pPr marL="342900" indent="-342900"/>
            <a:r>
              <a:rPr lang="de-DE" dirty="0">
                <a:ea typeface="MS PGothic" pitchFamily="34" charset="-128"/>
              </a:rPr>
              <a:t>      neuer Fachbegriffe</a:t>
            </a:r>
          </a:p>
        </p:txBody>
      </p:sp>
      <p:sp>
        <p:nvSpPr>
          <p:cNvPr id="15" name="Textfeld 14"/>
          <p:cNvSpPr txBox="1">
            <a:spLocks noChangeArrowheads="1"/>
          </p:cNvSpPr>
          <p:nvPr/>
        </p:nvSpPr>
        <p:spPr bwMode="auto">
          <a:xfrm>
            <a:off x="5497512" y="796893"/>
            <a:ext cx="2879725" cy="647700"/>
          </a:xfrm>
          <a:prstGeom prst="rect">
            <a:avLst/>
          </a:prstGeom>
          <a:noFill/>
          <a:ln w="9525">
            <a:noFill/>
            <a:miter lim="800000"/>
            <a:headEnd/>
            <a:tailEnd/>
          </a:ln>
        </p:spPr>
        <p:txBody>
          <a:bodyPr>
            <a:prstTxWarp prst="textNoShape">
              <a:avLst/>
            </a:prstTxWarp>
            <a:spAutoFit/>
          </a:bodyPr>
          <a:lstStyle/>
          <a:p>
            <a:pPr marL="342900" indent="-342900"/>
            <a:r>
              <a:rPr lang="de-DE" dirty="0">
                <a:ea typeface="MS PGothic" pitchFamily="34" charset="-128"/>
              </a:rPr>
              <a:t>2. </a:t>
            </a:r>
            <a:r>
              <a:rPr lang="de-DE" dirty="0">
                <a:solidFill>
                  <a:srgbClr val="FF0000"/>
                </a:solidFill>
                <a:ea typeface="MS PGothic" pitchFamily="34" charset="-128"/>
              </a:rPr>
              <a:t>E</a:t>
            </a:r>
            <a:r>
              <a:rPr lang="de-DE" dirty="0">
                <a:ea typeface="MS PGothic" pitchFamily="34" charset="-128"/>
              </a:rPr>
              <a:t>inschleifübungen </a:t>
            </a:r>
          </a:p>
          <a:p>
            <a:pPr marL="342900" indent="-342900"/>
            <a:r>
              <a:rPr lang="de-DE" dirty="0">
                <a:ea typeface="MS PGothic" pitchFamily="34" charset="-128"/>
              </a:rPr>
              <a:t>(grundlegende Übungen)</a:t>
            </a:r>
          </a:p>
        </p:txBody>
      </p:sp>
      <p:sp>
        <p:nvSpPr>
          <p:cNvPr id="18" name="Textfeld 17"/>
          <p:cNvSpPr txBox="1">
            <a:spLocks noChangeArrowheads="1"/>
          </p:cNvSpPr>
          <p:nvPr/>
        </p:nvSpPr>
        <p:spPr bwMode="auto">
          <a:xfrm>
            <a:off x="323850" y="3733800"/>
            <a:ext cx="2879725" cy="646112"/>
          </a:xfrm>
          <a:prstGeom prst="rect">
            <a:avLst/>
          </a:prstGeom>
          <a:noFill/>
          <a:ln w="9525">
            <a:noFill/>
            <a:miter lim="800000"/>
            <a:headEnd/>
            <a:tailEnd/>
          </a:ln>
        </p:spPr>
        <p:txBody>
          <a:bodyPr>
            <a:prstTxWarp prst="textNoShape">
              <a:avLst/>
            </a:prstTxWarp>
            <a:spAutoFit/>
          </a:bodyPr>
          <a:lstStyle/>
          <a:p>
            <a:pPr marL="342900" indent="-342900"/>
            <a:r>
              <a:rPr lang="de-DE" dirty="0">
                <a:ea typeface="MS PGothic" pitchFamily="34" charset="-128"/>
              </a:rPr>
              <a:t>3. </a:t>
            </a:r>
            <a:r>
              <a:rPr lang="de-DE" dirty="0">
                <a:solidFill>
                  <a:srgbClr val="FF0000"/>
                </a:solidFill>
                <a:ea typeface="MS PGothic" pitchFamily="34" charset="-128"/>
              </a:rPr>
              <a:t>G</a:t>
            </a:r>
            <a:r>
              <a:rPr lang="de-DE" dirty="0">
                <a:ea typeface="MS PGothic" pitchFamily="34" charset="-128"/>
              </a:rPr>
              <a:t>anzheitliche Übungen </a:t>
            </a:r>
          </a:p>
          <a:p>
            <a:pPr marL="342900" indent="-342900"/>
            <a:r>
              <a:rPr lang="de-DE" dirty="0">
                <a:ea typeface="MS PGothic" pitchFamily="34" charset="-128"/>
              </a:rPr>
              <a:t>(weiterführende Übungen)</a:t>
            </a:r>
          </a:p>
        </p:txBody>
      </p:sp>
      <p:sp>
        <p:nvSpPr>
          <p:cNvPr id="19" name="Textfeld 18"/>
          <p:cNvSpPr txBox="1">
            <a:spLocks noChangeArrowheads="1"/>
          </p:cNvSpPr>
          <p:nvPr/>
        </p:nvSpPr>
        <p:spPr bwMode="auto">
          <a:xfrm>
            <a:off x="6515100" y="3733800"/>
            <a:ext cx="2628900" cy="368300"/>
          </a:xfrm>
          <a:prstGeom prst="rect">
            <a:avLst/>
          </a:prstGeom>
          <a:noFill/>
          <a:ln w="9525">
            <a:noFill/>
            <a:miter lim="800000"/>
            <a:headEnd/>
            <a:tailEnd/>
          </a:ln>
        </p:spPr>
        <p:txBody>
          <a:bodyPr>
            <a:prstTxWarp prst="textNoShape">
              <a:avLst/>
            </a:prstTxWarp>
            <a:spAutoFit/>
          </a:bodyPr>
          <a:lstStyle/>
          <a:p>
            <a:pPr marL="342900" indent="-342900"/>
            <a:r>
              <a:rPr lang="de-DE" dirty="0">
                <a:ea typeface="MS PGothic" pitchFamily="34" charset="-128"/>
              </a:rPr>
              <a:t>4. </a:t>
            </a:r>
            <a:r>
              <a:rPr lang="de-DE" dirty="0">
                <a:solidFill>
                  <a:srgbClr val="FF0000"/>
                </a:solidFill>
                <a:ea typeface="MS PGothic" pitchFamily="34" charset="-128"/>
              </a:rPr>
              <a:t>E</a:t>
            </a:r>
            <a:r>
              <a:rPr lang="de-DE" dirty="0">
                <a:ea typeface="MS PGothic" pitchFamily="34" charset="-128"/>
              </a:rPr>
              <a:t>igenproduktionen</a:t>
            </a:r>
          </a:p>
        </p:txBody>
      </p:sp>
      <p:pic>
        <p:nvPicPr>
          <p:cNvPr id="26" name="Grafik 25"/>
          <p:cNvPicPr>
            <a:picLocks noChangeAspect="1" noChangeArrowheads="1"/>
          </p:cNvPicPr>
          <p:nvPr/>
        </p:nvPicPr>
        <p:blipFill>
          <a:blip r:embed="rId4" cstate="print"/>
          <a:srcRect l="8430" t="8824" r="34215" b="20000"/>
          <a:stretch>
            <a:fillRect/>
          </a:stretch>
        </p:blipFill>
        <p:spPr bwMode="auto">
          <a:xfrm>
            <a:off x="6470650" y="4300537"/>
            <a:ext cx="2520950" cy="1871663"/>
          </a:xfrm>
          <a:prstGeom prst="rect">
            <a:avLst/>
          </a:prstGeom>
          <a:noFill/>
          <a:ln w="9525">
            <a:noFill/>
            <a:miter lim="800000"/>
            <a:headEnd/>
            <a:tailEnd/>
          </a:ln>
        </p:spPr>
      </p:pic>
      <p:pic>
        <p:nvPicPr>
          <p:cNvPr id="28" name="Picture 2"/>
          <p:cNvPicPr>
            <a:picLocks noChangeAspect="1" noChangeArrowheads="1"/>
          </p:cNvPicPr>
          <p:nvPr/>
        </p:nvPicPr>
        <p:blipFill>
          <a:blip r:embed="rId5" cstate="print"/>
          <a:srcRect t="37358"/>
          <a:stretch>
            <a:fillRect/>
          </a:stretch>
        </p:blipFill>
        <p:spPr bwMode="auto">
          <a:xfrm>
            <a:off x="3657600" y="3657600"/>
            <a:ext cx="2182813" cy="1596224"/>
          </a:xfrm>
          <a:prstGeom prst="rect">
            <a:avLst/>
          </a:prstGeom>
          <a:noFill/>
          <a:ln w="9525">
            <a:solidFill>
              <a:schemeClr val="bg1">
                <a:lumMod val="50000"/>
              </a:schemeClr>
            </a:solidFill>
            <a:miter lim="800000"/>
            <a:headEnd/>
            <a:tailEnd/>
          </a:ln>
        </p:spPr>
      </p:pic>
      <p:sp>
        <p:nvSpPr>
          <p:cNvPr id="163854" name="Titel 1"/>
          <p:cNvSpPr txBox="1">
            <a:spLocks/>
          </p:cNvSpPr>
          <p:nvPr/>
        </p:nvSpPr>
        <p:spPr bwMode="auto">
          <a:xfrm>
            <a:off x="685800" y="426212"/>
            <a:ext cx="77724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2. Das WEGE-Konzept </a:t>
            </a:r>
            <a:r>
              <a:rPr lang="de-DE">
                <a:solidFill>
                  <a:srgbClr val="FF0000"/>
                </a:solidFill>
                <a:ea typeface="MS PGothic" pitchFamily="34" charset="-128"/>
              </a:rPr>
              <a:t>– vier Elemente</a:t>
            </a:r>
            <a:endParaRPr lang="de-DE">
              <a:solidFill>
                <a:srgbClr val="FF0000"/>
              </a:solidFill>
              <a:latin typeface="Calibri" pitchFamily="34" charset="0"/>
              <a:ea typeface="MS PGothic" pitchFamily="34" charset="-128"/>
            </a:endParaRPr>
          </a:p>
        </p:txBody>
      </p:sp>
      <p:pic>
        <p:nvPicPr>
          <p:cNvPr id="3" name="Grafik 2">
            <a:extLst>
              <a:ext uri="{FF2B5EF4-FFF2-40B4-BE49-F238E27FC236}">
                <a16:creationId xmlns:a16="http://schemas.microsoft.com/office/drawing/2014/main" id="{34371F48-D8AC-0E4F-AF81-827E5D5B65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132" y="1669804"/>
            <a:ext cx="2675905" cy="1829291"/>
          </a:xfrm>
          <a:prstGeom prst="rect">
            <a:avLst/>
          </a:prstGeom>
        </p:spPr>
      </p:pic>
      <p:pic>
        <p:nvPicPr>
          <p:cNvPr id="5" name="Grafik 4">
            <a:extLst>
              <a:ext uri="{FF2B5EF4-FFF2-40B4-BE49-F238E27FC236}">
                <a16:creationId xmlns:a16="http://schemas.microsoft.com/office/drawing/2014/main" id="{B47E1256-729E-4D4C-A8BF-21BD70AA9A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9487" y="1500965"/>
            <a:ext cx="2336502" cy="1947085"/>
          </a:xfrm>
          <a:prstGeom prst="rect">
            <a:avLst/>
          </a:prstGeom>
        </p:spPr>
      </p:pic>
      <p:pic>
        <p:nvPicPr>
          <p:cNvPr id="29" name="Picture 3"/>
          <p:cNvPicPr>
            <a:picLocks noChangeAspect="1" noChangeArrowheads="1"/>
          </p:cNvPicPr>
          <p:nvPr/>
        </p:nvPicPr>
        <p:blipFill>
          <a:blip r:embed="rId8" cstate="print"/>
          <a:srcRect/>
          <a:stretch>
            <a:fillRect/>
          </a:stretch>
        </p:blipFill>
        <p:spPr bwMode="auto">
          <a:xfrm>
            <a:off x="6726237" y="1907431"/>
            <a:ext cx="2206625" cy="1511300"/>
          </a:xfrm>
          <a:prstGeom prst="rect">
            <a:avLst/>
          </a:prstGeom>
          <a:noFill/>
          <a:ln w="9525">
            <a:solidFill>
              <a:schemeClr val="bg1">
                <a:lumMod val="50000"/>
              </a:schemeClr>
            </a:solidFill>
            <a:miter lim="800000"/>
            <a:headEnd/>
            <a:tailEnd/>
          </a:ln>
        </p:spPr>
      </p:pic>
      <p:pic>
        <p:nvPicPr>
          <p:cNvPr id="7" name="Grafik 6">
            <a:extLst>
              <a:ext uri="{FF2B5EF4-FFF2-40B4-BE49-F238E27FC236}">
                <a16:creationId xmlns:a16="http://schemas.microsoft.com/office/drawing/2014/main" id="{31C7F634-C171-8D47-8188-09D3A82E06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8590" y="4867275"/>
            <a:ext cx="2781300" cy="14732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strVal val="#ppt_w*0.70"/>
                                          </p:val>
                                        </p:tav>
                                        <p:tav tm="100000">
                                          <p:val>
                                            <p:strVal val="#ppt_w"/>
                                          </p:val>
                                        </p:tav>
                                      </p:tavLst>
                                    </p:anim>
                                    <p:anim calcmode="lin" valueType="num">
                                      <p:cBhvr>
                                        <p:cTn id="15" dur="1000" fill="hold"/>
                                        <p:tgtEl>
                                          <p:spTgt spid="15"/>
                                        </p:tgtEl>
                                        <p:attrNameLst>
                                          <p:attrName>ppt_h</p:attrName>
                                        </p:attrNameLst>
                                      </p:cBhvr>
                                      <p:tavLst>
                                        <p:tav tm="0">
                                          <p:val>
                                            <p:strVal val="#ppt_h"/>
                                          </p:val>
                                        </p:tav>
                                        <p:tav tm="100000">
                                          <p:val>
                                            <p:strVal val="#ppt_h"/>
                                          </p:val>
                                        </p:tav>
                                      </p:tavLst>
                                    </p:anim>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strVal val="#ppt_w*0.70"/>
                                          </p:val>
                                        </p:tav>
                                        <p:tav tm="100000">
                                          <p:val>
                                            <p:strVal val="#ppt_w"/>
                                          </p:val>
                                        </p:tav>
                                      </p:tavLst>
                                    </p:anim>
                                    <p:anim calcmode="lin" valueType="num">
                                      <p:cBhvr>
                                        <p:cTn id="22" dur="1000" fill="hold"/>
                                        <p:tgtEl>
                                          <p:spTgt spid="18"/>
                                        </p:tgtEl>
                                        <p:attrNameLst>
                                          <p:attrName>ppt_h</p:attrName>
                                        </p:attrNameLst>
                                      </p:cBhvr>
                                      <p:tavLst>
                                        <p:tav tm="0">
                                          <p:val>
                                            <p:strVal val="#ppt_h"/>
                                          </p:val>
                                        </p:tav>
                                        <p:tav tm="100000">
                                          <p:val>
                                            <p:strVal val="#ppt_h"/>
                                          </p:val>
                                        </p:tav>
                                      </p:tavLst>
                                    </p:anim>
                                    <p:animEffect transition="in" filter="fade">
                                      <p:cBhvr>
                                        <p:cTn id="23" dur="1000"/>
                                        <p:tgtEl>
                                          <p:spTgt spid="18"/>
                                        </p:tgtEl>
                                      </p:cBhvr>
                                    </p:animEffect>
                                  </p:childTnLst>
                                </p:cTn>
                              </p:par>
                              <p:par>
                                <p:cTn id="24" presetID="55"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1000" fill="hold"/>
                                        <p:tgtEl>
                                          <p:spTgt spid="28"/>
                                        </p:tgtEl>
                                        <p:attrNameLst>
                                          <p:attrName>ppt_w</p:attrName>
                                        </p:attrNameLst>
                                      </p:cBhvr>
                                      <p:tavLst>
                                        <p:tav tm="0">
                                          <p:val>
                                            <p:strVal val="#ppt_w*0.70"/>
                                          </p:val>
                                        </p:tav>
                                        <p:tav tm="100000">
                                          <p:val>
                                            <p:strVal val="#ppt_w"/>
                                          </p:val>
                                        </p:tav>
                                      </p:tavLst>
                                    </p:anim>
                                    <p:anim calcmode="lin" valueType="num">
                                      <p:cBhvr>
                                        <p:cTn id="27" dur="1000" fill="hold"/>
                                        <p:tgtEl>
                                          <p:spTgt spid="28"/>
                                        </p:tgtEl>
                                        <p:attrNameLst>
                                          <p:attrName>ppt_h</p:attrName>
                                        </p:attrNameLst>
                                      </p:cBhvr>
                                      <p:tavLst>
                                        <p:tav tm="0">
                                          <p:val>
                                            <p:strVal val="#ppt_h"/>
                                          </p:val>
                                        </p:tav>
                                        <p:tav tm="100000">
                                          <p:val>
                                            <p:strVal val="#ppt_h"/>
                                          </p:val>
                                        </p:tav>
                                      </p:tavLst>
                                    </p:anim>
                                    <p:animEffect transition="in" filter="fade">
                                      <p:cBhvr>
                                        <p:cTn id="28" dur="1000"/>
                                        <p:tgtEl>
                                          <p:spTgt spid="28"/>
                                        </p:tgtEl>
                                      </p:cBhvr>
                                    </p:animEffect>
                                  </p:childTnLst>
                                </p:cTn>
                              </p:par>
                              <p:par>
                                <p:cTn id="29" presetID="55"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1000" fill="hold"/>
                                        <p:tgtEl>
                                          <p:spTgt spid="27"/>
                                        </p:tgtEl>
                                        <p:attrNameLst>
                                          <p:attrName>ppt_w</p:attrName>
                                        </p:attrNameLst>
                                      </p:cBhvr>
                                      <p:tavLst>
                                        <p:tav tm="0">
                                          <p:val>
                                            <p:strVal val="#ppt_w*0.70"/>
                                          </p:val>
                                        </p:tav>
                                        <p:tav tm="100000">
                                          <p:val>
                                            <p:strVal val="#ppt_w"/>
                                          </p:val>
                                        </p:tav>
                                      </p:tavLst>
                                    </p:anim>
                                    <p:anim calcmode="lin" valueType="num">
                                      <p:cBhvr>
                                        <p:cTn id="32" dur="1000" fill="hold"/>
                                        <p:tgtEl>
                                          <p:spTgt spid="27"/>
                                        </p:tgtEl>
                                        <p:attrNameLst>
                                          <p:attrName>ppt_h</p:attrName>
                                        </p:attrNameLst>
                                      </p:cBhvr>
                                      <p:tavLst>
                                        <p:tav tm="0">
                                          <p:val>
                                            <p:strVal val="#ppt_h"/>
                                          </p:val>
                                        </p:tav>
                                        <p:tav tm="100000">
                                          <p:val>
                                            <p:strVal val="#ppt_h"/>
                                          </p:val>
                                        </p:tav>
                                      </p:tavLst>
                                    </p:anim>
                                    <p:animEffect transition="in" filter="fade">
                                      <p:cBhvr>
                                        <p:cTn id="33" dur="10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strVal val="#ppt_w*0.70"/>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Effect transition="in" filter="fade">
                                      <p:cBhvr>
                                        <p:cTn id="40" dur="1000"/>
                                        <p:tgtEl>
                                          <p:spTgt spid="19"/>
                                        </p:tgtEl>
                                      </p:cBhvr>
                                    </p:animEffect>
                                  </p:childTnLst>
                                </p:cTn>
                              </p:par>
                              <p:par>
                                <p:cTn id="41" presetID="55"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1000" fill="hold"/>
                                        <p:tgtEl>
                                          <p:spTgt spid="26"/>
                                        </p:tgtEl>
                                        <p:attrNameLst>
                                          <p:attrName>ppt_w</p:attrName>
                                        </p:attrNameLst>
                                      </p:cBhvr>
                                      <p:tavLst>
                                        <p:tav tm="0">
                                          <p:val>
                                            <p:strVal val="#ppt_w*0.70"/>
                                          </p:val>
                                        </p:tav>
                                        <p:tav tm="100000">
                                          <p:val>
                                            <p:strVal val="#ppt_w"/>
                                          </p:val>
                                        </p:tav>
                                      </p:tavLst>
                                    </p:anim>
                                    <p:anim calcmode="lin" valueType="num">
                                      <p:cBhvr>
                                        <p:cTn id="44" dur="1000" fill="hold"/>
                                        <p:tgtEl>
                                          <p:spTgt spid="26"/>
                                        </p:tgtEl>
                                        <p:attrNameLst>
                                          <p:attrName>ppt_h</p:attrName>
                                        </p:attrNameLst>
                                      </p:cBhvr>
                                      <p:tavLst>
                                        <p:tav tm="0">
                                          <p:val>
                                            <p:strVal val="#ppt_h"/>
                                          </p:val>
                                        </p:tav>
                                        <p:tav tm="100000">
                                          <p:val>
                                            <p:strVal val="#ppt_h"/>
                                          </p:val>
                                        </p:tav>
                                      </p:tavLst>
                                    </p:anim>
                                    <p:animEffect transition="in" filter="fade">
                                      <p:cBhvr>
                                        <p:cTn id="45" dur="1000"/>
                                        <p:tgtEl>
                                          <p:spTgt spid="26"/>
                                        </p:tgtEl>
                                      </p:cBhvr>
                                    </p:animEffect>
                                  </p:childTnLst>
                                </p:cTn>
                              </p:par>
                              <p:par>
                                <p:cTn id="46" presetID="55"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1000" fill="hold"/>
                                        <p:tgtEl>
                                          <p:spTgt spid="29"/>
                                        </p:tgtEl>
                                        <p:attrNameLst>
                                          <p:attrName>ppt_w</p:attrName>
                                        </p:attrNameLst>
                                      </p:cBhvr>
                                      <p:tavLst>
                                        <p:tav tm="0">
                                          <p:val>
                                            <p:strVal val="#ppt_w*0.70"/>
                                          </p:val>
                                        </p:tav>
                                        <p:tav tm="100000">
                                          <p:val>
                                            <p:strVal val="#ppt_w"/>
                                          </p:val>
                                        </p:tav>
                                      </p:tavLst>
                                    </p:anim>
                                    <p:anim calcmode="lin" valueType="num">
                                      <p:cBhvr>
                                        <p:cTn id="49" dur="1000" fill="hold"/>
                                        <p:tgtEl>
                                          <p:spTgt spid="29"/>
                                        </p:tgtEl>
                                        <p:attrNameLst>
                                          <p:attrName>ppt_h</p:attrName>
                                        </p:attrNameLst>
                                      </p:cBhvr>
                                      <p:tavLst>
                                        <p:tav tm="0">
                                          <p:val>
                                            <p:strVal val="#ppt_h"/>
                                          </p:val>
                                        </p:tav>
                                        <p:tav tm="100000">
                                          <p:val>
                                            <p:strVal val="#ppt_h"/>
                                          </p:val>
                                        </p:tav>
                                      </p:tavLst>
                                    </p:anim>
                                    <p:animEffect transition="in" filter="fade">
                                      <p:cBhvr>
                                        <p:cTn id="5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4"/>
          <p:cNvSpPr txBox="1">
            <a:spLocks noChangeArrowheads="1"/>
          </p:cNvSpPr>
          <p:nvPr/>
        </p:nvSpPr>
        <p:spPr bwMode="auto">
          <a:xfrm>
            <a:off x="792163" y="476250"/>
            <a:ext cx="7559675" cy="366713"/>
          </a:xfrm>
          <a:prstGeom prst="rect">
            <a:avLst/>
          </a:prstGeom>
          <a:noFill/>
          <a:ln w="9525">
            <a:noFill/>
            <a:miter lim="800000"/>
            <a:headEnd/>
            <a:tailEnd/>
          </a:ln>
        </p:spPr>
        <p:txBody>
          <a:bodyPr>
            <a:prstTxWarp prst="textNoShape">
              <a:avLst/>
            </a:prstTxWarp>
            <a:spAutoFit/>
          </a:bodyPr>
          <a:lstStyle/>
          <a:p>
            <a:pPr>
              <a:spcBef>
                <a:spcPct val="50000"/>
              </a:spcBef>
            </a:pPr>
            <a:endParaRPr lang="de-DE">
              <a:ea typeface="MS PGothic" pitchFamily="34" charset="-128"/>
            </a:endParaRPr>
          </a:p>
        </p:txBody>
      </p:sp>
      <p:sp>
        <p:nvSpPr>
          <p:cNvPr id="165891" name="Foliennummernplatzhalter 7"/>
          <p:cNvSpPr>
            <a:spLocks noGrp="1"/>
          </p:cNvSpPr>
          <p:nvPr>
            <p:ph type="sldNum" sz="quarter" idx="10"/>
          </p:nvPr>
        </p:nvSpPr>
        <p:spPr>
          <a:noFill/>
        </p:spPr>
        <p:txBody>
          <a:bodyPr/>
          <a:lstStyle/>
          <a:p>
            <a:fld id="{4BFF3312-CFCA-AA48-BFB5-3C402727BD0D}" type="slidenum">
              <a:rPr lang="de-DE">
                <a:ea typeface="MS PGothic" pitchFamily="34" charset="-128"/>
              </a:rPr>
              <a:pPr/>
              <a:t>14</a:t>
            </a:fld>
            <a:endParaRPr lang="de-DE" dirty="0">
              <a:ea typeface="MS PGothic" pitchFamily="34" charset="-128"/>
            </a:endParaRPr>
          </a:p>
        </p:txBody>
      </p:sp>
      <p:sp>
        <p:nvSpPr>
          <p:cNvPr id="7" name="Rectangle 3"/>
          <p:cNvSpPr txBox="1">
            <a:spLocks noChangeArrowheads="1"/>
          </p:cNvSpPr>
          <p:nvPr/>
        </p:nvSpPr>
        <p:spPr bwMode="auto">
          <a:xfrm>
            <a:off x="0" y="914400"/>
            <a:ext cx="9372600" cy="6324600"/>
          </a:xfrm>
          <a:prstGeom prst="rect">
            <a:avLst/>
          </a:prstGeom>
          <a:noFill/>
          <a:ln w="9525">
            <a:noFill/>
            <a:miter lim="800000"/>
            <a:headEnd/>
            <a:tailEnd/>
          </a:ln>
        </p:spPr>
        <p:txBody>
          <a:bodyPr lIns="0" tIns="0">
            <a:prstTxWarp prst="textNoShape">
              <a:avLst/>
            </a:prstTxWarp>
          </a:bodyPr>
          <a:lstStyle/>
          <a:p>
            <a:pPr marL="341313" indent="-342900" algn="ctr">
              <a:lnSpc>
                <a:spcPct val="80000"/>
              </a:lnSpc>
              <a:spcBef>
                <a:spcPts val="575"/>
              </a:spcBef>
              <a:spcAft>
                <a:spcPts val="600"/>
              </a:spcAft>
              <a:buClr>
                <a:srgbClr val="CBB98A"/>
              </a:buClr>
              <a:buSzPct val="74000"/>
            </a:pPr>
            <a:r>
              <a:rPr lang="de-DE" sz="2400" b="1" dirty="0">
                <a:ea typeface="MS PGothic" pitchFamily="34" charset="-128"/>
              </a:rPr>
              <a:t>Das</a:t>
            </a:r>
            <a:r>
              <a:rPr lang="de-DE" sz="2400" b="1" dirty="0">
                <a:solidFill>
                  <a:srgbClr val="FF0000"/>
                </a:solidFill>
                <a:ea typeface="MS PGothic" pitchFamily="34" charset="-128"/>
              </a:rPr>
              <a:t> WEGE </a:t>
            </a:r>
            <a:r>
              <a:rPr lang="de-DE" sz="2400" b="1" dirty="0">
                <a:ea typeface="MS PGothic" pitchFamily="34" charset="-128"/>
              </a:rPr>
              <a:t>– Konzept:</a:t>
            </a:r>
            <a:endParaRPr lang="de-DE" sz="1000" b="1" dirty="0">
              <a:ea typeface="MS PGothic" pitchFamily="34" charset="-128"/>
            </a:endParaRPr>
          </a:p>
          <a:p>
            <a:pPr marL="341313" indent="-342900">
              <a:lnSpc>
                <a:spcPct val="80000"/>
              </a:lnSpc>
              <a:spcBef>
                <a:spcPts val="575"/>
              </a:spcBef>
              <a:spcAft>
                <a:spcPts val="600"/>
              </a:spcAft>
              <a:buClr>
                <a:srgbClr val="CBB98A"/>
              </a:buClr>
              <a:buSzPct val="74000"/>
              <a:buFont typeface="Lucida Grande" pitchFamily="-107" charset="0"/>
              <a:buChar char="●"/>
            </a:pPr>
            <a:r>
              <a:rPr lang="de-DE" sz="2400" b="1" dirty="0">
                <a:solidFill>
                  <a:srgbClr val="FF0000"/>
                </a:solidFill>
                <a:ea typeface="MS PGothic" pitchFamily="34" charset="-128"/>
              </a:rPr>
              <a:t>W</a:t>
            </a:r>
            <a:r>
              <a:rPr lang="de-DE" sz="2400" b="1" dirty="0">
                <a:ea typeface="MS PGothic" pitchFamily="34" charset="-128"/>
              </a:rPr>
              <a:t>ortspeicher: </a:t>
            </a:r>
            <a:r>
              <a:rPr lang="de-DE" sz="2400" dirty="0">
                <a:ea typeface="MS PGothic" pitchFamily="34" charset="-128"/>
              </a:rPr>
              <a:t>Erarbeitung und Visualisierung des benötigten Fachwortschatzes (Fachbegriffe und ihre sprachliche Einbettung in fachbezogene Ausdrücke und Satzmuster)</a:t>
            </a:r>
          </a:p>
          <a:p>
            <a:pPr marL="341313" indent="-342900">
              <a:lnSpc>
                <a:spcPct val="80000"/>
              </a:lnSpc>
              <a:spcBef>
                <a:spcPts val="575"/>
              </a:spcBef>
              <a:spcAft>
                <a:spcPts val="600"/>
              </a:spcAft>
              <a:buClr>
                <a:srgbClr val="CBB98A"/>
              </a:buClr>
              <a:buSzPct val="74000"/>
              <a:buFont typeface="Lucida Grande" pitchFamily="-107" charset="0"/>
              <a:buChar char="●"/>
            </a:pPr>
            <a:r>
              <a:rPr lang="de-DE" sz="2400" b="1" dirty="0">
                <a:solidFill>
                  <a:srgbClr val="FF0000"/>
                </a:solidFill>
                <a:ea typeface="MS PGothic" pitchFamily="34" charset="-128"/>
              </a:rPr>
              <a:t>E</a:t>
            </a:r>
            <a:r>
              <a:rPr lang="de-DE" sz="2400" b="1" dirty="0">
                <a:ea typeface="MS PGothic" pitchFamily="34" charset="-128"/>
              </a:rPr>
              <a:t>inschleif-Übungen:</a:t>
            </a:r>
            <a:r>
              <a:rPr lang="de-DE" sz="2400" dirty="0">
                <a:ea typeface="MS PGothic" pitchFamily="34" charset="-128"/>
              </a:rPr>
              <a:t> Differenzierter Einsatz grundlegender Übungen zur direkten </a:t>
            </a:r>
            <a:r>
              <a:rPr lang="de-DE" sz="2400" dirty="0" err="1">
                <a:ea typeface="MS PGothic" pitchFamily="34" charset="-128"/>
              </a:rPr>
              <a:t>gedächtnismäßigen</a:t>
            </a:r>
            <a:r>
              <a:rPr lang="de-DE" sz="2400" dirty="0">
                <a:ea typeface="MS PGothic" pitchFamily="34" charset="-128"/>
              </a:rPr>
              <a:t> Verankerung und korrekten Verwendung der aktuell erworbenen einzelnen Fachbegriffe in einem eng begrenzten inhaltlichen und sprachlichen Rahmen (mit eingegrenzten Satzmustern)</a:t>
            </a:r>
          </a:p>
          <a:p>
            <a:pPr marL="341313" indent="-342900">
              <a:lnSpc>
                <a:spcPct val="80000"/>
              </a:lnSpc>
              <a:spcBef>
                <a:spcPts val="575"/>
              </a:spcBef>
              <a:spcAft>
                <a:spcPts val="600"/>
              </a:spcAft>
              <a:buClr>
                <a:srgbClr val="CBB98A"/>
              </a:buClr>
              <a:buSzPct val="74000"/>
              <a:buFont typeface="Lucida Grande" pitchFamily="-107" charset="0"/>
              <a:buChar char="●"/>
            </a:pPr>
            <a:r>
              <a:rPr lang="de-DE" sz="2400" b="1" dirty="0">
                <a:solidFill>
                  <a:srgbClr val="FF0000"/>
                </a:solidFill>
                <a:ea typeface="MS PGothic" pitchFamily="34" charset="-128"/>
              </a:rPr>
              <a:t>G</a:t>
            </a:r>
            <a:r>
              <a:rPr lang="de-DE" sz="2400" b="1" dirty="0">
                <a:ea typeface="MS PGothic" pitchFamily="34" charset="-128"/>
              </a:rPr>
              <a:t>anzheitliche Übungen: </a:t>
            </a:r>
            <a:r>
              <a:rPr lang="de-DE" sz="2400" dirty="0">
                <a:ea typeface="MS PGothic" pitchFamily="34" charset="-128"/>
              </a:rPr>
              <a:t>individualisiertes Angebot </a:t>
            </a:r>
            <a:r>
              <a:rPr lang="de-DE" sz="2400" dirty="0" err="1">
                <a:ea typeface="MS PGothic" pitchFamily="34" charset="-128"/>
              </a:rPr>
              <a:t>weiter-führender</a:t>
            </a:r>
            <a:r>
              <a:rPr lang="de-DE" sz="2400" dirty="0">
                <a:ea typeface="MS PGothic" pitchFamily="34" charset="-128"/>
              </a:rPr>
              <a:t> Übungen zur Aktivierung und flexiblen Anwendung einer Vielzahl erworbener Fachbegriffe in einem erweiterten inhaltlichen und sprachlichen Rahmen (mit unterschiedlichen Satzmustern)</a:t>
            </a:r>
          </a:p>
          <a:p>
            <a:pPr marL="341313" indent="-342900">
              <a:lnSpc>
                <a:spcPct val="80000"/>
              </a:lnSpc>
              <a:spcBef>
                <a:spcPts val="575"/>
              </a:spcBef>
              <a:spcAft>
                <a:spcPts val="600"/>
              </a:spcAft>
              <a:buClr>
                <a:srgbClr val="CBB98A"/>
              </a:buClr>
              <a:buSzPct val="74000"/>
              <a:buFont typeface="Lucida Grande" pitchFamily="-107" charset="0"/>
              <a:buChar char="●"/>
            </a:pPr>
            <a:r>
              <a:rPr lang="de-DE" sz="2400" b="1" dirty="0">
                <a:solidFill>
                  <a:srgbClr val="FF0000"/>
                </a:solidFill>
                <a:ea typeface="MS PGothic" pitchFamily="34" charset="-128"/>
              </a:rPr>
              <a:t>E</a:t>
            </a:r>
            <a:r>
              <a:rPr lang="de-DE" sz="2400" b="1" dirty="0">
                <a:ea typeface="MS PGothic" pitchFamily="34" charset="-128"/>
              </a:rPr>
              <a:t>igenproduktionen:</a:t>
            </a:r>
            <a:r>
              <a:rPr lang="de-DE" sz="2400" dirty="0">
                <a:ea typeface="MS PGothic" pitchFamily="34" charset="-128"/>
              </a:rPr>
              <a:t> Impulse zur selbstständigen Anwendung erworbener Sprachmittel mit inhaltlicher und sprachlicher Öffnung            </a:t>
            </a:r>
            <a:r>
              <a:rPr lang="de-DE" sz="1000" dirty="0">
                <a:ea typeface="MS PGothic" pitchFamily="34" charset="-128"/>
              </a:rPr>
              <a:t>         </a:t>
            </a:r>
            <a:r>
              <a:rPr lang="de-DE" dirty="0">
                <a:ea typeface="MS PGothic" pitchFamily="34" charset="-128"/>
              </a:rPr>
              <a:t>  </a:t>
            </a:r>
            <a:r>
              <a:rPr lang="de-DE" sz="900" dirty="0">
                <a:latin typeface="Calibri" pitchFamily="34" charset="0"/>
                <a:ea typeface="MS PGothic" pitchFamily="34" charset="-128"/>
              </a:rPr>
              <a:t>     		(vgl. Verboom, </a:t>
            </a:r>
            <a:r>
              <a:rPr lang="de-DE" sz="900" dirty="0" err="1">
                <a:latin typeface="Calibri" pitchFamily="34" charset="0"/>
                <a:ea typeface="MS PGothic" pitchFamily="34" charset="-128"/>
              </a:rPr>
              <a:t>Lilo:„Sprachförderung</a:t>
            </a:r>
            <a:r>
              <a:rPr lang="de-DE" sz="900" dirty="0">
                <a:latin typeface="Calibri" pitchFamily="34" charset="0"/>
                <a:ea typeface="MS PGothic" pitchFamily="34" charset="-128"/>
              </a:rPr>
              <a:t> im Fach mit Plan“, in: Grundschule Mathematik, Nr. 39, 4. Quartal 2013, S. 16-19)</a:t>
            </a:r>
          </a:p>
          <a:p>
            <a:pPr marL="341313" indent="-342900">
              <a:lnSpc>
                <a:spcPct val="80000"/>
              </a:lnSpc>
              <a:spcBef>
                <a:spcPts val="575"/>
              </a:spcBef>
              <a:spcAft>
                <a:spcPts val="600"/>
              </a:spcAft>
              <a:buClr>
                <a:srgbClr val="CBB98A"/>
              </a:buClr>
              <a:buSzPct val="74000"/>
              <a:buFont typeface="Lucida Grande" pitchFamily="-107" charset="0"/>
              <a:buChar char="●"/>
            </a:pPr>
            <a:endParaRPr lang="de-DE" sz="1600" dirty="0">
              <a:latin typeface="Calibri" pitchFamily="34" charset="0"/>
              <a:ea typeface="MS PGothic" pitchFamily="34" charset="-128"/>
            </a:endParaRPr>
          </a:p>
        </p:txBody>
      </p:sp>
      <p:sp>
        <p:nvSpPr>
          <p:cNvPr id="165893"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2. Das WEGE-Konzept – </a:t>
            </a:r>
            <a:r>
              <a:rPr lang="de-DE">
                <a:solidFill>
                  <a:srgbClr val="FF0000"/>
                </a:solidFill>
                <a:ea typeface="MS PGothic" pitchFamily="34" charset="-128"/>
              </a:rPr>
              <a:t>vier Elemente</a:t>
            </a:r>
            <a:endParaRPr lang="de-DE">
              <a:solidFill>
                <a:srgbClr val="FF0000"/>
              </a:solidFill>
              <a:latin typeface="Calibri" pitchFamily="34" charset="0"/>
              <a:ea typeface="MS PGothic"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a:spLocks noGrp="1"/>
          </p:cNvSpPr>
          <p:nvPr>
            <p:ph idx="1"/>
          </p:nvPr>
        </p:nvSpPr>
        <p:spPr>
          <a:xfrm>
            <a:off x="467544" y="1052736"/>
            <a:ext cx="8208912" cy="4752528"/>
          </a:xfrm>
        </p:spPr>
        <p:txBody>
          <a:bodyPr/>
          <a:lstStyle/>
          <a:p>
            <a:pPr algn="ctr">
              <a:buFont typeface="Lucida Grande"/>
              <a:buNone/>
              <a:defRPr/>
            </a:pPr>
            <a:r>
              <a:rPr lang="de-DE" sz="2800" b="1" dirty="0">
                <a:solidFill>
                  <a:srgbClr val="FF0000"/>
                </a:solidFill>
                <a:ea typeface="ＭＳ Ｐゴシック" charset="0"/>
              </a:rPr>
              <a:t>Ziel der Arbeit am (Fach-)Wortschatz: </a:t>
            </a:r>
          </a:p>
          <a:p>
            <a:pPr algn="ctr">
              <a:buFont typeface="Lucida Grande"/>
              <a:buNone/>
              <a:defRPr/>
            </a:pPr>
            <a:r>
              <a:rPr lang="de-DE" sz="2800" b="1" dirty="0">
                <a:solidFill>
                  <a:srgbClr val="FF0000"/>
                </a:solidFill>
                <a:ea typeface="ＭＳ Ｐゴシック" charset="0"/>
              </a:rPr>
              <a:t>Die SchülerInnen sollen Fachwörter verstehen, behalten und fehlerfrei aktivieren können.</a:t>
            </a:r>
          </a:p>
          <a:p>
            <a:pPr algn="ctr">
              <a:buFont typeface="Lucida Grande"/>
              <a:buNone/>
              <a:defRPr/>
            </a:pPr>
            <a:endParaRPr lang="de-DE" sz="2800" b="1" dirty="0">
              <a:solidFill>
                <a:srgbClr val="FF0000"/>
              </a:solidFill>
              <a:ea typeface="ＭＳ Ｐゴシック" charset="0"/>
            </a:endParaRPr>
          </a:p>
          <a:p>
            <a:pPr algn="ctr">
              <a:buFont typeface="Lucida Grande"/>
              <a:buNone/>
              <a:defRPr/>
            </a:pPr>
            <a:r>
              <a:rPr lang="de-DE" b="1" dirty="0">
                <a:ea typeface="ＭＳ Ｐゴシック" charset="0"/>
              </a:rPr>
              <a:t>Wortschatzlernprozess:</a:t>
            </a:r>
            <a:endParaRPr lang="de-DE" sz="800" b="1" dirty="0">
              <a:solidFill>
                <a:srgbClr val="FF0000"/>
              </a:solidFill>
              <a:ea typeface="ＭＳ Ｐゴシック" charset="0"/>
            </a:endParaRPr>
          </a:p>
          <a:p>
            <a:pPr>
              <a:buFontTx/>
              <a:buChar char="-"/>
              <a:defRPr/>
            </a:pPr>
            <a:r>
              <a:rPr lang="de-DE" u="sng" dirty="0">
                <a:ea typeface="ＭＳ Ｐゴシック" charset="0"/>
              </a:rPr>
              <a:t>Wahrnehmung/Verstehen</a:t>
            </a:r>
            <a:r>
              <a:rPr lang="de-DE" dirty="0">
                <a:ea typeface="ＭＳ Ｐゴシック" charset="0"/>
              </a:rPr>
              <a:t> („Wie gelangen die Wörter in den Kopf?“)</a:t>
            </a:r>
          </a:p>
          <a:p>
            <a:pPr>
              <a:buFontTx/>
              <a:buChar char="-"/>
              <a:defRPr/>
            </a:pPr>
            <a:r>
              <a:rPr lang="de-DE" u="sng" dirty="0">
                <a:ea typeface="ＭＳ Ｐゴシック" charset="0"/>
              </a:rPr>
              <a:t>Behalten</a:t>
            </a:r>
            <a:r>
              <a:rPr lang="de-DE" dirty="0">
                <a:ea typeface="ＭＳ Ｐゴシック" charset="0"/>
              </a:rPr>
              <a:t> („Wie bleiben die Wörter im Kopf?“)</a:t>
            </a:r>
          </a:p>
          <a:p>
            <a:pPr>
              <a:buFontTx/>
              <a:buChar char="-"/>
              <a:defRPr/>
            </a:pPr>
            <a:r>
              <a:rPr lang="de-DE" u="sng" dirty="0">
                <a:ea typeface="ＭＳ Ｐゴシック" charset="0"/>
              </a:rPr>
              <a:t>Anwendung </a:t>
            </a:r>
            <a:r>
              <a:rPr lang="de-DE" dirty="0">
                <a:ea typeface="ＭＳ Ｐゴシック" charset="0"/>
              </a:rPr>
              <a:t>(produktiv: „Wie kommt das passende Wort bei der Sprachproduktion an die richtige Stelle?“)</a:t>
            </a:r>
          </a:p>
          <a:p>
            <a:pPr marL="3657600" lvl="8" indent="0">
              <a:buFontTx/>
              <a:buNone/>
              <a:defRPr/>
            </a:pPr>
            <a:r>
              <a:rPr lang="de-DE" sz="200" dirty="0"/>
              <a:t>	</a:t>
            </a:r>
            <a:r>
              <a:rPr lang="de-DE" sz="1400" dirty="0"/>
              <a:t>(De Florio-Hansen 1998, S. 302 – 309)</a:t>
            </a:r>
          </a:p>
          <a:p>
            <a:pPr>
              <a:buFont typeface="Lucida Grande"/>
              <a:buNone/>
              <a:defRPr/>
            </a:pPr>
            <a:endParaRPr lang="de-DE" b="1" dirty="0">
              <a:ea typeface="ＭＳ Ｐゴシック" charset="0"/>
            </a:endParaRPr>
          </a:p>
        </p:txBody>
      </p:sp>
      <p:sp>
        <p:nvSpPr>
          <p:cNvPr id="166915" name="Foliennummernplatzhalter 7"/>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a:ea typeface="MS PGothic" pitchFamily="34" charset="-128"/>
              </a:rPr>
              <a:t>                          </a:t>
            </a:r>
            <a:fld id="{7C908D3F-E2E4-1644-86F0-120D58E34EA7}" type="slidenum">
              <a:rPr lang="de-DE" sz="1400">
                <a:ea typeface="MS PGothic" pitchFamily="34" charset="-128"/>
              </a:rPr>
              <a:pPr/>
              <a:t>15</a:t>
            </a:fld>
            <a:endParaRPr lang="de-DE" sz="1400">
              <a:ea typeface="MS PGothic" pitchFamily="34" charset="-128"/>
            </a:endParaRPr>
          </a:p>
        </p:txBody>
      </p:sp>
      <p:sp>
        <p:nvSpPr>
          <p:cNvPr id="166916" name="Titel 1"/>
          <p:cNvSpPr txBox="1">
            <a:spLocks/>
          </p:cNvSpPr>
          <p:nvPr/>
        </p:nvSpPr>
        <p:spPr bwMode="auto">
          <a:xfrm>
            <a:off x="904056" y="479956"/>
            <a:ext cx="7772400" cy="649288"/>
          </a:xfrm>
          <a:prstGeom prst="rect">
            <a:avLst/>
          </a:prstGeom>
          <a:noFill/>
          <a:ln w="9525">
            <a:noFill/>
            <a:miter lim="800000"/>
            <a:headEnd/>
            <a:tailEnd/>
          </a:ln>
        </p:spPr>
        <p:txBody>
          <a:bodyPr lIns="0" tIns="0" bIns="0">
            <a:prstTxWarp prst="textNoShape">
              <a:avLst/>
            </a:prstTxWarp>
          </a:bodyPr>
          <a:lstStyle/>
          <a:p>
            <a:pPr algn="ctr"/>
            <a:r>
              <a:rPr lang="de-DE" b="1" dirty="0">
                <a:solidFill>
                  <a:srgbClr val="FF0000"/>
                </a:solidFill>
                <a:ea typeface="MS PGothic" pitchFamily="34" charset="-128"/>
              </a:rPr>
              <a:t>3. Das WEGE-Konzept – </a:t>
            </a:r>
            <a:r>
              <a:rPr lang="de-DE" dirty="0">
                <a:solidFill>
                  <a:srgbClr val="FF0000"/>
                </a:solidFill>
                <a:ea typeface="MS PGothic" pitchFamily="34" charset="-128"/>
              </a:rPr>
              <a:t>konzeptionelle Rahmung: Wortschatzlernprozess</a:t>
            </a:r>
            <a:endParaRPr lang="de-DE" dirty="0">
              <a:solidFill>
                <a:srgbClr val="FF0000"/>
              </a:solidFill>
              <a:latin typeface="Calibri" pitchFamily="34" charset="0"/>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4"/>
          <p:cNvSpPr txBox="1">
            <a:spLocks noChangeArrowheads="1"/>
          </p:cNvSpPr>
          <p:nvPr/>
        </p:nvSpPr>
        <p:spPr bwMode="auto">
          <a:xfrm>
            <a:off x="792163" y="476250"/>
            <a:ext cx="7559675" cy="366713"/>
          </a:xfrm>
          <a:prstGeom prst="rect">
            <a:avLst/>
          </a:prstGeom>
          <a:noFill/>
          <a:ln w="9525">
            <a:noFill/>
            <a:miter lim="800000"/>
            <a:headEnd/>
            <a:tailEnd/>
          </a:ln>
        </p:spPr>
        <p:txBody>
          <a:bodyPr>
            <a:prstTxWarp prst="textNoShape">
              <a:avLst/>
            </a:prstTxWarp>
            <a:spAutoFit/>
          </a:bodyPr>
          <a:lstStyle/>
          <a:p>
            <a:pPr>
              <a:spcBef>
                <a:spcPct val="50000"/>
              </a:spcBef>
            </a:pPr>
            <a:endParaRPr lang="de-DE">
              <a:ea typeface="MS PGothic" pitchFamily="34" charset="-128"/>
            </a:endParaRPr>
          </a:p>
        </p:txBody>
      </p:sp>
      <p:sp>
        <p:nvSpPr>
          <p:cNvPr id="168963" name="Foliennummernplatzhalter 7"/>
          <p:cNvSpPr>
            <a:spLocks noGrp="1"/>
          </p:cNvSpPr>
          <p:nvPr>
            <p:ph type="sldNum" sz="quarter" idx="10"/>
          </p:nvPr>
        </p:nvSpPr>
        <p:spPr>
          <a:noFill/>
        </p:spPr>
        <p:txBody>
          <a:bodyPr/>
          <a:lstStyle/>
          <a:p>
            <a:fld id="{C0A23226-D9AA-BE40-8995-37EFF986B4C4}" type="slidenum">
              <a:rPr lang="de-DE">
                <a:ea typeface="MS PGothic" pitchFamily="34" charset="-128"/>
              </a:rPr>
              <a:pPr/>
              <a:t>16</a:t>
            </a:fld>
            <a:endParaRPr lang="de-DE">
              <a:ea typeface="MS PGothic" pitchFamily="34" charset="-128"/>
            </a:endParaRPr>
          </a:p>
        </p:txBody>
      </p:sp>
      <p:sp>
        <p:nvSpPr>
          <p:cNvPr id="168967" name="Textfeld 8"/>
          <p:cNvSpPr txBox="1">
            <a:spLocks noChangeArrowheads="1"/>
          </p:cNvSpPr>
          <p:nvPr/>
        </p:nvSpPr>
        <p:spPr bwMode="auto">
          <a:xfrm>
            <a:off x="152400" y="4495800"/>
            <a:ext cx="8820150" cy="2585323"/>
          </a:xfrm>
          <a:prstGeom prst="rect">
            <a:avLst/>
          </a:prstGeom>
          <a:noFill/>
          <a:ln w="9525">
            <a:noFill/>
            <a:miter lim="800000"/>
            <a:headEnd/>
            <a:tailEnd/>
          </a:ln>
        </p:spPr>
        <p:txBody>
          <a:bodyPr wrap="square">
            <a:prstTxWarp prst="textNoShape">
              <a:avLst/>
            </a:prstTxWarp>
            <a:spAutoFit/>
          </a:bodyPr>
          <a:lstStyle/>
          <a:p>
            <a:pPr marL="571500" indent="-571500" eaLnBrk="0" hangingPunct="0">
              <a:buClr>
                <a:srgbClr val="000066"/>
              </a:buClr>
            </a:pPr>
            <a:r>
              <a:rPr lang="de-DE" sz="2400" dirty="0">
                <a:ea typeface="MS PGothic" pitchFamily="34" charset="-128"/>
              </a:rPr>
              <a:t>Umsetzung eines sprachbewussten Unterrichts in allen Fächern </a:t>
            </a:r>
            <a:r>
              <a:rPr lang="de-DE" sz="2400" i="1" dirty="0">
                <a:ea typeface="MS PGothic" pitchFamily="34" charset="-128"/>
              </a:rPr>
              <a:t>(„</a:t>
            </a:r>
            <a:r>
              <a:rPr lang="de-DE" sz="2400" i="1" dirty="0" err="1">
                <a:ea typeface="MS PGothic" pitchFamily="34" charset="-128"/>
              </a:rPr>
              <a:t>content</a:t>
            </a:r>
            <a:r>
              <a:rPr lang="de-DE" sz="2400" i="1" dirty="0">
                <a:ea typeface="MS PGothic" pitchFamily="34" charset="-128"/>
              </a:rPr>
              <a:t> </a:t>
            </a:r>
            <a:r>
              <a:rPr lang="de-DE" sz="2400" i="1" dirty="0" err="1">
                <a:ea typeface="MS PGothic" pitchFamily="34" charset="-128"/>
              </a:rPr>
              <a:t>based</a:t>
            </a:r>
            <a:r>
              <a:rPr lang="de-DE" sz="2400" i="1" dirty="0">
                <a:ea typeface="MS PGothic" pitchFamily="34" charset="-128"/>
              </a:rPr>
              <a:t> </a:t>
            </a:r>
            <a:r>
              <a:rPr lang="de-DE" sz="2400" i="1" dirty="0" err="1">
                <a:ea typeface="MS PGothic" pitchFamily="34" charset="-128"/>
              </a:rPr>
              <a:t>language</a:t>
            </a:r>
            <a:r>
              <a:rPr lang="de-DE" sz="2400" i="1" dirty="0">
                <a:ea typeface="MS PGothic" pitchFamily="34" charset="-128"/>
              </a:rPr>
              <a:t> </a:t>
            </a:r>
            <a:r>
              <a:rPr lang="de-DE" sz="2400" i="1" dirty="0" err="1">
                <a:ea typeface="MS PGothic" pitchFamily="34" charset="-128"/>
              </a:rPr>
              <a:t>learning</a:t>
            </a:r>
            <a:r>
              <a:rPr lang="de-DE" sz="2400" i="1" dirty="0">
                <a:ea typeface="MS PGothic" pitchFamily="34" charset="-128"/>
              </a:rPr>
              <a:t>“)</a:t>
            </a:r>
          </a:p>
          <a:p>
            <a:pPr marL="571500" indent="-571500" eaLnBrk="0" hangingPunct="0">
              <a:buClr>
                <a:srgbClr val="000066"/>
              </a:buClr>
            </a:pPr>
            <a:endParaRPr lang="de-DE" sz="2400" i="1" dirty="0">
              <a:ea typeface="MS PGothic" pitchFamily="34" charset="-128"/>
            </a:endParaRPr>
          </a:p>
          <a:p>
            <a:pPr marL="571500" indent="-571500" eaLnBrk="0" hangingPunct="0">
              <a:buClr>
                <a:srgbClr val="000066"/>
              </a:buClr>
            </a:pPr>
            <a:r>
              <a:rPr lang="de-DE" sz="2400" dirty="0">
                <a:ea typeface="MS PGothic" pitchFamily="34" charset="-128"/>
              </a:rPr>
              <a:t>Verbindung von Sprach- und Sachlernen</a:t>
            </a:r>
          </a:p>
          <a:p>
            <a:pPr marL="571500" indent="-571500" eaLnBrk="0" hangingPunct="0">
              <a:buClr>
                <a:srgbClr val="000066"/>
              </a:buClr>
            </a:pPr>
            <a:r>
              <a:rPr lang="de-DE" sz="2400" dirty="0">
                <a:ea typeface="MS PGothic" pitchFamily="34" charset="-128"/>
              </a:rPr>
              <a:t> 	</a:t>
            </a:r>
            <a:r>
              <a:rPr lang="de-DE" sz="2400" i="1" dirty="0">
                <a:ea typeface="MS PGothic" pitchFamily="34" charset="-128"/>
              </a:rPr>
              <a:t>(„</a:t>
            </a:r>
            <a:r>
              <a:rPr lang="de-DE" sz="2400" i="1" dirty="0" err="1">
                <a:ea typeface="MS PGothic" pitchFamily="34" charset="-128"/>
              </a:rPr>
              <a:t>language</a:t>
            </a:r>
            <a:r>
              <a:rPr lang="de-DE" sz="2400" i="1" dirty="0">
                <a:ea typeface="MS PGothic" pitchFamily="34" charset="-128"/>
              </a:rPr>
              <a:t> </a:t>
            </a:r>
            <a:r>
              <a:rPr lang="de-DE" sz="2400" i="1" dirty="0" err="1">
                <a:ea typeface="MS PGothic" pitchFamily="34" charset="-128"/>
              </a:rPr>
              <a:t>across</a:t>
            </a:r>
            <a:r>
              <a:rPr lang="de-DE" sz="2400" i="1" dirty="0">
                <a:ea typeface="MS PGothic" pitchFamily="34" charset="-128"/>
              </a:rPr>
              <a:t> </a:t>
            </a:r>
            <a:r>
              <a:rPr lang="de-DE" sz="2400" i="1" dirty="0" err="1">
                <a:ea typeface="MS PGothic" pitchFamily="34" charset="-128"/>
              </a:rPr>
              <a:t>the</a:t>
            </a:r>
            <a:r>
              <a:rPr lang="de-DE" sz="2400" i="1" dirty="0">
                <a:ea typeface="MS PGothic" pitchFamily="34" charset="-128"/>
              </a:rPr>
              <a:t> </a:t>
            </a:r>
            <a:r>
              <a:rPr lang="de-DE" sz="2400" i="1" dirty="0" err="1">
                <a:ea typeface="MS PGothic" pitchFamily="34" charset="-128"/>
              </a:rPr>
              <a:t>curriculum</a:t>
            </a:r>
            <a:r>
              <a:rPr lang="de-DE" sz="2400" i="1" dirty="0">
                <a:ea typeface="MS PGothic" pitchFamily="34" charset="-128"/>
              </a:rPr>
              <a:t>“) </a:t>
            </a:r>
            <a:br>
              <a:rPr lang="de-DE" sz="2200" dirty="0">
                <a:ea typeface="MS PGothic" pitchFamily="34" charset="-128"/>
              </a:rPr>
            </a:br>
            <a:r>
              <a:rPr lang="de-DE" sz="2200" dirty="0">
                <a:ea typeface="MS PGothic" pitchFamily="34" charset="-128"/>
              </a:rPr>
              <a:t>			</a:t>
            </a:r>
            <a:endParaRPr lang="de-DE" sz="2200" i="1" dirty="0">
              <a:ea typeface="MS PGothic" pitchFamily="34" charset="-128"/>
            </a:endParaRPr>
          </a:p>
          <a:p>
            <a:pPr marL="571500" indent="-571500" eaLnBrk="0" hangingPunct="0"/>
            <a:endParaRPr lang="de-DE" sz="2000" dirty="0">
              <a:ea typeface="MS PGothic" pitchFamily="34" charset="-128"/>
            </a:endParaRPr>
          </a:p>
        </p:txBody>
      </p:sp>
      <p:sp>
        <p:nvSpPr>
          <p:cNvPr id="168968"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3. Das WEGE-Konzept – </a:t>
            </a:r>
            <a:r>
              <a:rPr lang="de-DE">
                <a:solidFill>
                  <a:srgbClr val="FF0000"/>
                </a:solidFill>
                <a:ea typeface="MS PGothic" pitchFamily="34" charset="-128"/>
              </a:rPr>
              <a:t>konzeptionelle Rahmung: Makro-Scaffolding</a:t>
            </a:r>
            <a:endParaRPr lang="de-DE">
              <a:solidFill>
                <a:srgbClr val="FF0000"/>
              </a:solidFill>
              <a:latin typeface="Calibri" pitchFamily="34" charset="0"/>
              <a:ea typeface="MS PGothic" pitchFamily="34" charset="-128"/>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4"/>
          <p:cNvSpPr txBox="1">
            <a:spLocks noChangeArrowheads="1"/>
          </p:cNvSpPr>
          <p:nvPr/>
        </p:nvSpPr>
        <p:spPr bwMode="auto">
          <a:xfrm>
            <a:off x="792163" y="476250"/>
            <a:ext cx="7559675" cy="366713"/>
          </a:xfrm>
          <a:prstGeom prst="rect">
            <a:avLst/>
          </a:prstGeom>
          <a:noFill/>
          <a:ln w="9525">
            <a:noFill/>
            <a:miter lim="800000"/>
            <a:headEnd/>
            <a:tailEnd/>
          </a:ln>
        </p:spPr>
        <p:txBody>
          <a:bodyPr>
            <a:prstTxWarp prst="textNoShape">
              <a:avLst/>
            </a:prstTxWarp>
            <a:spAutoFit/>
          </a:bodyPr>
          <a:lstStyle/>
          <a:p>
            <a:pPr>
              <a:spcBef>
                <a:spcPct val="50000"/>
              </a:spcBef>
            </a:pPr>
            <a:endParaRPr lang="de-DE">
              <a:ea typeface="MS PGothic" pitchFamily="34" charset="-128"/>
            </a:endParaRPr>
          </a:p>
        </p:txBody>
      </p:sp>
      <p:sp>
        <p:nvSpPr>
          <p:cNvPr id="169987" name="Foliennummernplatzhalter 7"/>
          <p:cNvSpPr>
            <a:spLocks noGrp="1"/>
          </p:cNvSpPr>
          <p:nvPr>
            <p:ph type="sldNum" sz="quarter" idx="10"/>
          </p:nvPr>
        </p:nvSpPr>
        <p:spPr>
          <a:noFill/>
        </p:spPr>
        <p:txBody>
          <a:bodyPr/>
          <a:lstStyle/>
          <a:p>
            <a:fld id="{0D2891B3-631B-4F47-86AE-17748EE78DB5}" type="slidenum">
              <a:rPr lang="de-DE">
                <a:ea typeface="MS PGothic" pitchFamily="34" charset="-128"/>
              </a:rPr>
              <a:pPr/>
              <a:t>17</a:t>
            </a:fld>
            <a:endParaRPr lang="de-DE">
              <a:ea typeface="MS PGothic" pitchFamily="34" charset="-128"/>
            </a:endParaRPr>
          </a:p>
        </p:txBody>
      </p:sp>
      <p:sp>
        <p:nvSpPr>
          <p:cNvPr id="6" name="Inhaltsplatzhalter 2"/>
          <p:cNvSpPr txBox="1">
            <a:spLocks/>
          </p:cNvSpPr>
          <p:nvPr/>
        </p:nvSpPr>
        <p:spPr bwMode="auto">
          <a:xfrm>
            <a:off x="323850" y="1773238"/>
            <a:ext cx="8353425" cy="3059112"/>
          </a:xfrm>
          <a:prstGeom prst="rect">
            <a:avLst/>
          </a:prstGeom>
          <a:solidFill>
            <a:schemeClr val="accent5"/>
          </a:solidFill>
          <a:ln w="9525">
            <a:noFill/>
            <a:miter lim="800000"/>
            <a:headEnd/>
            <a:tailEnd/>
          </a:ln>
        </p:spPr>
        <p:txBody>
          <a:bodyPr>
            <a:prstTxWarp prst="textNoShape">
              <a:avLst/>
            </a:prstTxWarp>
          </a:bodyPr>
          <a:lstStyle/>
          <a:p>
            <a:pPr marL="457200" indent="-457200" eaLnBrk="0" hangingPunct="0">
              <a:spcBef>
                <a:spcPct val="20000"/>
              </a:spcBef>
              <a:buFont typeface="Arial" pitchFamily="-107" charset="0"/>
              <a:buNone/>
              <a:defRPr/>
            </a:pPr>
            <a:r>
              <a:rPr lang="de-DE" sz="2400" dirty="0">
                <a:ea typeface="MS PGothic" pitchFamily="34" charset="-128"/>
                <a:cs typeface="Arial" pitchFamily="-107" charset="0"/>
              </a:rPr>
              <a:t>„Die Gerüste bestehen darin, eine komplexe Aufgabe in</a:t>
            </a:r>
          </a:p>
          <a:p>
            <a:pPr marL="457200" indent="-457200" eaLnBrk="0" hangingPunct="0">
              <a:spcBef>
                <a:spcPct val="20000"/>
              </a:spcBef>
              <a:buFont typeface="Arial" pitchFamily="-107" charset="0"/>
              <a:buNone/>
              <a:defRPr/>
            </a:pPr>
            <a:r>
              <a:rPr lang="de-DE" sz="2400" dirty="0">
                <a:ea typeface="MS PGothic" pitchFamily="34" charset="-128"/>
                <a:cs typeface="Arial" pitchFamily="-107" charset="0"/>
              </a:rPr>
              <a:t> </a:t>
            </a:r>
            <a:r>
              <a:rPr lang="de-DE" sz="2400" b="1" dirty="0">
                <a:ea typeface="MS PGothic" pitchFamily="34" charset="-128"/>
                <a:cs typeface="Arial" pitchFamily="-107" charset="0"/>
              </a:rPr>
              <a:t>Übungen und Aufgaben </a:t>
            </a:r>
            <a:r>
              <a:rPr lang="de-DE" sz="2400" dirty="0">
                <a:ea typeface="MS PGothic" pitchFamily="34" charset="-128"/>
                <a:cs typeface="Arial" pitchFamily="-107" charset="0"/>
              </a:rPr>
              <a:t>zu zerlegen, die jeweils nur einen</a:t>
            </a:r>
          </a:p>
          <a:p>
            <a:pPr marL="457200" indent="-457200" eaLnBrk="0" hangingPunct="0">
              <a:spcBef>
                <a:spcPct val="20000"/>
              </a:spcBef>
              <a:buFont typeface="Arial" pitchFamily="-107" charset="0"/>
              <a:buNone/>
              <a:defRPr/>
            </a:pPr>
            <a:r>
              <a:rPr lang="de-DE" sz="2400" dirty="0">
                <a:ea typeface="MS PGothic" pitchFamily="34" charset="-128"/>
                <a:cs typeface="Arial" pitchFamily="-107" charset="0"/>
              </a:rPr>
              <a:t> </a:t>
            </a:r>
            <a:r>
              <a:rPr lang="de-DE" sz="2400" b="1" dirty="0">
                <a:ea typeface="MS PGothic" pitchFamily="34" charset="-128"/>
                <a:cs typeface="Arial" pitchFamily="-107" charset="0"/>
              </a:rPr>
              <a:t>Teil der sprachlichen Anforderungen </a:t>
            </a:r>
            <a:r>
              <a:rPr lang="de-DE" sz="2400" dirty="0">
                <a:ea typeface="MS PGothic" pitchFamily="34" charset="-128"/>
                <a:cs typeface="Arial" pitchFamily="-107" charset="0"/>
              </a:rPr>
              <a:t>verlangen. Dadurch</a:t>
            </a:r>
          </a:p>
          <a:p>
            <a:pPr marL="457200" indent="-457200" eaLnBrk="0" hangingPunct="0">
              <a:spcBef>
                <a:spcPct val="20000"/>
              </a:spcBef>
              <a:buFont typeface="Arial" pitchFamily="-107" charset="0"/>
              <a:buNone/>
              <a:defRPr/>
            </a:pPr>
            <a:r>
              <a:rPr lang="de-DE" sz="2400" dirty="0">
                <a:ea typeface="MS PGothic" pitchFamily="34" charset="-128"/>
                <a:cs typeface="Arial" pitchFamily="-107" charset="0"/>
              </a:rPr>
              <a:t> werden die sprachlichen Hürden komplexer Aufgaben</a:t>
            </a:r>
          </a:p>
          <a:p>
            <a:pPr marL="457200" indent="-457200" eaLnBrk="0" hangingPunct="0">
              <a:spcBef>
                <a:spcPct val="20000"/>
              </a:spcBef>
              <a:buFont typeface="Arial" pitchFamily="-107" charset="0"/>
              <a:buNone/>
              <a:defRPr/>
            </a:pPr>
            <a:r>
              <a:rPr lang="de-DE" sz="2400" dirty="0">
                <a:ea typeface="MS PGothic" pitchFamily="34" charset="-128"/>
                <a:cs typeface="Arial" pitchFamily="-107" charset="0"/>
              </a:rPr>
              <a:t> Schritt für Schritt bewältigt.“                                                     </a:t>
            </a:r>
            <a:r>
              <a:rPr lang="de-DE" dirty="0">
                <a:ea typeface="MS PGothic" pitchFamily="34" charset="-128"/>
                <a:cs typeface="Arial" pitchFamily="-107" charset="0"/>
              </a:rPr>
              <a:t>	 </a:t>
            </a:r>
          </a:p>
          <a:p>
            <a:pPr marL="457200" indent="-457200" eaLnBrk="0" hangingPunct="0">
              <a:spcBef>
                <a:spcPct val="20000"/>
              </a:spcBef>
              <a:buFont typeface="Arial" pitchFamily="-107" charset="0"/>
              <a:buNone/>
              <a:defRPr/>
            </a:pPr>
            <a:r>
              <a:rPr lang="de-DE" dirty="0">
                <a:ea typeface="MS PGothic" pitchFamily="34" charset="-128"/>
                <a:cs typeface="Arial" pitchFamily="-107" charset="0"/>
              </a:rPr>
              <a:t>						  (Beese, M. et al., 2014, S. 34, 36)</a:t>
            </a:r>
          </a:p>
          <a:p>
            <a:pPr marL="457200" indent="-457200" eaLnBrk="0" hangingPunct="0">
              <a:spcBef>
                <a:spcPct val="20000"/>
              </a:spcBef>
              <a:buFont typeface="Arial" pitchFamily="-107" charset="0"/>
              <a:buNone/>
              <a:defRPr/>
            </a:pPr>
            <a:endParaRPr lang="de-DE" sz="2200" dirty="0">
              <a:ea typeface="MS PGothic" pitchFamily="34" charset="-128"/>
              <a:cs typeface="Arial" pitchFamily="-107" charset="0"/>
            </a:endParaRPr>
          </a:p>
        </p:txBody>
      </p:sp>
      <p:sp>
        <p:nvSpPr>
          <p:cNvPr id="169989"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3. Das WEGE-Konzept – </a:t>
            </a:r>
            <a:r>
              <a:rPr lang="de-DE">
                <a:solidFill>
                  <a:srgbClr val="FF0000"/>
                </a:solidFill>
                <a:ea typeface="MS PGothic" pitchFamily="34" charset="-128"/>
              </a:rPr>
              <a:t>konzeptionelle Rahmung: Makro-Scaffolding</a:t>
            </a:r>
            <a:endParaRPr lang="de-DE">
              <a:solidFill>
                <a:srgbClr val="FF0000"/>
              </a:solidFill>
              <a:latin typeface="Calibri" pitchFamily="34" charset="0"/>
              <a:ea typeface="MS PGothic" pitchFamily="34" charset="-128"/>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ext Box 4"/>
          <p:cNvSpPr txBox="1">
            <a:spLocks noChangeArrowheads="1"/>
          </p:cNvSpPr>
          <p:nvPr/>
        </p:nvSpPr>
        <p:spPr bwMode="auto">
          <a:xfrm>
            <a:off x="792163" y="476250"/>
            <a:ext cx="7559675" cy="366713"/>
          </a:xfrm>
          <a:prstGeom prst="rect">
            <a:avLst/>
          </a:prstGeom>
          <a:noFill/>
          <a:ln w="9525">
            <a:noFill/>
            <a:miter lim="800000"/>
            <a:headEnd/>
            <a:tailEnd/>
          </a:ln>
        </p:spPr>
        <p:txBody>
          <a:bodyPr>
            <a:prstTxWarp prst="textNoShape">
              <a:avLst/>
            </a:prstTxWarp>
            <a:spAutoFit/>
          </a:bodyPr>
          <a:lstStyle/>
          <a:p>
            <a:pPr>
              <a:spcBef>
                <a:spcPct val="50000"/>
              </a:spcBef>
            </a:pPr>
            <a:endParaRPr lang="de-DE">
              <a:ea typeface="MS PGothic" pitchFamily="34" charset="-128"/>
            </a:endParaRPr>
          </a:p>
        </p:txBody>
      </p:sp>
      <p:sp>
        <p:nvSpPr>
          <p:cNvPr id="171011" name="Foliennummernplatzhalter 7"/>
          <p:cNvSpPr>
            <a:spLocks noGrp="1"/>
          </p:cNvSpPr>
          <p:nvPr>
            <p:ph type="sldNum" sz="quarter" idx="10"/>
          </p:nvPr>
        </p:nvSpPr>
        <p:spPr>
          <a:noFill/>
        </p:spPr>
        <p:txBody>
          <a:bodyPr/>
          <a:lstStyle/>
          <a:p>
            <a:fld id="{959011F0-8083-FE4C-8190-FB2C9C075EC2}" type="slidenum">
              <a:rPr lang="de-DE">
                <a:ea typeface="MS PGothic" pitchFamily="34" charset="-128"/>
              </a:rPr>
              <a:pPr/>
              <a:t>18</a:t>
            </a:fld>
            <a:endParaRPr lang="de-DE">
              <a:ea typeface="MS PGothic" pitchFamily="34" charset="-128"/>
            </a:endParaRPr>
          </a:p>
        </p:txBody>
      </p:sp>
      <p:sp>
        <p:nvSpPr>
          <p:cNvPr id="5" name="Inhaltsplatzhalter 2"/>
          <p:cNvSpPr txBox="1">
            <a:spLocks/>
          </p:cNvSpPr>
          <p:nvPr/>
        </p:nvSpPr>
        <p:spPr bwMode="auto">
          <a:xfrm>
            <a:off x="331787" y="1196975"/>
            <a:ext cx="8964613" cy="4876800"/>
          </a:xfrm>
          <a:prstGeom prst="rect">
            <a:avLst/>
          </a:prstGeom>
          <a:noFill/>
          <a:ln w="9525">
            <a:noFill/>
            <a:miter lim="800000"/>
            <a:headEnd/>
            <a:tailEnd/>
          </a:ln>
        </p:spPr>
        <p:txBody>
          <a:bodyPr>
            <a:prstTxWarp prst="textNoShape">
              <a:avLst/>
            </a:prstTxWarp>
          </a:bodyPr>
          <a:lstStyle/>
          <a:p>
            <a:pPr marL="457200" indent="-457200">
              <a:spcBef>
                <a:spcPts val="575"/>
              </a:spcBef>
              <a:buClr>
                <a:srgbClr val="7F7F7F"/>
              </a:buClr>
              <a:buFont typeface="Arial" pitchFamily="-107" charset="0"/>
              <a:buChar char="•"/>
            </a:pPr>
            <a:r>
              <a:rPr lang="de-DE" sz="2400" dirty="0" err="1">
                <a:solidFill>
                  <a:srgbClr val="EF4C31"/>
                </a:solidFill>
                <a:ea typeface="MS PGothic" pitchFamily="34" charset="-128"/>
              </a:rPr>
              <a:t>Mikro-Scaffolding</a:t>
            </a:r>
            <a:r>
              <a:rPr lang="de-DE" sz="2400" dirty="0">
                <a:solidFill>
                  <a:srgbClr val="EF4C31"/>
                </a:solidFill>
                <a:ea typeface="MS PGothic" pitchFamily="34" charset="-128"/>
              </a:rPr>
              <a:t>:    </a:t>
            </a:r>
            <a:r>
              <a:rPr lang="de-DE" sz="2400" dirty="0" err="1">
                <a:solidFill>
                  <a:srgbClr val="EF4C31"/>
                </a:solidFill>
                <a:ea typeface="MS PGothic" pitchFamily="34" charset="-128"/>
              </a:rPr>
              <a:t>interaktionale</a:t>
            </a:r>
            <a:r>
              <a:rPr lang="de-DE" sz="2400" dirty="0">
                <a:solidFill>
                  <a:srgbClr val="EF4C31"/>
                </a:solidFill>
                <a:ea typeface="MS PGothic" pitchFamily="34" charset="-128"/>
              </a:rPr>
              <a:t> Merkmale: </a:t>
            </a:r>
          </a:p>
          <a:p>
            <a:pPr marL="457200" indent="-457200">
              <a:spcBef>
                <a:spcPts val="575"/>
              </a:spcBef>
              <a:buClr>
                <a:srgbClr val="7F7F7F"/>
              </a:buClr>
              <a:buFont typeface="Arial" pitchFamily="-107" charset="0"/>
              <a:buNone/>
            </a:pPr>
            <a:r>
              <a:rPr lang="de-DE" sz="2400" dirty="0">
                <a:solidFill>
                  <a:srgbClr val="A6A6A6"/>
                </a:solidFill>
                <a:ea typeface="MS PGothic" pitchFamily="34" charset="-128"/>
              </a:rPr>
              <a:t>   - bewusste Gestaltung einer sprachsensiblen Unterrichtsinteraktion (einschließlich der Einführung von Fachbegriffen)</a:t>
            </a:r>
          </a:p>
          <a:p>
            <a:pPr marL="457200" indent="-457200" eaLnBrk="0" hangingPunct="0">
              <a:spcBef>
                <a:spcPct val="20000"/>
              </a:spcBef>
              <a:buFont typeface="Arial" pitchFamily="-107" charset="0"/>
              <a:buNone/>
            </a:pPr>
            <a:endParaRPr lang="de-DE" sz="1000" dirty="0">
              <a:ea typeface="MS PGothic" pitchFamily="34" charset="-128"/>
            </a:endParaRPr>
          </a:p>
          <a:p>
            <a:pPr marL="457200" indent="-457200">
              <a:spcBef>
                <a:spcPts val="575"/>
              </a:spcBef>
              <a:buClr>
                <a:srgbClr val="7F7F7F"/>
              </a:buClr>
              <a:buFont typeface="Arial" pitchFamily="-107" charset="0"/>
              <a:buChar char="•"/>
            </a:pPr>
            <a:r>
              <a:rPr lang="de-DE" sz="2400" b="1" dirty="0" err="1">
                <a:solidFill>
                  <a:srgbClr val="FF0000"/>
                </a:solidFill>
                <a:ea typeface="MS PGothic" pitchFamily="34" charset="-128"/>
              </a:rPr>
              <a:t>Makro-Scaffolding</a:t>
            </a:r>
            <a:r>
              <a:rPr lang="de-DE" sz="2400" b="1" dirty="0">
                <a:solidFill>
                  <a:srgbClr val="FF0000"/>
                </a:solidFill>
                <a:ea typeface="MS PGothic" pitchFamily="34" charset="-128"/>
              </a:rPr>
              <a:t> - geplante Merkmale:</a:t>
            </a:r>
          </a:p>
          <a:p>
            <a:pPr marL="457200" indent="-457200">
              <a:spcBef>
                <a:spcPts val="575"/>
              </a:spcBef>
              <a:buClr>
                <a:srgbClr val="7F7F7F"/>
              </a:buClr>
              <a:buFont typeface="Arial" pitchFamily="-107" charset="0"/>
              <a:buNone/>
            </a:pPr>
            <a:r>
              <a:rPr lang="de-DE" sz="2400" dirty="0">
                <a:solidFill>
                  <a:srgbClr val="7F7F7F"/>
                </a:solidFill>
                <a:ea typeface="MS PGothic" pitchFamily="34" charset="-128"/>
              </a:rPr>
              <a:t>   - </a:t>
            </a:r>
            <a:r>
              <a:rPr lang="de-DE" sz="2400" dirty="0">
                <a:ea typeface="MS PGothic" pitchFamily="34" charset="-128"/>
              </a:rPr>
              <a:t>Bedarfsanalyse, Lernstandserfassung Unterrichtsplanung (Planungsrahmen), [sprachliche Hilfen, Trainingsprogramm]  </a:t>
            </a:r>
          </a:p>
          <a:p>
            <a:pPr marL="457200" indent="-457200" eaLnBrk="0" hangingPunct="0">
              <a:spcBef>
                <a:spcPct val="20000"/>
              </a:spcBef>
              <a:buFont typeface="Wingdings 3" pitchFamily="-107" charset="2"/>
              <a:buChar char="a"/>
            </a:pPr>
            <a:r>
              <a:rPr lang="de-DE" sz="2400" b="1" dirty="0">
                <a:solidFill>
                  <a:srgbClr val="006666"/>
                </a:solidFill>
                <a:ea typeface="MS PGothic" pitchFamily="34" charset="-128"/>
              </a:rPr>
              <a:t>fokussierte Spracharbeit (alle Aktivitäten, die bewusst geplant werden, um das Lernen zu unterstützen)</a:t>
            </a:r>
          </a:p>
          <a:p>
            <a:pPr marL="457200" indent="-457200" eaLnBrk="0" hangingPunct="0">
              <a:spcBef>
                <a:spcPct val="20000"/>
              </a:spcBef>
              <a:buFont typeface="Arial" pitchFamily="-107" charset="0"/>
              <a:buNone/>
            </a:pPr>
            <a:r>
              <a:rPr lang="de-DE" sz="2400" b="1" dirty="0">
                <a:solidFill>
                  <a:srgbClr val="006666"/>
                </a:solidFill>
                <a:ea typeface="MS PGothic" pitchFamily="34" charset="-128"/>
              </a:rPr>
              <a:t>     </a:t>
            </a:r>
            <a:r>
              <a:rPr lang="de-DE" sz="2400" dirty="0">
                <a:solidFill>
                  <a:srgbClr val="006666"/>
                </a:solidFill>
                <a:ea typeface="MS PGothic" pitchFamily="34" charset="-128"/>
              </a:rPr>
              <a:t>Gezielte Sprachförderung auf der Wort- und Satzebene   (Übungen/Trainings)</a:t>
            </a:r>
          </a:p>
          <a:p>
            <a:pPr marL="457200" indent="-457200">
              <a:spcBef>
                <a:spcPts val="575"/>
              </a:spcBef>
              <a:buClr>
                <a:srgbClr val="7F7F7F"/>
              </a:buClr>
              <a:buFont typeface="Arial" pitchFamily="-107" charset="0"/>
              <a:buNone/>
            </a:pPr>
            <a:endParaRPr lang="de-DE" sz="2400" dirty="0">
              <a:solidFill>
                <a:srgbClr val="7F7F7F"/>
              </a:solidFill>
              <a:ea typeface="MS PGothic" pitchFamily="34" charset="-128"/>
            </a:endParaRPr>
          </a:p>
          <a:p>
            <a:pPr marL="457200" indent="-457200">
              <a:spcBef>
                <a:spcPts val="575"/>
              </a:spcBef>
              <a:buClr>
                <a:srgbClr val="7F7F7F"/>
              </a:buClr>
              <a:buFont typeface="Arial" pitchFamily="-107" charset="0"/>
              <a:buNone/>
            </a:pPr>
            <a:endParaRPr lang="de-DE" sz="2400" dirty="0">
              <a:ea typeface="MS PGothic" pitchFamily="34" charset="-128"/>
            </a:endParaRPr>
          </a:p>
          <a:p>
            <a:pPr marL="457200" indent="-457200">
              <a:spcBef>
                <a:spcPts val="575"/>
              </a:spcBef>
              <a:buClr>
                <a:srgbClr val="7F7F7F"/>
              </a:buClr>
              <a:buFont typeface="Arial" pitchFamily="-107" charset="0"/>
              <a:buNone/>
            </a:pPr>
            <a:endParaRPr lang="de-DE" sz="2400" dirty="0">
              <a:ea typeface="MS PGothic" pitchFamily="34" charset="-128"/>
            </a:endParaRPr>
          </a:p>
          <a:p>
            <a:pPr marL="457200" indent="-457200">
              <a:lnSpc>
                <a:spcPct val="90000"/>
              </a:lnSpc>
              <a:spcBef>
                <a:spcPts val="575"/>
              </a:spcBef>
              <a:buFont typeface="Arial" pitchFamily="-107" charset="0"/>
              <a:buNone/>
            </a:pPr>
            <a:endParaRPr lang="de-DE" sz="2400" dirty="0">
              <a:ea typeface="MS PGothic" pitchFamily="34" charset="-128"/>
            </a:endParaRPr>
          </a:p>
          <a:p>
            <a:pPr marL="457200" indent="-457200">
              <a:spcBef>
                <a:spcPts val="575"/>
              </a:spcBef>
              <a:buFont typeface="Arial" pitchFamily="-107" charset="0"/>
              <a:buChar char="•"/>
            </a:pPr>
            <a:endParaRPr lang="de-DE" sz="2400" dirty="0">
              <a:ea typeface="MS PGothic" pitchFamily="34" charset="-128"/>
            </a:endParaRPr>
          </a:p>
        </p:txBody>
      </p:sp>
      <p:sp>
        <p:nvSpPr>
          <p:cNvPr id="171013"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3. Das WEGE-Konzept – </a:t>
            </a:r>
            <a:r>
              <a:rPr lang="de-DE">
                <a:solidFill>
                  <a:srgbClr val="FF0000"/>
                </a:solidFill>
                <a:ea typeface="MS PGothic" pitchFamily="34" charset="-128"/>
              </a:rPr>
              <a:t>konzeptionelle Rahmung: Makro-Scaffolding</a:t>
            </a:r>
            <a:endParaRPr lang="de-DE">
              <a:solidFill>
                <a:srgbClr val="FF0000"/>
              </a:solidFill>
              <a:latin typeface="Calibri" pitchFamily="34" charset="0"/>
              <a:ea typeface="MS PGothic"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Foliennummernplatzhalter 7"/>
          <p:cNvSpPr>
            <a:spLocks noGrp="1"/>
          </p:cNvSpPr>
          <p:nvPr>
            <p:ph type="sldNum" sz="quarter" idx="10"/>
          </p:nvPr>
        </p:nvSpPr>
        <p:spPr>
          <a:noFill/>
        </p:spPr>
        <p:txBody>
          <a:bodyPr/>
          <a:lstStyle/>
          <a:p>
            <a:fld id="{D99F4ED7-3281-9142-BB18-ABD420289C00}" type="slidenum">
              <a:rPr lang="de-DE">
                <a:ea typeface="MS PGothic" pitchFamily="34" charset="-128"/>
              </a:rPr>
              <a:pPr/>
              <a:t>19</a:t>
            </a:fld>
            <a:endParaRPr lang="de-DE">
              <a:ea typeface="MS PGothic" pitchFamily="34" charset="-128"/>
            </a:endParaRPr>
          </a:p>
        </p:txBody>
      </p:sp>
      <p:sp>
        <p:nvSpPr>
          <p:cNvPr id="172035" name="Inhaltsplatzhalter 2"/>
          <p:cNvSpPr txBox="1">
            <a:spLocks/>
          </p:cNvSpPr>
          <p:nvPr/>
        </p:nvSpPr>
        <p:spPr bwMode="auto">
          <a:xfrm>
            <a:off x="179388" y="981075"/>
            <a:ext cx="8964612" cy="4652963"/>
          </a:xfrm>
          <a:prstGeom prst="rect">
            <a:avLst/>
          </a:prstGeom>
          <a:noFill/>
          <a:ln w="9525">
            <a:noFill/>
            <a:miter lim="800000"/>
            <a:headEnd/>
            <a:tailEnd/>
          </a:ln>
        </p:spPr>
        <p:txBody>
          <a:bodyPr>
            <a:prstTxWarp prst="textNoShape">
              <a:avLst/>
            </a:prstTxWarp>
          </a:bodyPr>
          <a:lstStyle/>
          <a:p>
            <a:pPr algn="ctr" eaLnBrk="0" hangingPunct="0">
              <a:spcBef>
                <a:spcPct val="20000"/>
              </a:spcBef>
              <a:buFont typeface="Arial" pitchFamily="-107" charset="0"/>
              <a:buNone/>
            </a:pPr>
            <a:r>
              <a:rPr lang="de-DE" sz="2400" dirty="0">
                <a:ea typeface="MS PGothic" pitchFamily="34" charset="-128"/>
              </a:rPr>
              <a:t>SIOP® </a:t>
            </a:r>
          </a:p>
          <a:p>
            <a:pPr eaLnBrk="0" hangingPunct="0">
              <a:spcBef>
                <a:spcPct val="20000"/>
              </a:spcBef>
              <a:buFont typeface="Arial" pitchFamily="-107" charset="0"/>
              <a:buNone/>
            </a:pPr>
            <a:r>
              <a:rPr lang="de-DE" sz="2400" dirty="0">
                <a:ea typeface="MS PGothic" pitchFamily="34" charset="-128"/>
              </a:rPr>
              <a:t>- Konzept zum integrierten Fach- und Sprachenlernen aus den USA</a:t>
            </a:r>
          </a:p>
          <a:p>
            <a:pPr eaLnBrk="0" hangingPunct="0">
              <a:spcBef>
                <a:spcPct val="20000"/>
              </a:spcBef>
              <a:buFont typeface="Arial" pitchFamily="-107" charset="0"/>
              <a:buNone/>
            </a:pPr>
            <a:r>
              <a:rPr lang="de-DE" sz="2400" dirty="0">
                <a:ea typeface="MS PGothic" pitchFamily="34" charset="-128"/>
              </a:rPr>
              <a:t>- Modell zur Unterrichtsplanung, -gestaltung und -evaluation in allen Fächern</a:t>
            </a:r>
          </a:p>
          <a:p>
            <a:pPr eaLnBrk="0" hangingPunct="0">
              <a:spcBef>
                <a:spcPct val="20000"/>
              </a:spcBef>
              <a:buFont typeface="Arial" pitchFamily="-107" charset="0"/>
              <a:buNone/>
            </a:pPr>
            <a:endParaRPr lang="de-DE" sz="1000" b="1" dirty="0">
              <a:ea typeface="MS PGothic" pitchFamily="34" charset="-128"/>
            </a:endParaRPr>
          </a:p>
          <a:p>
            <a:pPr eaLnBrk="0" hangingPunct="0">
              <a:spcBef>
                <a:spcPct val="20000"/>
              </a:spcBef>
              <a:buFont typeface="Arial" pitchFamily="-107" charset="0"/>
              <a:buNone/>
            </a:pPr>
            <a:r>
              <a:rPr lang="de-DE" sz="2400" dirty="0">
                <a:ea typeface="MS PGothic" pitchFamily="34" charset="-128"/>
              </a:rPr>
              <a:t>Grundlage: </a:t>
            </a:r>
            <a:r>
              <a:rPr lang="de-DE" sz="2400" b="1" dirty="0" err="1">
                <a:ea typeface="MS PGothic" pitchFamily="34" charset="-128"/>
              </a:rPr>
              <a:t>Sheltered</a:t>
            </a:r>
            <a:r>
              <a:rPr lang="de-DE" sz="2400" b="1" dirty="0">
                <a:ea typeface="MS PGothic" pitchFamily="34" charset="-128"/>
              </a:rPr>
              <a:t> </a:t>
            </a:r>
            <a:r>
              <a:rPr lang="de-DE" sz="2400" b="1" dirty="0" err="1">
                <a:ea typeface="MS PGothic" pitchFamily="34" charset="-128"/>
              </a:rPr>
              <a:t>Instruction</a:t>
            </a:r>
            <a:r>
              <a:rPr lang="de-DE" sz="2400" b="1" dirty="0">
                <a:ea typeface="MS PGothic" pitchFamily="34" charset="-128"/>
              </a:rPr>
              <a:t> Observation </a:t>
            </a:r>
            <a:r>
              <a:rPr lang="de-DE" sz="2400" b="1" dirty="0" err="1">
                <a:ea typeface="MS PGothic" pitchFamily="34" charset="-128"/>
              </a:rPr>
              <a:t>Protocol</a:t>
            </a:r>
            <a:r>
              <a:rPr lang="de-DE" sz="2400" b="1" dirty="0">
                <a:ea typeface="MS PGothic" pitchFamily="34" charset="-128"/>
              </a:rPr>
              <a:t> </a:t>
            </a:r>
            <a:r>
              <a:rPr lang="de-DE" sz="2400" dirty="0">
                <a:ea typeface="MS PGothic" pitchFamily="34" charset="-128"/>
              </a:rPr>
              <a:t>Kriterienkatalog aus acht Komponenten.</a:t>
            </a:r>
          </a:p>
          <a:p>
            <a:pPr eaLnBrk="0" hangingPunct="0">
              <a:spcBef>
                <a:spcPct val="20000"/>
              </a:spcBef>
              <a:buFont typeface="Arial" pitchFamily="-107" charset="0"/>
              <a:buNone/>
            </a:pPr>
            <a:endParaRPr lang="de-DE" sz="2400" dirty="0">
              <a:ea typeface="MS PGothic" pitchFamily="34" charset="-128"/>
            </a:endParaRPr>
          </a:p>
          <a:p>
            <a:pPr eaLnBrk="0" hangingPunct="0">
              <a:spcBef>
                <a:spcPct val="20000"/>
              </a:spcBef>
              <a:buFont typeface="Arial" pitchFamily="-107" charset="0"/>
              <a:buNone/>
            </a:pPr>
            <a:r>
              <a:rPr lang="de-DE" sz="2400" b="1" dirty="0">
                <a:ea typeface="MS PGothic" pitchFamily="34" charset="-128"/>
              </a:rPr>
              <a:t>Der </a:t>
            </a:r>
            <a:r>
              <a:rPr lang="de-DE" sz="2400" b="1" dirty="0" err="1">
                <a:ea typeface="MS PGothic" pitchFamily="34" charset="-128"/>
              </a:rPr>
              <a:t>SIOP®-Planungsrahmen</a:t>
            </a:r>
            <a:r>
              <a:rPr lang="de-DE" sz="2400" b="1" dirty="0">
                <a:ea typeface="MS PGothic" pitchFamily="34" charset="-128"/>
              </a:rPr>
              <a:t> kann Lehrkräfte bei der strukturierten Planung (fachlich und sprachlich) eines </a:t>
            </a:r>
            <a:r>
              <a:rPr lang="de-DE" sz="2400" b="1" dirty="0" err="1">
                <a:ea typeface="MS PGothic" pitchFamily="34" charset="-128"/>
              </a:rPr>
              <a:t>sprachfördernden</a:t>
            </a:r>
            <a:r>
              <a:rPr lang="de-DE" sz="2400" b="1" dirty="0">
                <a:ea typeface="MS PGothic" pitchFamily="34" charset="-128"/>
              </a:rPr>
              <a:t> Fachunterrichts unterstützen.</a:t>
            </a:r>
          </a:p>
          <a:p>
            <a:pPr eaLnBrk="0" hangingPunct="0">
              <a:spcBef>
                <a:spcPct val="20000"/>
              </a:spcBef>
              <a:buFont typeface="Arial" pitchFamily="-107" charset="0"/>
              <a:buNone/>
            </a:pPr>
            <a:endParaRPr lang="de-DE" sz="2200" b="1" dirty="0">
              <a:ea typeface="MS PGothic" pitchFamily="34" charset="-128"/>
            </a:endParaRPr>
          </a:p>
        </p:txBody>
      </p:sp>
      <p:sp>
        <p:nvSpPr>
          <p:cNvPr id="172036"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dirty="0">
                <a:solidFill>
                  <a:srgbClr val="FF0000"/>
                </a:solidFill>
                <a:ea typeface="MS PGothic" pitchFamily="34" charset="-128"/>
              </a:rPr>
              <a:t>3. Das WEGE-Konzept – </a:t>
            </a:r>
            <a:r>
              <a:rPr lang="de-DE" dirty="0">
                <a:solidFill>
                  <a:srgbClr val="FF0000"/>
                </a:solidFill>
                <a:ea typeface="MS PGothic" pitchFamily="34" charset="-128"/>
              </a:rPr>
              <a:t>konzeptionelle Rahmung: SIOP®</a:t>
            </a:r>
            <a:endParaRPr lang="de-DE" dirty="0">
              <a:solidFill>
                <a:srgbClr val="FF0000"/>
              </a:solidFill>
              <a:latin typeface="Calibri" pitchFamily="34" charset="0"/>
              <a:ea typeface="MS PGothic" pitchFamily="34" charset="-128"/>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Inhaltsplatzhalter 1"/>
          <p:cNvSpPr>
            <a:spLocks noGrp="1"/>
          </p:cNvSpPr>
          <p:nvPr>
            <p:ph idx="1"/>
          </p:nvPr>
        </p:nvSpPr>
        <p:spPr>
          <a:xfrm>
            <a:off x="900112" y="1639342"/>
            <a:ext cx="8136383" cy="4525962"/>
          </a:xfrm>
        </p:spPr>
        <p:txBody>
          <a:bodyPr/>
          <a:lstStyle/>
          <a:p>
            <a:r>
              <a:rPr lang="de-DE" sz="1800" dirty="0"/>
              <a:t>Dieses Material wurde vom PIKAS-Team für das Deutsche Zentrum für Lehrerbildung Mathematik (DZLM) konzipiert und kann unter der </a:t>
            </a:r>
            <a:r>
              <a:rPr lang="de-DE" sz="1800" dirty="0">
                <a:solidFill>
                  <a:srgbClr val="5EB511"/>
                </a:solidFill>
              </a:rPr>
              <a:t>Creative </a:t>
            </a:r>
            <a:r>
              <a:rPr lang="de-DE" sz="1800" dirty="0" err="1">
                <a:solidFill>
                  <a:srgbClr val="5EB511"/>
                </a:solidFill>
              </a:rPr>
              <a:t>Commons</a:t>
            </a:r>
            <a:r>
              <a:rPr lang="de-DE" sz="1800" dirty="0">
                <a:solidFill>
                  <a:srgbClr val="5EB511"/>
                </a:solidFill>
              </a:rPr>
              <a:t> Lizenz BY-SA: Namensnennung – Weitergabe unter gleichen Bedingungen 4.0 International </a:t>
            </a:r>
            <a:r>
              <a:rPr lang="de-DE" sz="1800" dirty="0"/>
              <a:t>weiterverwendet werden.</a:t>
            </a:r>
          </a:p>
          <a:p>
            <a:r>
              <a:rPr lang="de-DE" sz="1800" dirty="0"/>
              <a:t>Das bedeutet: Alle Folien und Materialien können für Zwecke der Aus- und Fortbildung unter der Bedingung heruntergeladen, verändert und genutzt werden, dass alle Quellenangaben erhalten bleiben, PIKAS als Urheber genannt und das neu entstandene Material unter den gleichen Bedingungen weitergegeben wird.</a:t>
            </a:r>
          </a:p>
          <a:p>
            <a:r>
              <a:rPr lang="de-DE" sz="1800" dirty="0"/>
              <a:t>Von der Weitergabe ausgenommen sind Fotos, die erkennbar reale Personen zeigen.</a:t>
            </a:r>
          </a:p>
          <a:p>
            <a:r>
              <a:rPr lang="de-DE" sz="1800" dirty="0"/>
              <a:t>Bildnachweise und Zitatquellen finden sich auf den jeweiligen Folien bzw. in den Zusatzmaterialien.</a:t>
            </a:r>
          </a:p>
          <a:p>
            <a:r>
              <a:rPr lang="de-DE" sz="1800" dirty="0"/>
              <a:t>Weitere Hinweise und Informationen zu PIKAS finden Sie unter </a:t>
            </a:r>
            <a:r>
              <a:rPr lang="de-DE" sz="1800" dirty="0">
                <a:solidFill>
                  <a:srgbClr val="5EB511"/>
                </a:solidFill>
                <a:hlinkClick r:id="rId3">
                  <a:extLst>
                    <a:ext uri="{A12FA001-AC4F-418D-AE19-62706E023703}">
                      <ahyp:hlinkClr xmlns:ahyp="http://schemas.microsoft.com/office/drawing/2018/hyperlinkcolor" val="tx"/>
                    </a:ext>
                  </a:extLst>
                </a:hlinkClick>
              </a:rPr>
              <a:t>http://pikas.dzlm.de</a:t>
            </a:r>
            <a:r>
              <a:rPr lang="de-DE" sz="1800" dirty="0"/>
              <a:t>.</a:t>
            </a:r>
          </a:p>
          <a:p>
            <a:pPr marL="0" indent="0">
              <a:buNone/>
            </a:pPr>
            <a:endParaRPr lang="de-DE" altLang="de-DE" sz="1800" dirty="0">
              <a:ea typeface="ＭＳ Ｐゴシック" charset="-128"/>
            </a:endParaRPr>
          </a:p>
          <a:p>
            <a:endParaRPr lang="de-DE" altLang="de-DE" sz="1800" dirty="0">
              <a:ea typeface="ＭＳ Ｐゴシック" charset="-128"/>
            </a:endParaRPr>
          </a:p>
          <a:p>
            <a:endParaRPr lang="de-DE" altLang="de-DE" sz="1800" dirty="0">
              <a:ea typeface="ＭＳ Ｐゴシック" charset="-128"/>
            </a:endParaRPr>
          </a:p>
        </p:txBody>
      </p:sp>
      <p:pic>
        <p:nvPicPr>
          <p:cNvPr id="4" name="Bild 13">
            <a:extLst>
              <a:ext uri="{FF2B5EF4-FFF2-40B4-BE49-F238E27FC236}">
                <a16:creationId xmlns:a16="http://schemas.microsoft.com/office/drawing/2014/main" id="{CA11600C-D4AE-9C47-ABA1-DFDAF72EE05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96336" y="298996"/>
            <a:ext cx="1091622" cy="393700"/>
          </a:xfrm>
          <a:prstGeom prst="rect">
            <a:avLst/>
          </a:prstGeom>
        </p:spPr>
      </p:pic>
      <p:sp>
        <p:nvSpPr>
          <p:cNvPr id="5" name="Inhaltsplatzhalter 4">
            <a:extLst>
              <a:ext uri="{FF2B5EF4-FFF2-40B4-BE49-F238E27FC236}">
                <a16:creationId xmlns:a16="http://schemas.microsoft.com/office/drawing/2014/main" id="{F466E6F3-E0C3-F24F-8E34-2ABE99D6E447}"/>
              </a:ext>
            </a:extLst>
          </p:cNvPr>
          <p:cNvSpPr txBox="1">
            <a:spLocks/>
          </p:cNvSpPr>
          <p:nvPr/>
        </p:nvSpPr>
        <p:spPr>
          <a:xfrm>
            <a:off x="888827" y="1052736"/>
            <a:ext cx="8651725" cy="360040"/>
          </a:xfrm>
          <a:prstGeom prst="rect">
            <a:avLst/>
          </a:prstGeom>
        </p:spPr>
        <p:txBody>
          <a:bodyPr/>
          <a:lstStyle>
            <a:lvl1pPr marL="342900" indent="-342900" algn="l" rtl="0" eaLnBrk="0" fontAlgn="base" hangingPunct="0">
              <a:spcBef>
                <a:spcPct val="20000"/>
              </a:spcBef>
              <a:spcAft>
                <a:spcPct val="0"/>
              </a:spcAft>
              <a:buFont typeface="Arial" charset="0"/>
              <a:buChar char="•"/>
              <a:defRPr sz="2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000">
                <a:solidFill>
                  <a:schemeClr val="tx1"/>
                </a:solidFill>
                <a:latin typeface="+mn-lt"/>
                <a:ea typeface="Arial" pitchFamily="-112"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12"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12"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12"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de-DE" sz="2100" b="1" i="0" u="none" strike="noStrike" kern="0" cap="none" spc="0" normalizeH="0" baseline="0" noProof="0" dirty="0">
                <a:ln>
                  <a:noFill/>
                </a:ln>
                <a:solidFill>
                  <a:srgbClr val="FFC000"/>
                </a:solidFill>
                <a:effectLst/>
                <a:uLnTx/>
                <a:uFillTx/>
                <a:latin typeface="Arial"/>
                <a:ea typeface="ＭＳ Ｐゴシック" charset="0"/>
                <a:cs typeface="Arial"/>
              </a:rPr>
              <a:t>Diese Folie gehört zum Material und darf nicht entfernt werden.</a:t>
            </a:r>
          </a:p>
        </p:txBody>
      </p:sp>
      <p:sp>
        <p:nvSpPr>
          <p:cNvPr id="7" name="Titel 1">
            <a:extLst>
              <a:ext uri="{FF2B5EF4-FFF2-40B4-BE49-F238E27FC236}">
                <a16:creationId xmlns:a16="http://schemas.microsoft.com/office/drawing/2014/main" id="{BED319E0-6AA9-7445-8951-045D6A9266FF}"/>
              </a:ext>
            </a:extLst>
          </p:cNvPr>
          <p:cNvSpPr>
            <a:spLocks noGrp="1"/>
          </p:cNvSpPr>
          <p:nvPr>
            <p:ph type="title"/>
          </p:nvPr>
        </p:nvSpPr>
        <p:spPr>
          <a:xfrm>
            <a:off x="971550" y="115888"/>
            <a:ext cx="7726363" cy="647700"/>
          </a:xfrm>
        </p:spPr>
        <p:txBody>
          <a:bodyPr/>
          <a:lstStyle/>
          <a:p>
            <a:r>
              <a:rPr lang="de-DE" dirty="0">
                <a:solidFill>
                  <a:srgbClr val="34B409"/>
                </a:solidFill>
              </a:rPr>
              <a:t>Hinweise zu den Lizenzbedingungen</a:t>
            </a:r>
          </a:p>
        </p:txBody>
      </p:sp>
    </p:spTree>
    <p:extLst>
      <p:ext uri="{BB962C8B-B14F-4D97-AF65-F5344CB8AC3E}">
        <p14:creationId xmlns:p14="http://schemas.microsoft.com/office/powerpoint/2010/main" val="264852070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Foliennummernplatzhalter 7"/>
          <p:cNvSpPr>
            <a:spLocks noGrp="1"/>
          </p:cNvSpPr>
          <p:nvPr>
            <p:ph type="sldNum" sz="quarter" idx="10"/>
          </p:nvPr>
        </p:nvSpPr>
        <p:spPr>
          <a:noFill/>
        </p:spPr>
        <p:txBody>
          <a:bodyPr/>
          <a:lstStyle/>
          <a:p>
            <a:fld id="{1F992915-C551-E54A-9BE2-A0C8571DC293}" type="slidenum">
              <a:rPr lang="de-DE">
                <a:ea typeface="MS PGothic" pitchFamily="34" charset="-128"/>
              </a:rPr>
              <a:pPr/>
              <a:t>20</a:t>
            </a:fld>
            <a:endParaRPr lang="de-DE">
              <a:ea typeface="MS PGothic" pitchFamily="34" charset="-128"/>
            </a:endParaRPr>
          </a:p>
        </p:txBody>
      </p:sp>
      <p:grpSp>
        <p:nvGrpSpPr>
          <p:cNvPr id="17" name="Gruppierung 16"/>
          <p:cNvGrpSpPr/>
          <p:nvPr/>
        </p:nvGrpSpPr>
        <p:grpSpPr>
          <a:xfrm>
            <a:off x="76200" y="1103312"/>
            <a:ext cx="9134475" cy="5373688"/>
            <a:chOff x="0" y="76200"/>
            <a:chExt cx="9134475" cy="5373688"/>
          </a:xfrm>
        </p:grpSpPr>
        <p:sp>
          <p:nvSpPr>
            <p:cNvPr id="173059"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3. Das WEGE-Konzept – </a:t>
              </a:r>
              <a:r>
                <a:rPr lang="de-DE">
                  <a:solidFill>
                    <a:srgbClr val="FF0000"/>
                  </a:solidFill>
                  <a:ea typeface="MS PGothic" pitchFamily="34" charset="-128"/>
                </a:rPr>
                <a:t>konzeptionelle Rahmung: SIOP®</a:t>
              </a:r>
              <a:endParaRPr lang="de-DE">
                <a:solidFill>
                  <a:srgbClr val="FF0000"/>
                </a:solidFill>
                <a:latin typeface="Calibri" pitchFamily="34" charset="0"/>
                <a:ea typeface="MS PGothic" pitchFamily="34" charset="-128"/>
              </a:endParaRPr>
            </a:p>
          </p:txBody>
        </p:sp>
        <p:grpSp>
          <p:nvGrpSpPr>
            <p:cNvPr id="173060" name="Gruppieren 17"/>
            <p:cNvGrpSpPr>
              <a:grpSpLocks/>
            </p:cNvGrpSpPr>
            <p:nvPr/>
          </p:nvGrpSpPr>
          <p:grpSpPr bwMode="auto">
            <a:xfrm>
              <a:off x="0" y="76200"/>
              <a:ext cx="9134475" cy="5373688"/>
              <a:chOff x="9525" y="0"/>
              <a:chExt cx="9134475" cy="5373215"/>
            </a:xfrm>
          </p:grpSpPr>
          <p:pic>
            <p:nvPicPr>
              <p:cNvPr id="173063" name="Picture 2"/>
              <p:cNvPicPr>
                <a:picLocks noChangeAspect="1" noChangeArrowheads="1"/>
              </p:cNvPicPr>
              <p:nvPr/>
            </p:nvPicPr>
            <p:blipFill>
              <a:blip r:embed="rId3" cstate="print"/>
              <a:srcRect l="19444"/>
              <a:stretch>
                <a:fillRect/>
              </a:stretch>
            </p:blipFill>
            <p:spPr bwMode="auto">
              <a:xfrm rot="5400000">
                <a:off x="1890155" y="-1880630"/>
                <a:ext cx="5373215" cy="9134475"/>
              </a:xfrm>
              <a:prstGeom prst="rect">
                <a:avLst/>
              </a:prstGeom>
              <a:noFill/>
              <a:ln w="9525">
                <a:noFill/>
                <a:miter lim="800000"/>
                <a:headEnd/>
                <a:tailEnd/>
              </a:ln>
            </p:spPr>
          </p:pic>
          <p:sp>
            <p:nvSpPr>
              <p:cNvPr id="173064" name="Textfeld 6"/>
              <p:cNvSpPr txBox="1">
                <a:spLocks noChangeArrowheads="1"/>
              </p:cNvSpPr>
              <p:nvPr/>
            </p:nvSpPr>
            <p:spPr bwMode="auto">
              <a:xfrm>
                <a:off x="395536" y="476672"/>
                <a:ext cx="3888483" cy="400155"/>
              </a:xfrm>
              <a:prstGeom prst="rect">
                <a:avLst/>
              </a:prstGeom>
              <a:noFill/>
              <a:ln w="9525">
                <a:noFill/>
                <a:miter lim="800000"/>
                <a:headEnd/>
                <a:tailEnd/>
              </a:ln>
            </p:spPr>
            <p:txBody>
              <a:bodyPr>
                <a:prstTxWarp prst="textNoShape">
                  <a:avLst/>
                </a:prstTxWarp>
                <a:spAutoFit/>
              </a:bodyPr>
              <a:lstStyle/>
              <a:p>
                <a:r>
                  <a:rPr lang="de-DE" sz="2000">
                    <a:solidFill>
                      <a:srgbClr val="FF0000"/>
                    </a:solidFill>
                    <a:ea typeface="MS PGothic" pitchFamily="34" charset="-128"/>
                  </a:rPr>
                  <a:t>Titel der Stunde / Einheit</a:t>
                </a:r>
              </a:p>
            </p:txBody>
          </p:sp>
          <p:sp>
            <p:nvSpPr>
              <p:cNvPr id="173065" name="Textfeld 8"/>
              <p:cNvSpPr txBox="1">
                <a:spLocks noChangeArrowheads="1"/>
              </p:cNvSpPr>
              <p:nvPr/>
            </p:nvSpPr>
            <p:spPr bwMode="auto">
              <a:xfrm>
                <a:off x="6804248" y="404664"/>
                <a:ext cx="1656206" cy="400155"/>
              </a:xfrm>
              <a:prstGeom prst="rect">
                <a:avLst/>
              </a:prstGeom>
              <a:noFill/>
              <a:ln w="9525">
                <a:noFill/>
                <a:miter lim="800000"/>
                <a:headEnd/>
                <a:tailEnd/>
              </a:ln>
            </p:spPr>
            <p:txBody>
              <a:bodyPr>
                <a:prstTxWarp prst="textNoShape">
                  <a:avLst/>
                </a:prstTxWarp>
                <a:spAutoFit/>
              </a:bodyPr>
              <a:lstStyle/>
              <a:p>
                <a:r>
                  <a:rPr lang="de-DE" sz="2000">
                    <a:solidFill>
                      <a:srgbClr val="FF0000"/>
                    </a:solidFill>
                    <a:ea typeface="MS PGothic" pitchFamily="34" charset="-128"/>
                  </a:rPr>
                  <a:t>Klasse</a:t>
                </a:r>
              </a:p>
            </p:txBody>
          </p:sp>
          <p:sp>
            <p:nvSpPr>
              <p:cNvPr id="173066" name="Textfeld 9"/>
              <p:cNvSpPr txBox="1">
                <a:spLocks noChangeArrowheads="1"/>
              </p:cNvSpPr>
              <p:nvPr/>
            </p:nvSpPr>
            <p:spPr bwMode="auto">
              <a:xfrm>
                <a:off x="323528" y="1268760"/>
                <a:ext cx="3312412" cy="400155"/>
              </a:xfrm>
              <a:prstGeom prst="rect">
                <a:avLst/>
              </a:prstGeom>
              <a:noFill/>
              <a:ln w="9525">
                <a:noFill/>
                <a:miter lim="800000"/>
                <a:headEnd/>
                <a:tailEnd/>
              </a:ln>
            </p:spPr>
            <p:txBody>
              <a:bodyPr>
                <a:prstTxWarp prst="textNoShape">
                  <a:avLst/>
                </a:prstTxWarp>
                <a:spAutoFit/>
              </a:bodyPr>
              <a:lstStyle/>
              <a:p>
                <a:r>
                  <a:rPr lang="de-DE" sz="2000">
                    <a:solidFill>
                      <a:srgbClr val="FF0000"/>
                    </a:solidFill>
                    <a:ea typeface="MS PGothic" pitchFamily="34" charset="-128"/>
                  </a:rPr>
                  <a:t>Schlüsselvokabular</a:t>
                </a:r>
              </a:p>
            </p:txBody>
          </p:sp>
          <p:sp>
            <p:nvSpPr>
              <p:cNvPr id="173067" name="Textfeld 10"/>
              <p:cNvSpPr txBox="1">
                <a:spLocks noChangeArrowheads="1"/>
              </p:cNvSpPr>
              <p:nvPr/>
            </p:nvSpPr>
            <p:spPr bwMode="auto">
              <a:xfrm>
                <a:off x="3419872" y="1268760"/>
                <a:ext cx="4896608" cy="707966"/>
              </a:xfrm>
              <a:prstGeom prst="rect">
                <a:avLst/>
              </a:prstGeom>
              <a:noFill/>
              <a:ln w="9525">
                <a:noFill/>
                <a:miter lim="800000"/>
                <a:headEnd/>
                <a:tailEnd/>
              </a:ln>
            </p:spPr>
            <p:txBody>
              <a:bodyPr>
                <a:prstTxWarp prst="textNoShape">
                  <a:avLst/>
                </a:prstTxWarp>
                <a:spAutoFit/>
              </a:bodyPr>
              <a:lstStyle/>
              <a:p>
                <a:r>
                  <a:rPr lang="de-DE" sz="2000">
                    <a:solidFill>
                      <a:srgbClr val="FF0000"/>
                    </a:solidFill>
                    <a:ea typeface="MS PGothic" pitchFamily="34" charset="-128"/>
                  </a:rPr>
                  <a:t>Unterstützendes Material / Medien (auch: nonverbale Veranschaulichungen</a:t>
                </a:r>
              </a:p>
            </p:txBody>
          </p:sp>
          <p:sp>
            <p:nvSpPr>
              <p:cNvPr id="173068" name="Textfeld 11"/>
              <p:cNvSpPr txBox="1">
                <a:spLocks noChangeArrowheads="1"/>
              </p:cNvSpPr>
              <p:nvPr/>
            </p:nvSpPr>
            <p:spPr bwMode="auto">
              <a:xfrm>
                <a:off x="395536" y="2060848"/>
                <a:ext cx="4176519" cy="400155"/>
              </a:xfrm>
              <a:prstGeom prst="rect">
                <a:avLst/>
              </a:prstGeom>
              <a:noFill/>
              <a:ln w="9525">
                <a:noFill/>
                <a:miter lim="800000"/>
                <a:headEnd/>
                <a:tailEnd/>
              </a:ln>
            </p:spPr>
            <p:txBody>
              <a:bodyPr>
                <a:prstTxWarp prst="textNoShape">
                  <a:avLst/>
                </a:prstTxWarp>
                <a:spAutoFit/>
              </a:bodyPr>
              <a:lstStyle/>
              <a:p>
                <a:r>
                  <a:rPr lang="de-DE" sz="2000" dirty="0">
                    <a:solidFill>
                      <a:srgbClr val="FF0000"/>
                    </a:solidFill>
                    <a:ea typeface="MS PGothic" pitchFamily="34" charset="-128"/>
                  </a:rPr>
                  <a:t>nach oben differenzierte Angebote</a:t>
                </a:r>
              </a:p>
            </p:txBody>
          </p:sp>
          <p:sp>
            <p:nvSpPr>
              <p:cNvPr id="173069" name="Textfeld 13"/>
              <p:cNvSpPr txBox="1">
                <a:spLocks noChangeArrowheads="1"/>
              </p:cNvSpPr>
              <p:nvPr/>
            </p:nvSpPr>
            <p:spPr bwMode="auto">
              <a:xfrm>
                <a:off x="323528" y="2852936"/>
                <a:ext cx="5472680" cy="400155"/>
              </a:xfrm>
              <a:prstGeom prst="rect">
                <a:avLst/>
              </a:prstGeom>
              <a:noFill/>
              <a:ln w="9525">
                <a:noFill/>
                <a:miter lim="800000"/>
                <a:headEnd/>
                <a:tailEnd/>
              </a:ln>
            </p:spPr>
            <p:txBody>
              <a:bodyPr>
                <a:prstTxWarp prst="textNoShape">
                  <a:avLst/>
                </a:prstTxWarp>
                <a:spAutoFit/>
              </a:bodyPr>
              <a:lstStyle/>
              <a:p>
                <a:r>
                  <a:rPr lang="de-DE" sz="2000" dirty="0">
                    <a:solidFill>
                      <a:srgbClr val="FF0000"/>
                    </a:solidFill>
                    <a:ea typeface="MS PGothic" pitchFamily="34" charset="-128"/>
                  </a:rPr>
                  <a:t>Verknüpfungen: Vorwissen, Motivation</a:t>
                </a:r>
              </a:p>
            </p:txBody>
          </p:sp>
          <p:sp>
            <p:nvSpPr>
              <p:cNvPr id="173070" name="Textfeld 14"/>
              <p:cNvSpPr txBox="1">
                <a:spLocks noChangeArrowheads="1"/>
              </p:cNvSpPr>
              <p:nvPr/>
            </p:nvSpPr>
            <p:spPr bwMode="auto">
              <a:xfrm>
                <a:off x="395461" y="3573016"/>
                <a:ext cx="2304286" cy="400155"/>
              </a:xfrm>
              <a:prstGeom prst="rect">
                <a:avLst/>
              </a:prstGeom>
              <a:noFill/>
              <a:ln w="9525">
                <a:noFill/>
                <a:miter lim="800000"/>
                <a:headEnd/>
                <a:tailEnd/>
              </a:ln>
            </p:spPr>
            <p:txBody>
              <a:bodyPr>
                <a:prstTxWarp prst="textNoShape">
                  <a:avLst/>
                </a:prstTxWarp>
                <a:spAutoFit/>
              </a:bodyPr>
              <a:lstStyle/>
              <a:p>
                <a:r>
                  <a:rPr lang="de-DE" sz="2000">
                    <a:solidFill>
                      <a:srgbClr val="FF0000"/>
                    </a:solidFill>
                    <a:ea typeface="MS PGothic" pitchFamily="34" charset="-128"/>
                  </a:rPr>
                  <a:t>Inhaltliche Ziele</a:t>
                </a:r>
              </a:p>
            </p:txBody>
          </p:sp>
          <p:sp>
            <p:nvSpPr>
              <p:cNvPr id="173071" name="Textfeld 15"/>
              <p:cNvSpPr txBox="1">
                <a:spLocks noChangeArrowheads="1"/>
              </p:cNvSpPr>
              <p:nvPr/>
            </p:nvSpPr>
            <p:spPr bwMode="auto">
              <a:xfrm>
                <a:off x="2771756" y="3573016"/>
                <a:ext cx="2520313" cy="400155"/>
              </a:xfrm>
              <a:prstGeom prst="rect">
                <a:avLst/>
              </a:prstGeom>
              <a:noFill/>
              <a:ln w="9525">
                <a:noFill/>
                <a:miter lim="800000"/>
                <a:headEnd/>
                <a:tailEnd/>
              </a:ln>
            </p:spPr>
            <p:txBody>
              <a:bodyPr>
                <a:prstTxWarp prst="textNoShape">
                  <a:avLst/>
                </a:prstTxWarp>
                <a:spAutoFit/>
              </a:bodyPr>
              <a:lstStyle/>
              <a:p>
                <a:r>
                  <a:rPr lang="de-DE" sz="2000">
                    <a:solidFill>
                      <a:srgbClr val="FF0000"/>
                    </a:solidFill>
                    <a:ea typeface="MS PGothic" pitchFamily="34" charset="-128"/>
                  </a:rPr>
                  <a:t>Sinnvolle Aktivitäten</a:t>
                </a:r>
              </a:p>
            </p:txBody>
          </p:sp>
          <p:sp>
            <p:nvSpPr>
              <p:cNvPr id="173072" name="Textfeld 16"/>
              <p:cNvSpPr txBox="1">
                <a:spLocks noChangeArrowheads="1"/>
              </p:cNvSpPr>
              <p:nvPr/>
            </p:nvSpPr>
            <p:spPr bwMode="auto">
              <a:xfrm>
                <a:off x="5868144" y="3573016"/>
                <a:ext cx="1944242" cy="400155"/>
              </a:xfrm>
              <a:prstGeom prst="rect">
                <a:avLst/>
              </a:prstGeom>
              <a:noFill/>
              <a:ln w="9525">
                <a:noFill/>
                <a:miter lim="800000"/>
                <a:headEnd/>
                <a:tailEnd/>
              </a:ln>
            </p:spPr>
            <p:txBody>
              <a:bodyPr>
                <a:prstTxWarp prst="textNoShape">
                  <a:avLst/>
                </a:prstTxWarp>
                <a:spAutoFit/>
              </a:bodyPr>
              <a:lstStyle/>
              <a:p>
                <a:r>
                  <a:rPr lang="de-DE" sz="2000">
                    <a:solidFill>
                      <a:srgbClr val="FF0000"/>
                    </a:solidFill>
                    <a:ea typeface="MS PGothic" pitchFamily="34" charset="-128"/>
                  </a:rPr>
                  <a:t>Überprüfung</a:t>
                </a:r>
              </a:p>
            </p:txBody>
          </p:sp>
        </p:grpSp>
        <p:pic>
          <p:nvPicPr>
            <p:cNvPr id="173061" name="Picture 16"/>
            <p:cNvPicPr>
              <a:picLocks noChangeAspect="1" noChangeArrowheads="1"/>
            </p:cNvPicPr>
            <p:nvPr/>
          </p:nvPicPr>
          <p:blipFill>
            <a:blip r:embed="rId4" cstate="print"/>
            <a:srcRect t="5885" b="74622"/>
            <a:stretch>
              <a:fillRect/>
            </a:stretch>
          </p:blipFill>
          <p:spPr bwMode="auto">
            <a:xfrm>
              <a:off x="250825" y="4149725"/>
              <a:ext cx="8353425" cy="863600"/>
            </a:xfrm>
            <a:prstGeom prst="rect">
              <a:avLst/>
            </a:prstGeom>
            <a:noFill/>
            <a:ln w="9525">
              <a:noFill/>
              <a:miter lim="800000"/>
              <a:headEnd/>
              <a:tailEnd/>
            </a:ln>
          </p:spPr>
        </p:pic>
        <p:sp>
          <p:nvSpPr>
            <p:cNvPr id="173062" name="Textfeld 14"/>
            <p:cNvSpPr txBox="1">
              <a:spLocks noChangeArrowheads="1"/>
            </p:cNvSpPr>
            <p:nvPr/>
          </p:nvSpPr>
          <p:spPr bwMode="auto">
            <a:xfrm>
              <a:off x="395288" y="4437063"/>
              <a:ext cx="2305050" cy="400050"/>
            </a:xfrm>
            <a:prstGeom prst="rect">
              <a:avLst/>
            </a:prstGeom>
            <a:noFill/>
            <a:ln w="9525">
              <a:noFill/>
              <a:miter lim="800000"/>
              <a:headEnd/>
              <a:tailEnd/>
            </a:ln>
          </p:spPr>
          <p:txBody>
            <a:bodyPr>
              <a:prstTxWarp prst="textNoShape">
                <a:avLst/>
              </a:prstTxWarp>
              <a:spAutoFit/>
            </a:bodyPr>
            <a:lstStyle/>
            <a:p>
              <a:r>
                <a:rPr lang="de-DE" sz="2000" dirty="0">
                  <a:solidFill>
                    <a:srgbClr val="FF0000"/>
                  </a:solidFill>
                  <a:ea typeface="MS PGothic" pitchFamily="34" charset="-128"/>
                </a:rPr>
                <a:t>Sprachliche Ziele</a:t>
              </a:r>
            </a:p>
          </p:txBody>
        </p:sp>
      </p:gr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4"/>
          <p:cNvSpPr txBox="1">
            <a:spLocks noChangeArrowheads="1"/>
          </p:cNvSpPr>
          <p:nvPr/>
        </p:nvSpPr>
        <p:spPr bwMode="auto">
          <a:xfrm>
            <a:off x="792163" y="476250"/>
            <a:ext cx="7559675" cy="366713"/>
          </a:xfrm>
          <a:prstGeom prst="rect">
            <a:avLst/>
          </a:prstGeom>
          <a:noFill/>
          <a:ln w="9525">
            <a:noFill/>
            <a:miter lim="800000"/>
            <a:headEnd/>
            <a:tailEnd/>
          </a:ln>
        </p:spPr>
        <p:txBody>
          <a:bodyPr>
            <a:prstTxWarp prst="textNoShape">
              <a:avLst/>
            </a:prstTxWarp>
            <a:spAutoFit/>
          </a:bodyPr>
          <a:lstStyle/>
          <a:p>
            <a:pPr>
              <a:spcBef>
                <a:spcPct val="50000"/>
              </a:spcBef>
            </a:pPr>
            <a:endParaRPr lang="de-DE">
              <a:ea typeface="MS PGothic" pitchFamily="34" charset="-128"/>
            </a:endParaRPr>
          </a:p>
        </p:txBody>
      </p:sp>
      <p:sp>
        <p:nvSpPr>
          <p:cNvPr id="175107" name="Foliennummernplatzhalter 7"/>
          <p:cNvSpPr>
            <a:spLocks noGrp="1"/>
          </p:cNvSpPr>
          <p:nvPr>
            <p:ph type="sldNum" sz="quarter" idx="10"/>
          </p:nvPr>
        </p:nvSpPr>
        <p:spPr>
          <a:noFill/>
        </p:spPr>
        <p:txBody>
          <a:bodyPr/>
          <a:lstStyle/>
          <a:p>
            <a:fld id="{19F3C6C0-5677-C645-9A83-8E08953B80B6}" type="slidenum">
              <a:rPr lang="de-DE">
                <a:ea typeface="MS PGothic" pitchFamily="34" charset="-128"/>
              </a:rPr>
              <a:pPr/>
              <a:t>21</a:t>
            </a:fld>
            <a:endParaRPr lang="de-DE">
              <a:ea typeface="MS PGothic" pitchFamily="34" charset="-128"/>
            </a:endParaRPr>
          </a:p>
        </p:txBody>
      </p:sp>
      <p:sp>
        <p:nvSpPr>
          <p:cNvPr id="175109" name="Rectangle 4"/>
          <p:cNvSpPr>
            <a:spLocks noChangeArrowheads="1"/>
          </p:cNvSpPr>
          <p:nvPr/>
        </p:nvSpPr>
        <p:spPr bwMode="auto">
          <a:xfrm>
            <a:off x="0" y="1066800"/>
            <a:ext cx="9144000" cy="707886"/>
          </a:xfrm>
          <a:prstGeom prst="rect">
            <a:avLst/>
          </a:prstGeom>
          <a:noFill/>
          <a:ln w="9525">
            <a:noFill/>
            <a:miter lim="800000"/>
            <a:headEnd/>
            <a:tailEnd/>
          </a:ln>
        </p:spPr>
        <p:txBody>
          <a:bodyPr wrap="square" anchor="ctr">
            <a:prstTxWarp prst="textNoShape">
              <a:avLst/>
            </a:prstTxWarp>
            <a:spAutoFit/>
          </a:bodyPr>
          <a:lstStyle/>
          <a:p>
            <a:r>
              <a:rPr lang="de-DE" sz="2000" dirty="0">
                <a:ea typeface="Calibri" pitchFamily="34" charset="0"/>
              </a:rPr>
              <a:t>Planungsrahmen in Anlehnung an das SIOP</a:t>
            </a:r>
            <a:r>
              <a:rPr lang="de-DE" sz="2000" baseline="30000" dirty="0">
                <a:ea typeface="Calibri" pitchFamily="34" charset="0"/>
              </a:rPr>
              <a:t>® </a:t>
            </a:r>
            <a:r>
              <a:rPr lang="de-DE" sz="2000" dirty="0" err="1">
                <a:ea typeface="Calibri" pitchFamily="34" charset="0"/>
              </a:rPr>
              <a:t>-Template</a:t>
            </a:r>
            <a:r>
              <a:rPr lang="de-DE" sz="2000" dirty="0">
                <a:ea typeface="Calibri" pitchFamily="34" charset="0"/>
              </a:rPr>
              <a:t> von M. </a:t>
            </a:r>
            <a:r>
              <a:rPr lang="de-DE" sz="2000" dirty="0" err="1">
                <a:ea typeface="Calibri" pitchFamily="34" charset="0"/>
              </a:rPr>
              <a:t>Castillo</a:t>
            </a:r>
            <a:r>
              <a:rPr lang="de-DE" sz="2000" dirty="0">
                <a:ea typeface="Calibri" pitchFamily="34" charset="0"/>
              </a:rPr>
              <a:t> und  </a:t>
            </a:r>
            <a:r>
              <a:rPr lang="de-DE" sz="2000" dirty="0" err="1">
                <a:ea typeface="Calibri" pitchFamily="34" charset="0"/>
              </a:rPr>
              <a:t>N.Teyechea</a:t>
            </a:r>
            <a:r>
              <a:rPr lang="de-DE" sz="2000" dirty="0">
                <a:ea typeface="Calibri" pitchFamily="34" charset="0"/>
              </a:rPr>
              <a:t> (2007 S. 234), ergänzt durch die Bausteine des </a:t>
            </a:r>
            <a:r>
              <a:rPr lang="de-DE" sz="2000" dirty="0">
                <a:solidFill>
                  <a:srgbClr val="FF0000"/>
                </a:solidFill>
                <a:ea typeface="Calibri" pitchFamily="34" charset="0"/>
              </a:rPr>
              <a:t>WEGE-Konzepts</a:t>
            </a:r>
            <a:endParaRPr lang="de-DE" sz="2000" dirty="0">
              <a:ea typeface="Calibri" pitchFamily="34" charset="0"/>
            </a:endParaRPr>
          </a:p>
        </p:txBody>
      </p:sp>
      <p:pic>
        <p:nvPicPr>
          <p:cNvPr id="175110" name="Picture 2"/>
          <p:cNvPicPr>
            <a:picLocks noChangeAspect="1" noChangeArrowheads="1"/>
          </p:cNvPicPr>
          <p:nvPr/>
        </p:nvPicPr>
        <p:blipFill>
          <a:blip r:embed="rId3" cstate="print"/>
          <a:srcRect b="59224"/>
          <a:stretch>
            <a:fillRect/>
          </a:stretch>
        </p:blipFill>
        <p:spPr bwMode="auto">
          <a:xfrm>
            <a:off x="685800" y="1752600"/>
            <a:ext cx="8098610" cy="4724400"/>
          </a:xfrm>
          <a:prstGeom prst="rect">
            <a:avLst/>
          </a:prstGeom>
          <a:noFill/>
          <a:ln w="9525">
            <a:noFill/>
            <a:miter lim="800000"/>
            <a:headEnd/>
            <a:tailEnd/>
          </a:ln>
        </p:spPr>
      </p:pic>
      <p:sp>
        <p:nvSpPr>
          <p:cNvPr id="7"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dirty="0">
                <a:solidFill>
                  <a:srgbClr val="FF0000"/>
                </a:solidFill>
                <a:ea typeface="MS PGothic" pitchFamily="34" charset="-128"/>
              </a:rPr>
              <a:t>3. Das WEGE-Konzept – </a:t>
            </a:r>
            <a:r>
              <a:rPr lang="de-DE" dirty="0">
                <a:solidFill>
                  <a:srgbClr val="FF0000"/>
                </a:solidFill>
                <a:ea typeface="MS PGothic" pitchFamily="34" charset="-128"/>
              </a:rPr>
              <a:t>konzeptionelle Rahmung: SIOP®</a:t>
            </a:r>
            <a:endParaRPr lang="de-DE" dirty="0">
              <a:solidFill>
                <a:srgbClr val="FF0000"/>
              </a:solidFill>
              <a:latin typeface="Calibri" pitchFamily="34" charset="0"/>
              <a:ea typeface="MS PGothic" pitchFamily="34" charset="-128"/>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4"/>
          <p:cNvSpPr txBox="1">
            <a:spLocks noChangeArrowheads="1"/>
          </p:cNvSpPr>
          <p:nvPr/>
        </p:nvSpPr>
        <p:spPr bwMode="auto">
          <a:xfrm>
            <a:off x="792163" y="476250"/>
            <a:ext cx="7559675" cy="366713"/>
          </a:xfrm>
          <a:prstGeom prst="rect">
            <a:avLst/>
          </a:prstGeom>
          <a:noFill/>
          <a:ln w="9525">
            <a:noFill/>
            <a:miter lim="800000"/>
            <a:headEnd/>
            <a:tailEnd/>
          </a:ln>
        </p:spPr>
        <p:txBody>
          <a:bodyPr>
            <a:prstTxWarp prst="textNoShape">
              <a:avLst/>
            </a:prstTxWarp>
            <a:spAutoFit/>
          </a:bodyPr>
          <a:lstStyle/>
          <a:p>
            <a:pPr>
              <a:spcBef>
                <a:spcPct val="50000"/>
              </a:spcBef>
            </a:pPr>
            <a:endParaRPr lang="de-DE">
              <a:ea typeface="MS PGothic" pitchFamily="34" charset="-128"/>
            </a:endParaRPr>
          </a:p>
        </p:txBody>
      </p:sp>
      <p:sp>
        <p:nvSpPr>
          <p:cNvPr id="175107" name="Foliennummernplatzhalter 7"/>
          <p:cNvSpPr>
            <a:spLocks noGrp="1"/>
          </p:cNvSpPr>
          <p:nvPr>
            <p:ph type="sldNum" sz="quarter" idx="10"/>
          </p:nvPr>
        </p:nvSpPr>
        <p:spPr>
          <a:noFill/>
        </p:spPr>
        <p:txBody>
          <a:bodyPr/>
          <a:lstStyle/>
          <a:p>
            <a:fld id="{19F3C6C0-5677-C645-9A83-8E08953B80B6}" type="slidenum">
              <a:rPr lang="de-DE">
                <a:ea typeface="MS PGothic" pitchFamily="34" charset="-128"/>
              </a:rPr>
              <a:pPr/>
              <a:t>22</a:t>
            </a:fld>
            <a:endParaRPr lang="de-DE">
              <a:ea typeface="MS PGothic" pitchFamily="34" charset="-128"/>
            </a:endParaRPr>
          </a:p>
        </p:txBody>
      </p:sp>
      <p:sp>
        <p:nvSpPr>
          <p:cNvPr id="175108" name="Titel 1"/>
          <p:cNvSpPr>
            <a:spLocks noGrp="1"/>
          </p:cNvSpPr>
          <p:nvPr>
            <p:ph type="ctrTitle" idx="4294967295"/>
          </p:nvPr>
        </p:nvSpPr>
        <p:spPr>
          <a:xfrm>
            <a:off x="1371600" y="152400"/>
            <a:ext cx="7772400" cy="609600"/>
          </a:xfrm>
        </p:spPr>
        <p:txBody>
          <a:bodyPr/>
          <a:lstStyle/>
          <a:p>
            <a:r>
              <a:rPr lang="de-DE" sz="2000" b="1">
                <a:solidFill>
                  <a:srgbClr val="FF0000"/>
                </a:solidFill>
              </a:rPr>
              <a:t> </a:t>
            </a:r>
            <a:endParaRPr lang="de-DE" sz="2000"/>
          </a:p>
        </p:txBody>
      </p:sp>
      <p:pic>
        <p:nvPicPr>
          <p:cNvPr id="175110" name="Picture 2"/>
          <p:cNvPicPr>
            <a:picLocks noChangeAspect="1" noChangeArrowheads="1"/>
          </p:cNvPicPr>
          <p:nvPr/>
        </p:nvPicPr>
        <p:blipFill>
          <a:blip r:embed="rId2" cstate="print"/>
          <a:srcRect t="49141" b="5901"/>
          <a:stretch>
            <a:fillRect/>
          </a:stretch>
        </p:blipFill>
        <p:spPr bwMode="auto">
          <a:xfrm>
            <a:off x="838200" y="1828800"/>
            <a:ext cx="7239000" cy="4656060"/>
          </a:xfrm>
          <a:prstGeom prst="rect">
            <a:avLst/>
          </a:prstGeom>
          <a:noFill/>
          <a:ln w="9525">
            <a:noFill/>
            <a:miter lim="800000"/>
            <a:headEnd/>
            <a:tailEnd/>
          </a:ln>
        </p:spPr>
      </p:pic>
      <p:sp>
        <p:nvSpPr>
          <p:cNvPr id="7" name="Rectangle 4"/>
          <p:cNvSpPr>
            <a:spLocks noChangeArrowheads="1"/>
          </p:cNvSpPr>
          <p:nvPr/>
        </p:nvSpPr>
        <p:spPr bwMode="auto">
          <a:xfrm>
            <a:off x="0" y="1066800"/>
            <a:ext cx="9144000" cy="707886"/>
          </a:xfrm>
          <a:prstGeom prst="rect">
            <a:avLst/>
          </a:prstGeom>
          <a:noFill/>
          <a:ln w="9525">
            <a:noFill/>
            <a:miter lim="800000"/>
            <a:headEnd/>
            <a:tailEnd/>
          </a:ln>
        </p:spPr>
        <p:txBody>
          <a:bodyPr wrap="square" anchor="ctr">
            <a:prstTxWarp prst="textNoShape">
              <a:avLst/>
            </a:prstTxWarp>
            <a:spAutoFit/>
          </a:bodyPr>
          <a:lstStyle/>
          <a:p>
            <a:r>
              <a:rPr lang="de-DE" sz="2000" dirty="0">
                <a:ea typeface="Calibri" pitchFamily="34" charset="0"/>
              </a:rPr>
              <a:t>Planungsrahmen in Anlehnung an das SIOP</a:t>
            </a:r>
            <a:r>
              <a:rPr lang="de-DE" sz="2000" baseline="30000" dirty="0">
                <a:ea typeface="Calibri" pitchFamily="34" charset="0"/>
              </a:rPr>
              <a:t>® </a:t>
            </a:r>
            <a:r>
              <a:rPr lang="de-DE" sz="2000" dirty="0" err="1">
                <a:ea typeface="Calibri" pitchFamily="34" charset="0"/>
              </a:rPr>
              <a:t>-Template</a:t>
            </a:r>
            <a:r>
              <a:rPr lang="de-DE" sz="2000" dirty="0">
                <a:ea typeface="Calibri" pitchFamily="34" charset="0"/>
              </a:rPr>
              <a:t> von M. </a:t>
            </a:r>
            <a:r>
              <a:rPr lang="de-DE" sz="2000" dirty="0" err="1">
                <a:ea typeface="Calibri" pitchFamily="34" charset="0"/>
              </a:rPr>
              <a:t>Castillo</a:t>
            </a:r>
            <a:r>
              <a:rPr lang="de-DE" sz="2000" dirty="0">
                <a:ea typeface="Calibri" pitchFamily="34" charset="0"/>
              </a:rPr>
              <a:t> und  </a:t>
            </a:r>
            <a:r>
              <a:rPr lang="de-DE" sz="2000" dirty="0" err="1">
                <a:ea typeface="Calibri" pitchFamily="34" charset="0"/>
              </a:rPr>
              <a:t>N.Teyechea</a:t>
            </a:r>
            <a:r>
              <a:rPr lang="de-DE" sz="2000" dirty="0">
                <a:ea typeface="Calibri" pitchFamily="34" charset="0"/>
              </a:rPr>
              <a:t> (2007 S. 234), ergänzt durch die Bausteine des </a:t>
            </a:r>
            <a:r>
              <a:rPr lang="de-DE" sz="2000" dirty="0">
                <a:solidFill>
                  <a:srgbClr val="FF0000"/>
                </a:solidFill>
                <a:ea typeface="Calibri" pitchFamily="34" charset="0"/>
              </a:rPr>
              <a:t>WEGE-Konzepts</a:t>
            </a:r>
            <a:endParaRPr lang="de-DE" sz="2000" dirty="0">
              <a:ea typeface="Calibri" pitchFamily="34" charset="0"/>
            </a:endParaRPr>
          </a:p>
        </p:txBody>
      </p:sp>
      <p:sp>
        <p:nvSpPr>
          <p:cNvPr id="8"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dirty="0">
                <a:solidFill>
                  <a:srgbClr val="FF0000"/>
                </a:solidFill>
                <a:ea typeface="MS PGothic" pitchFamily="34" charset="-128"/>
              </a:rPr>
              <a:t>3. Das WEGE-Konzept – </a:t>
            </a:r>
            <a:r>
              <a:rPr lang="de-DE" dirty="0">
                <a:solidFill>
                  <a:srgbClr val="FF0000"/>
                </a:solidFill>
                <a:ea typeface="MS PGothic" pitchFamily="34" charset="-128"/>
              </a:rPr>
              <a:t>konzeptionelle Rahmung: SIOP®</a:t>
            </a:r>
            <a:endParaRPr lang="de-DE" dirty="0">
              <a:solidFill>
                <a:srgbClr val="FF0000"/>
              </a:solidFill>
              <a:latin typeface="Calibri" pitchFamily="34" charset="0"/>
              <a:ea typeface="MS PGothic" pitchFamily="34" charset="-128"/>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4"/>
          <p:cNvSpPr txBox="1">
            <a:spLocks noChangeArrowheads="1"/>
          </p:cNvSpPr>
          <p:nvPr/>
        </p:nvSpPr>
        <p:spPr bwMode="auto">
          <a:xfrm>
            <a:off x="792163" y="476250"/>
            <a:ext cx="7559675" cy="366713"/>
          </a:xfrm>
          <a:prstGeom prst="rect">
            <a:avLst/>
          </a:prstGeom>
          <a:noFill/>
          <a:ln w="9525">
            <a:noFill/>
            <a:miter lim="800000"/>
            <a:headEnd/>
            <a:tailEnd/>
          </a:ln>
        </p:spPr>
        <p:txBody>
          <a:bodyPr>
            <a:prstTxWarp prst="textNoShape">
              <a:avLst/>
            </a:prstTxWarp>
            <a:spAutoFit/>
          </a:bodyPr>
          <a:lstStyle/>
          <a:p>
            <a:pPr>
              <a:spcBef>
                <a:spcPct val="50000"/>
              </a:spcBef>
            </a:pPr>
            <a:endParaRPr lang="de-DE">
              <a:ea typeface="MS PGothic" pitchFamily="34" charset="-128"/>
            </a:endParaRPr>
          </a:p>
        </p:txBody>
      </p:sp>
      <p:sp>
        <p:nvSpPr>
          <p:cNvPr id="176131" name="Foliennummernplatzhalter 7"/>
          <p:cNvSpPr>
            <a:spLocks noGrp="1"/>
          </p:cNvSpPr>
          <p:nvPr>
            <p:ph type="sldNum" sz="quarter" idx="10"/>
          </p:nvPr>
        </p:nvSpPr>
        <p:spPr>
          <a:noFill/>
        </p:spPr>
        <p:txBody>
          <a:bodyPr/>
          <a:lstStyle/>
          <a:p>
            <a:fld id="{D109D4FA-7CD4-5C44-8AC7-E5171C4BD254}" type="slidenum">
              <a:rPr lang="de-DE">
                <a:ea typeface="MS PGothic" pitchFamily="34" charset="-128"/>
              </a:rPr>
              <a:pPr/>
              <a:t>23</a:t>
            </a:fld>
            <a:endParaRPr lang="de-DE">
              <a:ea typeface="MS PGothic" pitchFamily="34" charset="-128"/>
            </a:endParaRPr>
          </a:p>
        </p:txBody>
      </p:sp>
      <p:sp>
        <p:nvSpPr>
          <p:cNvPr id="176132" name="Titel 1"/>
          <p:cNvSpPr>
            <a:spLocks noGrp="1"/>
          </p:cNvSpPr>
          <p:nvPr>
            <p:ph type="ctrTitle" idx="4294967295"/>
          </p:nvPr>
        </p:nvSpPr>
        <p:spPr>
          <a:xfrm>
            <a:off x="1371600" y="152400"/>
            <a:ext cx="7772400" cy="609600"/>
          </a:xfrm>
        </p:spPr>
        <p:txBody>
          <a:bodyPr/>
          <a:lstStyle/>
          <a:p>
            <a:r>
              <a:rPr lang="de-DE" sz="2000" b="1">
                <a:solidFill>
                  <a:srgbClr val="FF0000"/>
                </a:solidFill>
              </a:rPr>
              <a:t> </a:t>
            </a:r>
            <a:endParaRPr lang="de-DE" sz="2000"/>
          </a:p>
        </p:txBody>
      </p:sp>
      <p:sp>
        <p:nvSpPr>
          <p:cNvPr id="176133" name="Textfeld 5"/>
          <p:cNvSpPr txBox="1">
            <a:spLocks noChangeArrowheads="1"/>
          </p:cNvSpPr>
          <p:nvPr/>
        </p:nvSpPr>
        <p:spPr bwMode="auto">
          <a:xfrm>
            <a:off x="250825" y="1125538"/>
            <a:ext cx="8497888" cy="1200150"/>
          </a:xfrm>
          <a:prstGeom prst="rect">
            <a:avLst/>
          </a:prstGeom>
          <a:noFill/>
          <a:ln w="9525">
            <a:noFill/>
            <a:miter lim="800000"/>
            <a:headEnd/>
            <a:tailEnd/>
          </a:ln>
        </p:spPr>
        <p:txBody>
          <a:bodyPr>
            <a:prstTxWarp prst="textNoShape">
              <a:avLst/>
            </a:prstTxWarp>
            <a:spAutoFit/>
          </a:bodyPr>
          <a:lstStyle/>
          <a:p>
            <a:pPr algn="ctr"/>
            <a:r>
              <a:rPr lang="de-DE" sz="2400">
                <a:ea typeface="MS PGothic" pitchFamily="34" charset="-128"/>
              </a:rPr>
              <a:t>Gezielt sprachfördernde Unterrichtsplanung                                   auf der Grundlage des </a:t>
            </a:r>
            <a:r>
              <a:rPr lang="de-DE" sz="2400">
                <a:solidFill>
                  <a:srgbClr val="FF0000"/>
                </a:solidFill>
                <a:ea typeface="MS PGothic" pitchFamily="34" charset="-128"/>
              </a:rPr>
              <a:t>WEGE</a:t>
            </a:r>
            <a:r>
              <a:rPr lang="de-DE" sz="2400">
                <a:ea typeface="MS PGothic" pitchFamily="34" charset="-128"/>
              </a:rPr>
              <a:t>-Konzepts –                               dargestellt am Beispiel „Entdeckungen an der Hundertertafel“</a:t>
            </a:r>
          </a:p>
        </p:txBody>
      </p:sp>
      <p:pic>
        <p:nvPicPr>
          <p:cNvPr id="176134" name="Picture 11" descr="C:\Users\Lilo Verboom\Documents\Meine Scans\2012-01 (Jan)\Scannen0007.jpg"/>
          <p:cNvPicPr>
            <a:picLocks noChangeAspect="1" noChangeArrowheads="1"/>
          </p:cNvPicPr>
          <p:nvPr/>
        </p:nvPicPr>
        <p:blipFill>
          <a:blip r:embed="rId2" cstate="print"/>
          <a:srcRect/>
          <a:stretch>
            <a:fillRect/>
          </a:stretch>
        </p:blipFill>
        <p:spPr bwMode="auto">
          <a:xfrm>
            <a:off x="3254375" y="2587625"/>
            <a:ext cx="3527425" cy="3508375"/>
          </a:xfrm>
          <a:prstGeom prst="rect">
            <a:avLst/>
          </a:prstGeom>
          <a:noFill/>
          <a:ln w="9525">
            <a:noFill/>
            <a:miter lim="800000"/>
            <a:headEnd/>
            <a:tailEnd/>
          </a:ln>
        </p:spPr>
      </p:pic>
      <p:sp>
        <p:nvSpPr>
          <p:cNvPr id="176135"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dirty="0">
                <a:solidFill>
                  <a:srgbClr val="FF0000"/>
                </a:solidFill>
                <a:ea typeface="MS PGothic" pitchFamily="34" charset="-128"/>
              </a:rPr>
              <a:t>4. Das WEGE-Konzept – </a:t>
            </a:r>
            <a:r>
              <a:rPr lang="de-DE" dirty="0">
                <a:solidFill>
                  <a:srgbClr val="FF0000"/>
                </a:solidFill>
                <a:ea typeface="MS PGothic" pitchFamily="34" charset="-128"/>
              </a:rPr>
              <a:t>Umsetzung am Beispiel „Hundertertafel“</a:t>
            </a:r>
            <a:endParaRPr lang="de-DE" dirty="0">
              <a:solidFill>
                <a:srgbClr val="FF0000"/>
              </a:solidFill>
              <a:latin typeface="Calibri" pitchFamily="34" charset="0"/>
              <a:ea typeface="MS PGothic" pitchFamily="34" charset="-128"/>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Untertitel 2"/>
          <p:cNvSpPr>
            <a:spLocks noGrp="1"/>
          </p:cNvSpPr>
          <p:nvPr>
            <p:ph type="subTitle" idx="1"/>
          </p:nvPr>
        </p:nvSpPr>
        <p:spPr>
          <a:xfrm>
            <a:off x="914400" y="1066800"/>
            <a:ext cx="7772400" cy="5148263"/>
          </a:xfrm>
        </p:spPr>
        <p:txBody>
          <a:bodyPr/>
          <a:lstStyle/>
          <a:p>
            <a:pPr>
              <a:buFont typeface="Arial" pitchFamily="-107" charset="0"/>
              <a:buNone/>
            </a:pPr>
            <a:r>
              <a:rPr lang="de-DE"/>
              <a:t>Komplexe Aufgabe:</a:t>
            </a:r>
          </a:p>
          <a:p>
            <a:pPr>
              <a:buFont typeface="Arial" pitchFamily="-107" charset="0"/>
              <a:buNone/>
            </a:pPr>
            <a:endParaRPr lang="de-DE"/>
          </a:p>
          <a:p>
            <a:pPr>
              <a:buFont typeface="Arial" pitchFamily="-107" charset="0"/>
              <a:buNone/>
            </a:pPr>
            <a:endParaRPr lang="de-DE"/>
          </a:p>
        </p:txBody>
      </p:sp>
      <p:sp>
        <p:nvSpPr>
          <p:cNvPr id="177155" name="Foliennummernplatzhalter 3"/>
          <p:cNvSpPr>
            <a:spLocks noGrp="1"/>
          </p:cNvSpPr>
          <p:nvPr>
            <p:ph type="sldNum" sz="quarter" idx="10"/>
          </p:nvPr>
        </p:nvSpPr>
        <p:spPr>
          <a:noFill/>
        </p:spPr>
        <p:txBody>
          <a:bodyPr/>
          <a:lstStyle/>
          <a:p>
            <a:fld id="{7A1D36C3-3100-E846-A905-5FF4A38C3BA5}" type="slidenum">
              <a:rPr lang="de-DE"/>
              <a:pPr/>
              <a:t>24</a:t>
            </a:fld>
            <a:endParaRPr lang="de-DE"/>
          </a:p>
        </p:txBody>
      </p:sp>
      <p:grpSp>
        <p:nvGrpSpPr>
          <p:cNvPr id="177156" name="Gruppieren 7"/>
          <p:cNvGrpSpPr>
            <a:grpSpLocks/>
          </p:cNvGrpSpPr>
          <p:nvPr/>
        </p:nvGrpSpPr>
        <p:grpSpPr bwMode="auto">
          <a:xfrm>
            <a:off x="836613" y="1700213"/>
            <a:ext cx="7850187" cy="4624387"/>
            <a:chOff x="991284" y="1700808"/>
            <a:chExt cx="8152716" cy="4896544"/>
          </a:xfrm>
        </p:grpSpPr>
        <p:pic>
          <p:nvPicPr>
            <p:cNvPr id="5" name="Picture 2" descr="C:\Users\Lilo Verboom\Documents\Meine Scans\2012-01 (Jan)\Scannen0004.jpg"/>
            <p:cNvPicPr>
              <a:picLocks noChangeAspect="1" noChangeArrowheads="1"/>
            </p:cNvPicPr>
            <p:nvPr/>
          </p:nvPicPr>
          <p:blipFill>
            <a:blip r:embed="rId2" cstate="print"/>
            <a:srcRect l="6849" t="1781" b="51189"/>
            <a:stretch>
              <a:fillRect/>
            </a:stretch>
          </p:blipFill>
          <p:spPr bwMode="auto">
            <a:xfrm>
              <a:off x="991284" y="1700808"/>
              <a:ext cx="8152716" cy="4896544"/>
            </a:xfrm>
            <a:prstGeom prst="rect">
              <a:avLst/>
            </a:prstGeom>
            <a:noFill/>
            <a:ln>
              <a:solidFill>
                <a:schemeClr val="tx1">
                  <a:lumMod val="50000"/>
                  <a:lumOff val="50000"/>
                </a:schemeClr>
              </a:solidFill>
            </a:ln>
          </p:spPr>
        </p:pic>
        <p:sp>
          <p:nvSpPr>
            <p:cNvPr id="177158" name="Textfeld 5"/>
            <p:cNvSpPr txBox="1">
              <a:spLocks noChangeArrowheads="1"/>
            </p:cNvSpPr>
            <p:nvPr/>
          </p:nvSpPr>
          <p:spPr bwMode="auto">
            <a:xfrm>
              <a:off x="1043608" y="5157192"/>
              <a:ext cx="3024336" cy="1270971"/>
            </a:xfrm>
            <a:prstGeom prst="rect">
              <a:avLst/>
            </a:prstGeom>
            <a:solidFill>
              <a:schemeClr val="bg1"/>
            </a:solidFill>
            <a:ln w="9525">
              <a:solidFill>
                <a:schemeClr val="bg1"/>
              </a:solidFill>
              <a:miter lim="800000"/>
              <a:headEnd/>
              <a:tailEnd/>
            </a:ln>
          </p:spPr>
          <p:txBody>
            <a:bodyPr wrap="square">
              <a:prstTxWarp prst="textNoShape">
                <a:avLst/>
              </a:prstTxWarp>
              <a:spAutoFit/>
            </a:bodyPr>
            <a:lstStyle/>
            <a:p>
              <a:endParaRPr lang="de-DE">
                <a:ea typeface="Arial" pitchFamily="-107" charset="0"/>
                <a:cs typeface="Arial" pitchFamily="-107" charset="0"/>
              </a:endParaRPr>
            </a:p>
            <a:p>
              <a:endParaRPr lang="de-DE">
                <a:ea typeface="Arial" pitchFamily="-107" charset="0"/>
                <a:cs typeface="Arial" pitchFamily="-107" charset="0"/>
              </a:endParaRPr>
            </a:p>
            <a:p>
              <a:endParaRPr lang="de-DE">
                <a:ea typeface="Arial" pitchFamily="-107" charset="0"/>
                <a:cs typeface="Arial" pitchFamily="-107" charset="0"/>
              </a:endParaRPr>
            </a:p>
            <a:p>
              <a:endParaRPr lang="de-DE">
                <a:ea typeface="Arial" pitchFamily="-107" charset="0"/>
                <a:cs typeface="Arial" pitchFamily="-107" charset="0"/>
              </a:endParaRPr>
            </a:p>
          </p:txBody>
        </p:sp>
        <p:sp>
          <p:nvSpPr>
            <p:cNvPr id="177159" name="Textfeld 6"/>
            <p:cNvSpPr txBox="1">
              <a:spLocks noChangeArrowheads="1"/>
            </p:cNvSpPr>
            <p:nvPr/>
          </p:nvSpPr>
          <p:spPr bwMode="auto">
            <a:xfrm>
              <a:off x="6876256" y="1700808"/>
              <a:ext cx="1872208" cy="684369"/>
            </a:xfrm>
            <a:prstGeom prst="rect">
              <a:avLst/>
            </a:prstGeom>
            <a:solidFill>
              <a:schemeClr val="bg1"/>
            </a:solidFill>
            <a:ln w="9525">
              <a:solidFill>
                <a:schemeClr val="bg1"/>
              </a:solidFill>
              <a:miter lim="800000"/>
              <a:headEnd/>
              <a:tailEnd/>
            </a:ln>
          </p:spPr>
          <p:txBody>
            <a:bodyPr wrap="square">
              <a:prstTxWarp prst="textNoShape">
                <a:avLst/>
              </a:prstTxWarp>
              <a:spAutoFit/>
            </a:bodyPr>
            <a:lstStyle/>
            <a:p>
              <a:endParaRPr lang="de-DE">
                <a:ea typeface="Arial" pitchFamily="-107" charset="0"/>
                <a:cs typeface="Arial" pitchFamily="-107" charset="0"/>
              </a:endParaRPr>
            </a:p>
            <a:p>
              <a:endParaRPr lang="de-DE">
                <a:ea typeface="Arial" pitchFamily="-107" charset="0"/>
                <a:cs typeface="Arial" pitchFamily="-107" charset="0"/>
              </a:endParaRPr>
            </a:p>
          </p:txBody>
        </p:sp>
      </p:grpSp>
      <p:sp>
        <p:nvSpPr>
          <p:cNvPr id="8"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dirty="0">
                <a:solidFill>
                  <a:srgbClr val="FF0000"/>
                </a:solidFill>
                <a:ea typeface="MS PGothic" pitchFamily="34" charset="-128"/>
              </a:rPr>
              <a:t>4. Das WEGE-Konzept – </a:t>
            </a:r>
            <a:r>
              <a:rPr lang="de-DE" dirty="0">
                <a:solidFill>
                  <a:srgbClr val="FF0000"/>
                </a:solidFill>
                <a:ea typeface="MS PGothic" pitchFamily="34" charset="-128"/>
              </a:rPr>
              <a:t>Umsetzung am Beispiel „Hundertertafel“</a:t>
            </a:r>
            <a:endParaRPr lang="de-DE" dirty="0">
              <a:solidFill>
                <a:srgbClr val="FF0000"/>
              </a:solidFill>
              <a:latin typeface="Calibri" pitchFamily="34" charset="0"/>
              <a:ea typeface="MS PGothic" pitchFamily="34" charset="-128"/>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4"/>
          <p:cNvSpPr txBox="1">
            <a:spLocks noChangeArrowheads="1"/>
          </p:cNvSpPr>
          <p:nvPr/>
        </p:nvSpPr>
        <p:spPr bwMode="auto">
          <a:xfrm>
            <a:off x="792163" y="476250"/>
            <a:ext cx="7559675" cy="366713"/>
          </a:xfrm>
          <a:prstGeom prst="rect">
            <a:avLst/>
          </a:prstGeom>
          <a:noFill/>
          <a:ln w="9525">
            <a:noFill/>
            <a:miter lim="800000"/>
            <a:headEnd/>
            <a:tailEnd/>
          </a:ln>
        </p:spPr>
        <p:txBody>
          <a:bodyPr>
            <a:prstTxWarp prst="textNoShape">
              <a:avLst/>
            </a:prstTxWarp>
            <a:spAutoFit/>
          </a:bodyPr>
          <a:lstStyle/>
          <a:p>
            <a:pPr>
              <a:spcBef>
                <a:spcPct val="50000"/>
              </a:spcBef>
            </a:pPr>
            <a:endParaRPr lang="de-DE">
              <a:ea typeface="MS PGothic" pitchFamily="34" charset="-128"/>
            </a:endParaRPr>
          </a:p>
        </p:txBody>
      </p:sp>
      <p:sp>
        <p:nvSpPr>
          <p:cNvPr id="178179" name="Foliennummernplatzhalter 7"/>
          <p:cNvSpPr>
            <a:spLocks noGrp="1"/>
          </p:cNvSpPr>
          <p:nvPr>
            <p:ph type="sldNum" sz="quarter" idx="10"/>
          </p:nvPr>
        </p:nvSpPr>
        <p:spPr>
          <a:noFill/>
        </p:spPr>
        <p:txBody>
          <a:bodyPr/>
          <a:lstStyle/>
          <a:p>
            <a:fld id="{8EE92B35-D184-2440-96E5-CD7649C2079A}" type="slidenum">
              <a:rPr lang="de-DE">
                <a:ea typeface="MS PGothic" pitchFamily="34" charset="-128"/>
              </a:rPr>
              <a:pPr/>
              <a:t>25</a:t>
            </a:fld>
            <a:endParaRPr lang="de-DE">
              <a:ea typeface="MS PGothic" pitchFamily="34" charset="-128"/>
            </a:endParaRPr>
          </a:p>
        </p:txBody>
      </p:sp>
      <p:sp>
        <p:nvSpPr>
          <p:cNvPr id="178180" name="Titel 1"/>
          <p:cNvSpPr>
            <a:spLocks noGrp="1"/>
          </p:cNvSpPr>
          <p:nvPr>
            <p:ph type="ctrTitle" idx="4294967295"/>
          </p:nvPr>
        </p:nvSpPr>
        <p:spPr>
          <a:xfrm>
            <a:off x="1371600" y="152400"/>
            <a:ext cx="7772400" cy="609600"/>
          </a:xfrm>
        </p:spPr>
        <p:txBody>
          <a:bodyPr/>
          <a:lstStyle/>
          <a:p>
            <a:r>
              <a:rPr lang="de-DE" sz="2000" b="1">
                <a:solidFill>
                  <a:srgbClr val="FF0000"/>
                </a:solidFill>
              </a:rPr>
              <a:t> </a:t>
            </a:r>
            <a:endParaRPr lang="de-DE" sz="2000"/>
          </a:p>
        </p:txBody>
      </p:sp>
      <p:sp>
        <p:nvSpPr>
          <p:cNvPr id="6"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dirty="0">
                <a:solidFill>
                  <a:srgbClr val="FF0000"/>
                </a:solidFill>
                <a:ea typeface="MS PGothic" pitchFamily="34" charset="-128"/>
              </a:rPr>
              <a:t>4. Das WEGE-Konzept – </a:t>
            </a:r>
            <a:r>
              <a:rPr lang="de-DE" dirty="0">
                <a:solidFill>
                  <a:srgbClr val="FF0000"/>
                </a:solidFill>
                <a:ea typeface="MS PGothic" pitchFamily="34" charset="-128"/>
              </a:rPr>
              <a:t>Umsetzung am Beispiel „Hundertertafel“</a:t>
            </a:r>
            <a:endParaRPr lang="de-DE" dirty="0">
              <a:solidFill>
                <a:srgbClr val="FF0000"/>
              </a:solidFill>
              <a:latin typeface="Calibri" pitchFamily="34" charset="0"/>
              <a:ea typeface="MS PGothic" pitchFamily="34" charset="-128"/>
            </a:endParaRPr>
          </a:p>
        </p:txBody>
      </p:sp>
      <p:pic>
        <p:nvPicPr>
          <p:cNvPr id="7" name="Picture 2"/>
          <p:cNvPicPr>
            <a:picLocks noChangeAspect="1" noChangeArrowheads="1"/>
          </p:cNvPicPr>
          <p:nvPr/>
        </p:nvPicPr>
        <p:blipFill>
          <a:blip r:embed="rId3"/>
          <a:srcRect b="37318"/>
          <a:stretch>
            <a:fillRect/>
          </a:stretch>
        </p:blipFill>
        <p:spPr bwMode="auto">
          <a:xfrm>
            <a:off x="856199" y="838200"/>
            <a:ext cx="7221001" cy="5540307"/>
          </a:xfrm>
          <a:prstGeom prst="rect">
            <a:avLst/>
          </a:prstGeom>
          <a:noFill/>
          <a:ln w="9525">
            <a:noFill/>
            <a:miter lim="800000"/>
            <a:headEnd/>
            <a:tailEnd/>
          </a:ln>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4"/>
          <p:cNvSpPr txBox="1">
            <a:spLocks noChangeArrowheads="1"/>
          </p:cNvSpPr>
          <p:nvPr/>
        </p:nvSpPr>
        <p:spPr bwMode="auto">
          <a:xfrm>
            <a:off x="792163" y="476250"/>
            <a:ext cx="7559675" cy="366713"/>
          </a:xfrm>
          <a:prstGeom prst="rect">
            <a:avLst/>
          </a:prstGeom>
          <a:noFill/>
          <a:ln w="9525">
            <a:noFill/>
            <a:miter lim="800000"/>
            <a:headEnd/>
            <a:tailEnd/>
          </a:ln>
        </p:spPr>
        <p:txBody>
          <a:bodyPr>
            <a:prstTxWarp prst="textNoShape">
              <a:avLst/>
            </a:prstTxWarp>
            <a:spAutoFit/>
          </a:bodyPr>
          <a:lstStyle/>
          <a:p>
            <a:pPr>
              <a:spcBef>
                <a:spcPct val="50000"/>
              </a:spcBef>
            </a:pPr>
            <a:endParaRPr lang="de-DE">
              <a:ea typeface="MS PGothic" pitchFamily="34" charset="-128"/>
            </a:endParaRPr>
          </a:p>
        </p:txBody>
      </p:sp>
      <p:sp>
        <p:nvSpPr>
          <p:cNvPr id="178179" name="Foliennummernplatzhalter 7"/>
          <p:cNvSpPr>
            <a:spLocks noGrp="1"/>
          </p:cNvSpPr>
          <p:nvPr>
            <p:ph type="sldNum" sz="quarter" idx="10"/>
          </p:nvPr>
        </p:nvSpPr>
        <p:spPr>
          <a:noFill/>
        </p:spPr>
        <p:txBody>
          <a:bodyPr/>
          <a:lstStyle/>
          <a:p>
            <a:fld id="{8EE92B35-D184-2440-96E5-CD7649C2079A}" type="slidenum">
              <a:rPr lang="de-DE">
                <a:ea typeface="MS PGothic" pitchFamily="34" charset="-128"/>
              </a:rPr>
              <a:pPr/>
              <a:t>26</a:t>
            </a:fld>
            <a:endParaRPr lang="de-DE">
              <a:ea typeface="MS PGothic" pitchFamily="34" charset="-128"/>
            </a:endParaRPr>
          </a:p>
        </p:txBody>
      </p:sp>
      <p:sp>
        <p:nvSpPr>
          <p:cNvPr id="178180" name="Titel 1"/>
          <p:cNvSpPr>
            <a:spLocks noGrp="1"/>
          </p:cNvSpPr>
          <p:nvPr>
            <p:ph type="ctrTitle" idx="4294967295"/>
          </p:nvPr>
        </p:nvSpPr>
        <p:spPr>
          <a:xfrm>
            <a:off x="1371600" y="152400"/>
            <a:ext cx="7772400" cy="609600"/>
          </a:xfrm>
        </p:spPr>
        <p:txBody>
          <a:bodyPr/>
          <a:lstStyle/>
          <a:p>
            <a:r>
              <a:rPr lang="de-DE" sz="2000" b="1">
                <a:solidFill>
                  <a:srgbClr val="FF0000"/>
                </a:solidFill>
              </a:rPr>
              <a:t> </a:t>
            </a:r>
            <a:endParaRPr lang="de-DE" sz="2000"/>
          </a:p>
        </p:txBody>
      </p:sp>
      <p:sp>
        <p:nvSpPr>
          <p:cNvPr id="6"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dirty="0">
                <a:solidFill>
                  <a:srgbClr val="FF0000"/>
                </a:solidFill>
                <a:ea typeface="MS PGothic" pitchFamily="34" charset="-128"/>
              </a:rPr>
              <a:t>4. Das WEGE-Konzept – </a:t>
            </a:r>
            <a:r>
              <a:rPr lang="de-DE" dirty="0">
                <a:solidFill>
                  <a:srgbClr val="FF0000"/>
                </a:solidFill>
                <a:ea typeface="MS PGothic" pitchFamily="34" charset="-128"/>
              </a:rPr>
              <a:t>Umsetzung am Beispiel „Hundertertafel“</a:t>
            </a:r>
            <a:endParaRPr lang="de-DE" dirty="0">
              <a:solidFill>
                <a:srgbClr val="FF0000"/>
              </a:solidFill>
              <a:latin typeface="Calibri" pitchFamily="34" charset="0"/>
              <a:ea typeface="MS PGothic" pitchFamily="34" charset="-128"/>
            </a:endParaRPr>
          </a:p>
        </p:txBody>
      </p:sp>
      <p:pic>
        <p:nvPicPr>
          <p:cNvPr id="7" name="Picture 2"/>
          <p:cNvPicPr>
            <a:picLocks noChangeAspect="1" noChangeArrowheads="1"/>
          </p:cNvPicPr>
          <p:nvPr/>
        </p:nvPicPr>
        <p:blipFill>
          <a:blip r:embed="rId2"/>
          <a:srcRect t="62256"/>
          <a:stretch>
            <a:fillRect/>
          </a:stretch>
        </p:blipFill>
        <p:spPr bwMode="auto">
          <a:xfrm>
            <a:off x="609600" y="1447800"/>
            <a:ext cx="8411751" cy="3886200"/>
          </a:xfrm>
          <a:prstGeom prst="rect">
            <a:avLst/>
          </a:prstGeom>
          <a:noFill/>
          <a:ln w="9525">
            <a:noFill/>
            <a:miter lim="800000"/>
            <a:headEnd/>
            <a:tailEnd/>
          </a:ln>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4"/>
          <p:cNvSpPr txBox="1">
            <a:spLocks noChangeArrowheads="1"/>
          </p:cNvSpPr>
          <p:nvPr/>
        </p:nvSpPr>
        <p:spPr bwMode="auto">
          <a:xfrm>
            <a:off x="792163" y="476250"/>
            <a:ext cx="7559675" cy="366713"/>
          </a:xfrm>
          <a:prstGeom prst="rect">
            <a:avLst/>
          </a:prstGeom>
          <a:noFill/>
          <a:ln w="9525">
            <a:noFill/>
            <a:miter lim="800000"/>
            <a:headEnd/>
            <a:tailEnd/>
          </a:ln>
        </p:spPr>
        <p:txBody>
          <a:bodyPr>
            <a:prstTxWarp prst="textNoShape">
              <a:avLst/>
            </a:prstTxWarp>
            <a:spAutoFit/>
          </a:bodyPr>
          <a:lstStyle/>
          <a:p>
            <a:pPr>
              <a:spcBef>
                <a:spcPct val="50000"/>
              </a:spcBef>
            </a:pPr>
            <a:endParaRPr lang="de-DE">
              <a:ea typeface="MS PGothic" pitchFamily="34" charset="-128"/>
            </a:endParaRPr>
          </a:p>
        </p:txBody>
      </p:sp>
      <p:sp>
        <p:nvSpPr>
          <p:cNvPr id="179203" name="Foliennummernplatzhalter 7"/>
          <p:cNvSpPr>
            <a:spLocks noGrp="1"/>
          </p:cNvSpPr>
          <p:nvPr>
            <p:ph type="sldNum" sz="quarter" idx="10"/>
          </p:nvPr>
        </p:nvSpPr>
        <p:spPr>
          <a:noFill/>
        </p:spPr>
        <p:txBody>
          <a:bodyPr/>
          <a:lstStyle/>
          <a:p>
            <a:fld id="{45CD2F32-9B08-394A-B491-6EE5DA79B005}" type="slidenum">
              <a:rPr lang="de-DE">
                <a:ea typeface="MS PGothic" pitchFamily="34" charset="-128"/>
              </a:rPr>
              <a:pPr/>
              <a:t>27</a:t>
            </a:fld>
            <a:endParaRPr lang="de-DE">
              <a:ea typeface="MS PGothic" pitchFamily="34" charset="-128"/>
            </a:endParaRPr>
          </a:p>
        </p:txBody>
      </p:sp>
      <p:sp>
        <p:nvSpPr>
          <p:cNvPr id="179204" name="Titel 1"/>
          <p:cNvSpPr>
            <a:spLocks noGrp="1"/>
          </p:cNvSpPr>
          <p:nvPr>
            <p:ph type="ctrTitle" idx="4294967295"/>
          </p:nvPr>
        </p:nvSpPr>
        <p:spPr>
          <a:xfrm>
            <a:off x="1371600" y="152400"/>
            <a:ext cx="7772400" cy="609600"/>
          </a:xfrm>
        </p:spPr>
        <p:txBody>
          <a:bodyPr/>
          <a:lstStyle/>
          <a:p>
            <a:r>
              <a:rPr lang="de-DE" sz="2000" b="1">
                <a:solidFill>
                  <a:srgbClr val="FF0000"/>
                </a:solidFill>
              </a:rPr>
              <a:t> </a:t>
            </a:r>
            <a:endParaRPr lang="de-DE" sz="2000"/>
          </a:p>
        </p:txBody>
      </p:sp>
      <p:sp>
        <p:nvSpPr>
          <p:cNvPr id="179205" name="Inhaltsplatzhalter 2"/>
          <p:cNvSpPr txBox="1">
            <a:spLocks/>
          </p:cNvSpPr>
          <p:nvPr/>
        </p:nvSpPr>
        <p:spPr bwMode="auto">
          <a:xfrm>
            <a:off x="152400" y="1038225"/>
            <a:ext cx="9144000" cy="4752975"/>
          </a:xfrm>
          <a:prstGeom prst="rect">
            <a:avLst/>
          </a:prstGeom>
          <a:noFill/>
          <a:ln w="9525">
            <a:noFill/>
            <a:miter lim="800000"/>
            <a:headEnd/>
            <a:tailEnd/>
          </a:ln>
        </p:spPr>
        <p:txBody>
          <a:bodyPr>
            <a:prstTxWarp prst="textNoShape">
              <a:avLst/>
            </a:prstTxWarp>
          </a:bodyPr>
          <a:lstStyle/>
          <a:p>
            <a:pPr marL="457200" indent="-457200" eaLnBrk="0" hangingPunct="0">
              <a:spcBef>
                <a:spcPct val="20000"/>
              </a:spcBef>
            </a:pPr>
            <a:r>
              <a:rPr lang="de-DE" sz="2200" b="1" dirty="0">
                <a:solidFill>
                  <a:srgbClr val="327A86"/>
                </a:solidFill>
                <a:ea typeface="MS PGothic" pitchFamily="34" charset="-128"/>
              </a:rPr>
              <a:t>1. Bedarfsanalyse (sprachlich): </a:t>
            </a:r>
            <a:r>
              <a:rPr lang="de-DE" sz="2200" dirty="0">
                <a:ea typeface="MS PGothic" pitchFamily="34" charset="-128"/>
              </a:rPr>
              <a:t>Analyse der Sprachmittel für den </a:t>
            </a:r>
            <a:r>
              <a:rPr lang="de-DE" sz="2200" dirty="0" err="1">
                <a:ea typeface="MS PGothic" pitchFamily="34" charset="-128"/>
              </a:rPr>
              <a:t>ge-planten</a:t>
            </a:r>
            <a:r>
              <a:rPr lang="de-DE" sz="2200" dirty="0">
                <a:ea typeface="MS PGothic" pitchFamily="34" charset="-128"/>
              </a:rPr>
              <a:t> Unterrichtsinhalt und für die Erstellung eines </a:t>
            </a:r>
            <a:r>
              <a:rPr lang="de-DE" sz="2200" dirty="0">
                <a:solidFill>
                  <a:srgbClr val="FF0000"/>
                </a:solidFill>
                <a:ea typeface="MS PGothic" pitchFamily="34" charset="-128"/>
              </a:rPr>
              <a:t>Wortspeichers</a:t>
            </a:r>
            <a:endParaRPr lang="de-DE" sz="2200" dirty="0">
              <a:ea typeface="MS PGothic" pitchFamily="34" charset="-128"/>
            </a:endParaRPr>
          </a:p>
          <a:p>
            <a:pPr marL="457200" indent="-457200" eaLnBrk="0" hangingPunct="0">
              <a:spcBef>
                <a:spcPct val="20000"/>
              </a:spcBef>
            </a:pPr>
            <a:endParaRPr lang="de-DE" sz="1200" dirty="0">
              <a:solidFill>
                <a:srgbClr val="FF0000"/>
              </a:solidFill>
              <a:ea typeface="MS PGothic" pitchFamily="34" charset="-128"/>
            </a:endParaRPr>
          </a:p>
          <a:p>
            <a:pPr marL="457200" indent="-457200" eaLnBrk="0" hangingPunct="0">
              <a:spcBef>
                <a:spcPct val="20000"/>
              </a:spcBef>
              <a:buFont typeface="Arial" pitchFamily="-107" charset="0"/>
              <a:buNone/>
            </a:pPr>
            <a:r>
              <a:rPr lang="de-DE" sz="2000" b="1" dirty="0">
                <a:ea typeface="MS PGothic" pitchFamily="34" charset="-128"/>
              </a:rPr>
              <a:t>Fachbegriffe und Kollokationen: </a:t>
            </a:r>
            <a:r>
              <a:rPr lang="de-DE" sz="2000" i="1" dirty="0">
                <a:latin typeface="Calibri" pitchFamily="34" charset="0"/>
                <a:ea typeface="MS PGothic" pitchFamily="34" charset="-128"/>
              </a:rPr>
              <a:t>„die Zeile“,   „die Spalte“,  „die Diagonale“,  </a:t>
            </a:r>
          </a:p>
          <a:p>
            <a:pPr marL="457200" indent="-457200" eaLnBrk="0" hangingPunct="0">
              <a:spcBef>
                <a:spcPct val="20000"/>
              </a:spcBef>
              <a:buFont typeface="Arial" pitchFamily="-107" charset="0"/>
              <a:buNone/>
            </a:pPr>
            <a:r>
              <a:rPr lang="de-DE" sz="2000" i="1" dirty="0">
                <a:latin typeface="Calibri" pitchFamily="34" charset="0"/>
                <a:ea typeface="MS PGothic" pitchFamily="34" charset="-128"/>
              </a:rPr>
              <a:t>„Einer“, „Zehner“, „an der Einer-(Zehner)stelle“,</a:t>
            </a:r>
          </a:p>
          <a:p>
            <a:pPr marL="457200" indent="-457200" eaLnBrk="0" hangingPunct="0">
              <a:spcBef>
                <a:spcPct val="20000"/>
              </a:spcBef>
              <a:buFont typeface="Arial" pitchFamily="-107" charset="0"/>
              <a:buNone/>
            </a:pPr>
            <a:r>
              <a:rPr lang="de-DE" sz="2000" i="1" dirty="0">
                <a:latin typeface="Calibri" pitchFamily="34" charset="0"/>
                <a:ea typeface="MS PGothic" pitchFamily="34" charset="-128"/>
              </a:rPr>
              <a:t>„glatte Zehner“ („die Zehnerzahl“), „die Ziffer“, „gleiche Ziffern“, </a:t>
            </a:r>
          </a:p>
          <a:p>
            <a:pPr marL="457200" indent="-457200" eaLnBrk="0" hangingPunct="0">
              <a:spcBef>
                <a:spcPct val="20000"/>
              </a:spcBef>
              <a:buFont typeface="Arial" pitchFamily="-107" charset="0"/>
              <a:buNone/>
            </a:pPr>
            <a:r>
              <a:rPr lang="de-DE" sz="2000" i="1" dirty="0">
                <a:latin typeface="Calibri" pitchFamily="34" charset="0"/>
                <a:ea typeface="MS PGothic" pitchFamily="34" charset="-128"/>
              </a:rPr>
              <a:t>„über, unter, rechts von, links von, neben“, „untereinander“, „nebeneinander“,</a:t>
            </a:r>
          </a:p>
          <a:p>
            <a:pPr marL="457200" indent="-457200" eaLnBrk="0" hangingPunct="0">
              <a:spcBef>
                <a:spcPct val="20000"/>
              </a:spcBef>
              <a:buFont typeface="Arial" pitchFamily="-107" charset="0"/>
              <a:buNone/>
            </a:pPr>
            <a:r>
              <a:rPr lang="de-DE" sz="2000" i="1" dirty="0">
                <a:latin typeface="Calibri" pitchFamily="34" charset="0"/>
                <a:ea typeface="MS PGothic" pitchFamily="34" charset="-128"/>
              </a:rPr>
              <a:t>„immer um 1 / 10 größer/kleiner“, „bleibt gleich“, „wird größer/kleiner“, </a:t>
            </a:r>
          </a:p>
          <a:p>
            <a:pPr marL="457200" indent="-457200" eaLnBrk="0" hangingPunct="0">
              <a:spcBef>
                <a:spcPct val="20000"/>
              </a:spcBef>
              <a:buFont typeface="Arial" pitchFamily="-107" charset="0"/>
              <a:buNone/>
            </a:pPr>
            <a:r>
              <a:rPr lang="de-DE" sz="2000" i="1" dirty="0">
                <a:latin typeface="Calibri" pitchFamily="34" charset="0"/>
                <a:ea typeface="MS PGothic" pitchFamily="34" charset="-128"/>
              </a:rPr>
              <a:t>„die Zahl … steht …“, „die Zeile verläuft (geht) von …“</a:t>
            </a:r>
          </a:p>
          <a:p>
            <a:pPr marL="457200" indent="-457200" eaLnBrk="0" hangingPunct="0">
              <a:spcBef>
                <a:spcPct val="20000"/>
              </a:spcBef>
              <a:buFont typeface="Arial" pitchFamily="-107" charset="0"/>
              <a:buNone/>
            </a:pPr>
            <a:r>
              <a:rPr lang="de-DE" sz="2000" i="1" dirty="0">
                <a:latin typeface="Calibri" pitchFamily="34" charset="0"/>
                <a:ea typeface="MS PGothic" pitchFamily="34" charset="-128"/>
              </a:rPr>
              <a:t> </a:t>
            </a:r>
          </a:p>
          <a:p>
            <a:pPr marL="457200" indent="-457200" eaLnBrk="0" hangingPunct="0">
              <a:spcBef>
                <a:spcPct val="20000"/>
              </a:spcBef>
              <a:buFont typeface="Arial" pitchFamily="-107" charset="0"/>
              <a:buNone/>
            </a:pPr>
            <a:r>
              <a:rPr lang="de-DE" sz="2000" b="1" dirty="0">
                <a:latin typeface="Calibri" pitchFamily="34" charset="0"/>
                <a:ea typeface="MS PGothic" pitchFamily="34" charset="-128"/>
              </a:rPr>
              <a:t>Fachbezogene Redemittel und Satzmuster:</a:t>
            </a:r>
          </a:p>
          <a:p>
            <a:pPr marL="457200" indent="-457200" eaLnBrk="0" hangingPunct="0">
              <a:spcBef>
                <a:spcPct val="20000"/>
              </a:spcBef>
              <a:buFont typeface="Arial" pitchFamily="-107" charset="0"/>
              <a:buNone/>
            </a:pPr>
            <a:r>
              <a:rPr lang="de-DE" sz="2000" i="1" dirty="0">
                <a:latin typeface="Calibri" pitchFamily="34" charset="0"/>
                <a:ea typeface="MS PGothic" pitchFamily="34" charset="-128"/>
              </a:rPr>
              <a:t>„Die … steht in der … Zeile und in der … Spalte.“</a:t>
            </a:r>
          </a:p>
          <a:p>
            <a:pPr marL="457200" indent="-457200" eaLnBrk="0" hangingPunct="0">
              <a:spcBef>
                <a:spcPct val="20000"/>
              </a:spcBef>
              <a:buFont typeface="Arial" pitchFamily="-107" charset="0"/>
              <a:buNone/>
            </a:pPr>
            <a:r>
              <a:rPr lang="de-DE" sz="2000" i="1" dirty="0">
                <a:latin typeface="Calibri" pitchFamily="34" charset="0"/>
                <a:ea typeface="MS PGothic" pitchFamily="34" charset="-128"/>
              </a:rPr>
              <a:t>„In der … Spalte haben alle Zahlen … Einer/Zehner.“</a:t>
            </a:r>
            <a:endParaRPr lang="de-DE" sz="2000" dirty="0">
              <a:latin typeface="Calibri" pitchFamily="34" charset="0"/>
              <a:ea typeface="MS PGothic" pitchFamily="34" charset="-128"/>
            </a:endParaRPr>
          </a:p>
          <a:p>
            <a:pPr marL="457200" indent="-457200" eaLnBrk="0" hangingPunct="0">
              <a:spcBef>
                <a:spcPct val="20000"/>
              </a:spcBef>
              <a:buFont typeface="Arial" pitchFamily="-107" charset="0"/>
              <a:buNone/>
            </a:pPr>
            <a:r>
              <a:rPr lang="de-DE" sz="2000" i="1" dirty="0">
                <a:latin typeface="Calibri" pitchFamily="34" charset="0"/>
                <a:ea typeface="MS PGothic" pitchFamily="34" charset="-128"/>
              </a:rPr>
              <a:t>„In der … Zeile haben fast alle Zahlen … Zehner.“</a:t>
            </a:r>
          </a:p>
          <a:p>
            <a:pPr marL="457200" indent="-457200" eaLnBrk="0" hangingPunct="0">
              <a:spcBef>
                <a:spcPct val="20000"/>
              </a:spcBef>
              <a:buFont typeface="Arial" pitchFamily="-107" charset="0"/>
              <a:buNone/>
            </a:pPr>
            <a:r>
              <a:rPr lang="de-DE" sz="2000" i="1" dirty="0">
                <a:latin typeface="Calibri" pitchFamily="34" charset="0"/>
                <a:ea typeface="MS PGothic" pitchFamily="34" charset="-128"/>
              </a:rPr>
              <a:t>„Hier kommt die 36 (…) hin, weil, …“</a:t>
            </a:r>
            <a:endParaRPr lang="de-DE" sz="2000" dirty="0">
              <a:latin typeface="Calibri" pitchFamily="34" charset="0"/>
              <a:ea typeface="MS PGothic" pitchFamily="34" charset="-128"/>
            </a:endParaRPr>
          </a:p>
          <a:p>
            <a:pPr marL="457200" indent="-457200" algn="ctr" eaLnBrk="0" hangingPunct="0">
              <a:spcBef>
                <a:spcPct val="20000"/>
              </a:spcBef>
              <a:buFont typeface="Arial" pitchFamily="-107" charset="0"/>
              <a:buNone/>
            </a:pPr>
            <a:endParaRPr lang="de-DE" sz="2200" dirty="0">
              <a:latin typeface="Calibri" pitchFamily="34" charset="0"/>
              <a:ea typeface="MS PGothic" pitchFamily="34" charset="-128"/>
            </a:endParaRPr>
          </a:p>
        </p:txBody>
      </p:sp>
      <p:sp>
        <p:nvSpPr>
          <p:cNvPr id="179206"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Bedarfsanalyse</a:t>
            </a:r>
            <a:endParaRPr lang="de-DE">
              <a:solidFill>
                <a:srgbClr val="FF0000"/>
              </a:solidFill>
              <a:latin typeface="Calibri" pitchFamily="34" charset="0"/>
              <a:ea typeface="MS PGothic" pitchFamily="34" charset="-128"/>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457200" y="2879725"/>
            <a:ext cx="8207375" cy="3292475"/>
          </a:xfrm>
          <a:prstGeom prst="rect">
            <a:avLst/>
          </a:prstGeom>
          <a:solidFill>
            <a:schemeClr val="accent5"/>
          </a:solidFill>
        </p:spPr>
        <p:txBody>
          <a:bodyPr>
            <a:prstTxWarp prst="textNoShape">
              <a:avLst/>
            </a:prstTxWarp>
            <a:spAutoFit/>
          </a:bodyPr>
          <a:lstStyle/>
          <a:p>
            <a:pPr>
              <a:lnSpc>
                <a:spcPct val="150000"/>
              </a:lnSpc>
              <a:defRPr/>
            </a:pPr>
            <a:r>
              <a:rPr lang="de-DE" sz="2000">
                <a:ea typeface="MS PGothic" pitchFamily="34" charset="-128"/>
                <a:cs typeface="Arial" pitchFamily="-107" charset="0"/>
              </a:rPr>
              <a:t>„Hier sind keine großen Testverfahren zur Feststellung des allgemeinen Sprachstandes notwendig. Es geht darum, die Schüler und Schülerinnen zu beobachten und ihre sprachlichen Kenntnisse dahingehend zu analysieren, ob und wie weit sie die für das aktuelle Unterrichtsthema erforderlichen bildungs- und fachsprachlichen Kompetenzen mitbringen oder aber eben nicht.“</a:t>
            </a:r>
          </a:p>
          <a:p>
            <a:pPr>
              <a:defRPr/>
            </a:pPr>
            <a:r>
              <a:rPr lang="de-DE" sz="1400">
                <a:ea typeface="MS PGothic" pitchFamily="34" charset="-128"/>
                <a:cs typeface="Arial" pitchFamily="-107" charset="0"/>
              </a:rPr>
              <a:t>															</a:t>
            </a:r>
            <a:r>
              <a:rPr lang="de-DE" sz="1200">
                <a:ea typeface="MS PGothic" pitchFamily="34" charset="-128"/>
                <a:cs typeface="Arial" pitchFamily="-107" charset="0"/>
              </a:rPr>
              <a:t>(Weis, I., 2014)</a:t>
            </a:r>
            <a:endParaRPr lang="de-DE">
              <a:ea typeface="MS PGothic" pitchFamily="34" charset="-128"/>
              <a:cs typeface="Arial" pitchFamily="-107" charset="0"/>
            </a:endParaRPr>
          </a:p>
        </p:txBody>
      </p:sp>
      <p:sp>
        <p:nvSpPr>
          <p:cNvPr id="180227" name="Text Box 4"/>
          <p:cNvSpPr txBox="1">
            <a:spLocks noChangeArrowheads="1"/>
          </p:cNvSpPr>
          <p:nvPr/>
        </p:nvSpPr>
        <p:spPr bwMode="auto">
          <a:xfrm>
            <a:off x="792163" y="476250"/>
            <a:ext cx="7559675" cy="366713"/>
          </a:xfrm>
          <a:prstGeom prst="rect">
            <a:avLst/>
          </a:prstGeom>
          <a:noFill/>
          <a:ln w="9525">
            <a:noFill/>
            <a:miter lim="800000"/>
            <a:headEnd/>
            <a:tailEnd/>
          </a:ln>
        </p:spPr>
        <p:txBody>
          <a:bodyPr>
            <a:prstTxWarp prst="textNoShape">
              <a:avLst/>
            </a:prstTxWarp>
            <a:spAutoFit/>
          </a:bodyPr>
          <a:lstStyle/>
          <a:p>
            <a:pPr>
              <a:spcBef>
                <a:spcPct val="50000"/>
              </a:spcBef>
            </a:pPr>
            <a:endParaRPr lang="de-DE">
              <a:ea typeface="MS PGothic" pitchFamily="34" charset="-128"/>
            </a:endParaRPr>
          </a:p>
        </p:txBody>
      </p:sp>
      <p:sp>
        <p:nvSpPr>
          <p:cNvPr id="180228" name="Foliennummernplatzhalter 7"/>
          <p:cNvSpPr>
            <a:spLocks noGrp="1"/>
          </p:cNvSpPr>
          <p:nvPr>
            <p:ph type="sldNum" sz="quarter" idx="10"/>
          </p:nvPr>
        </p:nvSpPr>
        <p:spPr>
          <a:noFill/>
        </p:spPr>
        <p:txBody>
          <a:bodyPr/>
          <a:lstStyle/>
          <a:p>
            <a:fld id="{710F7DFA-13A2-5A40-8303-4B1395839FF7}" type="slidenum">
              <a:rPr lang="de-DE">
                <a:ea typeface="MS PGothic" pitchFamily="34" charset="-128"/>
              </a:rPr>
              <a:pPr/>
              <a:t>28</a:t>
            </a:fld>
            <a:endParaRPr lang="de-DE">
              <a:ea typeface="MS PGothic" pitchFamily="34" charset="-128"/>
            </a:endParaRPr>
          </a:p>
        </p:txBody>
      </p:sp>
      <p:sp>
        <p:nvSpPr>
          <p:cNvPr id="180229" name="Titel 1"/>
          <p:cNvSpPr>
            <a:spLocks noGrp="1"/>
          </p:cNvSpPr>
          <p:nvPr>
            <p:ph type="ctrTitle" idx="4294967295"/>
          </p:nvPr>
        </p:nvSpPr>
        <p:spPr>
          <a:xfrm>
            <a:off x="1371600" y="152400"/>
            <a:ext cx="7772400" cy="609600"/>
          </a:xfrm>
        </p:spPr>
        <p:txBody>
          <a:bodyPr/>
          <a:lstStyle/>
          <a:p>
            <a:r>
              <a:rPr lang="de-DE" sz="2000" b="1">
                <a:solidFill>
                  <a:srgbClr val="FF0000"/>
                </a:solidFill>
              </a:rPr>
              <a:t> </a:t>
            </a:r>
            <a:endParaRPr lang="de-DE" sz="2000"/>
          </a:p>
        </p:txBody>
      </p:sp>
      <p:sp>
        <p:nvSpPr>
          <p:cNvPr id="180230" name="Rechteck 5"/>
          <p:cNvSpPr>
            <a:spLocks noChangeArrowheads="1"/>
          </p:cNvSpPr>
          <p:nvPr/>
        </p:nvSpPr>
        <p:spPr bwMode="auto">
          <a:xfrm>
            <a:off x="755650" y="908050"/>
            <a:ext cx="7524750" cy="1784350"/>
          </a:xfrm>
          <a:prstGeom prst="rect">
            <a:avLst/>
          </a:prstGeom>
          <a:noFill/>
          <a:ln w="9525">
            <a:noFill/>
            <a:miter lim="800000"/>
            <a:headEnd/>
            <a:tailEnd/>
          </a:ln>
        </p:spPr>
        <p:txBody>
          <a:bodyPr>
            <a:prstTxWarp prst="textNoShape">
              <a:avLst/>
            </a:prstTxWarp>
            <a:spAutoFit/>
          </a:bodyPr>
          <a:lstStyle/>
          <a:p>
            <a:pPr algn="ctr"/>
            <a:r>
              <a:rPr lang="de-DE" sz="2200" b="1">
                <a:solidFill>
                  <a:srgbClr val="327A86"/>
                </a:solidFill>
                <a:ea typeface="MS PGothic" pitchFamily="34" charset="-128"/>
              </a:rPr>
              <a:t>2. Lernstandserfassung (sprachlich):                                    </a:t>
            </a:r>
            <a:r>
              <a:rPr lang="de-DE" sz="2200">
                <a:ea typeface="MS PGothic" pitchFamily="34" charset="-128"/>
              </a:rPr>
              <a:t>a) Verknüpfung mit Vorwissen,                                            b) Beobachtung während des Unterrichtsgesprächs,                            c) Standortbestimmung, </a:t>
            </a:r>
          </a:p>
          <a:p>
            <a:pPr algn="ctr"/>
            <a:r>
              <a:rPr lang="de-DE" sz="2200">
                <a:ea typeface="MS PGothic" pitchFamily="34" charset="-128"/>
              </a:rPr>
              <a:t>d) erste Schülerdokumente:  </a:t>
            </a:r>
          </a:p>
        </p:txBody>
      </p:sp>
      <p:sp>
        <p:nvSpPr>
          <p:cNvPr id="180231"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Lernstandserfassung/Vorwissen</a:t>
            </a:r>
            <a:endParaRPr lang="de-DE">
              <a:solidFill>
                <a:srgbClr val="FF0000"/>
              </a:solidFill>
              <a:latin typeface="Calibri" pitchFamily="34" charset="0"/>
              <a:ea typeface="MS PGothic" pitchFamily="34" charset="-128"/>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l="4796" t="1538" r="3227" b="78464"/>
          <a:stretch>
            <a:fillRect/>
          </a:stretch>
        </p:blipFill>
        <p:spPr bwMode="auto">
          <a:xfrm>
            <a:off x="381000" y="3657600"/>
            <a:ext cx="4343400" cy="990601"/>
          </a:xfrm>
          <a:prstGeom prst="rect">
            <a:avLst/>
          </a:prstGeom>
          <a:noFill/>
          <a:ln w="50800">
            <a:solidFill>
              <a:schemeClr val="tx1"/>
            </a:solidFill>
            <a:miter lim="800000"/>
            <a:headEnd/>
            <a:tailEnd/>
          </a:ln>
        </p:spPr>
      </p:pic>
      <p:pic>
        <p:nvPicPr>
          <p:cNvPr id="15" name="Picture 2"/>
          <p:cNvPicPr>
            <a:picLocks noChangeAspect="1" noChangeArrowheads="1"/>
          </p:cNvPicPr>
          <p:nvPr/>
        </p:nvPicPr>
        <p:blipFill>
          <a:blip r:embed="rId3" cstate="print"/>
          <a:srcRect/>
          <a:stretch>
            <a:fillRect/>
          </a:stretch>
        </p:blipFill>
        <p:spPr bwMode="auto">
          <a:xfrm>
            <a:off x="5227145" y="2590801"/>
            <a:ext cx="3623168" cy="3765550"/>
          </a:xfrm>
          <a:prstGeom prst="rect">
            <a:avLst/>
          </a:prstGeom>
          <a:noFill/>
          <a:ln w="9525">
            <a:noFill/>
            <a:miter lim="800000"/>
            <a:headEnd/>
            <a:tailEnd/>
          </a:ln>
        </p:spPr>
      </p:pic>
      <p:sp>
        <p:nvSpPr>
          <p:cNvPr id="181250" name="Text Box 4"/>
          <p:cNvSpPr txBox="1">
            <a:spLocks noChangeArrowheads="1"/>
          </p:cNvSpPr>
          <p:nvPr/>
        </p:nvSpPr>
        <p:spPr bwMode="auto">
          <a:xfrm>
            <a:off x="792163" y="476250"/>
            <a:ext cx="7559675" cy="366713"/>
          </a:xfrm>
          <a:prstGeom prst="rect">
            <a:avLst/>
          </a:prstGeom>
          <a:noFill/>
          <a:ln w="9525">
            <a:noFill/>
            <a:miter lim="800000"/>
            <a:headEnd/>
            <a:tailEnd/>
          </a:ln>
        </p:spPr>
        <p:txBody>
          <a:bodyPr>
            <a:prstTxWarp prst="textNoShape">
              <a:avLst/>
            </a:prstTxWarp>
            <a:spAutoFit/>
          </a:bodyPr>
          <a:lstStyle/>
          <a:p>
            <a:pPr>
              <a:spcBef>
                <a:spcPct val="50000"/>
              </a:spcBef>
            </a:pPr>
            <a:endParaRPr lang="de-DE">
              <a:ea typeface="MS PGothic" pitchFamily="34" charset="-128"/>
            </a:endParaRPr>
          </a:p>
        </p:txBody>
      </p:sp>
      <p:sp>
        <p:nvSpPr>
          <p:cNvPr id="181251" name="Foliennummernplatzhalter 7"/>
          <p:cNvSpPr>
            <a:spLocks noGrp="1"/>
          </p:cNvSpPr>
          <p:nvPr>
            <p:ph type="sldNum" sz="quarter" idx="10"/>
          </p:nvPr>
        </p:nvSpPr>
        <p:spPr>
          <a:noFill/>
        </p:spPr>
        <p:txBody>
          <a:bodyPr/>
          <a:lstStyle/>
          <a:p>
            <a:fld id="{A4D96BC9-635D-CB47-95FF-432F5B967E01}" type="slidenum">
              <a:rPr lang="de-DE">
                <a:ea typeface="MS PGothic" pitchFamily="34" charset="-128"/>
              </a:rPr>
              <a:pPr/>
              <a:t>29</a:t>
            </a:fld>
            <a:endParaRPr lang="de-DE">
              <a:ea typeface="MS PGothic" pitchFamily="34" charset="-128"/>
            </a:endParaRPr>
          </a:p>
        </p:txBody>
      </p:sp>
      <p:sp>
        <p:nvSpPr>
          <p:cNvPr id="181252" name="Titel 1"/>
          <p:cNvSpPr>
            <a:spLocks noGrp="1"/>
          </p:cNvSpPr>
          <p:nvPr>
            <p:ph type="ctrTitle" idx="4294967295"/>
          </p:nvPr>
        </p:nvSpPr>
        <p:spPr>
          <a:xfrm>
            <a:off x="1371600" y="152400"/>
            <a:ext cx="7772400" cy="609600"/>
          </a:xfrm>
        </p:spPr>
        <p:txBody>
          <a:bodyPr/>
          <a:lstStyle/>
          <a:p>
            <a:r>
              <a:rPr lang="de-DE" sz="2000" b="1">
                <a:solidFill>
                  <a:srgbClr val="FF0000"/>
                </a:solidFill>
              </a:rPr>
              <a:t> </a:t>
            </a:r>
            <a:endParaRPr lang="de-DE" sz="2000"/>
          </a:p>
        </p:txBody>
      </p:sp>
      <p:sp>
        <p:nvSpPr>
          <p:cNvPr id="181256" name="Textfeld 12"/>
          <p:cNvSpPr txBox="1">
            <a:spLocks noChangeArrowheads="1"/>
          </p:cNvSpPr>
          <p:nvPr/>
        </p:nvSpPr>
        <p:spPr bwMode="auto">
          <a:xfrm>
            <a:off x="715962" y="5201960"/>
            <a:ext cx="3627438" cy="1046440"/>
          </a:xfrm>
          <a:prstGeom prst="rect">
            <a:avLst/>
          </a:prstGeom>
          <a:solidFill>
            <a:schemeClr val="bg1"/>
          </a:solidFill>
          <a:ln w="9525">
            <a:noFill/>
            <a:miter lim="800000"/>
            <a:headEnd/>
            <a:tailEnd/>
          </a:ln>
        </p:spPr>
        <p:txBody>
          <a:bodyPr wrap="square">
            <a:prstTxWarp prst="textNoShape">
              <a:avLst/>
            </a:prstTxWarp>
            <a:spAutoFit/>
          </a:bodyPr>
          <a:lstStyle/>
          <a:p>
            <a:r>
              <a:rPr lang="de-DE" sz="2200" dirty="0">
                <a:ea typeface="MS PGothic" pitchFamily="34" charset="-128"/>
              </a:rPr>
              <a:t>Aktivierung des Vorwissens</a:t>
            </a:r>
          </a:p>
          <a:p>
            <a:r>
              <a:rPr lang="de-DE" sz="2200" dirty="0">
                <a:ea typeface="MS PGothic" pitchFamily="34" charset="-128"/>
              </a:rPr>
              <a:t>(Spiralprinzip)</a:t>
            </a:r>
            <a:endParaRPr lang="de-DE" dirty="0">
              <a:ea typeface="MS PGothic" pitchFamily="34" charset="-128"/>
            </a:endParaRPr>
          </a:p>
          <a:p>
            <a:endParaRPr lang="de-DE" dirty="0">
              <a:ea typeface="MS PGothic" pitchFamily="34" charset="-128"/>
            </a:endParaRPr>
          </a:p>
        </p:txBody>
      </p:sp>
      <p:sp>
        <p:nvSpPr>
          <p:cNvPr id="181257"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Lernstandserfassung/Vorwissen</a:t>
            </a:r>
            <a:endParaRPr lang="de-DE">
              <a:solidFill>
                <a:srgbClr val="FF0000"/>
              </a:solidFill>
              <a:latin typeface="Calibri" pitchFamily="34" charset="0"/>
              <a:ea typeface="MS PGothic" pitchFamily="34" charset="-128"/>
            </a:endParaRPr>
          </a:p>
        </p:txBody>
      </p:sp>
      <p:sp>
        <p:nvSpPr>
          <p:cNvPr id="7" name="Ovale Legende 6"/>
          <p:cNvSpPr/>
          <p:nvPr/>
        </p:nvSpPr>
        <p:spPr>
          <a:xfrm>
            <a:off x="4714876" y="640625"/>
            <a:ext cx="2024062" cy="2293799"/>
          </a:xfrm>
          <a:prstGeom prst="wedgeEllipseCallout">
            <a:avLst>
              <a:gd name="adj1" fmla="val 78314"/>
              <a:gd name="adj2" fmla="val 1583"/>
            </a:avLst>
          </a:prstGeom>
          <a:ln>
            <a:solidFill>
              <a:schemeClr val="tx1">
                <a:lumMod val="65000"/>
                <a:lumOff val="35000"/>
              </a:schemeClr>
            </a:solidFill>
          </a:ln>
        </p:spPr>
        <p:txBody>
          <a:bodyPr wrap="square" anchor="ctr">
            <a:spAutoFit/>
          </a:bodyPr>
          <a:lstStyle/>
          <a:p>
            <a:pPr algn="ctr">
              <a:defRPr/>
            </a:pPr>
            <a:r>
              <a:rPr lang="de-DE" sz="2000" dirty="0">
                <a:latin typeface="Comic Sans MS" pitchFamily="66" charset="0"/>
                <a:ea typeface="ＭＳ Ｐゴシック" pitchFamily="2" charset="-128"/>
                <a:cs typeface="Calibri"/>
              </a:rPr>
              <a:t>Jetzt gehen</a:t>
            </a:r>
          </a:p>
          <a:p>
            <a:pPr algn="ctr">
              <a:defRPr/>
            </a:pPr>
            <a:r>
              <a:rPr lang="de-DE" sz="2000" dirty="0">
                <a:latin typeface="Comic Sans MS" pitchFamily="66" charset="0"/>
                <a:ea typeface="ＭＳ Ｐゴシック" pitchFamily="2" charset="-128"/>
                <a:cs typeface="Calibri"/>
              </a:rPr>
              <a:t>die Zahlen weiter  bis 100.</a:t>
            </a:r>
          </a:p>
        </p:txBody>
      </p:sp>
      <p:sp>
        <p:nvSpPr>
          <p:cNvPr id="6" name="Wolkenförmige Legende 5"/>
          <p:cNvSpPr/>
          <p:nvPr/>
        </p:nvSpPr>
        <p:spPr>
          <a:xfrm>
            <a:off x="2362200" y="698447"/>
            <a:ext cx="2700337" cy="2014597"/>
          </a:xfrm>
          <a:prstGeom prst="cloudCallout">
            <a:avLst>
              <a:gd name="adj1" fmla="val -69281"/>
              <a:gd name="adj2" fmla="val 40922"/>
            </a:avLst>
          </a:prstGeom>
          <a:ln>
            <a:solidFill>
              <a:schemeClr val="tx1">
                <a:lumMod val="65000"/>
                <a:lumOff val="35000"/>
              </a:schemeClr>
            </a:solidFill>
          </a:ln>
        </p:spPr>
        <p:txBody>
          <a:bodyPr wrap="square" anchor="ctr">
            <a:spAutoFit/>
          </a:bodyPr>
          <a:lstStyle/>
          <a:p>
            <a:pPr algn="ctr">
              <a:defRPr/>
            </a:pPr>
            <a:r>
              <a:rPr lang="de-DE" sz="2000" dirty="0">
                <a:latin typeface="Comic Sans MS" pitchFamily="66" charset="0"/>
                <a:ea typeface="ＭＳ Ｐゴシック" pitchFamily="2" charset="-128"/>
                <a:cs typeface="Calibri"/>
              </a:rPr>
              <a:t>Das kennen wir schon aus dem ersten Schuljahr.</a:t>
            </a:r>
          </a:p>
        </p:txBody>
      </p:sp>
      <p:pic>
        <p:nvPicPr>
          <p:cNvPr id="3" name="Grafik 2">
            <a:extLst>
              <a:ext uri="{FF2B5EF4-FFF2-40B4-BE49-F238E27FC236}">
                <a16:creationId xmlns:a16="http://schemas.microsoft.com/office/drawing/2014/main" id="{F4396725-3397-274C-B8BF-A597363EFC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620" y="1284065"/>
            <a:ext cx="1478084" cy="1562546"/>
          </a:xfrm>
          <a:prstGeom prst="rect">
            <a:avLst/>
          </a:prstGeom>
        </p:spPr>
      </p:pic>
      <p:pic>
        <p:nvPicPr>
          <p:cNvPr id="5" name="Grafik 4">
            <a:extLst>
              <a:ext uri="{FF2B5EF4-FFF2-40B4-BE49-F238E27FC236}">
                <a16:creationId xmlns:a16="http://schemas.microsoft.com/office/drawing/2014/main" id="{7FF83AF3-500A-E243-BA50-8C064E4D4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817" y="862013"/>
            <a:ext cx="1527217" cy="161448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Foliennummernplatzhalter 3"/>
          <p:cNvSpPr>
            <a:spLocks noGrp="1"/>
          </p:cNvSpPr>
          <p:nvPr>
            <p:ph type="sldNum" sz="quarter" idx="10"/>
          </p:nvPr>
        </p:nvSpPr>
        <p:spPr>
          <a:noFill/>
        </p:spPr>
        <p:txBody>
          <a:bodyPr/>
          <a:lstStyle/>
          <a:p>
            <a:fld id="{5D9AB03A-7B27-B540-98D7-395DC110CAA4}" type="slidenum">
              <a:rPr lang="de-DE">
                <a:ea typeface="MS PGothic" pitchFamily="34" charset="-128"/>
              </a:rPr>
              <a:pPr/>
              <a:t>3</a:t>
            </a:fld>
            <a:endParaRPr lang="de-DE">
              <a:ea typeface="MS PGothic" pitchFamily="34" charset="-128"/>
            </a:endParaRPr>
          </a:p>
        </p:txBody>
      </p:sp>
      <p:sp>
        <p:nvSpPr>
          <p:cNvPr id="6" name="Textfeld 23"/>
          <p:cNvSpPr txBox="1">
            <a:spLocks noChangeArrowheads="1"/>
          </p:cNvSpPr>
          <p:nvPr/>
        </p:nvSpPr>
        <p:spPr bwMode="auto">
          <a:xfrm>
            <a:off x="4572000" y="981075"/>
            <a:ext cx="4284663" cy="1947863"/>
          </a:xfrm>
          <a:prstGeom prst="wedgeEllipseCallout">
            <a:avLst>
              <a:gd name="adj1" fmla="val -69551"/>
              <a:gd name="adj2" fmla="val 17355"/>
            </a:avLst>
          </a:prstGeom>
          <a:solidFill>
            <a:srgbClr val="FFFFCC"/>
          </a:solidFill>
          <a:ln w="9525">
            <a:solidFill>
              <a:schemeClr val="tx1">
                <a:lumMod val="50000"/>
                <a:lumOff val="50000"/>
              </a:schemeClr>
            </a:solidFill>
            <a:miter lim="800000"/>
            <a:headEnd/>
            <a:tailEnd/>
          </a:ln>
        </p:spPr>
        <p:txBody>
          <a:bodyPr>
            <a:prstTxWarp prst="textNoShape">
              <a:avLst/>
            </a:prstTxWarp>
            <a:spAutoFit/>
          </a:bodyPr>
          <a:lstStyle/>
          <a:p>
            <a:pPr>
              <a:defRPr/>
            </a:pPr>
            <a:r>
              <a:rPr lang="de-DE" sz="2800" dirty="0">
                <a:solidFill>
                  <a:srgbClr val="00B050"/>
                </a:solidFill>
                <a:latin typeface="Comic Sans MS" pitchFamily="-107" charset="0"/>
                <a:ea typeface="MS PGothic" pitchFamily="34" charset="-128"/>
                <a:cs typeface="Arial" pitchFamily="-107" charset="0"/>
              </a:rPr>
              <a:t> „Die …ich weiß gar nicht,</a:t>
            </a:r>
          </a:p>
          <a:p>
            <a:pPr>
              <a:defRPr/>
            </a:pPr>
            <a:r>
              <a:rPr lang="de-DE" sz="2800" dirty="0">
                <a:solidFill>
                  <a:srgbClr val="00B050"/>
                </a:solidFill>
                <a:latin typeface="Comic Sans MS" pitchFamily="-107" charset="0"/>
                <a:ea typeface="MS PGothic" pitchFamily="34" charset="-128"/>
                <a:cs typeface="Arial" pitchFamily="-107" charset="0"/>
              </a:rPr>
              <a:t>   was das heißt.“</a:t>
            </a:r>
          </a:p>
        </p:txBody>
      </p:sp>
      <p:pic>
        <p:nvPicPr>
          <p:cNvPr id="7" name="Picture 8" descr="C:\Users\Lilo Verboom\Documents\Meine Scans\2010-09 (Sep)\Scannen0007.jpg"/>
          <p:cNvPicPr>
            <a:picLocks noChangeAspect="1" noChangeArrowheads="1"/>
          </p:cNvPicPr>
          <p:nvPr/>
        </p:nvPicPr>
        <p:blipFill>
          <a:blip r:embed="rId2" cstate="print"/>
          <a:srcRect l="4774" t="8650" r="9280" b="6575"/>
          <a:stretch>
            <a:fillRect/>
          </a:stretch>
        </p:blipFill>
        <p:spPr bwMode="auto">
          <a:xfrm>
            <a:off x="323850" y="981075"/>
            <a:ext cx="1476375" cy="2160588"/>
          </a:xfrm>
          <a:prstGeom prst="rect">
            <a:avLst/>
          </a:prstGeom>
          <a:noFill/>
          <a:ln w="9525">
            <a:noFill/>
            <a:miter lim="800000"/>
            <a:headEnd/>
            <a:tailEnd/>
          </a:ln>
        </p:spPr>
      </p:pic>
      <p:pic>
        <p:nvPicPr>
          <p:cNvPr id="8" name="Inhaltsplatzhalter 3" descr="IMG_4049.JPG"/>
          <p:cNvPicPr>
            <a:picLocks noChangeAspect="1"/>
          </p:cNvPicPr>
          <p:nvPr/>
        </p:nvPicPr>
        <p:blipFill>
          <a:blip r:embed="rId3" cstate="print"/>
          <a:srcRect l="32219" t="30217" r="12898" b="25235"/>
          <a:stretch>
            <a:fillRect/>
          </a:stretch>
        </p:blipFill>
        <p:spPr bwMode="auto">
          <a:xfrm>
            <a:off x="250825" y="3860800"/>
            <a:ext cx="2305050" cy="1401763"/>
          </a:xfrm>
          <a:prstGeom prst="rect">
            <a:avLst/>
          </a:prstGeom>
          <a:noFill/>
          <a:ln w="9525">
            <a:solidFill>
              <a:schemeClr val="tx1">
                <a:lumMod val="50000"/>
                <a:lumOff val="50000"/>
              </a:schemeClr>
            </a:solidFill>
            <a:miter lim="800000"/>
            <a:headEnd/>
            <a:tailEnd/>
          </a:ln>
        </p:spPr>
      </p:pic>
      <p:sp>
        <p:nvSpPr>
          <p:cNvPr id="10" name="Textfeld 5"/>
          <p:cNvSpPr txBox="1">
            <a:spLocks noChangeArrowheads="1"/>
          </p:cNvSpPr>
          <p:nvPr/>
        </p:nvSpPr>
        <p:spPr bwMode="auto">
          <a:xfrm>
            <a:off x="5076055" y="3650417"/>
            <a:ext cx="3817119" cy="3159383"/>
          </a:xfrm>
          <a:prstGeom prst="wedgeEllipseCallout">
            <a:avLst>
              <a:gd name="adj1" fmla="val -72876"/>
              <a:gd name="adj2" fmla="val -7236"/>
            </a:avLst>
          </a:prstGeom>
          <a:solidFill>
            <a:srgbClr val="FFFFCC"/>
          </a:solidFill>
          <a:ln w="9525">
            <a:solidFill>
              <a:schemeClr val="bg2">
                <a:lumMod val="50000"/>
              </a:schemeClr>
            </a:solidFill>
            <a:miter lim="800000"/>
            <a:headEnd/>
            <a:tailEnd/>
          </a:ln>
        </p:spPr>
        <p:txBody>
          <a:bodyPr wrap="square">
            <a:prstTxWarp prst="textNoShape">
              <a:avLst/>
            </a:prstTxWarp>
            <a:spAutoFit/>
          </a:bodyPr>
          <a:lstStyle/>
          <a:p>
            <a:pPr algn="ctr">
              <a:buFont typeface="Arial" pitchFamily="-107" charset="0"/>
              <a:buNone/>
              <a:defRPr/>
            </a:pPr>
            <a:r>
              <a:rPr lang="de-DE" sz="2800">
                <a:solidFill>
                  <a:srgbClr val="00B050"/>
                </a:solidFill>
                <a:ea typeface="MS PGothic" pitchFamily="34" charset="-128"/>
                <a:cs typeface="Arial" pitchFamily="-107" charset="0"/>
              </a:rPr>
              <a:t>„</a:t>
            </a:r>
            <a:r>
              <a:rPr lang="de-DE" sz="2800">
                <a:solidFill>
                  <a:srgbClr val="00B050"/>
                </a:solidFill>
                <a:latin typeface="Comic Sans MS" pitchFamily="-107" charset="0"/>
                <a:ea typeface="MS PGothic" pitchFamily="34" charset="-128"/>
                <a:cs typeface="Arial" pitchFamily="-107" charset="0"/>
              </a:rPr>
              <a:t>Ist rückwärts:  </a:t>
            </a:r>
          </a:p>
          <a:p>
            <a:pPr algn="ctr">
              <a:buFont typeface="Arial" pitchFamily="-107" charset="0"/>
              <a:buNone/>
              <a:defRPr/>
            </a:pPr>
            <a:r>
              <a:rPr lang="de-DE" sz="2800">
                <a:solidFill>
                  <a:srgbClr val="00B050"/>
                </a:solidFill>
                <a:latin typeface="Comic Sans MS" pitchFamily="-107" charset="0"/>
                <a:ea typeface="MS PGothic" pitchFamily="34" charset="-128"/>
                <a:cs typeface="Arial" pitchFamily="-107" charset="0"/>
              </a:rPr>
              <a:t>    Wie soll ich das sagen?</a:t>
            </a:r>
          </a:p>
          <a:p>
            <a:pPr algn="ctr">
              <a:buFont typeface="Arial" pitchFamily="-107" charset="0"/>
              <a:buNone/>
              <a:defRPr/>
            </a:pPr>
            <a:r>
              <a:rPr lang="de-DE" sz="2800">
                <a:solidFill>
                  <a:srgbClr val="00B050"/>
                </a:solidFill>
                <a:latin typeface="Comic Sans MS" pitchFamily="-107" charset="0"/>
                <a:ea typeface="MS PGothic" pitchFamily="34" charset="-128"/>
                <a:cs typeface="Arial" pitchFamily="-107" charset="0"/>
              </a:rPr>
              <a:t>10, 9, 8, 7.</a:t>
            </a:r>
            <a:r>
              <a:rPr lang="de-DE" sz="2800">
                <a:solidFill>
                  <a:srgbClr val="00B050"/>
                </a:solidFill>
                <a:ea typeface="MS PGothic" pitchFamily="34" charset="-128"/>
                <a:cs typeface="Arial" pitchFamily="-107" charset="0"/>
              </a:rPr>
              <a:t>“</a:t>
            </a:r>
          </a:p>
        </p:txBody>
      </p:sp>
      <p:sp>
        <p:nvSpPr>
          <p:cNvPr id="147465" name="Titel 1"/>
          <p:cNvSpPr txBox="1">
            <a:spLocks/>
          </p:cNvSpPr>
          <p:nvPr/>
        </p:nvSpPr>
        <p:spPr bwMode="auto">
          <a:xfrm>
            <a:off x="1067103" y="141288"/>
            <a:ext cx="77724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1. Wenn der Wortschatz fehlt … </a:t>
            </a:r>
            <a:endParaRPr lang="de-DE" b="1">
              <a:solidFill>
                <a:srgbClr val="FF0000"/>
              </a:solidFill>
              <a:latin typeface="Calibri" pitchFamily="34" charset="0"/>
              <a:ea typeface="MS PGothic" pitchFamily="34" charset="-128"/>
            </a:endParaRPr>
          </a:p>
        </p:txBody>
      </p:sp>
      <p:pic>
        <p:nvPicPr>
          <p:cNvPr id="3" name="Grafik 2">
            <a:extLst>
              <a:ext uri="{FF2B5EF4-FFF2-40B4-BE49-F238E27FC236}">
                <a16:creationId xmlns:a16="http://schemas.microsoft.com/office/drawing/2014/main" id="{DFA1CEBF-FBDB-A345-A9A3-5FF0FD7F03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752" y="1150144"/>
            <a:ext cx="1474518" cy="1558776"/>
          </a:xfrm>
          <a:prstGeom prst="rect">
            <a:avLst/>
          </a:prstGeom>
        </p:spPr>
      </p:pic>
      <p:pic>
        <p:nvPicPr>
          <p:cNvPr id="5" name="Grafik 4">
            <a:extLst>
              <a:ext uri="{FF2B5EF4-FFF2-40B4-BE49-F238E27FC236}">
                <a16:creationId xmlns:a16="http://schemas.microsoft.com/office/drawing/2014/main" id="{6DFAFCF7-9D87-1447-B92B-2CDCE48373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7784" y="3650418"/>
            <a:ext cx="1550194" cy="1822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4"/>
          <p:cNvSpPr txBox="1">
            <a:spLocks noChangeArrowheads="1"/>
          </p:cNvSpPr>
          <p:nvPr/>
        </p:nvSpPr>
        <p:spPr bwMode="auto">
          <a:xfrm>
            <a:off x="792163" y="476250"/>
            <a:ext cx="7559675" cy="366713"/>
          </a:xfrm>
          <a:prstGeom prst="rect">
            <a:avLst/>
          </a:prstGeom>
          <a:noFill/>
          <a:ln w="9525">
            <a:noFill/>
            <a:miter lim="800000"/>
            <a:headEnd/>
            <a:tailEnd/>
          </a:ln>
        </p:spPr>
        <p:txBody>
          <a:bodyPr>
            <a:prstTxWarp prst="textNoShape">
              <a:avLst/>
            </a:prstTxWarp>
            <a:spAutoFit/>
          </a:bodyPr>
          <a:lstStyle/>
          <a:p>
            <a:pPr>
              <a:spcBef>
                <a:spcPct val="50000"/>
              </a:spcBef>
            </a:pPr>
            <a:endParaRPr lang="de-DE">
              <a:ea typeface="MS PGothic" pitchFamily="34" charset="-128"/>
            </a:endParaRPr>
          </a:p>
        </p:txBody>
      </p:sp>
      <p:sp>
        <p:nvSpPr>
          <p:cNvPr id="183299" name="Foliennummernplatzhalter 7"/>
          <p:cNvSpPr>
            <a:spLocks noGrp="1"/>
          </p:cNvSpPr>
          <p:nvPr>
            <p:ph type="sldNum" sz="quarter" idx="10"/>
          </p:nvPr>
        </p:nvSpPr>
        <p:spPr>
          <a:noFill/>
        </p:spPr>
        <p:txBody>
          <a:bodyPr/>
          <a:lstStyle/>
          <a:p>
            <a:fld id="{7D1ECD5E-1AB3-5C45-9D56-4C71E73BB9D6}" type="slidenum">
              <a:rPr lang="de-DE">
                <a:ea typeface="MS PGothic" pitchFamily="34" charset="-128"/>
              </a:rPr>
              <a:pPr/>
              <a:t>30</a:t>
            </a:fld>
            <a:endParaRPr lang="de-DE">
              <a:ea typeface="MS PGothic" pitchFamily="34" charset="-128"/>
            </a:endParaRPr>
          </a:p>
        </p:txBody>
      </p:sp>
      <p:sp>
        <p:nvSpPr>
          <p:cNvPr id="183300" name="Titel 1"/>
          <p:cNvSpPr>
            <a:spLocks noGrp="1"/>
          </p:cNvSpPr>
          <p:nvPr>
            <p:ph type="ctrTitle" idx="4294967295"/>
          </p:nvPr>
        </p:nvSpPr>
        <p:spPr>
          <a:xfrm>
            <a:off x="1371600" y="152400"/>
            <a:ext cx="7772400" cy="609600"/>
          </a:xfrm>
        </p:spPr>
        <p:txBody>
          <a:bodyPr/>
          <a:lstStyle/>
          <a:p>
            <a:r>
              <a:rPr lang="de-DE" sz="2000" b="1">
                <a:solidFill>
                  <a:srgbClr val="FF0000"/>
                </a:solidFill>
              </a:rPr>
              <a:t> </a:t>
            </a:r>
            <a:endParaRPr lang="de-DE" sz="2000"/>
          </a:p>
        </p:txBody>
      </p:sp>
      <p:sp>
        <p:nvSpPr>
          <p:cNvPr id="183301" name="Rectangle 1"/>
          <p:cNvSpPr>
            <a:spLocks noChangeArrowheads="1"/>
          </p:cNvSpPr>
          <p:nvPr/>
        </p:nvSpPr>
        <p:spPr bwMode="auto">
          <a:xfrm>
            <a:off x="228600" y="1057275"/>
            <a:ext cx="8915400" cy="5172075"/>
          </a:xfrm>
          <a:prstGeom prst="rect">
            <a:avLst/>
          </a:prstGeom>
          <a:noFill/>
          <a:ln w="9525">
            <a:noFill/>
            <a:miter lim="800000"/>
            <a:headEnd/>
            <a:tailEnd/>
          </a:ln>
        </p:spPr>
        <p:txBody>
          <a:bodyPr anchor="ctr">
            <a:prstTxWarp prst="textNoShape">
              <a:avLst/>
            </a:prstTxWarp>
            <a:spAutoFit/>
          </a:bodyPr>
          <a:lstStyle/>
          <a:p>
            <a:r>
              <a:rPr lang="de-DE" sz="2400" b="1" dirty="0">
                <a:ea typeface="MS PGothic" pitchFamily="34" charset="-128"/>
              </a:rPr>
              <a:t>Verknüpfung zu Vorwissen / Erfahrungen der SchülerInnen und zu bereits Gelerntem (</a:t>
            </a:r>
            <a:r>
              <a:rPr lang="de-DE" sz="2400" b="1" dirty="0">
                <a:solidFill>
                  <a:srgbClr val="FF0000"/>
                </a:solidFill>
                <a:ea typeface="MS PGothic" pitchFamily="34" charset="-128"/>
              </a:rPr>
              <a:t>fachlich</a:t>
            </a:r>
            <a:r>
              <a:rPr lang="de-DE" sz="2400" b="1" dirty="0">
                <a:ea typeface="MS PGothic" pitchFamily="34" charset="-128"/>
              </a:rPr>
              <a:t>):</a:t>
            </a:r>
            <a:endParaRPr lang="de-DE" sz="2400" dirty="0">
              <a:ea typeface="MS PGothic" pitchFamily="34" charset="-128"/>
            </a:endParaRPr>
          </a:p>
          <a:p>
            <a:pPr eaLnBrk="0" hangingPunct="0"/>
            <a:r>
              <a:rPr lang="de-DE" sz="2400" i="1" dirty="0">
                <a:ea typeface="MS PGothic" pitchFamily="34" charset="-128"/>
              </a:rPr>
              <a:t>Zwanzigerfeld / Zwanzigertafel (1. Schj.)</a:t>
            </a:r>
            <a:endParaRPr lang="de-DE" sz="2400" dirty="0">
              <a:ea typeface="MS PGothic" pitchFamily="34" charset="-128"/>
            </a:endParaRPr>
          </a:p>
          <a:p>
            <a:pPr eaLnBrk="0" hangingPunct="0"/>
            <a:r>
              <a:rPr lang="de-DE" sz="2400" i="1" dirty="0">
                <a:ea typeface="MS PGothic" pitchFamily="34" charset="-128"/>
              </a:rPr>
              <a:t>Hunderterfeld, Zahlenreihe</a:t>
            </a:r>
          </a:p>
          <a:p>
            <a:pPr eaLnBrk="0" hangingPunct="0"/>
            <a:r>
              <a:rPr lang="de-DE" sz="2400" i="1" dirty="0">
                <a:ea typeface="MS PGothic" pitchFamily="34" charset="-128"/>
              </a:rPr>
              <a:t>Zahlvorstellung im ZR bis 100 (Stellenwert, Bündelung, Zahlworte)</a:t>
            </a:r>
          </a:p>
          <a:p>
            <a:pPr eaLnBrk="0" hangingPunct="0"/>
            <a:endParaRPr lang="de-DE" sz="2400" i="1" dirty="0">
              <a:ea typeface="MS PGothic" pitchFamily="34" charset="-128"/>
            </a:endParaRPr>
          </a:p>
          <a:p>
            <a:r>
              <a:rPr lang="de-DE" sz="2400" b="1" dirty="0">
                <a:ea typeface="MS PGothic" pitchFamily="34" charset="-128"/>
              </a:rPr>
              <a:t>Verknüpfung zu Vorwissen / Erfahrungsfeld der SchülerInnen und zu bereits Gelerntem (</a:t>
            </a:r>
            <a:r>
              <a:rPr lang="de-DE" sz="2400" b="1" dirty="0">
                <a:solidFill>
                  <a:srgbClr val="FF0000"/>
                </a:solidFill>
                <a:ea typeface="MS PGothic" pitchFamily="34" charset="-128"/>
              </a:rPr>
              <a:t>sprachlich</a:t>
            </a:r>
            <a:r>
              <a:rPr lang="de-DE" sz="2400" b="1" dirty="0">
                <a:ea typeface="MS PGothic" pitchFamily="34" charset="-128"/>
              </a:rPr>
              <a:t>):</a:t>
            </a:r>
            <a:r>
              <a:rPr lang="de-DE" sz="2400" i="1" dirty="0">
                <a:ea typeface="MS PGothic" pitchFamily="34" charset="-128"/>
              </a:rPr>
              <a:t> </a:t>
            </a:r>
          </a:p>
          <a:p>
            <a:r>
              <a:rPr lang="de-DE" sz="2400" i="1" dirty="0">
                <a:ea typeface="MS PGothic" pitchFamily="34" charset="-128"/>
              </a:rPr>
              <a:t>„Einer“, „Zehner“, „Zwanzigertafel“,  </a:t>
            </a:r>
          </a:p>
          <a:p>
            <a:r>
              <a:rPr lang="de-DE" sz="2400" i="1" dirty="0">
                <a:ea typeface="MS PGothic" pitchFamily="34" charset="-128"/>
              </a:rPr>
              <a:t>„unter(einander)“, „über(einander)“, „links / rechts von“</a:t>
            </a:r>
          </a:p>
          <a:p>
            <a:r>
              <a:rPr lang="de-DE" sz="2400" i="1" dirty="0">
                <a:ea typeface="MS PGothic" pitchFamily="34" charset="-128"/>
              </a:rPr>
              <a:t>„Nach der … kommt die …“,   </a:t>
            </a:r>
          </a:p>
          <a:p>
            <a:r>
              <a:rPr lang="de-DE" sz="2400" i="1" dirty="0">
                <a:ea typeface="MS PGothic" pitchFamily="34" charset="-128"/>
              </a:rPr>
              <a:t>„Die Zahl muss hierhin, weil …“,</a:t>
            </a:r>
            <a:endParaRPr lang="de-DE" sz="2400" dirty="0">
              <a:ea typeface="MS PGothic" pitchFamily="34" charset="-128"/>
            </a:endParaRPr>
          </a:p>
          <a:p>
            <a:pPr eaLnBrk="0" hangingPunct="0"/>
            <a:r>
              <a:rPr lang="de-DE" dirty="0">
                <a:ea typeface="MS PGothic" pitchFamily="34" charset="-128"/>
              </a:rPr>
              <a:t> </a:t>
            </a:r>
          </a:p>
        </p:txBody>
      </p:sp>
      <p:sp>
        <p:nvSpPr>
          <p:cNvPr id="183302"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Lernstandserfassung/Vorwissen</a:t>
            </a:r>
            <a:endParaRPr lang="de-DE">
              <a:solidFill>
                <a:srgbClr val="FF0000"/>
              </a:solidFill>
              <a:latin typeface="Calibri" pitchFamily="34" charset="0"/>
              <a:ea typeface="MS PGothic" pitchFamily="34" charset="-128"/>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ext Box 4"/>
          <p:cNvSpPr txBox="1">
            <a:spLocks noChangeArrowheads="1"/>
          </p:cNvSpPr>
          <p:nvPr/>
        </p:nvSpPr>
        <p:spPr bwMode="auto">
          <a:xfrm>
            <a:off x="792163" y="476250"/>
            <a:ext cx="7559675" cy="366713"/>
          </a:xfrm>
          <a:prstGeom prst="rect">
            <a:avLst/>
          </a:prstGeom>
          <a:noFill/>
          <a:ln w="9525">
            <a:noFill/>
            <a:miter lim="800000"/>
            <a:headEnd/>
            <a:tailEnd/>
          </a:ln>
        </p:spPr>
        <p:txBody>
          <a:bodyPr>
            <a:prstTxWarp prst="textNoShape">
              <a:avLst/>
            </a:prstTxWarp>
            <a:spAutoFit/>
          </a:bodyPr>
          <a:lstStyle/>
          <a:p>
            <a:pPr>
              <a:spcBef>
                <a:spcPct val="50000"/>
              </a:spcBef>
            </a:pPr>
            <a:endParaRPr lang="de-DE">
              <a:ea typeface="MS PGothic" pitchFamily="34" charset="-128"/>
            </a:endParaRPr>
          </a:p>
        </p:txBody>
      </p:sp>
      <p:sp>
        <p:nvSpPr>
          <p:cNvPr id="6" name="Rectangle 7"/>
          <p:cNvSpPr>
            <a:spLocks noGrp="1" noChangeArrowheads="1"/>
          </p:cNvSpPr>
          <p:nvPr>
            <p:ph type="subTitle" idx="1"/>
          </p:nvPr>
        </p:nvSpPr>
        <p:spPr>
          <a:xfrm>
            <a:off x="304800" y="1828800"/>
            <a:ext cx="6526213" cy="4492625"/>
          </a:xfrm>
          <a:ln>
            <a:solidFill>
              <a:schemeClr val="tx1">
                <a:lumMod val="50000"/>
                <a:lumOff val="50000"/>
              </a:schemeClr>
            </a:solidFill>
          </a:ln>
        </p:spPr>
        <p:txBody>
          <a:bodyPr wrap="none" anchor="ctr">
            <a:spAutoFit/>
          </a:bodyPr>
          <a:lstStyle/>
          <a:p>
            <a:pPr>
              <a:spcBef>
                <a:spcPct val="0"/>
              </a:spcBef>
              <a:buFontTx/>
              <a:buNone/>
              <a:defRPr/>
            </a:pPr>
            <a:r>
              <a:rPr lang="de-DE" b="1" u="sng" dirty="0">
                <a:solidFill>
                  <a:srgbClr val="002060"/>
                </a:solidFill>
              </a:rPr>
              <a:t>Maren</a:t>
            </a:r>
            <a:r>
              <a:rPr lang="de-DE" dirty="0">
                <a:solidFill>
                  <a:srgbClr val="002060"/>
                </a:solidFill>
              </a:rPr>
              <a:t>:</a:t>
            </a:r>
            <a:r>
              <a:rPr lang="de-DE" dirty="0"/>
              <a:t>  Da sind Zahlen drauf.</a:t>
            </a:r>
            <a:endParaRPr lang="de-DE" sz="600" dirty="0"/>
          </a:p>
          <a:p>
            <a:pPr>
              <a:spcBef>
                <a:spcPct val="0"/>
              </a:spcBef>
              <a:buFontTx/>
              <a:buNone/>
              <a:defRPr/>
            </a:pPr>
            <a:r>
              <a:rPr lang="de-DE" b="1" u="sng" dirty="0">
                <a:solidFill>
                  <a:srgbClr val="002060"/>
                </a:solidFill>
              </a:rPr>
              <a:t>L</a:t>
            </a:r>
            <a:r>
              <a:rPr lang="de-DE" dirty="0">
                <a:solidFill>
                  <a:srgbClr val="002060"/>
                </a:solidFill>
              </a:rPr>
              <a:t>:</a:t>
            </a:r>
            <a:r>
              <a:rPr lang="de-DE" dirty="0"/>
              <a:t>  Schaut euch mal die Zahlen an.</a:t>
            </a:r>
            <a:endParaRPr lang="de-DE" sz="600" dirty="0"/>
          </a:p>
          <a:p>
            <a:pPr>
              <a:spcBef>
                <a:spcPct val="0"/>
              </a:spcBef>
              <a:buFontTx/>
              <a:buNone/>
              <a:defRPr/>
            </a:pPr>
            <a:r>
              <a:rPr lang="de-DE" b="1" u="sng" dirty="0"/>
              <a:t>Sarah</a:t>
            </a:r>
            <a:r>
              <a:rPr lang="de-DE" dirty="0"/>
              <a:t>:  Da sind die Zahlen von 1 bis 100. </a:t>
            </a:r>
          </a:p>
          <a:p>
            <a:pPr>
              <a:spcBef>
                <a:spcPct val="0"/>
              </a:spcBef>
              <a:buFontTx/>
              <a:buNone/>
              <a:defRPr/>
            </a:pPr>
            <a:r>
              <a:rPr lang="de-DE" dirty="0"/>
              <a:t>Das ist 1 … jede Reihe bis 100.</a:t>
            </a:r>
            <a:endParaRPr lang="de-DE" sz="600" dirty="0"/>
          </a:p>
          <a:p>
            <a:pPr>
              <a:spcBef>
                <a:spcPct val="0"/>
              </a:spcBef>
              <a:buFontTx/>
              <a:buNone/>
              <a:defRPr/>
            </a:pPr>
            <a:r>
              <a:rPr lang="de-DE" b="1" u="sng" dirty="0">
                <a:solidFill>
                  <a:srgbClr val="002060"/>
                </a:solidFill>
              </a:rPr>
              <a:t>Mandy</a:t>
            </a:r>
            <a:r>
              <a:rPr lang="de-DE" dirty="0">
                <a:solidFill>
                  <a:srgbClr val="002060"/>
                </a:solidFill>
              </a:rPr>
              <a:t>:</a:t>
            </a:r>
            <a:r>
              <a:rPr lang="de-DE" dirty="0"/>
              <a:t>  Da ist immer …äh … bei der … </a:t>
            </a:r>
          </a:p>
          <a:p>
            <a:pPr>
              <a:spcBef>
                <a:spcPct val="0"/>
              </a:spcBef>
              <a:buFontTx/>
              <a:buNone/>
              <a:defRPr/>
            </a:pPr>
            <a:r>
              <a:rPr lang="de-DE" dirty="0" err="1"/>
              <a:t>ähm</a:t>
            </a:r>
            <a:r>
              <a:rPr lang="de-DE" dirty="0"/>
              <a:t> … hier sind immer </a:t>
            </a:r>
            <a:r>
              <a:rPr lang="de-DE" dirty="0" err="1"/>
              <a:t>Nuller</a:t>
            </a:r>
            <a:r>
              <a:rPr lang="de-DE" dirty="0"/>
              <a:t>, </a:t>
            </a:r>
          </a:p>
          <a:p>
            <a:pPr>
              <a:spcBef>
                <a:spcPct val="0"/>
              </a:spcBef>
              <a:buFontTx/>
              <a:buNone/>
              <a:defRPr/>
            </a:pPr>
            <a:r>
              <a:rPr lang="de-DE" dirty="0"/>
              <a:t>da sind immer Neuner, Achter und Siebener ... </a:t>
            </a:r>
          </a:p>
          <a:p>
            <a:pPr>
              <a:spcBef>
                <a:spcPct val="0"/>
              </a:spcBef>
              <a:buFontTx/>
              <a:buNone/>
              <a:defRPr/>
            </a:pPr>
            <a:r>
              <a:rPr lang="de-DE" dirty="0"/>
              <a:t>und so weiter.</a:t>
            </a:r>
            <a:endParaRPr lang="de-DE" sz="600" dirty="0"/>
          </a:p>
          <a:p>
            <a:pPr>
              <a:spcBef>
                <a:spcPct val="0"/>
              </a:spcBef>
              <a:buFontTx/>
              <a:buNone/>
              <a:defRPr/>
            </a:pPr>
            <a:r>
              <a:rPr lang="de-DE" b="1" u="sng" dirty="0">
                <a:solidFill>
                  <a:srgbClr val="002060"/>
                </a:solidFill>
              </a:rPr>
              <a:t>Luca</a:t>
            </a:r>
            <a:r>
              <a:rPr lang="de-DE" dirty="0">
                <a:solidFill>
                  <a:srgbClr val="002060"/>
                </a:solidFill>
              </a:rPr>
              <a:t>:  </a:t>
            </a:r>
            <a:r>
              <a:rPr lang="de-DE" dirty="0"/>
              <a:t>Dass hier überall … äh … 88 und hier </a:t>
            </a:r>
          </a:p>
          <a:p>
            <a:pPr>
              <a:spcBef>
                <a:spcPct val="0"/>
              </a:spcBef>
              <a:buFontTx/>
              <a:buNone/>
              <a:defRPr/>
            </a:pPr>
            <a:r>
              <a:rPr lang="de-DE" dirty="0"/>
              <a:t>immer weiter. Wenn man so macht immer die </a:t>
            </a:r>
          </a:p>
          <a:p>
            <a:pPr>
              <a:spcBef>
                <a:spcPct val="0"/>
              </a:spcBef>
              <a:buFontTx/>
              <a:buNone/>
              <a:defRPr/>
            </a:pPr>
            <a:r>
              <a:rPr lang="de-DE" dirty="0"/>
              <a:t>gleiche Zahl,  </a:t>
            </a:r>
          </a:p>
          <a:p>
            <a:pPr>
              <a:spcBef>
                <a:spcPct val="0"/>
              </a:spcBef>
              <a:buFontTx/>
              <a:buNone/>
              <a:defRPr/>
            </a:pPr>
            <a:r>
              <a:rPr lang="de-DE" dirty="0"/>
              <a:t>dass die immer weiter wandert, die 33 …, </a:t>
            </a:r>
          </a:p>
          <a:p>
            <a:pPr>
              <a:spcBef>
                <a:spcPct val="0"/>
              </a:spcBef>
              <a:buFontTx/>
              <a:buNone/>
              <a:defRPr/>
            </a:pPr>
            <a:r>
              <a:rPr lang="de-DE" dirty="0"/>
              <a:t>alles die gleichen Zahlen, …fast, überall ist gleich.</a:t>
            </a:r>
          </a:p>
        </p:txBody>
      </p:sp>
      <p:sp>
        <p:nvSpPr>
          <p:cNvPr id="185348" name="Foliennummernplatzhalter 7"/>
          <p:cNvSpPr>
            <a:spLocks noGrp="1"/>
          </p:cNvSpPr>
          <p:nvPr>
            <p:ph type="sldNum" sz="quarter" idx="10"/>
          </p:nvPr>
        </p:nvSpPr>
        <p:spPr>
          <a:noFill/>
        </p:spPr>
        <p:txBody>
          <a:bodyPr/>
          <a:lstStyle/>
          <a:p>
            <a:fld id="{78FFA9E8-0380-0242-A57C-0721AA29435C}" type="slidenum">
              <a:rPr lang="de-DE">
                <a:ea typeface="MS PGothic" pitchFamily="34" charset="-128"/>
              </a:rPr>
              <a:pPr/>
              <a:t>31</a:t>
            </a:fld>
            <a:endParaRPr lang="de-DE">
              <a:ea typeface="MS PGothic" pitchFamily="34" charset="-128"/>
            </a:endParaRPr>
          </a:p>
        </p:txBody>
      </p:sp>
      <p:sp>
        <p:nvSpPr>
          <p:cNvPr id="185349" name="Titel 1"/>
          <p:cNvSpPr>
            <a:spLocks noGrp="1"/>
          </p:cNvSpPr>
          <p:nvPr>
            <p:ph type="ctrTitle" idx="4294967295"/>
          </p:nvPr>
        </p:nvSpPr>
        <p:spPr>
          <a:xfrm>
            <a:off x="1371600" y="152400"/>
            <a:ext cx="7772400" cy="609600"/>
          </a:xfrm>
        </p:spPr>
        <p:txBody>
          <a:bodyPr/>
          <a:lstStyle/>
          <a:p>
            <a:r>
              <a:rPr lang="de-DE" sz="2000" b="1">
                <a:solidFill>
                  <a:srgbClr val="FF0000"/>
                </a:solidFill>
              </a:rPr>
              <a:t> </a:t>
            </a:r>
            <a:endParaRPr lang="de-DE" sz="2000"/>
          </a:p>
        </p:txBody>
      </p:sp>
      <p:pic>
        <p:nvPicPr>
          <p:cNvPr id="185350" name="Picture 2"/>
          <p:cNvPicPr>
            <a:picLocks noChangeAspect="1" noChangeArrowheads="1"/>
          </p:cNvPicPr>
          <p:nvPr/>
        </p:nvPicPr>
        <p:blipFill>
          <a:blip r:embed="rId2" cstate="print"/>
          <a:srcRect/>
          <a:stretch>
            <a:fillRect/>
          </a:stretch>
        </p:blipFill>
        <p:spPr bwMode="auto">
          <a:xfrm>
            <a:off x="6493000" y="3657600"/>
            <a:ext cx="2346200" cy="2438400"/>
          </a:xfrm>
          <a:prstGeom prst="rect">
            <a:avLst/>
          </a:prstGeom>
          <a:noFill/>
          <a:ln w="9525">
            <a:noFill/>
            <a:miter lim="800000"/>
            <a:headEnd/>
            <a:tailEnd/>
          </a:ln>
        </p:spPr>
      </p:pic>
      <p:sp>
        <p:nvSpPr>
          <p:cNvPr id="185352" name="Rechteck 9"/>
          <p:cNvSpPr>
            <a:spLocks noChangeArrowheads="1"/>
          </p:cNvSpPr>
          <p:nvPr/>
        </p:nvSpPr>
        <p:spPr bwMode="auto">
          <a:xfrm>
            <a:off x="0" y="908050"/>
            <a:ext cx="9144000" cy="831850"/>
          </a:xfrm>
          <a:prstGeom prst="rect">
            <a:avLst/>
          </a:prstGeom>
          <a:noFill/>
          <a:ln w="9525">
            <a:noFill/>
            <a:miter lim="800000"/>
            <a:headEnd/>
            <a:tailEnd/>
          </a:ln>
        </p:spPr>
        <p:txBody>
          <a:bodyPr>
            <a:prstTxWarp prst="textNoShape">
              <a:avLst/>
            </a:prstTxWarp>
            <a:spAutoFit/>
          </a:bodyPr>
          <a:lstStyle/>
          <a:p>
            <a:pPr algn="ctr"/>
            <a:r>
              <a:rPr lang="de-DE" sz="2400" b="1">
                <a:ea typeface="MS PGothic" pitchFamily="34" charset="-128"/>
              </a:rPr>
              <a:t>Beobachtung während des Unterrichtsgesprächs                                  </a:t>
            </a:r>
            <a:r>
              <a:rPr lang="de-DE" sz="2400">
                <a:ea typeface="MS PGothic" pitchFamily="34" charset="-128"/>
              </a:rPr>
              <a:t>in der Einführungsstunde zur Hundertertafel </a:t>
            </a:r>
          </a:p>
        </p:txBody>
      </p:sp>
      <p:sp>
        <p:nvSpPr>
          <p:cNvPr id="185353"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Lernstandserfassung/Vorwissen</a:t>
            </a:r>
            <a:endParaRPr lang="de-DE">
              <a:solidFill>
                <a:srgbClr val="FF0000"/>
              </a:solidFill>
              <a:latin typeface="Calibri" pitchFamily="34" charset="0"/>
              <a:ea typeface="MS PGothic" pitchFamily="34" charset="-128"/>
            </a:endParaRPr>
          </a:p>
        </p:txBody>
      </p:sp>
      <p:pic>
        <p:nvPicPr>
          <p:cNvPr id="3" name="Grafik 2">
            <a:extLst>
              <a:ext uri="{FF2B5EF4-FFF2-40B4-BE49-F238E27FC236}">
                <a16:creationId xmlns:a16="http://schemas.microsoft.com/office/drawing/2014/main" id="{56261249-9A06-6048-BB29-2F1D14439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76" y="1917576"/>
            <a:ext cx="2431087" cy="1346448"/>
          </a:xfrm>
          <a:prstGeom prst="rect">
            <a:avLst/>
          </a:prstGeom>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4"/>
          <p:cNvSpPr txBox="1">
            <a:spLocks noChangeArrowheads="1"/>
          </p:cNvSpPr>
          <p:nvPr/>
        </p:nvSpPr>
        <p:spPr bwMode="auto">
          <a:xfrm>
            <a:off x="792163" y="476250"/>
            <a:ext cx="7559675" cy="366713"/>
          </a:xfrm>
          <a:prstGeom prst="rect">
            <a:avLst/>
          </a:prstGeom>
          <a:noFill/>
          <a:ln w="9525">
            <a:noFill/>
            <a:miter lim="800000"/>
            <a:headEnd/>
            <a:tailEnd/>
          </a:ln>
        </p:spPr>
        <p:txBody>
          <a:bodyPr>
            <a:prstTxWarp prst="textNoShape">
              <a:avLst/>
            </a:prstTxWarp>
            <a:spAutoFit/>
          </a:bodyPr>
          <a:lstStyle/>
          <a:p>
            <a:pPr>
              <a:spcBef>
                <a:spcPct val="50000"/>
              </a:spcBef>
            </a:pPr>
            <a:endParaRPr lang="de-DE">
              <a:ea typeface="MS PGothic" pitchFamily="34" charset="-128"/>
            </a:endParaRPr>
          </a:p>
        </p:txBody>
      </p:sp>
      <p:sp>
        <p:nvSpPr>
          <p:cNvPr id="186371" name="Foliennummernplatzhalter 7"/>
          <p:cNvSpPr>
            <a:spLocks noGrp="1"/>
          </p:cNvSpPr>
          <p:nvPr>
            <p:ph type="sldNum" sz="quarter" idx="10"/>
          </p:nvPr>
        </p:nvSpPr>
        <p:spPr>
          <a:noFill/>
        </p:spPr>
        <p:txBody>
          <a:bodyPr/>
          <a:lstStyle/>
          <a:p>
            <a:fld id="{096EBB6F-6C65-1048-95A6-39DFEE040666}" type="slidenum">
              <a:rPr lang="de-DE">
                <a:ea typeface="MS PGothic" pitchFamily="34" charset="-128"/>
              </a:rPr>
              <a:pPr/>
              <a:t>32</a:t>
            </a:fld>
            <a:endParaRPr lang="de-DE">
              <a:ea typeface="MS PGothic" pitchFamily="34" charset="-128"/>
            </a:endParaRPr>
          </a:p>
        </p:txBody>
      </p:sp>
      <p:sp>
        <p:nvSpPr>
          <p:cNvPr id="186372" name="Titel 1"/>
          <p:cNvSpPr>
            <a:spLocks noGrp="1"/>
          </p:cNvSpPr>
          <p:nvPr>
            <p:ph type="ctrTitle" idx="4294967295"/>
          </p:nvPr>
        </p:nvSpPr>
        <p:spPr>
          <a:xfrm>
            <a:off x="1371600" y="152400"/>
            <a:ext cx="7772400" cy="609600"/>
          </a:xfrm>
        </p:spPr>
        <p:txBody>
          <a:bodyPr/>
          <a:lstStyle/>
          <a:p>
            <a:r>
              <a:rPr lang="de-DE" sz="2000" b="1">
                <a:solidFill>
                  <a:srgbClr val="FF0000"/>
                </a:solidFill>
              </a:rPr>
              <a:t> </a:t>
            </a:r>
            <a:endParaRPr lang="de-DE" sz="2000"/>
          </a:p>
        </p:txBody>
      </p:sp>
      <p:sp>
        <p:nvSpPr>
          <p:cNvPr id="6" name="Textfeld 5"/>
          <p:cNvSpPr txBox="1">
            <a:spLocks noChangeArrowheads="1"/>
          </p:cNvSpPr>
          <p:nvPr/>
        </p:nvSpPr>
        <p:spPr bwMode="auto">
          <a:xfrm>
            <a:off x="250825" y="1143000"/>
            <a:ext cx="8893175" cy="4678363"/>
          </a:xfrm>
          <a:prstGeom prst="rect">
            <a:avLst/>
          </a:prstGeom>
          <a:noFill/>
          <a:ln w="9525">
            <a:noFill/>
            <a:miter lim="800000"/>
            <a:headEnd/>
            <a:tailEnd/>
          </a:ln>
        </p:spPr>
        <p:txBody>
          <a:bodyPr>
            <a:prstTxWarp prst="textNoShape">
              <a:avLst/>
            </a:prstTxWarp>
            <a:spAutoFit/>
          </a:bodyPr>
          <a:lstStyle/>
          <a:p>
            <a:r>
              <a:rPr lang="de-DE" sz="2000" dirty="0">
                <a:ea typeface="MS PGothic" pitchFamily="34" charset="-128"/>
              </a:rPr>
              <a:t>Zusätzliche Schwierigkeiten für Kinder mit </a:t>
            </a:r>
            <a:r>
              <a:rPr lang="de-DE" sz="2000" b="1" dirty="0">
                <a:ea typeface="MS PGothic" pitchFamily="34" charset="-128"/>
              </a:rPr>
              <a:t>D</a:t>
            </a:r>
            <a:r>
              <a:rPr lang="de-DE" sz="2000" dirty="0">
                <a:ea typeface="MS PGothic" pitchFamily="34" charset="-128"/>
              </a:rPr>
              <a:t>eutsch </a:t>
            </a:r>
            <a:r>
              <a:rPr lang="de-DE" sz="2000" b="1" dirty="0">
                <a:ea typeface="MS PGothic" pitchFamily="34" charset="-128"/>
              </a:rPr>
              <a:t>a</a:t>
            </a:r>
            <a:r>
              <a:rPr lang="de-DE" sz="2000" dirty="0">
                <a:ea typeface="MS PGothic" pitchFamily="34" charset="-128"/>
              </a:rPr>
              <a:t>ls </a:t>
            </a:r>
            <a:r>
              <a:rPr lang="de-DE" sz="2000" b="1" dirty="0">
                <a:ea typeface="MS PGothic" pitchFamily="34" charset="-128"/>
              </a:rPr>
              <a:t>Z</a:t>
            </a:r>
            <a:r>
              <a:rPr lang="de-DE" sz="2000" dirty="0">
                <a:ea typeface="MS PGothic" pitchFamily="34" charset="-128"/>
              </a:rPr>
              <a:t>weitsprache (</a:t>
            </a:r>
            <a:r>
              <a:rPr lang="de-DE" sz="2000" dirty="0" err="1">
                <a:ea typeface="MS PGothic" pitchFamily="34" charset="-128"/>
              </a:rPr>
              <a:t>DaZ</a:t>
            </a:r>
            <a:r>
              <a:rPr lang="de-DE" sz="2000" dirty="0">
                <a:ea typeface="MS PGothic" pitchFamily="34" charset="-128"/>
              </a:rPr>
              <a:t>):</a:t>
            </a:r>
          </a:p>
          <a:p>
            <a:endParaRPr lang="de-DE" dirty="0">
              <a:ea typeface="MS PGothic" pitchFamily="34" charset="-128"/>
            </a:endParaRPr>
          </a:p>
          <a:p>
            <a:r>
              <a:rPr lang="de-DE" sz="2200" dirty="0">
                <a:solidFill>
                  <a:srgbClr val="00B050"/>
                </a:solidFill>
                <a:ea typeface="MS PGothic" pitchFamily="34" charset="-128"/>
              </a:rPr>
              <a:t>„</a:t>
            </a:r>
            <a:r>
              <a:rPr lang="de-DE" sz="2200" b="1" u="sng" dirty="0">
                <a:solidFill>
                  <a:srgbClr val="00B050"/>
                </a:solidFill>
                <a:ea typeface="MS PGothic" pitchFamily="34" charset="-128"/>
              </a:rPr>
              <a:t>Das</a:t>
            </a:r>
            <a:r>
              <a:rPr lang="de-DE" sz="2200" dirty="0">
                <a:solidFill>
                  <a:srgbClr val="00B050"/>
                </a:solidFill>
                <a:ea typeface="MS PGothic" pitchFamily="34" charset="-128"/>
              </a:rPr>
              <a:t> Spalte …“</a:t>
            </a:r>
          </a:p>
          <a:p>
            <a:endParaRPr lang="de-DE" sz="1200" dirty="0">
              <a:solidFill>
                <a:srgbClr val="00B050"/>
              </a:solidFill>
              <a:ea typeface="MS PGothic" pitchFamily="34" charset="-128"/>
            </a:endParaRPr>
          </a:p>
          <a:p>
            <a:r>
              <a:rPr lang="de-DE" sz="2200" dirty="0">
                <a:solidFill>
                  <a:srgbClr val="00B050"/>
                </a:solidFill>
                <a:ea typeface="MS PGothic" pitchFamily="34" charset="-128"/>
              </a:rPr>
              <a:t>„Die Zeile verläuft von links </a:t>
            </a:r>
            <a:r>
              <a:rPr lang="de-DE" sz="2200" b="1" u="sng" dirty="0">
                <a:solidFill>
                  <a:srgbClr val="00B050"/>
                </a:solidFill>
                <a:ea typeface="MS PGothic" pitchFamily="34" charset="-128"/>
              </a:rPr>
              <a:t>bis zu</a:t>
            </a:r>
            <a:r>
              <a:rPr lang="de-DE" sz="2200" b="1" dirty="0">
                <a:solidFill>
                  <a:srgbClr val="00B050"/>
                </a:solidFill>
                <a:ea typeface="MS PGothic" pitchFamily="34" charset="-128"/>
              </a:rPr>
              <a:t> </a:t>
            </a:r>
            <a:r>
              <a:rPr lang="de-DE" sz="2200" dirty="0">
                <a:solidFill>
                  <a:srgbClr val="00B050"/>
                </a:solidFill>
                <a:ea typeface="MS PGothic" pitchFamily="34" charset="-128"/>
              </a:rPr>
              <a:t>rechts.“ </a:t>
            </a:r>
          </a:p>
          <a:p>
            <a:endParaRPr lang="de-DE" sz="1200" dirty="0">
              <a:solidFill>
                <a:srgbClr val="00B050"/>
              </a:solidFill>
              <a:ea typeface="MS PGothic" pitchFamily="34" charset="-128"/>
            </a:endParaRPr>
          </a:p>
          <a:p>
            <a:r>
              <a:rPr lang="de-DE" sz="2200" dirty="0">
                <a:solidFill>
                  <a:srgbClr val="00B050"/>
                </a:solidFill>
                <a:ea typeface="MS PGothic" pitchFamily="34" charset="-128"/>
              </a:rPr>
              <a:t>„In welche</a:t>
            </a:r>
            <a:r>
              <a:rPr lang="de-DE" sz="2200" b="1" u="sng" dirty="0">
                <a:solidFill>
                  <a:srgbClr val="00B050"/>
                </a:solidFill>
                <a:ea typeface="MS PGothic" pitchFamily="34" charset="-128"/>
              </a:rPr>
              <a:t>n</a:t>
            </a:r>
            <a:r>
              <a:rPr lang="de-DE" sz="2200" dirty="0">
                <a:solidFill>
                  <a:srgbClr val="00B050"/>
                </a:solidFill>
                <a:ea typeface="MS PGothic" pitchFamily="34" charset="-128"/>
              </a:rPr>
              <a:t> Zeile ist 63?“ </a:t>
            </a:r>
          </a:p>
          <a:p>
            <a:endParaRPr lang="de-DE" sz="1200" dirty="0">
              <a:solidFill>
                <a:srgbClr val="00B050"/>
              </a:solidFill>
              <a:ea typeface="MS PGothic" pitchFamily="34" charset="-128"/>
            </a:endParaRPr>
          </a:p>
          <a:p>
            <a:r>
              <a:rPr lang="de-DE" sz="2200" dirty="0">
                <a:solidFill>
                  <a:srgbClr val="00B050"/>
                </a:solidFill>
                <a:ea typeface="MS PGothic" pitchFamily="34" charset="-128"/>
              </a:rPr>
              <a:t>„</a:t>
            </a:r>
            <a:r>
              <a:rPr lang="de-DE" sz="2200" b="1" dirty="0">
                <a:solidFill>
                  <a:srgbClr val="00B050"/>
                </a:solidFill>
                <a:ea typeface="MS PGothic" pitchFamily="34" charset="-128"/>
              </a:rPr>
              <a:t>Welche</a:t>
            </a:r>
            <a:r>
              <a:rPr lang="de-DE" sz="2200" dirty="0">
                <a:solidFill>
                  <a:srgbClr val="00B050"/>
                </a:solidFill>
                <a:ea typeface="MS PGothic" pitchFamily="34" charset="-128"/>
              </a:rPr>
              <a:t> Zeile steht die 95?“</a:t>
            </a:r>
          </a:p>
          <a:p>
            <a:endParaRPr lang="de-DE" sz="1200" dirty="0">
              <a:solidFill>
                <a:srgbClr val="00B050"/>
              </a:solidFill>
              <a:ea typeface="MS PGothic" pitchFamily="34" charset="-128"/>
            </a:endParaRPr>
          </a:p>
          <a:p>
            <a:r>
              <a:rPr lang="de-DE" sz="2200" dirty="0">
                <a:solidFill>
                  <a:srgbClr val="00B050"/>
                </a:solidFill>
                <a:ea typeface="MS PGothic" pitchFamily="34" charset="-128"/>
              </a:rPr>
              <a:t>„Die 95 steht </a:t>
            </a:r>
            <a:r>
              <a:rPr lang="de-DE" sz="2200" b="1" u="sng" dirty="0">
                <a:solidFill>
                  <a:srgbClr val="00B050"/>
                </a:solidFill>
                <a:ea typeface="MS PGothic" pitchFamily="34" charset="-128"/>
              </a:rPr>
              <a:t>bei die </a:t>
            </a:r>
            <a:r>
              <a:rPr lang="de-DE" sz="2200" dirty="0">
                <a:solidFill>
                  <a:srgbClr val="00B050"/>
                </a:solidFill>
                <a:ea typeface="MS PGothic" pitchFamily="34" charset="-128"/>
              </a:rPr>
              <a:t>Reihe 10.“</a:t>
            </a:r>
          </a:p>
          <a:p>
            <a:endParaRPr lang="de-DE" sz="1200" dirty="0">
              <a:solidFill>
                <a:srgbClr val="00B050"/>
              </a:solidFill>
              <a:ea typeface="MS PGothic" pitchFamily="34" charset="-128"/>
            </a:endParaRPr>
          </a:p>
          <a:p>
            <a:r>
              <a:rPr lang="de-DE" sz="2200" dirty="0">
                <a:solidFill>
                  <a:srgbClr val="00B050"/>
                </a:solidFill>
                <a:ea typeface="MS PGothic" pitchFamily="34" charset="-128"/>
              </a:rPr>
              <a:t>„Welche Zahl steht </a:t>
            </a:r>
            <a:r>
              <a:rPr lang="de-DE" sz="2200" b="1" u="sng" dirty="0">
                <a:solidFill>
                  <a:srgbClr val="00B050"/>
                </a:solidFill>
                <a:ea typeface="MS PGothic" pitchFamily="34" charset="-128"/>
              </a:rPr>
              <a:t>über die </a:t>
            </a:r>
            <a:r>
              <a:rPr lang="de-DE" sz="2200" dirty="0">
                <a:solidFill>
                  <a:srgbClr val="00B050"/>
                </a:solidFill>
                <a:ea typeface="MS PGothic" pitchFamily="34" charset="-128"/>
              </a:rPr>
              <a:t>57?“</a:t>
            </a:r>
          </a:p>
          <a:p>
            <a:endParaRPr lang="de-DE" sz="1200" dirty="0">
              <a:solidFill>
                <a:srgbClr val="00B050"/>
              </a:solidFill>
              <a:ea typeface="MS PGothic" pitchFamily="34" charset="-128"/>
            </a:endParaRPr>
          </a:p>
          <a:p>
            <a:r>
              <a:rPr lang="de-DE" sz="2200" dirty="0">
                <a:solidFill>
                  <a:srgbClr val="00B050"/>
                </a:solidFill>
                <a:ea typeface="MS PGothic" pitchFamily="34" charset="-128"/>
              </a:rPr>
              <a:t>„89“ (statt 98)</a:t>
            </a:r>
          </a:p>
          <a:p>
            <a:endParaRPr lang="de-DE" sz="1200" dirty="0">
              <a:solidFill>
                <a:srgbClr val="00B050"/>
              </a:solidFill>
              <a:ea typeface="MS PGothic" pitchFamily="34" charset="-128"/>
            </a:endParaRPr>
          </a:p>
          <a:p>
            <a:r>
              <a:rPr lang="de-DE" sz="2200" dirty="0">
                <a:solidFill>
                  <a:srgbClr val="00B050"/>
                </a:solidFill>
                <a:ea typeface="MS PGothic" pitchFamily="34" charset="-128"/>
              </a:rPr>
              <a:t>„… die sechzehnte Zeile“. (statt: sechste Zeile); „in Zeile sechs“</a:t>
            </a:r>
          </a:p>
        </p:txBody>
      </p:sp>
      <p:grpSp>
        <p:nvGrpSpPr>
          <p:cNvPr id="2" name="Gruppieren 14"/>
          <p:cNvGrpSpPr>
            <a:grpSpLocks/>
          </p:cNvGrpSpPr>
          <p:nvPr/>
        </p:nvGrpSpPr>
        <p:grpSpPr bwMode="auto">
          <a:xfrm>
            <a:off x="2484438" y="1600200"/>
            <a:ext cx="6659562" cy="4575175"/>
            <a:chOff x="2484112" y="1557338"/>
            <a:chExt cx="6660005" cy="4576028"/>
          </a:xfrm>
        </p:grpSpPr>
        <p:sp>
          <p:nvSpPr>
            <p:cNvPr id="9" name="Textfeld 8"/>
            <p:cNvSpPr txBox="1"/>
            <p:nvPr/>
          </p:nvSpPr>
          <p:spPr>
            <a:xfrm>
              <a:off x="2484112" y="1557338"/>
              <a:ext cx="5904305" cy="400125"/>
            </a:xfrm>
            <a:prstGeom prst="rect">
              <a:avLst/>
            </a:prstGeom>
            <a:noFill/>
          </p:spPr>
          <p:txBody>
            <a:bodyPr>
              <a:spAutoFit/>
            </a:bodyPr>
            <a:lstStyle/>
            <a:p>
              <a:pPr>
                <a:defRPr/>
              </a:pPr>
              <a:r>
                <a:rPr lang="de-DE" sz="2000" dirty="0">
                  <a:solidFill>
                    <a:schemeClr val="bg1">
                      <a:lumMod val="50000"/>
                    </a:schemeClr>
                  </a:solidFill>
                  <a:latin typeface="Arial" charset="0"/>
                  <a:ea typeface="ＭＳ Ｐゴシック" pitchFamily="2" charset="-128"/>
                  <a:cs typeface="+mn-cs"/>
                </a:rPr>
                <a:t>falscher Artikel (falsches Genus)</a:t>
              </a:r>
            </a:p>
          </p:txBody>
        </p:sp>
        <p:sp>
          <p:nvSpPr>
            <p:cNvPr id="186377" name="Textfeld 9"/>
            <p:cNvSpPr txBox="1">
              <a:spLocks noChangeArrowheads="1"/>
            </p:cNvSpPr>
            <p:nvPr/>
          </p:nvSpPr>
          <p:spPr bwMode="auto">
            <a:xfrm>
              <a:off x="5867299" y="2133707"/>
              <a:ext cx="2881505" cy="400125"/>
            </a:xfrm>
            <a:prstGeom prst="rect">
              <a:avLst/>
            </a:prstGeom>
            <a:noFill/>
            <a:ln w="9525">
              <a:noFill/>
              <a:miter lim="800000"/>
              <a:headEnd/>
              <a:tailEnd/>
            </a:ln>
          </p:spPr>
          <p:txBody>
            <a:bodyPr>
              <a:prstTxWarp prst="textNoShape">
                <a:avLst/>
              </a:prstTxWarp>
              <a:spAutoFit/>
            </a:bodyPr>
            <a:lstStyle/>
            <a:p>
              <a:r>
                <a:rPr lang="de-DE" sz="2000">
                  <a:solidFill>
                    <a:srgbClr val="7F7F7F"/>
                  </a:solidFill>
                  <a:ea typeface="MS PGothic" pitchFamily="34" charset="-128"/>
                </a:rPr>
                <a:t>falsche Präposition</a:t>
              </a:r>
            </a:p>
          </p:txBody>
        </p:sp>
        <p:sp>
          <p:nvSpPr>
            <p:cNvPr id="11" name="Textfeld 10"/>
            <p:cNvSpPr txBox="1"/>
            <p:nvPr/>
          </p:nvSpPr>
          <p:spPr>
            <a:xfrm>
              <a:off x="4211427" y="2637039"/>
              <a:ext cx="3673719" cy="400125"/>
            </a:xfrm>
            <a:prstGeom prst="rect">
              <a:avLst/>
            </a:prstGeom>
            <a:noFill/>
          </p:spPr>
          <p:txBody>
            <a:bodyPr>
              <a:spAutoFit/>
            </a:bodyPr>
            <a:lstStyle/>
            <a:p>
              <a:pPr>
                <a:defRPr/>
              </a:pPr>
              <a:r>
                <a:rPr lang="de-DE" sz="2000" dirty="0">
                  <a:solidFill>
                    <a:schemeClr val="bg1">
                      <a:lumMod val="50000"/>
                    </a:schemeClr>
                  </a:solidFill>
                  <a:latin typeface="Arial" charset="0"/>
                  <a:ea typeface="ＭＳ Ｐゴシック" pitchFamily="2" charset="-128"/>
                  <a:cs typeface="+mn-cs"/>
                </a:rPr>
                <a:t>falsches Genus</a:t>
              </a:r>
            </a:p>
          </p:txBody>
        </p:sp>
        <p:sp>
          <p:nvSpPr>
            <p:cNvPr id="186379" name="Textfeld 11"/>
            <p:cNvSpPr txBox="1">
              <a:spLocks noChangeArrowheads="1"/>
            </p:cNvSpPr>
            <p:nvPr/>
          </p:nvSpPr>
          <p:spPr bwMode="auto">
            <a:xfrm>
              <a:off x="4284457" y="3213409"/>
              <a:ext cx="4678673" cy="400125"/>
            </a:xfrm>
            <a:prstGeom prst="rect">
              <a:avLst/>
            </a:prstGeom>
            <a:noFill/>
            <a:ln w="9525">
              <a:noFill/>
              <a:miter lim="800000"/>
              <a:headEnd/>
              <a:tailEnd/>
            </a:ln>
          </p:spPr>
          <p:txBody>
            <a:bodyPr>
              <a:prstTxWarp prst="textNoShape">
                <a:avLst/>
              </a:prstTxWarp>
              <a:spAutoFit/>
            </a:bodyPr>
            <a:lstStyle/>
            <a:p>
              <a:r>
                <a:rPr lang="de-DE" sz="2000">
                  <a:solidFill>
                    <a:srgbClr val="7F7F7F"/>
                  </a:solidFill>
                  <a:ea typeface="MS PGothic" pitchFamily="34" charset="-128"/>
                </a:rPr>
                <a:t>fehlende Präposition</a:t>
              </a:r>
            </a:p>
          </p:txBody>
        </p:sp>
        <p:sp>
          <p:nvSpPr>
            <p:cNvPr id="186380" name="Textfeld 12"/>
            <p:cNvSpPr txBox="1">
              <a:spLocks noChangeArrowheads="1"/>
            </p:cNvSpPr>
            <p:nvPr/>
          </p:nvSpPr>
          <p:spPr bwMode="auto">
            <a:xfrm>
              <a:off x="4284457" y="3716741"/>
              <a:ext cx="4859660" cy="400125"/>
            </a:xfrm>
            <a:prstGeom prst="rect">
              <a:avLst/>
            </a:prstGeom>
            <a:noFill/>
            <a:ln w="9525">
              <a:noFill/>
              <a:miter lim="800000"/>
              <a:headEnd/>
              <a:tailEnd/>
            </a:ln>
          </p:spPr>
          <p:txBody>
            <a:bodyPr>
              <a:prstTxWarp prst="textNoShape">
                <a:avLst/>
              </a:prstTxWarp>
              <a:spAutoFit/>
            </a:bodyPr>
            <a:lstStyle/>
            <a:p>
              <a:r>
                <a:rPr lang="de-DE" sz="2000">
                  <a:solidFill>
                    <a:srgbClr val="7F7F7F"/>
                  </a:solidFill>
                  <a:ea typeface="MS PGothic" pitchFamily="34" charset="-128"/>
                </a:rPr>
                <a:t>falsche Präposition; falscher Kasus </a:t>
              </a:r>
            </a:p>
          </p:txBody>
        </p:sp>
        <p:sp>
          <p:nvSpPr>
            <p:cNvPr id="186381" name="Textfeld 13"/>
            <p:cNvSpPr txBox="1">
              <a:spLocks noChangeArrowheads="1"/>
            </p:cNvSpPr>
            <p:nvPr/>
          </p:nvSpPr>
          <p:spPr bwMode="auto">
            <a:xfrm>
              <a:off x="4679770" y="4221660"/>
              <a:ext cx="4464347" cy="400125"/>
            </a:xfrm>
            <a:prstGeom prst="rect">
              <a:avLst/>
            </a:prstGeom>
            <a:noFill/>
            <a:ln w="9525">
              <a:noFill/>
              <a:miter lim="800000"/>
              <a:headEnd/>
              <a:tailEnd/>
            </a:ln>
          </p:spPr>
          <p:txBody>
            <a:bodyPr>
              <a:prstTxWarp prst="textNoShape">
                <a:avLst/>
              </a:prstTxWarp>
              <a:spAutoFit/>
            </a:bodyPr>
            <a:lstStyle/>
            <a:p>
              <a:r>
                <a:rPr lang="de-DE" sz="2000">
                  <a:solidFill>
                    <a:srgbClr val="7F7F7F"/>
                  </a:solidFill>
                  <a:ea typeface="MS PGothic" pitchFamily="34" charset="-128"/>
                </a:rPr>
                <a:t>falscher Kasus nach einer Präposition</a:t>
              </a:r>
            </a:p>
          </p:txBody>
        </p:sp>
        <p:sp>
          <p:nvSpPr>
            <p:cNvPr id="15" name="Textfeld 14"/>
            <p:cNvSpPr txBox="1"/>
            <p:nvPr/>
          </p:nvSpPr>
          <p:spPr>
            <a:xfrm>
              <a:off x="2484112" y="4796442"/>
              <a:ext cx="6480606" cy="400125"/>
            </a:xfrm>
            <a:prstGeom prst="rect">
              <a:avLst/>
            </a:prstGeom>
            <a:noFill/>
          </p:spPr>
          <p:txBody>
            <a:bodyPr>
              <a:spAutoFit/>
            </a:bodyPr>
            <a:lstStyle/>
            <a:p>
              <a:pPr>
                <a:defRPr/>
              </a:pPr>
              <a:r>
                <a:rPr lang="de-DE" sz="2000" dirty="0">
                  <a:solidFill>
                    <a:schemeClr val="bg1">
                      <a:lumMod val="50000"/>
                    </a:schemeClr>
                  </a:solidFill>
                  <a:latin typeface="Arial" charset="0"/>
                  <a:ea typeface="ＭＳ Ｐゴシック" pitchFamily="2" charset="-128"/>
                  <a:cs typeface="+mn-cs"/>
                </a:rPr>
                <a:t>falsche Lese- und Schreibweise der Zahlen (Inversion)</a:t>
              </a:r>
            </a:p>
          </p:txBody>
        </p:sp>
        <p:sp>
          <p:nvSpPr>
            <p:cNvPr id="16" name="Textfeld 15"/>
            <p:cNvSpPr txBox="1"/>
            <p:nvPr/>
          </p:nvSpPr>
          <p:spPr>
            <a:xfrm>
              <a:off x="2628584" y="5733241"/>
              <a:ext cx="6299619" cy="400125"/>
            </a:xfrm>
            <a:prstGeom prst="rect">
              <a:avLst/>
            </a:prstGeom>
            <a:noFill/>
          </p:spPr>
          <p:txBody>
            <a:bodyPr>
              <a:spAutoFit/>
            </a:bodyPr>
            <a:lstStyle/>
            <a:p>
              <a:pPr>
                <a:defRPr/>
              </a:pPr>
              <a:r>
                <a:rPr lang="de-DE" sz="2000" dirty="0">
                  <a:solidFill>
                    <a:schemeClr val="bg1">
                      <a:lumMod val="50000"/>
                    </a:schemeClr>
                  </a:solidFill>
                  <a:latin typeface="Arial" charset="0"/>
                  <a:ea typeface="ＭＳ Ｐゴシック" pitchFamily="2" charset="-128"/>
                  <a:cs typeface="+mn-cs"/>
                </a:rPr>
                <a:t>Unsicherheiten beim Gebrauch der Ordnungszahlen</a:t>
              </a:r>
            </a:p>
          </p:txBody>
        </p:sp>
      </p:grpSp>
      <p:sp>
        <p:nvSpPr>
          <p:cNvPr id="186375"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a:t>
            </a:r>
            <a:r>
              <a:rPr lang="de-DE">
                <a:solidFill>
                  <a:srgbClr val="FF0000"/>
                </a:solidFill>
                <a:ea typeface="MS PGothic" pitchFamily="34" charset="-128"/>
              </a:rPr>
              <a:t> Lernstandserfassung/Vorwissen</a:t>
            </a:r>
            <a:endParaRPr lang="de-DE">
              <a:solidFill>
                <a:srgbClr val="FF0000"/>
              </a:solidFill>
              <a:latin typeface="Calibri" pitchFamily="34" charset="0"/>
              <a:ea typeface="MS PGothic"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4" end="1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6" end="1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4"/>
          <p:cNvSpPr txBox="1">
            <a:spLocks noChangeArrowheads="1"/>
          </p:cNvSpPr>
          <p:nvPr/>
        </p:nvSpPr>
        <p:spPr bwMode="auto">
          <a:xfrm>
            <a:off x="792163" y="476250"/>
            <a:ext cx="7559675" cy="366713"/>
          </a:xfrm>
          <a:prstGeom prst="rect">
            <a:avLst/>
          </a:prstGeom>
          <a:noFill/>
          <a:ln w="9525">
            <a:noFill/>
            <a:miter lim="800000"/>
            <a:headEnd/>
            <a:tailEnd/>
          </a:ln>
        </p:spPr>
        <p:txBody>
          <a:bodyPr>
            <a:prstTxWarp prst="textNoShape">
              <a:avLst/>
            </a:prstTxWarp>
            <a:spAutoFit/>
          </a:bodyPr>
          <a:lstStyle/>
          <a:p>
            <a:pPr>
              <a:spcBef>
                <a:spcPct val="50000"/>
              </a:spcBef>
            </a:pPr>
            <a:endParaRPr lang="de-DE">
              <a:ea typeface="MS PGothic" pitchFamily="34" charset="-128"/>
            </a:endParaRPr>
          </a:p>
        </p:txBody>
      </p:sp>
      <p:sp>
        <p:nvSpPr>
          <p:cNvPr id="187395" name="Foliennummernplatzhalter 7"/>
          <p:cNvSpPr>
            <a:spLocks noGrp="1"/>
          </p:cNvSpPr>
          <p:nvPr>
            <p:ph type="sldNum" sz="quarter" idx="10"/>
          </p:nvPr>
        </p:nvSpPr>
        <p:spPr>
          <a:noFill/>
        </p:spPr>
        <p:txBody>
          <a:bodyPr/>
          <a:lstStyle/>
          <a:p>
            <a:fld id="{3522B4F0-EB42-8148-B34F-96F6B32419CC}" type="slidenum">
              <a:rPr lang="de-DE">
                <a:ea typeface="MS PGothic" pitchFamily="34" charset="-128"/>
              </a:rPr>
              <a:pPr/>
              <a:t>33</a:t>
            </a:fld>
            <a:endParaRPr lang="de-DE">
              <a:ea typeface="MS PGothic" pitchFamily="34" charset="-128"/>
            </a:endParaRPr>
          </a:p>
        </p:txBody>
      </p:sp>
      <p:sp>
        <p:nvSpPr>
          <p:cNvPr id="187396" name="Titel 1"/>
          <p:cNvSpPr>
            <a:spLocks noGrp="1"/>
          </p:cNvSpPr>
          <p:nvPr>
            <p:ph type="ctrTitle" idx="4294967295"/>
          </p:nvPr>
        </p:nvSpPr>
        <p:spPr>
          <a:xfrm>
            <a:off x="1371600" y="152400"/>
            <a:ext cx="7772400" cy="609600"/>
          </a:xfrm>
        </p:spPr>
        <p:txBody>
          <a:bodyPr/>
          <a:lstStyle/>
          <a:p>
            <a:r>
              <a:rPr lang="de-DE" sz="2000" b="1">
                <a:solidFill>
                  <a:srgbClr val="FF0000"/>
                </a:solidFill>
              </a:rPr>
              <a:t> </a:t>
            </a:r>
            <a:endParaRPr lang="de-DE" sz="2000"/>
          </a:p>
        </p:txBody>
      </p:sp>
      <p:sp>
        <p:nvSpPr>
          <p:cNvPr id="187397" name="Inhaltsplatzhalter 2"/>
          <p:cNvSpPr txBox="1">
            <a:spLocks/>
          </p:cNvSpPr>
          <p:nvPr/>
        </p:nvSpPr>
        <p:spPr bwMode="auto">
          <a:xfrm>
            <a:off x="179388" y="1268413"/>
            <a:ext cx="8964612" cy="4752975"/>
          </a:xfrm>
          <a:prstGeom prst="rect">
            <a:avLst/>
          </a:prstGeom>
          <a:noFill/>
          <a:ln w="9525">
            <a:noFill/>
            <a:miter lim="800000"/>
            <a:headEnd/>
            <a:tailEnd/>
          </a:ln>
        </p:spPr>
        <p:txBody>
          <a:bodyPr>
            <a:prstTxWarp prst="textNoShape">
              <a:avLst/>
            </a:prstTxWarp>
          </a:bodyPr>
          <a:lstStyle/>
          <a:p>
            <a:pPr eaLnBrk="0" hangingPunct="0">
              <a:spcBef>
                <a:spcPct val="20000"/>
              </a:spcBef>
              <a:buFont typeface="Arial" pitchFamily="-107" charset="0"/>
              <a:buNone/>
            </a:pPr>
            <a:endParaRPr lang="de-DE" sz="2200" i="1" dirty="0">
              <a:ea typeface="MS PGothic" pitchFamily="34" charset="-128"/>
            </a:endParaRPr>
          </a:p>
          <a:p>
            <a:pPr eaLnBrk="0" hangingPunct="0">
              <a:spcBef>
                <a:spcPct val="20000"/>
              </a:spcBef>
              <a:buFont typeface="Arial" pitchFamily="-107" charset="0"/>
              <a:buNone/>
            </a:pPr>
            <a:endParaRPr lang="de-DE" sz="600" b="1" i="1" dirty="0">
              <a:ea typeface="MS PGothic" pitchFamily="34" charset="-128"/>
            </a:endParaRPr>
          </a:p>
          <a:p>
            <a:pPr eaLnBrk="0" hangingPunct="0">
              <a:spcBef>
                <a:spcPct val="20000"/>
              </a:spcBef>
              <a:buFont typeface="Arial" pitchFamily="-107" charset="0"/>
              <a:buNone/>
            </a:pPr>
            <a:r>
              <a:rPr lang="de-DE" sz="2200" b="1" i="1" dirty="0">
                <a:ea typeface="MS PGothic" pitchFamily="34" charset="-128"/>
              </a:rPr>
              <a:t>Die SuS sollen </a:t>
            </a:r>
            <a:endParaRPr lang="de-DE" sz="2200" b="1" dirty="0">
              <a:ea typeface="MS PGothic" pitchFamily="34" charset="-128"/>
            </a:endParaRPr>
          </a:p>
          <a:p>
            <a:pPr eaLnBrk="0" hangingPunct="0">
              <a:spcBef>
                <a:spcPct val="20000"/>
              </a:spcBef>
              <a:buFont typeface="Arial" pitchFamily="-107" charset="0"/>
              <a:buChar char="•"/>
            </a:pPr>
            <a:r>
              <a:rPr lang="de-DE" sz="2200" i="1" dirty="0">
                <a:ea typeface="MS PGothic" pitchFamily="34" charset="-128"/>
              </a:rPr>
              <a:t> </a:t>
            </a:r>
            <a:r>
              <a:rPr lang="de-DE" sz="2000" i="1" dirty="0">
                <a:ea typeface="MS PGothic" pitchFamily="34" charset="-128"/>
              </a:rPr>
              <a:t>den Aufbau der Hundertertafel verstehen (Analogien, Zahlbeziehungen, …)</a:t>
            </a:r>
            <a:endParaRPr lang="de-DE" sz="2000" dirty="0">
              <a:ea typeface="MS PGothic" pitchFamily="34" charset="-128"/>
            </a:endParaRPr>
          </a:p>
          <a:p>
            <a:pPr eaLnBrk="0" hangingPunct="0">
              <a:spcBef>
                <a:spcPct val="20000"/>
              </a:spcBef>
              <a:buFont typeface="Arial" pitchFamily="-107" charset="0"/>
              <a:buChar char="•"/>
            </a:pPr>
            <a:r>
              <a:rPr lang="de-DE" sz="2000" i="1" dirty="0">
                <a:ea typeface="MS PGothic" pitchFamily="34" charset="-128"/>
              </a:rPr>
              <a:t> sich an der Hundertertafel geläufig orientieren können</a:t>
            </a:r>
          </a:p>
          <a:p>
            <a:pPr eaLnBrk="0" hangingPunct="0">
              <a:spcBef>
                <a:spcPct val="20000"/>
              </a:spcBef>
              <a:buFont typeface="Arial" pitchFamily="-107" charset="0"/>
              <a:buNone/>
            </a:pPr>
            <a:endParaRPr lang="de-DE" sz="1000" i="1" dirty="0">
              <a:ea typeface="MS PGothic" pitchFamily="34" charset="-128"/>
            </a:endParaRPr>
          </a:p>
          <a:p>
            <a:pPr eaLnBrk="0" hangingPunct="0">
              <a:spcBef>
                <a:spcPct val="20000"/>
              </a:spcBef>
              <a:buFont typeface="Arial" pitchFamily="-107" charset="0"/>
              <a:buNone/>
            </a:pPr>
            <a:r>
              <a:rPr lang="de-DE" sz="2200" b="1" i="1" dirty="0">
                <a:ea typeface="MS PGothic" pitchFamily="34" charset="-128"/>
              </a:rPr>
              <a:t>Die SuS sollen </a:t>
            </a:r>
            <a:endParaRPr lang="de-DE" sz="2200" b="1" dirty="0">
              <a:ea typeface="MS PGothic" pitchFamily="34" charset="-128"/>
            </a:endParaRPr>
          </a:p>
          <a:p>
            <a:pPr eaLnBrk="0" hangingPunct="0">
              <a:spcBef>
                <a:spcPct val="20000"/>
              </a:spcBef>
              <a:buFont typeface="Arial" pitchFamily="-107" charset="0"/>
              <a:buChar char="•"/>
            </a:pPr>
            <a:r>
              <a:rPr lang="de-DE" sz="2000" i="1" dirty="0">
                <a:ea typeface="MS PGothic" pitchFamily="34" charset="-128"/>
              </a:rPr>
              <a:t> Muster / Regelmäßigkeiten an der Hundertertafel beschreiben und dabei typische Fachbegriffe, Ausdrücke und Satzmuster korrekt und sicher verwenden können</a:t>
            </a:r>
            <a:endParaRPr lang="de-DE" sz="2000" dirty="0">
              <a:ea typeface="MS PGothic" pitchFamily="34" charset="-128"/>
            </a:endParaRPr>
          </a:p>
          <a:p>
            <a:pPr eaLnBrk="0" hangingPunct="0">
              <a:spcBef>
                <a:spcPct val="20000"/>
              </a:spcBef>
              <a:buFont typeface="Arial" pitchFamily="-107" charset="0"/>
              <a:buChar char="•"/>
            </a:pPr>
            <a:r>
              <a:rPr lang="de-DE" sz="2000" i="1" dirty="0">
                <a:ea typeface="MS PGothic" pitchFamily="34" charset="-128"/>
              </a:rPr>
              <a:t> die Positionen von Zahlen an der HT sprachlich korrekt angeben können (Stolpersteine: Präpositionen; Artikelflexion im Dativ nach Präpositionen zur Angabe des Ortes)</a:t>
            </a:r>
            <a:endParaRPr lang="de-DE" sz="2000" dirty="0">
              <a:ea typeface="MS PGothic" pitchFamily="34" charset="-128"/>
            </a:endParaRPr>
          </a:p>
          <a:p>
            <a:pPr eaLnBrk="0" hangingPunct="0">
              <a:spcBef>
                <a:spcPct val="20000"/>
              </a:spcBef>
              <a:buFont typeface="Arial" pitchFamily="-107" charset="0"/>
              <a:buChar char="•"/>
            </a:pPr>
            <a:r>
              <a:rPr lang="de-DE" sz="2000" i="1" dirty="0">
                <a:ea typeface="MS PGothic" pitchFamily="34" charset="-128"/>
              </a:rPr>
              <a:t> zweistellige Zahlen richtig aussprechen können (Stolperstein: Zahlendreher)</a:t>
            </a:r>
            <a:endParaRPr lang="de-DE" sz="2000" dirty="0">
              <a:ea typeface="MS PGothic" pitchFamily="34" charset="-128"/>
            </a:endParaRPr>
          </a:p>
          <a:p>
            <a:pPr eaLnBrk="0" hangingPunct="0">
              <a:spcBef>
                <a:spcPct val="20000"/>
              </a:spcBef>
              <a:buFont typeface="Arial" pitchFamily="-107" charset="0"/>
              <a:buChar char="•"/>
            </a:pPr>
            <a:r>
              <a:rPr lang="de-DE" sz="2000" i="1" dirty="0">
                <a:ea typeface="MS PGothic" pitchFamily="34" charset="-128"/>
              </a:rPr>
              <a:t> die Ordnungszahlen 1. bis 10. korrekt bilden können</a:t>
            </a:r>
            <a:endParaRPr lang="de-DE" sz="2000" dirty="0">
              <a:ea typeface="MS PGothic" pitchFamily="34" charset="-128"/>
            </a:endParaRPr>
          </a:p>
        </p:txBody>
      </p:sp>
      <p:sp>
        <p:nvSpPr>
          <p:cNvPr id="187398" name="Rechteck 6"/>
          <p:cNvSpPr>
            <a:spLocks noChangeArrowheads="1"/>
          </p:cNvSpPr>
          <p:nvPr/>
        </p:nvSpPr>
        <p:spPr bwMode="auto">
          <a:xfrm>
            <a:off x="827088" y="908050"/>
            <a:ext cx="7777162" cy="769938"/>
          </a:xfrm>
          <a:prstGeom prst="rect">
            <a:avLst/>
          </a:prstGeom>
          <a:noFill/>
          <a:ln w="9525">
            <a:noFill/>
            <a:miter lim="800000"/>
            <a:headEnd/>
            <a:tailEnd/>
          </a:ln>
        </p:spPr>
        <p:txBody>
          <a:bodyPr>
            <a:prstTxWarp prst="textNoShape">
              <a:avLst/>
            </a:prstTxWarp>
            <a:spAutoFit/>
          </a:bodyPr>
          <a:lstStyle/>
          <a:p>
            <a:pPr algn="ctr"/>
            <a:r>
              <a:rPr lang="de-DE" sz="2200" b="1">
                <a:solidFill>
                  <a:srgbClr val="327A86"/>
                </a:solidFill>
                <a:ea typeface="MS PGothic" pitchFamily="34" charset="-128"/>
              </a:rPr>
              <a:t>3. Unterrichtsplanung (fachlich und sprachlich):</a:t>
            </a:r>
          </a:p>
          <a:p>
            <a:pPr algn="ctr"/>
            <a:r>
              <a:rPr lang="de-DE" sz="2200">
                <a:ea typeface="MS PGothic" pitchFamily="34" charset="-128"/>
              </a:rPr>
              <a:t>Festlegung der </a:t>
            </a:r>
            <a:r>
              <a:rPr lang="de-DE" sz="2200" b="1">
                <a:ea typeface="MS PGothic" pitchFamily="34" charset="-128"/>
              </a:rPr>
              <a:t>fachlichen und sprachlichen Ziele</a:t>
            </a:r>
          </a:p>
        </p:txBody>
      </p:sp>
      <p:sp>
        <p:nvSpPr>
          <p:cNvPr id="187399"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Lernstandserfassung/Vorwissen</a:t>
            </a:r>
            <a:endParaRPr lang="de-DE">
              <a:solidFill>
                <a:srgbClr val="FF0000"/>
              </a:solidFill>
              <a:latin typeface="Calibri" pitchFamily="34" charset="0"/>
              <a:ea typeface="MS PGothic" pitchFamily="34" charset="-128"/>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4"/>
          <p:cNvSpPr txBox="1">
            <a:spLocks noChangeArrowheads="1"/>
          </p:cNvSpPr>
          <p:nvPr/>
        </p:nvSpPr>
        <p:spPr bwMode="auto">
          <a:xfrm>
            <a:off x="792163" y="476250"/>
            <a:ext cx="7559675" cy="366713"/>
          </a:xfrm>
          <a:prstGeom prst="rect">
            <a:avLst/>
          </a:prstGeom>
          <a:noFill/>
          <a:ln w="9525">
            <a:noFill/>
            <a:miter lim="800000"/>
            <a:headEnd/>
            <a:tailEnd/>
          </a:ln>
        </p:spPr>
        <p:txBody>
          <a:bodyPr>
            <a:prstTxWarp prst="textNoShape">
              <a:avLst/>
            </a:prstTxWarp>
            <a:spAutoFit/>
          </a:bodyPr>
          <a:lstStyle/>
          <a:p>
            <a:pPr>
              <a:spcBef>
                <a:spcPct val="50000"/>
              </a:spcBef>
            </a:pPr>
            <a:endParaRPr lang="de-DE">
              <a:ea typeface="MS PGothic" pitchFamily="34" charset="-128"/>
            </a:endParaRPr>
          </a:p>
        </p:txBody>
      </p:sp>
      <p:sp>
        <p:nvSpPr>
          <p:cNvPr id="188419" name="Foliennummernplatzhalter 7"/>
          <p:cNvSpPr>
            <a:spLocks noGrp="1"/>
          </p:cNvSpPr>
          <p:nvPr>
            <p:ph type="sldNum" sz="quarter" idx="10"/>
          </p:nvPr>
        </p:nvSpPr>
        <p:spPr>
          <a:noFill/>
        </p:spPr>
        <p:txBody>
          <a:bodyPr/>
          <a:lstStyle/>
          <a:p>
            <a:fld id="{2B1410C1-A5B1-814D-AA30-8F7BBD500861}" type="slidenum">
              <a:rPr lang="de-DE">
                <a:ea typeface="MS PGothic" pitchFamily="34" charset="-128"/>
              </a:rPr>
              <a:pPr/>
              <a:t>34</a:t>
            </a:fld>
            <a:endParaRPr lang="de-DE">
              <a:ea typeface="MS PGothic" pitchFamily="34" charset="-128"/>
            </a:endParaRPr>
          </a:p>
        </p:txBody>
      </p:sp>
      <p:sp>
        <p:nvSpPr>
          <p:cNvPr id="188420" name="Titel 1"/>
          <p:cNvSpPr>
            <a:spLocks noGrp="1"/>
          </p:cNvSpPr>
          <p:nvPr>
            <p:ph type="ctrTitle" idx="4294967295"/>
          </p:nvPr>
        </p:nvSpPr>
        <p:spPr>
          <a:xfrm>
            <a:off x="1371600" y="152400"/>
            <a:ext cx="7772400" cy="609600"/>
          </a:xfrm>
        </p:spPr>
        <p:txBody>
          <a:bodyPr/>
          <a:lstStyle/>
          <a:p>
            <a:r>
              <a:rPr lang="de-DE" sz="2000" b="1">
                <a:solidFill>
                  <a:srgbClr val="FF0000"/>
                </a:solidFill>
              </a:rPr>
              <a:t> </a:t>
            </a:r>
            <a:endParaRPr lang="de-DE" sz="2000"/>
          </a:p>
        </p:txBody>
      </p:sp>
      <p:sp>
        <p:nvSpPr>
          <p:cNvPr id="188421" name="Rechteck 5"/>
          <p:cNvSpPr>
            <a:spLocks noChangeArrowheads="1"/>
          </p:cNvSpPr>
          <p:nvPr/>
        </p:nvSpPr>
        <p:spPr bwMode="auto">
          <a:xfrm>
            <a:off x="179388" y="3967163"/>
            <a:ext cx="8964612" cy="1747837"/>
          </a:xfrm>
          <a:prstGeom prst="rect">
            <a:avLst/>
          </a:prstGeom>
          <a:noFill/>
          <a:ln w="9525">
            <a:noFill/>
            <a:miter lim="800000"/>
            <a:headEnd/>
            <a:tailEnd/>
          </a:ln>
        </p:spPr>
        <p:txBody>
          <a:bodyPr>
            <a:prstTxWarp prst="textNoShape">
              <a:avLst/>
            </a:prstTxWarp>
            <a:spAutoFit/>
          </a:bodyPr>
          <a:lstStyle/>
          <a:p>
            <a:pPr marL="341313" indent="-342900" algn="ctr">
              <a:lnSpc>
                <a:spcPct val="80000"/>
              </a:lnSpc>
              <a:spcBef>
                <a:spcPts val="575"/>
              </a:spcBef>
              <a:spcAft>
                <a:spcPts val="600"/>
              </a:spcAft>
              <a:buClr>
                <a:srgbClr val="CBB98A"/>
              </a:buClr>
              <a:buSzPct val="74000"/>
            </a:pPr>
            <a:r>
              <a:rPr lang="de-DE" sz="2400" b="1">
                <a:solidFill>
                  <a:srgbClr val="FF0000"/>
                </a:solidFill>
                <a:ea typeface="MS PGothic" pitchFamily="34" charset="-128"/>
              </a:rPr>
              <a:t>W</a:t>
            </a:r>
            <a:r>
              <a:rPr lang="de-DE" sz="2400" b="1">
                <a:ea typeface="MS PGothic" pitchFamily="34" charset="-128"/>
              </a:rPr>
              <a:t>ortspeicher: </a:t>
            </a:r>
          </a:p>
          <a:p>
            <a:pPr marL="341313" indent="-342900">
              <a:lnSpc>
                <a:spcPct val="80000"/>
              </a:lnSpc>
              <a:spcBef>
                <a:spcPts val="575"/>
              </a:spcBef>
              <a:spcAft>
                <a:spcPts val="600"/>
              </a:spcAft>
              <a:buClr>
                <a:srgbClr val="CBB98A"/>
              </a:buClr>
              <a:buSzPct val="74000"/>
            </a:pPr>
            <a:r>
              <a:rPr lang="de-DE" sz="2400">
                <a:ea typeface="MS PGothic" pitchFamily="34" charset="-128"/>
              </a:rPr>
              <a:t>Schrittweise Erarbeitung und Visualisierung des benötigten</a:t>
            </a:r>
          </a:p>
          <a:p>
            <a:pPr marL="341313" indent="-342900">
              <a:lnSpc>
                <a:spcPct val="80000"/>
              </a:lnSpc>
              <a:spcBef>
                <a:spcPts val="575"/>
              </a:spcBef>
              <a:spcAft>
                <a:spcPts val="600"/>
              </a:spcAft>
              <a:buClr>
                <a:srgbClr val="CBB98A"/>
              </a:buClr>
              <a:buSzPct val="74000"/>
            </a:pPr>
            <a:r>
              <a:rPr lang="de-DE" sz="2400">
                <a:ea typeface="MS PGothic" pitchFamily="34" charset="-128"/>
              </a:rPr>
              <a:t>Fachwortschatzes (Fachbegriffe und ihre sprachliche Einbettung</a:t>
            </a:r>
          </a:p>
          <a:p>
            <a:pPr marL="341313" indent="-342900">
              <a:lnSpc>
                <a:spcPct val="80000"/>
              </a:lnSpc>
              <a:spcBef>
                <a:spcPts val="575"/>
              </a:spcBef>
              <a:spcAft>
                <a:spcPts val="600"/>
              </a:spcAft>
              <a:buClr>
                <a:srgbClr val="CBB98A"/>
              </a:buClr>
              <a:buSzPct val="74000"/>
            </a:pPr>
            <a:r>
              <a:rPr lang="de-DE" sz="2400">
                <a:ea typeface="MS PGothic" pitchFamily="34" charset="-128"/>
              </a:rPr>
              <a:t>in fachbezogene Ausdrücke und Satzstrukturen)</a:t>
            </a:r>
          </a:p>
        </p:txBody>
      </p:sp>
      <p:sp>
        <p:nvSpPr>
          <p:cNvPr id="188422" name="Rechteck 6"/>
          <p:cNvSpPr>
            <a:spLocks noChangeArrowheads="1"/>
          </p:cNvSpPr>
          <p:nvPr/>
        </p:nvSpPr>
        <p:spPr bwMode="auto">
          <a:xfrm>
            <a:off x="827088" y="908050"/>
            <a:ext cx="7777162" cy="2986088"/>
          </a:xfrm>
          <a:prstGeom prst="rect">
            <a:avLst/>
          </a:prstGeom>
          <a:noFill/>
          <a:ln w="9525">
            <a:noFill/>
            <a:miter lim="800000"/>
            <a:headEnd/>
            <a:tailEnd/>
          </a:ln>
        </p:spPr>
        <p:txBody>
          <a:bodyPr>
            <a:prstTxWarp prst="textNoShape">
              <a:avLst/>
            </a:prstTxWarp>
            <a:spAutoFit/>
          </a:bodyPr>
          <a:lstStyle/>
          <a:p>
            <a:pPr algn="ctr"/>
            <a:r>
              <a:rPr lang="de-DE" sz="2200" b="1">
                <a:solidFill>
                  <a:srgbClr val="327A86"/>
                </a:solidFill>
                <a:ea typeface="MS PGothic" pitchFamily="34" charset="-128"/>
              </a:rPr>
              <a:t>3. Unterrichtsplanung (fachlich und sprachlich)</a:t>
            </a:r>
          </a:p>
          <a:p>
            <a:pPr algn="ctr"/>
            <a:r>
              <a:rPr lang="de-DE" sz="2200" b="1">
                <a:solidFill>
                  <a:srgbClr val="327A86"/>
                </a:solidFill>
                <a:ea typeface="MS PGothic" pitchFamily="34" charset="-128"/>
              </a:rPr>
              <a:t>mit Hilfe des WEGE-Konzeptes:</a:t>
            </a:r>
          </a:p>
          <a:p>
            <a:pPr algn="ctr"/>
            <a:endParaRPr lang="de-DE" sz="2200" b="1">
              <a:solidFill>
                <a:srgbClr val="327A86"/>
              </a:solidFill>
              <a:ea typeface="MS PGothic" pitchFamily="34" charset="-128"/>
            </a:endParaRPr>
          </a:p>
          <a:p>
            <a:pPr algn="ctr"/>
            <a:r>
              <a:rPr lang="de-DE" sz="6000" b="1">
                <a:solidFill>
                  <a:srgbClr val="FF0000"/>
                </a:solidFill>
                <a:ea typeface="MS PGothic" pitchFamily="34" charset="-128"/>
              </a:rPr>
              <a:t>W</a:t>
            </a:r>
            <a:r>
              <a:rPr lang="de-DE" sz="6000" b="1">
                <a:ea typeface="MS PGothic" pitchFamily="34" charset="-128"/>
              </a:rPr>
              <a:t>EGE</a:t>
            </a:r>
            <a:endParaRPr lang="de-DE" sz="6000" b="1">
              <a:solidFill>
                <a:srgbClr val="FF0000"/>
              </a:solidFill>
              <a:ea typeface="MS PGothic" pitchFamily="34" charset="-128"/>
            </a:endParaRPr>
          </a:p>
          <a:p>
            <a:pPr algn="ctr"/>
            <a:endParaRPr lang="de-DE" sz="2200" b="1">
              <a:solidFill>
                <a:srgbClr val="FF0000"/>
              </a:solidFill>
              <a:ea typeface="MS PGothic" pitchFamily="34" charset="-128"/>
            </a:endParaRPr>
          </a:p>
          <a:p>
            <a:pPr algn="ctr"/>
            <a:r>
              <a:rPr lang="de-DE" sz="2200" b="1">
                <a:solidFill>
                  <a:srgbClr val="FF0000"/>
                </a:solidFill>
                <a:ea typeface="MS PGothic" pitchFamily="34" charset="-128"/>
              </a:rPr>
              <a:t>Einführung und Visualisierung des Fachwortschatzes </a:t>
            </a:r>
          </a:p>
          <a:p>
            <a:pPr algn="ctr"/>
            <a:endParaRPr lang="de-DE">
              <a:solidFill>
                <a:srgbClr val="FF0000"/>
              </a:solidFill>
              <a:ea typeface="MS PGothic" pitchFamily="34" charset="-128"/>
            </a:endParaRPr>
          </a:p>
        </p:txBody>
      </p:sp>
      <p:sp>
        <p:nvSpPr>
          <p:cNvPr id="188423" name="Titel 1"/>
          <p:cNvSpPr txBox="1">
            <a:spLocks/>
          </p:cNvSpPr>
          <p:nvPr/>
        </p:nvSpPr>
        <p:spPr bwMode="auto">
          <a:xfrm>
            <a:off x="228600" y="3810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Erarbeitung des Fachwortschatzes (Wortspeicher)</a:t>
            </a:r>
            <a:endParaRPr lang="de-DE">
              <a:solidFill>
                <a:srgbClr val="FF0000"/>
              </a:solidFill>
              <a:latin typeface="Calibri" pitchFamily="34" charset="0"/>
              <a:ea typeface="MS PGothic" pitchFamily="34" charset="-128"/>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 Box 4"/>
          <p:cNvSpPr txBox="1">
            <a:spLocks noChangeArrowheads="1"/>
          </p:cNvSpPr>
          <p:nvPr/>
        </p:nvSpPr>
        <p:spPr bwMode="auto">
          <a:xfrm>
            <a:off x="792163" y="476250"/>
            <a:ext cx="7559675" cy="366713"/>
          </a:xfrm>
          <a:prstGeom prst="rect">
            <a:avLst/>
          </a:prstGeom>
          <a:noFill/>
          <a:ln w="9525">
            <a:noFill/>
            <a:miter lim="800000"/>
            <a:headEnd/>
            <a:tailEnd/>
          </a:ln>
        </p:spPr>
        <p:txBody>
          <a:bodyPr>
            <a:prstTxWarp prst="textNoShape">
              <a:avLst/>
            </a:prstTxWarp>
            <a:spAutoFit/>
          </a:bodyPr>
          <a:lstStyle/>
          <a:p>
            <a:pPr>
              <a:spcBef>
                <a:spcPct val="50000"/>
              </a:spcBef>
            </a:pPr>
            <a:endParaRPr lang="de-DE">
              <a:ea typeface="MS PGothic" pitchFamily="34" charset="-128"/>
            </a:endParaRPr>
          </a:p>
        </p:txBody>
      </p:sp>
      <p:sp>
        <p:nvSpPr>
          <p:cNvPr id="189443" name="Foliennummernplatzhalter 7"/>
          <p:cNvSpPr>
            <a:spLocks noGrp="1"/>
          </p:cNvSpPr>
          <p:nvPr>
            <p:ph type="sldNum" sz="quarter" idx="10"/>
          </p:nvPr>
        </p:nvSpPr>
        <p:spPr>
          <a:noFill/>
        </p:spPr>
        <p:txBody>
          <a:bodyPr/>
          <a:lstStyle/>
          <a:p>
            <a:fld id="{9C901D77-357F-FA40-9ED0-A26574F857A7}" type="slidenum">
              <a:rPr lang="de-DE">
                <a:ea typeface="MS PGothic" pitchFamily="34" charset="-128"/>
              </a:rPr>
              <a:pPr/>
              <a:t>35</a:t>
            </a:fld>
            <a:endParaRPr lang="de-DE">
              <a:ea typeface="MS PGothic" pitchFamily="34" charset="-128"/>
            </a:endParaRPr>
          </a:p>
        </p:txBody>
      </p:sp>
      <p:sp>
        <p:nvSpPr>
          <p:cNvPr id="189444" name="Titel 1"/>
          <p:cNvSpPr>
            <a:spLocks noGrp="1"/>
          </p:cNvSpPr>
          <p:nvPr>
            <p:ph type="ctrTitle" idx="4294967295"/>
          </p:nvPr>
        </p:nvSpPr>
        <p:spPr>
          <a:xfrm>
            <a:off x="1371600" y="152400"/>
            <a:ext cx="7772400" cy="609600"/>
          </a:xfrm>
        </p:spPr>
        <p:txBody>
          <a:bodyPr/>
          <a:lstStyle/>
          <a:p>
            <a:r>
              <a:rPr lang="de-DE" sz="2000" b="1">
                <a:solidFill>
                  <a:srgbClr val="FF0000"/>
                </a:solidFill>
              </a:rPr>
              <a:t> </a:t>
            </a:r>
            <a:endParaRPr lang="de-DE" sz="2000"/>
          </a:p>
        </p:txBody>
      </p:sp>
      <p:sp>
        <p:nvSpPr>
          <p:cNvPr id="189445" name="Inhaltsplatzhalter 2"/>
          <p:cNvSpPr txBox="1">
            <a:spLocks/>
          </p:cNvSpPr>
          <p:nvPr/>
        </p:nvSpPr>
        <p:spPr bwMode="auto">
          <a:xfrm>
            <a:off x="179388" y="914400"/>
            <a:ext cx="8713787" cy="4752975"/>
          </a:xfrm>
          <a:prstGeom prst="rect">
            <a:avLst/>
          </a:prstGeom>
          <a:noFill/>
          <a:ln w="9525">
            <a:noFill/>
            <a:miter lim="800000"/>
            <a:headEnd/>
            <a:tailEnd/>
          </a:ln>
        </p:spPr>
        <p:txBody>
          <a:bodyPr>
            <a:prstTxWarp prst="textNoShape">
              <a:avLst/>
            </a:prstTxWarp>
          </a:bodyPr>
          <a:lstStyle/>
          <a:p>
            <a:pPr algn="ctr" eaLnBrk="0" hangingPunct="0">
              <a:spcBef>
                <a:spcPct val="20000"/>
              </a:spcBef>
              <a:buFont typeface="Arial" pitchFamily="-107" charset="0"/>
              <a:buNone/>
            </a:pPr>
            <a:r>
              <a:rPr lang="de-DE" sz="3200" b="1" dirty="0">
                <a:solidFill>
                  <a:srgbClr val="FF0000"/>
                </a:solidFill>
                <a:ea typeface="MS PGothic" pitchFamily="34" charset="-128"/>
              </a:rPr>
              <a:t>W</a:t>
            </a:r>
            <a:r>
              <a:rPr lang="de-DE" sz="3200" b="1" dirty="0">
                <a:ea typeface="MS PGothic" pitchFamily="34" charset="-128"/>
              </a:rPr>
              <a:t>ortspeicher:</a:t>
            </a:r>
          </a:p>
          <a:p>
            <a:pPr algn="ctr" eaLnBrk="0" hangingPunct="0">
              <a:spcBef>
                <a:spcPct val="20000"/>
              </a:spcBef>
              <a:buFont typeface="Arial" pitchFamily="-107" charset="0"/>
              <a:buNone/>
            </a:pPr>
            <a:r>
              <a:rPr lang="de-DE" sz="2800" b="1" dirty="0">
                <a:ea typeface="MS PGothic" pitchFamily="34" charset="-128"/>
              </a:rPr>
              <a:t>Listen von </a:t>
            </a:r>
          </a:p>
          <a:p>
            <a:pPr algn="ctr" eaLnBrk="0" hangingPunct="0">
              <a:spcBef>
                <a:spcPct val="20000"/>
              </a:spcBef>
              <a:buFont typeface="Arial" pitchFamily="-107" charset="0"/>
              <a:buNone/>
            </a:pPr>
            <a:r>
              <a:rPr lang="de-DE" sz="2400" dirty="0">
                <a:ea typeface="MS PGothic" pitchFamily="34" charset="-128"/>
              </a:rPr>
              <a:t>Fachbegriffen</a:t>
            </a:r>
            <a:endParaRPr lang="de-DE" sz="2200" dirty="0">
              <a:ea typeface="MS PGothic" pitchFamily="34" charset="-128"/>
            </a:endParaRPr>
          </a:p>
          <a:p>
            <a:pPr algn="ctr" eaLnBrk="0" hangingPunct="0">
              <a:spcBef>
                <a:spcPct val="20000"/>
              </a:spcBef>
              <a:buFont typeface="Arial" pitchFamily="-107" charset="0"/>
              <a:buNone/>
            </a:pPr>
            <a:r>
              <a:rPr lang="de-DE" sz="2400" dirty="0">
                <a:ea typeface="MS PGothic" pitchFamily="34" charset="-128"/>
              </a:rPr>
              <a:t>Ausdrücken</a:t>
            </a:r>
            <a:endParaRPr lang="de-DE" sz="2200" dirty="0">
              <a:ea typeface="MS PGothic" pitchFamily="34" charset="-128"/>
            </a:endParaRPr>
          </a:p>
          <a:p>
            <a:pPr algn="ctr" eaLnBrk="0" hangingPunct="0">
              <a:spcBef>
                <a:spcPct val="20000"/>
              </a:spcBef>
              <a:buFont typeface="Arial" pitchFamily="-107" charset="0"/>
              <a:buNone/>
            </a:pPr>
            <a:r>
              <a:rPr lang="de-DE" sz="2400" dirty="0">
                <a:ea typeface="MS PGothic" pitchFamily="34" charset="-128"/>
              </a:rPr>
              <a:t>ganzen Sätzen</a:t>
            </a:r>
          </a:p>
          <a:p>
            <a:pPr algn="ctr" eaLnBrk="0" hangingPunct="0">
              <a:spcBef>
                <a:spcPct val="20000"/>
              </a:spcBef>
              <a:buFont typeface="Arial" pitchFamily="-107" charset="0"/>
              <a:buNone/>
            </a:pPr>
            <a:endParaRPr lang="de-DE" sz="1100" dirty="0">
              <a:ea typeface="MS PGothic" pitchFamily="34" charset="-128"/>
            </a:endParaRPr>
          </a:p>
          <a:p>
            <a:pPr eaLnBrk="0" hangingPunct="0">
              <a:spcBef>
                <a:spcPct val="20000"/>
              </a:spcBef>
              <a:buFont typeface="Wingdings" pitchFamily="-107" charset="2"/>
              <a:buChar char="Ø"/>
            </a:pPr>
            <a:r>
              <a:rPr lang="de-DE" sz="2200" dirty="0">
                <a:ea typeface="MS PGothic" pitchFamily="34" charset="-128"/>
              </a:rPr>
              <a:t> unterstützen die </a:t>
            </a:r>
            <a:r>
              <a:rPr lang="de-DE" sz="2200" dirty="0" err="1">
                <a:ea typeface="MS PGothic" pitchFamily="34" charset="-128"/>
              </a:rPr>
              <a:t>SuS</a:t>
            </a:r>
            <a:r>
              <a:rPr lang="de-DE" sz="2200" dirty="0">
                <a:ea typeface="MS PGothic" pitchFamily="34" charset="-128"/>
              </a:rPr>
              <a:t> dabei, mathematische Sachverhalte fachlich genau, sprachlich korrekt und nachvollziehbar in Worte zu fassen</a:t>
            </a:r>
          </a:p>
          <a:p>
            <a:pPr eaLnBrk="0" hangingPunct="0">
              <a:spcBef>
                <a:spcPct val="20000"/>
              </a:spcBef>
              <a:buFont typeface="Wingdings" pitchFamily="-107" charset="2"/>
              <a:buChar char="Ø"/>
            </a:pPr>
            <a:r>
              <a:rPr lang="de-DE" sz="2200" dirty="0">
                <a:ea typeface="MS PGothic" pitchFamily="34" charset="-128"/>
              </a:rPr>
              <a:t> beziehen sich nicht nur auf die Sammlung einzelner Begriffe sondern auch auf die schriftliche Fixierung von Ausdrücken und Satzmustern</a:t>
            </a:r>
          </a:p>
        </p:txBody>
      </p:sp>
      <p:sp>
        <p:nvSpPr>
          <p:cNvPr id="7" name="Textfeld 6"/>
          <p:cNvSpPr txBox="1">
            <a:spLocks noChangeArrowheads="1"/>
          </p:cNvSpPr>
          <p:nvPr/>
        </p:nvSpPr>
        <p:spPr bwMode="auto">
          <a:xfrm>
            <a:off x="2133600" y="5410200"/>
            <a:ext cx="4897438" cy="584200"/>
          </a:xfrm>
          <a:prstGeom prst="rect">
            <a:avLst/>
          </a:prstGeom>
          <a:noFill/>
          <a:ln w="9525">
            <a:noFill/>
            <a:miter lim="800000"/>
            <a:headEnd/>
            <a:tailEnd/>
          </a:ln>
        </p:spPr>
        <p:txBody>
          <a:bodyPr>
            <a:prstTxWarp prst="textNoShape">
              <a:avLst/>
            </a:prstTxWarp>
            <a:spAutoFit/>
          </a:bodyPr>
          <a:lstStyle/>
          <a:p>
            <a:r>
              <a:rPr lang="de-DE" sz="3200" b="1" dirty="0">
                <a:ea typeface="MS PGothic" pitchFamily="34" charset="-128"/>
              </a:rPr>
              <a:t>   </a:t>
            </a:r>
            <a:r>
              <a:rPr lang="de-DE" sz="3200" b="1" dirty="0">
                <a:ea typeface="MS PGothic" pitchFamily="34" charset="-128"/>
                <a:sym typeface="Wingdings" pitchFamily="-107" charset="2"/>
              </a:rPr>
              <a:t>   </a:t>
            </a:r>
            <a:r>
              <a:rPr lang="de-DE" sz="3200" b="1" dirty="0">
                <a:ea typeface="MS PGothic" pitchFamily="34" charset="-128"/>
              </a:rPr>
              <a:t>Fachwortschatz</a:t>
            </a:r>
          </a:p>
        </p:txBody>
      </p:sp>
      <p:sp>
        <p:nvSpPr>
          <p:cNvPr id="189447" name="Titel 1"/>
          <p:cNvSpPr txBox="1">
            <a:spLocks/>
          </p:cNvSpPr>
          <p:nvPr/>
        </p:nvSpPr>
        <p:spPr bwMode="auto">
          <a:xfrm>
            <a:off x="228600" y="3810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Erarbeitung des Fachwortschatzes (Wortspeicher)</a:t>
            </a:r>
            <a:endParaRPr lang="de-DE">
              <a:solidFill>
                <a:srgbClr val="FF0000"/>
              </a:solidFill>
              <a:latin typeface="Calibri" pitchFamily="34" charset="0"/>
              <a:ea typeface="MS PGothic"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4"/>
          <p:cNvSpPr txBox="1">
            <a:spLocks noChangeArrowheads="1"/>
          </p:cNvSpPr>
          <p:nvPr/>
        </p:nvSpPr>
        <p:spPr bwMode="auto">
          <a:xfrm>
            <a:off x="792163" y="476250"/>
            <a:ext cx="7559675" cy="366713"/>
          </a:xfrm>
          <a:prstGeom prst="rect">
            <a:avLst/>
          </a:prstGeom>
          <a:noFill/>
          <a:ln w="9525">
            <a:noFill/>
            <a:miter lim="800000"/>
            <a:headEnd/>
            <a:tailEnd/>
          </a:ln>
        </p:spPr>
        <p:txBody>
          <a:bodyPr>
            <a:prstTxWarp prst="textNoShape">
              <a:avLst/>
            </a:prstTxWarp>
            <a:spAutoFit/>
          </a:bodyPr>
          <a:lstStyle/>
          <a:p>
            <a:pPr>
              <a:spcBef>
                <a:spcPct val="50000"/>
              </a:spcBef>
            </a:pPr>
            <a:endParaRPr lang="de-DE">
              <a:ea typeface="MS PGothic" pitchFamily="34" charset="-128"/>
            </a:endParaRPr>
          </a:p>
        </p:txBody>
      </p:sp>
      <p:sp>
        <p:nvSpPr>
          <p:cNvPr id="190467" name="Foliennummernplatzhalter 7"/>
          <p:cNvSpPr>
            <a:spLocks noGrp="1"/>
          </p:cNvSpPr>
          <p:nvPr>
            <p:ph type="sldNum" sz="quarter" idx="10"/>
          </p:nvPr>
        </p:nvSpPr>
        <p:spPr>
          <a:noFill/>
        </p:spPr>
        <p:txBody>
          <a:bodyPr/>
          <a:lstStyle/>
          <a:p>
            <a:fld id="{F3B90A97-8CCB-214D-88A6-BBD2F86F07DB}" type="slidenum">
              <a:rPr lang="de-DE">
                <a:ea typeface="MS PGothic" pitchFamily="34" charset="-128"/>
              </a:rPr>
              <a:pPr/>
              <a:t>36</a:t>
            </a:fld>
            <a:endParaRPr lang="de-DE">
              <a:ea typeface="MS PGothic" pitchFamily="34" charset="-128"/>
            </a:endParaRPr>
          </a:p>
        </p:txBody>
      </p:sp>
      <p:sp>
        <p:nvSpPr>
          <p:cNvPr id="190468" name="Titel 1"/>
          <p:cNvSpPr>
            <a:spLocks noGrp="1"/>
          </p:cNvSpPr>
          <p:nvPr>
            <p:ph type="ctrTitle" idx="4294967295"/>
          </p:nvPr>
        </p:nvSpPr>
        <p:spPr>
          <a:xfrm>
            <a:off x="1371600" y="152400"/>
            <a:ext cx="7772400" cy="609600"/>
          </a:xfrm>
        </p:spPr>
        <p:txBody>
          <a:bodyPr/>
          <a:lstStyle/>
          <a:p>
            <a:r>
              <a:rPr lang="de-DE" sz="2000" b="1">
                <a:solidFill>
                  <a:srgbClr val="FF0000"/>
                </a:solidFill>
              </a:rPr>
              <a:t> </a:t>
            </a:r>
            <a:endParaRPr lang="de-DE" sz="2000"/>
          </a:p>
        </p:txBody>
      </p:sp>
      <p:sp>
        <p:nvSpPr>
          <p:cNvPr id="190469" name="Textfeld 6"/>
          <p:cNvSpPr txBox="1">
            <a:spLocks noChangeArrowheads="1"/>
          </p:cNvSpPr>
          <p:nvPr/>
        </p:nvSpPr>
        <p:spPr bwMode="auto">
          <a:xfrm>
            <a:off x="250825" y="4581525"/>
            <a:ext cx="3744913" cy="1446213"/>
          </a:xfrm>
          <a:prstGeom prst="rect">
            <a:avLst/>
          </a:prstGeom>
          <a:noFill/>
          <a:ln w="9525">
            <a:noFill/>
            <a:miter lim="800000"/>
            <a:headEnd/>
            <a:tailEnd/>
          </a:ln>
        </p:spPr>
        <p:txBody>
          <a:bodyPr>
            <a:prstTxWarp prst="textNoShape">
              <a:avLst/>
            </a:prstTxWarp>
            <a:spAutoFit/>
          </a:bodyPr>
          <a:lstStyle/>
          <a:p>
            <a:r>
              <a:rPr lang="de-DE" sz="2200">
                <a:solidFill>
                  <a:srgbClr val="008000"/>
                </a:solidFill>
                <a:ea typeface="MS PGothic" pitchFamily="34" charset="-128"/>
              </a:rPr>
              <a:t>Die Lehrkraft erarbeitet zusammen mit den Kindern einen gemeinsamen Wortspeicher.</a:t>
            </a:r>
          </a:p>
        </p:txBody>
      </p:sp>
      <p:pic>
        <p:nvPicPr>
          <p:cNvPr id="190470" name="Grafik 8"/>
          <p:cNvPicPr>
            <a:picLocks noChangeAspect="1" noChangeArrowheads="1"/>
          </p:cNvPicPr>
          <p:nvPr/>
        </p:nvPicPr>
        <p:blipFill>
          <a:blip r:embed="rId2" cstate="print"/>
          <a:srcRect l="31081" t="5746" r="23367" b="24442"/>
          <a:stretch>
            <a:fillRect/>
          </a:stretch>
        </p:blipFill>
        <p:spPr bwMode="auto">
          <a:xfrm>
            <a:off x="179388" y="1052513"/>
            <a:ext cx="4321175" cy="3313112"/>
          </a:xfrm>
          <a:prstGeom prst="rect">
            <a:avLst/>
          </a:prstGeom>
          <a:noFill/>
          <a:ln w="9525">
            <a:noFill/>
            <a:miter lim="800000"/>
            <a:headEnd/>
            <a:tailEnd/>
          </a:ln>
        </p:spPr>
      </p:pic>
      <p:sp>
        <p:nvSpPr>
          <p:cNvPr id="190472" name="Textfeld 10"/>
          <p:cNvSpPr txBox="1">
            <a:spLocks noChangeArrowheads="1"/>
          </p:cNvSpPr>
          <p:nvPr/>
        </p:nvSpPr>
        <p:spPr bwMode="auto">
          <a:xfrm>
            <a:off x="4859338" y="4581525"/>
            <a:ext cx="3600450" cy="1108075"/>
          </a:xfrm>
          <a:prstGeom prst="rect">
            <a:avLst/>
          </a:prstGeom>
          <a:noFill/>
          <a:ln w="9525">
            <a:noFill/>
            <a:miter lim="800000"/>
            <a:headEnd/>
            <a:tailEnd/>
          </a:ln>
        </p:spPr>
        <p:txBody>
          <a:bodyPr>
            <a:prstTxWarp prst="textNoShape">
              <a:avLst/>
            </a:prstTxWarp>
            <a:spAutoFit/>
          </a:bodyPr>
          <a:lstStyle/>
          <a:p>
            <a:r>
              <a:rPr lang="de-DE" sz="2200">
                <a:solidFill>
                  <a:srgbClr val="008000"/>
                </a:solidFill>
                <a:ea typeface="MS PGothic" pitchFamily="34" charset="-128"/>
              </a:rPr>
              <a:t>Die Lehrkraft führt die neuen Begriffe ein und erklärt sie.</a:t>
            </a:r>
          </a:p>
        </p:txBody>
      </p:sp>
      <p:sp>
        <p:nvSpPr>
          <p:cNvPr id="190473" name="Titel 1"/>
          <p:cNvSpPr txBox="1">
            <a:spLocks/>
          </p:cNvSpPr>
          <p:nvPr/>
        </p:nvSpPr>
        <p:spPr bwMode="auto">
          <a:xfrm>
            <a:off x="228600" y="3810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Erarbeitung des Fachwortschatzes (Wortspeicher)</a:t>
            </a:r>
            <a:endParaRPr lang="de-DE">
              <a:solidFill>
                <a:srgbClr val="FF0000"/>
              </a:solidFill>
              <a:latin typeface="Calibri" pitchFamily="34" charset="0"/>
              <a:ea typeface="MS PGothic" pitchFamily="34" charset="-128"/>
            </a:endParaRPr>
          </a:p>
        </p:txBody>
      </p:sp>
      <p:pic>
        <p:nvPicPr>
          <p:cNvPr id="3" name="Grafik 2">
            <a:extLst>
              <a:ext uri="{FF2B5EF4-FFF2-40B4-BE49-F238E27FC236}">
                <a16:creationId xmlns:a16="http://schemas.microsoft.com/office/drawing/2014/main" id="{C434FEAC-939D-DA4B-B8A9-7D8E575B0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563" y="1125538"/>
            <a:ext cx="4503626" cy="3096244"/>
          </a:xfrm>
          <a:prstGeom prst="rect">
            <a:avLst/>
          </a:prstGeo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Inhaltsplatzhalter 4"/>
          <p:cNvSpPr>
            <a:spLocks noGrp="1"/>
          </p:cNvSpPr>
          <p:nvPr>
            <p:ph idx="1"/>
          </p:nvPr>
        </p:nvSpPr>
        <p:spPr>
          <a:xfrm>
            <a:off x="179388" y="1341438"/>
            <a:ext cx="8208962" cy="4751387"/>
          </a:xfrm>
        </p:spPr>
        <p:txBody>
          <a:bodyPr/>
          <a:lstStyle/>
          <a:p>
            <a:pPr marL="341313">
              <a:buFont typeface="Arial" pitchFamily="-107" charset="0"/>
              <a:buChar char="•"/>
            </a:pPr>
            <a:r>
              <a:rPr lang="de-DE" sz="2400" dirty="0"/>
              <a:t>Transparenz / Sinnstiftung über Einführung von Fachbegriffen:</a:t>
            </a:r>
          </a:p>
          <a:p>
            <a:pPr marL="341313">
              <a:buFont typeface="Arial" pitchFamily="-107" charset="0"/>
              <a:buChar char="•"/>
            </a:pPr>
            <a:endParaRPr lang="de-DE" sz="2400" dirty="0"/>
          </a:p>
          <a:p>
            <a:pPr marL="341313">
              <a:buFont typeface="Lucida Grande" pitchFamily="-107" charset="0"/>
              <a:buChar char="●"/>
            </a:pPr>
            <a:r>
              <a:rPr lang="de-DE" sz="2400" i="1" dirty="0">
                <a:solidFill>
                  <a:srgbClr val="008000"/>
                </a:solidFill>
              </a:rPr>
              <a:t>L:    </a:t>
            </a:r>
            <a:r>
              <a:rPr lang="de-DE" sz="2400" i="1" dirty="0">
                <a:solidFill>
                  <a:srgbClr val="00B050"/>
                </a:solidFill>
              </a:rPr>
              <a:t>„Damit ihr besser mit der Hundertertafel arbeiten könnt, braucht ihr Mathe-Wörter.“</a:t>
            </a:r>
          </a:p>
          <a:p>
            <a:pPr marL="341313">
              <a:buFont typeface="Lucida Grande" pitchFamily="-107" charset="0"/>
              <a:buNone/>
            </a:pPr>
            <a:r>
              <a:rPr lang="de-DE" sz="2400" dirty="0"/>
              <a:t>oder</a:t>
            </a:r>
          </a:p>
          <a:p>
            <a:pPr marL="341313">
              <a:buFont typeface="Lucida Grande" pitchFamily="-107" charset="0"/>
              <a:buChar char="●"/>
            </a:pPr>
            <a:r>
              <a:rPr lang="de-DE" sz="2400" i="1" dirty="0">
                <a:solidFill>
                  <a:srgbClr val="00B050"/>
                </a:solidFill>
              </a:rPr>
              <a:t>L:    „Ich habe bemerkt, dass ihr manchmal gar nicht das ausdrücken konntet, was ihr gemeint habt. Dann habt ihr auf bestimmte Zahlen gezeigt. Lasst uns einmal gemeinsam überlegen, welche Mathe-Wörter ihr dafür verwenden könnt.“</a:t>
            </a:r>
          </a:p>
          <a:p>
            <a:pPr marL="341313">
              <a:buFont typeface="Lucida Grande" pitchFamily="-107" charset="0"/>
              <a:buNone/>
            </a:pPr>
            <a:endParaRPr lang="de-DE" dirty="0"/>
          </a:p>
        </p:txBody>
      </p:sp>
      <p:sp>
        <p:nvSpPr>
          <p:cNvPr id="191491" name="Foliennummernplatzhalter 3"/>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sz="1400">
                <a:ea typeface="MS PGothic" pitchFamily="34" charset="-128"/>
              </a:rPr>
              <a:t>                                  </a:t>
            </a:r>
            <a:fld id="{7EFE22D8-1209-2742-B016-CCFB4AE58AC8}" type="slidenum">
              <a:rPr lang="de-DE" sz="1400">
                <a:ea typeface="MS PGothic" pitchFamily="34" charset="-128"/>
              </a:rPr>
              <a:pPr/>
              <a:t>37</a:t>
            </a:fld>
            <a:endParaRPr lang="de-DE" sz="1400">
              <a:ea typeface="MS PGothic" pitchFamily="34" charset="-128"/>
            </a:endParaRPr>
          </a:p>
        </p:txBody>
      </p:sp>
      <p:sp>
        <p:nvSpPr>
          <p:cNvPr id="191492" name="Titel 1"/>
          <p:cNvSpPr txBox="1">
            <a:spLocks/>
          </p:cNvSpPr>
          <p:nvPr/>
        </p:nvSpPr>
        <p:spPr bwMode="auto">
          <a:xfrm>
            <a:off x="228600" y="3810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Erarbeitung des Fachwortschatzes (Wortspeicher)</a:t>
            </a:r>
            <a:endParaRPr lang="de-DE">
              <a:solidFill>
                <a:srgbClr val="FF0000"/>
              </a:solidFill>
              <a:latin typeface="Calibri" pitchFamily="34" charset="0"/>
              <a:ea typeface="MS PGothic" pitchFamily="34" charset="-128"/>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Foliennummernplatzhalter 3"/>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sz="1400">
                <a:ea typeface="MS PGothic" pitchFamily="34" charset="-128"/>
              </a:rPr>
              <a:t>                                  </a:t>
            </a:r>
            <a:fld id="{130C67CF-71E8-BC49-BFEF-8EF2ABCEA351}" type="slidenum">
              <a:rPr lang="de-DE" sz="1400">
                <a:ea typeface="MS PGothic" pitchFamily="34" charset="-128"/>
              </a:rPr>
              <a:pPr/>
              <a:t>38</a:t>
            </a:fld>
            <a:endParaRPr lang="de-DE" sz="1400">
              <a:ea typeface="MS PGothic" pitchFamily="34" charset="-128"/>
            </a:endParaRPr>
          </a:p>
        </p:txBody>
      </p:sp>
      <p:sp>
        <p:nvSpPr>
          <p:cNvPr id="192516" name="Titel 1"/>
          <p:cNvSpPr txBox="1">
            <a:spLocks/>
          </p:cNvSpPr>
          <p:nvPr/>
        </p:nvSpPr>
        <p:spPr bwMode="auto">
          <a:xfrm>
            <a:off x="228600" y="3810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Erarbeitung des Fachwortschatzes (Wortspeicher)</a:t>
            </a:r>
            <a:endParaRPr lang="de-DE">
              <a:solidFill>
                <a:srgbClr val="FF0000"/>
              </a:solidFill>
              <a:latin typeface="Calibri" pitchFamily="34" charset="0"/>
              <a:ea typeface="MS PGothic" pitchFamily="34" charset="-128"/>
            </a:endParaRPr>
          </a:p>
        </p:txBody>
      </p:sp>
      <p:sp>
        <p:nvSpPr>
          <p:cNvPr id="6" name="Textfeld 5"/>
          <p:cNvSpPr txBox="1"/>
          <p:nvPr/>
        </p:nvSpPr>
        <p:spPr>
          <a:xfrm>
            <a:off x="127348" y="1030288"/>
            <a:ext cx="8889304" cy="5016758"/>
          </a:xfrm>
          <a:prstGeom prst="rect">
            <a:avLst/>
          </a:prstGeom>
          <a:solidFill>
            <a:srgbClr val="006600"/>
          </a:solidFill>
        </p:spPr>
        <p:txBody>
          <a:bodyPr wrap="square" rtlCol="0">
            <a:spAutoFit/>
          </a:bodyPr>
          <a:lstStyle/>
          <a:p>
            <a:r>
              <a:rPr lang="de-DE" sz="2000" b="1" u="sng" dirty="0">
                <a:solidFill>
                  <a:schemeClr val="bg1"/>
                </a:solidFill>
                <a:latin typeface="Segoe Script" pitchFamily="34" charset="0"/>
              </a:rPr>
              <a:t>Wir haben gesagt</a:t>
            </a:r>
            <a:r>
              <a:rPr lang="de-DE" sz="2000" b="1" dirty="0">
                <a:solidFill>
                  <a:schemeClr val="bg1"/>
                </a:solidFill>
                <a:latin typeface="Segoe Script" pitchFamily="34" charset="0"/>
              </a:rPr>
              <a:t>:                   </a:t>
            </a:r>
            <a:r>
              <a:rPr lang="de-DE" sz="2000" b="1" u="sng" dirty="0">
                <a:solidFill>
                  <a:schemeClr val="bg1"/>
                </a:solidFill>
                <a:latin typeface="Segoe Script" pitchFamily="34" charset="0"/>
              </a:rPr>
              <a:t>Ein Mathematiker würde</a:t>
            </a:r>
          </a:p>
          <a:p>
            <a:r>
              <a:rPr lang="de-DE" sz="2000" b="1" dirty="0">
                <a:solidFill>
                  <a:schemeClr val="bg1"/>
                </a:solidFill>
                <a:latin typeface="Segoe Script" pitchFamily="34" charset="0"/>
              </a:rPr>
              <a:t>                                            		</a:t>
            </a:r>
            <a:r>
              <a:rPr lang="de-DE" sz="2000" b="1" u="sng" dirty="0">
                <a:solidFill>
                  <a:schemeClr val="bg1"/>
                </a:solidFill>
                <a:latin typeface="Segoe Script" pitchFamily="34" charset="0"/>
              </a:rPr>
              <a:t>sagen:</a:t>
            </a:r>
          </a:p>
          <a:p>
            <a:endParaRPr lang="de-DE" sz="2000" dirty="0">
              <a:solidFill>
                <a:schemeClr val="bg1"/>
              </a:solidFill>
              <a:latin typeface="Segoe Script" pitchFamily="34" charset="0"/>
            </a:endParaRPr>
          </a:p>
          <a:p>
            <a:r>
              <a:rPr lang="de-DE" sz="2000" dirty="0">
                <a:solidFill>
                  <a:schemeClr val="bg1"/>
                </a:solidFill>
                <a:latin typeface="Segoe Script" pitchFamily="34" charset="0"/>
              </a:rPr>
              <a:t>Die Zahlen gehen immer        Die Zahlen werden immer</a:t>
            </a:r>
          </a:p>
          <a:p>
            <a:r>
              <a:rPr lang="de-DE" sz="2000" u="sng" dirty="0">
                <a:solidFill>
                  <a:schemeClr val="bg1"/>
                </a:solidFill>
                <a:latin typeface="Segoe Script" pitchFamily="34" charset="0"/>
              </a:rPr>
              <a:t>höher</a:t>
            </a:r>
            <a:r>
              <a:rPr lang="de-DE" sz="2000" dirty="0">
                <a:solidFill>
                  <a:schemeClr val="bg1"/>
                </a:solidFill>
                <a:latin typeface="Segoe Script" pitchFamily="34" charset="0"/>
              </a:rPr>
              <a:t> .                                 </a:t>
            </a:r>
            <a:r>
              <a:rPr lang="de-DE" sz="2000" dirty="0">
                <a:solidFill>
                  <a:srgbClr val="FF0000"/>
                </a:solidFill>
                <a:latin typeface="Segoe Script" pitchFamily="34" charset="0"/>
              </a:rPr>
              <a:t>größer</a:t>
            </a:r>
            <a:r>
              <a:rPr lang="de-DE" sz="2000" dirty="0">
                <a:solidFill>
                  <a:schemeClr val="bg1"/>
                </a:solidFill>
                <a:latin typeface="Segoe Script" pitchFamily="34" charset="0"/>
              </a:rPr>
              <a:t>.</a:t>
            </a:r>
          </a:p>
          <a:p>
            <a:endParaRPr lang="de-DE" sz="2000" dirty="0">
              <a:solidFill>
                <a:schemeClr val="bg1"/>
              </a:solidFill>
              <a:latin typeface="Segoe Script" pitchFamily="34" charset="0"/>
            </a:endParaRPr>
          </a:p>
          <a:p>
            <a:r>
              <a:rPr lang="de-DE" sz="2000" dirty="0">
                <a:solidFill>
                  <a:schemeClr val="bg1"/>
                </a:solidFill>
                <a:latin typeface="Segoe Script" pitchFamily="34" charset="0"/>
              </a:rPr>
              <a:t>Die </a:t>
            </a:r>
            <a:r>
              <a:rPr lang="de-DE" sz="2000" u="sng" dirty="0">
                <a:solidFill>
                  <a:schemeClr val="bg1"/>
                </a:solidFill>
                <a:latin typeface="Segoe Script" pitchFamily="34" charset="0"/>
              </a:rPr>
              <a:t>hinteren Zahlen </a:t>
            </a:r>
            <a:r>
              <a:rPr lang="de-DE" sz="2000" dirty="0">
                <a:solidFill>
                  <a:schemeClr val="bg1"/>
                </a:solidFill>
                <a:latin typeface="Segoe Script" pitchFamily="34" charset="0"/>
              </a:rPr>
              <a:t>sind       </a:t>
            </a:r>
            <a:r>
              <a:rPr lang="de-DE" sz="2000" dirty="0">
                <a:solidFill>
                  <a:srgbClr val="FF0000"/>
                </a:solidFill>
                <a:latin typeface="Segoe Script" pitchFamily="34" charset="0"/>
              </a:rPr>
              <a:t>Die Einer </a:t>
            </a:r>
            <a:r>
              <a:rPr lang="de-DE" sz="2000" dirty="0">
                <a:solidFill>
                  <a:schemeClr val="bg1"/>
                </a:solidFill>
                <a:latin typeface="Segoe Script" pitchFamily="34" charset="0"/>
              </a:rPr>
              <a:t>sind gleich.  </a:t>
            </a:r>
          </a:p>
          <a:p>
            <a:r>
              <a:rPr lang="de-DE" sz="2000" dirty="0">
                <a:solidFill>
                  <a:schemeClr val="bg1"/>
                </a:solidFill>
                <a:latin typeface="Segoe Script" pitchFamily="34" charset="0"/>
              </a:rPr>
              <a:t>gleich.                   </a:t>
            </a:r>
            <a:r>
              <a:rPr lang="de-DE" sz="2000" dirty="0">
                <a:solidFill>
                  <a:srgbClr val="FF0000"/>
                </a:solidFill>
                <a:latin typeface="Segoe Script" pitchFamily="34" charset="0"/>
              </a:rPr>
              <a:t>              </a:t>
            </a:r>
            <a:endParaRPr lang="de-DE" sz="2000" dirty="0">
              <a:solidFill>
                <a:schemeClr val="bg1"/>
              </a:solidFill>
              <a:latin typeface="Segoe Script" pitchFamily="34" charset="0"/>
            </a:endParaRPr>
          </a:p>
          <a:p>
            <a:endParaRPr lang="de-DE" sz="2000" dirty="0">
              <a:solidFill>
                <a:schemeClr val="bg1"/>
              </a:solidFill>
              <a:latin typeface="Segoe Script" pitchFamily="34" charset="0"/>
            </a:endParaRPr>
          </a:p>
          <a:p>
            <a:r>
              <a:rPr lang="de-DE" sz="2000" dirty="0">
                <a:solidFill>
                  <a:schemeClr val="bg1"/>
                </a:solidFill>
                <a:latin typeface="Segoe Script" pitchFamily="34" charset="0"/>
              </a:rPr>
              <a:t>Hier sind immer </a:t>
            </a:r>
            <a:r>
              <a:rPr lang="de-DE" sz="2000" u="sng" dirty="0">
                <a:solidFill>
                  <a:schemeClr val="bg1"/>
                </a:solidFill>
                <a:latin typeface="Segoe Script" pitchFamily="34" charset="0"/>
              </a:rPr>
              <a:t>Neuner</a:t>
            </a:r>
            <a:r>
              <a:rPr lang="de-DE" sz="2000" dirty="0">
                <a:solidFill>
                  <a:schemeClr val="bg1"/>
                </a:solidFill>
                <a:latin typeface="Segoe Script" pitchFamily="34" charset="0"/>
              </a:rPr>
              <a:t>.        </a:t>
            </a:r>
            <a:r>
              <a:rPr lang="de-DE" sz="2000" dirty="0">
                <a:solidFill>
                  <a:srgbClr val="FF0000"/>
                </a:solidFill>
                <a:latin typeface="Segoe Script" pitchFamily="34" charset="0"/>
              </a:rPr>
              <a:t>An der Einerstelle steht</a:t>
            </a:r>
            <a:r>
              <a:rPr lang="de-DE" sz="2000" dirty="0">
                <a:solidFill>
                  <a:schemeClr val="bg1"/>
                </a:solidFill>
                <a:latin typeface="Segoe Script" pitchFamily="34" charset="0"/>
              </a:rPr>
              <a:t>   </a:t>
            </a:r>
          </a:p>
          <a:p>
            <a:r>
              <a:rPr lang="de-DE" sz="2000" dirty="0">
                <a:solidFill>
                  <a:schemeClr val="bg1"/>
                </a:solidFill>
                <a:latin typeface="Segoe Script" pitchFamily="34" charset="0"/>
              </a:rPr>
              <a:t>                                          immer eine 9.</a:t>
            </a:r>
          </a:p>
          <a:p>
            <a:endParaRPr lang="de-DE" sz="2000" dirty="0">
              <a:solidFill>
                <a:schemeClr val="bg1"/>
              </a:solidFill>
              <a:latin typeface="Segoe Script" pitchFamily="34" charset="0"/>
            </a:endParaRPr>
          </a:p>
          <a:p>
            <a:r>
              <a:rPr lang="de-DE" sz="2000" dirty="0">
                <a:solidFill>
                  <a:schemeClr val="bg1"/>
                </a:solidFill>
                <a:latin typeface="Segoe Script" pitchFamily="34" charset="0"/>
              </a:rPr>
              <a:t>Die Zahlen in der </a:t>
            </a:r>
            <a:r>
              <a:rPr lang="de-DE" sz="2000" u="sng" dirty="0">
                <a:solidFill>
                  <a:schemeClr val="bg1"/>
                </a:solidFill>
                <a:latin typeface="Segoe Script" pitchFamily="34" charset="0"/>
              </a:rPr>
              <a:t>Schräge</a:t>
            </a:r>
            <a:r>
              <a:rPr lang="de-DE" sz="2000" dirty="0">
                <a:solidFill>
                  <a:schemeClr val="bg1"/>
                </a:solidFill>
                <a:latin typeface="Segoe Script" pitchFamily="34" charset="0"/>
              </a:rPr>
              <a:t> …  Die Zahlen in der </a:t>
            </a:r>
            <a:r>
              <a:rPr lang="de-DE" sz="2000" dirty="0">
                <a:solidFill>
                  <a:srgbClr val="FF0000"/>
                </a:solidFill>
                <a:latin typeface="Segoe Script" pitchFamily="34" charset="0"/>
              </a:rPr>
              <a:t>Diagonalen</a:t>
            </a:r>
            <a:r>
              <a:rPr lang="de-DE" sz="2000" dirty="0">
                <a:solidFill>
                  <a:schemeClr val="bg1"/>
                </a:solidFill>
                <a:latin typeface="Segoe Script" pitchFamily="34" charset="0"/>
              </a:rPr>
              <a:t>…</a:t>
            </a:r>
          </a:p>
          <a:p>
            <a:endParaRPr lang="de-DE" sz="2000" dirty="0">
              <a:solidFill>
                <a:schemeClr val="bg1"/>
              </a:solidFill>
              <a:latin typeface="Segoe Script" pitchFamily="34" charset="0"/>
            </a:endParaRPr>
          </a:p>
          <a:p>
            <a:r>
              <a:rPr lang="de-DE" sz="2000" u="sng" dirty="0">
                <a:solidFill>
                  <a:schemeClr val="bg1"/>
                </a:solidFill>
                <a:latin typeface="Segoe Script" pitchFamily="34" charset="0"/>
              </a:rPr>
              <a:t>Hier</a:t>
            </a:r>
            <a:r>
              <a:rPr lang="de-DE" sz="2000" dirty="0">
                <a:solidFill>
                  <a:schemeClr val="bg1"/>
                </a:solidFill>
                <a:latin typeface="Segoe Script" pitchFamily="34" charset="0"/>
              </a:rPr>
              <a:t> ist die </a:t>
            </a:r>
            <a:r>
              <a:rPr lang="de-DE" sz="2000" b="1" u="sng" dirty="0">
                <a:solidFill>
                  <a:schemeClr val="bg1"/>
                </a:solidFill>
                <a:latin typeface="Segoe Script" pitchFamily="34" charset="0"/>
              </a:rPr>
              <a:t>1</a:t>
            </a:r>
            <a:r>
              <a:rPr lang="de-DE" sz="2000" u="sng" dirty="0">
                <a:solidFill>
                  <a:schemeClr val="bg1"/>
                </a:solidFill>
                <a:latin typeface="Segoe Script" pitchFamily="34" charset="0"/>
              </a:rPr>
              <a:t>0, 20, 30, 40</a:t>
            </a:r>
            <a:r>
              <a:rPr lang="de-DE" sz="2000" dirty="0">
                <a:solidFill>
                  <a:schemeClr val="bg1"/>
                </a:solidFill>
                <a:latin typeface="Segoe Script" pitchFamily="34" charset="0"/>
              </a:rPr>
              <a:t>, …  </a:t>
            </a:r>
            <a:r>
              <a:rPr lang="de-DE" sz="2000" dirty="0">
                <a:solidFill>
                  <a:srgbClr val="FF0000"/>
                </a:solidFill>
                <a:latin typeface="Segoe Script" pitchFamily="34" charset="0"/>
              </a:rPr>
              <a:t>In der letzten Spalte </a:t>
            </a:r>
            <a:r>
              <a:rPr lang="de-DE" sz="2000" dirty="0">
                <a:solidFill>
                  <a:schemeClr val="bg1"/>
                </a:solidFill>
                <a:latin typeface="Segoe Script" pitchFamily="34" charset="0"/>
              </a:rPr>
              <a:t>stehen</a:t>
            </a:r>
          </a:p>
          <a:p>
            <a:r>
              <a:rPr lang="de-DE" sz="2000" dirty="0">
                <a:solidFill>
                  <a:schemeClr val="bg1"/>
                </a:solidFill>
                <a:latin typeface="Segoe Script" pitchFamily="34" charset="0"/>
              </a:rPr>
              <a:t>                                          (glatte) </a:t>
            </a:r>
            <a:r>
              <a:rPr lang="de-DE" sz="2000" dirty="0">
                <a:solidFill>
                  <a:srgbClr val="FF0000"/>
                </a:solidFill>
                <a:latin typeface="Segoe Script" pitchFamily="34" charset="0"/>
              </a:rPr>
              <a:t>Zehnerzahlen</a:t>
            </a:r>
            <a:r>
              <a:rPr lang="de-DE" sz="2000" dirty="0">
                <a:solidFill>
                  <a:schemeClr val="bg1"/>
                </a:solidFill>
                <a:latin typeface="Segoe Script" pitchFamily="34" charset="0"/>
              </a:rPr>
              <a:t>.</a:t>
            </a:r>
            <a:r>
              <a:rPr lang="de-DE" sz="2000" dirty="0">
                <a:solidFill>
                  <a:srgbClr val="FF0000"/>
                </a:solidFill>
                <a:latin typeface="Segoe Script" pitchFamily="34" charset="0"/>
              </a:rPr>
              <a:t> </a:t>
            </a:r>
            <a:r>
              <a:rPr lang="de-DE" dirty="0">
                <a:solidFill>
                  <a:schemeClr val="bg1"/>
                </a:solidFill>
                <a:latin typeface="Segoe Script" pitchFamily="34" charset="0"/>
              </a:rPr>
              <a:t>   </a:t>
            </a:r>
          </a:p>
        </p:txBody>
      </p:sp>
      <p:cxnSp>
        <p:nvCxnSpPr>
          <p:cNvPr id="7" name="Gerade Verbindung 6"/>
          <p:cNvCxnSpPr/>
          <p:nvPr/>
        </p:nvCxnSpPr>
        <p:spPr>
          <a:xfrm rot="16200000" flipH="1">
            <a:off x="1489349" y="3896915"/>
            <a:ext cx="5734048" cy="7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a:off x="199797" y="1772816"/>
            <a:ext cx="8640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 Box 4"/>
          <p:cNvSpPr txBox="1">
            <a:spLocks noChangeArrowheads="1"/>
          </p:cNvSpPr>
          <p:nvPr/>
        </p:nvSpPr>
        <p:spPr bwMode="auto">
          <a:xfrm>
            <a:off x="792163" y="476250"/>
            <a:ext cx="7559675" cy="366713"/>
          </a:xfrm>
          <a:prstGeom prst="rect">
            <a:avLst/>
          </a:prstGeom>
          <a:noFill/>
          <a:ln w="9525">
            <a:noFill/>
            <a:miter lim="800000"/>
            <a:headEnd/>
            <a:tailEnd/>
          </a:ln>
        </p:spPr>
        <p:txBody>
          <a:bodyPr>
            <a:prstTxWarp prst="textNoShape">
              <a:avLst/>
            </a:prstTxWarp>
            <a:spAutoFit/>
          </a:bodyPr>
          <a:lstStyle/>
          <a:p>
            <a:pPr>
              <a:spcBef>
                <a:spcPct val="50000"/>
              </a:spcBef>
            </a:pPr>
            <a:endParaRPr lang="de-DE">
              <a:ea typeface="MS PGothic" pitchFamily="34" charset="-128"/>
            </a:endParaRPr>
          </a:p>
        </p:txBody>
      </p:sp>
      <p:sp>
        <p:nvSpPr>
          <p:cNvPr id="194563" name="Foliennummernplatzhalter 7"/>
          <p:cNvSpPr>
            <a:spLocks noGrp="1"/>
          </p:cNvSpPr>
          <p:nvPr>
            <p:ph type="sldNum" sz="quarter" idx="10"/>
          </p:nvPr>
        </p:nvSpPr>
        <p:spPr>
          <a:noFill/>
        </p:spPr>
        <p:txBody>
          <a:bodyPr/>
          <a:lstStyle/>
          <a:p>
            <a:fld id="{19951165-8BD3-3048-AF15-4BFBAF90F5AF}" type="slidenum">
              <a:rPr lang="de-DE">
                <a:ea typeface="MS PGothic" pitchFamily="34" charset="-128"/>
              </a:rPr>
              <a:pPr/>
              <a:t>39</a:t>
            </a:fld>
            <a:endParaRPr lang="de-DE">
              <a:ea typeface="MS PGothic" pitchFamily="34" charset="-128"/>
            </a:endParaRPr>
          </a:p>
        </p:txBody>
      </p:sp>
      <p:sp>
        <p:nvSpPr>
          <p:cNvPr id="194564" name="Titel 1"/>
          <p:cNvSpPr>
            <a:spLocks noGrp="1"/>
          </p:cNvSpPr>
          <p:nvPr>
            <p:ph type="ctrTitle" idx="4294967295"/>
          </p:nvPr>
        </p:nvSpPr>
        <p:spPr>
          <a:xfrm>
            <a:off x="1371600" y="0"/>
            <a:ext cx="7772400" cy="609600"/>
          </a:xfrm>
        </p:spPr>
        <p:txBody>
          <a:bodyPr/>
          <a:lstStyle/>
          <a:p>
            <a:r>
              <a:rPr lang="de-DE" sz="2000" b="1">
                <a:solidFill>
                  <a:srgbClr val="FF0000"/>
                </a:solidFill>
              </a:rPr>
              <a:t> </a:t>
            </a:r>
            <a:endParaRPr lang="de-DE" sz="2000"/>
          </a:p>
        </p:txBody>
      </p:sp>
      <p:sp>
        <p:nvSpPr>
          <p:cNvPr id="194568" name="Foliennummernplatzhalter 7"/>
          <p:cNvSpPr txBox="1">
            <a:spLocks/>
          </p:cNvSpPr>
          <p:nvPr/>
        </p:nvSpPr>
        <p:spPr bwMode="auto">
          <a:xfrm>
            <a:off x="6740525" y="6534150"/>
            <a:ext cx="2098675" cy="476250"/>
          </a:xfrm>
          <a:prstGeom prst="rect">
            <a:avLst/>
          </a:prstGeom>
          <a:noFill/>
          <a:ln w="9525">
            <a:noFill/>
            <a:miter lim="800000"/>
            <a:headEnd/>
            <a:tailEnd/>
          </a:ln>
        </p:spPr>
        <p:txBody>
          <a:bodyPr>
            <a:prstTxWarp prst="textNoShape">
              <a:avLst/>
            </a:prstTxWarp>
          </a:bodyPr>
          <a:lstStyle/>
          <a:p>
            <a:endParaRPr lang="de-DE" sz="1400" dirty="0">
              <a:ea typeface="MS PGothic" pitchFamily="34" charset="-128"/>
            </a:endParaRPr>
          </a:p>
        </p:txBody>
      </p:sp>
      <p:pic>
        <p:nvPicPr>
          <p:cNvPr id="25" name="Grafik 24"/>
          <p:cNvPicPr>
            <a:picLocks noChangeAspect="1" noChangeArrowheads="1"/>
          </p:cNvPicPr>
          <p:nvPr/>
        </p:nvPicPr>
        <p:blipFill>
          <a:blip r:embed="rId2" cstate="print"/>
          <a:srcRect/>
          <a:stretch>
            <a:fillRect/>
          </a:stretch>
        </p:blipFill>
        <p:spPr bwMode="auto">
          <a:xfrm>
            <a:off x="5334000" y="868457"/>
            <a:ext cx="3429000" cy="5533538"/>
          </a:xfrm>
          <a:prstGeom prst="rect">
            <a:avLst/>
          </a:prstGeom>
          <a:noFill/>
          <a:ln w="9525">
            <a:noFill/>
            <a:miter lim="800000"/>
            <a:headEnd/>
            <a:tailEnd/>
          </a:ln>
        </p:spPr>
      </p:pic>
      <p:pic>
        <p:nvPicPr>
          <p:cNvPr id="23" name="Bild 22"/>
          <p:cNvPicPr>
            <a:picLocks noChangeAspect="1"/>
          </p:cNvPicPr>
          <p:nvPr/>
        </p:nvPicPr>
        <p:blipFill>
          <a:blip r:embed="rId3" cstate="print"/>
          <a:stretch>
            <a:fillRect/>
          </a:stretch>
        </p:blipFill>
        <p:spPr>
          <a:xfrm>
            <a:off x="985565" y="914400"/>
            <a:ext cx="3891235" cy="5486400"/>
          </a:xfrm>
          <a:prstGeom prst="rect">
            <a:avLst/>
          </a:prstGeom>
        </p:spPr>
      </p:pic>
      <p:sp>
        <p:nvSpPr>
          <p:cNvPr id="8" name="Titel 1"/>
          <p:cNvSpPr txBox="1">
            <a:spLocks/>
          </p:cNvSpPr>
          <p:nvPr/>
        </p:nvSpPr>
        <p:spPr bwMode="auto">
          <a:xfrm>
            <a:off x="228600" y="381000"/>
            <a:ext cx="9144000" cy="649288"/>
          </a:xfrm>
          <a:prstGeom prst="rect">
            <a:avLst/>
          </a:prstGeom>
          <a:noFill/>
          <a:ln w="9525">
            <a:noFill/>
            <a:miter lim="800000"/>
            <a:headEnd/>
            <a:tailEnd/>
          </a:ln>
        </p:spPr>
        <p:txBody>
          <a:bodyPr lIns="0" tIns="0" bIns="0">
            <a:prstTxWarp prst="textNoShape">
              <a:avLst/>
            </a:prstTxWarp>
          </a:bodyPr>
          <a:lstStyle/>
          <a:p>
            <a:pPr algn="ctr"/>
            <a:r>
              <a:rPr lang="de-DE" b="1" dirty="0">
                <a:solidFill>
                  <a:srgbClr val="FF0000"/>
                </a:solidFill>
                <a:ea typeface="MS PGothic" pitchFamily="34" charset="-128"/>
              </a:rPr>
              <a:t>4. Das </a:t>
            </a:r>
            <a:r>
              <a:rPr lang="de-DE" b="1" dirty="0" err="1">
                <a:solidFill>
                  <a:srgbClr val="FF0000"/>
                </a:solidFill>
                <a:ea typeface="MS PGothic" pitchFamily="34" charset="-128"/>
              </a:rPr>
              <a:t>WEGE-Konzept</a:t>
            </a:r>
            <a:r>
              <a:rPr lang="de-DE" b="1" dirty="0">
                <a:solidFill>
                  <a:srgbClr val="FF0000"/>
                </a:solidFill>
                <a:ea typeface="MS PGothic" pitchFamily="34" charset="-128"/>
              </a:rPr>
              <a:t> – </a:t>
            </a:r>
            <a:r>
              <a:rPr lang="de-DE" dirty="0">
                <a:solidFill>
                  <a:srgbClr val="FF0000"/>
                </a:solidFill>
                <a:ea typeface="MS PGothic" pitchFamily="34" charset="-128"/>
              </a:rPr>
              <a:t>Erarbeitung des Fachwortschatzes (Wortspeicher)</a:t>
            </a:r>
            <a:endParaRPr lang="de-DE" dirty="0">
              <a:solidFill>
                <a:srgbClr val="FF0000"/>
              </a:solidFill>
              <a:latin typeface="Calibri" pitchFamily="34" charset="0"/>
              <a:ea typeface="MS PGothic"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strVal val="#ppt_w*0.70"/>
                                          </p:val>
                                        </p:tav>
                                        <p:tav tm="100000">
                                          <p:val>
                                            <p:strVal val="#ppt_w"/>
                                          </p:val>
                                        </p:tav>
                                      </p:tavLst>
                                    </p:anim>
                                    <p:anim calcmode="lin" valueType="num">
                                      <p:cBhvr>
                                        <p:cTn id="8" dur="1000" fill="hold"/>
                                        <p:tgtEl>
                                          <p:spTgt spid="25"/>
                                        </p:tgtEl>
                                        <p:attrNameLst>
                                          <p:attrName>ppt_h</p:attrName>
                                        </p:attrNameLst>
                                      </p:cBhvr>
                                      <p:tavLst>
                                        <p:tav tm="0">
                                          <p:val>
                                            <p:strVal val="#ppt_h"/>
                                          </p:val>
                                        </p:tav>
                                        <p:tav tm="100000">
                                          <p:val>
                                            <p:strVal val="#ppt_h"/>
                                          </p:val>
                                        </p:tav>
                                      </p:tavLst>
                                    </p:anim>
                                    <p:animEffect transition="in" filter="fade">
                                      <p:cBhvr>
                                        <p:cTn id="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Foliennummernplatzhalter 3"/>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a:ea typeface="MS PGothic" pitchFamily="34" charset="-128"/>
              </a:rPr>
              <a:t>                          </a:t>
            </a:r>
            <a:fld id="{0EBE5C0D-9E9F-1547-BC7D-1EB8E3085AD4}" type="slidenum">
              <a:rPr lang="de-DE" sz="1400">
                <a:ea typeface="MS PGothic" pitchFamily="34" charset="-128"/>
              </a:rPr>
              <a:pPr/>
              <a:t>4</a:t>
            </a:fld>
            <a:endParaRPr lang="de-DE" sz="1400">
              <a:ea typeface="MS PGothic" pitchFamily="34" charset="-128"/>
            </a:endParaRPr>
          </a:p>
        </p:txBody>
      </p:sp>
      <p:sp>
        <p:nvSpPr>
          <p:cNvPr id="3" name="Textfeld 5"/>
          <p:cNvSpPr txBox="1">
            <a:spLocks noChangeArrowheads="1"/>
          </p:cNvSpPr>
          <p:nvPr/>
        </p:nvSpPr>
        <p:spPr bwMode="auto">
          <a:xfrm>
            <a:off x="468313" y="2852738"/>
            <a:ext cx="8135937" cy="3057525"/>
          </a:xfrm>
          <a:prstGeom prst="rect">
            <a:avLst/>
          </a:prstGeom>
          <a:solidFill>
            <a:schemeClr val="bg1"/>
          </a:solidFill>
          <a:ln w="9525">
            <a:solidFill>
              <a:schemeClr val="bg1"/>
            </a:solidFill>
            <a:miter lim="800000"/>
            <a:headEnd/>
            <a:tailEnd/>
          </a:ln>
        </p:spPr>
        <p:txBody>
          <a:bodyPr>
            <a:prstTxWarp prst="textNoShape">
              <a:avLst/>
            </a:prstTxWarp>
            <a:spAutoFit/>
          </a:bodyPr>
          <a:lstStyle/>
          <a:p>
            <a:pPr>
              <a:lnSpc>
                <a:spcPct val="150000"/>
              </a:lnSpc>
              <a:buFont typeface="Arial" pitchFamily="-107" charset="0"/>
              <a:buNone/>
            </a:pPr>
            <a:r>
              <a:rPr lang="de-DE" sz="3600" dirty="0">
                <a:solidFill>
                  <a:srgbClr val="00B050"/>
                </a:solidFill>
                <a:ea typeface="MS PGothic" pitchFamily="34" charset="-128"/>
              </a:rPr>
              <a:t>„</a:t>
            </a:r>
            <a:r>
              <a:rPr lang="de-DE" sz="3200" dirty="0">
                <a:solidFill>
                  <a:srgbClr val="00B050"/>
                </a:solidFill>
                <a:latin typeface="Comic Sans MS" pitchFamily="-107" charset="0"/>
                <a:ea typeface="MS PGothic" pitchFamily="34" charset="-128"/>
              </a:rPr>
              <a:t>Die Zahlen sind/gehen rückwärts.“</a:t>
            </a:r>
          </a:p>
          <a:p>
            <a:pPr>
              <a:lnSpc>
                <a:spcPct val="150000"/>
              </a:lnSpc>
              <a:buFont typeface="Arial" pitchFamily="-107" charset="0"/>
              <a:buNone/>
            </a:pPr>
            <a:r>
              <a:rPr lang="de-DE" sz="3200" dirty="0">
                <a:solidFill>
                  <a:srgbClr val="00B050"/>
                </a:solidFill>
                <a:latin typeface="Comic Sans MS" pitchFamily="-107" charset="0"/>
                <a:ea typeface="MS PGothic" pitchFamily="34" charset="-128"/>
              </a:rPr>
              <a:t>„Die Zahlen sinken.“</a:t>
            </a:r>
          </a:p>
          <a:p>
            <a:pPr>
              <a:lnSpc>
                <a:spcPct val="150000"/>
              </a:lnSpc>
              <a:buFont typeface="Arial" pitchFamily="-107" charset="0"/>
              <a:buNone/>
            </a:pPr>
            <a:r>
              <a:rPr lang="de-DE" sz="3200" dirty="0">
                <a:solidFill>
                  <a:srgbClr val="00B050"/>
                </a:solidFill>
                <a:latin typeface="Comic Sans MS" pitchFamily="-107" charset="0"/>
                <a:ea typeface="MS PGothic" pitchFamily="34" charset="-128"/>
              </a:rPr>
              <a:t>„Die Zahlen werden kleiner/weniger.“</a:t>
            </a:r>
          </a:p>
          <a:p>
            <a:pPr>
              <a:lnSpc>
                <a:spcPct val="150000"/>
              </a:lnSpc>
              <a:buFont typeface="Arial" pitchFamily="-107" charset="0"/>
              <a:buNone/>
            </a:pPr>
            <a:r>
              <a:rPr lang="de-DE" sz="3200" dirty="0">
                <a:solidFill>
                  <a:srgbClr val="00B050"/>
                </a:solidFill>
                <a:latin typeface="Comic Sans MS" pitchFamily="-107" charset="0"/>
                <a:ea typeface="MS PGothic" pitchFamily="34" charset="-128"/>
              </a:rPr>
              <a:t>„Die Zahlen verkleinern sich um… .“ </a:t>
            </a:r>
          </a:p>
        </p:txBody>
      </p:sp>
      <p:sp>
        <p:nvSpPr>
          <p:cNvPr id="148484"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1. Wenn der Wortschatz fehlt … </a:t>
            </a:r>
            <a:endParaRPr lang="de-DE" b="1">
              <a:solidFill>
                <a:srgbClr val="FF0000"/>
              </a:solidFill>
              <a:latin typeface="Calibri" pitchFamily="34" charset="0"/>
              <a:ea typeface="MS PGothic" pitchFamily="34" charset="-128"/>
            </a:endParaRPr>
          </a:p>
        </p:txBody>
      </p:sp>
      <p:pic>
        <p:nvPicPr>
          <p:cNvPr id="7" name="Inhaltsplatzhalter 3" descr="IMG_4049.JPG"/>
          <p:cNvPicPr>
            <a:picLocks noChangeAspect="1"/>
          </p:cNvPicPr>
          <p:nvPr/>
        </p:nvPicPr>
        <p:blipFill>
          <a:blip r:embed="rId2" cstate="print"/>
          <a:srcRect l="32219" t="30217" r="12898" b="25235"/>
          <a:stretch>
            <a:fillRect/>
          </a:stretch>
        </p:blipFill>
        <p:spPr bwMode="auto">
          <a:xfrm>
            <a:off x="1187450" y="1196975"/>
            <a:ext cx="2305050" cy="1401763"/>
          </a:xfrm>
          <a:prstGeom prst="rect">
            <a:avLst/>
          </a:prstGeom>
          <a:noFill/>
          <a:ln w="9525">
            <a:solidFill>
              <a:schemeClr val="tx1">
                <a:lumMod val="50000"/>
                <a:lumOff val="50000"/>
              </a:schemeClr>
            </a:solidFill>
            <a:miter lim="800000"/>
            <a:headEnd/>
            <a:tailEnd/>
          </a:ln>
        </p:spPr>
      </p:pic>
      <p:sp>
        <p:nvSpPr>
          <p:cNvPr id="8" name="Textfeld 5"/>
          <p:cNvSpPr txBox="1">
            <a:spLocks noChangeArrowheads="1"/>
          </p:cNvSpPr>
          <p:nvPr/>
        </p:nvSpPr>
        <p:spPr bwMode="auto">
          <a:xfrm>
            <a:off x="4500563" y="836613"/>
            <a:ext cx="3492500" cy="1860550"/>
          </a:xfrm>
          <a:prstGeom prst="wedgeEllipseCallout">
            <a:avLst>
              <a:gd name="adj1" fmla="val -72876"/>
              <a:gd name="adj2" fmla="val -7236"/>
            </a:avLst>
          </a:prstGeom>
          <a:solidFill>
            <a:srgbClr val="FFFFCC"/>
          </a:solidFill>
          <a:ln w="9525">
            <a:solidFill>
              <a:schemeClr val="bg2">
                <a:lumMod val="50000"/>
              </a:schemeClr>
            </a:solidFill>
            <a:miter lim="800000"/>
            <a:headEnd/>
            <a:tailEnd/>
          </a:ln>
        </p:spPr>
        <p:txBody>
          <a:bodyPr>
            <a:prstTxWarp prst="textNoShape">
              <a:avLst/>
            </a:prstTxWarp>
            <a:spAutoFit/>
          </a:bodyPr>
          <a:lstStyle/>
          <a:p>
            <a:pPr algn="ctr">
              <a:buFont typeface="Arial" pitchFamily="-107" charset="0"/>
              <a:buNone/>
              <a:defRPr/>
            </a:pPr>
            <a:r>
              <a:rPr lang="de-DE" sz="2000">
                <a:solidFill>
                  <a:srgbClr val="00B050"/>
                </a:solidFill>
                <a:ea typeface="MS PGothic" pitchFamily="34" charset="-128"/>
                <a:cs typeface="Arial" pitchFamily="-107" charset="0"/>
              </a:rPr>
              <a:t>„</a:t>
            </a:r>
            <a:r>
              <a:rPr lang="de-DE" sz="2000">
                <a:solidFill>
                  <a:srgbClr val="00B050"/>
                </a:solidFill>
                <a:latin typeface="Comic Sans MS" pitchFamily="-107" charset="0"/>
                <a:ea typeface="MS PGothic" pitchFamily="34" charset="-128"/>
                <a:cs typeface="Arial" pitchFamily="-107" charset="0"/>
              </a:rPr>
              <a:t>Ist rückwärts:  </a:t>
            </a:r>
          </a:p>
          <a:p>
            <a:pPr algn="ctr">
              <a:buFont typeface="Arial" pitchFamily="-107" charset="0"/>
              <a:buNone/>
              <a:defRPr/>
            </a:pPr>
            <a:r>
              <a:rPr lang="de-DE" sz="2000">
                <a:solidFill>
                  <a:srgbClr val="00B050"/>
                </a:solidFill>
                <a:latin typeface="Comic Sans MS" pitchFamily="-107" charset="0"/>
                <a:ea typeface="MS PGothic" pitchFamily="34" charset="-128"/>
                <a:cs typeface="Arial" pitchFamily="-107" charset="0"/>
              </a:rPr>
              <a:t>    Wie soll ich das sagen?</a:t>
            </a:r>
          </a:p>
          <a:p>
            <a:pPr algn="ctr">
              <a:buFont typeface="Arial" pitchFamily="-107" charset="0"/>
              <a:buNone/>
              <a:defRPr/>
            </a:pPr>
            <a:r>
              <a:rPr lang="de-DE" sz="2000">
                <a:solidFill>
                  <a:srgbClr val="00B050"/>
                </a:solidFill>
                <a:latin typeface="Comic Sans MS" pitchFamily="-107" charset="0"/>
                <a:ea typeface="MS PGothic" pitchFamily="34" charset="-128"/>
                <a:cs typeface="Arial" pitchFamily="-107" charset="0"/>
              </a:rPr>
              <a:t>10, 9, 8, 7.</a:t>
            </a:r>
            <a:r>
              <a:rPr lang="de-DE" sz="2000">
                <a:solidFill>
                  <a:srgbClr val="00B050"/>
                </a:solidFill>
                <a:ea typeface="MS PGothic" pitchFamily="34" charset="-128"/>
                <a:cs typeface="Arial" pitchFamily="-107"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strVal val="#ppt_w*0.70"/>
                                          </p:val>
                                        </p:tav>
                                        <p:tav tm="100000">
                                          <p:val>
                                            <p:strVal val="#ppt_w"/>
                                          </p:val>
                                        </p:tav>
                                      </p:tavLst>
                                    </p:anim>
                                    <p:anim calcmode="lin" valueType="num">
                                      <p:cBhvr>
                                        <p:cTn id="19" dur="1000" fill="hold"/>
                                        <p:tgtEl>
                                          <p:spTgt spid="8"/>
                                        </p:tgtEl>
                                        <p:attrNameLst>
                                          <p:attrName>ppt_h</p:attrName>
                                        </p:attrNameLst>
                                      </p:cBhvr>
                                      <p:tavLst>
                                        <p:tav tm="0">
                                          <p:val>
                                            <p:strVal val="#ppt_h"/>
                                          </p:val>
                                        </p:tav>
                                        <p:tav tm="100000">
                                          <p:val>
                                            <p:strVal val="#ppt_h"/>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ext Box 4"/>
          <p:cNvSpPr txBox="1">
            <a:spLocks noChangeArrowheads="1"/>
          </p:cNvSpPr>
          <p:nvPr/>
        </p:nvSpPr>
        <p:spPr bwMode="auto">
          <a:xfrm>
            <a:off x="792163" y="476250"/>
            <a:ext cx="7559675" cy="366713"/>
          </a:xfrm>
          <a:prstGeom prst="rect">
            <a:avLst/>
          </a:prstGeom>
          <a:noFill/>
          <a:ln w="9525">
            <a:noFill/>
            <a:miter lim="800000"/>
            <a:headEnd/>
            <a:tailEnd/>
          </a:ln>
        </p:spPr>
        <p:txBody>
          <a:bodyPr>
            <a:prstTxWarp prst="textNoShape">
              <a:avLst/>
            </a:prstTxWarp>
            <a:spAutoFit/>
          </a:bodyPr>
          <a:lstStyle/>
          <a:p>
            <a:pPr>
              <a:spcBef>
                <a:spcPct val="50000"/>
              </a:spcBef>
            </a:pPr>
            <a:endParaRPr lang="de-DE">
              <a:ea typeface="MS PGothic" pitchFamily="34" charset="-128"/>
            </a:endParaRPr>
          </a:p>
        </p:txBody>
      </p:sp>
      <p:sp>
        <p:nvSpPr>
          <p:cNvPr id="195587" name="Foliennummernplatzhalter 7"/>
          <p:cNvSpPr>
            <a:spLocks noGrp="1"/>
          </p:cNvSpPr>
          <p:nvPr>
            <p:ph type="sldNum" sz="quarter" idx="10"/>
          </p:nvPr>
        </p:nvSpPr>
        <p:spPr>
          <a:noFill/>
        </p:spPr>
        <p:txBody>
          <a:bodyPr/>
          <a:lstStyle/>
          <a:p>
            <a:fld id="{ADE4B1AB-0C51-6647-9B31-29E7147D1A65}" type="slidenum">
              <a:rPr lang="de-DE">
                <a:ea typeface="MS PGothic" pitchFamily="34" charset="-128"/>
              </a:rPr>
              <a:pPr/>
              <a:t>40</a:t>
            </a:fld>
            <a:endParaRPr lang="de-DE">
              <a:ea typeface="MS PGothic" pitchFamily="34" charset="-128"/>
            </a:endParaRPr>
          </a:p>
        </p:txBody>
      </p:sp>
      <p:sp>
        <p:nvSpPr>
          <p:cNvPr id="195588" name="Titel 1"/>
          <p:cNvSpPr>
            <a:spLocks noGrp="1"/>
          </p:cNvSpPr>
          <p:nvPr>
            <p:ph type="ctrTitle" idx="4294967295"/>
          </p:nvPr>
        </p:nvSpPr>
        <p:spPr>
          <a:xfrm>
            <a:off x="1371600" y="152400"/>
            <a:ext cx="7772400" cy="609600"/>
          </a:xfrm>
        </p:spPr>
        <p:txBody>
          <a:bodyPr/>
          <a:lstStyle/>
          <a:p>
            <a:r>
              <a:rPr lang="de-DE" sz="2000" b="1">
                <a:solidFill>
                  <a:srgbClr val="FF0000"/>
                </a:solidFill>
              </a:rPr>
              <a:t> </a:t>
            </a:r>
            <a:endParaRPr lang="de-DE" sz="2000"/>
          </a:p>
        </p:txBody>
      </p:sp>
      <p:pic>
        <p:nvPicPr>
          <p:cNvPr id="195589" name="Grafik 10" descr="C:\Users\Lilo Verboom\Documents\Forscherhefte\Forscherhefte\Zahlenmauern Markus\CIMG0860.JPG"/>
          <p:cNvPicPr>
            <a:picLocks noChangeAspect="1" noChangeArrowheads="1"/>
          </p:cNvPicPr>
          <p:nvPr/>
        </p:nvPicPr>
        <p:blipFill>
          <a:blip r:embed="rId2" cstate="print"/>
          <a:srcRect b="-2866"/>
          <a:stretch>
            <a:fillRect/>
          </a:stretch>
        </p:blipFill>
        <p:spPr bwMode="auto">
          <a:xfrm rot="152264">
            <a:off x="3355467" y="996590"/>
            <a:ext cx="2694362" cy="2145212"/>
          </a:xfrm>
          <a:prstGeom prst="rect">
            <a:avLst/>
          </a:prstGeom>
          <a:noFill/>
          <a:ln w="9525">
            <a:noFill/>
            <a:miter lim="800000"/>
            <a:headEnd/>
            <a:tailEnd/>
          </a:ln>
        </p:spPr>
      </p:pic>
      <p:pic>
        <p:nvPicPr>
          <p:cNvPr id="195590" name="Picture 3" descr="E:\Documents\DZLM_Sprachförderung_Berlin\Wortspeicher M Loock\IMG_2320.jpg"/>
          <p:cNvPicPr>
            <a:picLocks noChangeAspect="1" noChangeArrowheads="1"/>
          </p:cNvPicPr>
          <p:nvPr/>
        </p:nvPicPr>
        <p:blipFill>
          <a:blip r:embed="rId3" cstate="print"/>
          <a:srcRect l="16132" r="8702"/>
          <a:stretch>
            <a:fillRect/>
          </a:stretch>
        </p:blipFill>
        <p:spPr bwMode="auto">
          <a:xfrm>
            <a:off x="6540433" y="1127476"/>
            <a:ext cx="2125662" cy="3786187"/>
          </a:xfrm>
          <a:prstGeom prst="rect">
            <a:avLst/>
          </a:prstGeom>
          <a:noFill/>
          <a:ln w="9525">
            <a:noFill/>
            <a:miter lim="800000"/>
            <a:headEnd/>
            <a:tailEnd/>
          </a:ln>
        </p:spPr>
      </p:pic>
      <p:pic>
        <p:nvPicPr>
          <p:cNvPr id="195591" name="Picture 1"/>
          <p:cNvPicPr>
            <a:picLocks noChangeAspect="1" noChangeArrowheads="1"/>
          </p:cNvPicPr>
          <p:nvPr/>
        </p:nvPicPr>
        <p:blipFill>
          <a:blip r:embed="rId4" cstate="print"/>
          <a:srcRect l="16490"/>
          <a:stretch>
            <a:fillRect/>
          </a:stretch>
        </p:blipFill>
        <p:spPr bwMode="auto">
          <a:xfrm>
            <a:off x="381000" y="4191000"/>
            <a:ext cx="2895600" cy="2317059"/>
          </a:xfrm>
          <a:prstGeom prst="rect">
            <a:avLst/>
          </a:prstGeom>
          <a:noFill/>
          <a:ln w="9525">
            <a:noFill/>
            <a:miter lim="800000"/>
            <a:headEnd/>
            <a:tailEnd/>
          </a:ln>
        </p:spPr>
      </p:pic>
      <p:pic>
        <p:nvPicPr>
          <p:cNvPr id="195592" name="Picture 2" descr="E:\Documents\DZLM_Sprachförderung_Berlin\Wortspeicher M Loock\IMG_1753.jpg"/>
          <p:cNvPicPr>
            <a:picLocks noChangeAspect="1" noChangeArrowheads="1"/>
          </p:cNvPicPr>
          <p:nvPr/>
        </p:nvPicPr>
        <p:blipFill>
          <a:blip r:embed="rId5" cstate="print"/>
          <a:srcRect l="6465"/>
          <a:stretch>
            <a:fillRect/>
          </a:stretch>
        </p:blipFill>
        <p:spPr bwMode="auto">
          <a:xfrm rot="21286390">
            <a:off x="3332450" y="3027754"/>
            <a:ext cx="2339975" cy="3349625"/>
          </a:xfrm>
          <a:prstGeom prst="rect">
            <a:avLst/>
          </a:prstGeom>
          <a:noFill/>
          <a:ln w="9525">
            <a:noFill/>
            <a:miter lim="800000"/>
            <a:headEnd/>
            <a:tailEnd/>
          </a:ln>
        </p:spPr>
      </p:pic>
      <p:pic>
        <p:nvPicPr>
          <p:cNvPr id="195593" name="Picture 2"/>
          <p:cNvPicPr>
            <a:picLocks noChangeAspect="1" noChangeArrowheads="1"/>
          </p:cNvPicPr>
          <p:nvPr/>
        </p:nvPicPr>
        <p:blipFill>
          <a:blip r:embed="rId6" cstate="print"/>
          <a:srcRect l="11536" t="6477" r="7848" b="8228"/>
          <a:stretch>
            <a:fillRect/>
          </a:stretch>
        </p:blipFill>
        <p:spPr bwMode="auto">
          <a:xfrm rot="-572518">
            <a:off x="425450" y="1032163"/>
            <a:ext cx="2232025" cy="3148012"/>
          </a:xfrm>
          <a:prstGeom prst="rect">
            <a:avLst/>
          </a:prstGeom>
          <a:noFill/>
          <a:ln w="9525">
            <a:noFill/>
            <a:miter lim="800000"/>
            <a:headEnd/>
            <a:tailEnd/>
          </a:ln>
        </p:spPr>
      </p:pic>
      <p:pic>
        <p:nvPicPr>
          <p:cNvPr id="13" name="Grafik 5" descr="C:\Users\Lilo Verboom\Documents\Meine Scans\2013-10 (Okt)\Scannen0003.jpg"/>
          <p:cNvPicPr>
            <a:picLocks noChangeAspect="1" noChangeArrowheads="1"/>
          </p:cNvPicPr>
          <p:nvPr/>
        </p:nvPicPr>
        <p:blipFill>
          <a:blip r:embed="rId7" cstate="print"/>
          <a:srcRect l="7111" r="4591" b="54309"/>
          <a:stretch>
            <a:fillRect/>
          </a:stretch>
        </p:blipFill>
        <p:spPr bwMode="auto">
          <a:xfrm rot="903724">
            <a:off x="5898776" y="4805178"/>
            <a:ext cx="2263775" cy="1401762"/>
          </a:xfrm>
          <a:prstGeom prst="rect">
            <a:avLst/>
          </a:prstGeom>
          <a:noFill/>
          <a:ln w="9525">
            <a:noFill/>
            <a:miter lim="800000"/>
            <a:headEnd/>
            <a:tailEnd/>
          </a:ln>
        </p:spPr>
      </p:pic>
      <p:sp>
        <p:nvSpPr>
          <p:cNvPr id="195595" name="Foliennummernplatzhalter 7"/>
          <p:cNvSpPr txBox="1">
            <a:spLocks/>
          </p:cNvSpPr>
          <p:nvPr/>
        </p:nvSpPr>
        <p:spPr bwMode="auto">
          <a:xfrm>
            <a:off x="6740525" y="6534150"/>
            <a:ext cx="2098675" cy="476250"/>
          </a:xfrm>
          <a:prstGeom prst="rect">
            <a:avLst/>
          </a:prstGeom>
          <a:noFill/>
          <a:ln w="9525">
            <a:noFill/>
            <a:miter lim="800000"/>
            <a:headEnd/>
            <a:tailEnd/>
          </a:ln>
        </p:spPr>
        <p:txBody>
          <a:bodyPr>
            <a:prstTxWarp prst="textNoShape">
              <a:avLst/>
            </a:prstTxWarp>
          </a:bodyPr>
          <a:lstStyle/>
          <a:p>
            <a:endParaRPr lang="de-DE" sz="1400" dirty="0">
              <a:ea typeface="MS PGothic" pitchFamily="34" charset="-128"/>
            </a:endParaRPr>
          </a:p>
        </p:txBody>
      </p:sp>
      <p:sp>
        <p:nvSpPr>
          <p:cNvPr id="195596" name="Titel 1"/>
          <p:cNvSpPr txBox="1">
            <a:spLocks/>
          </p:cNvSpPr>
          <p:nvPr/>
        </p:nvSpPr>
        <p:spPr bwMode="auto">
          <a:xfrm>
            <a:off x="228600" y="381000"/>
            <a:ext cx="9144000" cy="649288"/>
          </a:xfrm>
          <a:prstGeom prst="rect">
            <a:avLst/>
          </a:prstGeom>
          <a:noFill/>
          <a:ln w="9525">
            <a:noFill/>
            <a:miter lim="800000"/>
            <a:headEnd/>
            <a:tailEnd/>
          </a:ln>
        </p:spPr>
        <p:txBody>
          <a:bodyPr lIns="0" tIns="0" bIns="0">
            <a:prstTxWarp prst="textNoShape">
              <a:avLst/>
            </a:prstTxWarp>
          </a:bodyPr>
          <a:lstStyle/>
          <a:p>
            <a:pPr algn="ctr"/>
            <a:r>
              <a:rPr lang="de-DE" b="1" dirty="0">
                <a:solidFill>
                  <a:srgbClr val="FF0000"/>
                </a:solidFill>
                <a:ea typeface="MS PGothic" pitchFamily="34" charset="-128"/>
              </a:rPr>
              <a:t>4. Das </a:t>
            </a:r>
            <a:r>
              <a:rPr lang="de-DE" b="1" dirty="0" err="1">
                <a:solidFill>
                  <a:srgbClr val="FF0000"/>
                </a:solidFill>
                <a:ea typeface="MS PGothic" pitchFamily="34" charset="-128"/>
              </a:rPr>
              <a:t>WEGE-Konzept</a:t>
            </a:r>
            <a:r>
              <a:rPr lang="de-DE" b="1" dirty="0">
                <a:solidFill>
                  <a:srgbClr val="FF0000"/>
                </a:solidFill>
                <a:ea typeface="MS PGothic" pitchFamily="34" charset="-128"/>
              </a:rPr>
              <a:t> – </a:t>
            </a:r>
            <a:r>
              <a:rPr lang="de-DE" dirty="0">
                <a:solidFill>
                  <a:srgbClr val="FF0000"/>
                </a:solidFill>
                <a:ea typeface="MS PGothic" pitchFamily="34" charset="-128"/>
              </a:rPr>
              <a:t>Erarbeitung des Fachwortschatzes (Wortspeicher)</a:t>
            </a:r>
            <a:endParaRPr lang="de-DE" dirty="0">
              <a:solidFill>
                <a:srgbClr val="FF0000"/>
              </a:solidFill>
              <a:latin typeface="Calibri" pitchFamily="34" charset="0"/>
              <a:ea typeface="MS PGothic"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Foliennummernplatzhalter 7"/>
          <p:cNvSpPr>
            <a:spLocks noGrp="1"/>
          </p:cNvSpPr>
          <p:nvPr>
            <p:ph type="sldNum" sz="quarter" idx="10"/>
          </p:nvPr>
        </p:nvSpPr>
        <p:spPr>
          <a:noFill/>
        </p:spPr>
        <p:txBody>
          <a:bodyPr/>
          <a:lstStyle/>
          <a:p>
            <a:fld id="{23A905AE-550D-1F42-9E9E-FB0BB0676CF2}" type="slidenum">
              <a:rPr lang="de-DE">
                <a:ea typeface="MS PGothic" pitchFamily="34" charset="-128"/>
              </a:rPr>
              <a:pPr/>
              <a:t>41</a:t>
            </a:fld>
            <a:endParaRPr lang="de-DE">
              <a:ea typeface="MS PGothic" pitchFamily="34" charset="-128"/>
            </a:endParaRPr>
          </a:p>
        </p:txBody>
      </p:sp>
      <p:sp>
        <p:nvSpPr>
          <p:cNvPr id="196611" name="Titel 1"/>
          <p:cNvSpPr>
            <a:spLocks noGrp="1"/>
          </p:cNvSpPr>
          <p:nvPr>
            <p:ph type="ctrTitle" idx="4294967295"/>
          </p:nvPr>
        </p:nvSpPr>
        <p:spPr>
          <a:xfrm>
            <a:off x="1371600" y="152400"/>
            <a:ext cx="7772400" cy="609600"/>
          </a:xfrm>
        </p:spPr>
        <p:txBody>
          <a:bodyPr/>
          <a:lstStyle/>
          <a:p>
            <a:r>
              <a:rPr lang="de-DE" sz="2000" b="1">
                <a:solidFill>
                  <a:srgbClr val="FF0000"/>
                </a:solidFill>
              </a:rPr>
              <a:t> </a:t>
            </a:r>
            <a:endParaRPr lang="de-DE" sz="2000"/>
          </a:p>
        </p:txBody>
      </p:sp>
      <p:pic>
        <p:nvPicPr>
          <p:cNvPr id="196612" name="Picture 2" descr="D:\DCIM\101_PANA\P1010792.JPG"/>
          <p:cNvPicPr>
            <a:picLocks noChangeAspect="1" noChangeArrowheads="1"/>
          </p:cNvPicPr>
          <p:nvPr/>
        </p:nvPicPr>
        <p:blipFill>
          <a:blip r:embed="rId2" cstate="print"/>
          <a:srcRect l="57748" r="7233" b="55550"/>
          <a:stretch>
            <a:fillRect/>
          </a:stretch>
        </p:blipFill>
        <p:spPr bwMode="auto">
          <a:xfrm>
            <a:off x="827088" y="1125538"/>
            <a:ext cx="7418387" cy="5295900"/>
          </a:xfrm>
          <a:prstGeom prst="rect">
            <a:avLst/>
          </a:prstGeom>
          <a:noFill/>
          <a:ln w="9525">
            <a:noFill/>
            <a:miter lim="800000"/>
            <a:headEnd/>
            <a:tailEnd/>
          </a:ln>
        </p:spPr>
      </p:pic>
      <p:sp>
        <p:nvSpPr>
          <p:cNvPr id="196613" name="Titel 1"/>
          <p:cNvSpPr txBox="1">
            <a:spLocks/>
          </p:cNvSpPr>
          <p:nvPr/>
        </p:nvSpPr>
        <p:spPr bwMode="auto">
          <a:xfrm>
            <a:off x="228600" y="3810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Erarbeitung des Fachwortschatzes (Wortspeicher)</a:t>
            </a:r>
            <a:endParaRPr lang="de-DE">
              <a:solidFill>
                <a:srgbClr val="FF0000"/>
              </a:solidFill>
              <a:latin typeface="Calibri" pitchFamily="34" charset="0"/>
              <a:ea typeface="MS PGothic" pitchFamily="34" charset="-128"/>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Inhaltsplatzhalter 4"/>
          <p:cNvSpPr>
            <a:spLocks noGrp="1"/>
          </p:cNvSpPr>
          <p:nvPr>
            <p:ph idx="1"/>
          </p:nvPr>
        </p:nvSpPr>
        <p:spPr>
          <a:xfrm>
            <a:off x="0" y="1052736"/>
            <a:ext cx="9144000" cy="4752975"/>
          </a:xfrm>
        </p:spPr>
        <p:txBody>
          <a:bodyPr/>
          <a:lstStyle/>
          <a:p>
            <a:pPr marL="341313">
              <a:buNone/>
            </a:pPr>
            <a:r>
              <a:rPr lang="de-DE" u="sng" dirty="0"/>
              <a:t>Kriterien für die Gestaltung eines Wortspeicher-Plakates:</a:t>
            </a:r>
          </a:p>
          <a:p>
            <a:pPr marL="341313">
              <a:buNone/>
            </a:pPr>
            <a:endParaRPr lang="de-DE" sz="400" dirty="0"/>
          </a:p>
          <a:p>
            <a:pPr marL="341313">
              <a:buFont typeface="Lucida Grande" pitchFamily="-107" charset="0"/>
              <a:buChar char="●"/>
            </a:pPr>
            <a:r>
              <a:rPr lang="de-DE" dirty="0"/>
              <a:t>Themenangabe in der Überschrift</a:t>
            </a:r>
          </a:p>
          <a:p>
            <a:pPr marL="341313">
              <a:buFont typeface="Lucida Grande" pitchFamily="-107" charset="0"/>
              <a:buChar char="●"/>
            </a:pPr>
            <a:r>
              <a:rPr lang="de-DE" dirty="0"/>
              <a:t>Geordnete Darstellung von thematischen Zusammenhängen</a:t>
            </a:r>
          </a:p>
          <a:p>
            <a:pPr marL="341313">
              <a:buFont typeface="Lucida Grande" pitchFamily="-107" charset="0"/>
              <a:buChar char="●"/>
            </a:pPr>
            <a:r>
              <a:rPr lang="de-DE" dirty="0"/>
              <a:t>Reduzierte Anzahl von Begriffen  </a:t>
            </a:r>
          </a:p>
          <a:p>
            <a:pPr marL="341313">
              <a:buFont typeface="Lucida Grande" pitchFamily="-107" charset="0"/>
              <a:buChar char="●"/>
            </a:pPr>
            <a:r>
              <a:rPr lang="de-DE" dirty="0"/>
              <a:t>Nomen mit Artikel; ggf. auch im Plural</a:t>
            </a:r>
          </a:p>
          <a:p>
            <a:pPr marL="341313">
              <a:buFont typeface="Lucida Grande" pitchFamily="-107" charset="0"/>
              <a:buChar char="●"/>
            </a:pPr>
            <a:r>
              <a:rPr lang="de-DE" dirty="0"/>
              <a:t>Präfixverben (trennbare Verben) mit Beispielsatz</a:t>
            </a:r>
          </a:p>
          <a:p>
            <a:pPr marL="341313">
              <a:buFont typeface="Lucida Grande" pitchFamily="-107" charset="0"/>
              <a:buChar char="●"/>
            </a:pPr>
            <a:r>
              <a:rPr lang="de-DE" dirty="0"/>
              <a:t>Einbettung der Fachbegriffe in einen relevanten sprachlichen Kontext (Ausdruck oder Satz)</a:t>
            </a:r>
          </a:p>
          <a:p>
            <a:pPr marL="341313">
              <a:buFont typeface="Lucida Grande" pitchFamily="-107" charset="0"/>
              <a:buChar char="●"/>
            </a:pPr>
            <a:r>
              <a:rPr lang="de-DE" dirty="0"/>
              <a:t>Übersichtliche Strukturierung</a:t>
            </a:r>
          </a:p>
          <a:p>
            <a:pPr marL="341313">
              <a:buFont typeface="Lucida Grande" pitchFamily="-107" charset="0"/>
              <a:buChar char="●"/>
            </a:pPr>
            <a:r>
              <a:rPr lang="de-DE" dirty="0"/>
              <a:t>Bildliche Veranschaulichungen, Beispiele oder Erläuterungen zur Unterstützung des Verständnisses und Erleichterung des Behaltens (Handlungsanweisungen / Operatoren)</a:t>
            </a:r>
          </a:p>
          <a:p>
            <a:pPr marL="341313">
              <a:buFont typeface="Lucida Grande" pitchFamily="-107" charset="0"/>
              <a:buChar char="●"/>
            </a:pPr>
            <a:endParaRPr lang="de-DE" dirty="0"/>
          </a:p>
        </p:txBody>
      </p:sp>
      <p:sp>
        <p:nvSpPr>
          <p:cNvPr id="197635" name="Foliennummernplatzhalter 3"/>
          <p:cNvSpPr>
            <a:spLocks noGrp="1"/>
          </p:cNvSpPr>
          <p:nvPr>
            <p:ph type="sldNum" sz="quarter" idx="10"/>
          </p:nvPr>
        </p:nvSpPr>
        <p:spPr>
          <a:noFill/>
        </p:spPr>
        <p:txBody>
          <a:bodyPr/>
          <a:lstStyle/>
          <a:p>
            <a:fld id="{73745A76-9A2E-5E42-A350-ECB0EF25B8C8}" type="slidenum">
              <a:rPr lang="de-DE"/>
              <a:pPr/>
              <a:t>42</a:t>
            </a:fld>
            <a:endParaRPr lang="de-DE"/>
          </a:p>
        </p:txBody>
      </p:sp>
      <p:sp>
        <p:nvSpPr>
          <p:cNvPr id="197636" name="Foliennummernplatzhalter 7"/>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a:ea typeface="MS PGothic" pitchFamily="34" charset="-128"/>
              </a:rPr>
              <a:t>                          </a:t>
            </a:r>
            <a:fld id="{A0A2C573-E8A9-094C-93E6-CAAC29EDEE12}" type="slidenum">
              <a:rPr lang="de-DE" sz="1400">
                <a:ea typeface="MS PGothic" pitchFamily="34" charset="-128"/>
              </a:rPr>
              <a:pPr/>
              <a:t>42</a:t>
            </a:fld>
            <a:endParaRPr lang="de-DE" sz="1400">
              <a:ea typeface="MS PGothic" pitchFamily="34" charset="-128"/>
            </a:endParaRPr>
          </a:p>
        </p:txBody>
      </p:sp>
      <p:sp>
        <p:nvSpPr>
          <p:cNvPr id="197637" name="Titel 1"/>
          <p:cNvSpPr txBox="1">
            <a:spLocks/>
          </p:cNvSpPr>
          <p:nvPr/>
        </p:nvSpPr>
        <p:spPr bwMode="auto">
          <a:xfrm>
            <a:off x="228600" y="3810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Erarbeitung des Fachwortschatzes (Wortspeicher)</a:t>
            </a:r>
            <a:endParaRPr lang="de-DE">
              <a:solidFill>
                <a:srgbClr val="FF0000"/>
              </a:solidFill>
              <a:latin typeface="Calibri" pitchFamily="34" charset="0"/>
              <a:ea typeface="MS PGothic" pitchFamily="34"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Foliennummernplatzhalter 3"/>
          <p:cNvSpPr>
            <a:spLocks noGrp="1"/>
          </p:cNvSpPr>
          <p:nvPr>
            <p:ph type="sldNum" sz="quarter" idx="10"/>
          </p:nvPr>
        </p:nvSpPr>
        <p:spPr>
          <a:noFill/>
        </p:spPr>
        <p:txBody>
          <a:bodyPr/>
          <a:lstStyle/>
          <a:p>
            <a:fld id="{ADA1555D-DB6F-E34A-8D42-1184EC815DCF}" type="slidenum">
              <a:rPr lang="de-DE"/>
              <a:pPr/>
              <a:t>43</a:t>
            </a:fld>
            <a:endParaRPr lang="de-DE"/>
          </a:p>
        </p:txBody>
      </p:sp>
      <p:sp>
        <p:nvSpPr>
          <p:cNvPr id="198659" name="Foliennummernplatzhalter 7"/>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a:ea typeface="MS PGothic" pitchFamily="34" charset="-128"/>
              </a:rPr>
              <a:t>                          </a:t>
            </a:r>
            <a:fld id="{D122E353-FB1C-E648-AF47-B056BDF1733A}" type="slidenum">
              <a:rPr lang="de-DE" sz="1400">
                <a:ea typeface="MS PGothic" pitchFamily="34" charset="-128"/>
              </a:rPr>
              <a:pPr/>
              <a:t>43</a:t>
            </a:fld>
            <a:endParaRPr lang="de-DE" sz="1400">
              <a:ea typeface="MS PGothic" pitchFamily="34" charset="-128"/>
            </a:endParaRPr>
          </a:p>
        </p:txBody>
      </p:sp>
      <p:sp>
        <p:nvSpPr>
          <p:cNvPr id="198660" name="Titel 1"/>
          <p:cNvSpPr txBox="1">
            <a:spLocks/>
          </p:cNvSpPr>
          <p:nvPr/>
        </p:nvSpPr>
        <p:spPr bwMode="auto">
          <a:xfrm>
            <a:off x="228600" y="3810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Erarbeitung des Fachwortschatzes (Wortspeicher)</a:t>
            </a:r>
            <a:endParaRPr lang="de-DE">
              <a:solidFill>
                <a:srgbClr val="FF0000"/>
              </a:solidFill>
              <a:latin typeface="Calibri" pitchFamily="34" charset="0"/>
              <a:ea typeface="MS PGothic" pitchFamily="34" charset="-128"/>
            </a:endParaRPr>
          </a:p>
        </p:txBody>
      </p:sp>
      <p:sp>
        <p:nvSpPr>
          <p:cNvPr id="8" name="Textfeld 10"/>
          <p:cNvSpPr>
            <a:spLocks noGrp="1" noChangeArrowheads="1"/>
          </p:cNvSpPr>
          <p:nvPr>
            <p:ph idx="1"/>
          </p:nvPr>
        </p:nvSpPr>
        <p:spPr>
          <a:xfrm>
            <a:off x="152400" y="1038225"/>
            <a:ext cx="9144000" cy="5616575"/>
          </a:xfrm>
        </p:spPr>
        <p:txBody>
          <a:bodyPr>
            <a:spAutoFit/>
          </a:bodyPr>
          <a:lstStyle/>
          <a:p>
            <a:pPr marL="341313">
              <a:spcAft>
                <a:spcPct val="0"/>
              </a:spcAft>
              <a:buFont typeface="Lucida Grande" pitchFamily="-107" charset="0"/>
              <a:buNone/>
            </a:pPr>
            <a:r>
              <a:rPr lang="de-DE" u="sng"/>
              <a:t>Lernfördernder Umgang mit Wortspeichern – Aktivitäten, die das Verstehen, Behalten und Anwenden einüben</a:t>
            </a:r>
            <a:r>
              <a:rPr lang="de-DE"/>
              <a:t>:</a:t>
            </a:r>
          </a:p>
          <a:p>
            <a:pPr marL="341313">
              <a:spcAft>
                <a:spcPct val="0"/>
              </a:spcAft>
              <a:buFont typeface="Lucida Grande" pitchFamily="-107" charset="0"/>
              <a:buNone/>
            </a:pPr>
            <a:endParaRPr lang="de-DE"/>
          </a:p>
          <a:p>
            <a:pPr marL="341313">
              <a:spcAft>
                <a:spcPct val="0"/>
              </a:spcAft>
              <a:buFont typeface="Arial" pitchFamily="-107" charset="0"/>
              <a:buChar char="•"/>
            </a:pPr>
            <a:r>
              <a:rPr lang="de-DE"/>
              <a:t>Begriffe immer wieder vorlesen lassen</a:t>
            </a:r>
            <a:endParaRPr lang="de-DE" sz="400"/>
          </a:p>
          <a:p>
            <a:pPr marL="341313">
              <a:spcAft>
                <a:spcPct val="0"/>
              </a:spcAft>
              <a:buFont typeface="Arial" pitchFamily="-107" charset="0"/>
              <a:buChar char="•"/>
            </a:pPr>
            <a:r>
              <a:rPr lang="de-DE"/>
              <a:t>Begriffe laut / leise (etc.) im Chor nachsprechen lassen</a:t>
            </a:r>
          </a:p>
          <a:p>
            <a:pPr marL="341313">
              <a:spcAft>
                <a:spcPct val="0"/>
              </a:spcAft>
              <a:buFont typeface="Lucida Grande" pitchFamily="-107" charset="0"/>
              <a:buChar char="●"/>
            </a:pPr>
            <a:endParaRPr lang="de-DE" sz="400"/>
          </a:p>
          <a:p>
            <a:pPr marL="341313">
              <a:spcAft>
                <a:spcPct val="0"/>
              </a:spcAft>
              <a:buFont typeface="Arial" pitchFamily="-107" charset="0"/>
              <a:buChar char="•"/>
            </a:pPr>
            <a:r>
              <a:rPr lang="de-DE"/>
              <a:t>Begriffe immer wieder einmal „definieren“ lassen</a:t>
            </a:r>
          </a:p>
          <a:p>
            <a:pPr marL="341313">
              <a:spcAft>
                <a:spcPct val="0"/>
              </a:spcAft>
              <a:buFont typeface="Lucida Grande" pitchFamily="-107" charset="0"/>
              <a:buChar char="●"/>
            </a:pPr>
            <a:endParaRPr lang="de-DE" sz="400"/>
          </a:p>
          <a:p>
            <a:pPr marL="341313">
              <a:spcAft>
                <a:spcPct val="0"/>
              </a:spcAft>
              <a:buFont typeface="Arial" pitchFamily="-107" charset="0"/>
              <a:buChar char="•"/>
            </a:pPr>
            <a:r>
              <a:rPr lang="de-DE"/>
              <a:t>Begriffe in einen Satz einbinden lassen</a:t>
            </a:r>
          </a:p>
          <a:p>
            <a:pPr marL="341313">
              <a:spcAft>
                <a:spcPct val="0"/>
              </a:spcAft>
              <a:buFont typeface="Lucida Grande" pitchFamily="-107" charset="0"/>
              <a:buChar char="●"/>
            </a:pPr>
            <a:endParaRPr lang="de-DE" sz="400"/>
          </a:p>
          <a:p>
            <a:pPr marL="341313">
              <a:spcAft>
                <a:spcPct val="0"/>
              </a:spcAft>
              <a:buFont typeface="Arial" pitchFamily="-107" charset="0"/>
              <a:buChar char="•"/>
            </a:pPr>
            <a:r>
              <a:rPr lang="de-DE"/>
              <a:t>Begriffe als Klassenwortschatz der Woche rechtschreiblich sichern</a:t>
            </a:r>
          </a:p>
          <a:p>
            <a:pPr marL="341313">
              <a:spcAft>
                <a:spcPct val="0"/>
              </a:spcAft>
              <a:buFont typeface="Arial" pitchFamily="-107" charset="0"/>
              <a:buChar char="•"/>
            </a:pPr>
            <a:r>
              <a:rPr lang="de-DE"/>
              <a:t>Verweisen auf die Begriffe in entsprechenden Situationen</a:t>
            </a:r>
          </a:p>
          <a:p>
            <a:pPr marL="341313">
              <a:spcAft>
                <a:spcPct val="0"/>
              </a:spcAft>
              <a:buFont typeface="Arial" pitchFamily="-107" charset="0"/>
              <a:buChar char="•"/>
            </a:pPr>
            <a:r>
              <a:rPr lang="de-DE"/>
              <a:t>Begriffe von den Kindern in ein „Glossar“-Heft eintragen lassen (ggf. mit Zeichnungen)</a:t>
            </a:r>
          </a:p>
          <a:p>
            <a:pPr marL="341313">
              <a:spcAft>
                <a:spcPct val="0"/>
              </a:spcAft>
              <a:buFont typeface="Arial" pitchFamily="-107" charset="0"/>
              <a:buChar char="•"/>
            </a:pPr>
            <a:r>
              <a:rPr lang="de-DE"/>
              <a:t>Übungen wie: Zuordnen von ähnlichen Begriffen, Kreuzworträtsel, …</a:t>
            </a:r>
          </a:p>
          <a:p>
            <a:pPr marL="341313">
              <a:buFont typeface="Lucida Grande" pitchFamily="-107" charset="0"/>
              <a:buNone/>
            </a:pPr>
            <a:endParaRPr lang="de-DE" sz="800"/>
          </a:p>
          <a:p>
            <a:pPr marL="341313">
              <a:buFont typeface="Lucida Grande" pitchFamily="-107" charset="0"/>
              <a:buChar char="●"/>
            </a:pPr>
            <a:endParaRPr lang="de-DE">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2"/>
          <p:cNvSpPr>
            <a:spLocks noGrp="1"/>
          </p:cNvSpPr>
          <p:nvPr>
            <p:ph idx="1"/>
          </p:nvPr>
        </p:nvSpPr>
        <p:spPr>
          <a:xfrm>
            <a:off x="468313" y="1052513"/>
            <a:ext cx="8207375" cy="2160587"/>
          </a:xfrm>
          <a:solidFill>
            <a:schemeClr val="accent5"/>
          </a:solidFill>
        </p:spPr>
        <p:txBody>
          <a:bodyPr/>
          <a:lstStyle/>
          <a:p>
            <a:pPr marL="0" indent="0">
              <a:buFont typeface="Lucida Grande" pitchFamily="-107" charset="0"/>
              <a:buNone/>
              <a:defRPr/>
            </a:pPr>
            <a:r>
              <a:rPr lang="de-DE" b="1" dirty="0">
                <a:solidFill>
                  <a:srgbClr val="FF0000"/>
                </a:solidFill>
              </a:rPr>
              <a:t>Merken / Behalten</a:t>
            </a:r>
          </a:p>
          <a:p>
            <a:pPr marL="0" indent="0">
              <a:buFont typeface="Lucida Grande" pitchFamily="-107" charset="0"/>
              <a:buNone/>
              <a:defRPr/>
            </a:pPr>
            <a:r>
              <a:rPr lang="de-DE" sz="2400" dirty="0"/>
              <a:t>Das Behalten von Fachbegriffen wird durch Wortschatzübungen gefördert, die direkt auf die Verankerung und die Verwendung der neuen Fachwörter abzielen.                                                                </a:t>
            </a:r>
            <a:r>
              <a:rPr lang="de-DE" sz="1400" dirty="0"/>
              <a:t>(Storch 1999, 72)</a:t>
            </a:r>
            <a:endParaRPr lang="de-DE" dirty="0"/>
          </a:p>
        </p:txBody>
      </p:sp>
      <p:sp>
        <p:nvSpPr>
          <p:cNvPr id="199683" name="Foliennummernplatzhalter 3"/>
          <p:cNvSpPr>
            <a:spLocks noGrp="1"/>
          </p:cNvSpPr>
          <p:nvPr>
            <p:ph type="sldNum" sz="quarter" idx="10"/>
          </p:nvPr>
        </p:nvSpPr>
        <p:spPr>
          <a:noFill/>
        </p:spPr>
        <p:txBody>
          <a:bodyPr/>
          <a:lstStyle/>
          <a:p>
            <a:fld id="{9E9804A8-1163-094B-9EB7-FEE8059B8F3D}" type="slidenum">
              <a:rPr lang="de-DE"/>
              <a:pPr/>
              <a:t>44</a:t>
            </a:fld>
            <a:endParaRPr lang="de-DE"/>
          </a:p>
        </p:txBody>
      </p:sp>
      <p:sp>
        <p:nvSpPr>
          <p:cNvPr id="199684" name="Foliennummernplatzhalter 7"/>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a:ea typeface="MS PGothic" pitchFamily="34" charset="-128"/>
              </a:rPr>
              <a:t>                          </a:t>
            </a:r>
            <a:fld id="{5DF6D855-D52F-D746-AEA2-A91F498DF91E}" type="slidenum">
              <a:rPr lang="de-DE" sz="1400">
                <a:ea typeface="MS PGothic" pitchFamily="34" charset="-128"/>
              </a:rPr>
              <a:pPr/>
              <a:t>44</a:t>
            </a:fld>
            <a:endParaRPr lang="de-DE" sz="1400">
              <a:ea typeface="MS PGothic" pitchFamily="34" charset="-128"/>
            </a:endParaRPr>
          </a:p>
        </p:txBody>
      </p:sp>
      <p:sp>
        <p:nvSpPr>
          <p:cNvPr id="199685"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Die Übungen</a:t>
            </a:r>
            <a:endParaRPr lang="de-DE">
              <a:solidFill>
                <a:srgbClr val="FF0000"/>
              </a:solidFill>
              <a:latin typeface="Calibri" pitchFamily="34" charset="0"/>
              <a:ea typeface="MS PGothic" pitchFamily="34" charset="-128"/>
            </a:endParaRPr>
          </a:p>
        </p:txBody>
      </p:sp>
      <p:sp>
        <p:nvSpPr>
          <p:cNvPr id="10" name="Inhaltsplatzhalter 5"/>
          <p:cNvSpPr txBox="1">
            <a:spLocks/>
          </p:cNvSpPr>
          <p:nvPr/>
        </p:nvSpPr>
        <p:spPr bwMode="auto">
          <a:xfrm>
            <a:off x="539750" y="3581401"/>
            <a:ext cx="8075613" cy="2666999"/>
          </a:xfrm>
          <a:prstGeom prst="rect">
            <a:avLst/>
          </a:prstGeom>
          <a:solidFill>
            <a:schemeClr val="accent5"/>
          </a:solidFill>
          <a:ln w="9525">
            <a:noFill/>
            <a:miter lim="800000"/>
            <a:headEnd/>
            <a:tailEnd/>
          </a:ln>
        </p:spPr>
        <p:txBody>
          <a:bodyPr vert="horz" wrap="square" lIns="0" tIns="0" numCol="1" anchor="t">
            <a:prstTxWarp prst="textNoShape">
              <a:avLst/>
            </a:prstTxWarp>
            <a:noAutofit/>
          </a:bodyPr>
          <a:lstStyle/>
          <a:p>
            <a:pPr>
              <a:spcBef>
                <a:spcPct val="20000"/>
              </a:spcBef>
              <a:spcAft>
                <a:spcPts val="600"/>
              </a:spcAft>
              <a:defRPr/>
            </a:pPr>
            <a:r>
              <a:rPr lang="de-DE" sz="2400" dirty="0">
                <a:ea typeface="MS PGothic" pitchFamily="34" charset="-128"/>
                <a:cs typeface="Arial" pitchFamily="-107" charset="0"/>
              </a:rPr>
              <a:t>„Um den Erwerb schwieriger Formen bzw. ihre Entfaltung zum normgerechten Sprachgebrauch zu unterstützen, Bedarf es einer – in einzelnen Fällen sicher massiven – Steuerung durch </a:t>
            </a:r>
            <a:r>
              <a:rPr lang="de-DE" sz="2400" dirty="0" err="1">
                <a:ea typeface="MS PGothic" pitchFamily="34" charset="-128"/>
                <a:cs typeface="Arial" pitchFamily="-107" charset="0"/>
              </a:rPr>
              <a:t>unterrichtliche</a:t>
            </a:r>
            <a:r>
              <a:rPr lang="de-DE" sz="2400" dirty="0">
                <a:ea typeface="MS PGothic" pitchFamily="34" charset="-128"/>
                <a:cs typeface="Arial" pitchFamily="-107" charset="0"/>
              </a:rPr>
              <a:t> </a:t>
            </a:r>
            <a:r>
              <a:rPr lang="de-DE" sz="2400" dirty="0">
                <a:latin typeface="Arial (Textkörper)"/>
                <a:ea typeface="MS PGothic" pitchFamily="34" charset="-128"/>
                <a:cs typeface="Arial (Textkörper)"/>
              </a:rPr>
              <a:t>Maßnahmen</a:t>
            </a:r>
            <a:r>
              <a:rPr lang="de-DE" sz="2400" dirty="0">
                <a:ea typeface="MS PGothic" pitchFamily="34" charset="-128"/>
                <a:cs typeface="Arial" pitchFamily="-107" charset="0"/>
              </a:rPr>
              <a:t>, die möglichst früh einsetzen sollten. Zur Internalisierung scheinen </a:t>
            </a:r>
            <a:r>
              <a:rPr lang="de-DE" sz="2400" b="1" dirty="0">
                <a:ea typeface="MS PGothic" pitchFamily="34" charset="-128"/>
                <a:cs typeface="Arial" pitchFamily="-107" charset="0"/>
              </a:rPr>
              <a:t>schematische Übungen </a:t>
            </a:r>
            <a:r>
              <a:rPr lang="de-DE" sz="2400" dirty="0">
                <a:ea typeface="MS PGothic" pitchFamily="34" charset="-128"/>
                <a:cs typeface="Arial" pitchFamily="-107" charset="0"/>
              </a:rPr>
              <a:t>…unabdingbar.“      	</a:t>
            </a:r>
            <a:r>
              <a:rPr lang="de-DE" sz="1400" dirty="0">
                <a:ea typeface="MS PGothic" pitchFamily="34" charset="-128"/>
                <a:cs typeface="Arial" pitchFamily="-107" charset="0"/>
              </a:rPr>
              <a:t>                                                                                                                     							     (</a:t>
            </a:r>
            <a:r>
              <a:rPr lang="de-DE" sz="1400" dirty="0" err="1">
                <a:ea typeface="MS PGothic" pitchFamily="34" charset="-128"/>
                <a:cs typeface="Arial" pitchFamily="-107" charset="0"/>
              </a:rPr>
              <a:t>H.Rösch</a:t>
            </a:r>
            <a:r>
              <a:rPr lang="de-DE" sz="1400" dirty="0">
                <a:ea typeface="MS PGothic" pitchFamily="34" charset="-128"/>
                <a:cs typeface="Arial" pitchFamily="-107" charset="0"/>
              </a:rPr>
              <a:t>  2001)</a:t>
            </a:r>
          </a:p>
          <a:p>
            <a:pPr marL="457200" indent="-457200">
              <a:spcBef>
                <a:spcPct val="20000"/>
              </a:spcBef>
              <a:buFont typeface="Arial" pitchFamily="-107" charset="0"/>
              <a:buNone/>
              <a:defRPr/>
            </a:pPr>
            <a:endParaRPr lang="de-DE" sz="2400" dirty="0">
              <a:ea typeface="MS PGothic" pitchFamily="34" charset="-128"/>
              <a:cs typeface="Arial" pitchFamily="-107"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p:cNvSpPr>
            <a:spLocks noGrp="1"/>
          </p:cNvSpPr>
          <p:nvPr>
            <p:ph idx="1"/>
          </p:nvPr>
        </p:nvSpPr>
        <p:spPr>
          <a:xfrm>
            <a:off x="468313" y="1266825"/>
            <a:ext cx="8207375" cy="4752975"/>
          </a:xfrm>
          <a:solidFill>
            <a:schemeClr val="accent5"/>
          </a:solidFill>
          <a:ln>
            <a:solidFill>
              <a:schemeClr val="accent5"/>
            </a:solidFill>
          </a:ln>
        </p:spPr>
        <p:txBody>
          <a:bodyPr>
            <a:normAutofit lnSpcReduction="10000"/>
          </a:bodyPr>
          <a:lstStyle/>
          <a:p>
            <a:pPr marL="0" indent="0">
              <a:lnSpc>
                <a:spcPct val="150000"/>
              </a:lnSpc>
              <a:buFont typeface="Lucida Grande" pitchFamily="-107" charset="0"/>
              <a:buNone/>
              <a:defRPr/>
            </a:pPr>
            <a:r>
              <a:rPr lang="de-DE" sz="2400" dirty="0"/>
              <a:t>„Ein Kind benötigt ca. 8 bis 10 Wiederholungen, um ein neues Wort aus dem Lautstrom zu filtern, ca. 20 Wiederholungen, um dem neuen Wort eine Bedeutung zuzuordnen, und ca. 50 bis 80 Wiederholungen, um es dann eigenständig zu gebrauchen.“</a:t>
            </a:r>
          </a:p>
          <a:p>
            <a:pPr marL="341313">
              <a:lnSpc>
                <a:spcPct val="150000"/>
              </a:lnSpc>
              <a:buFont typeface="Lucida Grande" pitchFamily="-107" charset="0"/>
              <a:buNone/>
              <a:defRPr/>
            </a:pPr>
            <a:r>
              <a:rPr lang="de-DE" sz="2400" dirty="0"/>
              <a:t>						</a:t>
            </a:r>
            <a:r>
              <a:rPr lang="de-DE" sz="1200" dirty="0"/>
              <a:t>                                                 (Weis, I., 2014)</a:t>
            </a:r>
          </a:p>
          <a:p>
            <a:pPr marL="341313" algn="ctr">
              <a:lnSpc>
                <a:spcPct val="150000"/>
              </a:lnSpc>
              <a:buFont typeface="Lucida Grande" pitchFamily="-107" charset="0"/>
              <a:buNone/>
              <a:defRPr/>
            </a:pPr>
            <a:r>
              <a:rPr lang="de-DE" sz="2400" dirty="0"/>
              <a:t>(bezogen auf „beiläufiges Lernen“!)</a:t>
            </a:r>
          </a:p>
          <a:p>
            <a:pPr marL="341313">
              <a:lnSpc>
                <a:spcPct val="150000"/>
              </a:lnSpc>
              <a:buFont typeface="Lucida Grande" pitchFamily="-107" charset="0"/>
              <a:buNone/>
              <a:defRPr/>
            </a:pPr>
            <a:r>
              <a:rPr lang="de-DE" sz="2400" dirty="0">
                <a:solidFill>
                  <a:srgbClr val="FF0000"/>
                </a:solidFill>
              </a:rPr>
              <a:t>    </a:t>
            </a:r>
            <a:endParaRPr lang="de-DE" sz="2800" b="1" dirty="0">
              <a:solidFill>
                <a:srgbClr val="FF0000"/>
              </a:solidFill>
            </a:endParaRPr>
          </a:p>
        </p:txBody>
      </p:sp>
      <p:sp>
        <p:nvSpPr>
          <p:cNvPr id="200707" name="Foliennummernplatzhalter 3"/>
          <p:cNvSpPr>
            <a:spLocks noGrp="1"/>
          </p:cNvSpPr>
          <p:nvPr>
            <p:ph type="sldNum" sz="quarter" idx="10"/>
          </p:nvPr>
        </p:nvSpPr>
        <p:spPr>
          <a:noFill/>
        </p:spPr>
        <p:txBody>
          <a:bodyPr/>
          <a:lstStyle/>
          <a:p>
            <a:fld id="{C992A9E9-8123-AB48-84E6-E4ADFD463FB9}" type="slidenum">
              <a:rPr lang="de-DE"/>
              <a:pPr/>
              <a:t>45</a:t>
            </a:fld>
            <a:endParaRPr lang="de-DE"/>
          </a:p>
        </p:txBody>
      </p:sp>
      <p:sp>
        <p:nvSpPr>
          <p:cNvPr id="200708" name="Foliennummernplatzhalter 7"/>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a:ea typeface="MS PGothic" pitchFamily="34" charset="-128"/>
              </a:rPr>
              <a:t>                          </a:t>
            </a:r>
            <a:fld id="{1C0E621D-F016-6441-9F44-9216EF420C8F}" type="slidenum">
              <a:rPr lang="de-DE" sz="1400">
                <a:ea typeface="MS PGothic" pitchFamily="34" charset="-128"/>
              </a:rPr>
              <a:pPr/>
              <a:t>45</a:t>
            </a:fld>
            <a:endParaRPr lang="de-DE" sz="1400">
              <a:ea typeface="MS PGothic" pitchFamily="34" charset="-128"/>
            </a:endParaRPr>
          </a:p>
        </p:txBody>
      </p:sp>
      <p:sp>
        <p:nvSpPr>
          <p:cNvPr id="200709"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Die Übungen</a:t>
            </a:r>
            <a:endParaRPr lang="de-DE">
              <a:solidFill>
                <a:srgbClr val="FF0000"/>
              </a:solidFill>
              <a:latin typeface="Calibri" pitchFamily="34" charset="0"/>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Foliennummernplatzhalter 3"/>
          <p:cNvSpPr>
            <a:spLocks noGrp="1"/>
          </p:cNvSpPr>
          <p:nvPr>
            <p:ph type="sldNum" sz="quarter" idx="10"/>
          </p:nvPr>
        </p:nvSpPr>
        <p:spPr>
          <a:noFill/>
        </p:spPr>
        <p:txBody>
          <a:bodyPr/>
          <a:lstStyle/>
          <a:p>
            <a:fld id="{2B70CE34-B907-6440-8922-053320D855C7}" type="slidenum">
              <a:rPr lang="de-DE"/>
              <a:pPr/>
              <a:t>46</a:t>
            </a:fld>
            <a:endParaRPr lang="de-DE"/>
          </a:p>
        </p:txBody>
      </p:sp>
      <p:sp>
        <p:nvSpPr>
          <p:cNvPr id="201731" name="Foliennummernplatzhalter 7"/>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a:ea typeface="MS PGothic" pitchFamily="34" charset="-128"/>
              </a:rPr>
              <a:t>                          </a:t>
            </a:r>
            <a:fld id="{4FB63A8F-23DC-F34C-9341-2D0289E41AA6}" type="slidenum">
              <a:rPr lang="de-DE" sz="1400">
                <a:ea typeface="MS PGothic" pitchFamily="34" charset="-128"/>
              </a:rPr>
              <a:pPr/>
              <a:t>46</a:t>
            </a:fld>
            <a:endParaRPr lang="de-DE" sz="1400">
              <a:ea typeface="MS PGothic" pitchFamily="34" charset="-128"/>
            </a:endParaRPr>
          </a:p>
        </p:txBody>
      </p:sp>
      <p:sp>
        <p:nvSpPr>
          <p:cNvPr id="201732" name="Rechteck 7"/>
          <p:cNvSpPr>
            <a:spLocks noChangeArrowheads="1"/>
          </p:cNvSpPr>
          <p:nvPr/>
        </p:nvSpPr>
        <p:spPr bwMode="auto">
          <a:xfrm>
            <a:off x="827088" y="1143000"/>
            <a:ext cx="7777162" cy="2339102"/>
          </a:xfrm>
          <a:prstGeom prst="rect">
            <a:avLst/>
          </a:prstGeom>
          <a:noFill/>
          <a:ln w="9525">
            <a:noFill/>
            <a:miter lim="800000"/>
            <a:headEnd/>
            <a:tailEnd/>
          </a:ln>
        </p:spPr>
        <p:txBody>
          <a:bodyPr>
            <a:prstTxWarp prst="textNoShape">
              <a:avLst/>
            </a:prstTxWarp>
            <a:spAutoFit/>
          </a:bodyPr>
          <a:lstStyle/>
          <a:p>
            <a:pPr algn="ctr"/>
            <a:r>
              <a:rPr lang="de-DE" sz="2200" b="1" dirty="0">
                <a:solidFill>
                  <a:srgbClr val="327A86"/>
                </a:solidFill>
                <a:ea typeface="MS PGothic" pitchFamily="34" charset="-128"/>
              </a:rPr>
              <a:t>3. Unterrichtsplanung (fachlich und sprachlich):</a:t>
            </a:r>
          </a:p>
          <a:p>
            <a:pPr algn="ctr"/>
            <a:endParaRPr lang="de-DE" b="1" dirty="0">
              <a:solidFill>
                <a:srgbClr val="327A86"/>
              </a:solidFill>
              <a:ea typeface="MS PGothic" pitchFamily="34" charset="-128"/>
            </a:endParaRPr>
          </a:p>
          <a:p>
            <a:pPr algn="ctr"/>
            <a:r>
              <a:rPr lang="de-DE" sz="6600" b="1" dirty="0">
                <a:solidFill>
                  <a:srgbClr val="000000"/>
                </a:solidFill>
                <a:ea typeface="MS PGothic" pitchFamily="34" charset="-128"/>
              </a:rPr>
              <a:t>W</a:t>
            </a:r>
            <a:r>
              <a:rPr lang="de-DE" sz="6600" b="1" dirty="0">
                <a:solidFill>
                  <a:srgbClr val="FF0000"/>
                </a:solidFill>
                <a:ea typeface="MS PGothic" pitchFamily="34" charset="-128"/>
              </a:rPr>
              <a:t>EG</a:t>
            </a:r>
            <a:r>
              <a:rPr lang="de-DE" sz="6600" b="1" dirty="0">
                <a:ea typeface="MS PGothic" pitchFamily="34" charset="-128"/>
              </a:rPr>
              <a:t>E</a:t>
            </a:r>
            <a:endParaRPr lang="de-DE" sz="6600" b="1" dirty="0">
              <a:solidFill>
                <a:srgbClr val="FF0000"/>
              </a:solidFill>
              <a:ea typeface="MS PGothic" pitchFamily="34" charset="-128"/>
            </a:endParaRPr>
          </a:p>
          <a:p>
            <a:pPr algn="ctr"/>
            <a:endParaRPr lang="de-DE" b="1" dirty="0">
              <a:solidFill>
                <a:srgbClr val="327A86"/>
              </a:solidFill>
              <a:ea typeface="MS PGothic" pitchFamily="34" charset="-128"/>
            </a:endParaRPr>
          </a:p>
          <a:p>
            <a:pPr algn="ctr"/>
            <a:r>
              <a:rPr lang="de-DE" sz="2200" dirty="0">
                <a:ea typeface="MS PGothic" pitchFamily="34" charset="-128"/>
              </a:rPr>
              <a:t>Festlegung von</a:t>
            </a:r>
            <a:r>
              <a:rPr lang="de-DE" sz="2200" dirty="0">
                <a:solidFill>
                  <a:srgbClr val="327A86"/>
                </a:solidFill>
                <a:ea typeface="MS PGothic" pitchFamily="34" charset="-128"/>
              </a:rPr>
              <a:t> </a:t>
            </a:r>
            <a:r>
              <a:rPr lang="de-DE" sz="2200" b="1" dirty="0">
                <a:ea typeface="MS PGothic" pitchFamily="34" charset="-128"/>
              </a:rPr>
              <a:t>Aktivitäten, Sprachhandlungen</a:t>
            </a:r>
            <a:r>
              <a:rPr lang="de-DE" sz="2200" b="1" dirty="0">
                <a:solidFill>
                  <a:srgbClr val="327A86"/>
                </a:solidFill>
                <a:ea typeface="MS PGothic" pitchFamily="34" charset="-128"/>
              </a:rPr>
              <a:t>, </a:t>
            </a:r>
            <a:r>
              <a:rPr lang="de-DE" sz="2200" b="1" dirty="0">
                <a:solidFill>
                  <a:srgbClr val="FF0000"/>
                </a:solidFill>
                <a:ea typeface="MS PGothic" pitchFamily="34" charset="-128"/>
              </a:rPr>
              <a:t>Übungen</a:t>
            </a:r>
          </a:p>
        </p:txBody>
      </p:sp>
      <p:sp>
        <p:nvSpPr>
          <p:cNvPr id="201733" name="Rechteck 9"/>
          <p:cNvSpPr>
            <a:spLocks noChangeArrowheads="1"/>
          </p:cNvSpPr>
          <p:nvPr/>
        </p:nvSpPr>
        <p:spPr bwMode="auto">
          <a:xfrm>
            <a:off x="827584" y="3657600"/>
            <a:ext cx="7848600" cy="2609945"/>
          </a:xfrm>
          <a:prstGeom prst="rect">
            <a:avLst/>
          </a:prstGeom>
          <a:noFill/>
          <a:ln w="9525">
            <a:noFill/>
            <a:miter lim="800000"/>
            <a:headEnd/>
            <a:tailEnd/>
          </a:ln>
        </p:spPr>
        <p:txBody>
          <a:bodyPr>
            <a:prstTxWarp prst="textNoShape">
              <a:avLst/>
            </a:prstTxWarp>
            <a:spAutoFit/>
          </a:bodyPr>
          <a:lstStyle/>
          <a:p>
            <a:pPr marL="341313" indent="-342900">
              <a:lnSpc>
                <a:spcPct val="80000"/>
              </a:lnSpc>
              <a:spcBef>
                <a:spcPts val="575"/>
              </a:spcBef>
              <a:spcAft>
                <a:spcPts val="600"/>
              </a:spcAft>
              <a:buClr>
                <a:srgbClr val="CBB98A"/>
              </a:buClr>
              <a:buSzPct val="74000"/>
              <a:buFont typeface="Lucida Grande" pitchFamily="-107" charset="0"/>
              <a:buChar char="●"/>
            </a:pPr>
            <a:r>
              <a:rPr lang="de-DE" sz="2400" b="1" dirty="0">
                <a:solidFill>
                  <a:srgbClr val="FF0000"/>
                </a:solidFill>
                <a:ea typeface="MS PGothic" pitchFamily="34" charset="-128"/>
              </a:rPr>
              <a:t>E</a:t>
            </a:r>
            <a:r>
              <a:rPr lang="de-DE" sz="2400" b="1" dirty="0">
                <a:ea typeface="MS PGothic" pitchFamily="34" charset="-128"/>
              </a:rPr>
              <a:t>inschleif-Übungen</a:t>
            </a:r>
            <a:r>
              <a:rPr lang="de-DE" sz="2400" dirty="0">
                <a:ea typeface="MS PGothic" pitchFamily="34" charset="-128"/>
              </a:rPr>
              <a:t> zur sicheren Verwendung der erworbenen Fachbegriffe in einem engen inhaltlichen und sprachlichen Gerüst (mit eingegrenzten Satzmustern)</a:t>
            </a:r>
          </a:p>
          <a:p>
            <a:pPr marL="341313" indent="-342900">
              <a:lnSpc>
                <a:spcPct val="80000"/>
              </a:lnSpc>
              <a:spcBef>
                <a:spcPts val="575"/>
              </a:spcBef>
              <a:spcAft>
                <a:spcPts val="600"/>
              </a:spcAft>
              <a:buClr>
                <a:srgbClr val="CBB98A"/>
              </a:buClr>
              <a:buSzPct val="74000"/>
              <a:buFont typeface="Lucida Grande" pitchFamily="-107" charset="0"/>
              <a:buChar char="●"/>
            </a:pPr>
            <a:r>
              <a:rPr lang="de-DE" sz="2400" b="1" dirty="0">
                <a:solidFill>
                  <a:srgbClr val="FF0000"/>
                </a:solidFill>
                <a:ea typeface="MS PGothic" pitchFamily="34" charset="-128"/>
              </a:rPr>
              <a:t>G</a:t>
            </a:r>
            <a:r>
              <a:rPr lang="de-DE" sz="2400" b="1" dirty="0">
                <a:ea typeface="MS PGothic" pitchFamily="34" charset="-128"/>
              </a:rPr>
              <a:t>anzheitliche Übungen</a:t>
            </a:r>
            <a:r>
              <a:rPr lang="de-DE" sz="2400" dirty="0">
                <a:ea typeface="MS PGothic" pitchFamily="34" charset="-128"/>
              </a:rPr>
              <a:t> zur flexiblen Verwendung aller erworbenen Fachbegriffe in einem erweiterten inhaltlichen Rahmen (mit unterschiedlichen Satzmustern)</a:t>
            </a:r>
          </a:p>
        </p:txBody>
      </p:sp>
      <p:sp>
        <p:nvSpPr>
          <p:cNvPr id="201734"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Die Übungen</a:t>
            </a:r>
            <a:endParaRPr lang="de-DE">
              <a:solidFill>
                <a:srgbClr val="FF0000"/>
              </a:solidFill>
              <a:latin typeface="Calibri" pitchFamily="34" charset="0"/>
              <a:ea typeface="MS PGothic" pitchFamily="34"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Foliennummernplatzhalter 7"/>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a:ea typeface="MS PGothic" pitchFamily="34" charset="-128"/>
              </a:rPr>
              <a:t>                          </a:t>
            </a:r>
            <a:fld id="{8A4F93AE-45DA-5C4E-9D95-B6849E87FC51}" type="slidenum">
              <a:rPr lang="de-DE" sz="1400">
                <a:ea typeface="MS PGothic" pitchFamily="34" charset="-128"/>
              </a:rPr>
              <a:pPr/>
              <a:t>47</a:t>
            </a:fld>
            <a:endParaRPr lang="de-DE" sz="1400">
              <a:ea typeface="MS PGothic" pitchFamily="34" charset="-128"/>
            </a:endParaRPr>
          </a:p>
        </p:txBody>
      </p:sp>
      <p:sp>
        <p:nvSpPr>
          <p:cNvPr id="202755"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dirty="0">
                <a:solidFill>
                  <a:srgbClr val="FF0000"/>
                </a:solidFill>
                <a:ea typeface="MS PGothic" pitchFamily="34" charset="-128"/>
              </a:rPr>
              <a:t>4. Das </a:t>
            </a:r>
            <a:r>
              <a:rPr lang="de-DE" b="1" dirty="0" err="1">
                <a:solidFill>
                  <a:srgbClr val="FF0000"/>
                </a:solidFill>
                <a:ea typeface="MS PGothic" pitchFamily="34" charset="-128"/>
              </a:rPr>
              <a:t>WEGE-Konzept</a:t>
            </a:r>
            <a:r>
              <a:rPr lang="de-DE" b="1" dirty="0">
                <a:solidFill>
                  <a:srgbClr val="FF0000"/>
                </a:solidFill>
                <a:ea typeface="MS PGothic" pitchFamily="34" charset="-128"/>
              </a:rPr>
              <a:t> – </a:t>
            </a:r>
            <a:r>
              <a:rPr lang="de-DE" dirty="0">
                <a:solidFill>
                  <a:srgbClr val="FF0000"/>
                </a:solidFill>
                <a:ea typeface="MS PGothic" pitchFamily="34" charset="-128"/>
              </a:rPr>
              <a:t>Die Übungen</a:t>
            </a:r>
            <a:endParaRPr lang="de-DE" dirty="0">
              <a:solidFill>
                <a:srgbClr val="FF0000"/>
              </a:solidFill>
              <a:latin typeface="Calibri" pitchFamily="34" charset="0"/>
              <a:ea typeface="MS PGothic" pitchFamily="34" charset="-128"/>
            </a:endParaRPr>
          </a:p>
        </p:txBody>
      </p:sp>
      <p:sp>
        <p:nvSpPr>
          <p:cNvPr id="202756" name="Textfeld 8"/>
          <p:cNvSpPr txBox="1">
            <a:spLocks noChangeArrowheads="1"/>
          </p:cNvSpPr>
          <p:nvPr/>
        </p:nvSpPr>
        <p:spPr bwMode="auto">
          <a:xfrm>
            <a:off x="838200" y="838200"/>
            <a:ext cx="9144000" cy="7602538"/>
          </a:xfrm>
          <a:prstGeom prst="rect">
            <a:avLst/>
          </a:prstGeom>
          <a:noFill/>
          <a:ln w="9525">
            <a:noFill/>
            <a:miter lim="800000"/>
            <a:headEnd/>
            <a:tailEnd/>
          </a:ln>
        </p:spPr>
        <p:txBody>
          <a:bodyPr>
            <a:prstTxWarp prst="textNoShape">
              <a:avLst/>
            </a:prstTxWarp>
            <a:spAutoFit/>
          </a:bodyPr>
          <a:lstStyle/>
          <a:p>
            <a:r>
              <a:rPr lang="de-DE" sz="2000" b="1" dirty="0">
                <a:ea typeface="MS PGothic" pitchFamily="34" charset="-128"/>
              </a:rPr>
              <a:t>Orientierung an der Hundertertafel: </a:t>
            </a:r>
          </a:p>
          <a:p>
            <a:r>
              <a:rPr lang="de-DE" sz="2000" dirty="0">
                <a:ea typeface="MS PGothic" pitchFamily="34" charset="-128"/>
              </a:rPr>
              <a:t>Anzahl der Zahlen in Zeilen und Spalten</a:t>
            </a:r>
          </a:p>
          <a:p>
            <a:r>
              <a:rPr lang="de-DE" sz="2000" dirty="0">
                <a:ea typeface="MS PGothic" pitchFamily="34" charset="-128"/>
              </a:rPr>
              <a:t>Aufsuchen der Zahlen innerhalb der einzelnen Zeilen und Spalten</a:t>
            </a:r>
          </a:p>
          <a:p>
            <a:r>
              <a:rPr lang="de-DE" sz="2000" i="1" dirty="0">
                <a:solidFill>
                  <a:srgbClr val="262673"/>
                </a:solidFill>
                <a:ea typeface="MS PGothic" pitchFamily="34" charset="-128"/>
              </a:rPr>
              <a:t>(Einführung und) Einschleifen der Begriffe „die Zeile“ und „die Spalte</a:t>
            </a:r>
            <a:r>
              <a:rPr lang="de-DE" sz="2000" dirty="0">
                <a:solidFill>
                  <a:srgbClr val="262673"/>
                </a:solidFill>
                <a:ea typeface="MS PGothic" pitchFamily="34" charset="-128"/>
              </a:rPr>
              <a:t>“</a:t>
            </a:r>
          </a:p>
          <a:p>
            <a:r>
              <a:rPr lang="de-DE" sz="2000" i="1" dirty="0">
                <a:solidFill>
                  <a:srgbClr val="262673"/>
                </a:solidFill>
                <a:ea typeface="MS PGothic" pitchFamily="34" charset="-128"/>
              </a:rPr>
              <a:t>sowie der Ordnungszahlen bis 10)</a:t>
            </a:r>
          </a:p>
          <a:p>
            <a:endParaRPr lang="de-DE" sz="800" b="1" dirty="0">
              <a:ea typeface="MS PGothic" pitchFamily="34" charset="-128"/>
            </a:endParaRPr>
          </a:p>
          <a:p>
            <a:r>
              <a:rPr lang="de-DE" sz="2000" b="1" dirty="0">
                <a:ea typeface="MS PGothic" pitchFamily="34" charset="-128"/>
              </a:rPr>
              <a:t>Orientierung an der Hundertertafel</a:t>
            </a:r>
            <a:r>
              <a:rPr lang="de-DE" sz="2000" dirty="0">
                <a:ea typeface="MS PGothic" pitchFamily="34" charset="-128"/>
              </a:rPr>
              <a:t>: </a:t>
            </a:r>
          </a:p>
          <a:p>
            <a:r>
              <a:rPr lang="de-DE" sz="2000" dirty="0">
                <a:ea typeface="MS PGothic" pitchFamily="34" charset="-128"/>
              </a:rPr>
              <a:t>Vergleich der Positionen der Zahlen untereinander</a:t>
            </a:r>
            <a:r>
              <a:rPr lang="de-DE" sz="2000" dirty="0">
                <a:solidFill>
                  <a:srgbClr val="262673"/>
                </a:solidFill>
                <a:ea typeface="MS PGothic" pitchFamily="34" charset="-128"/>
              </a:rPr>
              <a:t>:</a:t>
            </a:r>
            <a:r>
              <a:rPr lang="de-DE" sz="2000" i="1" dirty="0">
                <a:solidFill>
                  <a:srgbClr val="262673"/>
                </a:solidFill>
                <a:ea typeface="MS PGothic" pitchFamily="34" charset="-128"/>
              </a:rPr>
              <a:t>(Einführung und) Einschleifen lokaler Präpositionen wie „unter“, „über“, „rechts von“, …</a:t>
            </a:r>
            <a:endParaRPr lang="de-DE" sz="2000" dirty="0">
              <a:solidFill>
                <a:srgbClr val="262673"/>
              </a:solidFill>
              <a:ea typeface="MS PGothic" pitchFamily="34" charset="-128"/>
            </a:endParaRPr>
          </a:p>
          <a:p>
            <a:endParaRPr lang="de-DE" sz="800" b="1" dirty="0">
              <a:ea typeface="MS PGothic" pitchFamily="34" charset="-128"/>
            </a:endParaRPr>
          </a:p>
          <a:p>
            <a:r>
              <a:rPr lang="de-DE" sz="2000" b="1" dirty="0">
                <a:ea typeface="MS PGothic" pitchFamily="34" charset="-128"/>
              </a:rPr>
              <a:t>Strukturen an der Hundertertafel:</a:t>
            </a:r>
          </a:p>
          <a:p>
            <a:r>
              <a:rPr lang="de-DE" sz="2000" dirty="0">
                <a:ea typeface="MS PGothic" pitchFamily="34" charset="-128"/>
              </a:rPr>
              <a:t>Untersuchung der einzelnen Ziffern innerhalb der Zeilen und Spalten</a:t>
            </a:r>
          </a:p>
          <a:p>
            <a:r>
              <a:rPr lang="de-DE" sz="2000" dirty="0">
                <a:ea typeface="MS PGothic" pitchFamily="34" charset="-128"/>
              </a:rPr>
              <a:t>sowie der Zahlbeziehungen</a:t>
            </a:r>
          </a:p>
          <a:p>
            <a:r>
              <a:rPr lang="de-DE" sz="2000" i="1" dirty="0">
                <a:solidFill>
                  <a:srgbClr val="262673"/>
                </a:solidFill>
                <a:ea typeface="MS PGothic" pitchFamily="34" charset="-128"/>
              </a:rPr>
              <a:t>(Einführung und) Einschleifen der Begriffe  „Ziffer(n)“, „Einer“, „Zehner“, </a:t>
            </a:r>
          </a:p>
          <a:p>
            <a:r>
              <a:rPr lang="de-DE" sz="2000" i="1" dirty="0">
                <a:solidFill>
                  <a:srgbClr val="262673"/>
                </a:solidFill>
                <a:ea typeface="MS PGothic" pitchFamily="34" charset="-128"/>
              </a:rPr>
              <a:t>„an der Einerstelle“, „an der Zehnerstelle“</a:t>
            </a:r>
          </a:p>
          <a:p>
            <a:endParaRPr lang="de-DE" sz="800" i="1" dirty="0">
              <a:ea typeface="MS PGothic" pitchFamily="34" charset="-128"/>
            </a:endParaRPr>
          </a:p>
          <a:p>
            <a:r>
              <a:rPr lang="de-DE" sz="2000" b="1" dirty="0">
                <a:ea typeface="MS PGothic" pitchFamily="34" charset="-128"/>
              </a:rPr>
              <a:t>Wiederholung der erarbeiteten Inhalte:</a:t>
            </a:r>
          </a:p>
          <a:p>
            <a:r>
              <a:rPr lang="de-DE" sz="2000" dirty="0">
                <a:ea typeface="MS PGothic" pitchFamily="34" charset="-128"/>
              </a:rPr>
              <a:t>Verschiedene Übungsformate wie Fehlersuche, Lückentext,</a:t>
            </a:r>
          </a:p>
          <a:p>
            <a:r>
              <a:rPr lang="de-DE" sz="2000" dirty="0">
                <a:ea typeface="MS PGothic" pitchFamily="34" charset="-128"/>
              </a:rPr>
              <a:t>Aussagenauswahl etc. </a:t>
            </a:r>
          </a:p>
          <a:p>
            <a:r>
              <a:rPr lang="de-DE" sz="2000" i="1" dirty="0">
                <a:solidFill>
                  <a:srgbClr val="262673"/>
                </a:solidFill>
                <a:ea typeface="MS PGothic" pitchFamily="34" charset="-128"/>
              </a:rPr>
              <a:t>flexible Verwendung der erworbenen sprachlichen Mittel</a:t>
            </a:r>
          </a:p>
          <a:p>
            <a:endParaRPr lang="de-DE" sz="2000" i="1" dirty="0">
              <a:ea typeface="MS PGothic" pitchFamily="34" charset="-128"/>
            </a:endParaRPr>
          </a:p>
          <a:p>
            <a:endParaRPr lang="de-DE" sz="2000" i="1" dirty="0">
              <a:ea typeface="MS PGothic" pitchFamily="34" charset="-128"/>
            </a:endParaRPr>
          </a:p>
          <a:p>
            <a:endParaRPr lang="de-DE" dirty="0">
              <a:ea typeface="MS PGothic" pitchFamily="34" charset="-128"/>
            </a:endParaRPr>
          </a:p>
          <a:p>
            <a:endParaRPr lang="de-DE" dirty="0">
              <a:ea typeface="MS PGothic" pitchFamily="34" charset="-128"/>
            </a:endParaRPr>
          </a:p>
          <a:p>
            <a:endParaRPr lang="de-DE" dirty="0">
              <a:ea typeface="MS PGothic" pitchFamily="34" charset="-128"/>
            </a:endParaRPr>
          </a:p>
          <a:p>
            <a:endParaRPr lang="de-DE" dirty="0">
              <a:ea typeface="MS PGothic" pitchFamily="34" charset="-128"/>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C96CABE7-B258-D741-AD3A-5904B80BBD48}" type="slidenum">
              <a:rPr lang="de-DE" smtClean="0"/>
              <a:pPr/>
              <a:t>48</a:t>
            </a:fld>
            <a:endParaRPr lang="de-DE" dirty="0"/>
          </a:p>
        </p:txBody>
      </p:sp>
      <p:sp>
        <p:nvSpPr>
          <p:cNvPr id="6840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12" name="Textfeld 11"/>
          <p:cNvSpPr txBox="1"/>
          <p:nvPr/>
        </p:nvSpPr>
        <p:spPr>
          <a:xfrm>
            <a:off x="4267200" y="1021140"/>
            <a:ext cx="4320480" cy="1200329"/>
          </a:xfrm>
          <a:prstGeom prst="rect">
            <a:avLst/>
          </a:prstGeom>
          <a:solidFill>
            <a:schemeClr val="bg1"/>
          </a:solidFill>
        </p:spPr>
        <p:txBody>
          <a:bodyPr wrap="square" rtlCol="0">
            <a:spAutoFit/>
          </a:bodyPr>
          <a:lstStyle/>
          <a:p>
            <a:r>
              <a:rPr lang="de-DE" b="1" dirty="0"/>
              <a:t>Einschleifübung:</a:t>
            </a:r>
          </a:p>
          <a:p>
            <a:pPr>
              <a:buFontTx/>
              <a:buChar char="-"/>
            </a:pPr>
            <a:r>
              <a:rPr lang="de-DE" dirty="0"/>
              <a:t> 2 Fachbegriffe</a:t>
            </a:r>
          </a:p>
          <a:p>
            <a:pPr>
              <a:buFontTx/>
              <a:buChar char="-"/>
            </a:pPr>
            <a:r>
              <a:rPr lang="de-DE" dirty="0"/>
              <a:t> enger inhaltlicher Rahmen</a:t>
            </a:r>
          </a:p>
          <a:p>
            <a:r>
              <a:rPr lang="de-DE" dirty="0"/>
              <a:t>- einheitliches Satzmuster</a:t>
            </a:r>
          </a:p>
        </p:txBody>
      </p:sp>
      <p:sp>
        <p:nvSpPr>
          <p:cNvPr id="13" name="Textfeld 12"/>
          <p:cNvSpPr txBox="1"/>
          <p:nvPr/>
        </p:nvSpPr>
        <p:spPr>
          <a:xfrm>
            <a:off x="1524000" y="4648200"/>
            <a:ext cx="4283968" cy="1477328"/>
          </a:xfrm>
          <a:prstGeom prst="rect">
            <a:avLst/>
          </a:prstGeom>
          <a:noFill/>
        </p:spPr>
        <p:txBody>
          <a:bodyPr wrap="square" rtlCol="0">
            <a:spAutoFit/>
          </a:bodyPr>
          <a:lstStyle/>
          <a:p>
            <a:r>
              <a:rPr lang="de-DE" b="1" dirty="0"/>
              <a:t>Ganzheitliche Übung:</a:t>
            </a:r>
          </a:p>
          <a:p>
            <a:pPr>
              <a:buFontTx/>
              <a:buChar char="-"/>
            </a:pPr>
            <a:r>
              <a:rPr lang="de-DE" dirty="0"/>
              <a:t> 7 Fachbegriffe</a:t>
            </a:r>
          </a:p>
          <a:p>
            <a:pPr>
              <a:buFontTx/>
              <a:buChar char="-"/>
            </a:pPr>
            <a:r>
              <a:rPr lang="de-DE" dirty="0"/>
              <a:t> verschiedene Unterthemen</a:t>
            </a:r>
          </a:p>
          <a:p>
            <a:pPr>
              <a:buFontTx/>
              <a:buChar char="-"/>
            </a:pPr>
            <a:r>
              <a:rPr lang="de-DE" dirty="0"/>
              <a:t> verschiedene Satzmuster</a:t>
            </a:r>
          </a:p>
          <a:p>
            <a:endParaRPr lang="de-DE" dirty="0"/>
          </a:p>
        </p:txBody>
      </p:sp>
      <p:pic>
        <p:nvPicPr>
          <p:cNvPr id="684037" name="Picture 5"/>
          <p:cNvPicPr>
            <a:picLocks noChangeAspect="1" noChangeArrowheads="1"/>
          </p:cNvPicPr>
          <p:nvPr/>
        </p:nvPicPr>
        <p:blipFill>
          <a:blip r:embed="rId3"/>
          <a:srcRect r="18176"/>
          <a:stretch>
            <a:fillRect/>
          </a:stretch>
        </p:blipFill>
        <p:spPr bwMode="auto">
          <a:xfrm>
            <a:off x="4537996" y="2562225"/>
            <a:ext cx="4372418" cy="3762375"/>
          </a:xfrm>
          <a:prstGeom prst="rect">
            <a:avLst/>
          </a:prstGeom>
          <a:noFill/>
          <a:ln w="9525">
            <a:solidFill>
              <a:schemeClr val="bg1">
                <a:lumMod val="50000"/>
              </a:schemeClr>
            </a:solidFill>
            <a:miter lim="800000"/>
            <a:headEnd/>
            <a:tailEnd/>
          </a:ln>
        </p:spPr>
      </p:pic>
      <p:pic>
        <p:nvPicPr>
          <p:cNvPr id="17" name="Picture 3"/>
          <p:cNvPicPr>
            <a:picLocks noChangeAspect="1" noChangeArrowheads="1"/>
          </p:cNvPicPr>
          <p:nvPr/>
        </p:nvPicPr>
        <p:blipFill>
          <a:blip r:embed="rId4"/>
          <a:srcRect l="3294" r="24003" b="9011"/>
          <a:stretch>
            <a:fillRect/>
          </a:stretch>
        </p:blipFill>
        <p:spPr bwMode="auto">
          <a:xfrm>
            <a:off x="1066800" y="1066800"/>
            <a:ext cx="3206382" cy="2878831"/>
          </a:xfrm>
          <a:prstGeom prst="rect">
            <a:avLst/>
          </a:prstGeom>
          <a:noFill/>
          <a:ln w="9525">
            <a:solidFill>
              <a:schemeClr val="tx1">
                <a:lumMod val="50000"/>
                <a:lumOff val="50000"/>
              </a:schemeClr>
            </a:solidFill>
            <a:miter lim="800000"/>
            <a:headEnd/>
            <a:tailEnd/>
          </a:ln>
        </p:spPr>
      </p:pic>
      <p:sp>
        <p:nvSpPr>
          <p:cNvPr id="9"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dirty="0">
                <a:solidFill>
                  <a:srgbClr val="FF0000"/>
                </a:solidFill>
                <a:ea typeface="MS PGothic" pitchFamily="34" charset="-128"/>
              </a:rPr>
              <a:t>4. Das </a:t>
            </a:r>
            <a:r>
              <a:rPr lang="de-DE" b="1" dirty="0" err="1">
                <a:solidFill>
                  <a:srgbClr val="FF0000"/>
                </a:solidFill>
                <a:ea typeface="MS PGothic" pitchFamily="34" charset="-128"/>
              </a:rPr>
              <a:t>WEGE-Konzept</a:t>
            </a:r>
            <a:r>
              <a:rPr lang="de-DE" b="1" dirty="0">
                <a:solidFill>
                  <a:srgbClr val="FF0000"/>
                </a:solidFill>
                <a:ea typeface="MS PGothic" pitchFamily="34" charset="-128"/>
              </a:rPr>
              <a:t> – </a:t>
            </a:r>
            <a:r>
              <a:rPr lang="de-DE" dirty="0">
                <a:solidFill>
                  <a:srgbClr val="FF0000"/>
                </a:solidFill>
                <a:ea typeface="MS PGothic" pitchFamily="34" charset="-128"/>
              </a:rPr>
              <a:t>Die Übungen</a:t>
            </a:r>
            <a:endParaRPr lang="de-DE" dirty="0">
              <a:solidFill>
                <a:srgbClr val="FF0000"/>
              </a:solidFill>
              <a:latin typeface="Calibri" pitchFamily="34" charset="0"/>
              <a:ea typeface="MS PGothic" pitchFamily="34"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Foliennummernplatzhalter 3"/>
          <p:cNvSpPr>
            <a:spLocks noGrp="1"/>
          </p:cNvSpPr>
          <p:nvPr>
            <p:ph type="sldNum" sz="quarter" idx="10"/>
          </p:nvPr>
        </p:nvSpPr>
        <p:spPr>
          <a:noFill/>
        </p:spPr>
        <p:txBody>
          <a:bodyPr/>
          <a:lstStyle/>
          <a:p>
            <a:fld id="{C27374A0-A360-934C-8C12-451B60B624EA}" type="slidenum">
              <a:rPr lang="de-DE"/>
              <a:pPr/>
              <a:t>49</a:t>
            </a:fld>
            <a:endParaRPr lang="de-DE"/>
          </a:p>
        </p:txBody>
      </p:sp>
      <p:sp>
        <p:nvSpPr>
          <p:cNvPr id="6" name="Inhaltsplatzhalter 2"/>
          <p:cNvSpPr txBox="1">
            <a:spLocks/>
          </p:cNvSpPr>
          <p:nvPr/>
        </p:nvSpPr>
        <p:spPr bwMode="auto">
          <a:xfrm>
            <a:off x="878041" y="906147"/>
            <a:ext cx="8208912" cy="5400600"/>
          </a:xfrm>
          <a:prstGeom prst="rect">
            <a:avLst/>
          </a:prstGeom>
          <a:noFill/>
          <a:ln w="9525">
            <a:noFill/>
            <a:miter lim="800000"/>
            <a:headEnd/>
            <a:tailEnd/>
          </a:ln>
        </p:spPr>
        <p:txBody>
          <a:bodyPr vert="horz" wrap="square" lIns="0" tIns="0" rIns="91440" bIns="45720" numCol="1" anchor="t" anchorCtr="0" compatLnSpc="1">
            <a:prstTxWarp prst="textNoShape">
              <a:avLst/>
            </a:prstTxWarp>
          </a:bodyPr>
          <a:lstStyle/>
          <a:p>
            <a:pPr marL="342000" marR="0" lvl="0" indent="-342900" algn="l" defTabSz="914400" rtl="0" eaLnBrk="1" fontAlgn="base" latinLnBrk="0" hangingPunct="1">
              <a:lnSpc>
                <a:spcPct val="100000"/>
              </a:lnSpc>
              <a:spcBef>
                <a:spcPts val="576"/>
              </a:spcBef>
              <a:spcAft>
                <a:spcPts val="600"/>
              </a:spcAft>
              <a:buClr>
                <a:srgbClr val="CBB98A"/>
              </a:buClr>
              <a:buSzPct val="74000"/>
              <a:buFont typeface="Lucida Grande"/>
              <a:buNone/>
              <a:tabLst/>
              <a:defRPr/>
            </a:pPr>
            <a:r>
              <a:rPr kumimoji="0" lang="de-DE" sz="2400" b="1" i="0" u="none" strike="noStrike" kern="0" cap="none" spc="0" normalizeH="0" baseline="0" noProof="0" dirty="0">
                <a:ln>
                  <a:noFill/>
                </a:ln>
                <a:solidFill>
                  <a:srgbClr val="0070C0"/>
                </a:solidFill>
                <a:effectLst/>
                <a:uLnTx/>
                <a:uFillTx/>
                <a:latin typeface="Arial" pitchFamily="34" charset="0"/>
                <a:ea typeface="+mn-ea"/>
                <a:cs typeface="Arial" pitchFamily="34" charset="0"/>
              </a:rPr>
              <a:t>Aktivität: </a:t>
            </a:r>
            <a:r>
              <a:rPr kumimoji="0" lang="de-DE" sz="2400" b="0" i="0" u="none" strike="noStrike" kern="0" cap="none" spc="0" normalizeH="0" baseline="0" noProof="0" dirty="0">
                <a:ln>
                  <a:noFill/>
                </a:ln>
                <a:solidFill>
                  <a:schemeClr val="tx1"/>
                </a:solidFill>
                <a:effectLst/>
                <a:uLnTx/>
                <a:uFillTx/>
                <a:latin typeface="Arial" pitchFamily="34" charset="0"/>
                <a:ea typeface="+mn-ea"/>
                <a:cs typeface="Arial" pitchFamily="34" charset="0"/>
                <a:sym typeface="Wingdings"/>
              </a:rPr>
              <a:t> 20 - 25 min</a:t>
            </a:r>
          </a:p>
          <a:p>
            <a:pPr marL="342000" marR="0" lvl="0" indent="-342900" algn="l" defTabSz="914400" rtl="0" eaLnBrk="1" fontAlgn="base" latinLnBrk="0" hangingPunct="1">
              <a:lnSpc>
                <a:spcPct val="100000"/>
              </a:lnSpc>
              <a:spcBef>
                <a:spcPts val="576"/>
              </a:spcBef>
              <a:spcAft>
                <a:spcPts val="600"/>
              </a:spcAft>
              <a:buClr>
                <a:srgbClr val="CBB98A"/>
              </a:buClr>
              <a:buSzPct val="74000"/>
              <a:buFont typeface="Lucida Grande"/>
              <a:buNone/>
              <a:tabLst/>
              <a:defRPr/>
            </a:pPr>
            <a:endParaRPr kumimoji="0" lang="de-DE" sz="1200" b="1"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a:p>
            <a:pPr marL="342000" marR="0" lvl="0" indent="-342900" algn="l" defTabSz="914400" rtl="0" eaLnBrk="1" fontAlgn="base" latinLnBrk="0" hangingPunct="1">
              <a:lnSpc>
                <a:spcPct val="100000"/>
              </a:lnSpc>
              <a:spcBef>
                <a:spcPts val="576"/>
              </a:spcBef>
              <a:spcAft>
                <a:spcPts val="600"/>
              </a:spcAft>
              <a:buClr>
                <a:srgbClr val="CBB98A"/>
              </a:buClr>
              <a:buSzPct val="74000"/>
              <a:buFont typeface="Lucida Grande"/>
              <a:buNone/>
              <a:tabLst/>
              <a:defRPr/>
            </a:pPr>
            <a:r>
              <a:rPr kumimoji="0" lang="de-DE" sz="2400" b="0" i="0" u="none" strike="noStrike" kern="0" cap="none" spc="0" normalizeH="0" baseline="0" noProof="0" dirty="0">
                <a:ln>
                  <a:noFill/>
                </a:ln>
                <a:solidFill>
                  <a:srgbClr val="0070C0"/>
                </a:solidFill>
                <a:effectLst/>
                <a:uLnTx/>
                <a:uFillTx/>
                <a:latin typeface="Arial" pitchFamily="34" charset="0"/>
                <a:ea typeface="+mn-ea"/>
                <a:cs typeface="Arial" pitchFamily="34" charset="0"/>
              </a:rPr>
              <a:t>Sortieren Sie bitte die Karten mit den</a:t>
            </a:r>
          </a:p>
          <a:p>
            <a:pPr marL="342000" marR="0" lvl="0" indent="-342900" algn="l" defTabSz="914400" rtl="0" eaLnBrk="1" fontAlgn="base" latinLnBrk="0" hangingPunct="1">
              <a:lnSpc>
                <a:spcPct val="100000"/>
              </a:lnSpc>
              <a:spcBef>
                <a:spcPts val="576"/>
              </a:spcBef>
              <a:spcAft>
                <a:spcPts val="600"/>
              </a:spcAft>
              <a:buClr>
                <a:srgbClr val="CBB98A"/>
              </a:buClr>
              <a:buSzPct val="74000"/>
              <a:buFont typeface="Lucida Grande"/>
              <a:buNone/>
              <a:tabLst/>
              <a:defRPr/>
            </a:pPr>
            <a:r>
              <a:rPr kumimoji="0" lang="de-DE" sz="2400" b="0" i="0" u="none" strike="noStrike" kern="0" cap="none" spc="0" normalizeH="0" baseline="0" noProof="0" dirty="0">
                <a:ln>
                  <a:noFill/>
                </a:ln>
                <a:solidFill>
                  <a:srgbClr val="0070C0"/>
                </a:solidFill>
                <a:effectLst/>
                <a:uLnTx/>
                <a:uFillTx/>
                <a:latin typeface="Arial" pitchFamily="34" charset="0"/>
                <a:ea typeface="+mn-ea"/>
                <a:cs typeface="Arial" pitchFamily="34" charset="0"/>
              </a:rPr>
              <a:t>Aufgabenstellungen nach den </a:t>
            </a:r>
          </a:p>
          <a:p>
            <a:pPr marL="342000" marR="0" lvl="0" indent="-342900" algn="l" defTabSz="914400" rtl="0" eaLnBrk="1" fontAlgn="base" latinLnBrk="0" hangingPunct="1">
              <a:lnSpc>
                <a:spcPct val="100000"/>
              </a:lnSpc>
              <a:spcBef>
                <a:spcPts val="576"/>
              </a:spcBef>
              <a:spcAft>
                <a:spcPts val="600"/>
              </a:spcAft>
              <a:buClr>
                <a:srgbClr val="CBB98A"/>
              </a:buClr>
              <a:buSzPct val="74000"/>
              <a:buFont typeface="Lucida Grande"/>
              <a:buNone/>
              <a:tabLst/>
              <a:defRPr/>
            </a:pPr>
            <a:r>
              <a:rPr kumimoji="0" lang="de-DE" sz="2400" b="0" i="0" u="none" strike="noStrike" kern="0" cap="none" spc="0" normalizeH="0" baseline="0" noProof="0" dirty="0">
                <a:ln>
                  <a:noFill/>
                </a:ln>
                <a:solidFill>
                  <a:srgbClr val="0070C0"/>
                </a:solidFill>
                <a:effectLst/>
                <a:uLnTx/>
                <a:uFillTx/>
                <a:latin typeface="Arial" pitchFamily="34" charset="0"/>
                <a:ea typeface="+mn-ea"/>
                <a:cs typeface="Arial" pitchFamily="34" charset="0"/>
              </a:rPr>
              <a:t>3 Kategorien</a:t>
            </a:r>
          </a:p>
          <a:p>
            <a:pPr marL="342000" marR="0" lvl="0" indent="-342900" algn="l" defTabSz="914400" rtl="0" eaLnBrk="1" fontAlgn="base" latinLnBrk="0" hangingPunct="1">
              <a:lnSpc>
                <a:spcPct val="100000"/>
              </a:lnSpc>
              <a:spcBef>
                <a:spcPts val="576"/>
              </a:spcBef>
              <a:spcAft>
                <a:spcPts val="600"/>
              </a:spcAft>
              <a:buClr>
                <a:srgbClr val="CBB98A"/>
              </a:buClr>
              <a:buSzPct val="74000"/>
              <a:buFontTx/>
              <a:buChar char="-"/>
              <a:tabLst/>
              <a:defRPr/>
            </a:pPr>
            <a:r>
              <a:rPr kumimoji="0" lang="de-DE" sz="2400" b="1" i="0" u="none" strike="noStrike" kern="0" cap="none" spc="0" normalizeH="0" baseline="0" noProof="0" dirty="0">
                <a:ln>
                  <a:noFill/>
                </a:ln>
                <a:solidFill>
                  <a:srgbClr val="0070C0"/>
                </a:solidFill>
                <a:effectLst/>
                <a:uLnTx/>
                <a:uFillTx/>
                <a:latin typeface="Arial" pitchFamily="34" charset="0"/>
                <a:ea typeface="+mn-ea"/>
                <a:cs typeface="Arial" pitchFamily="34" charset="0"/>
              </a:rPr>
              <a:t>Einschleifübungen</a:t>
            </a:r>
          </a:p>
          <a:p>
            <a:pPr marL="342000" marR="0" lvl="0" indent="-342900" algn="l" defTabSz="914400" rtl="0" eaLnBrk="1" fontAlgn="base" latinLnBrk="0" hangingPunct="1">
              <a:lnSpc>
                <a:spcPct val="100000"/>
              </a:lnSpc>
              <a:spcBef>
                <a:spcPts val="576"/>
              </a:spcBef>
              <a:spcAft>
                <a:spcPts val="600"/>
              </a:spcAft>
              <a:buClr>
                <a:srgbClr val="CBB98A"/>
              </a:buClr>
              <a:buSzPct val="74000"/>
              <a:buFontTx/>
              <a:buChar char="-"/>
              <a:tabLst/>
              <a:defRPr/>
            </a:pPr>
            <a:r>
              <a:rPr kumimoji="0" lang="de-DE" sz="2400" b="1" i="0" u="none" strike="noStrike" kern="0" cap="none" spc="0" normalizeH="0" baseline="0" noProof="0" dirty="0">
                <a:ln>
                  <a:noFill/>
                </a:ln>
                <a:solidFill>
                  <a:srgbClr val="0070C0"/>
                </a:solidFill>
                <a:effectLst/>
                <a:uLnTx/>
                <a:uFillTx/>
                <a:latin typeface="Arial" pitchFamily="34" charset="0"/>
                <a:ea typeface="+mn-ea"/>
                <a:cs typeface="Arial" pitchFamily="34" charset="0"/>
              </a:rPr>
              <a:t>Ganzheitliche Übungen</a:t>
            </a:r>
          </a:p>
          <a:p>
            <a:pPr marL="342000" marR="0" lvl="0" indent="-342900" algn="l" defTabSz="914400" rtl="0" eaLnBrk="1" fontAlgn="base" latinLnBrk="0" hangingPunct="1">
              <a:lnSpc>
                <a:spcPct val="100000"/>
              </a:lnSpc>
              <a:spcBef>
                <a:spcPts val="576"/>
              </a:spcBef>
              <a:spcAft>
                <a:spcPts val="600"/>
              </a:spcAft>
              <a:buClr>
                <a:srgbClr val="CBB98A"/>
              </a:buClr>
              <a:buSzPct val="74000"/>
              <a:buFontTx/>
              <a:buChar char="-"/>
              <a:tabLst/>
              <a:defRPr/>
            </a:pPr>
            <a:r>
              <a:rPr kumimoji="0" lang="de-DE" sz="2400" b="1" i="0" u="none" strike="noStrike" kern="0" cap="none" spc="0" normalizeH="0" baseline="0" noProof="0" dirty="0">
                <a:ln>
                  <a:noFill/>
                </a:ln>
                <a:solidFill>
                  <a:srgbClr val="0070C0"/>
                </a:solidFill>
                <a:effectLst/>
                <a:uLnTx/>
                <a:uFillTx/>
                <a:latin typeface="Arial" pitchFamily="34" charset="0"/>
                <a:ea typeface="+mn-ea"/>
                <a:cs typeface="Arial" pitchFamily="34" charset="0"/>
              </a:rPr>
              <a:t>Eigenproduktionen</a:t>
            </a:r>
          </a:p>
          <a:p>
            <a:pPr marL="342000" marR="0" lvl="0" indent="-342900" algn="l" defTabSz="914400" rtl="0" eaLnBrk="1" fontAlgn="base" latinLnBrk="0" hangingPunct="1">
              <a:lnSpc>
                <a:spcPct val="100000"/>
              </a:lnSpc>
              <a:spcBef>
                <a:spcPts val="576"/>
              </a:spcBef>
              <a:spcAft>
                <a:spcPts val="600"/>
              </a:spcAft>
              <a:buClr>
                <a:srgbClr val="CBB98A"/>
              </a:buClr>
              <a:buSzPct val="74000"/>
              <a:buFont typeface="Arial" pitchFamily="34" charset="0"/>
              <a:buNone/>
              <a:tabLst/>
              <a:defRPr/>
            </a:pPr>
            <a:endParaRPr kumimoji="0" lang="de-DE" sz="800" b="0" i="0" u="none" strike="noStrike" kern="0" cap="none" spc="0" normalizeH="0" baseline="0" noProof="0" dirty="0">
              <a:ln>
                <a:noFill/>
              </a:ln>
              <a:solidFill>
                <a:srgbClr val="0070C0"/>
              </a:solidFill>
              <a:effectLst/>
              <a:uLnTx/>
              <a:uFillTx/>
              <a:latin typeface="Arial" pitchFamily="34" charset="0"/>
              <a:ea typeface="+mn-ea"/>
              <a:cs typeface="Arial" pitchFamily="34" charset="0"/>
            </a:endParaRPr>
          </a:p>
          <a:p>
            <a:pPr marL="342000" marR="0" lvl="0" indent="-342900" algn="l" defTabSz="914400" rtl="0" eaLnBrk="1" fontAlgn="base" latinLnBrk="0" hangingPunct="1">
              <a:lnSpc>
                <a:spcPct val="100000"/>
              </a:lnSpc>
              <a:spcBef>
                <a:spcPts val="576"/>
              </a:spcBef>
              <a:spcAft>
                <a:spcPts val="600"/>
              </a:spcAft>
              <a:buClr>
                <a:srgbClr val="CBB98A"/>
              </a:buClr>
              <a:buSzPct val="74000"/>
              <a:buFont typeface="Arial" pitchFamily="34" charset="0"/>
              <a:buNone/>
              <a:tabLst/>
              <a:defRPr/>
            </a:pPr>
            <a:r>
              <a:rPr kumimoji="0" lang="de-DE" sz="2400" b="0" i="0" u="none" strike="noStrike" kern="0" cap="none" spc="0" normalizeH="0" baseline="0" noProof="0" dirty="0">
                <a:ln>
                  <a:noFill/>
                </a:ln>
                <a:solidFill>
                  <a:srgbClr val="0070C0"/>
                </a:solidFill>
                <a:effectLst/>
                <a:uLnTx/>
                <a:uFillTx/>
                <a:latin typeface="Arial" pitchFamily="34" charset="0"/>
                <a:ea typeface="+mn-ea"/>
                <a:cs typeface="Arial" pitchFamily="34" charset="0"/>
              </a:rPr>
              <a:t>Füllen Sie dann anschließend </a:t>
            </a:r>
          </a:p>
          <a:p>
            <a:pPr marL="342000" marR="0" lvl="0" indent="-342900" algn="l" defTabSz="914400" rtl="0" eaLnBrk="1" fontAlgn="base" latinLnBrk="0" hangingPunct="1">
              <a:lnSpc>
                <a:spcPct val="100000"/>
              </a:lnSpc>
              <a:spcBef>
                <a:spcPts val="576"/>
              </a:spcBef>
              <a:spcAft>
                <a:spcPts val="600"/>
              </a:spcAft>
              <a:buClr>
                <a:srgbClr val="CBB98A"/>
              </a:buClr>
              <a:buSzPct val="74000"/>
              <a:buFont typeface="Arial" pitchFamily="34" charset="0"/>
              <a:buNone/>
              <a:tabLst/>
              <a:defRPr/>
            </a:pPr>
            <a:r>
              <a:rPr kumimoji="0" lang="de-DE" sz="2400" b="0" i="0" u="none" strike="noStrike" kern="0" cap="none" spc="0" normalizeH="0" baseline="0" noProof="0" dirty="0">
                <a:ln>
                  <a:noFill/>
                </a:ln>
                <a:solidFill>
                  <a:srgbClr val="0070C0"/>
                </a:solidFill>
                <a:effectLst/>
                <a:uLnTx/>
                <a:uFillTx/>
                <a:latin typeface="Arial" pitchFamily="34" charset="0"/>
                <a:ea typeface="+mn-ea"/>
                <a:cs typeface="Arial" pitchFamily="34" charset="0"/>
              </a:rPr>
              <a:t>die leeren Felder im </a:t>
            </a:r>
            <a:r>
              <a:rPr kumimoji="0" lang="de-DE" sz="2400" b="0" i="0" u="none" strike="noStrike" kern="0" cap="none" spc="0" normalizeH="0" baseline="0" noProof="0" dirty="0" err="1">
                <a:ln>
                  <a:noFill/>
                </a:ln>
                <a:solidFill>
                  <a:srgbClr val="0070C0"/>
                </a:solidFill>
                <a:effectLst/>
                <a:uLnTx/>
                <a:uFillTx/>
                <a:latin typeface="Arial" pitchFamily="34" charset="0"/>
                <a:ea typeface="+mn-ea"/>
                <a:cs typeface="Arial" pitchFamily="34" charset="0"/>
              </a:rPr>
              <a:t>SIOP-Raster</a:t>
            </a:r>
            <a:r>
              <a:rPr kumimoji="0" lang="de-DE" sz="2400" b="0" i="0" u="none" strike="noStrike" kern="0" cap="none" spc="0" normalizeH="0" baseline="0" noProof="0" dirty="0">
                <a:ln>
                  <a:noFill/>
                </a:ln>
                <a:solidFill>
                  <a:srgbClr val="0070C0"/>
                </a:solidFill>
                <a:effectLst/>
                <a:uLnTx/>
                <a:uFillTx/>
                <a:latin typeface="Arial" pitchFamily="34" charset="0"/>
                <a:ea typeface="+mn-ea"/>
                <a:cs typeface="Arial" pitchFamily="34" charset="0"/>
              </a:rPr>
              <a:t> </a:t>
            </a:r>
          </a:p>
          <a:p>
            <a:pPr marL="342000" marR="0" lvl="0" indent="-342900" algn="l" defTabSz="914400" rtl="0" eaLnBrk="1" fontAlgn="base" latinLnBrk="0" hangingPunct="1">
              <a:lnSpc>
                <a:spcPct val="100000"/>
              </a:lnSpc>
              <a:spcBef>
                <a:spcPts val="576"/>
              </a:spcBef>
              <a:spcAft>
                <a:spcPts val="600"/>
              </a:spcAft>
              <a:buClr>
                <a:srgbClr val="CBB98A"/>
              </a:buClr>
              <a:buSzPct val="74000"/>
              <a:buFont typeface="Arial" pitchFamily="34" charset="0"/>
              <a:buNone/>
              <a:tabLst/>
              <a:defRPr/>
            </a:pPr>
            <a:r>
              <a:rPr kumimoji="0" lang="de-DE" sz="2400" b="0" i="0" u="none" strike="noStrike" kern="0" cap="none" spc="0" normalizeH="0" baseline="0" noProof="0" dirty="0">
                <a:ln>
                  <a:noFill/>
                </a:ln>
                <a:solidFill>
                  <a:srgbClr val="0070C0"/>
                </a:solidFill>
                <a:effectLst/>
                <a:uLnTx/>
                <a:uFillTx/>
                <a:latin typeface="Arial" pitchFamily="34" charset="0"/>
                <a:ea typeface="+mn-ea"/>
                <a:cs typeface="Arial" pitchFamily="34" charset="0"/>
              </a:rPr>
              <a:t>aus.</a:t>
            </a:r>
          </a:p>
          <a:p>
            <a:pPr marL="342000" marR="0" lvl="0" indent="-342900" algn="l" defTabSz="914400" rtl="0" eaLnBrk="1" fontAlgn="base" latinLnBrk="0" hangingPunct="1">
              <a:lnSpc>
                <a:spcPct val="100000"/>
              </a:lnSpc>
              <a:spcBef>
                <a:spcPts val="576"/>
              </a:spcBef>
              <a:spcAft>
                <a:spcPts val="600"/>
              </a:spcAft>
              <a:buClr>
                <a:srgbClr val="CBB98A"/>
              </a:buClr>
              <a:buSzPct val="74000"/>
              <a:buFont typeface="Lucida Grande"/>
              <a:buNone/>
              <a:tabLst/>
              <a:defRPr/>
            </a:pPr>
            <a:endParaRPr kumimoji="0" lang="de-DE" sz="2400" b="0" i="0" u="none" strike="noStrike" kern="0" cap="none" spc="0" normalizeH="0" baseline="0" noProof="0" dirty="0">
              <a:ln>
                <a:noFill/>
              </a:ln>
              <a:solidFill>
                <a:srgbClr val="0070C0"/>
              </a:solidFill>
              <a:effectLst/>
              <a:uLnTx/>
              <a:uFillTx/>
              <a:latin typeface="Calibri"/>
              <a:ea typeface="+mn-ea"/>
              <a:cs typeface="Calibri"/>
            </a:endParaRPr>
          </a:p>
        </p:txBody>
      </p:sp>
      <p:pic>
        <p:nvPicPr>
          <p:cNvPr id="7" name="Picture 1"/>
          <p:cNvPicPr>
            <a:picLocks noChangeAspect="1" noChangeArrowheads="1"/>
          </p:cNvPicPr>
          <p:nvPr/>
        </p:nvPicPr>
        <p:blipFill>
          <a:blip r:embed="rId3"/>
          <a:srcRect/>
          <a:stretch>
            <a:fillRect/>
          </a:stretch>
        </p:blipFill>
        <p:spPr bwMode="auto">
          <a:xfrm>
            <a:off x="5524872" y="3794720"/>
            <a:ext cx="3498716" cy="2652971"/>
          </a:xfrm>
          <a:prstGeom prst="rect">
            <a:avLst/>
          </a:prstGeom>
          <a:noFill/>
          <a:ln w="9525">
            <a:noFill/>
            <a:miter lim="800000"/>
            <a:headEnd/>
            <a:tailEnd/>
          </a:ln>
        </p:spPr>
      </p:pic>
      <p:pic>
        <p:nvPicPr>
          <p:cNvPr id="8" name="Picture 3"/>
          <p:cNvPicPr>
            <a:picLocks noChangeAspect="1" noChangeArrowheads="1"/>
          </p:cNvPicPr>
          <p:nvPr/>
        </p:nvPicPr>
        <p:blipFill>
          <a:blip r:embed="rId4"/>
          <a:srcRect/>
          <a:stretch>
            <a:fillRect/>
          </a:stretch>
        </p:blipFill>
        <p:spPr bwMode="auto">
          <a:xfrm>
            <a:off x="5956920" y="1466850"/>
            <a:ext cx="2247900" cy="1047750"/>
          </a:xfrm>
          <a:prstGeom prst="rect">
            <a:avLst/>
          </a:prstGeom>
          <a:noFill/>
          <a:ln w="9525">
            <a:solidFill>
              <a:schemeClr val="bg1">
                <a:lumMod val="50000"/>
              </a:schemeClr>
            </a:solidFill>
            <a:miter lim="800000"/>
            <a:headEnd/>
            <a:tailEnd/>
          </a:ln>
        </p:spPr>
      </p:pic>
      <p:pic>
        <p:nvPicPr>
          <p:cNvPr id="9" name="Picture 4"/>
          <p:cNvPicPr>
            <a:picLocks noChangeAspect="1" noChangeArrowheads="1"/>
          </p:cNvPicPr>
          <p:nvPr/>
        </p:nvPicPr>
        <p:blipFill>
          <a:blip r:embed="rId5"/>
          <a:srcRect/>
          <a:stretch>
            <a:fillRect/>
          </a:stretch>
        </p:blipFill>
        <p:spPr bwMode="auto">
          <a:xfrm>
            <a:off x="6286500" y="2362200"/>
            <a:ext cx="2628900" cy="1219200"/>
          </a:xfrm>
          <a:prstGeom prst="rect">
            <a:avLst/>
          </a:prstGeom>
          <a:noFill/>
          <a:ln w="9525">
            <a:solidFill>
              <a:schemeClr val="bg1">
                <a:lumMod val="50000"/>
              </a:schemeClr>
            </a:solidFill>
            <a:miter lim="800000"/>
            <a:headEnd/>
            <a:tailEnd/>
          </a:ln>
        </p:spPr>
      </p:pic>
      <p:pic>
        <p:nvPicPr>
          <p:cNvPr id="10" name="Picture 5"/>
          <p:cNvPicPr>
            <a:picLocks noChangeAspect="1" noChangeArrowheads="1"/>
          </p:cNvPicPr>
          <p:nvPr/>
        </p:nvPicPr>
        <p:blipFill>
          <a:blip r:embed="rId6"/>
          <a:srcRect/>
          <a:stretch>
            <a:fillRect/>
          </a:stretch>
        </p:blipFill>
        <p:spPr bwMode="auto">
          <a:xfrm>
            <a:off x="4804792" y="914400"/>
            <a:ext cx="2771775" cy="752475"/>
          </a:xfrm>
          <a:prstGeom prst="rect">
            <a:avLst/>
          </a:prstGeom>
          <a:noFill/>
          <a:ln w="9525">
            <a:solidFill>
              <a:schemeClr val="bg1">
                <a:lumMod val="50000"/>
              </a:schemeClr>
            </a:solidFill>
            <a:miter lim="800000"/>
            <a:headEnd/>
            <a:tailEnd/>
          </a:ln>
        </p:spPr>
      </p:pic>
      <p:sp>
        <p:nvSpPr>
          <p:cNvPr id="11" name="Titel 1"/>
          <p:cNvSpPr txBox="1">
            <a:spLocks/>
          </p:cNvSpPr>
          <p:nvPr/>
        </p:nvSpPr>
        <p:spPr bwMode="auto">
          <a:xfrm>
            <a:off x="32853" y="493606"/>
            <a:ext cx="9144000" cy="649288"/>
          </a:xfrm>
          <a:prstGeom prst="rect">
            <a:avLst/>
          </a:prstGeom>
          <a:noFill/>
          <a:ln w="9525">
            <a:noFill/>
            <a:miter lim="800000"/>
            <a:headEnd/>
            <a:tailEnd/>
          </a:ln>
        </p:spPr>
        <p:txBody>
          <a:bodyPr lIns="0" tIns="0" bIns="0">
            <a:prstTxWarp prst="textNoShape">
              <a:avLst/>
            </a:prstTxWarp>
          </a:bodyPr>
          <a:lstStyle/>
          <a:p>
            <a:pPr algn="ctr"/>
            <a:r>
              <a:rPr lang="de-DE" b="1" dirty="0">
                <a:solidFill>
                  <a:srgbClr val="FF0000"/>
                </a:solidFill>
                <a:ea typeface="MS PGothic" pitchFamily="34" charset="-128"/>
              </a:rPr>
              <a:t>4. Das </a:t>
            </a:r>
            <a:r>
              <a:rPr lang="de-DE" b="1" dirty="0" err="1">
                <a:solidFill>
                  <a:srgbClr val="FF0000"/>
                </a:solidFill>
                <a:ea typeface="MS PGothic" pitchFamily="34" charset="-128"/>
              </a:rPr>
              <a:t>WEGE-Konzept</a:t>
            </a:r>
            <a:r>
              <a:rPr lang="de-DE" b="1" dirty="0">
                <a:solidFill>
                  <a:srgbClr val="FF0000"/>
                </a:solidFill>
                <a:ea typeface="MS PGothic" pitchFamily="34" charset="-128"/>
              </a:rPr>
              <a:t> – </a:t>
            </a:r>
            <a:r>
              <a:rPr lang="de-DE" dirty="0">
                <a:solidFill>
                  <a:srgbClr val="FF0000"/>
                </a:solidFill>
                <a:ea typeface="MS PGothic" pitchFamily="34" charset="-128"/>
              </a:rPr>
              <a:t>Die Übungen</a:t>
            </a:r>
            <a:endParaRPr lang="de-DE" dirty="0">
              <a:solidFill>
                <a:srgbClr val="FF0000"/>
              </a:solidFill>
              <a:latin typeface="Calibri" pitchFamily="34" charset="0"/>
              <a:ea typeface="MS PGothic" pitchFamily="34" charset="-128"/>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Foliennummernplatzhalter 3"/>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a:ea typeface="MS PGothic" pitchFamily="34" charset="-128"/>
              </a:rPr>
              <a:t>                          </a:t>
            </a:r>
            <a:fld id="{C797E84C-46C3-F042-B87E-CFC055882842}" type="slidenum">
              <a:rPr lang="de-DE" sz="1400">
                <a:ea typeface="MS PGothic" pitchFamily="34" charset="-128"/>
              </a:rPr>
              <a:pPr/>
              <a:t>5</a:t>
            </a:fld>
            <a:endParaRPr lang="de-DE" sz="1400">
              <a:ea typeface="MS PGothic" pitchFamily="34" charset="-128"/>
            </a:endParaRPr>
          </a:p>
        </p:txBody>
      </p:sp>
      <p:sp>
        <p:nvSpPr>
          <p:cNvPr id="5" name="Inhaltsplatzhalter 2"/>
          <p:cNvSpPr txBox="1">
            <a:spLocks/>
          </p:cNvSpPr>
          <p:nvPr/>
        </p:nvSpPr>
        <p:spPr bwMode="auto">
          <a:xfrm>
            <a:off x="468313" y="1628775"/>
            <a:ext cx="8207375" cy="3276600"/>
          </a:xfrm>
          <a:prstGeom prst="rect">
            <a:avLst/>
          </a:prstGeom>
          <a:solidFill>
            <a:schemeClr val="accent5"/>
          </a:solidFill>
          <a:ln w="9525">
            <a:noFill/>
            <a:miter lim="800000"/>
            <a:headEnd/>
            <a:tailEnd/>
          </a:ln>
        </p:spPr>
        <p:txBody>
          <a:bodyPr>
            <a:prstTxWarp prst="textNoShape">
              <a:avLst/>
            </a:prstTxWarp>
          </a:bodyPr>
          <a:lstStyle/>
          <a:p>
            <a:pPr eaLnBrk="0" hangingPunct="0">
              <a:spcBef>
                <a:spcPct val="20000"/>
              </a:spcBef>
              <a:buFont typeface="Arial" pitchFamily="-107" charset="0"/>
              <a:buNone/>
              <a:defRPr/>
            </a:pPr>
            <a:r>
              <a:rPr lang="de-DE" sz="2800">
                <a:ea typeface="MS PGothic" pitchFamily="34" charset="-128"/>
                <a:cs typeface="Arial" pitchFamily="-107" charset="0"/>
              </a:rPr>
              <a:t>„Es ist hilfreich, wenn Sprecher und Hörer über </a:t>
            </a:r>
          </a:p>
          <a:p>
            <a:pPr eaLnBrk="0" hangingPunct="0">
              <a:spcBef>
                <a:spcPct val="20000"/>
              </a:spcBef>
              <a:buFont typeface="Arial" pitchFamily="-107" charset="0"/>
              <a:buNone/>
              <a:defRPr/>
            </a:pPr>
            <a:r>
              <a:rPr lang="de-DE" sz="2800">
                <a:ea typeface="MS PGothic" pitchFamily="34" charset="-128"/>
                <a:cs typeface="Arial" pitchFamily="-107" charset="0"/>
              </a:rPr>
              <a:t>einen ähnlichen Wortschatz verfügen und das</a:t>
            </a:r>
          </a:p>
          <a:p>
            <a:pPr eaLnBrk="0" hangingPunct="0">
              <a:spcBef>
                <a:spcPct val="20000"/>
              </a:spcBef>
              <a:buFont typeface="Arial" pitchFamily="-107" charset="0"/>
              <a:buNone/>
              <a:defRPr/>
            </a:pPr>
            <a:r>
              <a:rPr lang="de-DE" sz="2800">
                <a:ea typeface="MS PGothic" pitchFamily="34" charset="-128"/>
                <a:cs typeface="Arial" pitchFamily="-107" charset="0"/>
              </a:rPr>
              <a:t>grundsätzliche Wissen um Begriffe, Formulierun-</a:t>
            </a:r>
          </a:p>
          <a:p>
            <a:pPr eaLnBrk="0" hangingPunct="0">
              <a:spcBef>
                <a:spcPct val="20000"/>
              </a:spcBef>
              <a:buFont typeface="Arial" pitchFamily="-107" charset="0"/>
              <a:buNone/>
              <a:defRPr/>
            </a:pPr>
            <a:r>
              <a:rPr lang="de-DE" sz="2800">
                <a:ea typeface="MS PGothic" pitchFamily="34" charset="-128"/>
                <a:cs typeface="Arial" pitchFamily="-107" charset="0"/>
              </a:rPr>
              <a:t>gen und Vereinbarungen mit dem Sprecher teilen.“</a:t>
            </a:r>
          </a:p>
          <a:p>
            <a:pPr eaLnBrk="0" hangingPunct="0">
              <a:spcBef>
                <a:spcPct val="20000"/>
              </a:spcBef>
              <a:buFont typeface="Arial" pitchFamily="-107" charset="0"/>
              <a:buNone/>
              <a:defRPr/>
            </a:pPr>
            <a:endParaRPr lang="de-DE" sz="2800">
              <a:ea typeface="MS PGothic" pitchFamily="34" charset="-128"/>
              <a:cs typeface="Arial" pitchFamily="-107" charset="0"/>
            </a:endParaRPr>
          </a:p>
          <a:p>
            <a:pPr eaLnBrk="0" hangingPunct="0">
              <a:spcBef>
                <a:spcPct val="20000"/>
              </a:spcBef>
              <a:buFont typeface="Arial" pitchFamily="-107" charset="0"/>
              <a:buNone/>
              <a:defRPr/>
            </a:pPr>
            <a:r>
              <a:rPr lang="de-DE" sz="1600">
                <a:ea typeface="MS PGothic" pitchFamily="34" charset="-128"/>
                <a:cs typeface="Arial" pitchFamily="-107" charset="0"/>
              </a:rPr>
              <a:t>			        		            (Maier/Schweiger 1999, S.61)</a:t>
            </a:r>
          </a:p>
          <a:p>
            <a:pPr eaLnBrk="0" hangingPunct="0">
              <a:spcBef>
                <a:spcPct val="20000"/>
              </a:spcBef>
              <a:buFont typeface="Arial" pitchFamily="-107" charset="0"/>
              <a:buNone/>
              <a:defRPr/>
            </a:pPr>
            <a:endParaRPr lang="de-DE" sz="2200">
              <a:ea typeface="MS PGothic" pitchFamily="34" charset="-128"/>
              <a:cs typeface="Arial" pitchFamily="-107" charset="0"/>
            </a:endParaRPr>
          </a:p>
        </p:txBody>
      </p:sp>
      <p:sp>
        <p:nvSpPr>
          <p:cNvPr id="149508"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1. Wenn der Wortschatz fehlt … </a:t>
            </a:r>
            <a:endParaRPr lang="de-DE" b="1">
              <a:solidFill>
                <a:srgbClr val="FF0000"/>
              </a:solidFill>
              <a:latin typeface="Calibri" pitchFamily="34" charset="0"/>
              <a:ea typeface="MS PGothic" pitchFamily="34" charset="-128"/>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C96CABE7-B258-D741-AD3A-5904B80BBD48}" type="slidenum">
              <a:rPr lang="de-DE" smtClean="0"/>
              <a:pPr/>
              <a:t>50</a:t>
            </a:fld>
            <a:endParaRPr lang="de-DE" dirty="0"/>
          </a:p>
        </p:txBody>
      </p:sp>
      <p:pic>
        <p:nvPicPr>
          <p:cNvPr id="2050" name="Picture 2"/>
          <p:cNvPicPr>
            <a:picLocks noGrp="1" noChangeAspect="1" noChangeArrowheads="1"/>
          </p:cNvPicPr>
          <p:nvPr>
            <p:ph idx="1"/>
          </p:nvPr>
        </p:nvPicPr>
        <p:blipFill>
          <a:blip r:embed="rId3"/>
          <a:srcRect/>
          <a:stretch>
            <a:fillRect/>
          </a:stretch>
        </p:blipFill>
        <p:spPr bwMode="auto">
          <a:xfrm>
            <a:off x="838200" y="914400"/>
            <a:ext cx="4187362" cy="5562600"/>
          </a:xfrm>
          <a:prstGeom prst="rect">
            <a:avLst/>
          </a:prstGeom>
          <a:noFill/>
          <a:ln w="9525">
            <a:noFill/>
            <a:miter lim="800000"/>
            <a:headEnd/>
            <a:tailEnd/>
          </a:ln>
        </p:spPr>
      </p:pic>
      <p:sp>
        <p:nvSpPr>
          <p:cNvPr id="5" name="Textfeld 4"/>
          <p:cNvSpPr txBox="1"/>
          <p:nvPr/>
        </p:nvSpPr>
        <p:spPr>
          <a:xfrm>
            <a:off x="5292080" y="1628800"/>
            <a:ext cx="3672408" cy="3693319"/>
          </a:xfrm>
          <a:prstGeom prst="rect">
            <a:avLst/>
          </a:prstGeom>
          <a:noFill/>
        </p:spPr>
        <p:txBody>
          <a:bodyPr wrap="square" rtlCol="0">
            <a:spAutoFit/>
          </a:bodyPr>
          <a:lstStyle/>
          <a:p>
            <a:r>
              <a:rPr lang="de-DE" dirty="0">
                <a:solidFill>
                  <a:srgbClr val="0070C0"/>
                </a:solidFill>
              </a:rPr>
              <a:t>Reflexion:</a:t>
            </a:r>
          </a:p>
          <a:p>
            <a:endParaRPr lang="de-DE" dirty="0">
              <a:solidFill>
                <a:srgbClr val="0070C0"/>
              </a:solidFill>
            </a:endParaRPr>
          </a:p>
          <a:p>
            <a:r>
              <a:rPr lang="de-DE" dirty="0">
                <a:solidFill>
                  <a:srgbClr val="0070C0"/>
                </a:solidFill>
              </a:rPr>
              <a:t>Welche Fragen traten auf? Gab es Probleme beim Sortieren/ beim Ausfüllen des Planungsrasters?</a:t>
            </a:r>
          </a:p>
          <a:p>
            <a:endParaRPr lang="de-DE" dirty="0">
              <a:solidFill>
                <a:srgbClr val="0070C0"/>
              </a:solidFill>
            </a:endParaRPr>
          </a:p>
          <a:p>
            <a:endParaRPr lang="de-DE" dirty="0">
              <a:solidFill>
                <a:srgbClr val="0070C0"/>
              </a:solidFill>
            </a:endParaRPr>
          </a:p>
          <a:p>
            <a:endParaRPr lang="de-DE" dirty="0">
              <a:solidFill>
                <a:srgbClr val="0070C0"/>
              </a:solidFill>
            </a:endParaRPr>
          </a:p>
          <a:p>
            <a:r>
              <a:rPr lang="de-DE" dirty="0">
                <a:solidFill>
                  <a:srgbClr val="0070C0"/>
                </a:solidFill>
              </a:rPr>
              <a:t>Für wie sinnvoll halten Sie eine strukturierte Planung eines Unterrichts nach dem WEGE-Konzept mithilfe des vorgestellten Planungsrahmens?</a:t>
            </a:r>
          </a:p>
        </p:txBody>
      </p:sp>
      <p:sp>
        <p:nvSpPr>
          <p:cNvPr id="6" name="Titel 1"/>
          <p:cNvSpPr txBox="1">
            <a:spLocks/>
          </p:cNvSpPr>
          <p:nvPr/>
        </p:nvSpPr>
        <p:spPr bwMode="auto">
          <a:xfrm>
            <a:off x="0" y="381000"/>
            <a:ext cx="9144000" cy="649288"/>
          </a:xfrm>
          <a:prstGeom prst="rect">
            <a:avLst/>
          </a:prstGeom>
          <a:noFill/>
          <a:ln w="9525">
            <a:noFill/>
            <a:miter lim="800000"/>
            <a:headEnd/>
            <a:tailEnd/>
          </a:ln>
        </p:spPr>
        <p:txBody>
          <a:bodyPr lIns="0" tIns="0" bIns="0">
            <a:prstTxWarp prst="textNoShape">
              <a:avLst/>
            </a:prstTxWarp>
          </a:bodyPr>
          <a:lstStyle/>
          <a:p>
            <a:pPr algn="ctr"/>
            <a:r>
              <a:rPr lang="de-DE" b="1" dirty="0">
                <a:solidFill>
                  <a:srgbClr val="FF0000"/>
                </a:solidFill>
                <a:ea typeface="MS PGothic" pitchFamily="34" charset="-128"/>
              </a:rPr>
              <a:t>4. Das </a:t>
            </a:r>
            <a:r>
              <a:rPr lang="de-DE" b="1" dirty="0" err="1">
                <a:solidFill>
                  <a:srgbClr val="FF0000"/>
                </a:solidFill>
                <a:ea typeface="MS PGothic" pitchFamily="34" charset="-128"/>
              </a:rPr>
              <a:t>WEGE-Konzept</a:t>
            </a:r>
            <a:r>
              <a:rPr lang="de-DE" b="1" dirty="0">
                <a:solidFill>
                  <a:srgbClr val="FF0000"/>
                </a:solidFill>
                <a:ea typeface="MS PGothic" pitchFamily="34" charset="-128"/>
              </a:rPr>
              <a:t> – </a:t>
            </a:r>
            <a:r>
              <a:rPr lang="de-DE" dirty="0">
                <a:solidFill>
                  <a:srgbClr val="FF0000"/>
                </a:solidFill>
                <a:ea typeface="MS PGothic" pitchFamily="34" charset="-128"/>
              </a:rPr>
              <a:t>Die Übungen</a:t>
            </a:r>
            <a:endParaRPr lang="de-DE" dirty="0">
              <a:solidFill>
                <a:srgbClr val="FF0000"/>
              </a:solidFill>
              <a:latin typeface="Calibri" pitchFamily="34" charset="0"/>
              <a:ea typeface="MS PGothic" pitchFamily="34" charset="-128"/>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Foliennummernplatzhalter 3"/>
          <p:cNvSpPr>
            <a:spLocks noGrp="1"/>
          </p:cNvSpPr>
          <p:nvPr>
            <p:ph type="sldNum" sz="quarter" idx="10"/>
          </p:nvPr>
        </p:nvSpPr>
        <p:spPr>
          <a:noFill/>
        </p:spPr>
        <p:txBody>
          <a:bodyPr/>
          <a:lstStyle/>
          <a:p>
            <a:fld id="{04E7CF5D-7540-554E-A3F8-B0E64C0E106C}" type="slidenum">
              <a:rPr lang="de-DE"/>
              <a:pPr/>
              <a:t>51</a:t>
            </a:fld>
            <a:endParaRPr lang="de-DE"/>
          </a:p>
        </p:txBody>
      </p:sp>
      <p:sp>
        <p:nvSpPr>
          <p:cNvPr id="206851" name="Foliennummernplatzhalter 7"/>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a:ea typeface="MS PGothic" pitchFamily="34" charset="-128"/>
              </a:rPr>
              <a:t>                          </a:t>
            </a:r>
            <a:fld id="{7DFDFD3B-880B-034D-AC17-D7EC58558E72}" type="slidenum">
              <a:rPr lang="de-DE" sz="1400">
                <a:ea typeface="MS PGothic" pitchFamily="34" charset="-128"/>
              </a:rPr>
              <a:pPr/>
              <a:t>51</a:t>
            </a:fld>
            <a:endParaRPr lang="de-DE" sz="1400">
              <a:ea typeface="MS PGothic" pitchFamily="34" charset="-128"/>
            </a:endParaRPr>
          </a:p>
        </p:txBody>
      </p:sp>
      <p:sp>
        <p:nvSpPr>
          <p:cNvPr id="206852" name="Rechteck 7"/>
          <p:cNvSpPr>
            <a:spLocks noChangeArrowheads="1"/>
          </p:cNvSpPr>
          <p:nvPr/>
        </p:nvSpPr>
        <p:spPr bwMode="auto">
          <a:xfrm>
            <a:off x="827088" y="1268413"/>
            <a:ext cx="7777162" cy="2124075"/>
          </a:xfrm>
          <a:prstGeom prst="rect">
            <a:avLst/>
          </a:prstGeom>
          <a:noFill/>
          <a:ln w="9525">
            <a:noFill/>
            <a:miter lim="800000"/>
            <a:headEnd/>
            <a:tailEnd/>
          </a:ln>
        </p:spPr>
        <p:txBody>
          <a:bodyPr>
            <a:prstTxWarp prst="textNoShape">
              <a:avLst/>
            </a:prstTxWarp>
            <a:spAutoFit/>
          </a:bodyPr>
          <a:lstStyle/>
          <a:p>
            <a:pPr algn="ctr"/>
            <a:endParaRPr lang="de-DE" sz="2200" b="1">
              <a:solidFill>
                <a:srgbClr val="327A86"/>
              </a:solidFill>
              <a:ea typeface="MS PGothic" pitchFamily="34" charset="-128"/>
            </a:endParaRPr>
          </a:p>
          <a:p>
            <a:pPr algn="ctr"/>
            <a:r>
              <a:rPr lang="de-DE" sz="6600" b="1">
                <a:solidFill>
                  <a:srgbClr val="000000"/>
                </a:solidFill>
                <a:ea typeface="MS PGothic" pitchFamily="34" charset="-128"/>
              </a:rPr>
              <a:t>W</a:t>
            </a:r>
            <a:r>
              <a:rPr lang="de-DE" sz="6600" b="1">
                <a:solidFill>
                  <a:srgbClr val="FF0000"/>
                </a:solidFill>
                <a:ea typeface="MS PGothic" pitchFamily="34" charset="-128"/>
              </a:rPr>
              <a:t>E</a:t>
            </a:r>
            <a:r>
              <a:rPr lang="de-DE" sz="6600" b="1">
                <a:ea typeface="MS PGothic" pitchFamily="34" charset="-128"/>
              </a:rPr>
              <a:t>GE</a:t>
            </a:r>
            <a:endParaRPr lang="de-DE" sz="6600" b="1">
              <a:solidFill>
                <a:srgbClr val="FF0000"/>
              </a:solidFill>
              <a:ea typeface="MS PGothic" pitchFamily="34" charset="-128"/>
            </a:endParaRPr>
          </a:p>
          <a:p>
            <a:pPr algn="ctr"/>
            <a:endParaRPr lang="de-DE" sz="2200" b="1">
              <a:solidFill>
                <a:srgbClr val="327A86"/>
              </a:solidFill>
              <a:ea typeface="MS PGothic" pitchFamily="34" charset="-128"/>
            </a:endParaRPr>
          </a:p>
          <a:p>
            <a:pPr algn="ctr"/>
            <a:r>
              <a:rPr lang="de-DE" sz="2200">
                <a:ea typeface="MS PGothic" pitchFamily="34" charset="-128"/>
              </a:rPr>
              <a:t>Festlegung von</a:t>
            </a:r>
            <a:r>
              <a:rPr lang="de-DE" sz="2200">
                <a:solidFill>
                  <a:srgbClr val="327A86"/>
                </a:solidFill>
                <a:ea typeface="MS PGothic" pitchFamily="34" charset="-128"/>
              </a:rPr>
              <a:t> </a:t>
            </a:r>
            <a:r>
              <a:rPr lang="de-DE" sz="2200" b="1">
                <a:ea typeface="MS PGothic" pitchFamily="34" charset="-128"/>
              </a:rPr>
              <a:t>Aktivitäten, Sprachhandlungen</a:t>
            </a:r>
            <a:r>
              <a:rPr lang="de-DE" sz="2200" b="1">
                <a:solidFill>
                  <a:srgbClr val="327A86"/>
                </a:solidFill>
                <a:ea typeface="MS PGothic" pitchFamily="34" charset="-128"/>
              </a:rPr>
              <a:t>, </a:t>
            </a:r>
            <a:r>
              <a:rPr lang="de-DE" sz="2200" b="1">
                <a:solidFill>
                  <a:srgbClr val="FF0000"/>
                </a:solidFill>
                <a:ea typeface="MS PGothic" pitchFamily="34" charset="-128"/>
              </a:rPr>
              <a:t>Übungen</a:t>
            </a:r>
          </a:p>
        </p:txBody>
      </p:sp>
      <p:sp>
        <p:nvSpPr>
          <p:cNvPr id="206853" name="Rechteck 9"/>
          <p:cNvSpPr>
            <a:spLocks noChangeArrowheads="1"/>
          </p:cNvSpPr>
          <p:nvPr/>
        </p:nvSpPr>
        <p:spPr bwMode="auto">
          <a:xfrm>
            <a:off x="838200" y="4038600"/>
            <a:ext cx="7848600" cy="1274195"/>
          </a:xfrm>
          <a:prstGeom prst="rect">
            <a:avLst/>
          </a:prstGeom>
          <a:noFill/>
          <a:ln w="9525">
            <a:noFill/>
            <a:miter lim="800000"/>
            <a:headEnd/>
            <a:tailEnd/>
          </a:ln>
        </p:spPr>
        <p:txBody>
          <a:bodyPr>
            <a:prstTxWarp prst="textNoShape">
              <a:avLst/>
            </a:prstTxWarp>
            <a:spAutoFit/>
          </a:bodyPr>
          <a:lstStyle/>
          <a:p>
            <a:pPr marL="341313" indent="-342900">
              <a:lnSpc>
                <a:spcPct val="80000"/>
              </a:lnSpc>
              <a:spcBef>
                <a:spcPts val="575"/>
              </a:spcBef>
              <a:spcAft>
                <a:spcPts val="600"/>
              </a:spcAft>
              <a:buClr>
                <a:srgbClr val="CBB98A"/>
              </a:buClr>
              <a:buSzPct val="74000"/>
              <a:buFont typeface="Lucida Grande" pitchFamily="-107" charset="0"/>
              <a:buChar char="●"/>
            </a:pPr>
            <a:r>
              <a:rPr lang="de-DE" sz="2400" b="1" dirty="0">
                <a:solidFill>
                  <a:srgbClr val="FF0000"/>
                </a:solidFill>
                <a:ea typeface="MS PGothic" pitchFamily="34" charset="-128"/>
              </a:rPr>
              <a:t>E</a:t>
            </a:r>
            <a:r>
              <a:rPr lang="de-DE" sz="2400" b="1" dirty="0">
                <a:ea typeface="MS PGothic" pitchFamily="34" charset="-128"/>
              </a:rPr>
              <a:t>inschleif-Übungen</a:t>
            </a:r>
            <a:r>
              <a:rPr lang="de-DE" sz="2400" dirty="0">
                <a:ea typeface="MS PGothic" pitchFamily="34" charset="-128"/>
              </a:rPr>
              <a:t> zur sicheren Verwendung der erworbenen Fachbegriffe in einem engen inhaltlichen und sprachlichen Gerüst (mit eingegrenzten Satzmustern)</a:t>
            </a:r>
          </a:p>
        </p:txBody>
      </p:sp>
      <p:sp>
        <p:nvSpPr>
          <p:cNvPr id="206854"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Die Übungen</a:t>
            </a:r>
            <a:endParaRPr lang="de-DE">
              <a:solidFill>
                <a:srgbClr val="FF0000"/>
              </a:solidFill>
              <a:latin typeface="Calibri" pitchFamily="34" charset="0"/>
              <a:ea typeface="MS PGothic" pitchFamily="34" charset="-12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2" cstate="print"/>
          <a:srcRect l="-11204" t="-3386" r="-38182" b="7253"/>
          <a:stretch>
            <a:fillRect/>
          </a:stretch>
        </p:blipFill>
        <p:spPr bwMode="auto">
          <a:xfrm>
            <a:off x="1562327" y="4280826"/>
            <a:ext cx="4305817" cy="2100502"/>
          </a:xfrm>
          <a:prstGeom prst="wedgeEllipseCallout">
            <a:avLst>
              <a:gd name="adj1" fmla="val 66954"/>
              <a:gd name="adj2" fmla="val 2972"/>
            </a:avLst>
          </a:prstGeom>
          <a:noFill/>
          <a:ln w="9525">
            <a:solidFill>
              <a:schemeClr val="tx1">
                <a:lumMod val="50000"/>
                <a:lumOff val="50000"/>
              </a:schemeClr>
            </a:solidFill>
            <a:miter lim="800000"/>
            <a:headEnd/>
            <a:tailEnd/>
          </a:ln>
        </p:spPr>
      </p:pic>
      <p:sp>
        <p:nvSpPr>
          <p:cNvPr id="208900" name="Textfeld 7"/>
          <p:cNvSpPr txBox="1">
            <a:spLocks noChangeArrowheads="1"/>
          </p:cNvSpPr>
          <p:nvPr/>
        </p:nvSpPr>
        <p:spPr bwMode="auto">
          <a:xfrm>
            <a:off x="611560" y="1132620"/>
            <a:ext cx="8351837" cy="646331"/>
          </a:xfrm>
          <a:prstGeom prst="rect">
            <a:avLst/>
          </a:prstGeom>
          <a:noFill/>
          <a:ln w="9525">
            <a:noFill/>
            <a:miter lim="800000"/>
            <a:headEnd/>
            <a:tailEnd/>
          </a:ln>
        </p:spPr>
        <p:txBody>
          <a:bodyPr>
            <a:prstTxWarp prst="textNoShape">
              <a:avLst/>
            </a:prstTxWarp>
            <a:spAutoFit/>
          </a:bodyPr>
          <a:lstStyle/>
          <a:p>
            <a:r>
              <a:rPr lang="de-DE" dirty="0">
                <a:solidFill>
                  <a:srgbClr val="7F7F7F"/>
                </a:solidFill>
                <a:ea typeface="MS PGothic" pitchFamily="34" charset="-128"/>
              </a:rPr>
              <a:t> -  Einschleifen zweier Redemittel (Frage – Antwort)</a:t>
            </a:r>
          </a:p>
          <a:p>
            <a:r>
              <a:rPr lang="de-DE" dirty="0">
                <a:solidFill>
                  <a:srgbClr val="7F7F7F"/>
                </a:solidFill>
                <a:ea typeface="MS PGothic" pitchFamily="34" charset="-128"/>
              </a:rPr>
              <a:t> -  Korrekte Sprechweise der Zahlen; Korrekte Verwendung der Ordnungszahlen</a:t>
            </a:r>
          </a:p>
        </p:txBody>
      </p:sp>
      <p:pic>
        <p:nvPicPr>
          <p:cNvPr id="10" name="Picture 2"/>
          <p:cNvPicPr>
            <a:picLocks noChangeAspect="1" noChangeArrowheads="1"/>
          </p:cNvPicPr>
          <p:nvPr/>
        </p:nvPicPr>
        <p:blipFill>
          <a:blip r:embed="rId3" cstate="print"/>
          <a:srcRect l="-41441" t="-5782" r="-14692" b="15983"/>
          <a:stretch>
            <a:fillRect/>
          </a:stretch>
        </p:blipFill>
        <p:spPr bwMode="auto">
          <a:xfrm>
            <a:off x="3491879" y="1988840"/>
            <a:ext cx="4172349" cy="1872208"/>
          </a:xfrm>
          <a:prstGeom prst="wedgeEllipseCallout">
            <a:avLst>
              <a:gd name="adj1" fmla="val -74508"/>
              <a:gd name="adj2" fmla="val 14382"/>
            </a:avLst>
          </a:prstGeom>
          <a:noFill/>
          <a:ln w="9525">
            <a:solidFill>
              <a:schemeClr val="tx1">
                <a:lumMod val="50000"/>
                <a:lumOff val="50000"/>
              </a:schemeClr>
            </a:solidFill>
            <a:miter lim="800000"/>
            <a:headEnd/>
            <a:tailEnd/>
          </a:ln>
        </p:spPr>
      </p:pic>
      <p:sp>
        <p:nvSpPr>
          <p:cNvPr id="208903" name="Foliennummernplatzhalter 7"/>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a:ea typeface="MS PGothic" pitchFamily="34" charset="-128"/>
              </a:rPr>
              <a:t>                          </a:t>
            </a:r>
            <a:fld id="{3A239DAB-C497-1641-96F6-FF3EE28DE88F}" type="slidenum">
              <a:rPr lang="de-DE" sz="1400">
                <a:ea typeface="MS PGothic" pitchFamily="34" charset="-128"/>
              </a:rPr>
              <a:pPr/>
              <a:t>52</a:t>
            </a:fld>
            <a:endParaRPr lang="de-DE" sz="1400">
              <a:ea typeface="MS PGothic" pitchFamily="34" charset="-128"/>
            </a:endParaRPr>
          </a:p>
        </p:txBody>
      </p:sp>
      <p:sp>
        <p:nvSpPr>
          <p:cNvPr id="208904"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Die Übungen</a:t>
            </a:r>
            <a:endParaRPr lang="de-DE">
              <a:solidFill>
                <a:srgbClr val="FF0000"/>
              </a:solidFill>
              <a:latin typeface="Calibri" pitchFamily="34" charset="0"/>
              <a:ea typeface="MS PGothic" pitchFamily="34" charset="-128"/>
            </a:endParaRPr>
          </a:p>
        </p:txBody>
      </p:sp>
      <p:pic>
        <p:nvPicPr>
          <p:cNvPr id="3" name="Grafik 2">
            <a:extLst>
              <a:ext uri="{FF2B5EF4-FFF2-40B4-BE49-F238E27FC236}">
                <a16:creationId xmlns:a16="http://schemas.microsoft.com/office/drawing/2014/main" id="{E6F96470-34B3-954E-A9F7-56BD257FFA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872" y="1879775"/>
            <a:ext cx="1528888" cy="1886713"/>
          </a:xfrm>
          <a:prstGeom prst="rect">
            <a:avLst/>
          </a:prstGeom>
        </p:spPr>
      </p:pic>
      <p:pic>
        <p:nvPicPr>
          <p:cNvPr id="5" name="Grafik 4">
            <a:extLst>
              <a:ext uri="{FF2B5EF4-FFF2-40B4-BE49-F238E27FC236}">
                <a16:creationId xmlns:a16="http://schemas.microsoft.com/office/drawing/2014/main" id="{36940655-C798-A642-97BF-A8650FB014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0987" y="3855145"/>
            <a:ext cx="2098675" cy="25261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extfeld 11"/>
          <p:cNvSpPr txBox="1">
            <a:spLocks noChangeArrowheads="1"/>
          </p:cNvSpPr>
          <p:nvPr/>
        </p:nvSpPr>
        <p:spPr bwMode="auto">
          <a:xfrm>
            <a:off x="1857375" y="5357813"/>
            <a:ext cx="6072188" cy="830262"/>
          </a:xfrm>
          <a:prstGeom prst="rect">
            <a:avLst/>
          </a:prstGeom>
          <a:noFill/>
          <a:ln w="9525">
            <a:noFill/>
            <a:miter lim="800000"/>
            <a:headEnd/>
            <a:tailEnd/>
          </a:ln>
        </p:spPr>
        <p:txBody>
          <a:bodyPr>
            <a:prstTxWarp prst="textNoShape">
              <a:avLst/>
            </a:prstTxWarp>
            <a:spAutoFit/>
          </a:bodyPr>
          <a:lstStyle/>
          <a:p>
            <a:r>
              <a:rPr lang="de-DE" sz="2400">
                <a:solidFill>
                  <a:schemeClr val="bg1"/>
                </a:solidFill>
                <a:ea typeface="MS PGothic" pitchFamily="34" charset="-128"/>
              </a:rPr>
              <a:t>Ali und Melih sortieren die Aufgaben nach ihren Ergebnissen…</a:t>
            </a:r>
          </a:p>
        </p:txBody>
      </p:sp>
      <p:pic>
        <p:nvPicPr>
          <p:cNvPr id="31751" name="Picture 7"/>
          <p:cNvPicPr>
            <a:picLocks noChangeAspect="1" noChangeArrowheads="1"/>
          </p:cNvPicPr>
          <p:nvPr/>
        </p:nvPicPr>
        <p:blipFill>
          <a:blip r:embed="rId3" cstate="print"/>
          <a:srcRect t="27122" b="13587"/>
          <a:stretch>
            <a:fillRect/>
          </a:stretch>
        </p:blipFill>
        <p:spPr bwMode="auto">
          <a:xfrm>
            <a:off x="2195513" y="1219200"/>
            <a:ext cx="4537075" cy="2057400"/>
          </a:xfrm>
          <a:prstGeom prst="rect">
            <a:avLst/>
          </a:prstGeom>
          <a:noFill/>
          <a:ln w="9525">
            <a:solidFill>
              <a:schemeClr val="bg1">
                <a:lumMod val="50000"/>
              </a:schemeClr>
            </a:solidFill>
            <a:miter lim="800000"/>
            <a:headEnd/>
            <a:tailEnd/>
          </a:ln>
        </p:spPr>
      </p:pic>
      <p:pic>
        <p:nvPicPr>
          <p:cNvPr id="2" name="Picture 2" descr="C:\Users\Lilo Verboom\Documents\Meine Scans\ppt_PIK_Multiplikatoren_3_Hundertertafel\Scannen0006.jpg"/>
          <p:cNvPicPr>
            <a:picLocks noChangeAspect="1" noChangeArrowheads="1"/>
          </p:cNvPicPr>
          <p:nvPr/>
        </p:nvPicPr>
        <p:blipFill>
          <a:blip r:embed="rId4" cstate="print">
            <a:lum bright="-10000"/>
          </a:blip>
          <a:srcRect t="29565" r="2913" b="20692"/>
          <a:stretch>
            <a:fillRect/>
          </a:stretch>
        </p:blipFill>
        <p:spPr bwMode="auto">
          <a:xfrm>
            <a:off x="2195513" y="3200400"/>
            <a:ext cx="4551362" cy="3124200"/>
          </a:xfrm>
          <a:prstGeom prst="rect">
            <a:avLst/>
          </a:prstGeom>
          <a:noFill/>
          <a:ln>
            <a:solidFill>
              <a:schemeClr val="tx1">
                <a:lumMod val="65000"/>
                <a:lumOff val="35000"/>
              </a:schemeClr>
            </a:solidFill>
          </a:ln>
        </p:spPr>
      </p:pic>
      <p:sp>
        <p:nvSpPr>
          <p:cNvPr id="209925" name="Textfeld 7"/>
          <p:cNvSpPr txBox="1">
            <a:spLocks noChangeArrowheads="1"/>
          </p:cNvSpPr>
          <p:nvPr/>
        </p:nvSpPr>
        <p:spPr bwMode="auto">
          <a:xfrm>
            <a:off x="781050" y="836613"/>
            <a:ext cx="7524750" cy="461962"/>
          </a:xfrm>
          <a:prstGeom prst="rect">
            <a:avLst/>
          </a:prstGeom>
          <a:noFill/>
          <a:ln w="9525">
            <a:noFill/>
            <a:miter lim="800000"/>
            <a:headEnd/>
            <a:tailEnd/>
          </a:ln>
        </p:spPr>
        <p:txBody>
          <a:bodyPr>
            <a:prstTxWarp prst="textNoShape">
              <a:avLst/>
            </a:prstTxWarp>
            <a:spAutoFit/>
          </a:bodyPr>
          <a:lstStyle/>
          <a:p>
            <a:r>
              <a:rPr lang="de-DE" dirty="0">
                <a:ea typeface="MS PGothic" pitchFamily="34" charset="-128"/>
              </a:rPr>
              <a:t>Zuerst mündlich einschleifen – dann schriftlich sichern</a:t>
            </a:r>
          </a:p>
        </p:txBody>
      </p:sp>
      <p:sp>
        <p:nvSpPr>
          <p:cNvPr id="209926" name="Foliennummernplatzhalter 7"/>
          <p:cNvSpPr>
            <a:spLocks noGrp="1"/>
          </p:cNvSpPr>
          <p:nvPr>
            <p:ph type="sldNum" sz="quarter" idx="10"/>
          </p:nvPr>
        </p:nvSpPr>
        <p:spPr>
          <a:noFill/>
        </p:spPr>
        <p:txBody>
          <a:bodyPr/>
          <a:lstStyle/>
          <a:p>
            <a:fld id="{BA992964-9E51-A046-BE1B-C53085DE3EC8}" type="slidenum">
              <a:rPr lang="de-DE">
                <a:ea typeface="MS PGothic" pitchFamily="34" charset="-128"/>
              </a:rPr>
              <a:pPr/>
              <a:t>53</a:t>
            </a:fld>
            <a:endParaRPr lang="de-DE">
              <a:ea typeface="MS PGothic" pitchFamily="34" charset="-128"/>
            </a:endParaRPr>
          </a:p>
        </p:txBody>
      </p:sp>
      <p:sp>
        <p:nvSpPr>
          <p:cNvPr id="209927"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Die Übungen</a:t>
            </a:r>
            <a:endParaRPr lang="de-DE">
              <a:solidFill>
                <a:srgbClr val="FF0000"/>
              </a:solidFill>
              <a:latin typeface="Calibri" pitchFamily="34" charset="0"/>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extfeld 11"/>
          <p:cNvSpPr txBox="1">
            <a:spLocks noChangeArrowheads="1"/>
          </p:cNvSpPr>
          <p:nvPr/>
        </p:nvSpPr>
        <p:spPr bwMode="auto">
          <a:xfrm>
            <a:off x="1857375" y="5357813"/>
            <a:ext cx="6072188" cy="830262"/>
          </a:xfrm>
          <a:prstGeom prst="rect">
            <a:avLst/>
          </a:prstGeom>
          <a:noFill/>
          <a:ln w="9525">
            <a:noFill/>
            <a:miter lim="800000"/>
            <a:headEnd/>
            <a:tailEnd/>
          </a:ln>
        </p:spPr>
        <p:txBody>
          <a:bodyPr>
            <a:prstTxWarp prst="textNoShape">
              <a:avLst/>
            </a:prstTxWarp>
            <a:spAutoFit/>
          </a:bodyPr>
          <a:lstStyle/>
          <a:p>
            <a:r>
              <a:rPr lang="de-DE" sz="2400">
                <a:solidFill>
                  <a:schemeClr val="bg1"/>
                </a:solidFill>
                <a:ea typeface="MS PGothic" pitchFamily="34" charset="-128"/>
              </a:rPr>
              <a:t>Ali und Melih sortieren die Aufgaben nach ihren Ergebnissen…</a:t>
            </a:r>
          </a:p>
        </p:txBody>
      </p:sp>
      <p:sp>
        <p:nvSpPr>
          <p:cNvPr id="211971" name="Foliennummernplatzhalter 7"/>
          <p:cNvSpPr>
            <a:spLocks noGrp="1"/>
          </p:cNvSpPr>
          <p:nvPr>
            <p:ph type="sldNum" sz="quarter" idx="10"/>
          </p:nvPr>
        </p:nvSpPr>
        <p:spPr>
          <a:noFill/>
        </p:spPr>
        <p:txBody>
          <a:bodyPr/>
          <a:lstStyle/>
          <a:p>
            <a:fld id="{EDA99976-AB12-8442-BDCA-667548B0D86E}" type="slidenum">
              <a:rPr lang="de-DE">
                <a:ea typeface="MS PGothic" pitchFamily="34" charset="-128"/>
              </a:rPr>
              <a:pPr/>
              <a:t>54</a:t>
            </a:fld>
            <a:endParaRPr lang="de-DE">
              <a:ea typeface="MS PGothic" pitchFamily="34" charset="-128"/>
            </a:endParaRPr>
          </a:p>
        </p:txBody>
      </p:sp>
      <p:pic>
        <p:nvPicPr>
          <p:cNvPr id="211972" name="Picture 2" descr="C:\Users\Lilo Verboom\Documents\Zeitschrift Mathematik\Heft Sprachförderung\meine Artikel\Scans_Hundertertafel\Abb2_Textpuzzle.jpg"/>
          <p:cNvPicPr>
            <a:picLocks noChangeAspect="1" noChangeArrowheads="1"/>
          </p:cNvPicPr>
          <p:nvPr/>
        </p:nvPicPr>
        <p:blipFill>
          <a:blip r:embed="rId3" cstate="print">
            <a:lum contrast="-10000"/>
          </a:blip>
          <a:srcRect b="36208"/>
          <a:stretch>
            <a:fillRect/>
          </a:stretch>
        </p:blipFill>
        <p:spPr bwMode="auto">
          <a:xfrm>
            <a:off x="360363" y="2996952"/>
            <a:ext cx="8783637" cy="3340100"/>
          </a:xfrm>
          <a:prstGeom prst="rect">
            <a:avLst/>
          </a:prstGeom>
          <a:noFill/>
          <a:ln w="9525">
            <a:noFill/>
            <a:miter lim="800000"/>
            <a:headEnd/>
            <a:tailEnd/>
          </a:ln>
        </p:spPr>
      </p:pic>
      <p:sp>
        <p:nvSpPr>
          <p:cNvPr id="211974"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dirty="0">
                <a:solidFill>
                  <a:srgbClr val="FF0000"/>
                </a:solidFill>
                <a:ea typeface="MS PGothic" pitchFamily="34" charset="-128"/>
              </a:rPr>
              <a:t>4. Das </a:t>
            </a:r>
            <a:r>
              <a:rPr lang="de-DE" b="1" dirty="0" err="1">
                <a:solidFill>
                  <a:srgbClr val="FF0000"/>
                </a:solidFill>
                <a:ea typeface="MS PGothic" pitchFamily="34" charset="-128"/>
              </a:rPr>
              <a:t>WEGE-Konzept</a:t>
            </a:r>
            <a:r>
              <a:rPr lang="de-DE" b="1" dirty="0">
                <a:solidFill>
                  <a:srgbClr val="FF0000"/>
                </a:solidFill>
                <a:ea typeface="MS PGothic" pitchFamily="34" charset="-128"/>
              </a:rPr>
              <a:t> – </a:t>
            </a:r>
            <a:r>
              <a:rPr lang="de-DE" dirty="0">
                <a:solidFill>
                  <a:srgbClr val="FF0000"/>
                </a:solidFill>
                <a:ea typeface="MS PGothic" pitchFamily="34" charset="-128"/>
              </a:rPr>
              <a:t>Die Übungen</a:t>
            </a:r>
            <a:endParaRPr lang="de-DE" dirty="0">
              <a:solidFill>
                <a:srgbClr val="FF0000"/>
              </a:solidFill>
              <a:latin typeface="Calibri" pitchFamily="34" charset="0"/>
              <a:ea typeface="MS PGothic" pitchFamily="34" charset="-128"/>
            </a:endParaRPr>
          </a:p>
        </p:txBody>
      </p:sp>
      <p:pic>
        <p:nvPicPr>
          <p:cNvPr id="3" name="Grafik 2">
            <a:extLst>
              <a:ext uri="{FF2B5EF4-FFF2-40B4-BE49-F238E27FC236}">
                <a16:creationId xmlns:a16="http://schemas.microsoft.com/office/drawing/2014/main" id="{4C139A05-6539-C54E-8FDA-E06710188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507" y="908720"/>
            <a:ext cx="2921000" cy="1943100"/>
          </a:xfrm>
          <a:prstGeom prst="rect">
            <a:avLst/>
          </a:prstGeom>
        </p:spPr>
      </p:pic>
      <p:pic>
        <p:nvPicPr>
          <p:cNvPr id="5" name="Grafik 4">
            <a:extLst>
              <a:ext uri="{FF2B5EF4-FFF2-40B4-BE49-F238E27FC236}">
                <a16:creationId xmlns:a16="http://schemas.microsoft.com/office/drawing/2014/main" id="{D3688C7E-705E-A84B-A40E-52C12AA484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2003" y="868785"/>
            <a:ext cx="2857500" cy="19558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Foliennummernplatzhalter 3"/>
          <p:cNvSpPr>
            <a:spLocks noGrp="1"/>
          </p:cNvSpPr>
          <p:nvPr>
            <p:ph type="sldNum" sz="quarter" idx="10"/>
          </p:nvPr>
        </p:nvSpPr>
        <p:spPr>
          <a:noFill/>
        </p:spPr>
        <p:txBody>
          <a:bodyPr/>
          <a:lstStyle/>
          <a:p>
            <a:fld id="{380E4715-8A4F-6F47-8F48-94911F207EB7}" type="slidenum">
              <a:rPr lang="de-DE">
                <a:ea typeface="MS PGothic" pitchFamily="34" charset="-128"/>
              </a:rPr>
              <a:pPr/>
              <a:t>55</a:t>
            </a:fld>
            <a:endParaRPr lang="de-DE">
              <a:ea typeface="MS PGothic" pitchFamily="34" charset="-128"/>
            </a:endParaRPr>
          </a:p>
        </p:txBody>
      </p:sp>
      <p:pic>
        <p:nvPicPr>
          <p:cNvPr id="6" name="Picture 2"/>
          <p:cNvPicPr>
            <a:picLocks noChangeAspect="1" noChangeArrowheads="1"/>
          </p:cNvPicPr>
          <p:nvPr/>
        </p:nvPicPr>
        <p:blipFill>
          <a:blip r:embed="rId2" cstate="print"/>
          <a:srcRect b="7768"/>
          <a:stretch>
            <a:fillRect/>
          </a:stretch>
        </p:blipFill>
        <p:spPr bwMode="auto">
          <a:xfrm>
            <a:off x="798512" y="910438"/>
            <a:ext cx="4002088" cy="5414161"/>
          </a:xfrm>
          <a:prstGeom prst="rect">
            <a:avLst/>
          </a:prstGeom>
          <a:noFill/>
          <a:ln w="9525">
            <a:solidFill>
              <a:schemeClr val="tx1">
                <a:lumMod val="50000"/>
                <a:lumOff val="50000"/>
              </a:schemeClr>
            </a:solidFill>
            <a:miter lim="800000"/>
            <a:headEnd/>
            <a:tailEnd/>
          </a:ln>
        </p:spPr>
      </p:pic>
      <p:pic>
        <p:nvPicPr>
          <p:cNvPr id="9" name="Grafik 8"/>
          <p:cNvPicPr/>
          <p:nvPr/>
        </p:nvPicPr>
        <p:blipFill>
          <a:blip r:embed="rId3" cstate="print"/>
          <a:srcRect b="2840"/>
          <a:stretch>
            <a:fillRect/>
          </a:stretch>
        </p:blipFill>
        <p:spPr bwMode="auto">
          <a:xfrm>
            <a:off x="5029200" y="914400"/>
            <a:ext cx="4038600" cy="5410200"/>
          </a:xfrm>
          <a:prstGeom prst="rect">
            <a:avLst/>
          </a:prstGeom>
          <a:noFill/>
          <a:ln w="9525">
            <a:solidFill>
              <a:schemeClr val="tx1">
                <a:lumMod val="50000"/>
                <a:lumOff val="50000"/>
              </a:schemeClr>
            </a:solidFill>
            <a:miter lim="800000"/>
            <a:headEnd/>
            <a:tailEnd/>
          </a:ln>
        </p:spPr>
      </p:pic>
      <p:sp>
        <p:nvSpPr>
          <p:cNvPr id="5"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dirty="0">
                <a:solidFill>
                  <a:srgbClr val="FF0000"/>
                </a:solidFill>
                <a:ea typeface="MS PGothic" pitchFamily="34" charset="-128"/>
              </a:rPr>
              <a:t>4. Das </a:t>
            </a:r>
            <a:r>
              <a:rPr lang="de-DE" b="1" dirty="0" err="1">
                <a:solidFill>
                  <a:srgbClr val="FF0000"/>
                </a:solidFill>
                <a:ea typeface="MS PGothic" pitchFamily="34" charset="-128"/>
              </a:rPr>
              <a:t>WEGE-Konzept</a:t>
            </a:r>
            <a:r>
              <a:rPr lang="de-DE" b="1" dirty="0">
                <a:solidFill>
                  <a:srgbClr val="FF0000"/>
                </a:solidFill>
                <a:ea typeface="MS PGothic" pitchFamily="34" charset="-128"/>
              </a:rPr>
              <a:t> – </a:t>
            </a:r>
            <a:r>
              <a:rPr lang="de-DE" dirty="0">
                <a:solidFill>
                  <a:srgbClr val="FF0000"/>
                </a:solidFill>
                <a:ea typeface="MS PGothic" pitchFamily="34" charset="-128"/>
              </a:rPr>
              <a:t>Die Übungen</a:t>
            </a:r>
            <a:endParaRPr lang="de-DE" dirty="0">
              <a:solidFill>
                <a:srgbClr val="FF0000"/>
              </a:solidFill>
              <a:latin typeface="Calibri" pitchFamily="34" charset="0"/>
              <a:ea typeface="MS PGothic" pitchFamily="34" charset="-128"/>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feld 11"/>
          <p:cNvSpPr txBox="1">
            <a:spLocks noChangeArrowheads="1"/>
          </p:cNvSpPr>
          <p:nvPr/>
        </p:nvSpPr>
        <p:spPr bwMode="auto">
          <a:xfrm>
            <a:off x="1857375" y="5357813"/>
            <a:ext cx="6072188" cy="830262"/>
          </a:xfrm>
          <a:prstGeom prst="rect">
            <a:avLst/>
          </a:prstGeom>
          <a:noFill/>
          <a:ln w="9525">
            <a:noFill/>
            <a:miter lim="800000"/>
            <a:headEnd/>
            <a:tailEnd/>
          </a:ln>
        </p:spPr>
        <p:txBody>
          <a:bodyPr>
            <a:prstTxWarp prst="textNoShape">
              <a:avLst/>
            </a:prstTxWarp>
            <a:spAutoFit/>
          </a:bodyPr>
          <a:lstStyle/>
          <a:p>
            <a:r>
              <a:rPr lang="de-DE" sz="2400">
                <a:solidFill>
                  <a:schemeClr val="bg1"/>
                </a:solidFill>
                <a:ea typeface="MS PGothic" pitchFamily="34" charset="-128"/>
              </a:rPr>
              <a:t>Ali und Melih sortieren die Aufgaben nach ihren Ergebnissen…</a:t>
            </a:r>
          </a:p>
        </p:txBody>
      </p:sp>
      <p:sp>
        <p:nvSpPr>
          <p:cNvPr id="215043" name="Foliennummernplatzhalter 7"/>
          <p:cNvSpPr>
            <a:spLocks noGrp="1"/>
          </p:cNvSpPr>
          <p:nvPr>
            <p:ph type="sldNum" sz="quarter" idx="10"/>
          </p:nvPr>
        </p:nvSpPr>
        <p:spPr>
          <a:noFill/>
        </p:spPr>
        <p:txBody>
          <a:bodyPr/>
          <a:lstStyle/>
          <a:p>
            <a:fld id="{1869D348-3864-354E-BD1F-876635C803AF}" type="slidenum">
              <a:rPr lang="de-DE">
                <a:ea typeface="MS PGothic" pitchFamily="34" charset="-128"/>
              </a:rPr>
              <a:pPr/>
              <a:t>56</a:t>
            </a:fld>
            <a:endParaRPr lang="de-DE">
              <a:ea typeface="MS PGothic" pitchFamily="34" charset="-128"/>
            </a:endParaRPr>
          </a:p>
        </p:txBody>
      </p:sp>
      <p:pic>
        <p:nvPicPr>
          <p:cNvPr id="7" name="Picture 4"/>
          <p:cNvPicPr>
            <a:picLocks noChangeAspect="1" noChangeArrowheads="1"/>
          </p:cNvPicPr>
          <p:nvPr/>
        </p:nvPicPr>
        <p:blipFill>
          <a:blip r:embed="rId3" cstate="print"/>
          <a:srcRect l="1529" r="8057"/>
          <a:stretch>
            <a:fillRect/>
          </a:stretch>
        </p:blipFill>
        <p:spPr bwMode="auto">
          <a:xfrm>
            <a:off x="838200" y="1066800"/>
            <a:ext cx="7848600" cy="5302610"/>
          </a:xfrm>
          <a:prstGeom prst="rect">
            <a:avLst/>
          </a:prstGeom>
          <a:noFill/>
          <a:ln w="9525">
            <a:solidFill>
              <a:schemeClr val="tx1">
                <a:lumMod val="50000"/>
                <a:lumOff val="50000"/>
              </a:schemeClr>
            </a:solidFill>
            <a:miter lim="800000"/>
            <a:headEnd/>
            <a:tailEnd/>
          </a:ln>
        </p:spPr>
      </p:pic>
      <p:sp>
        <p:nvSpPr>
          <p:cNvPr id="215045"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Die Übungen</a:t>
            </a:r>
            <a:endParaRPr lang="de-DE">
              <a:solidFill>
                <a:srgbClr val="FF0000"/>
              </a:solidFill>
              <a:latin typeface="Calibri" pitchFamily="34" charset="0"/>
              <a:ea typeface="MS PGothic" pitchFamily="34" charset="-128"/>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Foliennummernplatzhalter 3"/>
          <p:cNvSpPr>
            <a:spLocks noGrp="1"/>
          </p:cNvSpPr>
          <p:nvPr>
            <p:ph type="sldNum" sz="quarter" idx="10"/>
          </p:nvPr>
        </p:nvSpPr>
        <p:spPr>
          <a:noFill/>
        </p:spPr>
        <p:txBody>
          <a:bodyPr/>
          <a:lstStyle/>
          <a:p>
            <a:fld id="{930151C4-725E-DE4F-81D5-FB460E3292F5}" type="slidenum">
              <a:rPr lang="de-DE"/>
              <a:pPr/>
              <a:t>57</a:t>
            </a:fld>
            <a:endParaRPr lang="de-DE"/>
          </a:p>
        </p:txBody>
      </p:sp>
      <p:sp>
        <p:nvSpPr>
          <p:cNvPr id="217091" name="Foliennummernplatzhalter 7"/>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a:ea typeface="MS PGothic" pitchFamily="34" charset="-128"/>
              </a:rPr>
              <a:t>                          </a:t>
            </a:r>
            <a:fld id="{F5E67808-ECF8-4C43-AE2F-4D5272E32263}" type="slidenum">
              <a:rPr lang="de-DE" sz="1400">
                <a:ea typeface="MS PGothic" pitchFamily="34" charset="-128"/>
              </a:rPr>
              <a:pPr/>
              <a:t>57</a:t>
            </a:fld>
            <a:endParaRPr lang="de-DE" sz="1400">
              <a:ea typeface="MS PGothic" pitchFamily="34" charset="-128"/>
            </a:endParaRPr>
          </a:p>
        </p:txBody>
      </p:sp>
      <p:sp>
        <p:nvSpPr>
          <p:cNvPr id="217092" name="Rechteck 7"/>
          <p:cNvSpPr>
            <a:spLocks noChangeArrowheads="1"/>
          </p:cNvSpPr>
          <p:nvPr/>
        </p:nvSpPr>
        <p:spPr bwMode="auto">
          <a:xfrm>
            <a:off x="827088" y="1268413"/>
            <a:ext cx="7777162" cy="2124075"/>
          </a:xfrm>
          <a:prstGeom prst="rect">
            <a:avLst/>
          </a:prstGeom>
          <a:noFill/>
          <a:ln w="9525">
            <a:noFill/>
            <a:miter lim="800000"/>
            <a:headEnd/>
            <a:tailEnd/>
          </a:ln>
        </p:spPr>
        <p:txBody>
          <a:bodyPr>
            <a:prstTxWarp prst="textNoShape">
              <a:avLst/>
            </a:prstTxWarp>
            <a:spAutoFit/>
          </a:bodyPr>
          <a:lstStyle/>
          <a:p>
            <a:pPr algn="ctr"/>
            <a:endParaRPr lang="de-DE" sz="2200" b="1" dirty="0">
              <a:solidFill>
                <a:srgbClr val="327A86"/>
              </a:solidFill>
              <a:ea typeface="MS PGothic" pitchFamily="34" charset="-128"/>
            </a:endParaRPr>
          </a:p>
          <a:p>
            <a:pPr algn="ctr"/>
            <a:r>
              <a:rPr lang="de-DE" sz="6600" b="1" dirty="0">
                <a:solidFill>
                  <a:srgbClr val="000000"/>
                </a:solidFill>
                <a:ea typeface="MS PGothic" pitchFamily="34" charset="-128"/>
              </a:rPr>
              <a:t>WE</a:t>
            </a:r>
            <a:r>
              <a:rPr lang="de-DE" sz="6600" b="1" dirty="0">
                <a:solidFill>
                  <a:srgbClr val="FF0000"/>
                </a:solidFill>
                <a:ea typeface="MS PGothic" pitchFamily="34" charset="-128"/>
              </a:rPr>
              <a:t>G</a:t>
            </a:r>
            <a:r>
              <a:rPr lang="de-DE" sz="6600" b="1" dirty="0">
                <a:ea typeface="MS PGothic" pitchFamily="34" charset="-128"/>
              </a:rPr>
              <a:t>E</a:t>
            </a:r>
            <a:endParaRPr lang="de-DE" sz="6600" b="1" dirty="0">
              <a:solidFill>
                <a:srgbClr val="FF0000"/>
              </a:solidFill>
              <a:ea typeface="MS PGothic" pitchFamily="34" charset="-128"/>
            </a:endParaRPr>
          </a:p>
          <a:p>
            <a:pPr algn="ctr"/>
            <a:endParaRPr lang="de-DE" sz="2200" b="1" dirty="0">
              <a:solidFill>
                <a:srgbClr val="327A86"/>
              </a:solidFill>
              <a:ea typeface="MS PGothic" pitchFamily="34" charset="-128"/>
            </a:endParaRPr>
          </a:p>
          <a:p>
            <a:pPr algn="ctr"/>
            <a:r>
              <a:rPr lang="de-DE" sz="2200" dirty="0">
                <a:ea typeface="MS PGothic" pitchFamily="34" charset="-128"/>
              </a:rPr>
              <a:t>Festlegung von</a:t>
            </a:r>
            <a:r>
              <a:rPr lang="de-DE" sz="2200" dirty="0">
                <a:solidFill>
                  <a:srgbClr val="327A86"/>
                </a:solidFill>
                <a:ea typeface="MS PGothic" pitchFamily="34" charset="-128"/>
              </a:rPr>
              <a:t> </a:t>
            </a:r>
            <a:r>
              <a:rPr lang="de-DE" sz="2200" b="1" dirty="0">
                <a:ea typeface="MS PGothic" pitchFamily="34" charset="-128"/>
              </a:rPr>
              <a:t>Aktivitäten, Sprachhandlungen</a:t>
            </a:r>
            <a:r>
              <a:rPr lang="de-DE" sz="2200" b="1" dirty="0">
                <a:solidFill>
                  <a:srgbClr val="327A86"/>
                </a:solidFill>
                <a:ea typeface="MS PGothic" pitchFamily="34" charset="-128"/>
              </a:rPr>
              <a:t>, </a:t>
            </a:r>
            <a:r>
              <a:rPr lang="de-DE" sz="2200" b="1" dirty="0">
                <a:solidFill>
                  <a:srgbClr val="FF0000"/>
                </a:solidFill>
                <a:ea typeface="MS PGothic" pitchFamily="34" charset="-128"/>
              </a:rPr>
              <a:t>Übungen</a:t>
            </a:r>
          </a:p>
        </p:txBody>
      </p:sp>
      <p:sp>
        <p:nvSpPr>
          <p:cNvPr id="217093" name="Rechteck 9"/>
          <p:cNvSpPr>
            <a:spLocks noChangeArrowheads="1"/>
          </p:cNvSpPr>
          <p:nvPr/>
        </p:nvSpPr>
        <p:spPr bwMode="auto">
          <a:xfrm>
            <a:off x="683568" y="4212205"/>
            <a:ext cx="8003232" cy="1274195"/>
          </a:xfrm>
          <a:prstGeom prst="rect">
            <a:avLst/>
          </a:prstGeom>
          <a:noFill/>
          <a:ln w="9525">
            <a:noFill/>
            <a:miter lim="800000"/>
            <a:headEnd/>
            <a:tailEnd/>
          </a:ln>
        </p:spPr>
        <p:txBody>
          <a:bodyPr wrap="square">
            <a:prstTxWarp prst="textNoShape">
              <a:avLst/>
            </a:prstTxWarp>
            <a:spAutoFit/>
          </a:bodyPr>
          <a:lstStyle/>
          <a:p>
            <a:pPr marL="341313" indent="-342900">
              <a:lnSpc>
                <a:spcPct val="80000"/>
              </a:lnSpc>
              <a:spcBef>
                <a:spcPts val="575"/>
              </a:spcBef>
              <a:spcAft>
                <a:spcPts val="600"/>
              </a:spcAft>
              <a:buClr>
                <a:srgbClr val="CBB98A"/>
              </a:buClr>
              <a:buSzPct val="74000"/>
              <a:buFont typeface="Lucida Grande" pitchFamily="-107" charset="0"/>
              <a:buChar char="●"/>
            </a:pPr>
            <a:r>
              <a:rPr lang="de-DE" sz="2400" b="1" dirty="0">
                <a:solidFill>
                  <a:srgbClr val="FF0000"/>
                </a:solidFill>
                <a:ea typeface="MS PGothic" pitchFamily="34" charset="-128"/>
              </a:rPr>
              <a:t>G</a:t>
            </a:r>
            <a:r>
              <a:rPr lang="de-DE" sz="2400" b="1" dirty="0">
                <a:ea typeface="MS PGothic" pitchFamily="34" charset="-128"/>
              </a:rPr>
              <a:t>anzheitliche Übungen</a:t>
            </a:r>
            <a:r>
              <a:rPr lang="de-DE" sz="2400" dirty="0">
                <a:ea typeface="MS PGothic" pitchFamily="34" charset="-128"/>
              </a:rPr>
              <a:t> zur sicheren und flexiblen Verwendung aller erworbenen Fachbegriffe in einem erweiterten inhaltlichen Rahmen (mit unterschiedlichen Satzmustern)</a:t>
            </a:r>
          </a:p>
        </p:txBody>
      </p:sp>
      <p:sp>
        <p:nvSpPr>
          <p:cNvPr id="217094"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Die Übungen</a:t>
            </a:r>
            <a:endParaRPr lang="de-DE">
              <a:solidFill>
                <a:srgbClr val="FF0000"/>
              </a:solidFill>
              <a:latin typeface="Calibri" pitchFamily="34" charset="0"/>
              <a:ea typeface="MS PGothic" pitchFamily="34" charset="-128"/>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Foliennummernplatzhalter 3"/>
          <p:cNvSpPr>
            <a:spLocks noGrp="1"/>
          </p:cNvSpPr>
          <p:nvPr>
            <p:ph type="sldNum" sz="quarter" idx="10"/>
          </p:nvPr>
        </p:nvSpPr>
        <p:spPr>
          <a:noFill/>
        </p:spPr>
        <p:txBody>
          <a:bodyPr/>
          <a:lstStyle/>
          <a:p>
            <a:fld id="{930151C4-725E-DE4F-81D5-FB460E3292F5}" type="slidenum">
              <a:rPr lang="de-DE"/>
              <a:pPr/>
              <a:t>58</a:t>
            </a:fld>
            <a:endParaRPr lang="de-DE"/>
          </a:p>
        </p:txBody>
      </p:sp>
      <p:sp>
        <p:nvSpPr>
          <p:cNvPr id="217091" name="Foliennummernplatzhalter 7"/>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a:ea typeface="MS PGothic" pitchFamily="34" charset="-128"/>
              </a:rPr>
              <a:t>                          </a:t>
            </a:r>
            <a:fld id="{F5E67808-ECF8-4C43-AE2F-4D5272E32263}" type="slidenum">
              <a:rPr lang="de-DE" sz="1400">
                <a:ea typeface="MS PGothic" pitchFamily="34" charset="-128"/>
              </a:rPr>
              <a:pPr/>
              <a:t>58</a:t>
            </a:fld>
            <a:endParaRPr lang="de-DE" sz="1400">
              <a:ea typeface="MS PGothic" pitchFamily="34" charset="-128"/>
            </a:endParaRPr>
          </a:p>
        </p:txBody>
      </p:sp>
      <p:sp>
        <p:nvSpPr>
          <p:cNvPr id="217094"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Die Übungen</a:t>
            </a:r>
            <a:endParaRPr lang="de-DE">
              <a:solidFill>
                <a:srgbClr val="FF0000"/>
              </a:solidFill>
              <a:latin typeface="Calibri" pitchFamily="34" charset="0"/>
              <a:ea typeface="MS PGothic" pitchFamily="34" charset="-128"/>
            </a:endParaRPr>
          </a:p>
        </p:txBody>
      </p:sp>
      <p:pic>
        <p:nvPicPr>
          <p:cNvPr id="7" name="Bild 6"/>
          <p:cNvPicPr>
            <a:picLocks noChangeAspect="1"/>
          </p:cNvPicPr>
          <p:nvPr/>
        </p:nvPicPr>
        <p:blipFill>
          <a:blip r:embed="rId2" cstate="print"/>
          <a:srcRect l="3093" t="1356" r="1031" b="984"/>
          <a:stretch>
            <a:fillRect/>
          </a:stretch>
        </p:blipFill>
        <p:spPr>
          <a:xfrm>
            <a:off x="1143000" y="914400"/>
            <a:ext cx="7086600" cy="54864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extfeld 11"/>
          <p:cNvSpPr txBox="1">
            <a:spLocks noChangeArrowheads="1"/>
          </p:cNvSpPr>
          <p:nvPr/>
        </p:nvSpPr>
        <p:spPr bwMode="auto">
          <a:xfrm>
            <a:off x="1857375" y="5357813"/>
            <a:ext cx="6072188" cy="830262"/>
          </a:xfrm>
          <a:prstGeom prst="rect">
            <a:avLst/>
          </a:prstGeom>
          <a:noFill/>
          <a:ln w="9525">
            <a:noFill/>
            <a:miter lim="800000"/>
            <a:headEnd/>
            <a:tailEnd/>
          </a:ln>
        </p:spPr>
        <p:txBody>
          <a:bodyPr>
            <a:prstTxWarp prst="textNoShape">
              <a:avLst/>
            </a:prstTxWarp>
            <a:spAutoFit/>
          </a:bodyPr>
          <a:lstStyle/>
          <a:p>
            <a:r>
              <a:rPr lang="de-DE" sz="2400">
                <a:solidFill>
                  <a:schemeClr val="bg1"/>
                </a:solidFill>
                <a:ea typeface="MS PGothic" pitchFamily="34" charset="-128"/>
              </a:rPr>
              <a:t>Ali und Melih sortieren die Aufgaben nach ihren Ergebnissen…</a:t>
            </a:r>
          </a:p>
        </p:txBody>
      </p:sp>
      <p:sp>
        <p:nvSpPr>
          <p:cNvPr id="220163" name="Foliennummernplatzhalter 7"/>
          <p:cNvSpPr>
            <a:spLocks noGrp="1"/>
          </p:cNvSpPr>
          <p:nvPr>
            <p:ph type="sldNum" sz="quarter" idx="10"/>
          </p:nvPr>
        </p:nvSpPr>
        <p:spPr>
          <a:noFill/>
        </p:spPr>
        <p:txBody>
          <a:bodyPr/>
          <a:lstStyle/>
          <a:p>
            <a:fld id="{2DBDD190-BD64-A041-8909-FB5614E5A93A}" type="slidenum">
              <a:rPr lang="de-DE">
                <a:ea typeface="MS PGothic" pitchFamily="34" charset="-128"/>
              </a:rPr>
              <a:pPr/>
              <a:t>59</a:t>
            </a:fld>
            <a:endParaRPr lang="de-DE">
              <a:ea typeface="MS PGothic" pitchFamily="34" charset="-128"/>
            </a:endParaRPr>
          </a:p>
        </p:txBody>
      </p:sp>
      <p:sp>
        <p:nvSpPr>
          <p:cNvPr id="220164"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Umsetzung: Die Übungen</a:t>
            </a:r>
            <a:endParaRPr lang="de-DE">
              <a:solidFill>
                <a:srgbClr val="FF0000"/>
              </a:solidFill>
              <a:latin typeface="Calibri" pitchFamily="34" charset="0"/>
              <a:ea typeface="MS PGothic" pitchFamily="34" charset="-128"/>
            </a:endParaRPr>
          </a:p>
        </p:txBody>
      </p:sp>
      <p:pic>
        <p:nvPicPr>
          <p:cNvPr id="220165" name="Picture 2"/>
          <p:cNvPicPr>
            <a:picLocks noChangeAspect="1" noChangeArrowheads="1"/>
          </p:cNvPicPr>
          <p:nvPr/>
        </p:nvPicPr>
        <p:blipFill>
          <a:blip r:embed="rId3" cstate="print"/>
          <a:srcRect t="1345" b="2214"/>
          <a:stretch>
            <a:fillRect/>
          </a:stretch>
        </p:blipFill>
        <p:spPr bwMode="auto">
          <a:xfrm>
            <a:off x="914400" y="914400"/>
            <a:ext cx="7645400" cy="546296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539750" y="1066800"/>
            <a:ext cx="8424863" cy="5148263"/>
          </a:xfrm>
        </p:spPr>
        <p:txBody>
          <a:bodyPr/>
          <a:lstStyle/>
          <a:p>
            <a:pPr>
              <a:buFont typeface="Arial" pitchFamily="-107" charset="0"/>
              <a:buNone/>
            </a:pPr>
            <a:endParaRPr lang="de-DE" sz="2600" dirty="0"/>
          </a:p>
          <a:p>
            <a:pPr>
              <a:buFont typeface="Arial" pitchFamily="-107" charset="0"/>
              <a:buNone/>
            </a:pPr>
            <a:r>
              <a:rPr lang="de-DE" sz="2600" dirty="0"/>
              <a:t>A.: </a:t>
            </a:r>
            <a:r>
              <a:rPr lang="de-DE" sz="2600" i="1" dirty="0">
                <a:solidFill>
                  <a:srgbClr val="00B050"/>
                </a:solidFill>
              </a:rPr>
              <a:t>„Ich hab‘ da zwei … </a:t>
            </a:r>
            <a:r>
              <a:rPr lang="de-DE" sz="2600" i="1" dirty="0" err="1">
                <a:solidFill>
                  <a:srgbClr val="00B050"/>
                </a:solidFill>
              </a:rPr>
              <a:t>ähm</a:t>
            </a:r>
            <a:r>
              <a:rPr lang="de-DE" sz="2600" i="1" dirty="0">
                <a:solidFill>
                  <a:srgbClr val="00B050"/>
                </a:solidFill>
              </a:rPr>
              <a:t> … Plättchen … da in die Mitte </a:t>
            </a:r>
            <a:r>
              <a:rPr lang="de-DE" sz="2600" i="1" dirty="0" err="1">
                <a:solidFill>
                  <a:srgbClr val="00B050"/>
                </a:solidFill>
              </a:rPr>
              <a:t>ver</a:t>
            </a:r>
            <a:r>
              <a:rPr lang="de-DE" sz="2600" i="1" dirty="0">
                <a:solidFill>
                  <a:srgbClr val="00B050"/>
                </a:solidFill>
              </a:rPr>
              <a:t> … gemacht, und dann war das 756.“</a:t>
            </a:r>
          </a:p>
          <a:p>
            <a:pPr>
              <a:buFont typeface="Arial" pitchFamily="-107" charset="0"/>
              <a:buNone/>
            </a:pPr>
            <a:endParaRPr lang="de-DE" sz="2600" dirty="0"/>
          </a:p>
          <a:p>
            <a:pPr>
              <a:buFont typeface="Arial" pitchFamily="-107" charset="0"/>
              <a:buNone/>
            </a:pPr>
            <a:r>
              <a:rPr lang="de-DE" sz="2600" dirty="0"/>
              <a:t>K.: </a:t>
            </a:r>
            <a:r>
              <a:rPr lang="de-DE" sz="2600" i="1" dirty="0">
                <a:solidFill>
                  <a:srgbClr val="00B050"/>
                </a:solidFill>
              </a:rPr>
              <a:t>„Also: Zuerst lag da die Zahl 738 … in der Stellentafel. Ich hab‘ zwei Plättchen von der Einerstelle an die Zehnerstelle verschoben, also zwei Plättchen von den Einern weg und bei den Zehnern dazu, … minus zwei plus 20, …das ist … 18. </a:t>
            </a:r>
          </a:p>
          <a:p>
            <a:pPr>
              <a:buFont typeface="Arial" pitchFamily="-107" charset="0"/>
              <a:buNone/>
            </a:pPr>
            <a:r>
              <a:rPr lang="de-DE" sz="2600" i="1" dirty="0">
                <a:solidFill>
                  <a:srgbClr val="00B050"/>
                </a:solidFill>
              </a:rPr>
              <a:t>Jetzt ist da die Zahl 756. </a:t>
            </a:r>
          </a:p>
          <a:p>
            <a:pPr>
              <a:buFont typeface="Arial" pitchFamily="-107" charset="0"/>
              <a:buNone/>
            </a:pPr>
            <a:r>
              <a:rPr lang="de-DE" sz="2600" i="1" dirty="0">
                <a:solidFill>
                  <a:srgbClr val="00B050"/>
                </a:solidFill>
              </a:rPr>
              <a:t>Und darum ist die jetzt 18 größer als  … als die </a:t>
            </a:r>
            <a:r>
              <a:rPr lang="de-DE" sz="2600" i="1" dirty="0" err="1">
                <a:solidFill>
                  <a:srgbClr val="00B050"/>
                </a:solidFill>
              </a:rPr>
              <a:t>ähm</a:t>
            </a:r>
            <a:r>
              <a:rPr lang="de-DE" sz="2600" i="1" dirty="0">
                <a:solidFill>
                  <a:srgbClr val="00B050"/>
                </a:solidFill>
              </a:rPr>
              <a:t> … 738.“</a:t>
            </a:r>
          </a:p>
          <a:p>
            <a:pPr>
              <a:buFont typeface="Arial" pitchFamily="-107" charset="0"/>
              <a:buNone/>
            </a:pPr>
            <a:endParaRPr lang="de-DE" sz="2400" dirty="0"/>
          </a:p>
        </p:txBody>
      </p:sp>
      <p:sp>
        <p:nvSpPr>
          <p:cNvPr id="150531" name="Foliennummernplatzhalter 3"/>
          <p:cNvSpPr>
            <a:spLocks noGrp="1"/>
          </p:cNvSpPr>
          <p:nvPr>
            <p:ph type="sldNum" sz="quarter" idx="10"/>
          </p:nvPr>
        </p:nvSpPr>
        <p:spPr>
          <a:noFill/>
        </p:spPr>
        <p:txBody>
          <a:bodyPr/>
          <a:lstStyle/>
          <a:p>
            <a:fld id="{C1020477-FAB1-3240-BFB3-A815FAA12FB7}" type="slidenum">
              <a:rPr lang="de-DE"/>
              <a:pPr/>
              <a:t>6</a:t>
            </a:fld>
            <a:endParaRPr lang="de-DE"/>
          </a:p>
        </p:txBody>
      </p:sp>
      <p:sp>
        <p:nvSpPr>
          <p:cNvPr id="150532"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1. Wenn der Wortschatz fehlt … </a:t>
            </a:r>
            <a:endParaRPr lang="de-DE" b="1">
              <a:solidFill>
                <a:srgbClr val="FF0000"/>
              </a:solidFill>
              <a:latin typeface="Calibri" pitchFamily="34" charset="0"/>
              <a:ea typeface="MS PGothic"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2" name="Picture 2"/>
          <p:cNvPicPr>
            <a:picLocks noChangeAspect="1" noChangeArrowheads="1"/>
          </p:cNvPicPr>
          <p:nvPr/>
        </p:nvPicPr>
        <p:blipFill>
          <a:blip r:embed="rId2" cstate="print"/>
          <a:srcRect t="18500"/>
          <a:stretch>
            <a:fillRect/>
          </a:stretch>
        </p:blipFill>
        <p:spPr bwMode="auto">
          <a:xfrm>
            <a:off x="2135187" y="832920"/>
            <a:ext cx="5180013" cy="5618291"/>
          </a:xfrm>
          <a:prstGeom prst="rect">
            <a:avLst/>
          </a:prstGeom>
          <a:noFill/>
          <a:ln w="9525">
            <a:noFill/>
            <a:miter lim="800000"/>
            <a:headEnd/>
            <a:tailEnd/>
          </a:ln>
        </p:spPr>
      </p:pic>
      <p:sp>
        <p:nvSpPr>
          <p:cNvPr id="222210" name="Foliennummernplatzhalter 3"/>
          <p:cNvSpPr>
            <a:spLocks noGrp="1"/>
          </p:cNvSpPr>
          <p:nvPr>
            <p:ph type="sldNum" sz="quarter" idx="10"/>
          </p:nvPr>
        </p:nvSpPr>
        <p:spPr>
          <a:noFill/>
        </p:spPr>
        <p:txBody>
          <a:bodyPr/>
          <a:lstStyle/>
          <a:p>
            <a:fld id="{27A14D00-0372-7649-88C8-47D060F10EEE}" type="slidenum">
              <a:rPr lang="de-DE">
                <a:ea typeface="MS PGothic" pitchFamily="34" charset="-128"/>
              </a:rPr>
              <a:pPr/>
              <a:t>60</a:t>
            </a:fld>
            <a:endParaRPr lang="de-DE">
              <a:ea typeface="MS PGothic" pitchFamily="34" charset="-128"/>
            </a:endParaRPr>
          </a:p>
        </p:txBody>
      </p:sp>
      <p:sp>
        <p:nvSpPr>
          <p:cNvPr id="222211"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Umsetzung: Die Übungen</a:t>
            </a:r>
            <a:endParaRPr lang="de-DE">
              <a:solidFill>
                <a:srgbClr val="FF0000"/>
              </a:solidFill>
              <a:latin typeface="Calibri" pitchFamily="34" charset="0"/>
              <a:ea typeface="MS PGothic" pitchFamily="34" charset="-128"/>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Foliennummernplatzhalter 3"/>
          <p:cNvSpPr>
            <a:spLocks noGrp="1"/>
          </p:cNvSpPr>
          <p:nvPr>
            <p:ph type="sldNum" sz="quarter" idx="10"/>
          </p:nvPr>
        </p:nvSpPr>
        <p:spPr>
          <a:noFill/>
        </p:spPr>
        <p:txBody>
          <a:bodyPr/>
          <a:lstStyle/>
          <a:p>
            <a:fld id="{7A530FE9-3C22-EE47-80ED-9C0182E00A89}" type="slidenum">
              <a:rPr lang="de-DE">
                <a:ea typeface="MS PGothic" pitchFamily="34" charset="-128"/>
              </a:rPr>
              <a:pPr/>
              <a:t>61</a:t>
            </a:fld>
            <a:endParaRPr lang="de-DE">
              <a:ea typeface="MS PGothic" pitchFamily="34" charset="-128"/>
            </a:endParaRPr>
          </a:p>
        </p:txBody>
      </p:sp>
      <p:sp>
        <p:nvSpPr>
          <p:cNvPr id="223235" name="Textfeld 28"/>
          <p:cNvSpPr txBox="1">
            <a:spLocks noChangeArrowheads="1"/>
          </p:cNvSpPr>
          <p:nvPr/>
        </p:nvSpPr>
        <p:spPr bwMode="auto">
          <a:xfrm>
            <a:off x="757237" y="908050"/>
            <a:ext cx="3357563" cy="492125"/>
          </a:xfrm>
          <a:prstGeom prst="rect">
            <a:avLst/>
          </a:prstGeom>
          <a:noFill/>
          <a:ln w="9525">
            <a:noFill/>
            <a:miter lim="800000"/>
            <a:headEnd/>
            <a:tailEnd/>
          </a:ln>
        </p:spPr>
        <p:txBody>
          <a:bodyPr>
            <a:prstTxWarp prst="textNoShape">
              <a:avLst/>
            </a:prstTxWarp>
            <a:spAutoFit/>
          </a:bodyPr>
          <a:lstStyle/>
          <a:p>
            <a:r>
              <a:rPr lang="de-DE" sz="2600" u="sng" dirty="0">
                <a:solidFill>
                  <a:srgbClr val="0070C0"/>
                </a:solidFill>
                <a:ea typeface="MS PGothic" pitchFamily="34" charset="-128"/>
              </a:rPr>
              <a:t>Spiel</a:t>
            </a:r>
            <a:r>
              <a:rPr lang="de-DE" sz="2600" dirty="0">
                <a:solidFill>
                  <a:srgbClr val="0070C0"/>
                </a:solidFill>
                <a:ea typeface="MS PGothic" pitchFamily="34" charset="-128"/>
              </a:rPr>
              <a:t>:     BINGO </a:t>
            </a:r>
          </a:p>
        </p:txBody>
      </p:sp>
      <p:sp>
        <p:nvSpPr>
          <p:cNvPr id="16" name="Textfeld 15"/>
          <p:cNvSpPr txBox="1">
            <a:spLocks noChangeArrowheads="1"/>
          </p:cNvSpPr>
          <p:nvPr/>
        </p:nvSpPr>
        <p:spPr bwMode="auto">
          <a:xfrm>
            <a:off x="468313" y="1447800"/>
            <a:ext cx="1785937" cy="1687642"/>
          </a:xfrm>
          <a:prstGeom prst="rect">
            <a:avLst/>
          </a:prstGeom>
          <a:solidFill>
            <a:srgbClr val="CCECFF"/>
          </a:solidFill>
          <a:ln w="9525">
            <a:solidFill>
              <a:srgbClr val="7030A0"/>
            </a:solidFill>
            <a:miter lim="800000"/>
            <a:headEnd/>
            <a:tailEnd/>
          </a:ln>
          <a:effectLst>
            <a:outerShdw blurRad="63500" dist="38100" dir="2700000" algn="tl" rotWithShape="0">
              <a:srgbClr val="000000">
                <a:alpha val="39998"/>
              </a:srgbClr>
            </a:outerShdw>
          </a:effectLst>
        </p:spPr>
        <p:txBody>
          <a:bodyPr anchor="t">
            <a:prstTxWarp prst="textNoShape">
              <a:avLst/>
            </a:prstTxWarp>
            <a:spAutoFit/>
          </a:bodyPr>
          <a:lstStyle/>
          <a:p>
            <a:pPr>
              <a:lnSpc>
                <a:spcPct val="150000"/>
              </a:lnSpc>
              <a:spcAft>
                <a:spcPts val="0"/>
              </a:spcAft>
              <a:defRPr/>
            </a:pPr>
            <a:r>
              <a:rPr lang="de-DE" dirty="0">
                <a:latin typeface="Comic Sans MS"/>
                <a:ea typeface="MS PGothic" pitchFamily="34" charset="-128"/>
                <a:cs typeface="Comic Sans MS"/>
              </a:rPr>
              <a:t>Welche Zah</a:t>
            </a:r>
            <a:r>
              <a:rPr lang="de-DE" b="1" dirty="0">
                <a:latin typeface="Comic Sans MS"/>
                <a:ea typeface="MS PGothic" pitchFamily="34" charset="-128"/>
                <a:cs typeface="Comic Sans MS"/>
              </a:rPr>
              <a:t>l  steht unter der 36? </a:t>
            </a:r>
          </a:p>
          <a:p>
            <a:pPr>
              <a:lnSpc>
                <a:spcPct val="150000"/>
              </a:lnSpc>
              <a:defRPr/>
            </a:pPr>
            <a:endParaRPr lang="de-DE" sz="1600" dirty="0">
              <a:latin typeface="Comic Sans MS" pitchFamily="-107" charset="0"/>
              <a:ea typeface="MS PGothic" pitchFamily="34" charset="-128"/>
              <a:cs typeface="Arial" pitchFamily="-107" charset="0"/>
            </a:endParaRPr>
          </a:p>
        </p:txBody>
      </p:sp>
      <p:sp>
        <p:nvSpPr>
          <p:cNvPr id="17" name="Textfeld 16"/>
          <p:cNvSpPr txBox="1">
            <a:spLocks noChangeArrowheads="1"/>
          </p:cNvSpPr>
          <p:nvPr/>
        </p:nvSpPr>
        <p:spPr bwMode="auto">
          <a:xfrm>
            <a:off x="2484438" y="1524000"/>
            <a:ext cx="1785937" cy="1508105"/>
          </a:xfrm>
          <a:prstGeom prst="rect">
            <a:avLst/>
          </a:prstGeom>
          <a:solidFill>
            <a:srgbClr val="CCECFF"/>
          </a:solidFill>
          <a:ln w="9525">
            <a:solidFill>
              <a:srgbClr val="7030A0"/>
            </a:solidFill>
            <a:miter lim="800000"/>
            <a:headEnd/>
            <a:tailEnd/>
          </a:ln>
          <a:effectLst>
            <a:outerShdw blurRad="63500" dist="38100" dir="2700000" algn="tl" rotWithShape="0">
              <a:srgbClr val="000000">
                <a:alpha val="39998"/>
              </a:srgbClr>
            </a:outerShdw>
          </a:effectLst>
        </p:spPr>
        <p:txBody>
          <a:bodyPr>
            <a:prstTxWarp prst="textNoShape">
              <a:avLst/>
            </a:prstTxWarp>
            <a:spAutoFit/>
          </a:bodyPr>
          <a:lstStyle/>
          <a:p>
            <a:pPr>
              <a:defRPr/>
            </a:pPr>
            <a:r>
              <a:rPr lang="de-DE" dirty="0">
                <a:latin typeface="Comic Sans MS" pitchFamily="-107" charset="0"/>
                <a:ea typeface="MS PGothic" pitchFamily="34" charset="-128"/>
                <a:cs typeface="Arial" pitchFamily="-107" charset="0"/>
              </a:rPr>
              <a:t>Welche Zahl  steht in der  </a:t>
            </a:r>
            <a:r>
              <a:rPr lang="de-DE" b="1" dirty="0">
                <a:latin typeface="Comic Sans MS" pitchFamily="-107" charset="0"/>
                <a:ea typeface="MS PGothic" pitchFamily="34" charset="-128"/>
                <a:cs typeface="Arial" pitchFamily="-107" charset="0"/>
              </a:rPr>
              <a:t>3. Zeile </a:t>
            </a:r>
            <a:r>
              <a:rPr lang="de-DE" dirty="0">
                <a:latin typeface="Comic Sans MS" pitchFamily="-107" charset="0"/>
                <a:ea typeface="MS PGothic" pitchFamily="34" charset="-128"/>
                <a:cs typeface="Arial" pitchFamily="-107" charset="0"/>
              </a:rPr>
              <a:t>und in der </a:t>
            </a:r>
            <a:r>
              <a:rPr lang="de-DE" b="1" dirty="0">
                <a:latin typeface="Comic Sans MS" pitchFamily="-107" charset="0"/>
                <a:ea typeface="MS PGothic" pitchFamily="34" charset="-128"/>
                <a:cs typeface="Arial" pitchFamily="-107" charset="0"/>
              </a:rPr>
              <a:t>6. Spalte</a:t>
            </a:r>
            <a:r>
              <a:rPr lang="de-DE" dirty="0">
                <a:latin typeface="Comic Sans MS" pitchFamily="-107" charset="0"/>
                <a:ea typeface="MS PGothic" pitchFamily="34" charset="-128"/>
                <a:cs typeface="Arial" pitchFamily="-107" charset="0"/>
              </a:rPr>
              <a:t>? </a:t>
            </a:r>
          </a:p>
          <a:p>
            <a:pPr>
              <a:lnSpc>
                <a:spcPct val="150000"/>
              </a:lnSpc>
              <a:defRPr/>
            </a:pPr>
            <a:endParaRPr lang="de-DE" sz="2000" dirty="0">
              <a:latin typeface="Comic Sans MS" pitchFamily="-107" charset="0"/>
              <a:ea typeface="MS PGothic" pitchFamily="34" charset="-128"/>
              <a:cs typeface="Arial" pitchFamily="-107" charset="0"/>
            </a:endParaRPr>
          </a:p>
        </p:txBody>
      </p:sp>
      <p:sp>
        <p:nvSpPr>
          <p:cNvPr id="19" name="Textfeld 18"/>
          <p:cNvSpPr txBox="1">
            <a:spLocks noChangeArrowheads="1"/>
          </p:cNvSpPr>
          <p:nvPr/>
        </p:nvSpPr>
        <p:spPr bwMode="auto">
          <a:xfrm>
            <a:off x="2514600" y="3200400"/>
            <a:ext cx="1785937" cy="1315745"/>
          </a:xfrm>
          <a:prstGeom prst="rect">
            <a:avLst/>
          </a:prstGeom>
          <a:solidFill>
            <a:srgbClr val="CCECFF"/>
          </a:solidFill>
          <a:ln w="9525">
            <a:solidFill>
              <a:srgbClr val="7030A0"/>
            </a:solidFill>
            <a:miter lim="800000"/>
            <a:headEnd/>
            <a:tailEnd/>
          </a:ln>
          <a:effectLst>
            <a:outerShdw blurRad="63500" dist="38100" dir="2700000" algn="tl" rotWithShape="0">
              <a:srgbClr val="000000">
                <a:alpha val="39998"/>
              </a:srgbClr>
            </a:outerShdw>
          </a:effectLst>
        </p:spPr>
        <p:txBody>
          <a:bodyPr>
            <a:prstTxWarp prst="textNoShape">
              <a:avLst/>
            </a:prstTxWarp>
            <a:spAutoFit/>
          </a:bodyPr>
          <a:lstStyle/>
          <a:p>
            <a:pPr>
              <a:lnSpc>
                <a:spcPct val="150000"/>
              </a:lnSpc>
              <a:defRPr/>
            </a:pPr>
            <a:r>
              <a:rPr lang="de-DE" dirty="0">
                <a:latin typeface="Comic Sans MS" pitchFamily="-107" charset="0"/>
                <a:ea typeface="MS PGothic" pitchFamily="34" charset="-128"/>
                <a:cs typeface="Arial" pitchFamily="-107" charset="0"/>
              </a:rPr>
              <a:t>Welche Zahl  hat </a:t>
            </a:r>
            <a:r>
              <a:rPr lang="de-DE" b="1" dirty="0">
                <a:latin typeface="Comic Sans MS" pitchFamily="-107" charset="0"/>
                <a:ea typeface="MS PGothic" pitchFamily="34" charset="-128"/>
                <a:cs typeface="Arial" pitchFamily="-107" charset="0"/>
              </a:rPr>
              <a:t>5 Zehner </a:t>
            </a:r>
            <a:r>
              <a:rPr lang="de-DE" dirty="0">
                <a:latin typeface="Comic Sans MS" pitchFamily="-107" charset="0"/>
                <a:ea typeface="MS PGothic" pitchFamily="34" charset="-128"/>
                <a:cs typeface="Arial" pitchFamily="-107" charset="0"/>
              </a:rPr>
              <a:t>und </a:t>
            </a:r>
            <a:r>
              <a:rPr lang="de-DE" b="1" dirty="0">
                <a:latin typeface="Comic Sans MS" pitchFamily="-107" charset="0"/>
                <a:ea typeface="MS PGothic" pitchFamily="34" charset="-128"/>
                <a:cs typeface="Arial" pitchFamily="-107" charset="0"/>
              </a:rPr>
              <a:t>6 Einer</a:t>
            </a:r>
            <a:r>
              <a:rPr lang="de-DE" dirty="0">
                <a:latin typeface="Comic Sans MS" pitchFamily="-107" charset="0"/>
                <a:ea typeface="MS PGothic" pitchFamily="34" charset="-128"/>
                <a:cs typeface="Arial" pitchFamily="-107" charset="0"/>
              </a:rPr>
              <a:t>? </a:t>
            </a:r>
          </a:p>
        </p:txBody>
      </p:sp>
      <p:sp>
        <p:nvSpPr>
          <p:cNvPr id="20" name="Textfeld 19"/>
          <p:cNvSpPr txBox="1">
            <a:spLocks noChangeArrowheads="1"/>
          </p:cNvSpPr>
          <p:nvPr/>
        </p:nvSpPr>
        <p:spPr bwMode="auto">
          <a:xfrm>
            <a:off x="3810000" y="4495800"/>
            <a:ext cx="1785937" cy="1569660"/>
          </a:xfrm>
          <a:prstGeom prst="rect">
            <a:avLst/>
          </a:prstGeom>
          <a:solidFill>
            <a:srgbClr val="CCECFF"/>
          </a:solidFill>
          <a:ln w="9525">
            <a:solidFill>
              <a:srgbClr val="7030A0"/>
            </a:solidFill>
            <a:miter lim="800000"/>
            <a:headEnd/>
            <a:tailEnd/>
          </a:ln>
          <a:effectLst>
            <a:outerShdw blurRad="63500" dist="38100" dir="2700000" algn="tl" rotWithShape="0">
              <a:srgbClr val="000000">
                <a:alpha val="39998"/>
              </a:srgbClr>
            </a:outerShdw>
          </a:effectLst>
        </p:spPr>
        <p:txBody>
          <a:bodyPr>
            <a:prstTxWarp prst="textNoShape">
              <a:avLst/>
            </a:prstTxWarp>
            <a:spAutoFit/>
          </a:bodyPr>
          <a:lstStyle/>
          <a:p>
            <a:pPr>
              <a:defRPr/>
            </a:pPr>
            <a:endParaRPr lang="de-DE" sz="400" dirty="0">
              <a:latin typeface="Comic Sans MS" pitchFamily="-107" charset="0"/>
              <a:ea typeface="MS PGothic" pitchFamily="34" charset="-128"/>
              <a:cs typeface="Arial" pitchFamily="-107" charset="0"/>
            </a:endParaRPr>
          </a:p>
          <a:p>
            <a:pPr>
              <a:defRPr/>
            </a:pPr>
            <a:endParaRPr lang="de-DE" sz="400" dirty="0">
              <a:latin typeface="Comic Sans MS" pitchFamily="-107" charset="0"/>
              <a:ea typeface="MS PGothic" pitchFamily="34" charset="-128"/>
              <a:cs typeface="Arial" pitchFamily="-107" charset="0"/>
            </a:endParaRPr>
          </a:p>
          <a:p>
            <a:pPr>
              <a:defRPr/>
            </a:pPr>
            <a:r>
              <a:rPr lang="de-DE" dirty="0">
                <a:latin typeface="Comic Sans MS" pitchFamily="-107" charset="0"/>
                <a:ea typeface="MS PGothic" pitchFamily="34" charset="-128"/>
                <a:cs typeface="Arial" pitchFamily="-107" charset="0"/>
              </a:rPr>
              <a:t>Welche Zahl  steht in der  </a:t>
            </a:r>
            <a:r>
              <a:rPr lang="de-DE" b="1" dirty="0">
                <a:latin typeface="Comic Sans MS" pitchFamily="-107" charset="0"/>
                <a:ea typeface="MS PGothic" pitchFamily="34" charset="-128"/>
                <a:cs typeface="Arial" pitchFamily="-107" charset="0"/>
              </a:rPr>
              <a:t>5. Zeile </a:t>
            </a:r>
            <a:r>
              <a:rPr lang="de-DE" dirty="0">
                <a:latin typeface="Comic Sans MS" pitchFamily="-107" charset="0"/>
                <a:ea typeface="MS PGothic" pitchFamily="34" charset="-128"/>
                <a:cs typeface="Arial" pitchFamily="-107" charset="0"/>
              </a:rPr>
              <a:t>und in der </a:t>
            </a:r>
            <a:r>
              <a:rPr lang="de-DE" b="1" dirty="0">
                <a:latin typeface="Comic Sans MS" pitchFamily="-107" charset="0"/>
                <a:ea typeface="MS PGothic" pitchFamily="34" charset="-128"/>
                <a:cs typeface="Arial" pitchFamily="-107" charset="0"/>
              </a:rPr>
              <a:t>3. Spalte</a:t>
            </a:r>
            <a:r>
              <a:rPr lang="de-DE" dirty="0">
                <a:latin typeface="Comic Sans MS" pitchFamily="-107" charset="0"/>
                <a:ea typeface="MS PGothic" pitchFamily="34" charset="-128"/>
                <a:cs typeface="Arial" pitchFamily="-107" charset="0"/>
              </a:rPr>
              <a:t>? </a:t>
            </a:r>
          </a:p>
          <a:p>
            <a:pPr>
              <a:lnSpc>
                <a:spcPct val="150000"/>
              </a:lnSpc>
              <a:defRPr/>
            </a:pPr>
            <a:endParaRPr lang="de-DE" sz="1600" dirty="0">
              <a:latin typeface="Comic Sans MS" pitchFamily="-107" charset="0"/>
              <a:ea typeface="MS PGothic" pitchFamily="34" charset="-128"/>
              <a:cs typeface="Arial" pitchFamily="-107" charset="0"/>
            </a:endParaRPr>
          </a:p>
        </p:txBody>
      </p:sp>
      <p:sp>
        <p:nvSpPr>
          <p:cNvPr id="21" name="Textfeld 20"/>
          <p:cNvSpPr txBox="1">
            <a:spLocks noChangeArrowheads="1"/>
          </p:cNvSpPr>
          <p:nvPr/>
        </p:nvSpPr>
        <p:spPr bwMode="auto">
          <a:xfrm>
            <a:off x="152400" y="3276600"/>
            <a:ext cx="1905000" cy="1754327"/>
          </a:xfrm>
          <a:prstGeom prst="rect">
            <a:avLst/>
          </a:prstGeom>
          <a:solidFill>
            <a:srgbClr val="CCECFF"/>
          </a:solidFill>
          <a:ln w="9525">
            <a:solidFill>
              <a:srgbClr val="7030A0"/>
            </a:solidFill>
            <a:miter lim="800000"/>
            <a:headEnd/>
            <a:tailEnd/>
          </a:ln>
          <a:effectLst>
            <a:outerShdw blurRad="63500" dist="38100" dir="2700000" algn="tl" rotWithShape="0">
              <a:srgbClr val="000000">
                <a:alpha val="39998"/>
              </a:srgbClr>
            </a:outerShdw>
          </a:effectLst>
        </p:spPr>
        <p:txBody>
          <a:bodyPr>
            <a:prstTxWarp prst="textNoShape">
              <a:avLst/>
            </a:prstTxWarp>
            <a:spAutoFit/>
          </a:bodyPr>
          <a:lstStyle/>
          <a:p>
            <a:pPr algn="ctr">
              <a:defRPr/>
            </a:pPr>
            <a:r>
              <a:rPr lang="de-DE" dirty="0">
                <a:latin typeface="Comic Sans MS" pitchFamily="66" charset="0"/>
                <a:ea typeface="MS PGothic" pitchFamily="34" charset="-128"/>
                <a:cs typeface="+mn-cs"/>
              </a:rPr>
              <a:t>Welche Zahl  hat </a:t>
            </a:r>
            <a:r>
              <a:rPr lang="de-DE" b="1" dirty="0">
                <a:latin typeface="Comic Sans MS" pitchFamily="66" charset="0"/>
                <a:ea typeface="MS PGothic" pitchFamily="34" charset="-128"/>
                <a:cs typeface="+mn-cs"/>
              </a:rPr>
              <a:t>genauso viele Zehner wie Einer </a:t>
            </a:r>
            <a:r>
              <a:rPr lang="de-DE" dirty="0">
                <a:latin typeface="Comic Sans MS" pitchFamily="66" charset="0"/>
                <a:ea typeface="MS PGothic" pitchFamily="34" charset="-128"/>
                <a:cs typeface="+mn-cs"/>
              </a:rPr>
              <a:t>und steht in der </a:t>
            </a:r>
            <a:r>
              <a:rPr lang="de-DE" b="1" dirty="0">
                <a:latin typeface="Comic Sans MS" pitchFamily="66" charset="0"/>
                <a:ea typeface="MS PGothic" pitchFamily="34" charset="-128"/>
                <a:cs typeface="+mn-cs"/>
              </a:rPr>
              <a:t>9. Zeile</a:t>
            </a:r>
            <a:r>
              <a:rPr lang="de-DE" dirty="0">
                <a:latin typeface="Comic Sans MS" pitchFamily="66" charset="0"/>
                <a:ea typeface="MS PGothic" pitchFamily="34" charset="-128"/>
                <a:cs typeface="+mn-cs"/>
              </a:rPr>
              <a:t>? </a:t>
            </a:r>
          </a:p>
        </p:txBody>
      </p:sp>
      <p:sp>
        <p:nvSpPr>
          <p:cNvPr id="29" name="Textfeld 28"/>
          <p:cNvSpPr txBox="1">
            <a:spLocks noChangeArrowheads="1"/>
          </p:cNvSpPr>
          <p:nvPr/>
        </p:nvSpPr>
        <p:spPr bwMode="auto">
          <a:xfrm>
            <a:off x="6732588" y="1052513"/>
            <a:ext cx="576262" cy="461962"/>
          </a:xfrm>
          <a:prstGeom prst="rect">
            <a:avLst/>
          </a:prstGeom>
          <a:solidFill>
            <a:srgbClr val="FFFF99"/>
          </a:solidFill>
          <a:ln w="9525">
            <a:solidFill>
              <a:srgbClr val="7F7F7F"/>
            </a:solidFill>
            <a:miter lim="800000"/>
            <a:headEnd/>
            <a:tailEnd/>
          </a:ln>
          <a:effectLst>
            <a:outerShdw blurRad="63500" dist="38100" dir="2700000" algn="tl" rotWithShape="0">
              <a:srgbClr val="000000">
                <a:alpha val="39998"/>
              </a:srgbClr>
            </a:outerShdw>
          </a:effectLst>
        </p:spPr>
        <p:txBody>
          <a:bodyPr>
            <a:prstTxWarp prst="textNoShape">
              <a:avLst/>
            </a:prstTxWarp>
            <a:spAutoFit/>
          </a:bodyPr>
          <a:lstStyle/>
          <a:p>
            <a:pPr>
              <a:defRPr/>
            </a:pPr>
            <a:r>
              <a:rPr lang="de-DE" sz="2400" dirty="0">
                <a:latin typeface="Arial" charset="0"/>
                <a:ea typeface="ＭＳ Ｐゴシック" pitchFamily="2" charset="-128"/>
                <a:cs typeface="+mn-cs"/>
              </a:rPr>
              <a:t>26</a:t>
            </a:r>
          </a:p>
        </p:txBody>
      </p:sp>
      <p:sp>
        <p:nvSpPr>
          <p:cNvPr id="32" name="Textfeld 31"/>
          <p:cNvSpPr txBox="1">
            <a:spLocks noChangeArrowheads="1"/>
          </p:cNvSpPr>
          <p:nvPr/>
        </p:nvSpPr>
        <p:spPr bwMode="auto">
          <a:xfrm>
            <a:off x="7451725" y="1052513"/>
            <a:ext cx="576263" cy="461962"/>
          </a:xfrm>
          <a:prstGeom prst="rect">
            <a:avLst/>
          </a:prstGeom>
          <a:solidFill>
            <a:srgbClr val="FFFF99"/>
          </a:solidFill>
          <a:ln w="9525">
            <a:solidFill>
              <a:srgbClr val="7F7F7F"/>
            </a:solidFill>
            <a:miter lim="800000"/>
            <a:headEnd/>
            <a:tailEnd/>
          </a:ln>
          <a:effectLst>
            <a:outerShdw blurRad="63500" dist="38100" dir="2700000" algn="tl" rotWithShape="0">
              <a:srgbClr val="000000">
                <a:alpha val="39998"/>
              </a:srgbClr>
            </a:outerShdw>
          </a:effectLst>
        </p:spPr>
        <p:txBody>
          <a:bodyPr>
            <a:prstTxWarp prst="textNoShape">
              <a:avLst/>
            </a:prstTxWarp>
            <a:spAutoFit/>
          </a:bodyPr>
          <a:lstStyle/>
          <a:p>
            <a:pPr>
              <a:defRPr/>
            </a:pPr>
            <a:r>
              <a:rPr lang="de-DE" sz="2400" dirty="0">
                <a:latin typeface="Arial" charset="0"/>
                <a:ea typeface="ＭＳ Ｐゴシック" pitchFamily="2" charset="-128"/>
                <a:cs typeface="+mn-cs"/>
              </a:rPr>
              <a:t>40</a:t>
            </a:r>
          </a:p>
        </p:txBody>
      </p:sp>
      <p:sp>
        <p:nvSpPr>
          <p:cNvPr id="33" name="Textfeld 32"/>
          <p:cNvSpPr txBox="1">
            <a:spLocks noChangeArrowheads="1"/>
          </p:cNvSpPr>
          <p:nvPr/>
        </p:nvSpPr>
        <p:spPr bwMode="auto">
          <a:xfrm>
            <a:off x="8172450" y="1052513"/>
            <a:ext cx="576263" cy="461962"/>
          </a:xfrm>
          <a:prstGeom prst="rect">
            <a:avLst/>
          </a:prstGeom>
          <a:solidFill>
            <a:srgbClr val="FFFF99"/>
          </a:solidFill>
          <a:ln w="9525">
            <a:solidFill>
              <a:srgbClr val="7F7F7F"/>
            </a:solidFill>
            <a:miter lim="800000"/>
            <a:headEnd/>
            <a:tailEnd/>
          </a:ln>
          <a:effectLst>
            <a:outerShdw blurRad="63500" dist="38100" dir="2700000" algn="tl" rotWithShape="0">
              <a:srgbClr val="000000">
                <a:alpha val="39998"/>
              </a:srgbClr>
            </a:outerShdw>
          </a:effectLst>
        </p:spPr>
        <p:txBody>
          <a:bodyPr>
            <a:prstTxWarp prst="textNoShape">
              <a:avLst/>
            </a:prstTxWarp>
            <a:spAutoFit/>
          </a:bodyPr>
          <a:lstStyle/>
          <a:p>
            <a:pPr>
              <a:defRPr/>
            </a:pPr>
            <a:r>
              <a:rPr lang="de-DE" sz="2400" dirty="0">
                <a:latin typeface="Arial" charset="0"/>
                <a:ea typeface="ＭＳ Ｐゴシック" pitchFamily="2" charset="-128"/>
                <a:cs typeface="+mn-cs"/>
              </a:rPr>
              <a:t>43</a:t>
            </a:r>
          </a:p>
        </p:txBody>
      </p:sp>
      <p:sp>
        <p:nvSpPr>
          <p:cNvPr id="34" name="Textfeld 33"/>
          <p:cNvSpPr txBox="1">
            <a:spLocks noChangeArrowheads="1"/>
          </p:cNvSpPr>
          <p:nvPr/>
        </p:nvSpPr>
        <p:spPr bwMode="auto">
          <a:xfrm>
            <a:off x="8172450" y="1773238"/>
            <a:ext cx="576263" cy="461962"/>
          </a:xfrm>
          <a:prstGeom prst="rect">
            <a:avLst/>
          </a:prstGeom>
          <a:solidFill>
            <a:srgbClr val="FFFF99"/>
          </a:solidFill>
          <a:ln w="9525">
            <a:solidFill>
              <a:srgbClr val="7F7F7F"/>
            </a:solidFill>
            <a:miter lim="800000"/>
            <a:headEnd/>
            <a:tailEnd/>
          </a:ln>
          <a:effectLst>
            <a:outerShdw blurRad="63500" dist="38100" dir="2700000" algn="tl" rotWithShape="0">
              <a:srgbClr val="000000">
                <a:alpha val="39998"/>
              </a:srgbClr>
            </a:outerShdw>
          </a:effectLst>
        </p:spPr>
        <p:txBody>
          <a:bodyPr>
            <a:prstTxWarp prst="textNoShape">
              <a:avLst/>
            </a:prstTxWarp>
            <a:spAutoFit/>
          </a:bodyPr>
          <a:lstStyle/>
          <a:p>
            <a:pPr>
              <a:defRPr/>
            </a:pPr>
            <a:r>
              <a:rPr lang="de-DE" sz="2400" dirty="0">
                <a:latin typeface="Arial" charset="0"/>
                <a:ea typeface="ＭＳ Ｐゴシック" pitchFamily="2" charset="-128"/>
                <a:cs typeface="+mn-cs"/>
              </a:rPr>
              <a:t>74</a:t>
            </a:r>
          </a:p>
        </p:txBody>
      </p:sp>
      <p:sp>
        <p:nvSpPr>
          <p:cNvPr id="35" name="Textfeld 34"/>
          <p:cNvSpPr txBox="1">
            <a:spLocks noChangeArrowheads="1"/>
          </p:cNvSpPr>
          <p:nvPr/>
        </p:nvSpPr>
        <p:spPr bwMode="auto">
          <a:xfrm>
            <a:off x="7451725" y="1773238"/>
            <a:ext cx="576263" cy="461962"/>
          </a:xfrm>
          <a:prstGeom prst="rect">
            <a:avLst/>
          </a:prstGeom>
          <a:solidFill>
            <a:srgbClr val="FFFF99"/>
          </a:solidFill>
          <a:ln w="9525">
            <a:solidFill>
              <a:srgbClr val="7F7F7F"/>
            </a:solidFill>
            <a:miter lim="800000"/>
            <a:headEnd/>
            <a:tailEnd/>
          </a:ln>
          <a:effectLst>
            <a:outerShdw blurRad="63500" dist="38100" dir="2700000" algn="tl" rotWithShape="0">
              <a:srgbClr val="000000">
                <a:alpha val="39998"/>
              </a:srgbClr>
            </a:outerShdw>
          </a:effectLst>
        </p:spPr>
        <p:txBody>
          <a:bodyPr>
            <a:prstTxWarp prst="textNoShape">
              <a:avLst/>
            </a:prstTxWarp>
            <a:spAutoFit/>
          </a:bodyPr>
          <a:lstStyle/>
          <a:p>
            <a:pPr>
              <a:defRPr/>
            </a:pPr>
            <a:r>
              <a:rPr lang="de-DE" sz="2400" dirty="0">
                <a:latin typeface="Arial" charset="0"/>
                <a:ea typeface="ＭＳ Ｐゴシック" pitchFamily="2" charset="-128"/>
                <a:cs typeface="+mn-cs"/>
              </a:rPr>
              <a:t>56</a:t>
            </a:r>
          </a:p>
        </p:txBody>
      </p:sp>
      <p:sp>
        <p:nvSpPr>
          <p:cNvPr id="36" name="Textfeld 35"/>
          <p:cNvSpPr txBox="1">
            <a:spLocks noChangeArrowheads="1"/>
          </p:cNvSpPr>
          <p:nvPr/>
        </p:nvSpPr>
        <p:spPr bwMode="auto">
          <a:xfrm>
            <a:off x="6732588" y="1773238"/>
            <a:ext cx="576262" cy="461962"/>
          </a:xfrm>
          <a:prstGeom prst="rect">
            <a:avLst/>
          </a:prstGeom>
          <a:solidFill>
            <a:srgbClr val="FFFF99"/>
          </a:solidFill>
          <a:ln w="9525">
            <a:solidFill>
              <a:srgbClr val="7F7F7F"/>
            </a:solidFill>
            <a:miter lim="800000"/>
            <a:headEnd/>
            <a:tailEnd/>
          </a:ln>
          <a:effectLst>
            <a:outerShdw blurRad="63500" dist="38100" dir="2700000" algn="tl" rotWithShape="0">
              <a:srgbClr val="000000">
                <a:alpha val="39998"/>
              </a:srgbClr>
            </a:outerShdw>
          </a:effectLst>
        </p:spPr>
        <p:txBody>
          <a:bodyPr>
            <a:prstTxWarp prst="textNoShape">
              <a:avLst/>
            </a:prstTxWarp>
            <a:spAutoFit/>
          </a:bodyPr>
          <a:lstStyle/>
          <a:p>
            <a:pPr>
              <a:defRPr/>
            </a:pPr>
            <a:r>
              <a:rPr lang="de-DE" sz="2400" dirty="0">
                <a:latin typeface="Arial" charset="0"/>
                <a:ea typeface="ＭＳ Ｐゴシック" pitchFamily="2" charset="-128"/>
                <a:cs typeface="+mn-cs"/>
              </a:rPr>
              <a:t>46</a:t>
            </a:r>
          </a:p>
        </p:txBody>
      </p:sp>
      <p:sp>
        <p:nvSpPr>
          <p:cNvPr id="37" name="Textfeld 36"/>
          <p:cNvSpPr txBox="1">
            <a:spLocks noChangeArrowheads="1"/>
          </p:cNvSpPr>
          <p:nvPr/>
        </p:nvSpPr>
        <p:spPr bwMode="auto">
          <a:xfrm>
            <a:off x="8172450" y="2492375"/>
            <a:ext cx="576263" cy="461963"/>
          </a:xfrm>
          <a:prstGeom prst="rect">
            <a:avLst/>
          </a:prstGeom>
          <a:solidFill>
            <a:srgbClr val="FFFF99"/>
          </a:solidFill>
          <a:ln w="9525">
            <a:solidFill>
              <a:srgbClr val="7F7F7F"/>
            </a:solidFill>
            <a:miter lim="800000"/>
            <a:headEnd/>
            <a:tailEnd/>
          </a:ln>
          <a:effectLst>
            <a:outerShdw blurRad="63500" dist="38100" dir="2700000" algn="tl" rotWithShape="0">
              <a:srgbClr val="000000">
                <a:alpha val="39998"/>
              </a:srgbClr>
            </a:outerShdw>
          </a:effectLst>
        </p:spPr>
        <p:txBody>
          <a:bodyPr>
            <a:prstTxWarp prst="textNoShape">
              <a:avLst/>
            </a:prstTxWarp>
            <a:spAutoFit/>
          </a:bodyPr>
          <a:lstStyle/>
          <a:p>
            <a:pPr>
              <a:defRPr/>
            </a:pPr>
            <a:r>
              <a:rPr lang="de-DE" sz="2400" dirty="0">
                <a:latin typeface="Arial" charset="0"/>
                <a:ea typeface="ＭＳ Ｐゴシック" pitchFamily="2" charset="-128"/>
                <a:cs typeface="+mn-cs"/>
              </a:rPr>
              <a:t>88</a:t>
            </a:r>
          </a:p>
        </p:txBody>
      </p:sp>
      <p:sp>
        <p:nvSpPr>
          <p:cNvPr id="38" name="Textfeld 37"/>
          <p:cNvSpPr txBox="1">
            <a:spLocks noChangeArrowheads="1"/>
          </p:cNvSpPr>
          <p:nvPr/>
        </p:nvSpPr>
        <p:spPr bwMode="auto">
          <a:xfrm>
            <a:off x="4787900" y="2574925"/>
            <a:ext cx="1785938" cy="1692275"/>
          </a:xfrm>
          <a:prstGeom prst="rect">
            <a:avLst/>
          </a:prstGeom>
          <a:solidFill>
            <a:srgbClr val="CCECFF"/>
          </a:solidFill>
          <a:ln w="9525">
            <a:solidFill>
              <a:srgbClr val="7030A0"/>
            </a:solidFill>
            <a:miter lim="800000"/>
            <a:headEnd/>
            <a:tailEnd/>
          </a:ln>
          <a:effectLst>
            <a:outerShdw blurRad="63500" dist="38100" dir="2700000" algn="tl" rotWithShape="0">
              <a:srgbClr val="000000">
                <a:alpha val="39998"/>
              </a:srgbClr>
            </a:outerShdw>
          </a:effectLst>
        </p:spPr>
        <p:txBody>
          <a:bodyPr>
            <a:prstTxWarp prst="textNoShape">
              <a:avLst/>
            </a:prstTxWarp>
            <a:spAutoFit/>
          </a:bodyPr>
          <a:lstStyle/>
          <a:p>
            <a:pPr>
              <a:defRPr/>
            </a:pPr>
            <a:endParaRPr lang="de-DE" sz="400" dirty="0">
              <a:latin typeface="Comic Sans MS" pitchFamily="-107" charset="0"/>
              <a:ea typeface="MS PGothic" pitchFamily="34" charset="-128"/>
              <a:cs typeface="Arial" pitchFamily="-107" charset="0"/>
            </a:endParaRPr>
          </a:p>
          <a:p>
            <a:pPr>
              <a:defRPr/>
            </a:pPr>
            <a:endParaRPr lang="de-DE" sz="400" dirty="0">
              <a:latin typeface="Comic Sans MS" pitchFamily="-107" charset="0"/>
              <a:ea typeface="MS PGothic" pitchFamily="34" charset="-128"/>
              <a:cs typeface="Arial" pitchFamily="-107" charset="0"/>
            </a:endParaRPr>
          </a:p>
          <a:p>
            <a:pPr>
              <a:defRPr/>
            </a:pPr>
            <a:r>
              <a:rPr lang="de-DE" dirty="0">
                <a:latin typeface="Comic Sans MS" pitchFamily="-107" charset="0"/>
                <a:ea typeface="MS PGothic" pitchFamily="34" charset="-128"/>
                <a:cs typeface="Arial" pitchFamily="-107" charset="0"/>
              </a:rPr>
              <a:t>Welche Zahl  steht in der  </a:t>
            </a:r>
            <a:r>
              <a:rPr lang="de-DE" b="1" dirty="0">
                <a:latin typeface="Comic Sans MS" pitchFamily="-107" charset="0"/>
                <a:ea typeface="MS PGothic" pitchFamily="34" charset="-128"/>
                <a:cs typeface="Arial" pitchFamily="-107" charset="0"/>
              </a:rPr>
              <a:t>8. Zeile </a:t>
            </a:r>
            <a:r>
              <a:rPr lang="de-DE" dirty="0">
                <a:latin typeface="Comic Sans MS" pitchFamily="-107" charset="0"/>
                <a:ea typeface="MS PGothic" pitchFamily="34" charset="-128"/>
                <a:cs typeface="Arial" pitchFamily="-107" charset="0"/>
              </a:rPr>
              <a:t>und in der </a:t>
            </a:r>
            <a:r>
              <a:rPr lang="de-DE" b="1" dirty="0">
                <a:latin typeface="Comic Sans MS" pitchFamily="-107" charset="0"/>
                <a:ea typeface="MS PGothic" pitchFamily="34" charset="-128"/>
                <a:cs typeface="Arial" pitchFamily="-107" charset="0"/>
              </a:rPr>
              <a:t>4. Spalte</a:t>
            </a:r>
            <a:r>
              <a:rPr lang="de-DE" dirty="0">
                <a:latin typeface="Comic Sans MS" pitchFamily="-107" charset="0"/>
                <a:ea typeface="MS PGothic" pitchFamily="34" charset="-128"/>
                <a:cs typeface="Arial" pitchFamily="-107" charset="0"/>
              </a:rPr>
              <a:t>? </a:t>
            </a:r>
          </a:p>
          <a:p>
            <a:pPr>
              <a:lnSpc>
                <a:spcPct val="150000"/>
              </a:lnSpc>
              <a:defRPr/>
            </a:pPr>
            <a:endParaRPr lang="de-DE" sz="2000" dirty="0">
              <a:latin typeface="Comic Sans MS" pitchFamily="-107" charset="0"/>
              <a:ea typeface="MS PGothic" pitchFamily="34" charset="-128"/>
              <a:cs typeface="Arial" pitchFamily="-107" charset="0"/>
            </a:endParaRPr>
          </a:p>
        </p:txBody>
      </p:sp>
      <p:sp>
        <p:nvSpPr>
          <p:cNvPr id="39" name="Textfeld 38"/>
          <p:cNvSpPr txBox="1">
            <a:spLocks noChangeArrowheads="1"/>
          </p:cNvSpPr>
          <p:nvPr/>
        </p:nvSpPr>
        <p:spPr bwMode="auto">
          <a:xfrm>
            <a:off x="1752600" y="4724400"/>
            <a:ext cx="1785938" cy="1687642"/>
          </a:xfrm>
          <a:prstGeom prst="rect">
            <a:avLst/>
          </a:prstGeom>
          <a:solidFill>
            <a:srgbClr val="CCECFF"/>
          </a:solidFill>
          <a:ln w="9525">
            <a:solidFill>
              <a:srgbClr val="7030A0"/>
            </a:solidFill>
            <a:miter lim="800000"/>
            <a:headEnd/>
            <a:tailEnd/>
          </a:ln>
          <a:effectLst>
            <a:outerShdw blurRad="63500" dist="38100" dir="2700000" algn="tl" rotWithShape="0">
              <a:srgbClr val="000000">
                <a:alpha val="39998"/>
              </a:srgbClr>
            </a:outerShdw>
          </a:effectLst>
        </p:spPr>
        <p:txBody>
          <a:bodyPr>
            <a:prstTxWarp prst="textNoShape">
              <a:avLst/>
            </a:prstTxWarp>
            <a:spAutoFit/>
          </a:bodyPr>
          <a:lstStyle/>
          <a:p>
            <a:pPr>
              <a:lnSpc>
                <a:spcPct val="150000"/>
              </a:lnSpc>
              <a:defRPr/>
            </a:pPr>
            <a:r>
              <a:rPr lang="de-DE" dirty="0">
                <a:latin typeface="Comic Sans MS" pitchFamily="-107" charset="0"/>
                <a:ea typeface="MS PGothic" pitchFamily="34" charset="-128"/>
                <a:cs typeface="Arial" pitchFamily="-107" charset="0"/>
              </a:rPr>
              <a:t>Welche Zahl  steht </a:t>
            </a:r>
            <a:r>
              <a:rPr lang="de-DE" b="1" dirty="0">
                <a:latin typeface="Comic Sans MS" pitchFamily="-107" charset="0"/>
                <a:ea typeface="MS PGothic" pitchFamily="34" charset="-128"/>
                <a:cs typeface="Arial" pitchFamily="-107" charset="0"/>
              </a:rPr>
              <a:t>links neben</a:t>
            </a:r>
            <a:r>
              <a:rPr lang="de-DE" dirty="0">
                <a:latin typeface="Comic Sans MS" pitchFamily="-107" charset="0"/>
                <a:ea typeface="MS PGothic" pitchFamily="34" charset="-128"/>
                <a:cs typeface="Arial" pitchFamily="-107" charset="0"/>
              </a:rPr>
              <a:t> der 87? </a:t>
            </a:r>
          </a:p>
          <a:p>
            <a:pPr>
              <a:lnSpc>
                <a:spcPct val="150000"/>
              </a:lnSpc>
              <a:defRPr/>
            </a:pPr>
            <a:endParaRPr lang="de-DE" sz="1600" dirty="0">
              <a:latin typeface="Comic Sans MS" pitchFamily="-107" charset="0"/>
              <a:ea typeface="MS PGothic" pitchFamily="34" charset="-128"/>
              <a:cs typeface="Arial" pitchFamily="-107" charset="0"/>
            </a:endParaRPr>
          </a:p>
        </p:txBody>
      </p:sp>
      <p:sp>
        <p:nvSpPr>
          <p:cNvPr id="40" name="Textfeld 39"/>
          <p:cNvSpPr txBox="1">
            <a:spLocks noChangeArrowheads="1"/>
          </p:cNvSpPr>
          <p:nvPr/>
        </p:nvSpPr>
        <p:spPr bwMode="auto">
          <a:xfrm>
            <a:off x="7451725" y="2492375"/>
            <a:ext cx="576263" cy="461963"/>
          </a:xfrm>
          <a:prstGeom prst="rect">
            <a:avLst/>
          </a:prstGeom>
          <a:solidFill>
            <a:srgbClr val="FFFF99"/>
          </a:solidFill>
          <a:ln w="9525">
            <a:solidFill>
              <a:srgbClr val="7F7F7F"/>
            </a:solidFill>
            <a:miter lim="800000"/>
            <a:headEnd/>
            <a:tailEnd/>
          </a:ln>
          <a:effectLst>
            <a:outerShdw blurRad="63500" dist="38100" dir="2700000" algn="tl" rotWithShape="0">
              <a:srgbClr val="000000">
                <a:alpha val="39998"/>
              </a:srgbClr>
            </a:outerShdw>
          </a:effectLst>
        </p:spPr>
        <p:txBody>
          <a:bodyPr>
            <a:prstTxWarp prst="textNoShape">
              <a:avLst/>
            </a:prstTxWarp>
            <a:spAutoFit/>
          </a:bodyPr>
          <a:lstStyle/>
          <a:p>
            <a:pPr>
              <a:defRPr/>
            </a:pPr>
            <a:r>
              <a:rPr lang="de-DE" sz="2400" dirty="0">
                <a:latin typeface="Arial" charset="0"/>
                <a:ea typeface="ＭＳ Ｐゴシック" pitchFamily="2" charset="-128"/>
                <a:cs typeface="+mn-cs"/>
              </a:rPr>
              <a:t>86</a:t>
            </a:r>
          </a:p>
        </p:txBody>
      </p:sp>
      <p:sp>
        <p:nvSpPr>
          <p:cNvPr id="41" name="Textfeld 40"/>
          <p:cNvSpPr txBox="1">
            <a:spLocks noChangeArrowheads="1"/>
          </p:cNvSpPr>
          <p:nvPr/>
        </p:nvSpPr>
        <p:spPr bwMode="auto">
          <a:xfrm>
            <a:off x="4462462" y="1189672"/>
            <a:ext cx="1785938" cy="1477328"/>
          </a:xfrm>
          <a:prstGeom prst="rect">
            <a:avLst/>
          </a:prstGeom>
          <a:solidFill>
            <a:srgbClr val="CCECFF"/>
          </a:solidFill>
          <a:ln w="9525">
            <a:solidFill>
              <a:srgbClr val="7030A0"/>
            </a:solidFill>
            <a:miter lim="800000"/>
            <a:headEnd/>
            <a:tailEnd/>
          </a:ln>
          <a:effectLst>
            <a:outerShdw blurRad="63500" dist="38100" dir="2700000" algn="tl" rotWithShape="0">
              <a:srgbClr val="000000">
                <a:alpha val="39998"/>
              </a:srgbClr>
            </a:outerShdw>
          </a:effectLst>
        </p:spPr>
        <p:txBody>
          <a:bodyPr>
            <a:prstTxWarp prst="textNoShape">
              <a:avLst/>
            </a:prstTxWarp>
            <a:spAutoFit/>
          </a:bodyPr>
          <a:lstStyle/>
          <a:p>
            <a:pPr>
              <a:defRPr/>
            </a:pPr>
            <a:r>
              <a:rPr lang="de-DE" dirty="0">
                <a:latin typeface="Comic Sans MS" pitchFamily="-107" charset="0"/>
                <a:ea typeface="MS PGothic" pitchFamily="34" charset="-128"/>
                <a:cs typeface="Arial" pitchFamily="-107" charset="0"/>
              </a:rPr>
              <a:t>Welche </a:t>
            </a:r>
            <a:r>
              <a:rPr lang="de-DE" b="1" dirty="0">
                <a:latin typeface="Comic Sans MS" pitchFamily="-107" charset="0"/>
                <a:ea typeface="MS PGothic" pitchFamily="34" charset="-128"/>
                <a:cs typeface="Arial" pitchFamily="-107" charset="0"/>
              </a:rPr>
              <a:t>glatte Zehnerzahl </a:t>
            </a:r>
            <a:r>
              <a:rPr lang="de-DE" dirty="0">
                <a:latin typeface="Comic Sans MS" pitchFamily="-107" charset="0"/>
                <a:ea typeface="MS PGothic" pitchFamily="34" charset="-128"/>
                <a:cs typeface="Arial" pitchFamily="-107" charset="0"/>
              </a:rPr>
              <a:t>steht in der </a:t>
            </a:r>
            <a:r>
              <a:rPr lang="de-DE" b="1" dirty="0">
                <a:latin typeface="Comic Sans MS" pitchFamily="-107" charset="0"/>
                <a:ea typeface="MS PGothic" pitchFamily="34" charset="-128"/>
                <a:cs typeface="Arial" pitchFamily="-107" charset="0"/>
              </a:rPr>
              <a:t>vierten Zeile</a:t>
            </a:r>
            <a:r>
              <a:rPr lang="de-DE" dirty="0">
                <a:latin typeface="Comic Sans MS" pitchFamily="-107" charset="0"/>
                <a:ea typeface="MS PGothic" pitchFamily="34" charset="-128"/>
                <a:cs typeface="Arial" pitchFamily="-107" charset="0"/>
              </a:rPr>
              <a:t>? </a:t>
            </a:r>
          </a:p>
          <a:p>
            <a:pPr>
              <a:lnSpc>
                <a:spcPct val="150000"/>
              </a:lnSpc>
              <a:defRPr/>
            </a:pPr>
            <a:endParaRPr lang="de-DE" dirty="0">
              <a:latin typeface="Comic Sans MS" pitchFamily="-107" charset="0"/>
              <a:ea typeface="MS PGothic" pitchFamily="34" charset="-128"/>
              <a:cs typeface="Arial" pitchFamily="-107" charset="0"/>
            </a:endParaRPr>
          </a:p>
        </p:txBody>
      </p:sp>
      <p:sp>
        <p:nvSpPr>
          <p:cNvPr id="42" name="Textfeld 41"/>
          <p:cNvSpPr txBox="1">
            <a:spLocks noChangeArrowheads="1"/>
          </p:cNvSpPr>
          <p:nvPr/>
        </p:nvSpPr>
        <p:spPr bwMode="auto">
          <a:xfrm>
            <a:off x="6732588" y="2492375"/>
            <a:ext cx="576262" cy="461963"/>
          </a:xfrm>
          <a:prstGeom prst="rect">
            <a:avLst/>
          </a:prstGeom>
          <a:solidFill>
            <a:srgbClr val="FFFF99"/>
          </a:solidFill>
          <a:ln w="9525">
            <a:solidFill>
              <a:srgbClr val="7F7F7F"/>
            </a:solidFill>
            <a:miter lim="800000"/>
            <a:headEnd/>
            <a:tailEnd/>
          </a:ln>
          <a:effectLst>
            <a:outerShdw blurRad="63500" dist="38100" dir="2700000" algn="tl" rotWithShape="0">
              <a:srgbClr val="000000">
                <a:alpha val="39998"/>
              </a:srgbClr>
            </a:outerShdw>
          </a:effectLst>
        </p:spPr>
        <p:txBody>
          <a:bodyPr>
            <a:prstTxWarp prst="textNoShape">
              <a:avLst/>
            </a:prstTxWarp>
            <a:spAutoFit/>
          </a:bodyPr>
          <a:lstStyle/>
          <a:p>
            <a:pPr>
              <a:defRPr/>
            </a:pPr>
            <a:r>
              <a:rPr lang="de-DE" sz="2400" dirty="0">
                <a:latin typeface="Arial" charset="0"/>
                <a:ea typeface="ＭＳ Ｐゴシック" pitchFamily="2" charset="-128"/>
                <a:cs typeface="+mn-cs"/>
              </a:rPr>
              <a:t>81</a:t>
            </a:r>
          </a:p>
        </p:txBody>
      </p:sp>
      <p:pic>
        <p:nvPicPr>
          <p:cNvPr id="223253" name="Grafik 10"/>
          <p:cNvPicPr>
            <a:picLocks noChangeAspect="1" noChangeArrowheads="1"/>
          </p:cNvPicPr>
          <p:nvPr/>
        </p:nvPicPr>
        <p:blipFill>
          <a:blip r:embed="rId3" cstate="print"/>
          <a:srcRect/>
          <a:stretch>
            <a:fillRect/>
          </a:stretch>
        </p:blipFill>
        <p:spPr bwMode="auto">
          <a:xfrm>
            <a:off x="6656388" y="3068638"/>
            <a:ext cx="2344737" cy="2232025"/>
          </a:xfrm>
          <a:prstGeom prst="rect">
            <a:avLst/>
          </a:prstGeom>
          <a:noFill/>
          <a:ln w="9525">
            <a:noFill/>
            <a:miter lim="800000"/>
            <a:headEnd/>
            <a:tailEnd/>
          </a:ln>
        </p:spPr>
      </p:pic>
      <p:sp>
        <p:nvSpPr>
          <p:cNvPr id="26" name="Textfeld 25"/>
          <p:cNvSpPr txBox="1">
            <a:spLocks noChangeArrowheads="1"/>
          </p:cNvSpPr>
          <p:nvPr/>
        </p:nvSpPr>
        <p:spPr bwMode="auto">
          <a:xfrm>
            <a:off x="5681662" y="4932655"/>
            <a:ext cx="1785938" cy="1315745"/>
          </a:xfrm>
          <a:prstGeom prst="rect">
            <a:avLst/>
          </a:prstGeom>
          <a:solidFill>
            <a:srgbClr val="CCECFF"/>
          </a:solidFill>
          <a:ln w="9525">
            <a:solidFill>
              <a:srgbClr val="7030A0"/>
            </a:solidFill>
            <a:miter lim="800000"/>
            <a:headEnd/>
            <a:tailEnd/>
          </a:ln>
          <a:effectLst>
            <a:outerShdw blurRad="63500" dist="38100" dir="2700000" algn="tl" rotWithShape="0">
              <a:srgbClr val="000000">
                <a:alpha val="39998"/>
              </a:srgbClr>
            </a:outerShdw>
          </a:effectLst>
        </p:spPr>
        <p:txBody>
          <a:bodyPr wrap="square">
            <a:prstTxWarp prst="textNoShape">
              <a:avLst/>
            </a:prstTxWarp>
            <a:spAutoFit/>
          </a:bodyPr>
          <a:lstStyle/>
          <a:p>
            <a:pPr>
              <a:lnSpc>
                <a:spcPct val="150000"/>
              </a:lnSpc>
              <a:defRPr/>
            </a:pPr>
            <a:r>
              <a:rPr lang="de-DE" dirty="0">
                <a:latin typeface="Comic Sans MS" pitchFamily="-107" charset="0"/>
                <a:ea typeface="MS PGothic" pitchFamily="34" charset="-128"/>
                <a:cs typeface="Arial" pitchFamily="-107" charset="0"/>
              </a:rPr>
              <a:t>Welche Zahl  steht </a:t>
            </a:r>
            <a:r>
              <a:rPr lang="de-DE" b="1" dirty="0">
                <a:latin typeface="Comic Sans MS" pitchFamily="-107" charset="0"/>
                <a:ea typeface="MS PGothic" pitchFamily="34" charset="-128"/>
                <a:cs typeface="Arial" pitchFamily="-107" charset="0"/>
              </a:rPr>
              <a:t>über</a:t>
            </a:r>
            <a:r>
              <a:rPr lang="de-DE" dirty="0">
                <a:latin typeface="Comic Sans MS" pitchFamily="-107" charset="0"/>
                <a:ea typeface="MS PGothic" pitchFamily="34" charset="-128"/>
                <a:cs typeface="Arial" pitchFamily="-107" charset="0"/>
              </a:rPr>
              <a:t> der 91? </a:t>
            </a:r>
          </a:p>
        </p:txBody>
      </p:sp>
      <p:sp>
        <p:nvSpPr>
          <p:cNvPr id="223255"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a:t>
            </a:r>
            <a:r>
              <a:rPr lang="de-DE">
                <a:solidFill>
                  <a:srgbClr val="FF0000"/>
                </a:solidFill>
                <a:ea typeface="MS PGothic" pitchFamily="34" charset="-128"/>
              </a:rPr>
              <a:t> Die Übungen</a:t>
            </a:r>
            <a:endParaRPr lang="de-DE">
              <a:solidFill>
                <a:srgbClr val="FF0000"/>
              </a:solidFill>
              <a:latin typeface="Calibri" pitchFamily="34" charset="0"/>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6"/>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29"/>
                                        </p:tgtEl>
                                        <p:attrNameLst>
                                          <p:attrName>style.color</p:attrName>
                                        </p:attrNameLst>
                                      </p:cBhvr>
                                      <p:to>
                                        <a:srgbClr val="FF0000"/>
                                      </p:to>
                                    </p:animClr>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grpId="0" nodeType="clickEffect">
                                  <p:stCondLst>
                                    <p:cond delay="0"/>
                                  </p:stCondLst>
                                  <p:childTnLst>
                                    <p:animClr clrSpc="rgb" dir="cw">
                                      <p:cBhvr override="childStyle">
                                        <p:cTn id="26" dur="2000" fill="hold"/>
                                        <p:tgtEl>
                                          <p:spTgt spid="37"/>
                                        </p:tgtEl>
                                        <p:attrNameLst>
                                          <p:attrName>style.color</p:attrName>
                                        </p:attrNameLst>
                                      </p:cBhvr>
                                      <p:to>
                                        <a:srgbClr val="FF0000"/>
                                      </p:to>
                                    </p:animClr>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0" nodeType="clickEffect">
                                  <p:stCondLst>
                                    <p:cond delay="0"/>
                                  </p:stCondLst>
                                  <p:childTnLst>
                                    <p:animClr clrSpc="rgb" dir="cw">
                                      <p:cBhvr override="childStyle">
                                        <p:cTn id="34" dur="2000" fill="hold"/>
                                        <p:tgtEl>
                                          <p:spTgt spid="35"/>
                                        </p:tgtEl>
                                        <p:attrNameLst>
                                          <p:attrName>style.color</p:attrName>
                                        </p:attrNameLst>
                                      </p:cBhvr>
                                      <p:to>
                                        <a:srgbClr val="FF0000"/>
                                      </p:to>
                                    </p:animClr>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0" nodeType="clickEffect">
                                  <p:stCondLst>
                                    <p:cond delay="0"/>
                                  </p:stCondLst>
                                  <p:childTnLst>
                                    <p:animClr clrSpc="rgb" dir="cw">
                                      <p:cBhvr override="childStyle">
                                        <p:cTn id="42" dur="2000" fill="hold"/>
                                        <p:tgtEl>
                                          <p:spTgt spid="32"/>
                                        </p:tgtEl>
                                        <p:attrNameLst>
                                          <p:attrName>style.color</p:attrName>
                                        </p:attrNameLst>
                                      </p:cBhvr>
                                      <p:to>
                                        <a:srgbClr val="FF0000"/>
                                      </p:to>
                                    </p:animClr>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3" presetClass="emph" presetSubtype="2" fill="hold" grpId="0" nodeType="clickEffect">
                                  <p:stCondLst>
                                    <p:cond delay="0"/>
                                  </p:stCondLst>
                                  <p:childTnLst>
                                    <p:animClr clrSpc="rgb" dir="cw">
                                      <p:cBhvr override="childStyle">
                                        <p:cTn id="50" dur="2000" fill="hold"/>
                                        <p:tgtEl>
                                          <p:spTgt spid="40"/>
                                        </p:tgtEl>
                                        <p:attrNameLst>
                                          <p:attrName>style.color</p:attrName>
                                        </p:attrNameLst>
                                      </p:cBhvr>
                                      <p:to>
                                        <a:srgbClr val="FF0000"/>
                                      </p:to>
                                    </p:animClr>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 presetClass="emph" presetSubtype="2" fill="hold" grpId="0" nodeType="clickEffect">
                                  <p:stCondLst>
                                    <p:cond delay="0"/>
                                  </p:stCondLst>
                                  <p:childTnLst>
                                    <p:animClr clrSpc="rgb" dir="cw">
                                      <p:cBhvr override="childStyle">
                                        <p:cTn id="58" dur="2000" fill="hold"/>
                                        <p:tgtEl>
                                          <p:spTgt spid="34"/>
                                        </p:tgtEl>
                                        <p:attrNameLst>
                                          <p:attrName>style.color</p:attrName>
                                        </p:attrNameLst>
                                      </p:cBhvr>
                                      <p:to>
                                        <a:srgbClr val="FF0000"/>
                                      </p:to>
                                    </p:animClr>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3" presetClass="emph" presetSubtype="2" fill="hold" grpId="0" nodeType="clickEffect">
                                  <p:stCondLst>
                                    <p:cond delay="0"/>
                                  </p:stCondLst>
                                  <p:childTnLst>
                                    <p:animClr clrSpc="rgb" dir="cw">
                                      <p:cBhvr override="childStyle">
                                        <p:cTn id="66" dur="2000" fill="hold"/>
                                        <p:tgtEl>
                                          <p:spTgt spid="33"/>
                                        </p:tgtEl>
                                        <p:attrNameLst>
                                          <p:attrName>style.color</p:attrName>
                                        </p:attrNameLst>
                                      </p:cBhvr>
                                      <p:to>
                                        <a:srgbClr val="FF0000"/>
                                      </p:to>
                                    </p:animClr>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3" presetClass="emph" presetSubtype="2" fill="hold" grpId="0" nodeType="clickEffect">
                                  <p:stCondLst>
                                    <p:cond delay="0"/>
                                  </p:stCondLst>
                                  <p:childTnLst>
                                    <p:animClr clrSpc="rgb" dir="cw">
                                      <p:cBhvr override="childStyle">
                                        <p:cTn id="74" dur="2000" fill="hold"/>
                                        <p:tgtEl>
                                          <p:spTgt spid="42"/>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P spid="21" grpId="0" animBg="1"/>
      <p:bldP spid="29"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2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Foliennummernplatzhalter 10"/>
          <p:cNvSpPr>
            <a:spLocks noGrp="1"/>
          </p:cNvSpPr>
          <p:nvPr>
            <p:ph type="sldNum" sz="quarter" idx="10"/>
          </p:nvPr>
        </p:nvSpPr>
        <p:spPr>
          <a:noFill/>
        </p:spPr>
        <p:txBody>
          <a:bodyPr/>
          <a:lstStyle/>
          <a:p>
            <a:fld id="{5CDB7EC2-6507-B04A-955C-4DF8659449A0}" type="slidenum">
              <a:rPr lang="de-DE">
                <a:ea typeface="MS PGothic" pitchFamily="34" charset="-128"/>
              </a:rPr>
              <a:pPr/>
              <a:t>62</a:t>
            </a:fld>
            <a:endParaRPr lang="de-DE">
              <a:ea typeface="MS PGothic" pitchFamily="34" charset="-128"/>
            </a:endParaRPr>
          </a:p>
        </p:txBody>
      </p:sp>
      <p:sp>
        <p:nvSpPr>
          <p:cNvPr id="16" name="Textfeld 15"/>
          <p:cNvSpPr txBox="1"/>
          <p:nvPr/>
        </p:nvSpPr>
        <p:spPr>
          <a:xfrm>
            <a:off x="228601" y="1363682"/>
            <a:ext cx="3733799" cy="4585871"/>
          </a:xfrm>
          <a:prstGeom prst="rect">
            <a:avLst/>
          </a:prstGeom>
          <a:noFill/>
          <a:ln>
            <a:solidFill>
              <a:schemeClr val="tx1">
                <a:lumMod val="50000"/>
                <a:lumOff val="50000"/>
              </a:schemeClr>
            </a:solidFill>
          </a:ln>
        </p:spPr>
        <p:txBody>
          <a:bodyPr wrap="square">
            <a:prstTxWarp prst="textNoShape">
              <a:avLst/>
            </a:prstTxWarp>
            <a:spAutoFit/>
          </a:bodyPr>
          <a:lstStyle/>
          <a:p>
            <a:pPr>
              <a:defRPr/>
            </a:pPr>
            <a:r>
              <a:rPr lang="de-DE" sz="2400" b="1" dirty="0">
                <a:ea typeface="MS PGothic" pitchFamily="34" charset="-128"/>
                <a:cs typeface="Arial" pitchFamily="-107" charset="0"/>
              </a:rPr>
              <a:t>Übungsformen:</a:t>
            </a:r>
          </a:p>
          <a:p>
            <a:pPr>
              <a:defRPr/>
            </a:pPr>
            <a:endParaRPr lang="de-DE" sz="800" dirty="0">
              <a:ea typeface="MS PGothic" pitchFamily="34" charset="-128"/>
              <a:cs typeface="Arial" pitchFamily="-107" charset="0"/>
            </a:endParaRPr>
          </a:p>
          <a:p>
            <a:pPr marL="0" lvl="1">
              <a:buFont typeface="Arial"/>
              <a:buChar char="•"/>
              <a:defRPr/>
            </a:pPr>
            <a:r>
              <a:rPr lang="de-DE" sz="2000" dirty="0">
                <a:ea typeface="MS PGothic" pitchFamily="34" charset="-128"/>
                <a:cs typeface="Arial" pitchFamily="-107" charset="0"/>
              </a:rPr>
              <a:t> Wortspeicher</a:t>
            </a:r>
          </a:p>
          <a:p>
            <a:pPr marL="0" lvl="1">
              <a:buFont typeface="Arial"/>
              <a:buChar char="•"/>
              <a:defRPr/>
            </a:pPr>
            <a:r>
              <a:rPr lang="de-DE" sz="2000" dirty="0">
                <a:ea typeface="MS PGothic" pitchFamily="34" charset="-128"/>
                <a:cs typeface="Arial" pitchFamily="-107" charset="0"/>
              </a:rPr>
              <a:t> Satz- / Textpuzzle</a:t>
            </a:r>
          </a:p>
          <a:p>
            <a:pPr marL="0" lvl="1">
              <a:buFont typeface="Arial"/>
              <a:buChar char="•"/>
              <a:defRPr/>
            </a:pPr>
            <a:r>
              <a:rPr lang="de-DE" sz="2000" dirty="0">
                <a:ea typeface="MS PGothic" pitchFamily="34" charset="-128"/>
                <a:cs typeface="Arial" pitchFamily="-107" charset="0"/>
              </a:rPr>
              <a:t> Lückentext</a:t>
            </a:r>
          </a:p>
          <a:p>
            <a:pPr marL="0" lvl="1">
              <a:buFont typeface="Arial"/>
              <a:buChar char="•"/>
              <a:defRPr/>
            </a:pPr>
            <a:r>
              <a:rPr lang="de-DE" sz="2000" dirty="0">
                <a:ea typeface="MS PGothic" pitchFamily="34" charset="-128"/>
                <a:cs typeface="Arial" pitchFamily="-107" charset="0"/>
              </a:rPr>
              <a:t> Wortfelder</a:t>
            </a:r>
          </a:p>
          <a:p>
            <a:pPr marL="0" lvl="1">
              <a:buFont typeface="Arial"/>
              <a:buChar char="•"/>
              <a:defRPr/>
            </a:pPr>
            <a:r>
              <a:rPr lang="de-DE" sz="2000" dirty="0">
                <a:ea typeface="MS PGothic" pitchFamily="34" charset="-128"/>
                <a:cs typeface="Arial" pitchFamily="-107" charset="0"/>
              </a:rPr>
              <a:t> Fehlersuche</a:t>
            </a:r>
          </a:p>
          <a:p>
            <a:pPr marL="0" lvl="1">
              <a:buFont typeface="Arial"/>
              <a:buChar char="•"/>
              <a:defRPr/>
            </a:pPr>
            <a:r>
              <a:rPr lang="de-DE" sz="2000" dirty="0">
                <a:ea typeface="MS PGothic" pitchFamily="34" charset="-128"/>
                <a:cs typeface="Arial" pitchFamily="-107" charset="0"/>
              </a:rPr>
              <a:t> Satz- / Fragemuster</a:t>
            </a:r>
          </a:p>
          <a:p>
            <a:pPr marL="0" lvl="1">
              <a:buFont typeface="Arial"/>
              <a:buChar char="•"/>
              <a:defRPr/>
            </a:pPr>
            <a:r>
              <a:rPr lang="de-DE" sz="2000" dirty="0">
                <a:ea typeface="MS PGothic" pitchFamily="34" charset="-128"/>
                <a:cs typeface="Arial" pitchFamily="-107" charset="0"/>
              </a:rPr>
              <a:t> Rätsel</a:t>
            </a:r>
          </a:p>
          <a:p>
            <a:pPr marL="0" lvl="1">
              <a:buFont typeface="Arial"/>
              <a:buChar char="•"/>
              <a:defRPr/>
            </a:pPr>
            <a:r>
              <a:rPr lang="de-DE" sz="2000" dirty="0">
                <a:ea typeface="MS PGothic" pitchFamily="34" charset="-128"/>
                <a:cs typeface="Arial" pitchFamily="-107" charset="0"/>
              </a:rPr>
              <a:t> spielerische Übungen: </a:t>
            </a:r>
          </a:p>
          <a:p>
            <a:pPr marL="0" lvl="1">
              <a:defRPr/>
            </a:pPr>
            <a:r>
              <a:rPr lang="de-DE" sz="2000" dirty="0">
                <a:ea typeface="MS PGothic" pitchFamily="34" charset="-128"/>
                <a:cs typeface="Arial" pitchFamily="-107" charset="0"/>
              </a:rPr>
              <a:t>(LOTTO, DOMINO, BINGO,    </a:t>
            </a:r>
            <a:r>
              <a:rPr lang="de-DE" sz="2000" dirty="0" err="1">
                <a:ea typeface="MS PGothic" pitchFamily="34" charset="-128"/>
                <a:cs typeface="Arial" pitchFamily="-107" charset="0"/>
              </a:rPr>
              <a:t>TABU-Worträtsel</a:t>
            </a:r>
            <a:r>
              <a:rPr lang="de-DE" sz="2000" dirty="0">
                <a:ea typeface="MS PGothic" pitchFamily="34" charset="-128"/>
                <a:cs typeface="Arial" pitchFamily="-107" charset="0"/>
              </a:rPr>
              <a:t>)</a:t>
            </a:r>
          </a:p>
          <a:p>
            <a:pPr marL="0" lvl="1">
              <a:buFont typeface="Arial"/>
              <a:buChar char="•"/>
              <a:defRPr/>
            </a:pPr>
            <a:r>
              <a:rPr lang="de-DE" sz="2000" dirty="0">
                <a:ea typeface="MS PGothic" pitchFamily="34" charset="-128"/>
                <a:cs typeface="Arial" pitchFamily="-107" charset="0"/>
              </a:rPr>
              <a:t> Beurteilung von (fiktiven) Schüleräußerungen</a:t>
            </a:r>
          </a:p>
          <a:p>
            <a:pPr marL="0" lvl="1">
              <a:buFont typeface="Arial"/>
              <a:buChar char="•"/>
              <a:defRPr/>
            </a:pPr>
            <a:r>
              <a:rPr lang="de-DE" sz="2000" dirty="0">
                <a:ea typeface="MS PGothic" pitchFamily="34" charset="-128"/>
                <a:cs typeface="Arial" pitchFamily="-107" charset="0"/>
              </a:rPr>
              <a:t> …</a:t>
            </a:r>
          </a:p>
        </p:txBody>
      </p:sp>
      <p:sp>
        <p:nvSpPr>
          <p:cNvPr id="17" name="Textfeld 16"/>
          <p:cNvSpPr txBox="1"/>
          <p:nvPr/>
        </p:nvSpPr>
        <p:spPr>
          <a:xfrm>
            <a:off x="4114800" y="1363682"/>
            <a:ext cx="4953000" cy="3970318"/>
          </a:xfrm>
          <a:prstGeom prst="rect">
            <a:avLst/>
          </a:prstGeom>
          <a:noFill/>
          <a:ln>
            <a:solidFill>
              <a:schemeClr val="tx1">
                <a:lumMod val="50000"/>
                <a:lumOff val="50000"/>
              </a:schemeClr>
            </a:solidFill>
          </a:ln>
        </p:spPr>
        <p:txBody>
          <a:bodyPr wrap="square">
            <a:prstTxWarp prst="textNoShape">
              <a:avLst/>
            </a:prstTxWarp>
            <a:spAutoFit/>
          </a:bodyPr>
          <a:lstStyle/>
          <a:p>
            <a:pPr>
              <a:defRPr/>
            </a:pPr>
            <a:r>
              <a:rPr lang="de-DE" sz="2400" b="1" dirty="0">
                <a:ea typeface="MS PGothic" pitchFamily="34" charset="-128"/>
                <a:cs typeface="Arial" pitchFamily="-107" charset="0"/>
              </a:rPr>
              <a:t>Funktionen:</a:t>
            </a:r>
          </a:p>
          <a:p>
            <a:pPr>
              <a:defRPr/>
            </a:pPr>
            <a:endParaRPr lang="de-DE" sz="800" b="1" dirty="0">
              <a:ea typeface="MS PGothic" pitchFamily="34" charset="-128"/>
              <a:cs typeface="Arial" pitchFamily="-107" charset="0"/>
            </a:endParaRPr>
          </a:p>
          <a:p>
            <a:pPr marL="0" lvl="1">
              <a:buFont typeface="Arial" pitchFamily="-107" charset="0"/>
              <a:buChar char="•"/>
              <a:defRPr/>
            </a:pPr>
            <a:r>
              <a:rPr lang="de-DE" sz="2000" dirty="0">
                <a:ea typeface="MS PGothic" pitchFamily="34" charset="-128"/>
                <a:cs typeface="Arial" pitchFamily="-107" charset="0"/>
              </a:rPr>
              <a:t> Wiederholung und Festigung des  </a:t>
            </a:r>
          </a:p>
          <a:p>
            <a:pPr marL="0" lvl="1">
              <a:defRPr/>
            </a:pPr>
            <a:r>
              <a:rPr lang="de-DE" sz="2000" dirty="0">
                <a:ea typeface="MS PGothic" pitchFamily="34" charset="-128"/>
                <a:cs typeface="Arial" pitchFamily="-107" charset="0"/>
              </a:rPr>
              <a:t>  Fachwortschatzes</a:t>
            </a:r>
          </a:p>
          <a:p>
            <a:pPr marL="0" lvl="1">
              <a:buFont typeface="Arial" pitchFamily="-107" charset="0"/>
              <a:buChar char="•"/>
              <a:defRPr/>
            </a:pPr>
            <a:r>
              <a:rPr lang="de-DE" sz="2000" dirty="0">
                <a:ea typeface="MS PGothic" pitchFamily="34" charset="-128"/>
                <a:cs typeface="Arial" pitchFamily="-107" charset="0"/>
              </a:rPr>
              <a:t> Förderung / Überprüfung des </a:t>
            </a:r>
          </a:p>
          <a:p>
            <a:pPr marL="0" lvl="1">
              <a:defRPr/>
            </a:pPr>
            <a:r>
              <a:rPr lang="de-DE" sz="2000" dirty="0">
                <a:ea typeface="MS PGothic" pitchFamily="34" charset="-128"/>
                <a:cs typeface="Arial" pitchFamily="-107" charset="0"/>
              </a:rPr>
              <a:t>  Begriffsverständnisses</a:t>
            </a:r>
          </a:p>
          <a:p>
            <a:pPr marL="0" lvl="1">
              <a:buFont typeface="Arial" pitchFamily="-107" charset="0"/>
              <a:buChar char="•"/>
              <a:defRPr/>
            </a:pPr>
            <a:r>
              <a:rPr lang="de-DE" sz="2000" dirty="0">
                <a:ea typeface="MS PGothic" pitchFamily="34" charset="-128"/>
                <a:cs typeface="Arial" pitchFamily="-107" charset="0"/>
              </a:rPr>
              <a:t> Förderung des Leseverstehens </a:t>
            </a:r>
          </a:p>
          <a:p>
            <a:pPr marL="0" lvl="1">
              <a:buFont typeface="Arial" pitchFamily="-107" charset="0"/>
              <a:buChar char="•"/>
              <a:defRPr/>
            </a:pPr>
            <a:r>
              <a:rPr lang="de-DE" sz="2000" dirty="0">
                <a:ea typeface="MS PGothic" pitchFamily="34" charset="-128"/>
                <a:cs typeface="Arial" pitchFamily="-107" charset="0"/>
              </a:rPr>
              <a:t> Förderung des Hörverstehens</a:t>
            </a:r>
          </a:p>
          <a:p>
            <a:pPr marL="0" lvl="1">
              <a:buFont typeface="Arial" pitchFamily="-107" charset="0"/>
              <a:buChar char="•"/>
              <a:defRPr/>
            </a:pPr>
            <a:r>
              <a:rPr lang="de-DE" sz="2000" dirty="0">
                <a:ea typeface="MS PGothic" pitchFamily="34" charset="-128"/>
                <a:cs typeface="Arial" pitchFamily="-107" charset="0"/>
              </a:rPr>
              <a:t> Einschleifen sprachlicher Strukturen</a:t>
            </a:r>
          </a:p>
          <a:p>
            <a:pPr marL="0" lvl="1">
              <a:buFont typeface="Arial" pitchFamily="-107" charset="0"/>
              <a:buChar char="•"/>
              <a:defRPr/>
            </a:pPr>
            <a:r>
              <a:rPr lang="de-DE" sz="2000" dirty="0">
                <a:ea typeface="MS PGothic" pitchFamily="34" charset="-128"/>
                <a:cs typeface="Arial" pitchFamily="-107" charset="0"/>
              </a:rPr>
              <a:t> Förderung der sprachlichen Bewusstheit</a:t>
            </a:r>
          </a:p>
          <a:p>
            <a:pPr marL="0" lvl="1">
              <a:buFont typeface="Arial" pitchFamily="-107" charset="0"/>
              <a:buChar char="•"/>
              <a:defRPr/>
            </a:pPr>
            <a:r>
              <a:rPr lang="de-DE" sz="2000" dirty="0">
                <a:ea typeface="MS PGothic" pitchFamily="34" charset="-128"/>
                <a:cs typeface="Arial" pitchFamily="-107" charset="0"/>
              </a:rPr>
              <a:t> Vorbildcharakter f. d. Sprachproduktion</a:t>
            </a:r>
          </a:p>
          <a:p>
            <a:pPr marL="0" lvl="1">
              <a:buFont typeface="Arial" pitchFamily="-107" charset="0"/>
              <a:buChar char="•"/>
              <a:defRPr/>
            </a:pPr>
            <a:r>
              <a:rPr lang="de-DE" sz="2000" dirty="0">
                <a:ea typeface="MS PGothic" pitchFamily="34" charset="-128"/>
                <a:cs typeface="Arial" pitchFamily="-107" charset="0"/>
              </a:rPr>
              <a:t> Förderung d. Kommunikation</a:t>
            </a:r>
          </a:p>
          <a:p>
            <a:pPr marL="0" lvl="1">
              <a:buFont typeface="Arial" pitchFamily="-107" charset="0"/>
              <a:buChar char="•"/>
              <a:defRPr/>
            </a:pPr>
            <a:r>
              <a:rPr lang="de-DE" sz="2000" dirty="0">
                <a:ea typeface="MS PGothic" pitchFamily="34" charset="-128"/>
                <a:cs typeface="Arial" pitchFamily="-107" charset="0"/>
              </a:rPr>
              <a:t> ...</a:t>
            </a:r>
          </a:p>
        </p:txBody>
      </p:sp>
      <p:sp>
        <p:nvSpPr>
          <p:cNvPr id="225285"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Die Übungen („Methodenwerkzeuge“)</a:t>
            </a:r>
            <a:endParaRPr lang="de-DE">
              <a:solidFill>
                <a:srgbClr val="FF0000"/>
              </a:solidFill>
              <a:latin typeface="Calibri" pitchFamily="34" charset="0"/>
              <a:ea typeface="MS PGothic"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extfeld 11"/>
          <p:cNvSpPr txBox="1">
            <a:spLocks noChangeArrowheads="1"/>
          </p:cNvSpPr>
          <p:nvPr/>
        </p:nvSpPr>
        <p:spPr bwMode="auto">
          <a:xfrm>
            <a:off x="1857375" y="5357813"/>
            <a:ext cx="6072188" cy="830262"/>
          </a:xfrm>
          <a:prstGeom prst="rect">
            <a:avLst/>
          </a:prstGeom>
          <a:noFill/>
          <a:ln w="9525">
            <a:noFill/>
            <a:miter lim="800000"/>
            <a:headEnd/>
            <a:tailEnd/>
          </a:ln>
        </p:spPr>
        <p:txBody>
          <a:bodyPr>
            <a:prstTxWarp prst="textNoShape">
              <a:avLst/>
            </a:prstTxWarp>
            <a:spAutoFit/>
          </a:bodyPr>
          <a:lstStyle/>
          <a:p>
            <a:r>
              <a:rPr lang="de-DE" sz="2400">
                <a:solidFill>
                  <a:schemeClr val="bg1"/>
                </a:solidFill>
                <a:ea typeface="MS PGothic" pitchFamily="34" charset="-128"/>
              </a:rPr>
              <a:t>Ali und Melih sortieren die Aufgaben nach ihren Ergebnissen…</a:t>
            </a:r>
          </a:p>
        </p:txBody>
      </p:sp>
      <p:sp>
        <p:nvSpPr>
          <p:cNvPr id="233475" name="Foliennummernplatzhalter 7"/>
          <p:cNvSpPr>
            <a:spLocks noGrp="1"/>
          </p:cNvSpPr>
          <p:nvPr>
            <p:ph type="sldNum" sz="quarter" idx="10"/>
          </p:nvPr>
        </p:nvSpPr>
        <p:spPr>
          <a:noFill/>
        </p:spPr>
        <p:txBody>
          <a:bodyPr/>
          <a:lstStyle/>
          <a:p>
            <a:fld id="{FB47D860-009D-B84E-A76B-9209CF28E44A}" type="slidenum">
              <a:rPr lang="de-DE">
                <a:ea typeface="MS PGothic" pitchFamily="34" charset="-128"/>
              </a:rPr>
              <a:pPr/>
              <a:t>63</a:t>
            </a:fld>
            <a:endParaRPr lang="de-DE" dirty="0">
              <a:ea typeface="MS PGothic" pitchFamily="34" charset="-128"/>
            </a:endParaRPr>
          </a:p>
        </p:txBody>
      </p:sp>
      <p:sp>
        <p:nvSpPr>
          <p:cNvPr id="233476"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Eigenproduktionen</a:t>
            </a:r>
            <a:endParaRPr lang="de-DE">
              <a:solidFill>
                <a:srgbClr val="FF0000"/>
              </a:solidFill>
              <a:latin typeface="Calibri" pitchFamily="34" charset="0"/>
              <a:ea typeface="MS PGothic" pitchFamily="34" charset="-128"/>
            </a:endParaRPr>
          </a:p>
        </p:txBody>
      </p:sp>
      <p:sp>
        <p:nvSpPr>
          <p:cNvPr id="5" name="Inhaltsplatzhalter 2"/>
          <p:cNvSpPr txBox="1">
            <a:spLocks/>
          </p:cNvSpPr>
          <p:nvPr/>
        </p:nvSpPr>
        <p:spPr bwMode="auto">
          <a:xfrm>
            <a:off x="782638" y="1143000"/>
            <a:ext cx="8208962" cy="4897437"/>
          </a:xfrm>
          <a:prstGeom prst="rect">
            <a:avLst/>
          </a:prstGeom>
          <a:solidFill>
            <a:schemeClr val="accent5"/>
          </a:solidFill>
          <a:ln w="9525">
            <a:noFill/>
            <a:miter lim="800000"/>
            <a:headEnd/>
            <a:tailEnd/>
          </a:ln>
        </p:spPr>
        <p:txBody>
          <a:bodyPr>
            <a:prstTxWarp prst="textNoShape">
              <a:avLst/>
            </a:prstTxWarp>
          </a:bodyPr>
          <a:lstStyle/>
          <a:p>
            <a:pPr eaLnBrk="0" hangingPunct="0">
              <a:spcBef>
                <a:spcPct val="20000"/>
              </a:spcBef>
              <a:buFont typeface="Arial" pitchFamily="-107" charset="0"/>
              <a:buNone/>
              <a:defRPr/>
            </a:pPr>
            <a:endParaRPr lang="de-DE" sz="2200" b="1" dirty="0">
              <a:solidFill>
                <a:srgbClr val="FF0000"/>
              </a:solidFill>
              <a:ea typeface="MS PGothic" pitchFamily="34" charset="-128"/>
              <a:cs typeface="Arial" pitchFamily="-107" charset="0"/>
            </a:endParaRPr>
          </a:p>
          <a:p>
            <a:pPr eaLnBrk="0" hangingPunct="0">
              <a:spcBef>
                <a:spcPct val="20000"/>
              </a:spcBef>
              <a:buFont typeface="Arial" pitchFamily="-107" charset="0"/>
              <a:buNone/>
              <a:defRPr/>
            </a:pPr>
            <a:r>
              <a:rPr lang="de-DE" sz="2200" b="1" dirty="0">
                <a:solidFill>
                  <a:srgbClr val="FF0000"/>
                </a:solidFill>
                <a:ea typeface="MS PGothic" pitchFamily="34" charset="-128"/>
                <a:cs typeface="Arial" pitchFamily="-107" charset="0"/>
              </a:rPr>
              <a:t>Aktivieren / Anwenden</a:t>
            </a:r>
          </a:p>
          <a:p>
            <a:pPr eaLnBrk="0" hangingPunct="0">
              <a:lnSpc>
                <a:spcPct val="150000"/>
              </a:lnSpc>
              <a:spcBef>
                <a:spcPct val="20000"/>
              </a:spcBef>
              <a:buFont typeface="Arial" pitchFamily="-107" charset="0"/>
              <a:buNone/>
              <a:defRPr/>
            </a:pPr>
            <a:r>
              <a:rPr lang="de-DE" sz="2400" dirty="0">
                <a:ea typeface="MS PGothic" pitchFamily="34" charset="-128"/>
                <a:cs typeface="Arial" pitchFamily="-107" charset="0"/>
              </a:rPr>
              <a:t>Der neue Fachwortschatz soll den Schülerinnen und Schülern beim Sprechen und Schreiben zur Verfügung stehen. Daher muss die Arbeit am Fachwortschatz auch auf die</a:t>
            </a:r>
            <a:r>
              <a:rPr lang="de-DE" sz="2400" b="1" dirty="0">
                <a:ea typeface="MS PGothic" pitchFamily="34" charset="-128"/>
                <a:cs typeface="Arial" pitchFamily="-107" charset="0"/>
              </a:rPr>
              <a:t> Aktivierung </a:t>
            </a:r>
            <a:r>
              <a:rPr lang="de-DE" sz="2400" dirty="0">
                <a:ea typeface="MS PGothic" pitchFamily="34" charset="-128"/>
                <a:cs typeface="Arial" pitchFamily="-107" charset="0"/>
              </a:rPr>
              <a:t>und</a:t>
            </a:r>
            <a:r>
              <a:rPr lang="de-DE" sz="2400" b="1" dirty="0">
                <a:ea typeface="MS PGothic" pitchFamily="34" charset="-128"/>
                <a:cs typeface="Arial" pitchFamily="-107" charset="0"/>
              </a:rPr>
              <a:t> Anwendung </a:t>
            </a:r>
            <a:r>
              <a:rPr lang="de-DE" sz="2400" dirty="0">
                <a:ea typeface="MS PGothic" pitchFamily="34" charset="-128"/>
                <a:cs typeface="Arial" pitchFamily="-107" charset="0"/>
              </a:rPr>
              <a:t>zielen. Dazu müssen im Unterricht immer wieder methodische Verfahren angewendet werden, die den Wortschatz aktivieren und seine Verwendung simulieren.             </a:t>
            </a:r>
            <a:r>
              <a:rPr lang="de-DE" sz="2200" dirty="0">
                <a:ea typeface="MS PGothic" pitchFamily="34" charset="-128"/>
                <a:cs typeface="Arial" pitchFamily="-107" charset="0"/>
              </a:rPr>
              <a:t>	        </a:t>
            </a:r>
            <a:r>
              <a:rPr lang="de-DE" sz="1400" dirty="0">
                <a:ea typeface="MS PGothic" pitchFamily="34" charset="-128"/>
                <a:cs typeface="Arial" pitchFamily="-107" charset="0"/>
              </a:rPr>
              <a:t>(Storch 1999, 72)</a:t>
            </a:r>
            <a:endParaRPr lang="de-DE" sz="2200" dirty="0">
              <a:ea typeface="MS PGothic" pitchFamily="34" charset="-128"/>
              <a:cs typeface="Arial" pitchFamily="-107"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hteck 15"/>
          <p:cNvSpPr>
            <a:spLocks noChangeArrowheads="1"/>
          </p:cNvSpPr>
          <p:nvPr/>
        </p:nvSpPr>
        <p:spPr bwMode="auto">
          <a:xfrm>
            <a:off x="827088" y="1412875"/>
            <a:ext cx="7705725" cy="1200150"/>
          </a:xfrm>
          <a:prstGeom prst="rect">
            <a:avLst/>
          </a:prstGeom>
          <a:noFill/>
          <a:ln w="9525">
            <a:noFill/>
            <a:miter lim="800000"/>
            <a:headEnd/>
            <a:tailEnd/>
          </a:ln>
        </p:spPr>
        <p:txBody>
          <a:bodyPr>
            <a:prstTxWarp prst="textNoShape">
              <a:avLst/>
            </a:prstTxWarp>
            <a:spAutoFit/>
          </a:bodyPr>
          <a:lstStyle/>
          <a:p>
            <a:pPr marL="457200" indent="-457200"/>
            <a:endParaRPr lang="de-DE" sz="2400">
              <a:solidFill>
                <a:srgbClr val="FF0000"/>
              </a:solidFill>
              <a:ea typeface="MS PGothic" pitchFamily="34" charset="-128"/>
            </a:endParaRPr>
          </a:p>
          <a:p>
            <a:pPr marL="457200" indent="-457200"/>
            <a:endParaRPr lang="de-DE" sz="2400">
              <a:solidFill>
                <a:srgbClr val="FF0000"/>
              </a:solidFill>
              <a:ea typeface="MS PGothic" pitchFamily="34" charset="-128"/>
            </a:endParaRPr>
          </a:p>
          <a:p>
            <a:pPr marL="457200" indent="-457200">
              <a:buFont typeface="Arial" pitchFamily="-107" charset="0"/>
              <a:buAutoNum type="arabicPeriod"/>
            </a:pPr>
            <a:endParaRPr lang="de-DE" sz="2400">
              <a:solidFill>
                <a:srgbClr val="FF0000"/>
              </a:solidFill>
              <a:ea typeface="MS PGothic" pitchFamily="34" charset="-128"/>
            </a:endParaRPr>
          </a:p>
        </p:txBody>
      </p:sp>
      <p:pic>
        <p:nvPicPr>
          <p:cNvPr id="9" name="Picture 7" descr="C:\Users\Lilo Verboom\Documents\Meine Scans\ppt_PIK_Multiplikatoren_3_Hundertertafel\Scannen0001.jpg"/>
          <p:cNvPicPr>
            <a:picLocks noChangeAspect="1" noChangeArrowheads="1"/>
          </p:cNvPicPr>
          <p:nvPr/>
        </p:nvPicPr>
        <p:blipFill>
          <a:blip r:embed="rId2" cstate="print"/>
          <a:srcRect t="49589" r="3999"/>
          <a:stretch>
            <a:fillRect/>
          </a:stretch>
        </p:blipFill>
        <p:spPr bwMode="auto">
          <a:xfrm>
            <a:off x="1295400" y="3461046"/>
            <a:ext cx="6727825" cy="2787354"/>
          </a:xfrm>
          <a:prstGeom prst="rect">
            <a:avLst/>
          </a:prstGeom>
          <a:noFill/>
          <a:ln w="9525">
            <a:solidFill>
              <a:schemeClr val="tx1">
                <a:lumMod val="65000"/>
                <a:lumOff val="35000"/>
              </a:schemeClr>
            </a:solidFill>
            <a:miter lim="800000"/>
            <a:headEnd/>
            <a:tailEnd/>
          </a:ln>
        </p:spPr>
      </p:pic>
      <p:sp>
        <p:nvSpPr>
          <p:cNvPr id="235524" name="Rechteck 4"/>
          <p:cNvSpPr>
            <a:spLocks noChangeArrowheads="1"/>
          </p:cNvSpPr>
          <p:nvPr/>
        </p:nvSpPr>
        <p:spPr bwMode="auto">
          <a:xfrm>
            <a:off x="358775" y="1371600"/>
            <a:ext cx="8785225" cy="2046714"/>
          </a:xfrm>
          <a:prstGeom prst="rect">
            <a:avLst/>
          </a:prstGeom>
          <a:noFill/>
          <a:ln w="9525">
            <a:noFill/>
            <a:miter lim="800000"/>
            <a:headEnd/>
            <a:tailEnd/>
          </a:ln>
        </p:spPr>
        <p:txBody>
          <a:bodyPr>
            <a:prstTxWarp prst="textNoShape">
              <a:avLst/>
            </a:prstTxWarp>
            <a:spAutoFit/>
          </a:bodyPr>
          <a:lstStyle/>
          <a:p>
            <a:pPr algn="ctr"/>
            <a:endParaRPr lang="de-DE" sz="900" b="1" dirty="0">
              <a:solidFill>
                <a:srgbClr val="327A86"/>
              </a:solidFill>
              <a:ea typeface="MS PGothic" pitchFamily="34" charset="-128"/>
            </a:endParaRPr>
          </a:p>
          <a:p>
            <a:pPr algn="ctr"/>
            <a:r>
              <a:rPr lang="de-DE" sz="6600" b="1" dirty="0">
                <a:solidFill>
                  <a:srgbClr val="000000"/>
                </a:solidFill>
                <a:ea typeface="MS PGothic" pitchFamily="34" charset="-128"/>
              </a:rPr>
              <a:t>WE</a:t>
            </a:r>
            <a:r>
              <a:rPr lang="de-DE" sz="6600" b="1" dirty="0">
                <a:ea typeface="MS PGothic" pitchFamily="34" charset="-128"/>
              </a:rPr>
              <a:t>G</a:t>
            </a:r>
            <a:r>
              <a:rPr lang="de-DE" sz="6600" b="1" dirty="0">
                <a:solidFill>
                  <a:srgbClr val="FF0000"/>
                </a:solidFill>
                <a:ea typeface="MS PGothic" pitchFamily="34" charset="-128"/>
              </a:rPr>
              <a:t>E</a:t>
            </a:r>
            <a:endParaRPr lang="de-DE" sz="2200" b="1" dirty="0">
              <a:solidFill>
                <a:srgbClr val="FF0000"/>
              </a:solidFill>
              <a:ea typeface="MS PGothic" pitchFamily="34" charset="-128"/>
            </a:endParaRPr>
          </a:p>
          <a:p>
            <a:pPr algn="ctr"/>
            <a:endParaRPr lang="de-DE" sz="800" b="1" dirty="0">
              <a:solidFill>
                <a:srgbClr val="FF0000"/>
              </a:solidFill>
              <a:ea typeface="MS PGothic" pitchFamily="34" charset="-128"/>
            </a:endParaRPr>
          </a:p>
          <a:p>
            <a:r>
              <a:rPr lang="de-DE" sz="2200" b="1" dirty="0">
                <a:solidFill>
                  <a:srgbClr val="FF0000"/>
                </a:solidFill>
                <a:ea typeface="MS PGothic" pitchFamily="34" charset="-128"/>
              </a:rPr>
              <a:t>E</a:t>
            </a:r>
            <a:r>
              <a:rPr lang="de-DE" sz="2200" b="1" dirty="0">
                <a:ea typeface="MS PGothic" pitchFamily="34" charset="-128"/>
              </a:rPr>
              <a:t>igenproduktionen</a:t>
            </a:r>
            <a:r>
              <a:rPr lang="de-DE" sz="2200" dirty="0">
                <a:ea typeface="MS PGothic" pitchFamily="34" charset="-128"/>
              </a:rPr>
              <a:t> zur weitgehend selbstständigen </a:t>
            </a:r>
            <a:r>
              <a:rPr lang="de-DE" sz="2200" b="1" dirty="0">
                <a:ea typeface="MS PGothic" pitchFamily="34" charset="-128"/>
              </a:rPr>
              <a:t>Anwendung</a:t>
            </a:r>
            <a:r>
              <a:rPr lang="de-DE" sz="2200" dirty="0">
                <a:ea typeface="MS PGothic" pitchFamily="34" charset="-128"/>
              </a:rPr>
              <a:t> erworbener Sprachmittel mit inhaltlicher und sprachlicher </a:t>
            </a:r>
            <a:r>
              <a:rPr lang="de-DE" sz="2200" b="1" dirty="0">
                <a:ea typeface="MS PGothic" pitchFamily="34" charset="-128"/>
              </a:rPr>
              <a:t>Öffnung </a:t>
            </a:r>
            <a:endParaRPr lang="de-DE" sz="2200" dirty="0">
              <a:ea typeface="MS PGothic" pitchFamily="34" charset="-128"/>
            </a:endParaRPr>
          </a:p>
        </p:txBody>
      </p:sp>
      <p:sp>
        <p:nvSpPr>
          <p:cNvPr id="235525" name="Rechteck 7"/>
          <p:cNvSpPr>
            <a:spLocks noChangeArrowheads="1"/>
          </p:cNvSpPr>
          <p:nvPr/>
        </p:nvSpPr>
        <p:spPr bwMode="auto">
          <a:xfrm>
            <a:off x="838200" y="944563"/>
            <a:ext cx="7777163" cy="1570037"/>
          </a:xfrm>
          <a:prstGeom prst="rect">
            <a:avLst/>
          </a:prstGeom>
          <a:noFill/>
          <a:ln w="9525">
            <a:noFill/>
            <a:miter lim="800000"/>
            <a:headEnd/>
            <a:tailEnd/>
          </a:ln>
        </p:spPr>
        <p:txBody>
          <a:bodyPr>
            <a:prstTxWarp prst="textNoShape">
              <a:avLst/>
            </a:prstTxWarp>
            <a:spAutoFit/>
          </a:bodyPr>
          <a:lstStyle/>
          <a:p>
            <a:pPr algn="ctr"/>
            <a:r>
              <a:rPr lang="de-DE" b="1">
                <a:solidFill>
                  <a:srgbClr val="327A86"/>
                </a:solidFill>
                <a:ea typeface="MS PGothic" pitchFamily="34" charset="-128"/>
              </a:rPr>
              <a:t>3. Unterrichtsplanung (fachlich und sprachlich):</a:t>
            </a:r>
          </a:p>
          <a:p>
            <a:pPr algn="ctr"/>
            <a:r>
              <a:rPr lang="de-DE" b="1">
                <a:solidFill>
                  <a:srgbClr val="327A86"/>
                </a:solidFill>
                <a:ea typeface="MS PGothic" pitchFamily="34" charset="-128"/>
              </a:rPr>
              <a:t>Einführung und Visualisierung des Fachwortschatzes </a:t>
            </a:r>
          </a:p>
          <a:p>
            <a:pPr algn="ctr"/>
            <a:endParaRPr lang="de-DE">
              <a:solidFill>
                <a:srgbClr val="327A86"/>
              </a:solidFill>
              <a:ea typeface="MS PGothic" pitchFamily="34" charset="-128"/>
            </a:endParaRPr>
          </a:p>
        </p:txBody>
      </p:sp>
      <p:sp>
        <p:nvSpPr>
          <p:cNvPr id="235526" name="Foliennummernplatzhalter 10"/>
          <p:cNvSpPr>
            <a:spLocks noGrp="1"/>
          </p:cNvSpPr>
          <p:nvPr>
            <p:ph type="sldNum" sz="quarter" idx="10"/>
          </p:nvPr>
        </p:nvSpPr>
        <p:spPr>
          <a:noFill/>
        </p:spPr>
        <p:txBody>
          <a:bodyPr/>
          <a:lstStyle/>
          <a:p>
            <a:fld id="{F8378D30-E20E-4749-BB75-7A8E6DC705B0}" type="slidenum">
              <a:rPr lang="de-DE">
                <a:ea typeface="MS PGothic" pitchFamily="34" charset="-128"/>
              </a:rPr>
              <a:pPr/>
              <a:t>64</a:t>
            </a:fld>
            <a:endParaRPr lang="de-DE">
              <a:ea typeface="MS PGothic" pitchFamily="34" charset="-128"/>
            </a:endParaRPr>
          </a:p>
        </p:txBody>
      </p:sp>
      <p:sp>
        <p:nvSpPr>
          <p:cNvPr id="235527"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Umsetzung: Eigenproduktionen</a:t>
            </a:r>
            <a:endParaRPr lang="de-DE">
              <a:solidFill>
                <a:srgbClr val="FF0000"/>
              </a:solidFill>
              <a:latin typeface="Calibri" pitchFamily="34" charset="0"/>
              <a:ea typeface="MS PGothic" pitchFamily="34" charset="-128"/>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7" name="Foliennummernplatzhalter 3"/>
          <p:cNvSpPr>
            <a:spLocks noGrp="1"/>
          </p:cNvSpPr>
          <p:nvPr>
            <p:ph type="sldNum" sz="quarter" idx="10"/>
          </p:nvPr>
        </p:nvSpPr>
        <p:spPr>
          <a:noFill/>
        </p:spPr>
        <p:txBody>
          <a:bodyPr/>
          <a:lstStyle/>
          <a:p>
            <a:fld id="{1C76744B-EC27-6D46-AFAC-93E3D6F741F8}" type="slidenum">
              <a:rPr lang="de-DE">
                <a:ea typeface="MS PGothic" pitchFamily="34" charset="-128"/>
              </a:rPr>
              <a:pPr/>
              <a:t>65</a:t>
            </a:fld>
            <a:endParaRPr lang="de-DE">
              <a:ea typeface="MS PGothic" pitchFamily="34" charset="-128"/>
            </a:endParaRPr>
          </a:p>
        </p:txBody>
      </p:sp>
      <p:pic>
        <p:nvPicPr>
          <p:cNvPr id="236548" name="Picture 4"/>
          <p:cNvPicPr>
            <a:picLocks noChangeAspect="1" noChangeArrowheads="1"/>
          </p:cNvPicPr>
          <p:nvPr/>
        </p:nvPicPr>
        <p:blipFill>
          <a:blip r:embed="rId3"/>
          <a:srcRect/>
          <a:stretch>
            <a:fillRect/>
          </a:stretch>
        </p:blipFill>
        <p:spPr bwMode="auto">
          <a:xfrm>
            <a:off x="4567238" y="3424238"/>
            <a:ext cx="9525" cy="9525"/>
          </a:xfrm>
          <a:prstGeom prst="rect">
            <a:avLst/>
          </a:prstGeom>
          <a:noFill/>
          <a:ln w="9525">
            <a:noFill/>
            <a:miter lim="800000"/>
            <a:headEnd/>
            <a:tailEnd/>
          </a:ln>
        </p:spPr>
      </p:pic>
      <p:pic>
        <p:nvPicPr>
          <p:cNvPr id="236549" name="Picture 5"/>
          <p:cNvPicPr>
            <a:picLocks noChangeAspect="1" noChangeArrowheads="1"/>
          </p:cNvPicPr>
          <p:nvPr/>
        </p:nvPicPr>
        <p:blipFill>
          <a:blip r:embed="rId3"/>
          <a:srcRect/>
          <a:stretch>
            <a:fillRect/>
          </a:stretch>
        </p:blipFill>
        <p:spPr bwMode="auto">
          <a:xfrm>
            <a:off x="4567238" y="3424238"/>
            <a:ext cx="9525" cy="9525"/>
          </a:xfrm>
          <a:prstGeom prst="rect">
            <a:avLst/>
          </a:prstGeom>
          <a:noFill/>
          <a:ln w="9525">
            <a:noFill/>
            <a:miter lim="800000"/>
            <a:headEnd/>
            <a:tailEnd/>
          </a:ln>
        </p:spPr>
      </p:pic>
      <p:pic>
        <p:nvPicPr>
          <p:cNvPr id="5122" name="Picture 2"/>
          <p:cNvPicPr>
            <a:picLocks noChangeAspect="1" noChangeArrowheads="1"/>
          </p:cNvPicPr>
          <p:nvPr/>
        </p:nvPicPr>
        <p:blipFill>
          <a:blip r:embed="rId4" cstate="print"/>
          <a:srcRect l="32520"/>
          <a:stretch>
            <a:fillRect/>
          </a:stretch>
        </p:blipFill>
        <p:spPr bwMode="auto">
          <a:xfrm>
            <a:off x="1160463" y="3429000"/>
            <a:ext cx="2878137" cy="2855913"/>
          </a:xfrm>
          <a:prstGeom prst="rect">
            <a:avLst/>
          </a:prstGeom>
          <a:noFill/>
          <a:ln w="9525">
            <a:solidFill>
              <a:schemeClr val="bg1">
                <a:lumMod val="50000"/>
              </a:schemeClr>
            </a:solidFill>
            <a:miter lim="800000"/>
            <a:headEnd/>
            <a:tailEnd/>
          </a:ln>
        </p:spPr>
      </p:pic>
      <p:pic>
        <p:nvPicPr>
          <p:cNvPr id="11" name="Picture 7" descr="C:\Users\Lilo Verboom\Documents\Meine Scans\ppt_PIK_Multiplikatoren_3_Hundertertafel\Scannen0001.jpg"/>
          <p:cNvPicPr>
            <a:picLocks noChangeAspect="1" noChangeArrowheads="1"/>
          </p:cNvPicPr>
          <p:nvPr/>
        </p:nvPicPr>
        <p:blipFill>
          <a:blip r:embed="rId5" cstate="print"/>
          <a:srcRect l="4466" t="50963" r="37443" b="5164"/>
          <a:stretch>
            <a:fillRect/>
          </a:stretch>
        </p:blipFill>
        <p:spPr bwMode="auto">
          <a:xfrm>
            <a:off x="4137025" y="3429000"/>
            <a:ext cx="4778375" cy="2846388"/>
          </a:xfrm>
          <a:prstGeom prst="rect">
            <a:avLst/>
          </a:prstGeom>
          <a:noFill/>
          <a:ln w="9525">
            <a:solidFill>
              <a:schemeClr val="tx1">
                <a:lumMod val="65000"/>
                <a:lumOff val="35000"/>
              </a:schemeClr>
            </a:solidFill>
            <a:miter lim="800000"/>
            <a:headEnd/>
            <a:tailEnd/>
          </a:ln>
        </p:spPr>
      </p:pic>
      <p:sp>
        <p:nvSpPr>
          <p:cNvPr id="14" name="Textfeld 13"/>
          <p:cNvSpPr txBox="1">
            <a:spLocks noChangeArrowheads="1"/>
          </p:cNvSpPr>
          <p:nvPr/>
        </p:nvSpPr>
        <p:spPr bwMode="auto">
          <a:xfrm>
            <a:off x="4500563" y="1371600"/>
            <a:ext cx="4392612" cy="584200"/>
          </a:xfrm>
          <a:prstGeom prst="rect">
            <a:avLst/>
          </a:prstGeom>
          <a:noFill/>
          <a:ln w="9525">
            <a:noFill/>
            <a:miter lim="800000"/>
            <a:headEnd/>
            <a:tailEnd/>
          </a:ln>
        </p:spPr>
        <p:txBody>
          <a:bodyPr>
            <a:prstTxWarp prst="textNoShape">
              <a:avLst/>
            </a:prstTxWarp>
            <a:spAutoFit/>
          </a:bodyPr>
          <a:lstStyle/>
          <a:p>
            <a:pPr marL="457200" indent="-457200"/>
            <a:r>
              <a:rPr lang="de-DE" sz="3200" b="1" dirty="0">
                <a:ea typeface="MS PGothic" pitchFamily="34" charset="-128"/>
              </a:rPr>
              <a:t>sprechen und hören</a:t>
            </a:r>
          </a:p>
        </p:txBody>
      </p:sp>
      <p:sp>
        <p:nvSpPr>
          <p:cNvPr id="23655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prstTxWarp prst="textNoShape">
              <a:avLst/>
            </a:prstTxWarp>
            <a:spAutoFit/>
          </a:bodyPr>
          <a:lstStyle/>
          <a:p>
            <a:endParaRPr lang="de-DE">
              <a:ea typeface="MS PGothic" pitchFamily="34" charset="-128"/>
            </a:endParaRPr>
          </a:p>
        </p:txBody>
      </p:sp>
      <p:sp>
        <p:nvSpPr>
          <p:cNvPr id="15" name="Textfeld 14"/>
          <p:cNvSpPr txBox="1">
            <a:spLocks noChangeArrowheads="1"/>
          </p:cNvSpPr>
          <p:nvPr/>
        </p:nvSpPr>
        <p:spPr bwMode="auto">
          <a:xfrm>
            <a:off x="4500563" y="2133600"/>
            <a:ext cx="4464050" cy="585788"/>
          </a:xfrm>
          <a:prstGeom prst="rect">
            <a:avLst/>
          </a:prstGeom>
          <a:noFill/>
          <a:ln w="9525">
            <a:noFill/>
            <a:miter lim="800000"/>
            <a:headEnd/>
            <a:tailEnd/>
          </a:ln>
        </p:spPr>
        <p:txBody>
          <a:bodyPr>
            <a:prstTxWarp prst="textNoShape">
              <a:avLst/>
            </a:prstTxWarp>
            <a:spAutoFit/>
          </a:bodyPr>
          <a:lstStyle/>
          <a:p>
            <a:pPr marL="457200" indent="-457200"/>
            <a:r>
              <a:rPr lang="de-DE" sz="3200" b="1" dirty="0">
                <a:ea typeface="MS PGothic" pitchFamily="34" charset="-128"/>
              </a:rPr>
              <a:t>lesen und schreiben</a:t>
            </a:r>
            <a:endParaRPr lang="de-DE" sz="3200" dirty="0">
              <a:ea typeface="MS PGothic" pitchFamily="34" charset="-128"/>
            </a:endParaRPr>
          </a:p>
        </p:txBody>
      </p:sp>
      <p:sp>
        <p:nvSpPr>
          <p:cNvPr id="236555" name="Foliennummernplatzhalter 3"/>
          <p:cNvSpPr txBox="1">
            <a:spLocks/>
          </p:cNvSpPr>
          <p:nvPr/>
        </p:nvSpPr>
        <p:spPr bwMode="auto">
          <a:xfrm>
            <a:off x="6740525" y="6534150"/>
            <a:ext cx="2098675" cy="476250"/>
          </a:xfrm>
          <a:prstGeom prst="rect">
            <a:avLst/>
          </a:prstGeom>
          <a:noFill/>
          <a:ln w="9525">
            <a:noFill/>
            <a:miter lim="800000"/>
            <a:headEnd/>
            <a:tailEnd/>
          </a:ln>
        </p:spPr>
        <p:txBody>
          <a:bodyPr>
            <a:prstTxWarp prst="textNoShape">
              <a:avLst/>
            </a:prstTxWarp>
          </a:bodyPr>
          <a:lstStyle/>
          <a:p>
            <a:pPr algn="r"/>
            <a:endParaRPr lang="de-DE" sz="1400" dirty="0">
              <a:ea typeface="MS PGothic" pitchFamily="34" charset="-128"/>
            </a:endParaRPr>
          </a:p>
        </p:txBody>
      </p:sp>
      <p:sp>
        <p:nvSpPr>
          <p:cNvPr id="236556"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Eigenproduktionen</a:t>
            </a:r>
            <a:endParaRPr lang="de-DE">
              <a:solidFill>
                <a:srgbClr val="FF0000"/>
              </a:solidFill>
              <a:latin typeface="Calibri" pitchFamily="34" charset="0"/>
              <a:ea typeface="MS PGothic" pitchFamily="34" charset="-128"/>
            </a:endParaRPr>
          </a:p>
        </p:txBody>
      </p:sp>
      <p:pic>
        <p:nvPicPr>
          <p:cNvPr id="3" name="Grafik 2">
            <a:extLst>
              <a:ext uri="{FF2B5EF4-FFF2-40B4-BE49-F238E27FC236}">
                <a16:creationId xmlns:a16="http://schemas.microsoft.com/office/drawing/2014/main" id="{1143F979-8632-F14D-9BE9-DD95A72030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109" y="876908"/>
            <a:ext cx="3302843" cy="25133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 calcmode="lin" valueType="num">
                                      <p:cBhvr>
                                        <p:cTn id="15" dur="1000" fill="hold"/>
                                        <p:tgtEl>
                                          <p:spTgt spid="5122"/>
                                        </p:tgtEl>
                                        <p:attrNameLst>
                                          <p:attrName>ppt_w</p:attrName>
                                        </p:attrNameLst>
                                      </p:cBhvr>
                                      <p:tavLst>
                                        <p:tav tm="0">
                                          <p:val>
                                            <p:strVal val="#ppt_w*0.70"/>
                                          </p:val>
                                        </p:tav>
                                        <p:tav tm="100000">
                                          <p:val>
                                            <p:strVal val="#ppt_w"/>
                                          </p:val>
                                        </p:tav>
                                      </p:tavLst>
                                    </p:anim>
                                    <p:anim calcmode="lin" valueType="num">
                                      <p:cBhvr>
                                        <p:cTn id="16" dur="1000" fill="hold"/>
                                        <p:tgtEl>
                                          <p:spTgt spid="5122"/>
                                        </p:tgtEl>
                                        <p:attrNameLst>
                                          <p:attrName>ppt_h</p:attrName>
                                        </p:attrNameLst>
                                      </p:cBhvr>
                                      <p:tavLst>
                                        <p:tav tm="0">
                                          <p:val>
                                            <p:strVal val="#ppt_h"/>
                                          </p:val>
                                        </p:tav>
                                        <p:tav tm="100000">
                                          <p:val>
                                            <p:strVal val="#ppt_h"/>
                                          </p:val>
                                        </p:tav>
                                      </p:tavLst>
                                    </p:anim>
                                    <p:animEffect transition="in" filter="fade">
                                      <p:cBhvr>
                                        <p:cTn id="17" dur="1000"/>
                                        <p:tgtEl>
                                          <p:spTgt spid="5122"/>
                                        </p:tgtEl>
                                      </p:cBhvr>
                                    </p:animEffect>
                                  </p:childTnLst>
                                </p:cTn>
                              </p:par>
                              <p:par>
                                <p:cTn id="18" presetID="55"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strVal val="#ppt_w*0.70"/>
                                          </p:val>
                                        </p:tav>
                                        <p:tav tm="100000">
                                          <p:val>
                                            <p:strVal val="#ppt_w"/>
                                          </p:val>
                                        </p:tav>
                                      </p:tavLst>
                                    </p:anim>
                                    <p:anim calcmode="lin" valueType="num">
                                      <p:cBhvr>
                                        <p:cTn id="21" dur="1000" fill="hold"/>
                                        <p:tgtEl>
                                          <p:spTgt spid="11"/>
                                        </p:tgtEl>
                                        <p:attrNameLst>
                                          <p:attrName>ppt_h</p:attrName>
                                        </p:attrNameLst>
                                      </p:cBhvr>
                                      <p:tavLst>
                                        <p:tav tm="0">
                                          <p:val>
                                            <p:strVal val="#ppt_h"/>
                                          </p:val>
                                        </p:tav>
                                        <p:tav tm="100000">
                                          <p:val>
                                            <p:strVal val="#ppt_h"/>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4"/>
          <p:cNvPicPr>
            <a:picLocks noChangeAspect="1" noChangeArrowheads="1"/>
          </p:cNvPicPr>
          <p:nvPr/>
        </p:nvPicPr>
        <p:blipFill>
          <a:blip r:embed="rId3"/>
          <a:srcRect/>
          <a:stretch>
            <a:fillRect/>
          </a:stretch>
        </p:blipFill>
        <p:spPr bwMode="auto">
          <a:xfrm>
            <a:off x="4567238" y="3424238"/>
            <a:ext cx="9525" cy="9525"/>
          </a:xfrm>
          <a:prstGeom prst="rect">
            <a:avLst/>
          </a:prstGeom>
          <a:noFill/>
          <a:ln w="9525">
            <a:noFill/>
            <a:miter lim="800000"/>
            <a:headEnd/>
            <a:tailEnd/>
          </a:ln>
        </p:spPr>
      </p:pic>
      <p:pic>
        <p:nvPicPr>
          <p:cNvPr id="238595" name="Picture 5"/>
          <p:cNvPicPr>
            <a:picLocks noChangeAspect="1" noChangeArrowheads="1"/>
          </p:cNvPicPr>
          <p:nvPr/>
        </p:nvPicPr>
        <p:blipFill>
          <a:blip r:embed="rId3"/>
          <a:srcRect/>
          <a:stretch>
            <a:fillRect/>
          </a:stretch>
        </p:blipFill>
        <p:spPr bwMode="auto">
          <a:xfrm>
            <a:off x="4567238" y="3424238"/>
            <a:ext cx="9525" cy="9525"/>
          </a:xfrm>
          <a:prstGeom prst="rect">
            <a:avLst/>
          </a:prstGeom>
          <a:noFill/>
          <a:ln w="9525">
            <a:noFill/>
            <a:miter lim="800000"/>
            <a:headEnd/>
            <a:tailEnd/>
          </a:ln>
        </p:spPr>
      </p:pic>
      <p:sp>
        <p:nvSpPr>
          <p:cNvPr id="238596" name="Foliennummernplatzhalter 22"/>
          <p:cNvSpPr>
            <a:spLocks noGrp="1"/>
          </p:cNvSpPr>
          <p:nvPr>
            <p:ph type="sldNum" sz="quarter" idx="10"/>
          </p:nvPr>
        </p:nvSpPr>
        <p:spPr>
          <a:noFill/>
        </p:spPr>
        <p:txBody>
          <a:bodyPr/>
          <a:lstStyle/>
          <a:p>
            <a:fld id="{3BA99051-E8B8-784F-91E3-9BBF7BDC2E5B}" type="slidenum">
              <a:rPr lang="de-DE">
                <a:ea typeface="MS PGothic" pitchFamily="34" charset="-128"/>
              </a:rPr>
              <a:pPr/>
              <a:t>66</a:t>
            </a:fld>
            <a:endParaRPr lang="de-DE">
              <a:ea typeface="MS PGothic" pitchFamily="34" charset="-128"/>
            </a:endParaRPr>
          </a:p>
        </p:txBody>
      </p:sp>
      <p:sp>
        <p:nvSpPr>
          <p:cNvPr id="238597"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4. Das WEGE-Konzept – </a:t>
            </a:r>
            <a:r>
              <a:rPr lang="de-DE">
                <a:solidFill>
                  <a:srgbClr val="FF0000"/>
                </a:solidFill>
                <a:ea typeface="MS PGothic" pitchFamily="34" charset="-128"/>
              </a:rPr>
              <a:t>Eigenproduktionen</a:t>
            </a:r>
            <a:endParaRPr lang="de-DE">
              <a:solidFill>
                <a:srgbClr val="FF0000"/>
              </a:solidFill>
              <a:latin typeface="Calibri" pitchFamily="34" charset="0"/>
              <a:ea typeface="MS PGothic" pitchFamily="34" charset="-128"/>
            </a:endParaRPr>
          </a:p>
        </p:txBody>
      </p:sp>
      <p:pic>
        <p:nvPicPr>
          <p:cNvPr id="21" name="Picture 2" descr="C:\Users\Lilo Verboom\Documents\Meine Scans\2012-01 (Jan)\Scannen0004.jpg"/>
          <p:cNvPicPr>
            <a:picLocks noChangeAspect="1" noChangeArrowheads="1"/>
          </p:cNvPicPr>
          <p:nvPr/>
        </p:nvPicPr>
        <p:blipFill>
          <a:blip r:embed="rId4" cstate="print"/>
          <a:srcRect l="6849" t="1781" b="2363"/>
          <a:stretch>
            <a:fillRect/>
          </a:stretch>
        </p:blipFill>
        <p:spPr bwMode="auto">
          <a:xfrm>
            <a:off x="76200" y="990600"/>
            <a:ext cx="4419600" cy="5410200"/>
          </a:xfrm>
          <a:prstGeom prst="rect">
            <a:avLst/>
          </a:prstGeom>
          <a:noFill/>
          <a:ln>
            <a:solidFill>
              <a:schemeClr val="tx1">
                <a:lumMod val="50000"/>
                <a:lumOff val="50000"/>
              </a:schemeClr>
            </a:solidFill>
          </a:ln>
        </p:spPr>
      </p:pic>
      <p:pic>
        <p:nvPicPr>
          <p:cNvPr id="27" name="Picture 3" descr="C:\Users\Lilo Verboom\Documents\Meine Scans\2012-01 (Jan)\Scannen0005.jpg"/>
          <p:cNvPicPr>
            <a:picLocks noChangeAspect="1" noChangeArrowheads="1"/>
          </p:cNvPicPr>
          <p:nvPr/>
        </p:nvPicPr>
        <p:blipFill>
          <a:blip r:embed="rId5" cstate="print"/>
          <a:srcRect l="8164" t="38648" r="5011"/>
          <a:stretch>
            <a:fillRect/>
          </a:stretch>
        </p:blipFill>
        <p:spPr bwMode="auto">
          <a:xfrm>
            <a:off x="4611688" y="2209800"/>
            <a:ext cx="4532312" cy="4159250"/>
          </a:xfrm>
          <a:prstGeom prst="rect">
            <a:avLst/>
          </a:prstGeom>
          <a:noFill/>
          <a:ln>
            <a:solidFill>
              <a:schemeClr val="tx1">
                <a:lumMod val="50000"/>
                <a:lumOff val="50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Inhaltsplatzhalter 4"/>
          <p:cNvSpPr>
            <a:spLocks noGrp="1"/>
          </p:cNvSpPr>
          <p:nvPr>
            <p:ph idx="1"/>
          </p:nvPr>
        </p:nvSpPr>
        <p:spPr>
          <a:xfrm>
            <a:off x="533400" y="1066800"/>
            <a:ext cx="8208963" cy="1752600"/>
          </a:xfrm>
        </p:spPr>
        <p:txBody>
          <a:bodyPr/>
          <a:lstStyle/>
          <a:p>
            <a:pPr marL="341313">
              <a:buFont typeface="Lucida Grande" pitchFamily="-107" charset="0"/>
              <a:buNone/>
            </a:pPr>
            <a:r>
              <a:rPr lang="de-DE" sz="2400" i="1">
                <a:solidFill>
                  <a:srgbClr val="002060"/>
                </a:solidFill>
              </a:rPr>
              <a:t>L:   </a:t>
            </a:r>
            <a:r>
              <a:rPr lang="de-DE" sz="2400" i="1">
                <a:solidFill>
                  <a:srgbClr val="00B050"/>
                </a:solidFill>
              </a:rPr>
              <a:t>„Bei welchem Kind verstehst du am besten, was es</a:t>
            </a:r>
          </a:p>
          <a:p>
            <a:pPr marL="341313">
              <a:buFont typeface="Lucida Grande" pitchFamily="-107" charset="0"/>
              <a:buNone/>
            </a:pPr>
            <a:r>
              <a:rPr lang="de-DE" sz="2400" i="1">
                <a:solidFill>
                  <a:srgbClr val="00B050"/>
                </a:solidFill>
              </a:rPr>
              <a:t>gemeint hat:“</a:t>
            </a:r>
          </a:p>
          <a:p>
            <a:pPr marL="341313">
              <a:buFont typeface="Lucida Grande" pitchFamily="-107" charset="0"/>
              <a:buNone/>
            </a:pPr>
            <a:endParaRPr lang="de-DE" sz="800">
              <a:solidFill>
                <a:srgbClr val="008000"/>
              </a:solidFill>
            </a:endParaRPr>
          </a:p>
          <a:p>
            <a:pPr marL="341313">
              <a:buFont typeface="Lucida Grande" pitchFamily="-107" charset="0"/>
              <a:buNone/>
            </a:pPr>
            <a:r>
              <a:rPr lang="de-DE" sz="2400"/>
              <a:t>      Felix:                              Ayshe:                        Romina:</a:t>
            </a:r>
          </a:p>
          <a:p>
            <a:pPr marL="341313">
              <a:buFont typeface="Lucida Grande" pitchFamily="-107" charset="0"/>
              <a:buNone/>
            </a:pPr>
            <a:endParaRPr lang="de-DE"/>
          </a:p>
        </p:txBody>
      </p:sp>
      <p:sp>
        <p:nvSpPr>
          <p:cNvPr id="6" name="Textfeld 5"/>
          <p:cNvSpPr txBox="1"/>
          <p:nvPr/>
        </p:nvSpPr>
        <p:spPr>
          <a:xfrm>
            <a:off x="95250" y="2819400"/>
            <a:ext cx="2952750" cy="1108075"/>
          </a:xfrm>
          <a:prstGeom prst="rect">
            <a:avLst/>
          </a:prstGeom>
          <a:noFill/>
          <a:ln>
            <a:solidFill>
              <a:schemeClr val="tx1">
                <a:lumMod val="50000"/>
                <a:lumOff val="50000"/>
              </a:schemeClr>
            </a:solidFill>
          </a:ln>
        </p:spPr>
        <p:txBody>
          <a:bodyPr>
            <a:prstTxWarp prst="textNoShape">
              <a:avLst/>
            </a:prstTxWarp>
            <a:spAutoFit/>
          </a:bodyPr>
          <a:lstStyle/>
          <a:p>
            <a:pPr>
              <a:defRPr/>
            </a:pPr>
            <a:r>
              <a:rPr lang="de-DE" sz="2200">
                <a:ea typeface="MS PGothic" pitchFamily="34" charset="-128"/>
                <a:cs typeface="Arial" pitchFamily="-107" charset="0"/>
              </a:rPr>
              <a:t>„Das ist immer alles gleich. Immer die gleichen Zahlen.“</a:t>
            </a:r>
          </a:p>
        </p:txBody>
      </p:sp>
      <p:sp>
        <p:nvSpPr>
          <p:cNvPr id="7" name="Textfeld 6"/>
          <p:cNvSpPr txBox="1"/>
          <p:nvPr/>
        </p:nvSpPr>
        <p:spPr>
          <a:xfrm>
            <a:off x="3348038" y="2819400"/>
            <a:ext cx="2519362" cy="769938"/>
          </a:xfrm>
          <a:prstGeom prst="rect">
            <a:avLst/>
          </a:prstGeom>
          <a:noFill/>
          <a:ln>
            <a:solidFill>
              <a:schemeClr val="tx1">
                <a:lumMod val="50000"/>
                <a:lumOff val="50000"/>
              </a:schemeClr>
            </a:solidFill>
          </a:ln>
        </p:spPr>
        <p:txBody>
          <a:bodyPr>
            <a:prstTxWarp prst="textNoShape">
              <a:avLst/>
            </a:prstTxWarp>
            <a:spAutoFit/>
          </a:bodyPr>
          <a:lstStyle/>
          <a:p>
            <a:pPr>
              <a:defRPr/>
            </a:pPr>
            <a:r>
              <a:rPr lang="de-DE" sz="2200">
                <a:ea typeface="MS PGothic" pitchFamily="34" charset="-128"/>
                <a:cs typeface="Arial" pitchFamily="-107" charset="0"/>
              </a:rPr>
              <a:t>„In einer Zeile sind immer 10.“</a:t>
            </a:r>
          </a:p>
        </p:txBody>
      </p:sp>
      <p:sp>
        <p:nvSpPr>
          <p:cNvPr id="8" name="Textfeld 7"/>
          <p:cNvSpPr txBox="1"/>
          <p:nvPr/>
        </p:nvSpPr>
        <p:spPr>
          <a:xfrm>
            <a:off x="6096000" y="2819400"/>
            <a:ext cx="2987675" cy="1446213"/>
          </a:xfrm>
          <a:prstGeom prst="rect">
            <a:avLst/>
          </a:prstGeom>
          <a:noFill/>
          <a:ln>
            <a:solidFill>
              <a:schemeClr val="tx1">
                <a:lumMod val="50000"/>
                <a:lumOff val="50000"/>
              </a:schemeClr>
            </a:solidFill>
          </a:ln>
        </p:spPr>
        <p:txBody>
          <a:bodyPr>
            <a:prstTxWarp prst="textNoShape">
              <a:avLst/>
            </a:prstTxWarp>
            <a:spAutoFit/>
          </a:bodyPr>
          <a:lstStyle/>
          <a:p>
            <a:pPr>
              <a:defRPr/>
            </a:pPr>
            <a:r>
              <a:rPr lang="de-DE" sz="2200">
                <a:ea typeface="MS PGothic" pitchFamily="34" charset="-128"/>
                <a:cs typeface="Arial" pitchFamily="-107" charset="0"/>
              </a:rPr>
              <a:t>„Bei den Zahlen in der ersten Spalte steht an der Einerstelle immer eine 1.“</a:t>
            </a:r>
          </a:p>
        </p:txBody>
      </p:sp>
      <p:pic>
        <p:nvPicPr>
          <p:cNvPr id="227334" name="Grafik 8"/>
          <p:cNvPicPr>
            <a:picLocks noChangeAspect="1" noChangeArrowheads="1"/>
          </p:cNvPicPr>
          <p:nvPr/>
        </p:nvPicPr>
        <p:blipFill>
          <a:blip r:embed="rId3" cstate="print"/>
          <a:srcRect l="58289" t="3288" r="13019" b="86844"/>
          <a:stretch>
            <a:fillRect/>
          </a:stretch>
        </p:blipFill>
        <p:spPr bwMode="auto">
          <a:xfrm>
            <a:off x="468313" y="4308475"/>
            <a:ext cx="2232025" cy="720725"/>
          </a:xfrm>
          <a:prstGeom prst="rect">
            <a:avLst/>
          </a:prstGeom>
          <a:noFill/>
          <a:ln w="9525">
            <a:noFill/>
            <a:miter lim="800000"/>
            <a:headEnd/>
            <a:tailEnd/>
          </a:ln>
        </p:spPr>
      </p:pic>
      <p:pic>
        <p:nvPicPr>
          <p:cNvPr id="227335" name="Grafik 9"/>
          <p:cNvPicPr>
            <a:picLocks noChangeAspect="1" noChangeArrowheads="1"/>
          </p:cNvPicPr>
          <p:nvPr/>
        </p:nvPicPr>
        <p:blipFill>
          <a:blip r:embed="rId3" cstate="print"/>
          <a:srcRect l="58289" t="3288" r="13019" b="86844"/>
          <a:stretch>
            <a:fillRect/>
          </a:stretch>
        </p:blipFill>
        <p:spPr bwMode="auto">
          <a:xfrm>
            <a:off x="3657600" y="4343400"/>
            <a:ext cx="2232025" cy="719138"/>
          </a:xfrm>
          <a:prstGeom prst="rect">
            <a:avLst/>
          </a:prstGeom>
          <a:noFill/>
          <a:ln w="9525">
            <a:noFill/>
            <a:miter lim="800000"/>
            <a:headEnd/>
            <a:tailEnd/>
          </a:ln>
        </p:spPr>
      </p:pic>
      <p:pic>
        <p:nvPicPr>
          <p:cNvPr id="227336" name="Grafik 10"/>
          <p:cNvPicPr>
            <a:picLocks noChangeAspect="1" noChangeArrowheads="1"/>
          </p:cNvPicPr>
          <p:nvPr/>
        </p:nvPicPr>
        <p:blipFill>
          <a:blip r:embed="rId3" cstate="print"/>
          <a:srcRect l="58289" t="3288" r="13019" b="86844"/>
          <a:stretch>
            <a:fillRect/>
          </a:stretch>
        </p:blipFill>
        <p:spPr bwMode="auto">
          <a:xfrm>
            <a:off x="6588125" y="4343400"/>
            <a:ext cx="2232025" cy="719137"/>
          </a:xfrm>
          <a:prstGeom prst="rect">
            <a:avLst/>
          </a:prstGeom>
          <a:noFill/>
          <a:ln w="9525">
            <a:noFill/>
            <a:miter lim="800000"/>
            <a:headEnd/>
            <a:tailEnd/>
          </a:ln>
        </p:spPr>
      </p:pic>
      <p:sp>
        <p:nvSpPr>
          <p:cNvPr id="227337" name="Textfeld 12"/>
          <p:cNvSpPr txBox="1">
            <a:spLocks noChangeArrowheads="1"/>
          </p:cNvSpPr>
          <p:nvPr/>
        </p:nvSpPr>
        <p:spPr bwMode="auto">
          <a:xfrm>
            <a:off x="358775" y="5334000"/>
            <a:ext cx="8785225" cy="1200150"/>
          </a:xfrm>
          <a:prstGeom prst="rect">
            <a:avLst/>
          </a:prstGeom>
          <a:noFill/>
          <a:ln w="9525">
            <a:noFill/>
            <a:miter lim="800000"/>
            <a:headEnd/>
            <a:tailEnd/>
          </a:ln>
        </p:spPr>
        <p:txBody>
          <a:bodyPr>
            <a:prstTxWarp prst="textNoShape">
              <a:avLst/>
            </a:prstTxWarp>
            <a:spAutoFit/>
          </a:bodyPr>
          <a:lstStyle/>
          <a:p>
            <a:r>
              <a:rPr lang="de-DE" sz="2400">
                <a:solidFill>
                  <a:srgbClr val="FF0000"/>
                </a:solidFill>
                <a:ea typeface="MS PGothic" pitchFamily="34" charset="-128"/>
                <a:sym typeface="Wingdings" pitchFamily="-107" charset="2"/>
              </a:rPr>
              <a:t> Auch als Übungsmöglichkeit bzw. Impuls, um sensibel zu werden für genaue Sprachverwendung (über Sprache reflektieren)</a:t>
            </a:r>
            <a:endParaRPr lang="de-DE" sz="2400">
              <a:solidFill>
                <a:srgbClr val="FF0000"/>
              </a:solidFill>
              <a:ea typeface="MS PGothic" pitchFamily="34" charset="-128"/>
            </a:endParaRPr>
          </a:p>
        </p:txBody>
      </p:sp>
      <p:sp>
        <p:nvSpPr>
          <p:cNvPr id="227338" name="Foliennummernplatzhalter 3"/>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sz="1400">
                <a:ea typeface="MS PGothic" pitchFamily="34" charset="-128"/>
              </a:rPr>
              <a:t>                                  </a:t>
            </a:r>
            <a:fld id="{5F43079A-52AE-814A-A82B-75C28A17B001}" type="slidenum">
              <a:rPr lang="de-DE" sz="1400">
                <a:ea typeface="MS PGothic" pitchFamily="34" charset="-128"/>
              </a:rPr>
              <a:pPr/>
              <a:t>67</a:t>
            </a:fld>
            <a:endParaRPr lang="de-DE" sz="1400">
              <a:ea typeface="MS PGothic" pitchFamily="34" charset="-128"/>
            </a:endParaRPr>
          </a:p>
        </p:txBody>
      </p:sp>
      <p:sp>
        <p:nvSpPr>
          <p:cNvPr id="12"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dirty="0">
                <a:solidFill>
                  <a:srgbClr val="FF0000"/>
                </a:solidFill>
                <a:ea typeface="MS PGothic" pitchFamily="34" charset="-128"/>
              </a:rPr>
              <a:t>5. Das WEGE-Konzept – </a:t>
            </a:r>
            <a:r>
              <a:rPr lang="de-DE" dirty="0">
                <a:solidFill>
                  <a:srgbClr val="FF0000"/>
                </a:solidFill>
                <a:ea typeface="MS PGothic" pitchFamily="34" charset="-128"/>
              </a:rPr>
              <a:t>Reflexion (Sprachbewusstheit fördern)</a:t>
            </a:r>
            <a:endParaRPr lang="de-DE" dirty="0">
              <a:solidFill>
                <a:srgbClr val="FF0000"/>
              </a:solidFill>
              <a:latin typeface="Calibri" pitchFamily="34" charset="0"/>
              <a:ea typeface="MS PGothic" pitchFamily="34" charset="-128"/>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Foliennummernplatzhalter 3"/>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sz="1400">
                <a:ea typeface="MS PGothic" pitchFamily="34" charset="-128"/>
                <a:cs typeface="MS PGothic" pitchFamily="34" charset="-128"/>
              </a:rPr>
              <a:t>                                  </a:t>
            </a:r>
            <a:fld id="{33B38239-71B7-404F-90F5-963ECA89EB14}" type="slidenum">
              <a:rPr lang="de-DE" sz="1400">
                <a:ea typeface="MS PGothic" pitchFamily="34" charset="-128"/>
                <a:cs typeface="MS PGothic" pitchFamily="34" charset="-128"/>
              </a:rPr>
              <a:pPr/>
              <a:t>68</a:t>
            </a:fld>
            <a:endParaRPr lang="de-DE" sz="1400">
              <a:ea typeface="MS PGothic" pitchFamily="34" charset="-128"/>
              <a:cs typeface="MS PGothic" pitchFamily="34" charset="-128"/>
            </a:endParaRPr>
          </a:p>
        </p:txBody>
      </p:sp>
      <p:sp>
        <p:nvSpPr>
          <p:cNvPr id="229380" name="Textfeld 15"/>
          <p:cNvSpPr txBox="1">
            <a:spLocks noChangeArrowheads="1"/>
          </p:cNvSpPr>
          <p:nvPr/>
        </p:nvSpPr>
        <p:spPr bwMode="auto">
          <a:xfrm>
            <a:off x="3048000" y="5791200"/>
            <a:ext cx="6477000" cy="461665"/>
          </a:xfrm>
          <a:prstGeom prst="rect">
            <a:avLst/>
          </a:prstGeom>
          <a:noFill/>
          <a:ln w="9525">
            <a:noFill/>
            <a:miter lim="800000"/>
            <a:headEnd/>
            <a:tailEnd/>
          </a:ln>
        </p:spPr>
        <p:txBody>
          <a:bodyPr wrap="square">
            <a:prstTxWarp prst="textNoShape">
              <a:avLst/>
            </a:prstTxWarp>
            <a:spAutoFit/>
          </a:bodyPr>
          <a:lstStyle/>
          <a:p>
            <a:r>
              <a:rPr lang="de-DE" sz="1000" dirty="0">
                <a:ea typeface="Arial" pitchFamily="-107" charset="0"/>
                <a:cs typeface="Arial" pitchFamily="-107" charset="0"/>
              </a:rPr>
              <a:t>Daniela Götze, “</a:t>
            </a:r>
            <a:r>
              <a:rPr lang="de-DE" sz="1000" dirty="0">
                <a:solidFill>
                  <a:srgbClr val="000000"/>
                </a:solidFill>
                <a:latin typeface="Calibri" pitchFamily="34" charset="0"/>
                <a:ea typeface="Arial" pitchFamily="-107" charset="0"/>
                <a:cs typeface="Arial" pitchFamily="-107" charset="0"/>
              </a:rPr>
              <a:t>Sprachförderung im Mathematikunterricht“, Cornelsen Schulverlage GmbH, Berlin, S. 103</a:t>
            </a:r>
            <a:endParaRPr lang="de-DE" sz="1000" dirty="0">
              <a:solidFill>
                <a:srgbClr val="FF0000"/>
              </a:solidFill>
              <a:ea typeface="Arial" pitchFamily="-107" charset="0"/>
              <a:cs typeface="Arial" pitchFamily="-107" charset="0"/>
            </a:endParaRPr>
          </a:p>
          <a:p>
            <a:endParaRPr lang="de-DE" sz="1400" dirty="0">
              <a:ea typeface="Arial" pitchFamily="-107" charset="0"/>
              <a:cs typeface="Arial" pitchFamily="-107" charset="0"/>
            </a:endParaRPr>
          </a:p>
        </p:txBody>
      </p:sp>
      <p:pic>
        <p:nvPicPr>
          <p:cNvPr id="8" name="Grafik 571"/>
          <p:cNvPicPr>
            <a:picLocks noChangeAspect="1"/>
          </p:cNvPicPr>
          <p:nvPr/>
        </p:nvPicPr>
        <p:blipFill>
          <a:blip r:embed="rId3" cstate="print"/>
          <a:srcRect/>
          <a:stretch>
            <a:fillRect/>
          </a:stretch>
        </p:blipFill>
        <p:spPr bwMode="auto">
          <a:xfrm>
            <a:off x="1187624" y="2195513"/>
            <a:ext cx="7215188" cy="3595687"/>
          </a:xfrm>
          <a:prstGeom prst="rect">
            <a:avLst/>
          </a:prstGeom>
          <a:noFill/>
          <a:ln w="9525">
            <a:noFill/>
            <a:miter lim="800000"/>
            <a:headEnd/>
            <a:tailEnd/>
          </a:ln>
        </p:spPr>
      </p:pic>
      <p:sp>
        <p:nvSpPr>
          <p:cNvPr id="229382" name="Textfeld 8"/>
          <p:cNvSpPr txBox="1">
            <a:spLocks noChangeArrowheads="1"/>
          </p:cNvSpPr>
          <p:nvPr/>
        </p:nvSpPr>
        <p:spPr bwMode="auto">
          <a:xfrm>
            <a:off x="1524000" y="914400"/>
            <a:ext cx="6312947" cy="1261884"/>
          </a:xfrm>
          <a:prstGeom prst="rect">
            <a:avLst/>
          </a:prstGeom>
          <a:noFill/>
          <a:ln w="9525">
            <a:noFill/>
            <a:miter lim="800000"/>
            <a:headEnd/>
            <a:tailEnd/>
          </a:ln>
        </p:spPr>
        <p:txBody>
          <a:bodyPr wrap="none">
            <a:prstTxWarp prst="textNoShape">
              <a:avLst/>
            </a:prstTxWarp>
            <a:spAutoFit/>
          </a:bodyPr>
          <a:lstStyle/>
          <a:p>
            <a:r>
              <a:rPr lang="de-DE" sz="2400" u="sng" dirty="0">
                <a:ea typeface="MS PGothic" pitchFamily="34" charset="-128"/>
                <a:cs typeface="MS PGothic" pitchFamily="34" charset="-128"/>
              </a:rPr>
              <a:t>Reflexion (Sprachbewusstheit fördern):</a:t>
            </a:r>
          </a:p>
          <a:p>
            <a:endParaRPr lang="de-DE" sz="400" u="sng" dirty="0">
              <a:ea typeface="MS PGothic" pitchFamily="34" charset="-128"/>
              <a:cs typeface="MS PGothic" pitchFamily="34" charset="-128"/>
            </a:endParaRPr>
          </a:p>
          <a:p>
            <a:r>
              <a:rPr lang="de-DE" sz="2400" dirty="0">
                <a:ea typeface="MS PGothic" pitchFamily="34" charset="-128"/>
                <a:cs typeface="MS PGothic" pitchFamily="34" charset="-128"/>
              </a:rPr>
              <a:t> </a:t>
            </a:r>
            <a:r>
              <a:rPr lang="de-DE" sz="2400" dirty="0">
                <a:ea typeface="Arial" pitchFamily="-107" charset="0"/>
                <a:cs typeface="Arial" pitchFamily="-107" charset="0"/>
              </a:rPr>
              <a:t>Gemeinsames Besprechen mit den Kindern:</a:t>
            </a:r>
          </a:p>
          <a:p>
            <a:r>
              <a:rPr lang="de-DE" sz="2400" dirty="0">
                <a:ea typeface="Arial" pitchFamily="-107" charset="0"/>
                <a:cs typeface="Arial" pitchFamily="-107" charset="0"/>
              </a:rPr>
              <a:t>Was macht eine gute Beschreibung aus?</a:t>
            </a:r>
          </a:p>
        </p:txBody>
      </p:sp>
      <p:sp>
        <p:nvSpPr>
          <p:cNvPr id="10"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dirty="0">
                <a:solidFill>
                  <a:srgbClr val="FF0000"/>
                </a:solidFill>
                <a:ea typeface="MS PGothic" pitchFamily="34" charset="-128"/>
              </a:rPr>
              <a:t>5. Das WEGE-Konzept – </a:t>
            </a:r>
            <a:r>
              <a:rPr lang="de-DE" dirty="0">
                <a:solidFill>
                  <a:srgbClr val="FF0000"/>
                </a:solidFill>
                <a:ea typeface="MS PGothic" pitchFamily="34" charset="-128"/>
              </a:rPr>
              <a:t>Reflexion (Sprachbewusstheit fördern)</a:t>
            </a:r>
            <a:endParaRPr lang="de-DE" dirty="0">
              <a:solidFill>
                <a:srgbClr val="FF0000"/>
              </a:solidFill>
              <a:latin typeface="Calibri" pitchFamily="34" charset="0"/>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Grafik 9"/>
          <p:cNvPicPr>
            <a:picLocks noChangeAspect="1" noChangeArrowheads="1"/>
          </p:cNvPicPr>
          <p:nvPr/>
        </p:nvPicPr>
        <p:blipFill>
          <a:blip r:embed="rId3" cstate="print"/>
          <a:srcRect l="58289" t="3288" r="13019" b="86844"/>
          <a:stretch>
            <a:fillRect/>
          </a:stretch>
        </p:blipFill>
        <p:spPr bwMode="auto">
          <a:xfrm>
            <a:off x="3200400" y="1219200"/>
            <a:ext cx="2838450" cy="914400"/>
          </a:xfrm>
          <a:prstGeom prst="rect">
            <a:avLst/>
          </a:prstGeom>
          <a:noFill/>
          <a:ln w="9525">
            <a:noFill/>
            <a:miter lim="800000"/>
            <a:headEnd/>
            <a:tailEnd/>
          </a:ln>
        </p:spPr>
      </p:pic>
      <p:sp>
        <p:nvSpPr>
          <p:cNvPr id="231427" name="Foliennummernplatzhalter 3"/>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sz="1400">
                <a:ea typeface="MS PGothic" pitchFamily="34" charset="-128"/>
                <a:cs typeface="MS PGothic" pitchFamily="34" charset="-128"/>
              </a:rPr>
              <a:t>                                  </a:t>
            </a:r>
            <a:fld id="{C8FC40DB-A53E-3B49-B888-B4D8E2DD65E1}" type="slidenum">
              <a:rPr lang="de-DE" sz="1400">
                <a:ea typeface="MS PGothic" pitchFamily="34" charset="-128"/>
                <a:cs typeface="MS PGothic" pitchFamily="34" charset="-128"/>
              </a:rPr>
              <a:pPr/>
              <a:t>69</a:t>
            </a:fld>
            <a:endParaRPr lang="de-DE" sz="1400">
              <a:ea typeface="MS PGothic" pitchFamily="34" charset="-128"/>
              <a:cs typeface="MS PGothic" pitchFamily="34" charset="-128"/>
            </a:endParaRPr>
          </a:p>
        </p:txBody>
      </p:sp>
      <p:sp>
        <p:nvSpPr>
          <p:cNvPr id="231429" name="Textfeld 12"/>
          <p:cNvSpPr txBox="1">
            <a:spLocks noChangeArrowheads="1"/>
          </p:cNvSpPr>
          <p:nvPr/>
        </p:nvSpPr>
        <p:spPr bwMode="auto">
          <a:xfrm>
            <a:off x="3505200" y="1595437"/>
            <a:ext cx="434975" cy="461963"/>
          </a:xfrm>
          <a:prstGeom prst="rect">
            <a:avLst/>
          </a:prstGeom>
          <a:noFill/>
          <a:ln w="9525">
            <a:noFill/>
            <a:miter lim="800000"/>
            <a:headEnd/>
            <a:tailEnd/>
          </a:ln>
        </p:spPr>
        <p:txBody>
          <a:bodyPr>
            <a:prstTxWarp prst="textNoShape">
              <a:avLst/>
            </a:prstTxWarp>
            <a:spAutoFit/>
          </a:bodyPr>
          <a:lstStyle/>
          <a:p>
            <a:r>
              <a:rPr lang="de-DE" sz="2400" b="1" dirty="0">
                <a:solidFill>
                  <a:srgbClr val="0000FF"/>
                </a:solidFill>
                <a:ea typeface="Arial" pitchFamily="-107" charset="0"/>
                <a:cs typeface="Arial" pitchFamily="-107" charset="0"/>
              </a:rPr>
              <a:t>X</a:t>
            </a:r>
          </a:p>
        </p:txBody>
      </p:sp>
      <p:sp>
        <p:nvSpPr>
          <p:cNvPr id="231430" name="Textfeld 13"/>
          <p:cNvSpPr txBox="1">
            <a:spLocks noChangeArrowheads="1"/>
          </p:cNvSpPr>
          <p:nvPr/>
        </p:nvSpPr>
        <p:spPr bwMode="auto">
          <a:xfrm>
            <a:off x="838200" y="2671762"/>
            <a:ext cx="8610600" cy="2586038"/>
          </a:xfrm>
          <a:prstGeom prst="rect">
            <a:avLst/>
          </a:prstGeom>
          <a:noFill/>
          <a:ln w="9525">
            <a:noFill/>
            <a:miter lim="800000"/>
            <a:headEnd/>
            <a:tailEnd/>
          </a:ln>
        </p:spPr>
        <p:txBody>
          <a:bodyPr>
            <a:prstTxWarp prst="textNoShape">
              <a:avLst/>
            </a:prstTxWarp>
            <a:spAutoFit/>
          </a:bodyPr>
          <a:lstStyle/>
          <a:p>
            <a:r>
              <a:rPr lang="de-DE" sz="2400" dirty="0">
                <a:ea typeface="Arial" pitchFamily="-107" charset="0"/>
                <a:cs typeface="Arial" pitchFamily="-107" charset="0"/>
              </a:rPr>
              <a:t>Entscheidungskriterien von Kindern:</a:t>
            </a:r>
          </a:p>
          <a:p>
            <a:endParaRPr lang="de-DE" sz="2400" dirty="0">
              <a:ea typeface="Arial" pitchFamily="-107" charset="0"/>
              <a:cs typeface="Arial" pitchFamily="-107" charset="0"/>
            </a:endParaRPr>
          </a:p>
          <a:p>
            <a:pPr>
              <a:buFont typeface="Arial" pitchFamily="-107" charset="0"/>
              <a:buChar char="•"/>
            </a:pPr>
            <a:r>
              <a:rPr lang="de-DE" sz="2400" dirty="0">
                <a:ea typeface="Arial" pitchFamily="-107" charset="0"/>
                <a:cs typeface="Arial" pitchFamily="-107" charset="0"/>
              </a:rPr>
              <a:t> viele Wörter aus dem Wortspeicher benutzt</a:t>
            </a:r>
          </a:p>
          <a:p>
            <a:pPr>
              <a:buFont typeface="Arial" pitchFamily="-107" charset="0"/>
              <a:buChar char="•"/>
            </a:pPr>
            <a:r>
              <a:rPr lang="de-DE" sz="2400" dirty="0">
                <a:ea typeface="Arial" pitchFamily="-107" charset="0"/>
                <a:cs typeface="Arial" pitchFamily="-107" charset="0"/>
              </a:rPr>
              <a:t> viel Text geschrieben</a:t>
            </a:r>
          </a:p>
          <a:p>
            <a:pPr>
              <a:buFont typeface="Arial" pitchFamily="-107" charset="0"/>
              <a:buChar char="•"/>
            </a:pPr>
            <a:r>
              <a:rPr lang="de-DE" sz="2400" dirty="0">
                <a:ea typeface="Arial" pitchFamily="-107" charset="0"/>
                <a:cs typeface="Arial" pitchFamily="-107" charset="0"/>
              </a:rPr>
              <a:t> viele Zahlen beim Beschreiben benutzt</a:t>
            </a:r>
          </a:p>
          <a:p>
            <a:pPr>
              <a:buFont typeface="Arial" pitchFamily="-107" charset="0"/>
              <a:buChar char="•"/>
            </a:pPr>
            <a:r>
              <a:rPr lang="de-DE" sz="2400" dirty="0">
                <a:ea typeface="Arial" pitchFamily="-107" charset="0"/>
                <a:cs typeface="Arial" pitchFamily="-107" charset="0"/>
              </a:rPr>
              <a:t> keine Zahlen, nur Wörter benutzt</a:t>
            </a:r>
          </a:p>
          <a:p>
            <a:pPr>
              <a:buFont typeface="Arial" pitchFamily="-107" charset="0"/>
              <a:buChar char="•"/>
            </a:pPr>
            <a:endParaRPr lang="de-DE" dirty="0">
              <a:ea typeface="Arial" pitchFamily="-107" charset="0"/>
              <a:cs typeface="Arial" pitchFamily="-107" charset="0"/>
            </a:endParaRPr>
          </a:p>
        </p:txBody>
      </p:sp>
      <p:sp>
        <p:nvSpPr>
          <p:cNvPr id="9"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dirty="0">
                <a:solidFill>
                  <a:srgbClr val="FF0000"/>
                </a:solidFill>
                <a:ea typeface="MS PGothic" pitchFamily="34" charset="-128"/>
              </a:rPr>
              <a:t>5. Das WEGE-Konzept – </a:t>
            </a:r>
            <a:r>
              <a:rPr lang="de-DE" dirty="0">
                <a:solidFill>
                  <a:srgbClr val="FF0000"/>
                </a:solidFill>
                <a:ea typeface="MS PGothic" pitchFamily="34" charset="-128"/>
              </a:rPr>
              <a:t>Reflexion (Sprachbewusstheit fördern)</a:t>
            </a:r>
            <a:endParaRPr lang="de-DE" dirty="0">
              <a:solidFill>
                <a:srgbClr val="FF0000"/>
              </a:solidFill>
              <a:latin typeface="Calibri" pitchFamily="34" charset="0"/>
              <a:ea typeface="MS PGothic" pitchFamily="34" charset="-128"/>
            </a:endParaRPr>
          </a:p>
        </p:txBody>
      </p:sp>
      <p:sp>
        <p:nvSpPr>
          <p:cNvPr id="8" name="Textfeld 15"/>
          <p:cNvSpPr txBox="1">
            <a:spLocks noChangeArrowheads="1"/>
          </p:cNvSpPr>
          <p:nvPr/>
        </p:nvSpPr>
        <p:spPr bwMode="auto">
          <a:xfrm>
            <a:off x="2743200" y="5562600"/>
            <a:ext cx="6477000" cy="461665"/>
          </a:xfrm>
          <a:prstGeom prst="rect">
            <a:avLst/>
          </a:prstGeom>
          <a:noFill/>
          <a:ln w="9525">
            <a:noFill/>
            <a:miter lim="800000"/>
            <a:headEnd/>
            <a:tailEnd/>
          </a:ln>
        </p:spPr>
        <p:txBody>
          <a:bodyPr wrap="square">
            <a:prstTxWarp prst="textNoShape">
              <a:avLst/>
            </a:prstTxWarp>
            <a:spAutoFit/>
          </a:bodyPr>
          <a:lstStyle/>
          <a:p>
            <a:r>
              <a:rPr lang="de-DE" sz="1000" dirty="0">
                <a:ea typeface="Arial" pitchFamily="-107" charset="0"/>
                <a:cs typeface="Arial" pitchFamily="-107" charset="0"/>
              </a:rPr>
              <a:t>Vgl. Daniela Götze, “</a:t>
            </a:r>
            <a:r>
              <a:rPr lang="de-DE" sz="1000" dirty="0">
                <a:solidFill>
                  <a:srgbClr val="000000"/>
                </a:solidFill>
                <a:latin typeface="Calibri" pitchFamily="34" charset="0"/>
                <a:ea typeface="Arial" pitchFamily="-107" charset="0"/>
                <a:cs typeface="Arial" pitchFamily="-107" charset="0"/>
              </a:rPr>
              <a:t>Sprachförderung im Mathematikunterricht“, Cornelsen Schulverlage GmbH, Berlin, S. 95ff</a:t>
            </a:r>
            <a:endParaRPr lang="de-DE" sz="1000" dirty="0">
              <a:solidFill>
                <a:srgbClr val="FF0000"/>
              </a:solidFill>
              <a:ea typeface="Arial" pitchFamily="-107" charset="0"/>
              <a:cs typeface="Arial" pitchFamily="-107" charset="0"/>
            </a:endParaRPr>
          </a:p>
          <a:p>
            <a:endParaRPr lang="de-DE" sz="1400" dirty="0">
              <a:ea typeface="Arial" pitchFamily="-107" charset="0"/>
              <a:cs typeface="Arial" pitchFamily="-107"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2"/>
          <p:cNvSpPr txBox="1">
            <a:spLocks/>
          </p:cNvSpPr>
          <p:nvPr/>
        </p:nvSpPr>
        <p:spPr bwMode="auto">
          <a:xfrm>
            <a:off x="323850" y="1628775"/>
            <a:ext cx="8382000" cy="3132138"/>
          </a:xfrm>
          <a:prstGeom prst="rect">
            <a:avLst/>
          </a:prstGeom>
          <a:solidFill>
            <a:schemeClr val="accent5"/>
          </a:solidFill>
          <a:ln w="9525">
            <a:noFill/>
            <a:miter lim="800000"/>
            <a:headEnd/>
            <a:tailEnd/>
          </a:ln>
        </p:spPr>
        <p:txBody>
          <a:bodyPr>
            <a:prstTxWarp prst="textNoShape">
              <a:avLst/>
            </a:prstTxWarp>
          </a:bodyPr>
          <a:lstStyle/>
          <a:p>
            <a:pPr marL="342900" indent="-342900" algn="just" eaLnBrk="0" hangingPunct="0">
              <a:spcBef>
                <a:spcPct val="20000"/>
              </a:spcBef>
              <a:buFont typeface="Arial" pitchFamily="-107" charset="0"/>
              <a:buNone/>
              <a:defRPr/>
            </a:pPr>
            <a:r>
              <a:rPr lang="de-DE" sz="2800">
                <a:ea typeface="MS PGothic" pitchFamily="34" charset="-128"/>
                <a:cs typeface="Arial" pitchFamily="-107" charset="0"/>
              </a:rPr>
              <a:t>  „Fachwörter tragen die Hauptinformation der fachlichen Kommunikation (Fluck 1997, S,35).</a:t>
            </a:r>
          </a:p>
          <a:p>
            <a:pPr marL="342900" indent="-342900" algn="just" eaLnBrk="0" hangingPunct="0">
              <a:spcBef>
                <a:spcPct val="20000"/>
              </a:spcBef>
              <a:buFont typeface="Arial" pitchFamily="-107" charset="0"/>
              <a:buNone/>
              <a:defRPr/>
            </a:pPr>
            <a:endParaRPr lang="de-DE" sz="1200">
              <a:ea typeface="MS PGothic" pitchFamily="34" charset="-128"/>
              <a:cs typeface="Arial" pitchFamily="-107" charset="0"/>
            </a:endParaRPr>
          </a:p>
          <a:p>
            <a:pPr marL="342900" indent="-342900" algn="just" eaLnBrk="0" hangingPunct="0">
              <a:spcBef>
                <a:spcPct val="20000"/>
              </a:spcBef>
              <a:buFont typeface="Arial" pitchFamily="-107" charset="0"/>
              <a:buNone/>
              <a:defRPr/>
            </a:pPr>
            <a:r>
              <a:rPr lang="de-DE" sz="2800">
                <a:ea typeface="MS PGothic" pitchFamily="34" charset="-128"/>
                <a:cs typeface="Arial" pitchFamily="-107" charset="0"/>
              </a:rPr>
              <a:t>   Schülerinnen und Schüler müssen also </a:t>
            </a:r>
            <a:r>
              <a:rPr lang="de-DE" sz="2800" b="1">
                <a:ea typeface="MS PGothic" pitchFamily="34" charset="-128"/>
                <a:cs typeface="Arial" pitchFamily="-107" charset="0"/>
              </a:rPr>
              <a:t>fachliche Begriffe </a:t>
            </a:r>
            <a:r>
              <a:rPr lang="de-DE" sz="2800">
                <a:ea typeface="MS PGothic" pitchFamily="34" charset="-128"/>
                <a:cs typeface="Arial" pitchFamily="-107" charset="0"/>
              </a:rPr>
              <a:t>beherrschen, um sich mit Fachinhalten auseinandersetzen zu können sowie ihr Fachwissen aufzubauen und zu erweitern.“</a:t>
            </a:r>
          </a:p>
          <a:p>
            <a:pPr marL="342900" indent="-342900" algn="just" eaLnBrk="0" hangingPunct="0">
              <a:spcBef>
                <a:spcPct val="20000"/>
              </a:spcBef>
              <a:buFont typeface="Arial" pitchFamily="-107" charset="0"/>
              <a:buNone/>
              <a:defRPr/>
            </a:pPr>
            <a:r>
              <a:rPr lang="de-DE" sz="1200">
                <a:ea typeface="MS PGothic" pitchFamily="34" charset="-128"/>
                <a:cs typeface="Arial" pitchFamily="-107" charset="0"/>
              </a:rPr>
              <a:t>						 	   (Beese, M. et al., 2014, S. 58)</a:t>
            </a:r>
          </a:p>
          <a:p>
            <a:pPr marL="342900" indent="-342900" algn="just" eaLnBrk="0" hangingPunct="0">
              <a:spcBef>
                <a:spcPct val="20000"/>
              </a:spcBef>
              <a:buFont typeface="Arial" pitchFamily="-107" charset="0"/>
              <a:buNone/>
              <a:defRPr/>
            </a:pPr>
            <a:endParaRPr lang="de-DE" sz="2200">
              <a:ea typeface="MS PGothic" pitchFamily="34" charset="-128"/>
              <a:cs typeface="Arial" pitchFamily="-107" charset="0"/>
            </a:endParaRPr>
          </a:p>
          <a:p>
            <a:pPr marL="342900" indent="-342900" eaLnBrk="0" hangingPunct="0">
              <a:spcBef>
                <a:spcPct val="20000"/>
              </a:spcBef>
              <a:buFont typeface="Arial" pitchFamily="-107" charset="0"/>
              <a:buNone/>
              <a:defRPr/>
            </a:pPr>
            <a:endParaRPr lang="de-DE" sz="2200">
              <a:ea typeface="MS PGothic" pitchFamily="34" charset="-128"/>
              <a:cs typeface="Arial" pitchFamily="-107" charset="0"/>
            </a:endParaRPr>
          </a:p>
        </p:txBody>
      </p:sp>
      <p:sp>
        <p:nvSpPr>
          <p:cNvPr id="152579" name="Foliennummernplatzhalter 3"/>
          <p:cNvSpPr>
            <a:spLocks noGrp="1"/>
          </p:cNvSpPr>
          <p:nvPr>
            <p:ph type="sldNum" sz="quarter" idx="10"/>
          </p:nvPr>
        </p:nvSpPr>
        <p:spPr>
          <a:noFill/>
        </p:spPr>
        <p:txBody>
          <a:bodyPr/>
          <a:lstStyle/>
          <a:p>
            <a:r>
              <a:rPr lang="de-DE">
                <a:ea typeface="MS PGothic" pitchFamily="34" charset="-128"/>
              </a:rPr>
              <a:t>                            </a:t>
            </a:r>
            <a:fld id="{82328133-84B2-4241-8047-BBD8D2D4592B}" type="slidenum">
              <a:rPr lang="de-DE">
                <a:ea typeface="MS PGothic" pitchFamily="34" charset="-128"/>
              </a:rPr>
              <a:pPr/>
              <a:t>7</a:t>
            </a:fld>
            <a:endParaRPr lang="de-DE">
              <a:ea typeface="MS PGothic" pitchFamily="34" charset="-128"/>
            </a:endParaRPr>
          </a:p>
        </p:txBody>
      </p:sp>
      <p:sp>
        <p:nvSpPr>
          <p:cNvPr id="152580"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1. Wenn der Wortschatz fehlt … </a:t>
            </a:r>
            <a:endParaRPr lang="de-DE" b="1">
              <a:solidFill>
                <a:srgbClr val="FF0000"/>
              </a:solidFill>
              <a:latin typeface="Calibri" pitchFamily="34" charset="0"/>
              <a:ea typeface="MS PGothic" pitchFamily="34" charset="-128"/>
            </a:endParaRPr>
          </a:p>
        </p:txBody>
      </p:sp>
      <p:sp>
        <p:nvSpPr>
          <p:cNvPr id="6" name="Textfeld 5"/>
          <p:cNvSpPr txBox="1">
            <a:spLocks noChangeArrowheads="1"/>
          </p:cNvSpPr>
          <p:nvPr/>
        </p:nvSpPr>
        <p:spPr bwMode="auto">
          <a:xfrm>
            <a:off x="395288" y="5229225"/>
            <a:ext cx="8569325" cy="954088"/>
          </a:xfrm>
          <a:prstGeom prst="rect">
            <a:avLst/>
          </a:prstGeom>
          <a:noFill/>
          <a:ln w="9525">
            <a:noFill/>
            <a:miter lim="800000"/>
            <a:headEnd/>
            <a:tailEnd/>
          </a:ln>
        </p:spPr>
        <p:txBody>
          <a:bodyPr>
            <a:prstTxWarp prst="textNoShape">
              <a:avLst/>
            </a:prstTxWarp>
            <a:spAutoFit/>
          </a:bodyPr>
          <a:lstStyle/>
          <a:p>
            <a:r>
              <a:rPr lang="de-DE">
                <a:ea typeface="Arial" pitchFamily="-107" charset="0"/>
                <a:cs typeface="Arial" pitchFamily="-107" charset="0"/>
                <a:sym typeface="Wingdings" pitchFamily="-107" charset="2"/>
              </a:rPr>
              <a:t> </a:t>
            </a:r>
            <a:r>
              <a:rPr lang="de-DE" sz="2800">
                <a:solidFill>
                  <a:srgbClr val="FF0000"/>
                </a:solidFill>
                <a:ea typeface="Arial" pitchFamily="-107" charset="0"/>
                <a:cs typeface="Arial" pitchFamily="-107" charset="0"/>
                <a:sym typeface="Wingdings" pitchFamily="-107" charset="2"/>
              </a:rPr>
              <a:t>Wortschatzarbeit als zentraler Bestandteil eines gezielt sprachfördernden Mathematikunterrichts</a:t>
            </a:r>
            <a:endParaRPr lang="de-DE" sz="2800">
              <a:solidFill>
                <a:srgbClr val="FF0000"/>
              </a:solidFill>
              <a:ea typeface="Arial" pitchFamily="-107" charset="0"/>
              <a:cs typeface="Arial" pitchFamily="-107"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Foliennummernplatzhalter 3"/>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sz="1400">
                <a:ea typeface="MS PGothic" pitchFamily="34" charset="-128"/>
              </a:rPr>
              <a:t>                                  </a:t>
            </a:r>
            <a:fld id="{BAAA8314-CFBE-7F41-A582-AF2366389DFE}" type="slidenum">
              <a:rPr lang="de-DE" sz="1400">
                <a:ea typeface="MS PGothic" pitchFamily="34" charset="-128"/>
              </a:rPr>
              <a:pPr/>
              <a:t>70</a:t>
            </a:fld>
            <a:endParaRPr lang="de-DE" sz="1400">
              <a:ea typeface="MS PGothic" pitchFamily="34" charset="-128"/>
            </a:endParaRPr>
          </a:p>
        </p:txBody>
      </p:sp>
      <p:pic>
        <p:nvPicPr>
          <p:cNvPr id="452610" name="Picture 2"/>
          <p:cNvPicPr>
            <a:picLocks noChangeAspect="1" noChangeArrowheads="1"/>
          </p:cNvPicPr>
          <p:nvPr/>
        </p:nvPicPr>
        <p:blipFill>
          <a:blip r:embed="rId3" cstate="print"/>
          <a:srcRect t="11842" r="54256"/>
          <a:stretch>
            <a:fillRect/>
          </a:stretch>
        </p:blipFill>
        <p:spPr bwMode="auto">
          <a:xfrm>
            <a:off x="1005230" y="981075"/>
            <a:ext cx="3523908" cy="4505325"/>
          </a:xfrm>
          <a:prstGeom prst="rect">
            <a:avLst/>
          </a:prstGeom>
          <a:noFill/>
          <a:ln w="9525">
            <a:solidFill>
              <a:schemeClr val="tx1">
                <a:lumMod val="50000"/>
                <a:lumOff val="50000"/>
              </a:schemeClr>
            </a:solidFill>
            <a:miter lim="800000"/>
            <a:headEnd/>
            <a:tailEnd/>
          </a:ln>
        </p:spPr>
      </p:pic>
      <p:sp>
        <p:nvSpPr>
          <p:cNvPr id="241669"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dirty="0">
                <a:solidFill>
                  <a:srgbClr val="FF0000"/>
                </a:solidFill>
                <a:ea typeface="MS PGothic" pitchFamily="34" charset="-128"/>
              </a:rPr>
              <a:t>5. Das WEGE-Konzept – </a:t>
            </a:r>
            <a:r>
              <a:rPr lang="de-DE" dirty="0">
                <a:solidFill>
                  <a:srgbClr val="FF0000"/>
                </a:solidFill>
                <a:ea typeface="MS PGothic" pitchFamily="34" charset="-128"/>
              </a:rPr>
              <a:t>Reflexion (Lernfortschritt bewusst machen)</a:t>
            </a:r>
            <a:endParaRPr lang="de-DE" dirty="0">
              <a:solidFill>
                <a:srgbClr val="FF0000"/>
              </a:solidFill>
              <a:latin typeface="Calibri" pitchFamily="34" charset="0"/>
              <a:ea typeface="MS PGothic" pitchFamily="34" charset="-128"/>
            </a:endParaRPr>
          </a:p>
        </p:txBody>
      </p:sp>
      <p:sp>
        <p:nvSpPr>
          <p:cNvPr id="17" name="Textfeld 16"/>
          <p:cNvSpPr txBox="1">
            <a:spLocks noChangeArrowheads="1"/>
          </p:cNvSpPr>
          <p:nvPr/>
        </p:nvSpPr>
        <p:spPr bwMode="auto">
          <a:xfrm>
            <a:off x="831850" y="4724400"/>
            <a:ext cx="3816350" cy="792163"/>
          </a:xfrm>
          <a:prstGeom prst="rect">
            <a:avLst/>
          </a:prstGeom>
          <a:noFill/>
          <a:ln w="38100">
            <a:solidFill>
              <a:srgbClr val="FF0000"/>
            </a:solidFill>
            <a:miter lim="800000"/>
            <a:headEnd/>
            <a:tailEnd/>
          </a:ln>
        </p:spPr>
        <p:txBody>
          <a:bodyPr>
            <a:prstTxWarp prst="textNoShape">
              <a:avLst/>
            </a:prstTxWarp>
            <a:spAutoFit/>
          </a:bodyPr>
          <a:lstStyle/>
          <a:p>
            <a:endParaRPr lang="de-DE">
              <a:ea typeface="MS PGothic" pitchFamily="34" charset="-128"/>
            </a:endParaRPr>
          </a:p>
          <a:p>
            <a:endParaRPr lang="de-DE">
              <a:ea typeface="MS PGothic" pitchFamily="34" charset="-128"/>
            </a:endParaRPr>
          </a:p>
        </p:txBody>
      </p:sp>
      <p:pic>
        <p:nvPicPr>
          <p:cNvPr id="9" name="Picture 2" descr="G:\DCIM\155CANON\IMG_5569.JPG"/>
          <p:cNvPicPr>
            <a:picLocks noChangeAspect="1" noChangeArrowheads="1"/>
          </p:cNvPicPr>
          <p:nvPr/>
        </p:nvPicPr>
        <p:blipFill>
          <a:blip r:embed="rId4">
            <a:lum bright="10000" contrast="30000"/>
          </a:blip>
          <a:srcRect l="5216" r="11239" b="6678"/>
          <a:stretch>
            <a:fillRect/>
          </a:stretch>
        </p:blipFill>
        <p:spPr bwMode="auto">
          <a:xfrm rot="16200000">
            <a:off x="4422703" y="1346051"/>
            <a:ext cx="4505672" cy="3775023"/>
          </a:xfrm>
          <a:prstGeom prst="rect">
            <a:avLst/>
          </a:prstGeom>
          <a:noFill/>
        </p:spPr>
      </p:pic>
      <p:sp>
        <p:nvSpPr>
          <p:cNvPr id="10" name="Textfeld 9"/>
          <p:cNvSpPr txBox="1"/>
          <p:nvPr/>
        </p:nvSpPr>
        <p:spPr>
          <a:xfrm>
            <a:off x="575048" y="5638800"/>
            <a:ext cx="8568952" cy="707886"/>
          </a:xfrm>
          <a:prstGeom prst="rect">
            <a:avLst/>
          </a:prstGeom>
          <a:noFill/>
        </p:spPr>
        <p:txBody>
          <a:bodyPr wrap="square" rtlCol="0">
            <a:spAutoFit/>
          </a:bodyPr>
          <a:lstStyle/>
          <a:p>
            <a:r>
              <a:rPr lang="de-DE" sz="2000" dirty="0">
                <a:solidFill>
                  <a:srgbClr val="00B050"/>
                </a:solidFill>
              </a:rPr>
              <a:t>Wenn die Kinder aufgefordert werden, die verwendeten Mathe-Wörter einzukreisen, wird der sprachliche Lernfortschritt direkt sichtbar.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Foliennummernplatzhalter 3"/>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sz="1400">
                <a:ea typeface="MS PGothic" pitchFamily="34" charset="-128"/>
              </a:rPr>
              <a:t>                                  </a:t>
            </a:r>
            <a:fld id="{2BBCF4B0-9179-F444-9D5B-10A81A06C9DB}" type="slidenum">
              <a:rPr lang="de-DE" sz="1400">
                <a:ea typeface="MS PGothic" pitchFamily="34" charset="-128"/>
              </a:rPr>
              <a:pPr/>
              <a:t>71</a:t>
            </a:fld>
            <a:endParaRPr lang="de-DE" sz="1400">
              <a:ea typeface="MS PGothic" pitchFamily="34" charset="-128"/>
            </a:endParaRPr>
          </a:p>
        </p:txBody>
      </p:sp>
      <p:sp>
        <p:nvSpPr>
          <p:cNvPr id="240643"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dirty="0">
                <a:solidFill>
                  <a:srgbClr val="FF0000"/>
                </a:solidFill>
                <a:ea typeface="MS PGothic" pitchFamily="34" charset="-128"/>
              </a:rPr>
              <a:t>5. Das WEGE-Konzept – </a:t>
            </a:r>
            <a:r>
              <a:rPr lang="de-DE" dirty="0">
                <a:solidFill>
                  <a:srgbClr val="FF0000"/>
                </a:solidFill>
                <a:ea typeface="MS PGothic" pitchFamily="34" charset="-128"/>
              </a:rPr>
              <a:t>Reflexion (Lernfortschritt bewusst machen)</a:t>
            </a:r>
            <a:endParaRPr lang="de-DE" dirty="0">
              <a:solidFill>
                <a:srgbClr val="FF0000"/>
              </a:solidFill>
              <a:latin typeface="Calibri" pitchFamily="34" charset="0"/>
              <a:ea typeface="MS PGothic" pitchFamily="34" charset="-128"/>
            </a:endParaRPr>
          </a:p>
        </p:txBody>
      </p:sp>
      <p:sp>
        <p:nvSpPr>
          <p:cNvPr id="240645" name="Textfeld 10"/>
          <p:cNvSpPr txBox="1">
            <a:spLocks noChangeArrowheads="1"/>
          </p:cNvSpPr>
          <p:nvPr/>
        </p:nvSpPr>
        <p:spPr bwMode="auto">
          <a:xfrm>
            <a:off x="179388" y="1196975"/>
            <a:ext cx="8748712" cy="461963"/>
          </a:xfrm>
          <a:prstGeom prst="rect">
            <a:avLst/>
          </a:prstGeom>
          <a:noFill/>
          <a:ln w="9525">
            <a:noFill/>
            <a:miter lim="800000"/>
            <a:headEnd/>
            <a:tailEnd/>
          </a:ln>
        </p:spPr>
        <p:txBody>
          <a:bodyPr>
            <a:prstTxWarp prst="textNoShape">
              <a:avLst/>
            </a:prstTxWarp>
            <a:spAutoFit/>
          </a:bodyPr>
          <a:lstStyle/>
          <a:p>
            <a:r>
              <a:rPr lang="de-DE" sz="2400">
                <a:ea typeface="MS PGothic" pitchFamily="34" charset="-128"/>
              </a:rPr>
              <a:t>Metasprachliche/metakognitive Reflexionen des Lernfortschritts</a:t>
            </a:r>
          </a:p>
        </p:txBody>
      </p:sp>
      <p:sp>
        <p:nvSpPr>
          <p:cNvPr id="240646" name="Textfeld 11"/>
          <p:cNvSpPr txBox="1">
            <a:spLocks noChangeArrowheads="1"/>
          </p:cNvSpPr>
          <p:nvPr/>
        </p:nvSpPr>
        <p:spPr bwMode="auto">
          <a:xfrm>
            <a:off x="611188" y="2133600"/>
            <a:ext cx="3816350" cy="1292225"/>
          </a:xfrm>
          <a:prstGeom prst="rect">
            <a:avLst/>
          </a:prstGeom>
          <a:noFill/>
          <a:ln w="9525">
            <a:noFill/>
            <a:miter lim="800000"/>
            <a:headEnd/>
            <a:tailEnd/>
          </a:ln>
        </p:spPr>
        <p:txBody>
          <a:bodyPr>
            <a:prstTxWarp prst="textNoShape">
              <a:avLst/>
            </a:prstTxWarp>
            <a:spAutoFit/>
          </a:bodyPr>
          <a:lstStyle/>
          <a:p>
            <a:r>
              <a:rPr lang="de-DE" sz="2400" i="1">
                <a:ea typeface="MS PGothic" pitchFamily="34" charset="-128"/>
              </a:rPr>
              <a:t>L: </a:t>
            </a:r>
            <a:r>
              <a:rPr lang="de-DE" sz="2400" i="1">
                <a:solidFill>
                  <a:srgbClr val="00B050"/>
                </a:solidFill>
                <a:ea typeface="MS PGothic" pitchFamily="34" charset="-128"/>
              </a:rPr>
              <a:t>„Welche Mathewörter habt ihr denn behalten?“</a:t>
            </a:r>
          </a:p>
          <a:p>
            <a:endParaRPr lang="de-DE" sz="1000" i="1">
              <a:solidFill>
                <a:srgbClr val="00B050"/>
              </a:solidFill>
              <a:ea typeface="MS PGothic" pitchFamily="34" charset="-128"/>
            </a:endParaRPr>
          </a:p>
          <a:p>
            <a:r>
              <a:rPr lang="de-DE" sz="2000">
                <a:ea typeface="MS PGothic" pitchFamily="34" charset="-128"/>
              </a:rPr>
              <a:t>oder:</a:t>
            </a:r>
          </a:p>
        </p:txBody>
      </p:sp>
      <p:sp>
        <p:nvSpPr>
          <p:cNvPr id="240647" name="Textfeld 7"/>
          <p:cNvSpPr txBox="1">
            <a:spLocks noChangeArrowheads="1"/>
          </p:cNvSpPr>
          <p:nvPr/>
        </p:nvSpPr>
        <p:spPr bwMode="auto">
          <a:xfrm>
            <a:off x="574675" y="3657600"/>
            <a:ext cx="8569325" cy="3200400"/>
          </a:xfrm>
          <a:prstGeom prst="rect">
            <a:avLst/>
          </a:prstGeom>
          <a:noFill/>
          <a:ln w="9525">
            <a:noFill/>
            <a:miter lim="800000"/>
            <a:headEnd/>
            <a:tailEnd/>
          </a:ln>
        </p:spPr>
        <p:txBody>
          <a:bodyPr>
            <a:prstTxWarp prst="textNoShape">
              <a:avLst/>
            </a:prstTxWarp>
            <a:spAutoFit/>
          </a:bodyPr>
          <a:lstStyle/>
          <a:p>
            <a:r>
              <a:rPr lang="de-DE" sz="2400" i="1">
                <a:ea typeface="MS PGothic" pitchFamily="34" charset="-128"/>
              </a:rPr>
              <a:t>L: „</a:t>
            </a:r>
            <a:r>
              <a:rPr lang="de-DE" sz="2400" i="1">
                <a:solidFill>
                  <a:srgbClr val="00B050"/>
                </a:solidFill>
                <a:ea typeface="MS PGothic" pitchFamily="34" charset="-128"/>
              </a:rPr>
              <a:t>Hat es euch geholfen, dass ihr so viele Mathewörter gelernt habt und auch so viel damit geübt habt?“ </a:t>
            </a:r>
          </a:p>
          <a:p>
            <a:endParaRPr lang="de-DE" sz="2400" i="1">
              <a:solidFill>
                <a:srgbClr val="00B050"/>
              </a:solidFill>
              <a:ea typeface="MS PGothic" pitchFamily="34" charset="-128"/>
            </a:endParaRPr>
          </a:p>
          <a:p>
            <a:r>
              <a:rPr lang="de-DE" sz="2000">
                <a:ea typeface="MS PGothic" pitchFamily="34" charset="-128"/>
              </a:rPr>
              <a:t>oder:</a:t>
            </a:r>
          </a:p>
          <a:p>
            <a:endParaRPr lang="de-DE" sz="2000">
              <a:ea typeface="MS PGothic" pitchFamily="34" charset="-128"/>
            </a:endParaRPr>
          </a:p>
          <a:p>
            <a:r>
              <a:rPr lang="de-DE" sz="2400" i="1">
                <a:ea typeface="MS PGothic" pitchFamily="34" charset="-128"/>
              </a:rPr>
              <a:t>L: </a:t>
            </a:r>
            <a:r>
              <a:rPr lang="de-DE" sz="2400" i="1">
                <a:solidFill>
                  <a:srgbClr val="00B050"/>
                </a:solidFill>
                <a:ea typeface="MS PGothic" pitchFamily="34" charset="-128"/>
              </a:rPr>
              <a:t>„Vergleiche einmal deinen ersten Forscherbericht über die Hundertertafel mit deinem zweiten Bericht. Was stellst du fest?“</a:t>
            </a:r>
            <a:r>
              <a:rPr lang="de-DE" sz="2000">
                <a:ea typeface="MS PGothic" pitchFamily="34" charset="-128"/>
              </a:rPr>
              <a:t> </a:t>
            </a:r>
          </a:p>
          <a:p>
            <a:endParaRPr lang="de-DE">
              <a:ea typeface="MS PGothic" pitchFamily="34" charset="-128"/>
            </a:endParaRPr>
          </a:p>
        </p:txBody>
      </p:sp>
      <p:sp>
        <p:nvSpPr>
          <p:cNvPr id="3" name="Inhaltsplatzhalter 2">
            <a:extLst>
              <a:ext uri="{FF2B5EF4-FFF2-40B4-BE49-F238E27FC236}">
                <a16:creationId xmlns:a16="http://schemas.microsoft.com/office/drawing/2014/main" id="{6F9FA2B9-47C2-5546-AC71-F61571B308F4}"/>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0A491114-485E-4041-A0D2-43F816DC23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464" y="1702024"/>
            <a:ext cx="2834597" cy="1700758"/>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Foliennummernplatzhalter 3"/>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sz="1400">
                <a:ea typeface="MS PGothic" pitchFamily="34" charset="-128"/>
              </a:rPr>
              <a:t>                                  </a:t>
            </a:r>
            <a:fld id="{A0FB6E81-7785-FB44-BE38-CA1557DB289D}" type="slidenum">
              <a:rPr lang="de-DE" sz="1400">
                <a:ea typeface="MS PGothic" pitchFamily="34" charset="-128"/>
              </a:rPr>
              <a:pPr/>
              <a:t>72</a:t>
            </a:fld>
            <a:endParaRPr lang="de-DE" sz="1400">
              <a:ea typeface="MS PGothic" pitchFamily="34" charset="-128"/>
            </a:endParaRPr>
          </a:p>
        </p:txBody>
      </p:sp>
      <p:sp>
        <p:nvSpPr>
          <p:cNvPr id="243715" name="Inhaltsplatzhalter 2"/>
          <p:cNvSpPr txBox="1">
            <a:spLocks/>
          </p:cNvSpPr>
          <p:nvPr/>
        </p:nvSpPr>
        <p:spPr bwMode="auto">
          <a:xfrm>
            <a:off x="152400" y="1571625"/>
            <a:ext cx="8991600" cy="4752975"/>
          </a:xfrm>
          <a:prstGeom prst="rect">
            <a:avLst/>
          </a:prstGeom>
          <a:noFill/>
          <a:ln w="9525">
            <a:noFill/>
            <a:miter lim="800000"/>
            <a:headEnd/>
            <a:tailEnd/>
          </a:ln>
        </p:spPr>
        <p:txBody>
          <a:bodyPr>
            <a:prstTxWarp prst="textNoShape">
              <a:avLst/>
            </a:prstTxWarp>
          </a:bodyPr>
          <a:lstStyle/>
          <a:p>
            <a:pPr marL="342900" indent="-342900">
              <a:spcBef>
                <a:spcPct val="20000"/>
              </a:spcBef>
              <a:buSzPct val="74000"/>
              <a:buFont typeface="Arial" pitchFamily="34" charset="0"/>
              <a:buChar char="-"/>
            </a:pPr>
            <a:r>
              <a:rPr lang="de-DE" sz="2400" dirty="0">
                <a:ea typeface="MS PGothic" pitchFamily="34" charset="-128"/>
              </a:rPr>
              <a:t>Elemente des </a:t>
            </a:r>
            <a:r>
              <a:rPr lang="de-DE" sz="2400" dirty="0" err="1">
                <a:ea typeface="MS PGothic" pitchFamily="34" charset="-128"/>
              </a:rPr>
              <a:t>WEGE-Konzepts</a:t>
            </a:r>
            <a:r>
              <a:rPr lang="de-DE" sz="2400" dirty="0">
                <a:ea typeface="MS PGothic" pitchFamily="34" charset="-128"/>
              </a:rPr>
              <a:t> werden im Laufe einer Unterrichtsreihe realisiert</a:t>
            </a:r>
          </a:p>
          <a:p>
            <a:pPr marL="342900" indent="-342900">
              <a:spcBef>
                <a:spcPct val="20000"/>
              </a:spcBef>
              <a:buSzPct val="74000"/>
              <a:buFont typeface="Arial" pitchFamily="34" charset="0"/>
              <a:buChar char="-"/>
            </a:pPr>
            <a:r>
              <a:rPr lang="de-DE" sz="2400" dirty="0">
                <a:ea typeface="MS PGothic" pitchFamily="34" charset="-128"/>
              </a:rPr>
              <a:t>Fachbegriffe und weitere sprachliche Mittel werden schrittweise eingeführt und sukzessive eingeschliffen</a:t>
            </a:r>
          </a:p>
          <a:p>
            <a:pPr marL="342900" indent="-342900">
              <a:spcBef>
                <a:spcPct val="20000"/>
              </a:spcBef>
              <a:buSzPct val="74000"/>
              <a:buFont typeface="Arial" pitchFamily="34" charset="0"/>
              <a:buChar char="-"/>
            </a:pPr>
            <a:r>
              <a:rPr lang="de-DE" sz="2400" dirty="0">
                <a:ea typeface="MS PGothic" pitchFamily="34" charset="-128"/>
              </a:rPr>
              <a:t>Ganzheitliche Übungen und Eigenproduktionen werden am Ende des Lernprozesses eingesetzt. </a:t>
            </a:r>
          </a:p>
          <a:p>
            <a:pPr marL="342900" indent="-342900">
              <a:spcBef>
                <a:spcPct val="20000"/>
              </a:spcBef>
              <a:buSzPct val="74000"/>
              <a:buFont typeface="Arial" pitchFamily="34" charset="0"/>
              <a:buChar char="-"/>
            </a:pPr>
            <a:r>
              <a:rPr lang="de-DE" sz="2400" dirty="0">
                <a:ea typeface="MS PGothic" pitchFamily="34" charset="-128"/>
              </a:rPr>
              <a:t>Einschleifübungen sind der zentrale Bestandteil des </a:t>
            </a:r>
            <a:r>
              <a:rPr lang="de-DE" sz="2400" dirty="0" err="1">
                <a:ea typeface="MS PGothic" pitchFamily="34" charset="-128"/>
              </a:rPr>
              <a:t>WEGE-Konzepts</a:t>
            </a:r>
            <a:endParaRPr lang="de-DE" sz="2400" dirty="0">
              <a:ea typeface="MS PGothic" pitchFamily="34" charset="-128"/>
            </a:endParaRPr>
          </a:p>
          <a:p>
            <a:pPr marL="342900" indent="-342900">
              <a:spcBef>
                <a:spcPct val="20000"/>
              </a:spcBef>
              <a:buSzPct val="74000"/>
              <a:buFont typeface="Arial" pitchFamily="34" charset="0"/>
              <a:buChar char="-"/>
            </a:pPr>
            <a:r>
              <a:rPr lang="de-DE" sz="2400" dirty="0">
                <a:ea typeface="MS PGothic" pitchFamily="34" charset="-128"/>
              </a:rPr>
              <a:t>Ganzheitliche Übungen werden differenziert angeboten</a:t>
            </a:r>
          </a:p>
        </p:txBody>
      </p:sp>
      <p:sp>
        <p:nvSpPr>
          <p:cNvPr id="243716"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6. Das WEGE-Konzept – </a:t>
            </a:r>
            <a:r>
              <a:rPr lang="de-DE">
                <a:solidFill>
                  <a:srgbClr val="FF0000"/>
                </a:solidFill>
                <a:ea typeface="MS PGothic" pitchFamily="34" charset="-128"/>
              </a:rPr>
              <a:t>Anmerkungen</a:t>
            </a:r>
            <a:endParaRPr lang="de-DE">
              <a:solidFill>
                <a:srgbClr val="FF0000"/>
              </a:solidFill>
              <a:latin typeface="Calibri" pitchFamily="34" charset="0"/>
              <a:ea typeface="MS PGothic" pitchFamily="34" charset="-128"/>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Inhaltsplatzhalter 2"/>
          <p:cNvSpPr>
            <a:spLocks noGrp="1"/>
          </p:cNvSpPr>
          <p:nvPr>
            <p:ph idx="1"/>
          </p:nvPr>
        </p:nvSpPr>
        <p:spPr>
          <a:xfrm>
            <a:off x="533400" y="1141413"/>
            <a:ext cx="8610600" cy="5259387"/>
          </a:xfrm>
        </p:spPr>
        <p:txBody>
          <a:bodyPr lIns="0" tIns="0"/>
          <a:lstStyle/>
          <a:p>
            <a:pPr marL="341313">
              <a:spcBef>
                <a:spcPts val="575"/>
              </a:spcBef>
              <a:buClr>
                <a:schemeClr val="tx1"/>
              </a:buClr>
              <a:buFont typeface="Symbol" pitchFamily="18" charset="2"/>
              <a:buChar char="-"/>
            </a:pPr>
            <a:r>
              <a:rPr lang="de-DE" sz="2100" dirty="0"/>
              <a:t>Einige Übungen können auch </a:t>
            </a:r>
            <a:r>
              <a:rPr lang="de-DE" sz="2100" dirty="0" err="1"/>
              <a:t>i.S</a:t>
            </a:r>
            <a:r>
              <a:rPr lang="de-DE" sz="2100" dirty="0"/>
              <a:t>. des </a:t>
            </a:r>
            <a:r>
              <a:rPr lang="de-DE" sz="2100" dirty="0" err="1"/>
              <a:t>Scaffolding</a:t>
            </a:r>
            <a:r>
              <a:rPr lang="de-DE" sz="2100" dirty="0"/>
              <a:t> als Sprachhilfen angeboten werden</a:t>
            </a:r>
          </a:p>
          <a:p>
            <a:pPr marL="341313">
              <a:spcBef>
                <a:spcPts val="575"/>
              </a:spcBef>
              <a:buClr>
                <a:schemeClr val="tx1"/>
              </a:buClr>
              <a:buFont typeface="Symbol" pitchFamily="18" charset="2"/>
              <a:buChar char="-"/>
            </a:pPr>
            <a:r>
              <a:rPr lang="de-DE" sz="2100" dirty="0">
                <a:solidFill>
                  <a:srgbClr val="000000"/>
                </a:solidFill>
              </a:rPr>
              <a:t>Transparenz für </a:t>
            </a:r>
            <a:r>
              <a:rPr lang="de-DE" sz="2100" dirty="0" err="1">
                <a:solidFill>
                  <a:srgbClr val="000000"/>
                </a:solidFill>
              </a:rPr>
              <a:t>sprachfördernde</a:t>
            </a:r>
            <a:r>
              <a:rPr lang="de-DE" sz="2100" dirty="0">
                <a:solidFill>
                  <a:srgbClr val="000000"/>
                </a:solidFill>
              </a:rPr>
              <a:t> Übungen</a:t>
            </a:r>
          </a:p>
          <a:p>
            <a:pPr marL="341313">
              <a:spcBef>
                <a:spcPts val="575"/>
              </a:spcBef>
              <a:buClr>
                <a:schemeClr val="tx1"/>
              </a:buClr>
              <a:buNone/>
            </a:pPr>
            <a:r>
              <a:rPr lang="de-DE" sz="2100" dirty="0">
                <a:solidFill>
                  <a:srgbClr val="000000"/>
                </a:solidFill>
              </a:rPr>
              <a:t>-    Regelmäßige Überprüfung, ob die </a:t>
            </a:r>
            <a:r>
              <a:rPr lang="de-DE" sz="2100" dirty="0" err="1">
                <a:solidFill>
                  <a:srgbClr val="000000"/>
                </a:solidFill>
              </a:rPr>
              <a:t>SuS</a:t>
            </a:r>
            <a:r>
              <a:rPr lang="de-DE" sz="2100" dirty="0">
                <a:solidFill>
                  <a:srgbClr val="000000"/>
                </a:solidFill>
              </a:rPr>
              <a:t> die eingeführten Begriffe verstanden haben </a:t>
            </a:r>
          </a:p>
          <a:p>
            <a:pPr marL="341313">
              <a:spcBef>
                <a:spcPts val="575"/>
              </a:spcBef>
              <a:buClr>
                <a:schemeClr val="tx1"/>
              </a:buClr>
              <a:buFont typeface="Symbol" pitchFamily="18" charset="2"/>
              <a:buChar char="-"/>
            </a:pPr>
            <a:r>
              <a:rPr lang="de-DE" sz="2100" dirty="0">
                <a:solidFill>
                  <a:srgbClr val="000000"/>
                </a:solidFill>
              </a:rPr>
              <a:t>Konsequente, behutsame Anregung bei schriftlichen Äußerungen und in mündlichen Gesprächssituationen, die eingeführten Fachbegriffe auch verwenden. </a:t>
            </a:r>
          </a:p>
          <a:p>
            <a:pPr marL="341313">
              <a:spcBef>
                <a:spcPts val="575"/>
              </a:spcBef>
              <a:buClr>
                <a:schemeClr val="tx1"/>
              </a:buClr>
              <a:buFont typeface="Symbol" pitchFamily="18" charset="2"/>
              <a:buChar char="-"/>
            </a:pPr>
            <a:r>
              <a:rPr lang="de-DE" sz="2100" dirty="0">
                <a:solidFill>
                  <a:srgbClr val="000000"/>
                </a:solidFill>
              </a:rPr>
              <a:t>Im Austausch in Partner- und Gruppenarbeit ist damit zu rechnen, dass sich die </a:t>
            </a:r>
            <a:r>
              <a:rPr lang="de-DE" sz="2100" dirty="0" err="1">
                <a:solidFill>
                  <a:srgbClr val="000000"/>
                </a:solidFill>
              </a:rPr>
              <a:t>SuS</a:t>
            </a:r>
            <a:r>
              <a:rPr lang="de-DE" sz="2100" dirty="0">
                <a:solidFill>
                  <a:srgbClr val="000000"/>
                </a:solidFill>
              </a:rPr>
              <a:t> </a:t>
            </a:r>
            <a:r>
              <a:rPr lang="de-DE" sz="2100" dirty="0" err="1">
                <a:solidFill>
                  <a:srgbClr val="000000"/>
                </a:solidFill>
              </a:rPr>
              <a:t>alltagssprachlich</a:t>
            </a:r>
            <a:r>
              <a:rPr lang="de-DE" sz="2100" dirty="0">
                <a:solidFill>
                  <a:srgbClr val="000000"/>
                </a:solidFill>
              </a:rPr>
              <a:t> ausdrücken. Bei der Präsentation können sie aufgefordert werden, sich gegenseitig auf die Verwendung von Fachbegriffen aufmerksam zu machen.</a:t>
            </a:r>
          </a:p>
        </p:txBody>
      </p:sp>
      <p:sp>
        <p:nvSpPr>
          <p:cNvPr id="244739" name="Foliennummernplatzhalter 3"/>
          <p:cNvSpPr>
            <a:spLocks noGrp="1"/>
          </p:cNvSpPr>
          <p:nvPr>
            <p:ph type="sldNum" sz="quarter" idx="4294967295"/>
          </p:nvPr>
        </p:nvSpPr>
        <p:spPr>
          <a:xfrm>
            <a:off x="8305800" y="76200"/>
            <a:ext cx="838200" cy="257175"/>
          </a:xfrm>
          <a:noFill/>
        </p:spPr>
        <p:txBody>
          <a:bodyPr/>
          <a:lstStyle/>
          <a:p>
            <a:fld id="{E4298600-D700-4143-AC8E-B6C928631F95}" type="slidenum">
              <a:rPr lang="de-DE">
                <a:ea typeface="MS PGothic" pitchFamily="34" charset="-128"/>
              </a:rPr>
              <a:pPr/>
              <a:t>73</a:t>
            </a:fld>
            <a:endParaRPr lang="de-DE">
              <a:ea typeface="MS PGothic" pitchFamily="34" charset="-128"/>
            </a:endParaRPr>
          </a:p>
        </p:txBody>
      </p:sp>
      <p:sp>
        <p:nvSpPr>
          <p:cNvPr id="244742" name="Foliennummernplatzhalter 3"/>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sz="1400">
                <a:ea typeface="MS PGothic" pitchFamily="34" charset="-128"/>
              </a:rPr>
              <a:t>                                  </a:t>
            </a:r>
            <a:fld id="{910F78C0-5158-A34F-80E7-92EFEB3DDC0B}" type="slidenum">
              <a:rPr lang="de-DE" sz="1400">
                <a:ea typeface="MS PGothic" pitchFamily="34" charset="-128"/>
              </a:rPr>
              <a:pPr/>
              <a:t>73</a:t>
            </a:fld>
            <a:endParaRPr lang="de-DE" sz="1400">
              <a:ea typeface="MS PGothic" pitchFamily="34" charset="-128"/>
            </a:endParaRPr>
          </a:p>
        </p:txBody>
      </p:sp>
      <p:sp>
        <p:nvSpPr>
          <p:cNvPr id="244743"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6. Das WEGE-Konzept – </a:t>
            </a:r>
            <a:r>
              <a:rPr lang="de-DE">
                <a:solidFill>
                  <a:srgbClr val="FF0000"/>
                </a:solidFill>
                <a:ea typeface="MS PGothic" pitchFamily="34" charset="-128"/>
              </a:rPr>
              <a:t>Anmerkungen</a:t>
            </a:r>
            <a:endParaRPr lang="de-DE">
              <a:solidFill>
                <a:srgbClr val="FF0000"/>
              </a:solidFill>
              <a:latin typeface="Calibri" pitchFamily="34" charset="0"/>
              <a:ea typeface="MS PGothic" pitchFamily="34" charset="-128"/>
            </a:endParaRPr>
          </a:p>
        </p:txBody>
      </p:sp>
      <p:pic>
        <p:nvPicPr>
          <p:cNvPr id="8" name="Grafik 7"/>
          <p:cNvPicPr/>
          <p:nvPr/>
        </p:nvPicPr>
        <p:blipFill>
          <a:blip r:embed="rId3" cstate="print"/>
          <a:srcRect/>
          <a:stretch>
            <a:fillRect/>
          </a:stretch>
        </p:blipFill>
        <p:spPr bwMode="auto">
          <a:xfrm>
            <a:off x="6248400" y="1600200"/>
            <a:ext cx="962000" cy="825458"/>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Foliennummernplatzhalter 3"/>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sz="1400">
                <a:ea typeface="MS PGothic" pitchFamily="34" charset="-128"/>
              </a:rPr>
              <a:t>                                  </a:t>
            </a:r>
            <a:fld id="{A3E51B64-77E6-C74B-94AB-91CC16359ECF}" type="slidenum">
              <a:rPr lang="de-DE" sz="1400">
                <a:ea typeface="MS PGothic" pitchFamily="34" charset="-128"/>
              </a:rPr>
              <a:pPr/>
              <a:t>74</a:t>
            </a:fld>
            <a:endParaRPr lang="de-DE" sz="1400">
              <a:ea typeface="MS PGothic" pitchFamily="34" charset="-128"/>
            </a:endParaRPr>
          </a:p>
        </p:txBody>
      </p:sp>
      <p:sp>
        <p:nvSpPr>
          <p:cNvPr id="245763"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6. Das WEGE-Konzept – </a:t>
            </a:r>
            <a:r>
              <a:rPr lang="de-DE">
                <a:solidFill>
                  <a:srgbClr val="FF0000"/>
                </a:solidFill>
                <a:ea typeface="MS PGothic" pitchFamily="34" charset="-128"/>
              </a:rPr>
              <a:t>Anmerkungen</a:t>
            </a:r>
            <a:endParaRPr lang="de-DE">
              <a:solidFill>
                <a:srgbClr val="FF0000"/>
              </a:solidFill>
              <a:latin typeface="Calibri" pitchFamily="34" charset="0"/>
              <a:ea typeface="MS PGothic" pitchFamily="34" charset="-128"/>
            </a:endParaRPr>
          </a:p>
        </p:txBody>
      </p:sp>
      <p:sp>
        <p:nvSpPr>
          <p:cNvPr id="245764" name="Inhaltsplatzhalter 7"/>
          <p:cNvSpPr>
            <a:spLocks noGrp="1"/>
          </p:cNvSpPr>
          <p:nvPr>
            <p:ph idx="1"/>
          </p:nvPr>
        </p:nvSpPr>
        <p:spPr>
          <a:xfrm>
            <a:off x="838200" y="885825"/>
            <a:ext cx="8208963" cy="4752975"/>
          </a:xfrm>
        </p:spPr>
        <p:txBody>
          <a:bodyPr/>
          <a:lstStyle/>
          <a:p>
            <a:pPr marL="341313">
              <a:buFont typeface="Lucida Grande" pitchFamily="-107" charset="0"/>
              <a:buNone/>
            </a:pPr>
            <a:r>
              <a:rPr lang="de-DE" sz="2400" dirty="0">
                <a:solidFill>
                  <a:srgbClr val="0070C0"/>
                </a:solidFill>
              </a:rPr>
              <a:t>Arbeitsauftrag:  </a:t>
            </a:r>
            <a:r>
              <a:rPr lang="de-DE" sz="2400" dirty="0">
                <a:solidFill>
                  <a:srgbClr val="0070C0"/>
                </a:solidFill>
                <a:sym typeface="Wingdings" pitchFamily="-107" charset="2"/>
              </a:rPr>
              <a:t>    30 min</a:t>
            </a:r>
          </a:p>
          <a:p>
            <a:pPr marL="341313">
              <a:buFont typeface="Lucida Grande" pitchFamily="-107" charset="0"/>
              <a:buNone/>
            </a:pPr>
            <a:endParaRPr lang="de-DE" sz="1000" dirty="0">
              <a:solidFill>
                <a:srgbClr val="0070C0"/>
              </a:solidFill>
              <a:sym typeface="Wingdings" pitchFamily="-107" charset="2"/>
            </a:endParaRPr>
          </a:p>
          <a:p>
            <a:pPr marL="341313">
              <a:buFont typeface="Lucida Grande" pitchFamily="-107" charset="0"/>
              <a:buNone/>
            </a:pPr>
            <a:r>
              <a:rPr lang="de-DE" sz="2400" dirty="0">
                <a:solidFill>
                  <a:srgbClr val="0070C0"/>
                </a:solidFill>
              </a:rPr>
              <a:t>    Sie haben nun die Gelegenheit, einige Aspekte bei der Planung einer Unterrichtsreihe im Sinne des </a:t>
            </a:r>
            <a:r>
              <a:rPr lang="de-DE" sz="2400" dirty="0" err="1">
                <a:solidFill>
                  <a:srgbClr val="0070C0"/>
                </a:solidFill>
              </a:rPr>
              <a:t>WEGE-Konzepts</a:t>
            </a:r>
            <a:r>
              <a:rPr lang="de-DE" sz="2400" dirty="0">
                <a:solidFill>
                  <a:srgbClr val="0070C0"/>
                </a:solidFill>
              </a:rPr>
              <a:t> mithilfe des vorgestellten Planungsrahmens anzudenken.</a:t>
            </a:r>
          </a:p>
          <a:p>
            <a:pPr marL="341313">
              <a:buFont typeface="Lucida Grande" pitchFamily="-107" charset="0"/>
              <a:buNone/>
            </a:pPr>
            <a:endParaRPr lang="de-DE" sz="800" dirty="0">
              <a:solidFill>
                <a:srgbClr val="0070C0"/>
              </a:solidFill>
            </a:endParaRPr>
          </a:p>
          <a:p>
            <a:pPr marL="341313">
              <a:buFont typeface="Lucida Grande" pitchFamily="-107" charset="0"/>
              <a:buNone/>
            </a:pPr>
            <a:r>
              <a:rPr lang="de-DE" sz="2400" dirty="0">
                <a:solidFill>
                  <a:srgbClr val="0070C0"/>
                </a:solidFill>
              </a:rPr>
              <a:t>1.  Stellen Sie den benötigten Fachwortschatz (Wortspeicher) zusammen</a:t>
            </a:r>
          </a:p>
          <a:p>
            <a:pPr marL="341313">
              <a:buFont typeface="Lucida Grande" pitchFamily="-107" charset="0"/>
              <a:buNone/>
            </a:pPr>
            <a:r>
              <a:rPr lang="de-DE" sz="2400" dirty="0">
                <a:solidFill>
                  <a:srgbClr val="0070C0"/>
                </a:solidFill>
              </a:rPr>
              <a:t>2.  Überlegen Sie sich 2-3 Einschleifübungen und 1 </a:t>
            </a:r>
            <a:r>
              <a:rPr lang="de-DE" sz="2400" dirty="0" err="1">
                <a:solidFill>
                  <a:srgbClr val="0070C0"/>
                </a:solidFill>
              </a:rPr>
              <a:t>ganzheitlliche</a:t>
            </a:r>
            <a:r>
              <a:rPr lang="de-DE" sz="2400" dirty="0">
                <a:solidFill>
                  <a:srgbClr val="0070C0"/>
                </a:solidFill>
              </a:rPr>
              <a:t> Übung.</a:t>
            </a:r>
          </a:p>
          <a:p>
            <a:pPr marL="341313">
              <a:buFont typeface="Lucida Grande" pitchFamily="-107" charset="0"/>
              <a:buNone/>
            </a:pPr>
            <a:r>
              <a:rPr lang="de-DE" sz="2400" dirty="0">
                <a:solidFill>
                  <a:srgbClr val="0070C0"/>
                </a:solidFill>
              </a:rPr>
              <a:t>3.  Entwickeln Sie ein Arbeitsblatt zu einer Einschleifübung oder zu einer ganzheitlichen Übung</a:t>
            </a:r>
          </a:p>
          <a:p>
            <a:pPr marL="341313">
              <a:buFont typeface="Lucida Grande" pitchFamily="-107" charset="0"/>
              <a:buNone/>
            </a:pPr>
            <a:endParaRPr lang="de-DE" sz="2800" dirty="0">
              <a:solidFill>
                <a:srgbClr val="0070C0"/>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Foliennummernplatzhalter 3"/>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sz="1400">
                <a:ea typeface="MS PGothic" pitchFamily="34" charset="-128"/>
              </a:rPr>
              <a:t>                                  </a:t>
            </a:r>
            <a:fld id="{4675CF48-EC6F-3141-AA72-4D5C776522BF}" type="slidenum">
              <a:rPr lang="de-DE" sz="1400">
                <a:ea typeface="MS PGothic" pitchFamily="34" charset="-128"/>
              </a:rPr>
              <a:pPr/>
              <a:t>75</a:t>
            </a:fld>
            <a:endParaRPr lang="de-DE" sz="1400">
              <a:ea typeface="MS PGothic" pitchFamily="34" charset="-128"/>
            </a:endParaRPr>
          </a:p>
        </p:txBody>
      </p:sp>
      <p:sp>
        <p:nvSpPr>
          <p:cNvPr id="247811" name="Titel 1"/>
          <p:cNvSpPr txBox="1">
            <a:spLocks/>
          </p:cNvSpPr>
          <p:nvPr/>
        </p:nvSpPr>
        <p:spPr bwMode="auto">
          <a:xfrm>
            <a:off x="0" y="457200"/>
            <a:ext cx="9144000" cy="649288"/>
          </a:xfrm>
          <a:prstGeom prst="rect">
            <a:avLst/>
          </a:prstGeom>
          <a:noFill/>
          <a:ln w="9525">
            <a:noFill/>
            <a:miter lim="800000"/>
            <a:headEnd/>
            <a:tailEnd/>
          </a:ln>
        </p:spPr>
        <p:txBody>
          <a:bodyPr lIns="0" tIns="0" bIns="0">
            <a:prstTxWarp prst="textNoShape">
              <a:avLst/>
            </a:prstTxWarp>
          </a:bodyPr>
          <a:lstStyle/>
          <a:p>
            <a:pPr algn="ctr"/>
            <a:r>
              <a:rPr lang="de-DE" b="1">
                <a:solidFill>
                  <a:srgbClr val="FF0000"/>
                </a:solidFill>
                <a:ea typeface="MS PGothic" pitchFamily="34" charset="-128"/>
              </a:rPr>
              <a:t>6. Das WEGE-Konzept – </a:t>
            </a:r>
            <a:r>
              <a:rPr lang="de-DE">
                <a:solidFill>
                  <a:srgbClr val="FF0000"/>
                </a:solidFill>
                <a:ea typeface="MS PGothic" pitchFamily="34" charset="-128"/>
              </a:rPr>
              <a:t>Anmerkungen</a:t>
            </a:r>
            <a:endParaRPr lang="de-DE">
              <a:solidFill>
                <a:srgbClr val="FF0000"/>
              </a:solidFill>
              <a:latin typeface="Calibri" pitchFamily="34" charset="0"/>
              <a:ea typeface="MS PGothic" pitchFamily="34" charset="-128"/>
            </a:endParaRPr>
          </a:p>
        </p:txBody>
      </p:sp>
      <p:sp>
        <p:nvSpPr>
          <p:cNvPr id="247812" name="Inhaltsplatzhalter 5"/>
          <p:cNvSpPr>
            <a:spLocks noGrp="1"/>
          </p:cNvSpPr>
          <p:nvPr>
            <p:ph idx="1"/>
          </p:nvPr>
        </p:nvSpPr>
        <p:spPr>
          <a:xfrm>
            <a:off x="685800" y="1412875"/>
            <a:ext cx="9144000" cy="4752975"/>
          </a:xfrm>
        </p:spPr>
        <p:txBody>
          <a:bodyPr/>
          <a:lstStyle/>
          <a:p>
            <a:pPr marL="341313">
              <a:buFont typeface="Lucida Grande" pitchFamily="-107" charset="0"/>
              <a:buChar char="●"/>
            </a:pPr>
            <a:r>
              <a:rPr lang="de-DE" sz="2400" dirty="0">
                <a:solidFill>
                  <a:srgbClr val="0070C0"/>
                </a:solidFill>
              </a:rPr>
              <a:t>Zerlegen – 1. Schuljahr</a:t>
            </a:r>
          </a:p>
          <a:p>
            <a:pPr marL="341313">
              <a:buFont typeface="Lucida Grande" pitchFamily="-107" charset="0"/>
              <a:buChar char="●"/>
            </a:pPr>
            <a:r>
              <a:rPr lang="de-DE" sz="2400" dirty="0">
                <a:solidFill>
                  <a:srgbClr val="0070C0"/>
                </a:solidFill>
              </a:rPr>
              <a:t>Flexibles Rechnen – 3. Schuljahr</a:t>
            </a:r>
          </a:p>
          <a:p>
            <a:pPr marL="341313">
              <a:buFont typeface="Lucida Grande" pitchFamily="-107" charset="0"/>
              <a:buChar char="●"/>
            </a:pPr>
            <a:r>
              <a:rPr lang="de-DE" sz="2400" dirty="0">
                <a:solidFill>
                  <a:srgbClr val="0070C0"/>
                </a:solidFill>
              </a:rPr>
              <a:t>Zahlenraumerweiterung (Stellenwertverständnis, Bündelungsprinzip)  – 3. Schuljahr</a:t>
            </a:r>
          </a:p>
          <a:p>
            <a:pPr marL="341313">
              <a:buFont typeface="Lucida Grande" pitchFamily="-107" charset="0"/>
              <a:buChar char="●"/>
            </a:pPr>
            <a:r>
              <a:rPr lang="de-DE" sz="2400" dirty="0">
                <a:solidFill>
                  <a:srgbClr val="0070C0"/>
                </a:solidFill>
              </a:rPr>
              <a:t>Wahrscheinlichkeit (Glücksrad) – 3. / 4. Schuljahr</a:t>
            </a:r>
          </a:p>
          <a:p>
            <a:pPr marL="341313">
              <a:buFont typeface="Lucida Grande" pitchFamily="-107" charset="0"/>
              <a:buChar char="●"/>
            </a:pPr>
            <a:r>
              <a:rPr lang="de-DE" sz="2400" dirty="0">
                <a:solidFill>
                  <a:srgbClr val="0070C0"/>
                </a:solidFill>
              </a:rPr>
              <a:t>Übungsformat Zahlenketten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Untertitel 2"/>
          <p:cNvSpPr>
            <a:spLocks noGrp="1"/>
          </p:cNvSpPr>
          <p:nvPr>
            <p:ph type="subTitle" idx="1"/>
          </p:nvPr>
        </p:nvSpPr>
        <p:spPr>
          <a:xfrm>
            <a:off x="914400" y="1371600"/>
            <a:ext cx="7772400" cy="2819400"/>
          </a:xfrm>
        </p:spPr>
        <p:txBody>
          <a:bodyPr/>
          <a:lstStyle/>
          <a:p>
            <a:pPr>
              <a:buFont typeface="Arial" pitchFamily="-107" charset="0"/>
              <a:buNone/>
            </a:pPr>
            <a:r>
              <a:rPr lang="de-DE" sz="2400" dirty="0">
                <a:solidFill>
                  <a:srgbClr val="0070C0"/>
                </a:solidFill>
              </a:rPr>
              <a:t>Reflexion:</a:t>
            </a:r>
          </a:p>
          <a:p>
            <a:pPr>
              <a:buFont typeface="Arial" pitchFamily="-107" charset="0"/>
              <a:buNone/>
            </a:pPr>
            <a:r>
              <a:rPr lang="de-DE" sz="2400" dirty="0">
                <a:solidFill>
                  <a:srgbClr val="0070C0"/>
                </a:solidFill>
              </a:rPr>
              <a:t>Wie sind Sie mit der Aufgabenstellung zurecht gekommen?</a:t>
            </a:r>
          </a:p>
          <a:p>
            <a:pPr>
              <a:buFont typeface="Arial" pitchFamily="-107" charset="0"/>
              <a:buNone/>
            </a:pPr>
            <a:r>
              <a:rPr lang="de-DE" sz="2400" dirty="0">
                <a:solidFill>
                  <a:srgbClr val="0070C0"/>
                </a:solidFill>
              </a:rPr>
              <a:t>Welche Anregungen für Ihre Praxis nehmen Sie aus Ihrer gemeinsamen Arbeit mit?</a:t>
            </a:r>
          </a:p>
        </p:txBody>
      </p:sp>
      <p:sp>
        <p:nvSpPr>
          <p:cNvPr id="249860" name="Foliennummernplatzhalter 3"/>
          <p:cNvSpPr>
            <a:spLocks noGrp="1"/>
          </p:cNvSpPr>
          <p:nvPr>
            <p:ph type="sldNum" sz="quarter" idx="10"/>
          </p:nvPr>
        </p:nvSpPr>
        <p:spPr>
          <a:noFill/>
        </p:spPr>
        <p:txBody>
          <a:bodyPr/>
          <a:lstStyle/>
          <a:p>
            <a:fld id="{53578F83-43E4-0C40-BA59-044EFF459C9D}" type="slidenum">
              <a:rPr lang="de-DE"/>
              <a:pPr/>
              <a:t>76</a:t>
            </a:fld>
            <a:endParaRPr lang="de-DE"/>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el 1">
            <a:extLst>
              <a:ext uri="{FF2B5EF4-FFF2-40B4-BE49-F238E27FC236}">
                <a16:creationId xmlns:a16="http://schemas.microsoft.com/office/drawing/2014/main" id="{B9894709-C1B7-49D3-8CD5-2576D5FF5A9A}"/>
              </a:ext>
            </a:extLst>
          </p:cNvPr>
          <p:cNvSpPr>
            <a:spLocks noGrp="1" noChangeArrowheads="1"/>
          </p:cNvSpPr>
          <p:nvPr>
            <p:ph type="ctrTitle"/>
          </p:nvPr>
        </p:nvSpPr>
        <p:spPr/>
        <p:txBody>
          <a:bodyPr/>
          <a:lstStyle/>
          <a:p>
            <a:r>
              <a:rPr lang="de-DE" altLang="de-DE">
                <a:solidFill>
                  <a:schemeClr val="tx1"/>
                </a:solidFill>
                <a:ea typeface="ＭＳ Ｐゴシック" panose="020B0600070205080204" pitchFamily="34" charset="-128"/>
              </a:rPr>
              <a:t>Haus 4: Modul 4.1</a:t>
            </a:r>
          </a:p>
        </p:txBody>
      </p:sp>
      <p:sp>
        <p:nvSpPr>
          <p:cNvPr id="91139" name="Untertitel 2">
            <a:extLst>
              <a:ext uri="{FF2B5EF4-FFF2-40B4-BE49-F238E27FC236}">
                <a16:creationId xmlns:a16="http://schemas.microsoft.com/office/drawing/2014/main" id="{A5093DDB-1308-4AE7-AC44-94202905FFFA}"/>
              </a:ext>
            </a:extLst>
          </p:cNvPr>
          <p:cNvSpPr>
            <a:spLocks noGrp="1" noChangeArrowheads="1"/>
          </p:cNvSpPr>
          <p:nvPr>
            <p:ph type="subTitle" idx="1"/>
          </p:nvPr>
        </p:nvSpPr>
        <p:spPr>
          <a:xfrm>
            <a:off x="928688" y="1071563"/>
            <a:ext cx="7772400" cy="5076825"/>
          </a:xfrm>
        </p:spPr>
        <p:txBody>
          <a:bodyPr/>
          <a:lstStyle/>
          <a:p>
            <a:endParaRPr lang="de-DE" altLang="de-DE" sz="2200">
              <a:ea typeface="ＭＳ Ｐゴシック" panose="020B0600070205080204" pitchFamily="34" charset="-128"/>
            </a:endParaRPr>
          </a:p>
          <a:p>
            <a:endParaRPr lang="de-DE" altLang="de-DE" sz="2200" b="1">
              <a:ea typeface="ＭＳ Ｐゴシック" panose="020B0600070205080204" pitchFamily="34" charset="-128"/>
            </a:endParaRPr>
          </a:p>
        </p:txBody>
      </p:sp>
      <p:sp>
        <p:nvSpPr>
          <p:cNvPr id="91140" name="Foliennummernplatzhalter 3">
            <a:extLst>
              <a:ext uri="{FF2B5EF4-FFF2-40B4-BE49-F238E27FC236}">
                <a16:creationId xmlns:a16="http://schemas.microsoft.com/office/drawing/2014/main" id="{93B4C554-0B0D-46E0-9611-B50C359B203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6B6508F5-B96B-4CD6-98D4-FDD240295BCC}" type="slidenum">
              <a:rPr lang="de-DE" altLang="de-DE" sz="1400" smtClean="0"/>
              <a:pPr>
                <a:spcBef>
                  <a:spcPct val="0"/>
                </a:spcBef>
                <a:buFontTx/>
                <a:buNone/>
              </a:pPr>
              <a:t>77</a:t>
            </a:fld>
            <a:endParaRPr lang="de-DE" altLang="de-DE" sz="1400"/>
          </a:p>
        </p:txBody>
      </p:sp>
      <p:pic>
        <p:nvPicPr>
          <p:cNvPr id="91141" name="Picture 13" descr="Piko Lösung&amp;seekrank">
            <a:extLst>
              <a:ext uri="{FF2B5EF4-FFF2-40B4-BE49-F238E27FC236}">
                <a16:creationId xmlns:a16="http://schemas.microsoft.com/office/drawing/2014/main" id="{A7DD1AEA-874C-4722-A1CD-5967F9EFC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508250"/>
            <a:ext cx="27654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9">
            <a:extLst>
              <a:ext uri="{FF2B5EF4-FFF2-40B4-BE49-F238E27FC236}">
                <a16:creationId xmlns:a16="http://schemas.microsoft.com/office/drawing/2014/main" id="{05525754-B175-4B5C-9F4C-C9A5981BB7D8}"/>
              </a:ext>
            </a:extLst>
          </p:cNvPr>
          <p:cNvSpPr>
            <a:spLocks noChangeArrowheads="1"/>
          </p:cNvSpPr>
          <p:nvPr/>
        </p:nvSpPr>
        <p:spPr bwMode="auto">
          <a:xfrm>
            <a:off x="3348038" y="1285875"/>
            <a:ext cx="5110162" cy="2405063"/>
          </a:xfrm>
          <a:prstGeom prst="wedgeEllipseCallout">
            <a:avLst>
              <a:gd name="adj1" fmla="val -73546"/>
              <a:gd name="adj2" fmla="val 58514"/>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de-DE" altLang="zh-CN" sz="3600">
                <a:ea typeface="SimSun" panose="02010600030101010101" pitchFamily="2" charset="-122"/>
              </a:rPr>
              <a:t>Vielen Dank für Ihre Aufmerksamkeit!</a:t>
            </a:r>
            <a:endParaRPr lang="de-DE" altLang="de-DE" sz="1800"/>
          </a:p>
        </p:txBody>
      </p:sp>
    </p:spTree>
    <p:extLst>
      <p:ext uri="{BB962C8B-B14F-4D97-AF65-F5344CB8AC3E}">
        <p14:creationId xmlns:p14="http://schemas.microsoft.com/office/powerpoint/2010/main" val="11918759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Untertitel 2"/>
          <p:cNvSpPr>
            <a:spLocks noGrp="1"/>
          </p:cNvSpPr>
          <p:nvPr>
            <p:ph type="subTitle" idx="1"/>
          </p:nvPr>
        </p:nvSpPr>
        <p:spPr>
          <a:xfrm>
            <a:off x="900113" y="1052513"/>
            <a:ext cx="7772400" cy="5105400"/>
          </a:xfrm>
        </p:spPr>
        <p:txBody>
          <a:bodyPr/>
          <a:lstStyle/>
          <a:p>
            <a:pPr eaLnBrk="1" hangingPunct="1"/>
            <a:endParaRPr lang="de-DE" b="1">
              <a:solidFill>
                <a:srgbClr val="002060"/>
              </a:solidFill>
            </a:endParaRPr>
          </a:p>
          <a:p>
            <a:pPr eaLnBrk="1" hangingPunct="1"/>
            <a:endParaRPr lang="de-DE" sz="3600">
              <a:solidFill>
                <a:srgbClr val="0070C0"/>
              </a:solidFill>
            </a:endParaRPr>
          </a:p>
          <a:p>
            <a:endParaRPr lang="de-DE" sz="3600">
              <a:solidFill>
                <a:srgbClr val="0070C0"/>
              </a:solidFill>
            </a:endParaRPr>
          </a:p>
        </p:txBody>
      </p:sp>
      <p:sp>
        <p:nvSpPr>
          <p:cNvPr id="154627" name="Foliennummernplatzhalter 3"/>
          <p:cNvSpPr>
            <a:spLocks noGrp="1"/>
          </p:cNvSpPr>
          <p:nvPr>
            <p:ph type="sldNum" sz="quarter" idx="10"/>
          </p:nvPr>
        </p:nvSpPr>
        <p:spPr>
          <a:noFill/>
        </p:spPr>
        <p:txBody>
          <a:bodyPr/>
          <a:lstStyle/>
          <a:p>
            <a:fld id="{65042455-6457-2943-8D53-299205C4997B}" type="slidenum">
              <a:rPr lang="de-DE">
                <a:ea typeface="MS PGothic" pitchFamily="34" charset="-128"/>
              </a:rPr>
              <a:pPr/>
              <a:t>8</a:t>
            </a:fld>
            <a:endParaRPr lang="de-DE">
              <a:ea typeface="MS PGothic" pitchFamily="34" charset="-128"/>
            </a:endParaRPr>
          </a:p>
        </p:txBody>
      </p:sp>
      <p:sp>
        <p:nvSpPr>
          <p:cNvPr id="154628" name="Untertitel 4"/>
          <p:cNvSpPr txBox="1">
            <a:spLocks/>
          </p:cNvSpPr>
          <p:nvPr/>
        </p:nvSpPr>
        <p:spPr bwMode="auto">
          <a:xfrm>
            <a:off x="914400" y="1066800"/>
            <a:ext cx="7772400" cy="5105400"/>
          </a:xfrm>
          <a:prstGeom prst="rect">
            <a:avLst/>
          </a:prstGeom>
          <a:noFill/>
          <a:ln w="9525">
            <a:noFill/>
            <a:miter lim="800000"/>
            <a:headEnd/>
            <a:tailEnd/>
          </a:ln>
        </p:spPr>
        <p:txBody>
          <a:bodyPr>
            <a:prstTxWarp prst="textNoShape">
              <a:avLst/>
            </a:prstTxWarp>
          </a:bodyPr>
          <a:lstStyle/>
          <a:p>
            <a:pPr eaLnBrk="0" hangingPunct="0">
              <a:spcBef>
                <a:spcPct val="20000"/>
              </a:spcBef>
              <a:buFont typeface="Arial" pitchFamily="-107" charset="0"/>
              <a:buNone/>
            </a:pPr>
            <a:r>
              <a:rPr lang="de-DE" sz="2800">
                <a:ea typeface="MS PGothic" pitchFamily="34" charset="-128"/>
              </a:rPr>
              <a:t>Sprachförderung im Mathematikunterricht – </a:t>
            </a:r>
          </a:p>
          <a:p>
            <a:pPr eaLnBrk="0" hangingPunct="0">
              <a:spcBef>
                <a:spcPct val="20000"/>
              </a:spcBef>
              <a:buFont typeface="Arial" pitchFamily="-107" charset="0"/>
              <a:buNone/>
            </a:pPr>
            <a:endParaRPr lang="de-DE" sz="2800">
              <a:ea typeface="MS PGothic" pitchFamily="34" charset="-128"/>
            </a:endParaRPr>
          </a:p>
          <a:p>
            <a:pPr eaLnBrk="0" hangingPunct="0">
              <a:spcBef>
                <a:spcPct val="20000"/>
              </a:spcBef>
              <a:buFont typeface="Arial" pitchFamily="-107" charset="0"/>
              <a:buNone/>
            </a:pPr>
            <a:endParaRPr lang="de-DE" sz="2800">
              <a:ea typeface="MS PGothic" pitchFamily="34" charset="-128"/>
            </a:endParaRPr>
          </a:p>
        </p:txBody>
      </p:sp>
      <p:sp>
        <p:nvSpPr>
          <p:cNvPr id="11" name="Ovale Legende 10"/>
          <p:cNvSpPr/>
          <p:nvPr/>
        </p:nvSpPr>
        <p:spPr>
          <a:xfrm>
            <a:off x="5614988" y="4343400"/>
            <a:ext cx="3529012" cy="1512887"/>
          </a:xfrm>
          <a:prstGeom prst="wedgeEllipseCallout">
            <a:avLst>
              <a:gd name="adj1" fmla="val -59706"/>
              <a:gd name="adj2" fmla="val 607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3600" dirty="0">
                <a:solidFill>
                  <a:schemeClr val="tx1"/>
                </a:solidFill>
              </a:rPr>
              <a:t>Fragen</a:t>
            </a:r>
          </a:p>
        </p:txBody>
      </p:sp>
      <p:sp>
        <p:nvSpPr>
          <p:cNvPr id="13" name="Ovale Legende 12"/>
          <p:cNvSpPr/>
          <p:nvPr/>
        </p:nvSpPr>
        <p:spPr>
          <a:xfrm>
            <a:off x="3635375" y="1844675"/>
            <a:ext cx="3960813" cy="1512888"/>
          </a:xfrm>
          <a:prstGeom prst="wedgeEllipseCallout">
            <a:avLst>
              <a:gd name="adj1" fmla="val 35341"/>
              <a:gd name="adj2" fmla="val 97077"/>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3600" dirty="0">
                <a:solidFill>
                  <a:schemeClr val="tx1"/>
                </a:solidFill>
              </a:rPr>
              <a:t>Erfahrungen</a:t>
            </a:r>
          </a:p>
        </p:txBody>
      </p:sp>
      <p:sp>
        <p:nvSpPr>
          <p:cNvPr id="17" name="Ovale Legende 16"/>
          <p:cNvSpPr/>
          <p:nvPr/>
        </p:nvSpPr>
        <p:spPr>
          <a:xfrm>
            <a:off x="250825" y="3284538"/>
            <a:ext cx="3960813" cy="1728787"/>
          </a:xfrm>
          <a:prstGeom prst="wedgeEllipseCallout">
            <a:avLst>
              <a:gd name="adj1" fmla="val 72667"/>
              <a:gd name="adj2" fmla="val 53741"/>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3600" dirty="0">
                <a:solidFill>
                  <a:schemeClr val="tx1"/>
                </a:solidFill>
              </a:rPr>
              <a:t>Probleme</a:t>
            </a:r>
          </a:p>
        </p:txBody>
      </p:sp>
      <p:sp>
        <p:nvSpPr>
          <p:cNvPr id="154632"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dirty="0">
                <a:solidFill>
                  <a:srgbClr val="FF0000"/>
                </a:solidFill>
                <a:ea typeface="MS PGothic" pitchFamily="34" charset="-128"/>
              </a:rPr>
              <a:t>1. Wenn der Wortschatz fehlt … </a:t>
            </a:r>
            <a:endParaRPr lang="de-DE" b="1" dirty="0">
              <a:solidFill>
                <a:srgbClr val="FF0000"/>
              </a:solidFill>
              <a:latin typeface="Calibri" pitchFamily="34" charset="0"/>
              <a:ea typeface="MS PGothic" pitchFamily="34"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0" y="1114425"/>
            <a:ext cx="9144000" cy="4752975"/>
          </a:xfrm>
        </p:spPr>
        <p:txBody>
          <a:bodyPr/>
          <a:lstStyle/>
          <a:p>
            <a:pPr marL="341313">
              <a:buFont typeface="Lucida Grande" pitchFamily="-107" charset="0"/>
              <a:buNone/>
            </a:pPr>
            <a:r>
              <a:rPr lang="de-DE" sz="2600" b="1" dirty="0"/>
              <a:t>    Wie können Zufälligkeit und Beliebigkeit bei der fachbezogenen Sprachförderung vermieden werden? </a:t>
            </a:r>
            <a:endParaRPr lang="de-DE" sz="400" dirty="0"/>
          </a:p>
          <a:p>
            <a:pPr marL="341313">
              <a:buFont typeface="Lucida Grande" pitchFamily="-107" charset="0"/>
              <a:buChar char="●"/>
            </a:pPr>
            <a:r>
              <a:rPr lang="de-DE" sz="2400" dirty="0"/>
              <a:t>Welche Prinzipien und Verfahren gibt es für einen systematischen Aufbau von Bildungs- und Fachsprache im Mathematikunterricht?</a:t>
            </a:r>
            <a:endParaRPr lang="de-DE" sz="400" dirty="0"/>
          </a:p>
          <a:p>
            <a:pPr marL="341313">
              <a:buFont typeface="Lucida Grande" pitchFamily="-107" charset="0"/>
              <a:buChar char="●"/>
            </a:pPr>
            <a:r>
              <a:rPr lang="de-DE" sz="2400" dirty="0"/>
              <a:t>Wie kann </a:t>
            </a:r>
            <a:r>
              <a:rPr lang="de-DE" sz="2400" dirty="0" err="1"/>
              <a:t>sprachfördernder</a:t>
            </a:r>
            <a:r>
              <a:rPr lang="de-DE" sz="2400" dirty="0"/>
              <a:t> Mathematikunterricht </a:t>
            </a:r>
            <a:r>
              <a:rPr lang="de-DE" sz="2400" b="1" dirty="0"/>
              <a:t>systematisch</a:t>
            </a:r>
            <a:r>
              <a:rPr lang="de-DE" sz="2400" dirty="0"/>
              <a:t> und </a:t>
            </a:r>
            <a:r>
              <a:rPr lang="de-DE" sz="2400" b="1" dirty="0"/>
              <a:t>strukturiert geplant </a:t>
            </a:r>
            <a:r>
              <a:rPr lang="de-DE" sz="2400" dirty="0"/>
              <a:t>werden? </a:t>
            </a:r>
            <a:endParaRPr lang="de-DE" sz="400" dirty="0"/>
          </a:p>
          <a:p>
            <a:pPr marL="341313">
              <a:buFont typeface="Lucida Grande" pitchFamily="-107" charset="0"/>
              <a:buChar char="●"/>
            </a:pPr>
            <a:r>
              <a:rPr lang="de-DE" sz="2400" dirty="0"/>
              <a:t>Wie kann Sprachförderung in den Mathematikunterricht integriert werden, ohne die fachlichen Inhalte zu vernachlässigen? </a:t>
            </a:r>
          </a:p>
          <a:p>
            <a:pPr marL="341313">
              <a:buFont typeface="Lucida Grande" pitchFamily="-107" charset="0"/>
              <a:buNone/>
            </a:pPr>
            <a:r>
              <a:rPr lang="de-DE" sz="2400" dirty="0">
                <a:solidFill>
                  <a:srgbClr val="FF0000"/>
                </a:solidFill>
              </a:rPr>
              <a:t>    Sprachförderung im Mathematikunterricht der Grundschule:                      </a:t>
            </a:r>
            <a:r>
              <a:rPr lang="de-DE" sz="2400" dirty="0">
                <a:solidFill>
                  <a:srgbClr val="FF0000"/>
                </a:solidFill>
                <a:sym typeface="Wingdings" pitchFamily="-107" charset="2"/>
              </a:rPr>
              <a:t>   (noch) k</a:t>
            </a:r>
            <a:r>
              <a:rPr lang="de-DE" sz="2400" dirty="0">
                <a:solidFill>
                  <a:srgbClr val="FF0000"/>
                </a:solidFill>
              </a:rPr>
              <a:t>ein durchgehendes, tragfähiges Konzept</a:t>
            </a:r>
          </a:p>
          <a:p>
            <a:pPr marL="341313">
              <a:buFont typeface="Lucida Grande" pitchFamily="-107" charset="0"/>
              <a:buNone/>
            </a:pPr>
            <a:r>
              <a:rPr lang="de-DE" sz="2600" dirty="0"/>
              <a:t>    </a:t>
            </a:r>
          </a:p>
          <a:p>
            <a:pPr marL="341313">
              <a:buFont typeface="Lucida Grande" pitchFamily="-107" charset="0"/>
              <a:buNone/>
            </a:pPr>
            <a:endParaRPr lang="de-DE" sz="2600" dirty="0"/>
          </a:p>
          <a:p>
            <a:pPr marL="341313">
              <a:buFont typeface="Lucida Grande" pitchFamily="-107" charset="0"/>
              <a:buChar char="●"/>
            </a:pPr>
            <a:endParaRPr lang="de-DE" sz="2600" dirty="0"/>
          </a:p>
        </p:txBody>
      </p:sp>
      <p:sp>
        <p:nvSpPr>
          <p:cNvPr id="157699" name="Foliennummernplatzhalter 3"/>
          <p:cNvSpPr txBox="1">
            <a:spLocks/>
          </p:cNvSpPr>
          <p:nvPr/>
        </p:nvSpPr>
        <p:spPr bwMode="auto">
          <a:xfrm>
            <a:off x="6588125" y="6381750"/>
            <a:ext cx="2098675" cy="476250"/>
          </a:xfrm>
          <a:prstGeom prst="rect">
            <a:avLst/>
          </a:prstGeom>
          <a:noFill/>
          <a:ln w="9525">
            <a:noFill/>
            <a:miter lim="800000"/>
            <a:headEnd/>
            <a:tailEnd/>
          </a:ln>
        </p:spPr>
        <p:txBody>
          <a:bodyPr>
            <a:prstTxWarp prst="textNoShape">
              <a:avLst/>
            </a:prstTxWarp>
          </a:bodyPr>
          <a:lstStyle/>
          <a:p>
            <a:r>
              <a:rPr lang="de-DE">
                <a:ea typeface="MS PGothic" pitchFamily="34" charset="-128"/>
              </a:rPr>
              <a:t>                          </a:t>
            </a:r>
            <a:fld id="{43DBA517-0A02-844E-8439-23D32915F6FA}" type="slidenum">
              <a:rPr lang="de-DE" sz="1400">
                <a:ea typeface="MS PGothic" pitchFamily="34" charset="-128"/>
              </a:rPr>
              <a:pPr/>
              <a:t>9</a:t>
            </a:fld>
            <a:endParaRPr lang="de-DE" sz="1400">
              <a:ea typeface="MS PGothic" pitchFamily="34" charset="-128"/>
            </a:endParaRPr>
          </a:p>
        </p:txBody>
      </p:sp>
      <p:sp>
        <p:nvSpPr>
          <p:cNvPr id="4" name="Titel 1"/>
          <p:cNvSpPr txBox="1">
            <a:spLocks/>
          </p:cNvSpPr>
          <p:nvPr/>
        </p:nvSpPr>
        <p:spPr bwMode="auto">
          <a:xfrm>
            <a:off x="685800" y="457200"/>
            <a:ext cx="7772400" cy="649288"/>
          </a:xfrm>
          <a:prstGeom prst="rect">
            <a:avLst/>
          </a:prstGeom>
          <a:noFill/>
          <a:ln w="9525">
            <a:noFill/>
            <a:miter lim="800000"/>
            <a:headEnd/>
            <a:tailEnd/>
          </a:ln>
        </p:spPr>
        <p:txBody>
          <a:bodyPr lIns="0" tIns="0" bIns="0">
            <a:prstTxWarp prst="textNoShape">
              <a:avLst/>
            </a:prstTxWarp>
          </a:bodyPr>
          <a:lstStyle/>
          <a:p>
            <a:pPr algn="ctr"/>
            <a:r>
              <a:rPr lang="de-DE" b="1" dirty="0">
                <a:solidFill>
                  <a:srgbClr val="FF0000"/>
                </a:solidFill>
                <a:ea typeface="MS PGothic" pitchFamily="34" charset="-128"/>
              </a:rPr>
              <a:t>1. Wenn der Wortschatz fehlt … </a:t>
            </a:r>
            <a:endParaRPr lang="de-DE" b="1" dirty="0">
              <a:solidFill>
                <a:srgbClr val="FF0000"/>
              </a:solidFill>
              <a:latin typeface="Calibri" pitchFamily="34" charset="0"/>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elfolie">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Titelfolie">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5416</Words>
  <Application>Microsoft Office PowerPoint</Application>
  <PresentationFormat>Bildschirmpräsentation (4:3)</PresentationFormat>
  <Paragraphs>756</Paragraphs>
  <Slides>77</Slides>
  <Notes>42</Notes>
  <HiddenSlides>0</HiddenSlides>
  <MMClips>1</MMClips>
  <ScaleCrop>false</ScaleCrop>
  <HeadingPairs>
    <vt:vector size="6" baseType="variant">
      <vt:variant>
        <vt:lpstr>Verwendete Schriftarten</vt:lpstr>
      </vt:variant>
      <vt:variant>
        <vt:i4>9</vt:i4>
      </vt:variant>
      <vt:variant>
        <vt:lpstr>Design</vt:lpstr>
      </vt:variant>
      <vt:variant>
        <vt:i4>5</vt:i4>
      </vt:variant>
      <vt:variant>
        <vt:lpstr>Folientitel</vt:lpstr>
      </vt:variant>
      <vt:variant>
        <vt:i4>77</vt:i4>
      </vt:variant>
    </vt:vector>
  </HeadingPairs>
  <TitlesOfParts>
    <vt:vector size="91" baseType="lpstr">
      <vt:lpstr>Arial</vt:lpstr>
      <vt:lpstr>Arial (Textkörper)</vt:lpstr>
      <vt:lpstr>Calibri</vt:lpstr>
      <vt:lpstr>Comic Sans MS</vt:lpstr>
      <vt:lpstr>Lucida Grande</vt:lpstr>
      <vt:lpstr>Segoe Script</vt:lpstr>
      <vt:lpstr>Symbol</vt:lpstr>
      <vt:lpstr>Wingdings</vt:lpstr>
      <vt:lpstr>Wingdings 3</vt:lpstr>
      <vt:lpstr>Office-Design</vt:lpstr>
      <vt:lpstr>Titelfolie</vt:lpstr>
      <vt:lpstr>1_Office-Design</vt:lpstr>
      <vt:lpstr>2_Office-Design</vt:lpstr>
      <vt:lpstr>1_Titelfolie</vt:lpstr>
      <vt:lpstr>Haus 4: Sprachfördernder Mathematikunterricht</vt:lpstr>
      <vt:lpstr>Hinweise zu den Lizenzbedingungen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vt:lpstr>
      <vt:lpstr> </vt:lpstr>
      <vt:lpstr>PowerPoint-Präsentation</vt:lpstr>
      <vt:lpstr> </vt:lpstr>
      <vt:lpstr> </vt:lpstr>
      <vt:lpstr> </vt:lpstr>
      <vt:lpstr> </vt:lpstr>
      <vt:lpstr> </vt:lpstr>
      <vt:lpstr> </vt:lpstr>
      <vt:lpstr> </vt:lpstr>
      <vt:lpstr> </vt:lpstr>
      <vt:lpstr> </vt:lpstr>
      <vt:lpstr> </vt:lpstr>
      <vt:lpstr> </vt:lpstr>
      <vt:lpstr> </vt:lpstr>
      <vt:lpstr>PowerPoint-Präsentation</vt:lpstr>
      <vt:lpstr>PowerPoint-Präsentation</vt:lpstr>
      <vt:lpstr> </vt:lpstr>
      <vt:lpstr> </vt:lpstr>
      <vt:lpst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Haus 4: Modul 4.1</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Modul_4.4_WEGE_Konzept</dc:title>
  <dc:creator>Martin</dc:creator>
  <cp:lastModifiedBy>Hannah Backhaus</cp:lastModifiedBy>
  <cp:revision>414</cp:revision>
  <cp:lastPrinted>2009-07-03T13:06:19Z</cp:lastPrinted>
  <dcterms:created xsi:type="dcterms:W3CDTF">2018-01-02T19:40:09Z</dcterms:created>
  <dcterms:modified xsi:type="dcterms:W3CDTF">2020-09-27T16:43:51Z</dcterms:modified>
</cp:coreProperties>
</file>