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 id="2147484312" r:id="rId2"/>
  </p:sldMasterIdLst>
  <p:notesMasterIdLst>
    <p:notesMasterId r:id="rId43"/>
  </p:notesMasterIdLst>
  <p:handoutMasterIdLst>
    <p:handoutMasterId r:id="rId44"/>
  </p:handoutMasterIdLst>
  <p:sldIdLst>
    <p:sldId id="256" r:id="rId3"/>
    <p:sldId id="670" r:id="rId4"/>
    <p:sldId id="591" r:id="rId5"/>
    <p:sldId id="474" r:id="rId6"/>
    <p:sldId id="662" r:id="rId7"/>
    <p:sldId id="644" r:id="rId8"/>
    <p:sldId id="594" r:id="rId9"/>
    <p:sldId id="645" r:id="rId10"/>
    <p:sldId id="663" r:id="rId11"/>
    <p:sldId id="522" r:id="rId12"/>
    <p:sldId id="639" r:id="rId13"/>
    <p:sldId id="597" r:id="rId14"/>
    <p:sldId id="524" r:id="rId15"/>
    <p:sldId id="651" r:id="rId16"/>
    <p:sldId id="643" r:id="rId17"/>
    <p:sldId id="599" r:id="rId18"/>
    <p:sldId id="602" r:id="rId19"/>
    <p:sldId id="650" r:id="rId20"/>
    <p:sldId id="652" r:id="rId21"/>
    <p:sldId id="600" r:id="rId22"/>
    <p:sldId id="608" r:id="rId23"/>
    <p:sldId id="526" r:id="rId24"/>
    <p:sldId id="654" r:id="rId25"/>
    <p:sldId id="660" r:id="rId26"/>
    <p:sldId id="656" r:id="rId27"/>
    <p:sldId id="661" r:id="rId28"/>
    <p:sldId id="633" r:id="rId29"/>
    <p:sldId id="664" r:id="rId30"/>
    <p:sldId id="640" r:id="rId31"/>
    <p:sldId id="641" r:id="rId32"/>
    <p:sldId id="667" r:id="rId33"/>
    <p:sldId id="668" r:id="rId34"/>
    <p:sldId id="665" r:id="rId35"/>
    <p:sldId id="666" r:id="rId36"/>
    <p:sldId id="669" r:id="rId37"/>
    <p:sldId id="527" r:id="rId38"/>
    <p:sldId id="603" r:id="rId39"/>
    <p:sldId id="658" r:id="rId40"/>
    <p:sldId id="286" r:id="rId41"/>
    <p:sldId id="609" r:id="rId42"/>
  </p:sldIdLst>
  <p:sldSz cx="9144000" cy="6858000" type="screen4x3"/>
  <p:notesSz cx="6858000" cy="10013950"/>
  <p:defaultTextStyle>
    <a:defPPr>
      <a:defRPr lang="de-DE"/>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Einleitung" id="{83B6F7F1-7E40-F846-8C2E-88D3327AC04F}">
          <p14:sldIdLst>
            <p14:sldId id="256"/>
            <p14:sldId id="670"/>
            <p14:sldId id="591"/>
            <p14:sldId id="474"/>
          </p14:sldIdLst>
        </p14:section>
        <p14:section name="Gründe für Umgang mit Daten und Häufigkeiten" id="{11972F52-3CDA-4B10-A938-842EA1E724F0}">
          <p14:sldIdLst>
            <p14:sldId id="662"/>
            <p14:sldId id="644"/>
            <p14:sldId id="594"/>
            <p14:sldId id="645"/>
          </p14:sldIdLst>
        </p14:section>
        <p14:section name="Was gemeint?" id="{26ADF583-0023-4E84-AB00-31C13B111FFC}">
          <p14:sldIdLst>
            <p14:sldId id="663"/>
            <p14:sldId id="522"/>
            <p14:sldId id="639"/>
            <p14:sldId id="597"/>
            <p14:sldId id="524"/>
            <p14:sldId id="651"/>
            <p14:sldId id="643"/>
            <p14:sldId id="599"/>
            <p14:sldId id="602"/>
            <p14:sldId id="650"/>
            <p14:sldId id="652"/>
            <p14:sldId id="600"/>
            <p14:sldId id="608"/>
            <p14:sldId id="526"/>
            <p14:sldId id="654"/>
            <p14:sldId id="660"/>
            <p14:sldId id="656"/>
            <p14:sldId id="661"/>
            <p14:sldId id="633"/>
          </p14:sldIdLst>
        </p14:section>
        <p14:section name="Umsetzung in den Schulbüchern" id="{76253645-D151-4CF2-A72D-37C8E9094B70}">
          <p14:sldIdLst>
            <p14:sldId id="664"/>
            <p14:sldId id="640"/>
            <p14:sldId id="641"/>
            <p14:sldId id="667"/>
            <p14:sldId id="668"/>
            <p14:sldId id="665"/>
            <p14:sldId id="666"/>
            <p14:sldId id="669"/>
            <p14:sldId id="527"/>
            <p14:sldId id="603"/>
            <p14:sldId id="658"/>
          </p14:sldIdLst>
        </p14:section>
        <p14:section name="Abschluss und Literatur" id="{2AF89A63-AC2C-4A9D-9319-0EF466447ED3}">
          <p14:sldIdLst>
            <p14:sldId id="286"/>
            <p14:sldId id="6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EB511"/>
    <a:srgbClr val="34B405"/>
    <a:srgbClr val="34B409"/>
    <a:srgbClr val="B0F09E"/>
    <a:srgbClr val="8AC01E"/>
    <a:srgbClr val="51BF2D"/>
    <a:srgbClr val="94E55D"/>
    <a:srgbClr val="FFDF0F"/>
    <a:srgbClr val="7FBD2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77" autoAdjust="0"/>
    <p:restoredTop sz="77451" autoAdjust="0"/>
  </p:normalViewPr>
  <p:slideViewPr>
    <p:cSldViewPr>
      <p:cViewPr varScale="1">
        <p:scale>
          <a:sx n="52" d="100"/>
          <a:sy n="52" d="100"/>
        </p:scale>
        <p:origin x="19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3808" y="216"/>
      </p:cViewPr>
      <p:guideLst>
        <p:guide orient="horz" pos="3154"/>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500063"/>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de-DE"/>
          </a:p>
        </p:txBody>
      </p:sp>
      <p:sp>
        <p:nvSpPr>
          <p:cNvPr id="3" name="Datumsplatzhalter 2"/>
          <p:cNvSpPr>
            <a:spLocks noGrp="1"/>
          </p:cNvSpPr>
          <p:nvPr>
            <p:ph type="dt" sz="quarter" idx="1"/>
          </p:nvPr>
        </p:nvSpPr>
        <p:spPr>
          <a:xfrm>
            <a:off x="3884613" y="0"/>
            <a:ext cx="2971800" cy="5000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a:defRPr/>
            </a:pPr>
            <a:fld id="{1B62ABDB-75EE-754E-B448-EC60FC13046B}" type="datetimeFigureOut">
              <a:rPr lang="de-DE"/>
              <a:pPr>
                <a:defRPr/>
              </a:pPr>
              <a:t>21.09.2020</a:t>
            </a:fld>
            <a:endParaRPr lang="de-DE"/>
          </a:p>
        </p:txBody>
      </p:sp>
      <p:sp>
        <p:nvSpPr>
          <p:cNvPr id="4" name="Fußzeilenplatzhalter 3"/>
          <p:cNvSpPr>
            <a:spLocks noGrp="1"/>
          </p:cNvSpPr>
          <p:nvPr>
            <p:ph type="ftr" sz="quarter" idx="2"/>
          </p:nvPr>
        </p:nvSpPr>
        <p:spPr>
          <a:xfrm>
            <a:off x="0" y="9512300"/>
            <a:ext cx="2971800" cy="500063"/>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de-DE"/>
          </a:p>
        </p:txBody>
      </p:sp>
      <p:sp>
        <p:nvSpPr>
          <p:cNvPr id="5" name="Foliennummernplatzhalter 4"/>
          <p:cNvSpPr>
            <a:spLocks noGrp="1"/>
          </p:cNvSpPr>
          <p:nvPr>
            <p:ph type="sldNum" sz="quarter" idx="3"/>
          </p:nvPr>
        </p:nvSpPr>
        <p:spPr>
          <a:xfrm>
            <a:off x="3884613" y="9512300"/>
            <a:ext cx="2971800" cy="5000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765B0DE-2962-FE4B-803B-15FDD22EA32F}" type="slidenum">
              <a:rPr lang="de-DE" altLang="x-none"/>
              <a:pPr>
                <a:defRPr/>
              </a:pPr>
              <a:t>‹Nr.›</a:t>
            </a:fld>
            <a:endParaRPr lang="de-DE"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DE"/>
          </a:p>
        </p:txBody>
      </p:sp>
      <p:sp>
        <p:nvSpPr>
          <p:cNvPr id="3075" name="Rectangle 3"/>
          <p:cNvSpPr>
            <a:spLocks noGrp="1" noChangeArrowheads="1"/>
          </p:cNvSpPr>
          <p:nvPr>
            <p:ph type="dt" idx="1"/>
          </p:nvPr>
        </p:nvSpPr>
        <p:spPr bwMode="auto">
          <a:xfrm>
            <a:off x="3884613" y="0"/>
            <a:ext cx="2971800"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de-DE"/>
          </a:p>
        </p:txBody>
      </p:sp>
      <p:sp>
        <p:nvSpPr>
          <p:cNvPr id="9220" name="Rectangle 4"/>
          <p:cNvSpPr>
            <a:spLocks noGrp="1" noRot="1" noChangeAspect="1" noChangeArrowheads="1" noTextEdit="1"/>
          </p:cNvSpPr>
          <p:nvPr>
            <p:ph type="sldImg" idx="2"/>
          </p:nvPr>
        </p:nvSpPr>
        <p:spPr bwMode="auto">
          <a:xfrm>
            <a:off x="925513" y="750888"/>
            <a:ext cx="5008562" cy="3756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685800" y="4756150"/>
            <a:ext cx="5486400" cy="4506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0" y="9512300"/>
            <a:ext cx="2971800" cy="5000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DE"/>
          </a:p>
        </p:txBody>
      </p:sp>
      <p:sp>
        <p:nvSpPr>
          <p:cNvPr id="3079" name="Rectangle 7"/>
          <p:cNvSpPr>
            <a:spLocks noGrp="1" noChangeArrowheads="1"/>
          </p:cNvSpPr>
          <p:nvPr>
            <p:ph type="sldNum" sz="quarter" idx="5"/>
          </p:nvPr>
        </p:nvSpPr>
        <p:spPr bwMode="auto">
          <a:xfrm>
            <a:off x="3884613" y="9512300"/>
            <a:ext cx="2971800" cy="5000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9E4A060-83BC-FE41-8858-DD024E613A13}" type="slidenum">
              <a:rPr lang="de-DE" altLang="x-none"/>
              <a:pPr>
                <a:defRPr/>
              </a:pPr>
              <a:t>‹Nr.›</a:t>
            </a:fld>
            <a:endParaRPr lang="de-DE"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Folienbildplatzhalter 1"/>
          <p:cNvSpPr>
            <a:spLocks noGrp="1" noRot="1" noChangeAspect="1" noTextEdit="1"/>
          </p:cNvSpPr>
          <p:nvPr>
            <p:ph type="sldImg"/>
          </p:nvPr>
        </p:nvSpPr>
        <p:spPr>
          <a:ln/>
        </p:spPr>
      </p:sp>
      <p:sp>
        <p:nvSpPr>
          <p:cNvPr id="1229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sz="2400" dirty="0">
              <a:ea typeface="ＭＳ Ｐゴシック" charset="-128"/>
            </a:endParaRPr>
          </a:p>
          <a:p>
            <a:endParaRPr lang="de-DE" altLang="de-DE" sz="2400" dirty="0">
              <a:ea typeface="ＭＳ Ｐゴシック" charset="-128"/>
            </a:endParaRPr>
          </a:p>
        </p:txBody>
      </p:sp>
      <p:sp>
        <p:nvSpPr>
          <p:cNvPr id="1229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EAACE2D-872E-204A-ADBA-F8B286E5EBD9}" type="slidenum">
              <a:rPr lang="de-DE" altLang="de-DE"/>
              <a:pPr/>
              <a:t>1</a:t>
            </a:fld>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de-DE" altLang="de-DE" dirty="0">
                <a:ea typeface="ＭＳ Ｐゴシック" charset="-128"/>
              </a:rPr>
              <a:t>Um Fragen zu beantworten oder um Aussagen zu treffen, werden Informationen benötigt. Hierfür ist das Erheben von Daten unerlässlich.</a:t>
            </a:r>
          </a:p>
          <a:p>
            <a:r>
              <a:rPr lang="de-DE" altLang="de-DE" dirty="0">
                <a:ea typeface="ＭＳ Ｐゴシック" charset="-128"/>
              </a:rPr>
              <a:t>Das Video ist hier nicht eingebunden, sondern im </a:t>
            </a:r>
            <a:r>
              <a:rPr lang="de-DE" altLang="de-DE" dirty="0" err="1">
                <a:ea typeface="ＭＳ Ｐゴシック" charset="-128"/>
              </a:rPr>
              <a:t>Moderatormaterial</a:t>
            </a:r>
            <a:r>
              <a:rPr lang="de-DE" altLang="de-DE" dirty="0">
                <a:ea typeface="ＭＳ Ｐゴシック" charset="-128"/>
              </a:rPr>
              <a:t> zu finden.</a:t>
            </a:r>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14</a:t>
            </a:fld>
            <a:endParaRPr lang="de-DE" altLang="de-DE" sz="1300"/>
          </a:p>
        </p:txBody>
      </p:sp>
    </p:spTree>
    <p:extLst>
      <p:ext uri="{BB962C8B-B14F-4D97-AF65-F5344CB8AC3E}">
        <p14:creationId xmlns:p14="http://schemas.microsoft.com/office/powerpoint/2010/main" val="3914983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15</a:t>
            </a:fld>
            <a:endParaRPr lang="de-DE" altLang="x-none"/>
          </a:p>
        </p:txBody>
      </p:sp>
    </p:spTree>
    <p:extLst>
      <p:ext uri="{BB962C8B-B14F-4D97-AF65-F5344CB8AC3E}">
        <p14:creationId xmlns:p14="http://schemas.microsoft.com/office/powerpoint/2010/main" val="773807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16</a:t>
            </a:fld>
            <a:endParaRPr lang="de-DE" altLang="x-none"/>
          </a:p>
        </p:txBody>
      </p:sp>
    </p:spTree>
    <p:extLst>
      <p:ext uri="{BB962C8B-B14F-4D97-AF65-F5344CB8AC3E}">
        <p14:creationId xmlns:p14="http://schemas.microsoft.com/office/powerpoint/2010/main" val="3493486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als Arbeitsblatt vorhanden.</a:t>
            </a:r>
          </a:p>
          <a:p>
            <a:endParaRPr lang="de-DE" dirty="0"/>
          </a:p>
          <a:p>
            <a:r>
              <a:rPr lang="de-DE" sz="1200" b="0" i="0" u="none" strike="noStrike" kern="1200" dirty="0">
                <a:solidFill>
                  <a:schemeClr val="tx1"/>
                </a:solidFill>
                <a:effectLst/>
                <a:latin typeface="Arial" charset="0"/>
                <a:ea typeface="ＭＳ Ｐゴシック" charset="0"/>
                <a:cs typeface="Arial" charset="0"/>
              </a:rPr>
              <a:t>Das </a:t>
            </a:r>
            <a:r>
              <a:rPr lang="de-DE" sz="1200" b="1" i="0" u="none" strike="noStrike" kern="1200" dirty="0">
                <a:solidFill>
                  <a:schemeClr val="tx1"/>
                </a:solidFill>
                <a:effectLst/>
                <a:latin typeface="Arial" charset="0"/>
                <a:ea typeface="ＭＳ Ｐゴシック" charset="0"/>
                <a:cs typeface="Arial" charset="0"/>
              </a:rPr>
              <a:t>Kreisdiagramm </a:t>
            </a:r>
            <a:r>
              <a:rPr lang="de-DE" sz="1200" b="0" i="0" u="none" strike="noStrike" kern="1200" dirty="0">
                <a:solidFill>
                  <a:schemeClr val="tx1"/>
                </a:solidFill>
                <a:effectLst/>
                <a:latin typeface="Arial" charset="0"/>
                <a:ea typeface="ＭＳ Ｐゴシック" charset="0"/>
                <a:cs typeface="Arial" charset="0"/>
              </a:rPr>
              <a:t>ist eine geeignete Darstellung, da man hier die Anteile am Müll gut erkennen kann. Es sind die Anteilswerte eingetragen. Nach diesen Werten den Kreis genau einzuteilen ist eine Herausforderung. Sicher wird man dafür gerundete Werte verwenden.</a:t>
            </a:r>
          </a:p>
          <a:p>
            <a:r>
              <a:rPr lang="de-DE" sz="1200" b="0" i="0" u="none" strike="noStrike" kern="1200" dirty="0">
                <a:solidFill>
                  <a:schemeClr val="tx1"/>
                </a:solidFill>
                <a:effectLst/>
                <a:latin typeface="Arial" charset="0"/>
                <a:ea typeface="ＭＳ Ｐゴシック" charset="0"/>
                <a:cs typeface="Arial" charset="0"/>
              </a:rPr>
              <a:t>Im </a:t>
            </a:r>
            <a:r>
              <a:rPr lang="de-DE" sz="1200" b="1" i="0" u="none" strike="noStrike" kern="1200" dirty="0">
                <a:solidFill>
                  <a:schemeClr val="tx1"/>
                </a:solidFill>
                <a:effectLst/>
                <a:latin typeface="Arial" charset="0"/>
                <a:ea typeface="ＭＳ Ｐゴシック" charset="0"/>
                <a:cs typeface="Arial" charset="0"/>
              </a:rPr>
              <a:t>Piktogramm </a:t>
            </a:r>
            <a:r>
              <a:rPr lang="de-DE" sz="1200" b="0" i="0" u="none" strike="noStrike" kern="1200" dirty="0">
                <a:solidFill>
                  <a:schemeClr val="tx1"/>
                </a:solidFill>
                <a:effectLst/>
                <a:latin typeface="Arial" charset="0"/>
                <a:ea typeface="ＭＳ Ｐゴシック" charset="0"/>
                <a:cs typeface="Arial" charset="0"/>
              </a:rPr>
              <a:t>wird für die Darstellung ein Eimer mit der Einheit von 10kg gewählt. Dadurch können keine genauen Zahlenwerte für die Müllanteile abgelesen werden. Die Relationen zwischen den Müllanteilen kann man dieser Darstellung nicht sofort entnehmen, denn die Eimerketten haben unterschiedliche Ausgangspunkte.</a:t>
            </a:r>
          </a:p>
          <a:p>
            <a:r>
              <a:rPr lang="de-DE" sz="1200" b="0" i="0" u="none" strike="noStrike" kern="1200" dirty="0">
                <a:solidFill>
                  <a:schemeClr val="tx1"/>
                </a:solidFill>
                <a:effectLst/>
                <a:latin typeface="Arial" charset="0"/>
                <a:ea typeface="ＭＳ Ｐゴシック" charset="0"/>
                <a:cs typeface="Arial" charset="0"/>
              </a:rPr>
              <a:t>Die </a:t>
            </a:r>
            <a:r>
              <a:rPr lang="de-DE" sz="1200" b="1" i="0" u="none" strike="noStrike" kern="1200" dirty="0">
                <a:solidFill>
                  <a:schemeClr val="tx1"/>
                </a:solidFill>
                <a:effectLst/>
                <a:latin typeface="Arial" charset="0"/>
                <a:ea typeface="ＭＳ Ｐゴシック" charset="0"/>
                <a:cs typeface="Arial" charset="0"/>
              </a:rPr>
              <a:t>Streifen- bzw. Balkendiagramme</a:t>
            </a:r>
            <a:r>
              <a:rPr lang="de-DE" sz="1200" b="0" i="0" u="none" strike="noStrike" kern="1200" dirty="0">
                <a:solidFill>
                  <a:schemeClr val="tx1"/>
                </a:solidFill>
                <a:effectLst/>
                <a:latin typeface="Arial" charset="0"/>
                <a:ea typeface="ＭＳ Ｐゴシック" charset="0"/>
                <a:cs typeface="Arial" charset="0"/>
              </a:rPr>
              <a:t> unterscheiden sich in der Einteilung der Achsen. Davon hängt wieder ab, wie genau die Zahlenwerte sind, die man dem Diagramm entnehmen kann.</a:t>
            </a:r>
            <a:br>
              <a:rPr lang="de-DE" sz="1200" b="0" i="0" u="none" strike="noStrike" kern="1200" dirty="0">
                <a:solidFill>
                  <a:schemeClr val="tx1"/>
                </a:solidFill>
                <a:effectLst/>
                <a:latin typeface="Arial" charset="0"/>
                <a:ea typeface="ＭＳ Ｐゴシック" charset="0"/>
                <a:cs typeface="Arial" charset="0"/>
              </a:rPr>
            </a:br>
            <a:r>
              <a:rPr lang="de-DE" sz="1200" b="0" i="0" u="none" strike="noStrike" kern="1200" dirty="0">
                <a:solidFill>
                  <a:schemeClr val="tx1"/>
                </a:solidFill>
                <a:effectLst/>
                <a:latin typeface="Arial" charset="0"/>
                <a:ea typeface="ＭＳ Ｐゴシック" charset="0"/>
                <a:cs typeface="Arial" charset="0"/>
              </a:rPr>
              <a:t>Zusätzlich erschwert die räumliche Darstellung der Balken das Ablesen der Werte. An diesen Diagrammen kann man auch prüfen, welche Bezeichnungen und Darstellungen in diesen Diagrammen sinnvoll sind: Bild, Beschriftung, farbliche Gestaltung und Legende?</a:t>
            </a:r>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18</a:t>
            </a:fld>
            <a:endParaRPr lang="de-DE" altLang="x-none"/>
          </a:p>
        </p:txBody>
      </p:sp>
    </p:spTree>
    <p:extLst>
      <p:ext uri="{BB962C8B-B14F-4D97-AF65-F5344CB8AC3E}">
        <p14:creationId xmlns:p14="http://schemas.microsoft.com/office/powerpoint/2010/main" val="4137140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dirty="0">
                <a:ea typeface="ＭＳ Ｐゴシック" charset="-128"/>
              </a:rPr>
              <a:t>Das Video ist hier nicht eingebunden, sondern im </a:t>
            </a:r>
            <a:r>
              <a:rPr lang="de-DE" altLang="de-DE" dirty="0" err="1">
                <a:ea typeface="ＭＳ Ｐゴシック" charset="-128"/>
              </a:rPr>
              <a:t>Moderatormaterial</a:t>
            </a:r>
            <a:r>
              <a:rPr lang="de-DE" altLang="de-DE" dirty="0">
                <a:ea typeface="ＭＳ Ｐゴシック" charset="-128"/>
              </a:rPr>
              <a:t> zu finden.</a:t>
            </a:r>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19</a:t>
            </a:fld>
            <a:endParaRPr lang="de-DE" altLang="de-DE" sz="1300"/>
          </a:p>
        </p:txBody>
      </p:sp>
    </p:spTree>
    <p:extLst>
      <p:ext uri="{BB962C8B-B14F-4D97-AF65-F5344CB8AC3E}">
        <p14:creationId xmlns:p14="http://schemas.microsoft.com/office/powerpoint/2010/main" val="871826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20</a:t>
            </a:fld>
            <a:endParaRPr lang="de-DE" altLang="x-none"/>
          </a:p>
        </p:txBody>
      </p:sp>
    </p:spTree>
    <p:extLst>
      <p:ext uri="{BB962C8B-B14F-4D97-AF65-F5344CB8AC3E}">
        <p14:creationId xmlns:p14="http://schemas.microsoft.com/office/powerpoint/2010/main" val="209641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Arial" charset="0"/>
                <a:ea typeface="ＭＳ Ｐゴシック" charset="0"/>
                <a:cs typeface="Arial" charset="0"/>
              </a:rPr>
              <a:t>Diagramme sind bildliche Darstellungen, die, im Gegensatz zu realistischen Bildern (z.B. Fotografien), keine sichtbare Ähnlichkeit zum dargestellten Sachverhalt haben, sondern mit diesem durch analoge Strukturmerkmale verbunden sind; Diagramm und darzustellender Sachverhalt stimmen demnach augenscheinlich nicht überein, die dargestellten Relationen sind jedoch dieselben (Schnotz, 2002; </a:t>
            </a:r>
            <a:r>
              <a:rPr lang="de-DE" sz="1200" b="0" i="0" u="none" strike="noStrike" kern="1200" baseline="0" dirty="0" err="1">
                <a:solidFill>
                  <a:schemeClr val="tx1"/>
                </a:solidFill>
                <a:latin typeface="Arial" charset="0"/>
                <a:ea typeface="ＭＳ Ｐゴシック" charset="0"/>
                <a:cs typeface="Arial" charset="0"/>
              </a:rPr>
              <a:t>Lachmayer</a:t>
            </a:r>
            <a:r>
              <a:rPr lang="de-DE" sz="1200" b="0" i="0" u="none" strike="noStrike" kern="1200" baseline="0" dirty="0">
                <a:solidFill>
                  <a:schemeClr val="tx1"/>
                </a:solidFill>
                <a:latin typeface="Arial" charset="0"/>
                <a:ea typeface="ＭＳ Ｐゴシック" charset="0"/>
                <a:cs typeface="Arial" charset="0"/>
              </a:rPr>
              <a:t>, </a:t>
            </a:r>
            <a:r>
              <a:rPr lang="de-DE" sz="1200" b="0" i="0" u="none" strike="noStrike" kern="1200" baseline="0" dirty="0" err="1">
                <a:solidFill>
                  <a:schemeClr val="tx1"/>
                </a:solidFill>
                <a:latin typeface="Arial" charset="0"/>
                <a:ea typeface="ＭＳ Ｐゴシック" charset="0"/>
                <a:cs typeface="Arial" charset="0"/>
              </a:rPr>
              <a:t>Nerdel</a:t>
            </a:r>
            <a:r>
              <a:rPr lang="de-DE" sz="1200" b="0" i="0" u="none" strike="noStrike" kern="1200" baseline="0" dirty="0">
                <a:solidFill>
                  <a:schemeClr val="tx1"/>
                </a:solidFill>
                <a:latin typeface="Arial" charset="0"/>
                <a:ea typeface="ＭＳ Ｐゴシック" charset="0"/>
                <a:cs typeface="Arial" charset="0"/>
              </a:rPr>
              <a:t> &amp; Prechtl, 2007) </a:t>
            </a:r>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21</a:t>
            </a:fld>
            <a:endParaRPr lang="de-DE" altLang="x-none"/>
          </a:p>
        </p:txBody>
      </p:sp>
    </p:spTree>
    <p:extLst>
      <p:ext uri="{BB962C8B-B14F-4D97-AF65-F5344CB8AC3E}">
        <p14:creationId xmlns:p14="http://schemas.microsoft.com/office/powerpoint/2010/main" val="1455432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lienbildplatzhalter 1"/>
          <p:cNvSpPr>
            <a:spLocks noGrp="1" noRot="1" noChangeAspect="1" noTextEdit="1"/>
          </p:cNvSpPr>
          <p:nvPr>
            <p:ph type="sldImg"/>
          </p:nvPr>
        </p:nvSpPr>
        <p:spPr>
          <a:ln/>
        </p:spPr>
      </p:sp>
      <p:sp>
        <p:nvSpPr>
          <p:cNvPr id="2355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ea typeface="ＭＳ Ｐゴシック" charset="-128"/>
            </a:endParaRPr>
          </a:p>
        </p:txBody>
      </p:sp>
      <p:sp>
        <p:nvSpPr>
          <p:cNvPr id="2355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317FE17D-C1C5-174A-8980-89078EC4CAB5}" type="slidenum">
              <a:rPr lang="de-DE" altLang="de-DE" sz="1300"/>
              <a:pPr/>
              <a:t>22</a:t>
            </a:fld>
            <a:endParaRPr lang="de-DE" altLang="de-DE"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Darauf hinweisen, dass die Kennwerte hier wie auch im Lehrplan nicht näher konkretisiert sind. Überleiten zur Aktivität auf der nächsten Folie.</a:t>
            </a:r>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23</a:t>
            </a:fld>
            <a:endParaRPr lang="de-DE" altLang="x-none"/>
          </a:p>
        </p:txBody>
      </p:sp>
    </p:spTree>
    <p:extLst>
      <p:ext uri="{BB962C8B-B14F-4D97-AF65-F5344CB8AC3E}">
        <p14:creationId xmlns:p14="http://schemas.microsoft.com/office/powerpoint/2010/main" val="2943955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bildplatzhalter 1"/>
          <p:cNvSpPr>
            <a:spLocks noGrp="1" noRot="1" noChangeAspect="1" noTextEdit="1"/>
          </p:cNvSpPr>
          <p:nvPr>
            <p:ph type="sldImg"/>
          </p:nvPr>
        </p:nvSpPr>
        <p:spPr>
          <a:ln/>
        </p:spPr>
      </p:sp>
      <p:sp>
        <p:nvSpPr>
          <p:cNvPr id="9523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Begriffe in grüner Schrift sind Fachbegriffe, dazugehörige Begriffe in gelber Schrift jene, die für Kinder besser geeignet sind.</a:t>
            </a:r>
          </a:p>
        </p:txBody>
      </p:sp>
      <p:sp>
        <p:nvSpPr>
          <p:cNvPr id="9523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AF123C4-5F35-EA4C-BAB8-E1DDCE7A08E2}" type="slidenum">
              <a:rPr lang="de-DE" altLang="de-DE"/>
              <a:pPr/>
              <a:t>24</a:t>
            </a:fld>
            <a:endParaRPr lang="de-DE" altLang="de-DE"/>
          </a:p>
        </p:txBody>
      </p:sp>
    </p:spTree>
    <p:extLst>
      <p:ext uri="{BB962C8B-B14F-4D97-AF65-F5344CB8AC3E}">
        <p14:creationId xmlns:p14="http://schemas.microsoft.com/office/powerpoint/2010/main" val="18172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E4A060-83BC-FE41-8858-DD024E613A13}" type="slidenum">
              <a:rPr kumimoji="0" lang="de-DE" altLang="x-non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altLang="x-none"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214326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dirty="0">
                <a:ea typeface="ＭＳ Ｐゴシック" charset="-128"/>
              </a:rPr>
              <a:t>Ziel der Aktivität: Ermittlung von Kennwerten erfüllt keinen Selbstzweck! Immer unter der Prämisse, dass damit Fragen beantwortet werden können! Darf natürlich nicht zu schwer sein.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dirty="0">
                <a:ea typeface="ＭＳ Ｐゴシック" charset="-128"/>
              </a:rPr>
              <a:t>Das Video ist hier nicht eingebunden, sondern im </a:t>
            </a:r>
            <a:r>
              <a:rPr lang="de-DE" altLang="de-DE" dirty="0" err="1">
                <a:ea typeface="ＭＳ Ｐゴシック" charset="-128"/>
              </a:rPr>
              <a:t>Moderatormaterial</a:t>
            </a:r>
            <a:r>
              <a:rPr lang="de-DE" altLang="de-DE" dirty="0">
                <a:ea typeface="ＭＳ Ｐゴシック" charset="-128"/>
              </a:rPr>
              <a:t> zu finden.</a:t>
            </a:r>
          </a:p>
          <a:p>
            <a:endParaRPr lang="de-DE" altLang="de-DE" dirty="0">
              <a:ea typeface="ＭＳ Ｐゴシック" charset="-128"/>
            </a:endParaRPr>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25</a:t>
            </a:fld>
            <a:endParaRPr lang="de-DE" altLang="de-DE" sz="1300"/>
          </a:p>
        </p:txBody>
      </p:sp>
    </p:spTree>
    <p:extLst>
      <p:ext uri="{BB962C8B-B14F-4D97-AF65-F5344CB8AC3E}">
        <p14:creationId xmlns:p14="http://schemas.microsoft.com/office/powerpoint/2010/main" val="1290022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bildplatzhalter 1"/>
          <p:cNvSpPr>
            <a:spLocks noGrp="1" noRot="1" noChangeAspect="1" noTextEdit="1"/>
          </p:cNvSpPr>
          <p:nvPr>
            <p:ph type="sldImg"/>
          </p:nvPr>
        </p:nvSpPr>
        <p:spPr>
          <a:ln/>
        </p:spPr>
      </p:sp>
      <p:sp>
        <p:nvSpPr>
          <p:cNvPr id="9523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Folie zur Besprechung des Films und darüber hinaus. Hier nochmal thematisieren, dass die Kennwerte natürlich nicht als Erwachsenen-Fachbegriffe genannt werden müssen. Es geht um gemeinsame Bezeichnungen und vor allem inhaltliches Verständnis!</a:t>
            </a:r>
          </a:p>
        </p:txBody>
      </p:sp>
      <p:sp>
        <p:nvSpPr>
          <p:cNvPr id="9523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AF123C4-5F35-EA4C-BAB8-E1DDCE7A08E2}" type="slidenum">
              <a:rPr lang="de-DE" altLang="de-DE"/>
              <a:pPr/>
              <a:t>26</a:t>
            </a:fld>
            <a:endParaRPr lang="de-DE" altLang="de-DE"/>
          </a:p>
        </p:txBody>
      </p:sp>
    </p:spTree>
    <p:extLst>
      <p:ext uri="{BB962C8B-B14F-4D97-AF65-F5344CB8AC3E}">
        <p14:creationId xmlns:p14="http://schemas.microsoft.com/office/powerpoint/2010/main" val="624799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Natur der Daten: Definitionen nötig! „Wie oft liest du?“ </a:t>
            </a:r>
            <a:r>
              <a:rPr lang="de-DE" dirty="0">
                <a:sym typeface="Wingdings" pitchFamily="2" charset="2"/>
              </a:rPr>
              <a:t> Zählt auch vorgelesen bekommen?</a:t>
            </a:r>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27</a:t>
            </a:fld>
            <a:endParaRPr lang="de-DE" altLang="x-none"/>
          </a:p>
        </p:txBody>
      </p:sp>
    </p:spTree>
    <p:extLst>
      <p:ext uri="{BB962C8B-B14F-4D97-AF65-F5344CB8AC3E}">
        <p14:creationId xmlns:p14="http://schemas.microsoft.com/office/powerpoint/2010/main" val="3235539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bildplatzhalter 1"/>
          <p:cNvSpPr>
            <a:spLocks noGrp="1" noRot="1" noChangeAspect="1" noTextEdit="1"/>
          </p:cNvSpPr>
          <p:nvPr>
            <p:ph type="sldImg"/>
          </p:nvPr>
        </p:nvSpPr>
        <p:spPr>
          <a:ln/>
        </p:spPr>
      </p:sp>
      <p:sp>
        <p:nvSpPr>
          <p:cNvPr id="9523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Ziel: Groben Überblick verschaffen</a:t>
            </a:r>
          </a:p>
        </p:txBody>
      </p:sp>
      <p:sp>
        <p:nvSpPr>
          <p:cNvPr id="9523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AF123C4-5F35-EA4C-BAB8-E1DDCE7A08E2}" type="slidenum">
              <a:rPr lang="de-DE" altLang="de-DE"/>
              <a:pPr/>
              <a:t>29</a:t>
            </a:fld>
            <a:endParaRPr lang="de-DE" altLang="de-DE"/>
          </a:p>
        </p:txBody>
      </p:sp>
    </p:spTree>
    <p:extLst>
      <p:ext uri="{BB962C8B-B14F-4D97-AF65-F5344CB8AC3E}">
        <p14:creationId xmlns:p14="http://schemas.microsoft.com/office/powerpoint/2010/main" val="2585626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Gerade da, da ohne Bezug zur realen Welt sinnentleert!</a:t>
            </a:r>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30</a:t>
            </a:fld>
            <a:endParaRPr lang="de-DE" altLang="x-none"/>
          </a:p>
        </p:txBody>
      </p:sp>
    </p:spTree>
    <p:extLst>
      <p:ext uri="{BB962C8B-B14F-4D97-AF65-F5344CB8AC3E}">
        <p14:creationId xmlns:p14="http://schemas.microsoft.com/office/powerpoint/2010/main" val="953795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31</a:t>
            </a:fld>
            <a:endParaRPr lang="de-DE" altLang="x-none"/>
          </a:p>
        </p:txBody>
      </p:sp>
    </p:spTree>
    <p:extLst>
      <p:ext uri="{BB962C8B-B14F-4D97-AF65-F5344CB8AC3E}">
        <p14:creationId xmlns:p14="http://schemas.microsoft.com/office/powerpoint/2010/main" val="1467526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32</a:t>
            </a:fld>
            <a:endParaRPr lang="de-DE" altLang="x-none"/>
          </a:p>
        </p:txBody>
      </p:sp>
    </p:spTree>
    <p:extLst>
      <p:ext uri="{BB962C8B-B14F-4D97-AF65-F5344CB8AC3E}">
        <p14:creationId xmlns:p14="http://schemas.microsoft.com/office/powerpoint/2010/main" val="2182349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33</a:t>
            </a:fld>
            <a:endParaRPr lang="de-DE" altLang="x-none"/>
          </a:p>
        </p:txBody>
      </p:sp>
    </p:spTree>
    <p:extLst>
      <p:ext uri="{BB962C8B-B14F-4D97-AF65-F5344CB8AC3E}">
        <p14:creationId xmlns:p14="http://schemas.microsoft.com/office/powerpoint/2010/main" val="2550416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34</a:t>
            </a:fld>
            <a:endParaRPr lang="de-DE" altLang="x-none"/>
          </a:p>
        </p:txBody>
      </p:sp>
    </p:spTree>
    <p:extLst>
      <p:ext uri="{BB962C8B-B14F-4D97-AF65-F5344CB8AC3E}">
        <p14:creationId xmlns:p14="http://schemas.microsoft.com/office/powerpoint/2010/main" val="3807962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bildplatzhalter 1"/>
          <p:cNvSpPr>
            <a:spLocks noGrp="1" noRot="1" noChangeAspect="1" noTextEdit="1"/>
          </p:cNvSpPr>
          <p:nvPr>
            <p:ph type="sldImg"/>
          </p:nvPr>
        </p:nvSpPr>
        <p:spPr>
          <a:ln/>
        </p:spPr>
      </p:sp>
      <p:sp>
        <p:nvSpPr>
          <p:cNvPr id="9523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Hier ist es sinnvoll, das Material gruppenweise aufzuteilen.</a:t>
            </a:r>
          </a:p>
        </p:txBody>
      </p:sp>
      <p:sp>
        <p:nvSpPr>
          <p:cNvPr id="9523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AF123C4-5F35-EA4C-BAB8-E1DDCE7A08E2}" type="slidenum">
              <a:rPr lang="de-DE" altLang="de-DE"/>
              <a:pPr/>
              <a:t>35</a:t>
            </a:fld>
            <a:endParaRPr lang="de-DE" altLang="de-DE"/>
          </a:p>
        </p:txBody>
      </p:sp>
    </p:spTree>
    <p:extLst>
      <p:ext uri="{BB962C8B-B14F-4D97-AF65-F5344CB8AC3E}">
        <p14:creationId xmlns:p14="http://schemas.microsoft.com/office/powerpoint/2010/main" val="3474586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bildplatzhalter 1"/>
          <p:cNvSpPr>
            <a:spLocks noGrp="1" noRot="1" noChangeAspect="1" noTextEdit="1"/>
          </p:cNvSpPr>
          <p:nvPr>
            <p:ph type="sldImg"/>
          </p:nvPr>
        </p:nvSpPr>
        <p:spPr>
          <a:ln/>
        </p:spPr>
      </p:sp>
      <p:sp>
        <p:nvSpPr>
          <p:cNvPr id="9523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Die Aktivität dient einer Abfrage der Ansichten der Teilnehmenden. Die Karteikarten können nach Überkategorien geordnet werden (siehe auch nächste Folie).</a:t>
            </a:r>
          </a:p>
        </p:txBody>
      </p:sp>
      <p:sp>
        <p:nvSpPr>
          <p:cNvPr id="9523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AF123C4-5F35-EA4C-BAB8-E1DDCE7A08E2}" type="slidenum">
              <a:rPr lang="de-DE" altLang="de-DE"/>
              <a:pPr/>
              <a:t>6</a:t>
            </a:fld>
            <a:endParaRPr lang="de-DE" altLang="de-DE"/>
          </a:p>
        </p:txBody>
      </p:sp>
    </p:spTree>
    <p:extLst>
      <p:ext uri="{BB962C8B-B14F-4D97-AF65-F5344CB8AC3E}">
        <p14:creationId xmlns:p14="http://schemas.microsoft.com/office/powerpoint/2010/main" val="3541737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noTextEdit="1"/>
          </p:cNvSpPr>
          <p:nvPr>
            <p:ph type="sldImg"/>
          </p:nvPr>
        </p:nvSpPr>
        <p:spPr>
          <a:ln/>
        </p:spPr>
      </p:sp>
      <p:sp>
        <p:nvSpPr>
          <p:cNvPr id="256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altLang="de-DE" dirty="0">
              <a:ea typeface="ＭＳ Ｐゴシック" charset="-128"/>
            </a:endParaRPr>
          </a:p>
        </p:txBody>
      </p:sp>
      <p:sp>
        <p:nvSpPr>
          <p:cNvPr id="256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158AE13-8755-E241-BCD8-31AAB9B0DA61}" type="slidenum">
              <a:rPr lang="de-DE" altLang="de-DE" sz="1300"/>
              <a:pPr/>
              <a:t>36</a:t>
            </a:fld>
            <a:endParaRPr lang="de-DE" altLang="de-DE"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noTextEdit="1"/>
          </p:cNvSpPr>
          <p:nvPr>
            <p:ph type="sldImg"/>
          </p:nvPr>
        </p:nvSpPr>
        <p:spPr>
          <a:ln/>
        </p:spPr>
      </p:sp>
      <p:sp>
        <p:nvSpPr>
          <p:cNvPr id="256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altLang="de-DE" dirty="0">
              <a:ea typeface="ＭＳ Ｐゴシック" charset="-128"/>
            </a:endParaRPr>
          </a:p>
        </p:txBody>
      </p:sp>
      <p:sp>
        <p:nvSpPr>
          <p:cNvPr id="256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158AE13-8755-E241-BCD8-31AAB9B0DA61}" type="slidenum">
              <a:rPr lang="de-DE" altLang="de-DE" sz="1300"/>
              <a:pPr/>
              <a:t>37</a:t>
            </a:fld>
            <a:endParaRPr lang="de-DE" altLang="de-DE" sz="1300"/>
          </a:p>
        </p:txBody>
      </p:sp>
    </p:spTree>
    <p:extLst>
      <p:ext uri="{BB962C8B-B14F-4D97-AF65-F5344CB8AC3E}">
        <p14:creationId xmlns:p14="http://schemas.microsoft.com/office/powerpoint/2010/main" val="73417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bildplatzhalter 1"/>
          <p:cNvSpPr>
            <a:spLocks noGrp="1" noRot="1" noChangeAspect="1" noTextEdit="1"/>
          </p:cNvSpPr>
          <p:nvPr>
            <p:ph type="sldImg"/>
          </p:nvPr>
        </p:nvSpPr>
        <p:spPr>
          <a:ln/>
        </p:spPr>
      </p:sp>
      <p:sp>
        <p:nvSpPr>
          <p:cNvPr id="9523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ea typeface="ＭＳ Ｐゴシック" charset="-128"/>
            </a:endParaRPr>
          </a:p>
        </p:txBody>
      </p:sp>
      <p:sp>
        <p:nvSpPr>
          <p:cNvPr id="9523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AF123C4-5F35-EA4C-BAB8-E1DDCE7A08E2}" type="slidenum">
              <a:rPr lang="de-DE" altLang="de-DE"/>
              <a:pPr/>
              <a:t>38</a:t>
            </a:fld>
            <a:endParaRPr lang="de-DE" altLang="de-DE"/>
          </a:p>
        </p:txBody>
      </p:sp>
    </p:spTree>
    <p:extLst>
      <p:ext uri="{BB962C8B-B14F-4D97-AF65-F5344CB8AC3E}">
        <p14:creationId xmlns:p14="http://schemas.microsoft.com/office/powerpoint/2010/main" val="62496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 2: Tragfähige Größenvorstellungen als Voraussetzungen als auch als Ziel der Arbeit mit Daten; Strukturieren und Verarbeiten von Daten ist nur möglich, wenn ein Blick für Muster entwickelt wird usw.</a:t>
            </a:r>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7</a:t>
            </a:fld>
            <a:endParaRPr lang="de-DE" altLang="x-none"/>
          </a:p>
        </p:txBody>
      </p:sp>
    </p:spTree>
    <p:extLst>
      <p:ext uri="{BB962C8B-B14F-4D97-AF65-F5344CB8AC3E}">
        <p14:creationId xmlns:p14="http://schemas.microsoft.com/office/powerpoint/2010/main" val="151790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a:t>
            </a:r>
            <a:r>
              <a:rPr lang="de-DE" sz="1200" b="0" i="0" u="none" strike="noStrike" kern="1200" dirty="0">
                <a:solidFill>
                  <a:schemeClr val="tx1"/>
                </a:solidFill>
                <a:effectLst/>
                <a:latin typeface="Arial" charset="0"/>
                <a:ea typeface="ＭＳ Ｐゴシック" charset="0"/>
                <a:cs typeface="Arial" charset="0"/>
              </a:rPr>
              <a:t>Wie dieses Bild zeigt, ist Taschengeld ein für Grundschulkinder wichtiges Thema. Die Lebenswirklichkeiten der Kinder inner- und außerhalb der Schule bieten weitere vielfältige thematische Zugänge. Doch dabei stellt sich die Frage: </a:t>
            </a:r>
            <a:r>
              <a:rPr lang="de-DE" sz="1200" b="1" i="0" u="none" strike="noStrike" kern="1200" dirty="0">
                <a:solidFill>
                  <a:schemeClr val="tx1"/>
                </a:solidFill>
                <a:effectLst/>
                <a:latin typeface="Arial" charset="0"/>
                <a:ea typeface="ＭＳ Ｐゴシック" charset="0"/>
                <a:cs typeface="Arial" charset="0"/>
              </a:rPr>
              <a:t>Welche fachlichen Grundlagen sollten im Umgang mit Daten Gegenstand des Mathematikunterrichts der Grundschule sein?</a:t>
            </a:r>
            <a:r>
              <a:rPr lang="de-DE" dirty="0"/>
              <a:t>“ </a:t>
            </a:r>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8</a:t>
            </a:fld>
            <a:endParaRPr lang="de-DE" altLang="x-none"/>
          </a:p>
        </p:txBody>
      </p:sp>
    </p:spTree>
    <p:extLst>
      <p:ext uri="{BB962C8B-B14F-4D97-AF65-F5344CB8AC3E}">
        <p14:creationId xmlns:p14="http://schemas.microsoft.com/office/powerpoint/2010/main" val="240457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bildplatzhalter 1"/>
          <p:cNvSpPr>
            <a:spLocks noGrp="1" noRot="1" noChangeAspect="1" noTextEdit="1"/>
          </p:cNvSpPr>
          <p:nvPr>
            <p:ph type="sldImg"/>
          </p:nvPr>
        </p:nvSpPr>
        <p:spPr>
          <a:ln/>
        </p:spPr>
      </p:sp>
      <p:sp>
        <p:nvSpPr>
          <p:cNvPr id="9523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Die Aktivität dient einer Abfrage der Ansichten der Teilnehmenden. Die Karteikarten können nach Überkategorien geordnet werden. D&amp;H umfasst mehr als die bloße Sammlung von Daten oder das Ausfüllen von Tabellen!</a:t>
            </a:r>
          </a:p>
        </p:txBody>
      </p:sp>
      <p:sp>
        <p:nvSpPr>
          <p:cNvPr id="9523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AF123C4-5F35-EA4C-BAB8-E1DDCE7A08E2}" type="slidenum">
              <a:rPr lang="de-DE" altLang="de-DE"/>
              <a:pPr/>
              <a:t>10</a:t>
            </a:fld>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Arial" charset="0"/>
                <a:ea typeface="ＭＳ Ｐゴシック" charset="0"/>
                <a:cs typeface="Arial" charset="0"/>
              </a:rPr>
              <a:t>Kinder sollen ganzen Prozess der Datenerhebung erleben</a:t>
            </a:r>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11</a:t>
            </a:fld>
            <a:endParaRPr lang="de-DE" altLang="x-none"/>
          </a:p>
        </p:txBody>
      </p:sp>
    </p:spTree>
    <p:extLst>
      <p:ext uri="{BB962C8B-B14F-4D97-AF65-F5344CB8AC3E}">
        <p14:creationId xmlns:p14="http://schemas.microsoft.com/office/powerpoint/2010/main" val="2977673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Lehrplanauszug taucht auf den nächsten Folien wieder auf (mit anderen Markierungen, auf die nacheinander eingegangen wird).</a:t>
            </a:r>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12</a:t>
            </a:fld>
            <a:endParaRPr lang="de-DE" altLang="x-none"/>
          </a:p>
        </p:txBody>
      </p:sp>
    </p:spTree>
    <p:extLst>
      <p:ext uri="{BB962C8B-B14F-4D97-AF65-F5344CB8AC3E}">
        <p14:creationId xmlns:p14="http://schemas.microsoft.com/office/powerpoint/2010/main" val="3047005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de-DE" altLang="de-DE" dirty="0">
                <a:ea typeface="ＭＳ Ｐゴシック" charset="-128"/>
              </a:rPr>
              <a:t>Um Fragen zu beantworten oder um Aussagen zu treffen, werden Informationen benötigt. Hierfür ist das Erheben von Daten unerlässlich.</a:t>
            </a:r>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13</a:t>
            </a:fld>
            <a:endParaRPr lang="de-DE" altLang="de-DE" sz="13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2">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5" name="Bild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43375" y="6000750"/>
            <a:ext cx="304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15250" y="5786438"/>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ttp://lv.msb.nrw.de/Intranet/Presse/Oeffentlichkeitsarbeit/NRWDesign/AbsenderKennung.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50" y="6021388"/>
            <a:ext cx="306546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152400"/>
            <a:ext cx="7772400" cy="609600"/>
          </a:xfrm>
        </p:spPr>
        <p:txBody>
          <a:bodyPr/>
          <a:lstStyle>
            <a:lvl1pPr>
              <a:defRPr baseline="0">
                <a:solidFill>
                  <a:srgbClr val="FF0000"/>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1438111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folie 2">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6" name="Bild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2"/>
          <p:cNvSpPr txBox="1">
            <a:spLocks noChangeArrowheads="1"/>
          </p:cNvSpPr>
          <p:nvPr userDrawn="1"/>
        </p:nvSpPr>
        <p:spPr bwMode="auto">
          <a:xfrm>
            <a:off x="3132138" y="6381750"/>
            <a:ext cx="278954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de-DE" altLang="de-DE" sz="900" dirty="0"/>
              <a:t>Oktober 2018 © PIKAS (http://</a:t>
            </a:r>
            <a:r>
              <a:rPr lang="de-DE" altLang="de-DE" sz="900" dirty="0" err="1"/>
              <a:t>www.pikas.dzlm.de</a:t>
            </a:r>
            <a:r>
              <a:rPr lang="de-DE" altLang="de-DE" sz="900" dirty="0"/>
              <a:t>) </a:t>
            </a:r>
          </a:p>
        </p:txBody>
      </p:sp>
      <p:pic>
        <p:nvPicPr>
          <p:cNvPr id="8" name="Bild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91225" y="6356350"/>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152400"/>
            <a:ext cx="7772400" cy="609600"/>
          </a:xfrm>
        </p:spPr>
        <p:txBody>
          <a:bodyPr/>
          <a:lstStyle>
            <a:lvl1pPr>
              <a:defRPr baseline="0">
                <a:solidFill>
                  <a:srgbClr val="34B409"/>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914400" y="1066800"/>
            <a:ext cx="7772400" cy="5148282"/>
          </a:xfrm>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de-DE" dirty="0"/>
              <a:t>Formatvorlage des Untertitelmasters durch Klicken bearbeiten</a:t>
            </a:r>
          </a:p>
        </p:txBody>
      </p:sp>
      <p:sp>
        <p:nvSpPr>
          <p:cNvPr id="9" name="Fußzeilenplatzhalter 4">
            <a:extLst>
              <a:ext uri="{FF2B5EF4-FFF2-40B4-BE49-F238E27FC236}">
                <a16:creationId xmlns:a16="http://schemas.microsoft.com/office/drawing/2014/main" id="{80B06011-EA13-934B-8E78-77C3D839ED86}"/>
              </a:ext>
            </a:extLst>
          </p:cNvPr>
          <p:cNvSpPr>
            <a:spLocks noGrp="1"/>
          </p:cNvSpPr>
          <p:nvPr>
            <p:ph type="ftr" sz="quarter" idx="3"/>
          </p:nvPr>
        </p:nvSpPr>
        <p:spPr>
          <a:xfrm>
            <a:off x="8172400" y="6430019"/>
            <a:ext cx="803325"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‹Nr.›</a:t>
            </a:fld>
            <a:endParaRPr lang="de-DE" dirty="0"/>
          </a:p>
        </p:txBody>
      </p:sp>
    </p:spTree>
    <p:extLst>
      <p:ext uri="{BB962C8B-B14F-4D97-AF65-F5344CB8AC3E}">
        <p14:creationId xmlns:p14="http://schemas.microsoft.com/office/powerpoint/2010/main" val="11148783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4">
            <a:extLst>
              <a:ext uri="{FF2B5EF4-FFF2-40B4-BE49-F238E27FC236}">
                <a16:creationId xmlns:a16="http://schemas.microsoft.com/office/drawing/2014/main" id="{6B26227C-FCEF-3745-85E9-8EC660DE8C64}"/>
              </a:ext>
            </a:extLst>
          </p:cNvPr>
          <p:cNvSpPr>
            <a:spLocks noGrp="1"/>
          </p:cNvSpPr>
          <p:nvPr>
            <p:ph type="ftr" sz="quarter" idx="3"/>
          </p:nvPr>
        </p:nvSpPr>
        <p:spPr>
          <a:xfrm>
            <a:off x="8172400" y="6430019"/>
            <a:ext cx="803325"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‹Nr.›</a:t>
            </a:fld>
            <a:endParaRPr lang="de-DE" dirty="0"/>
          </a:p>
        </p:txBody>
      </p:sp>
    </p:spTree>
    <p:extLst>
      <p:ext uri="{BB962C8B-B14F-4D97-AF65-F5344CB8AC3E}">
        <p14:creationId xmlns:p14="http://schemas.microsoft.com/office/powerpoint/2010/main" val="122548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5" name="Bild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43375" y="6000750"/>
            <a:ext cx="304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15250" y="5786438"/>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ttp://lv.msb.nrw.de/Intranet/Presse/Oeffentlichkeitsarbeit/NRWDesign/AbsenderKennung.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50" y="6021388"/>
            <a:ext cx="306546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152400"/>
            <a:ext cx="7772400" cy="609600"/>
          </a:xfrm>
        </p:spPr>
        <p:txBody>
          <a:bodyPr/>
          <a:lstStyle>
            <a:lvl1pPr>
              <a:defRPr baseline="0">
                <a:solidFill>
                  <a:schemeClr val="tx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324550751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elfolie 2">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6" name="Bild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152400"/>
            <a:ext cx="7772400" cy="609600"/>
          </a:xfrm>
        </p:spPr>
        <p:txBody>
          <a:bodyPr/>
          <a:lstStyle>
            <a:lvl1pPr>
              <a:defRPr baseline="0">
                <a:solidFill>
                  <a:srgbClr val="34B409"/>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914400" y="1066800"/>
            <a:ext cx="7772400" cy="5148282"/>
          </a:xfrm>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de-DE" dirty="0"/>
              <a:t>Formatvorlage des Untertitelmasters durch Klicken bearbeiten</a:t>
            </a:r>
          </a:p>
        </p:txBody>
      </p:sp>
      <p:pic>
        <p:nvPicPr>
          <p:cNvPr id="10" name="Bild 3">
            <a:extLst>
              <a:ext uri="{FF2B5EF4-FFF2-40B4-BE49-F238E27FC236}">
                <a16:creationId xmlns:a16="http://schemas.microsoft.com/office/drawing/2014/main" id="{AAD0F5E3-5BAF-D54E-9E09-FD45350848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83560" y="6382662"/>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2">
            <a:extLst>
              <a:ext uri="{FF2B5EF4-FFF2-40B4-BE49-F238E27FC236}">
                <a16:creationId xmlns:a16="http://schemas.microsoft.com/office/drawing/2014/main" id="{DFBF1CE9-3071-6C45-BFAD-FE5D18BF31E7}"/>
              </a:ext>
            </a:extLst>
          </p:cNvPr>
          <p:cNvSpPr txBox="1">
            <a:spLocks noChangeArrowheads="1"/>
          </p:cNvSpPr>
          <p:nvPr userDrawn="1"/>
        </p:nvSpPr>
        <p:spPr bwMode="auto">
          <a:xfrm>
            <a:off x="3347145" y="6385642"/>
            <a:ext cx="24497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de-DE" altLang="de-DE" sz="900" dirty="0"/>
              <a:t>Januar 2019 © PIKAS (http://</a:t>
            </a:r>
            <a:r>
              <a:rPr lang="de-DE" altLang="de-DE" sz="900" dirty="0" err="1"/>
              <a:t>pikas.dzlm.de</a:t>
            </a:r>
            <a:r>
              <a:rPr lang="de-DE" altLang="de-DE" sz="900" dirty="0"/>
              <a:t>) </a:t>
            </a:r>
          </a:p>
        </p:txBody>
      </p:sp>
    </p:spTree>
    <p:extLst>
      <p:ext uri="{BB962C8B-B14F-4D97-AF65-F5344CB8AC3E}">
        <p14:creationId xmlns:p14="http://schemas.microsoft.com/office/powerpoint/2010/main" val="11449925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125030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1550" y="115888"/>
            <a:ext cx="77263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p>
        </p:txBody>
      </p:sp>
      <p:sp>
        <p:nvSpPr>
          <p:cNvPr id="1027" name="Rectangle 3"/>
          <p:cNvSpPr>
            <a:spLocks noGrp="1" noChangeArrowheads="1"/>
          </p:cNvSpPr>
          <p:nvPr>
            <p:ph type="body" idx="1"/>
          </p:nvPr>
        </p:nvSpPr>
        <p:spPr bwMode="auto">
          <a:xfrm>
            <a:off x="900113" y="1052513"/>
            <a:ext cx="807561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p:txBody>
      </p:sp>
      <p:sp>
        <p:nvSpPr>
          <p:cNvPr id="1028"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9"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1030" name="Bild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feld 2"/>
          <p:cNvSpPr txBox="1">
            <a:spLocks noChangeArrowheads="1"/>
          </p:cNvSpPr>
          <p:nvPr userDrawn="1"/>
        </p:nvSpPr>
        <p:spPr bwMode="auto">
          <a:xfrm>
            <a:off x="3132138" y="6381750"/>
            <a:ext cx="278954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de-DE" altLang="de-DE" sz="900" dirty="0"/>
              <a:t>Oktober 2018 © PIKAS (http://</a:t>
            </a:r>
            <a:r>
              <a:rPr lang="de-DE" altLang="de-DE" sz="900" dirty="0" err="1"/>
              <a:t>www.pikas.dzlm.de</a:t>
            </a:r>
            <a:r>
              <a:rPr lang="de-DE" altLang="de-DE" sz="900" dirty="0"/>
              <a:t>) </a:t>
            </a:r>
          </a:p>
        </p:txBody>
      </p:sp>
      <p:pic>
        <p:nvPicPr>
          <p:cNvPr id="2" name="Bild 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91225" y="6356350"/>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ußzeilenplatzhalter 4">
            <a:extLst>
              <a:ext uri="{FF2B5EF4-FFF2-40B4-BE49-F238E27FC236}">
                <a16:creationId xmlns:a16="http://schemas.microsoft.com/office/drawing/2014/main" id="{0B365A28-CE51-144C-82A3-EF0DD8EB1C98}"/>
              </a:ext>
            </a:extLst>
          </p:cNvPr>
          <p:cNvSpPr>
            <a:spLocks noGrp="1"/>
          </p:cNvSpPr>
          <p:nvPr>
            <p:ph type="ftr" sz="quarter" idx="3"/>
          </p:nvPr>
        </p:nvSpPr>
        <p:spPr>
          <a:xfrm>
            <a:off x="8172400" y="6430019"/>
            <a:ext cx="803325" cy="427981"/>
          </a:xfrm>
          <a:prstGeom prst="rect">
            <a:avLst/>
          </a:prstGeom>
        </p:spPr>
        <p:txBody>
          <a:bodyPr vert="horz" lIns="91440" tIns="45720" rIns="91440" bIns="45720" rtlCol="0" anchor="ctr"/>
          <a:lstStyle>
            <a:lvl1pPr algn="ctr">
              <a:defRPr sz="1200">
                <a:solidFill>
                  <a:schemeClr val="tx1"/>
                </a:solidFill>
              </a:defRPr>
            </a:lvl1pPr>
          </a:lstStyle>
          <a:p>
            <a:fld id="{9D529932-152F-E844-B41B-27A6B255FE42}"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4310" r:id="rId1"/>
    <p:sldLayoutId id="2147484311" r:id="rId2"/>
    <p:sldLayoutId id="2147484309" r:id="rId3"/>
  </p:sldLayoutIdLst>
  <p:transition/>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1550" y="115888"/>
            <a:ext cx="77263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p>
        </p:txBody>
      </p:sp>
      <p:sp>
        <p:nvSpPr>
          <p:cNvPr id="1027" name="Rectangle 3"/>
          <p:cNvSpPr>
            <a:spLocks noGrp="1" noChangeArrowheads="1"/>
          </p:cNvSpPr>
          <p:nvPr>
            <p:ph type="body" idx="1"/>
          </p:nvPr>
        </p:nvSpPr>
        <p:spPr bwMode="auto">
          <a:xfrm>
            <a:off x="900113" y="1052513"/>
            <a:ext cx="807561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p:txBody>
      </p:sp>
      <p:sp>
        <p:nvSpPr>
          <p:cNvPr id="1028"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9"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1030" name="Bild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438226"/>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Lst>
  <p:transition/>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tiff"/></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pikas.dzlm.d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athe-sicher-koennen.dzlm.de/008"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pikas.dzlm.de/pikasfiles/uploads/upload/Material/Haus_7_-_Gute_-_Aufgaben/UM/Unsere_Schule_in_Zahlen/Dokumentation_UnsereSchule_S06_Bild-links-o.jpg"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el 1"/>
          <p:cNvSpPr>
            <a:spLocks noGrp="1"/>
          </p:cNvSpPr>
          <p:nvPr>
            <p:ph type="ctrTitle"/>
          </p:nvPr>
        </p:nvSpPr>
        <p:spPr/>
        <p:txBody>
          <a:bodyPr/>
          <a:lstStyle/>
          <a:p>
            <a:r>
              <a:rPr lang="de-DE" altLang="de-DE" dirty="0">
                <a:solidFill>
                  <a:schemeClr val="tx1"/>
                </a:solidFill>
                <a:ea typeface="ＭＳ Ｐゴシック" charset="-128"/>
              </a:rPr>
              <a:t>Haus 1: Entdecken, Beschreiben, Begründen</a:t>
            </a:r>
          </a:p>
        </p:txBody>
      </p:sp>
      <p:sp>
        <p:nvSpPr>
          <p:cNvPr id="4" name="Untertitel 2"/>
          <p:cNvSpPr txBox="1">
            <a:spLocks/>
          </p:cNvSpPr>
          <p:nvPr/>
        </p:nvSpPr>
        <p:spPr>
          <a:xfrm>
            <a:off x="107950" y="4509120"/>
            <a:ext cx="8891588" cy="983179"/>
          </a:xfrm>
          <a:prstGeom prst="rect">
            <a:avLst/>
          </a:prstGeom>
        </p:spPr>
        <p:txBody>
          <a:bodyPr/>
          <a:lstStyle/>
          <a:p>
            <a:pPr algn="ctr">
              <a:spcBef>
                <a:spcPct val="20000"/>
              </a:spcBef>
              <a:defRPr/>
            </a:pPr>
            <a:r>
              <a:rPr lang="de-DE" altLang="de-DE" sz="2400" b="1" kern="0" dirty="0">
                <a:ea typeface="ＭＳ Ｐゴシック" pitchFamily="34" charset="-128"/>
              </a:rPr>
              <a:t>Modul 1.5</a:t>
            </a:r>
            <a:endParaRPr lang="de-DE" altLang="de-DE" sz="2400" b="1" kern="0" dirty="0">
              <a:latin typeface="+mn-lt"/>
              <a:ea typeface="ＭＳ Ｐゴシック" pitchFamily="34" charset="-128"/>
            </a:endParaRPr>
          </a:p>
          <a:p>
            <a:pPr algn="ctr">
              <a:spcBef>
                <a:spcPct val="20000"/>
              </a:spcBef>
              <a:defRPr/>
            </a:pPr>
            <a:r>
              <a:rPr lang="de-DE" altLang="de-DE" sz="2400" b="1" kern="0" dirty="0">
                <a:latin typeface="+mn-lt"/>
                <a:ea typeface="ＭＳ Ｐゴシック" pitchFamily="34" charset="-128"/>
              </a:rPr>
              <a:t>Daten und Häufigkeiten</a:t>
            </a:r>
            <a:br>
              <a:rPr lang="de-DE" altLang="de-DE" sz="2400" b="1" kern="0" dirty="0">
                <a:latin typeface="+mn-lt"/>
                <a:ea typeface="ＭＳ Ｐゴシック" pitchFamily="34" charset="-128"/>
              </a:rPr>
            </a:br>
            <a:endParaRPr lang="de-DE" sz="2400" kern="0" dirty="0">
              <a:latin typeface="+mn-lt"/>
              <a:ea typeface="ＭＳ Ｐゴシック" charset="0"/>
            </a:endParaRPr>
          </a:p>
        </p:txBody>
      </p:sp>
      <p:pic>
        <p:nvPicPr>
          <p:cNvPr id="2" name="Grafik 1">
            <a:extLst>
              <a:ext uri="{FF2B5EF4-FFF2-40B4-BE49-F238E27FC236}">
                <a16:creationId xmlns:a16="http://schemas.microsoft.com/office/drawing/2014/main" id="{0BAF70FE-A3AF-FB44-9B05-10EBF52EF00E}"/>
              </a:ext>
            </a:extLst>
          </p:cNvPr>
          <p:cNvPicPr>
            <a:picLocks noChangeAspect="1"/>
          </p:cNvPicPr>
          <p:nvPr/>
        </p:nvPicPr>
        <p:blipFill>
          <a:blip r:embed="rId3"/>
          <a:stretch>
            <a:fillRect/>
          </a:stretch>
        </p:blipFill>
        <p:spPr>
          <a:xfrm>
            <a:off x="2116123" y="1196752"/>
            <a:ext cx="4875242" cy="3187190"/>
          </a:xfrm>
          <a:prstGeom prst="rect">
            <a:avLst/>
          </a:prstGeom>
        </p:spPr>
      </p:pic>
      <p:pic>
        <p:nvPicPr>
          <p:cNvPr id="5" name="Bild 13">
            <a:extLst>
              <a:ext uri="{FF2B5EF4-FFF2-40B4-BE49-F238E27FC236}">
                <a16:creationId xmlns:a16="http://schemas.microsoft.com/office/drawing/2014/main" id="{18EE84B8-9809-A943-868C-925765FA7CB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84368" y="908720"/>
            <a:ext cx="1091622" cy="3937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a:solidFill>
            <a:schemeClr val="bg2">
              <a:lumMod val="20000"/>
              <a:lumOff val="80000"/>
            </a:schemeClr>
          </a:solidFill>
        </p:spPr>
        <p:txBody>
          <a:bodyPr/>
          <a:lstStyle/>
          <a:p>
            <a:pPr>
              <a:spcAft>
                <a:spcPts val="1200"/>
              </a:spcAft>
              <a:defRPr/>
            </a:pPr>
            <a:r>
              <a:rPr lang="de-DE" sz="2200" b="1" dirty="0">
                <a:ea typeface="ＭＳ Ｐゴシック" pitchFamily="34" charset="-128"/>
              </a:rPr>
              <a:t>Aktivität:</a:t>
            </a:r>
            <a:endParaRPr lang="de-DE" sz="2200" dirty="0">
              <a:cs typeface="Times New Roman" charset="0"/>
            </a:endParaRPr>
          </a:p>
          <a:p>
            <a:pPr eaLnBrk="1" hangingPunct="1">
              <a:lnSpc>
                <a:spcPct val="90000"/>
              </a:lnSpc>
              <a:defRPr/>
            </a:pPr>
            <a:r>
              <a:rPr lang="de-DE" sz="2200" b="1" dirty="0"/>
              <a:t>                 </a:t>
            </a:r>
            <a:endParaRPr lang="de-DE" sz="2200" dirty="0">
              <a:cs typeface="Times New Roman" charset="0"/>
            </a:endParaRPr>
          </a:p>
          <a:p>
            <a:pPr>
              <a:defRPr/>
            </a:pPr>
            <a:r>
              <a:rPr lang="de-DE" sz="2200" dirty="0"/>
              <a:t>Was umfasst Daten und Häufigkeiten im Mathematikunterricht der Grundschule? </a:t>
            </a:r>
          </a:p>
          <a:p>
            <a:pPr>
              <a:defRPr/>
            </a:pPr>
            <a:endParaRPr lang="de-DE" sz="2200" dirty="0"/>
          </a:p>
          <a:p>
            <a:pPr>
              <a:defRPr/>
            </a:pPr>
            <a:r>
              <a:rPr lang="de-DE" sz="2200" dirty="0"/>
              <a:t>Schreiben Sie wichtige Punkte einzeln auf Karteikarten. </a:t>
            </a:r>
          </a:p>
          <a:p>
            <a:pPr>
              <a:spcAft>
                <a:spcPts val="1200"/>
              </a:spcAft>
              <a:defRPr/>
            </a:pPr>
            <a:endParaRPr lang="de-DE" sz="2200" dirty="0"/>
          </a:p>
          <a:p>
            <a:pPr>
              <a:spcAft>
                <a:spcPts val="1200"/>
              </a:spcAft>
              <a:defRPr/>
            </a:pPr>
            <a:endParaRPr lang="de-DE" sz="2200" dirty="0"/>
          </a:p>
          <a:p>
            <a:pPr>
              <a:defRPr/>
            </a:pPr>
            <a:endParaRPr lang="de-DE" sz="2200" b="1" dirty="0"/>
          </a:p>
          <a:p>
            <a:pPr marL="457200" indent="-457200">
              <a:lnSpc>
                <a:spcPct val="90000"/>
              </a:lnSpc>
              <a:spcAft>
                <a:spcPts val="1200"/>
              </a:spcAft>
              <a:defRPr/>
            </a:pPr>
            <a:br>
              <a:rPr lang="de-DE" sz="2200" dirty="0"/>
            </a:br>
            <a:endParaRPr lang="de-DE" sz="2200" dirty="0"/>
          </a:p>
          <a:p>
            <a:pPr>
              <a:defRPr/>
            </a:pPr>
            <a:r>
              <a:rPr lang="de-DE" sz="2200" dirty="0">
                <a:ea typeface="ＭＳ Ｐゴシック" pitchFamily="34" charset="-128"/>
              </a:rPr>
              <a:t>	</a:t>
            </a:r>
            <a:endParaRPr lang="de-DE" sz="2200" dirty="0"/>
          </a:p>
        </p:txBody>
      </p:sp>
      <p:pic>
        <p:nvPicPr>
          <p:cNvPr id="16386"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a:extLst>
              <a:ext uri="{FF2B5EF4-FFF2-40B4-BE49-F238E27FC236}">
                <a16:creationId xmlns:a16="http://schemas.microsoft.com/office/drawing/2014/main" id="{CD360E7E-6587-F047-AFEE-E3772ACF0CE0}"/>
              </a:ext>
            </a:extLst>
          </p:cNvPr>
          <p:cNvSpPr>
            <a:spLocks noGrp="1"/>
          </p:cNvSpPr>
          <p:nvPr>
            <p:ph type="ctrTitle"/>
          </p:nvPr>
        </p:nvSpPr>
        <p:spPr/>
        <p:txBody>
          <a:bodyPr/>
          <a:lstStyle/>
          <a:p>
            <a:r>
              <a:rPr lang="de-DE" sz="2400" dirty="0"/>
              <a:t>Daten und Häufigkeiten – Was ist damit gemeint?</a:t>
            </a:r>
          </a:p>
        </p:txBody>
      </p:sp>
      <p:sp>
        <p:nvSpPr>
          <p:cNvPr id="5" name="Fußzeilenplatzhalter 4">
            <a:extLst>
              <a:ext uri="{FF2B5EF4-FFF2-40B4-BE49-F238E27FC236}">
                <a16:creationId xmlns:a16="http://schemas.microsoft.com/office/drawing/2014/main" id="{4E65FE41-8CF8-E14F-A2AD-2D5D484F8C59}"/>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10</a:t>
            </a:fld>
            <a:endParaRPr lang="de-DE"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35B8FDF3-9B10-4134-9D17-EFB852FF673E}"/>
              </a:ext>
            </a:extLst>
          </p:cNvPr>
          <p:cNvSpPr>
            <a:spLocks noGrp="1"/>
          </p:cNvSpPr>
          <p:nvPr>
            <p:ph type="subTitle" idx="1"/>
          </p:nvPr>
        </p:nvSpPr>
        <p:spPr>
          <a:xfrm>
            <a:off x="914400" y="1714872"/>
            <a:ext cx="7772400" cy="3298304"/>
          </a:xfrm>
        </p:spPr>
        <p:txBody>
          <a:bodyPr/>
          <a:lstStyle/>
          <a:p>
            <a:pPr algn="ctr"/>
            <a:r>
              <a:rPr lang="de-DE" sz="2400" dirty="0"/>
              <a:t>„Von einer Fragestellung ausgehend wird die </a:t>
            </a:r>
            <a:r>
              <a:rPr lang="de-DE" sz="2400" dirty="0">
                <a:solidFill>
                  <a:srgbClr val="34B409"/>
                </a:solidFill>
              </a:rPr>
              <a:t>Datenerhebung geplant und durchgeführt</a:t>
            </a:r>
            <a:r>
              <a:rPr lang="de-DE" sz="2400" dirty="0"/>
              <a:t>. Die Daten werden </a:t>
            </a:r>
            <a:r>
              <a:rPr lang="de-DE" sz="2400" dirty="0">
                <a:solidFill>
                  <a:srgbClr val="34B409"/>
                </a:solidFill>
              </a:rPr>
              <a:t>dokumentiert, kodiert, verarbeitet und aufbereitet</a:t>
            </a:r>
            <a:r>
              <a:rPr lang="de-DE" sz="2400" dirty="0"/>
              <a:t>. Es werden </a:t>
            </a:r>
            <a:r>
              <a:rPr lang="de-DE" sz="2400" dirty="0">
                <a:solidFill>
                  <a:srgbClr val="34B409"/>
                </a:solidFill>
              </a:rPr>
              <a:t>Interpretation</a:t>
            </a:r>
            <a:r>
              <a:rPr lang="de-DE" sz="2400" dirty="0"/>
              <a:t> vorgenommen, zusammenfassende </a:t>
            </a:r>
            <a:r>
              <a:rPr lang="de-DE" sz="2400" dirty="0">
                <a:solidFill>
                  <a:srgbClr val="34B409"/>
                </a:solidFill>
              </a:rPr>
              <a:t>Aussagen abgeleitet </a:t>
            </a:r>
            <a:r>
              <a:rPr lang="de-DE" sz="2400" dirty="0"/>
              <a:t>und dazu passende </a:t>
            </a:r>
            <a:r>
              <a:rPr lang="de-DE" sz="2400" dirty="0">
                <a:solidFill>
                  <a:srgbClr val="34B409"/>
                </a:solidFill>
              </a:rPr>
              <a:t>Darstellungen entwickelt</a:t>
            </a:r>
            <a:r>
              <a:rPr lang="de-DE" sz="2400" dirty="0"/>
              <a:t>.“ </a:t>
            </a:r>
          </a:p>
          <a:p>
            <a:pPr algn="ctr"/>
            <a:r>
              <a:rPr lang="de-DE" sz="2400" dirty="0"/>
              <a:t>						</a:t>
            </a:r>
            <a:endParaRPr lang="de-DE" dirty="0"/>
          </a:p>
        </p:txBody>
      </p:sp>
      <p:sp>
        <p:nvSpPr>
          <p:cNvPr id="6" name="Titel 2">
            <a:extLst>
              <a:ext uri="{FF2B5EF4-FFF2-40B4-BE49-F238E27FC236}">
                <a16:creationId xmlns:a16="http://schemas.microsoft.com/office/drawing/2014/main" id="{3BB5807C-9D8B-144A-A550-D88E66CC7889}"/>
              </a:ext>
            </a:extLst>
          </p:cNvPr>
          <p:cNvSpPr>
            <a:spLocks noGrp="1"/>
          </p:cNvSpPr>
          <p:nvPr>
            <p:ph type="ctrTitle"/>
          </p:nvPr>
        </p:nvSpPr>
        <p:spPr>
          <a:xfrm>
            <a:off x="914400" y="152400"/>
            <a:ext cx="7772400" cy="609600"/>
          </a:xfrm>
        </p:spPr>
        <p:txBody>
          <a:bodyPr/>
          <a:lstStyle/>
          <a:p>
            <a:r>
              <a:rPr lang="de-DE" sz="2400" dirty="0"/>
              <a:t>Daten und Häufigkeiten – Was ist damit gemeint?</a:t>
            </a:r>
          </a:p>
        </p:txBody>
      </p:sp>
      <p:sp>
        <p:nvSpPr>
          <p:cNvPr id="4" name="Rechteck 3">
            <a:extLst>
              <a:ext uri="{FF2B5EF4-FFF2-40B4-BE49-F238E27FC236}">
                <a16:creationId xmlns:a16="http://schemas.microsoft.com/office/drawing/2014/main" id="{BE396394-154E-DC4B-A463-F148464F8C73}"/>
              </a:ext>
            </a:extLst>
          </p:cNvPr>
          <p:cNvSpPr/>
          <p:nvPr/>
        </p:nvSpPr>
        <p:spPr>
          <a:xfrm>
            <a:off x="6372200" y="4365104"/>
            <a:ext cx="2089034" cy="338554"/>
          </a:xfrm>
          <a:prstGeom prst="rect">
            <a:avLst/>
          </a:prstGeom>
        </p:spPr>
        <p:txBody>
          <a:bodyPr wrap="none">
            <a:spAutoFit/>
          </a:bodyPr>
          <a:lstStyle/>
          <a:p>
            <a:pPr algn="ctr"/>
            <a:r>
              <a:rPr lang="de-DE" sz="1600" dirty="0"/>
              <a:t>(</a:t>
            </a:r>
            <a:r>
              <a:rPr lang="de-DE" sz="1600" dirty="0" err="1"/>
              <a:t>Ruwisch</a:t>
            </a:r>
            <a:r>
              <a:rPr lang="de-DE" sz="1600" dirty="0"/>
              <a:t> 2009, S. 4)</a:t>
            </a:r>
          </a:p>
        </p:txBody>
      </p:sp>
      <p:sp>
        <p:nvSpPr>
          <p:cNvPr id="5" name="Fußzeilenplatzhalter 4">
            <a:extLst>
              <a:ext uri="{FF2B5EF4-FFF2-40B4-BE49-F238E27FC236}">
                <a16:creationId xmlns:a16="http://schemas.microsoft.com/office/drawing/2014/main" id="{218E48C4-02A4-E441-89E0-230FDA3ADE9A}"/>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11</a:t>
            </a:fld>
            <a:endParaRPr lang="de-DE" dirty="0"/>
          </a:p>
        </p:txBody>
      </p:sp>
    </p:spTree>
    <p:extLst>
      <p:ext uri="{BB962C8B-B14F-4D97-AF65-F5344CB8AC3E}">
        <p14:creationId xmlns:p14="http://schemas.microsoft.com/office/powerpoint/2010/main" val="56992184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6FD67965-8846-4940-A2A2-26C6591282AC}"/>
              </a:ext>
            </a:extLst>
          </p:cNvPr>
          <p:cNvSpPr>
            <a:spLocks noGrp="1"/>
          </p:cNvSpPr>
          <p:nvPr>
            <p:ph type="subTitle" idx="1"/>
          </p:nvPr>
        </p:nvSpPr>
        <p:spPr>
          <a:xfrm>
            <a:off x="918383" y="980728"/>
            <a:ext cx="8047993" cy="5148282"/>
          </a:xfrm>
        </p:spPr>
        <p:txBody>
          <a:bodyPr/>
          <a:lstStyle/>
          <a:p>
            <a:r>
              <a:rPr lang="de-DE" sz="2200" dirty="0"/>
              <a:t>„Die Schülerinnen und Schüler erheben Daten und stellen sie unterschiedlich dar. Sie bewerten sie in Bezug auf konkrete Fragestellungen […]“ (MSW NRW 2008, S. 10)</a:t>
            </a:r>
          </a:p>
          <a:p>
            <a:endParaRPr lang="de-DE" dirty="0"/>
          </a:p>
        </p:txBody>
      </p:sp>
      <p:sp>
        <p:nvSpPr>
          <p:cNvPr id="5" name="Untertitel 2">
            <a:extLst>
              <a:ext uri="{FF2B5EF4-FFF2-40B4-BE49-F238E27FC236}">
                <a16:creationId xmlns:a16="http://schemas.microsoft.com/office/drawing/2014/main" id="{2B4D3161-62A4-3945-99AD-BCD422ED7715}"/>
              </a:ext>
            </a:extLst>
          </p:cNvPr>
          <p:cNvSpPr txBox="1">
            <a:spLocks/>
          </p:cNvSpPr>
          <p:nvPr/>
        </p:nvSpPr>
        <p:spPr bwMode="auto">
          <a:xfrm>
            <a:off x="914400" y="2429174"/>
            <a:ext cx="3672408" cy="6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kern="0" dirty="0">
                <a:solidFill>
                  <a:srgbClr val="34B409"/>
                </a:solidFill>
              </a:rPr>
              <a:t>Daten sammeln</a:t>
            </a:r>
            <a:endParaRPr lang="de-DE" sz="3600" kern="0" dirty="0">
              <a:solidFill>
                <a:srgbClr val="34B409"/>
              </a:solidFill>
            </a:endParaRPr>
          </a:p>
        </p:txBody>
      </p:sp>
      <p:pic>
        <p:nvPicPr>
          <p:cNvPr id="4" name="Grafik 3">
            <a:extLst>
              <a:ext uri="{FF2B5EF4-FFF2-40B4-BE49-F238E27FC236}">
                <a16:creationId xmlns:a16="http://schemas.microsoft.com/office/drawing/2014/main" id="{77A207C7-19C8-F149-BEE2-2C01B3697DE5}"/>
              </a:ext>
            </a:extLst>
          </p:cNvPr>
          <p:cNvPicPr>
            <a:picLocks noChangeAspect="1"/>
          </p:cNvPicPr>
          <p:nvPr/>
        </p:nvPicPr>
        <p:blipFill>
          <a:blip r:embed="rId3"/>
          <a:stretch>
            <a:fillRect/>
          </a:stretch>
        </p:blipFill>
        <p:spPr>
          <a:xfrm>
            <a:off x="107504" y="3281910"/>
            <a:ext cx="8954887" cy="2648214"/>
          </a:xfrm>
          <a:prstGeom prst="rect">
            <a:avLst/>
          </a:prstGeom>
        </p:spPr>
      </p:pic>
      <p:sp>
        <p:nvSpPr>
          <p:cNvPr id="8" name="Oval 7">
            <a:extLst>
              <a:ext uri="{FF2B5EF4-FFF2-40B4-BE49-F238E27FC236}">
                <a16:creationId xmlns:a16="http://schemas.microsoft.com/office/drawing/2014/main" id="{00589784-56FB-634F-9DBA-BA6086D164AC}"/>
              </a:ext>
            </a:extLst>
          </p:cNvPr>
          <p:cNvSpPr>
            <a:spLocks noChangeArrowheads="1"/>
          </p:cNvSpPr>
          <p:nvPr/>
        </p:nvSpPr>
        <p:spPr bwMode="auto">
          <a:xfrm>
            <a:off x="328256" y="4755124"/>
            <a:ext cx="1507440" cy="432048"/>
          </a:xfrm>
          <a:prstGeom prst="ellipse">
            <a:avLst/>
          </a:prstGeom>
          <a:noFill/>
          <a:ln w="28575">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x-none" altLang="x-none" sz="1800">
              <a:solidFill>
                <a:srgbClr val="FFFFFF"/>
              </a:solidFill>
            </a:endParaRPr>
          </a:p>
        </p:txBody>
      </p:sp>
      <p:sp>
        <p:nvSpPr>
          <p:cNvPr id="10" name="Titel 2">
            <a:extLst>
              <a:ext uri="{FF2B5EF4-FFF2-40B4-BE49-F238E27FC236}">
                <a16:creationId xmlns:a16="http://schemas.microsoft.com/office/drawing/2014/main" id="{CFFBF1DE-7088-AC43-87F5-52E256567EBF}"/>
              </a:ext>
            </a:extLst>
          </p:cNvPr>
          <p:cNvSpPr>
            <a:spLocks noGrp="1"/>
          </p:cNvSpPr>
          <p:nvPr>
            <p:ph type="ctrTitle"/>
          </p:nvPr>
        </p:nvSpPr>
        <p:spPr>
          <a:xfrm>
            <a:off x="914400" y="152400"/>
            <a:ext cx="7772400" cy="609600"/>
          </a:xfrm>
        </p:spPr>
        <p:txBody>
          <a:bodyPr/>
          <a:lstStyle/>
          <a:p>
            <a:r>
              <a:rPr lang="de-DE" sz="2400" dirty="0"/>
              <a:t>Daten und Häufigkeiten – Was ist damit gemeint?</a:t>
            </a:r>
          </a:p>
        </p:txBody>
      </p:sp>
      <p:sp>
        <p:nvSpPr>
          <p:cNvPr id="7" name="Fußzeilenplatzhalter 4">
            <a:extLst>
              <a:ext uri="{FF2B5EF4-FFF2-40B4-BE49-F238E27FC236}">
                <a16:creationId xmlns:a16="http://schemas.microsoft.com/office/drawing/2014/main" id="{66BA0B2E-DE9E-A44E-AB1D-A75D4291F220}"/>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12</a:t>
            </a:fld>
            <a:endParaRPr lang="de-DE" dirty="0"/>
          </a:p>
        </p:txBody>
      </p:sp>
    </p:spTree>
    <p:extLst>
      <p:ext uri="{BB962C8B-B14F-4D97-AF65-F5344CB8AC3E}">
        <p14:creationId xmlns:p14="http://schemas.microsoft.com/office/powerpoint/2010/main" val="22107211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Inhaltsplatzhalter 2"/>
          <p:cNvSpPr>
            <a:spLocks noGrp="1"/>
          </p:cNvSpPr>
          <p:nvPr>
            <p:ph idx="1"/>
          </p:nvPr>
        </p:nvSpPr>
        <p:spPr>
          <a:xfrm>
            <a:off x="914400" y="1052736"/>
            <a:ext cx="8229600" cy="4536727"/>
          </a:xfrm>
        </p:spPr>
        <p:txBody>
          <a:bodyPr/>
          <a:lstStyle/>
          <a:p>
            <a:pPr marL="0" indent="0">
              <a:buNone/>
            </a:pPr>
            <a:r>
              <a:rPr lang="de-DE" sz="2800" dirty="0">
                <a:solidFill>
                  <a:srgbClr val="34B409"/>
                </a:solidFill>
              </a:rPr>
              <a:t>Daten sammeln</a:t>
            </a:r>
          </a:p>
          <a:p>
            <a:pPr marL="0" indent="0">
              <a:buNone/>
            </a:pPr>
            <a:r>
              <a:rPr lang="de-DE" b="1" dirty="0">
                <a:sym typeface="Wingdings" pitchFamily="2" charset="2"/>
              </a:rPr>
              <a:t> Daten sammeln </a:t>
            </a:r>
            <a:r>
              <a:rPr lang="de-DE" b="1" dirty="0"/>
              <a:t>innerhalb von Beobachtungen, Untersuchungen und einfachen Experimenten</a:t>
            </a:r>
          </a:p>
          <a:p>
            <a:pPr marL="0" indent="0">
              <a:buNone/>
            </a:pPr>
            <a:endParaRPr lang="de-DE" altLang="de-DE" dirty="0">
              <a:ea typeface="ＭＳ Ｐゴシック" charset="-128"/>
            </a:endParaRPr>
          </a:p>
          <a:p>
            <a:pPr marL="0" indent="0">
              <a:buNone/>
            </a:pPr>
            <a:r>
              <a:rPr lang="de-DE" altLang="de-DE" dirty="0">
                <a:ea typeface="ＭＳ Ｐゴシック" charset="-128"/>
              </a:rPr>
              <a:t>Fragen stellen, die das Interesse der Kinder ansprechen, z.B. </a:t>
            </a:r>
          </a:p>
          <a:p>
            <a:r>
              <a:rPr lang="de-DE" altLang="de-DE" dirty="0">
                <a:ea typeface="ＭＳ Ｐゴシック" charset="-128"/>
              </a:rPr>
              <a:t>Sammeln von Daten über die eigene Familie (v.a. in Klasse 1)</a:t>
            </a:r>
          </a:p>
          <a:p>
            <a:r>
              <a:rPr lang="de-DE" altLang="de-DE" dirty="0">
                <a:ea typeface="ＭＳ Ｐゴシック" charset="-128"/>
              </a:rPr>
              <a:t>Sammeln von Daten der Körperlänge der Kinder </a:t>
            </a:r>
            <a:br>
              <a:rPr lang="de-DE" altLang="de-DE" dirty="0">
                <a:ea typeface="ＭＳ Ｐゴシック" charset="-128"/>
              </a:rPr>
            </a:br>
            <a:r>
              <a:rPr lang="de-DE" altLang="de-DE" dirty="0">
                <a:ea typeface="ＭＳ Ｐゴシック" charset="-128"/>
              </a:rPr>
              <a:t>(v.a. in Klasse 2) usw. (in Abhängigkeit von der Lerngruppe!)</a:t>
            </a:r>
          </a:p>
        </p:txBody>
      </p:sp>
      <p:sp>
        <p:nvSpPr>
          <p:cNvPr id="4" name="Titel 2">
            <a:extLst>
              <a:ext uri="{FF2B5EF4-FFF2-40B4-BE49-F238E27FC236}">
                <a16:creationId xmlns:a16="http://schemas.microsoft.com/office/drawing/2014/main" id="{5154DC48-59B4-3749-961D-BD438A71C093}"/>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sz="2400" kern="0">
                <a:solidFill>
                  <a:srgbClr val="34B409"/>
                </a:solidFill>
              </a:rPr>
              <a:t>Daten und Häufigkeiten – Was ist damit gemeint?</a:t>
            </a:r>
            <a:endParaRPr lang="de-DE" sz="2400" kern="0" dirty="0">
              <a:solidFill>
                <a:srgbClr val="34B409"/>
              </a:solidFill>
            </a:endParaRPr>
          </a:p>
        </p:txBody>
      </p:sp>
      <p:sp>
        <p:nvSpPr>
          <p:cNvPr id="5" name="Rechteck 4">
            <a:extLst>
              <a:ext uri="{FF2B5EF4-FFF2-40B4-BE49-F238E27FC236}">
                <a16:creationId xmlns:a16="http://schemas.microsoft.com/office/drawing/2014/main" id="{EF4DF957-7680-D240-9713-77EAC3CE9578}"/>
              </a:ext>
            </a:extLst>
          </p:cNvPr>
          <p:cNvSpPr/>
          <p:nvPr/>
        </p:nvSpPr>
        <p:spPr>
          <a:xfrm>
            <a:off x="5940152" y="4653136"/>
            <a:ext cx="2879314" cy="338554"/>
          </a:xfrm>
          <a:prstGeom prst="rect">
            <a:avLst/>
          </a:prstGeom>
        </p:spPr>
        <p:txBody>
          <a:bodyPr wrap="none">
            <a:spAutoFit/>
          </a:bodyPr>
          <a:lstStyle/>
          <a:p>
            <a:r>
              <a:rPr lang="de-DE" sz="1600" dirty="0"/>
              <a:t>https://</a:t>
            </a:r>
            <a:r>
              <a:rPr lang="de-DE" sz="1600" dirty="0" err="1"/>
              <a:t>primakom.dzlm.de</a:t>
            </a:r>
            <a:r>
              <a:rPr lang="de-DE" sz="1600" dirty="0"/>
              <a:t>/372</a:t>
            </a:r>
          </a:p>
        </p:txBody>
      </p:sp>
      <p:sp>
        <p:nvSpPr>
          <p:cNvPr id="6" name="Fußzeilenplatzhalter 4">
            <a:extLst>
              <a:ext uri="{FF2B5EF4-FFF2-40B4-BE49-F238E27FC236}">
                <a16:creationId xmlns:a16="http://schemas.microsoft.com/office/drawing/2014/main" id="{6191FBD2-3C81-CB45-95D6-F63B1BD0C49D}"/>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13</a:t>
            </a:fld>
            <a:endParaRPr lang="de-DE"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Inhaltsplatzhalter 2"/>
          <p:cNvSpPr>
            <a:spLocks noGrp="1"/>
          </p:cNvSpPr>
          <p:nvPr>
            <p:ph idx="1"/>
          </p:nvPr>
        </p:nvSpPr>
        <p:spPr>
          <a:xfrm>
            <a:off x="914400" y="1052737"/>
            <a:ext cx="7402016" cy="648072"/>
          </a:xfrm>
        </p:spPr>
        <p:txBody>
          <a:bodyPr/>
          <a:lstStyle/>
          <a:p>
            <a:pPr marL="0" indent="0">
              <a:buNone/>
            </a:pPr>
            <a:r>
              <a:rPr lang="de-DE" sz="2800" dirty="0">
                <a:solidFill>
                  <a:srgbClr val="34B409"/>
                </a:solidFill>
              </a:rPr>
              <a:t>Daten sammeln</a:t>
            </a:r>
            <a:endParaRPr lang="de-DE" sz="2800" dirty="0">
              <a:solidFill>
                <a:srgbClr val="34B409"/>
              </a:solidFill>
              <a:ea typeface="ＭＳ Ｐゴシック" charset="-128"/>
            </a:endParaRPr>
          </a:p>
        </p:txBody>
      </p:sp>
      <p:sp>
        <p:nvSpPr>
          <p:cNvPr id="4" name="Titel 2">
            <a:extLst>
              <a:ext uri="{FF2B5EF4-FFF2-40B4-BE49-F238E27FC236}">
                <a16:creationId xmlns:a16="http://schemas.microsoft.com/office/drawing/2014/main" id="{5154DC48-59B4-3749-961D-BD438A71C093}"/>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sz="2400" kern="0">
                <a:solidFill>
                  <a:srgbClr val="34B409"/>
                </a:solidFill>
              </a:rPr>
              <a:t>Daten und Häufigkeiten – Was ist damit gemeint?</a:t>
            </a:r>
            <a:endParaRPr lang="de-DE" sz="2400" kern="0" dirty="0">
              <a:solidFill>
                <a:srgbClr val="34B409"/>
              </a:solidFill>
            </a:endParaRPr>
          </a:p>
        </p:txBody>
      </p:sp>
      <p:sp>
        <p:nvSpPr>
          <p:cNvPr id="5" name="Rechteck 4">
            <a:extLst>
              <a:ext uri="{FF2B5EF4-FFF2-40B4-BE49-F238E27FC236}">
                <a16:creationId xmlns:a16="http://schemas.microsoft.com/office/drawing/2014/main" id="{EF4DF957-7680-D240-9713-77EAC3CE9578}"/>
              </a:ext>
            </a:extLst>
          </p:cNvPr>
          <p:cNvSpPr/>
          <p:nvPr/>
        </p:nvSpPr>
        <p:spPr>
          <a:xfrm>
            <a:off x="4595530" y="4293096"/>
            <a:ext cx="3901517" cy="338554"/>
          </a:xfrm>
          <a:prstGeom prst="rect">
            <a:avLst/>
          </a:prstGeom>
        </p:spPr>
        <p:txBody>
          <a:bodyPr wrap="none">
            <a:spAutoFit/>
          </a:bodyPr>
          <a:lstStyle/>
          <a:p>
            <a:r>
              <a:rPr lang="de-DE" sz="1600" dirty="0"/>
              <a:t>Video von https://</a:t>
            </a:r>
            <a:r>
              <a:rPr lang="de-DE" sz="1600" dirty="0" err="1"/>
              <a:t>primakom.dzlm.de</a:t>
            </a:r>
            <a:r>
              <a:rPr lang="de-DE" sz="1600" dirty="0"/>
              <a:t>/372 </a:t>
            </a:r>
          </a:p>
        </p:txBody>
      </p:sp>
      <p:pic>
        <p:nvPicPr>
          <p:cNvPr id="2" name="Grafik 1">
            <a:extLst>
              <a:ext uri="{FF2B5EF4-FFF2-40B4-BE49-F238E27FC236}">
                <a16:creationId xmlns:a16="http://schemas.microsoft.com/office/drawing/2014/main" id="{A0B87469-17FC-E345-AB32-27DA2CF08409}"/>
              </a:ext>
            </a:extLst>
          </p:cNvPr>
          <p:cNvPicPr>
            <a:picLocks noChangeAspect="1"/>
          </p:cNvPicPr>
          <p:nvPr/>
        </p:nvPicPr>
        <p:blipFill>
          <a:blip r:embed="rId3"/>
          <a:stretch>
            <a:fillRect/>
          </a:stretch>
        </p:blipFill>
        <p:spPr>
          <a:xfrm>
            <a:off x="914400" y="1995265"/>
            <a:ext cx="3263900" cy="1917700"/>
          </a:xfrm>
          <a:prstGeom prst="rect">
            <a:avLst/>
          </a:prstGeom>
        </p:spPr>
      </p:pic>
      <p:sp>
        <p:nvSpPr>
          <p:cNvPr id="6" name="Fußzeilenplatzhalter 4">
            <a:extLst>
              <a:ext uri="{FF2B5EF4-FFF2-40B4-BE49-F238E27FC236}">
                <a16:creationId xmlns:a16="http://schemas.microsoft.com/office/drawing/2014/main" id="{60188478-A75F-5B43-B0A9-98B65C86BF75}"/>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14</a:t>
            </a:fld>
            <a:endParaRPr lang="de-DE" dirty="0"/>
          </a:p>
        </p:txBody>
      </p:sp>
    </p:spTree>
    <p:extLst>
      <p:ext uri="{BB962C8B-B14F-4D97-AF65-F5344CB8AC3E}">
        <p14:creationId xmlns:p14="http://schemas.microsoft.com/office/powerpoint/2010/main" val="34987800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35F0F9-38BC-4210-991A-CC65BF67DDDD}"/>
              </a:ext>
            </a:extLst>
          </p:cNvPr>
          <p:cNvSpPr>
            <a:spLocks noGrp="1"/>
          </p:cNvSpPr>
          <p:nvPr>
            <p:ph type="ctrTitle"/>
          </p:nvPr>
        </p:nvSpPr>
        <p:spPr>
          <a:xfrm>
            <a:off x="914400" y="980728"/>
            <a:ext cx="7772400" cy="609600"/>
          </a:xfrm>
        </p:spPr>
        <p:txBody>
          <a:bodyPr/>
          <a:lstStyle/>
          <a:p>
            <a:r>
              <a:rPr lang="de-DE" sz="2400" dirty="0"/>
              <a:t>Wichtige Begriffe bei der Datenerhebung:</a:t>
            </a:r>
            <a:br>
              <a:rPr lang="de-DE" sz="2400" dirty="0"/>
            </a:br>
            <a:r>
              <a:rPr lang="de-DE" sz="2400" dirty="0"/>
              <a:t>Merkmal, Merkmalsträger und Merkmalsausprägung</a:t>
            </a:r>
          </a:p>
        </p:txBody>
      </p:sp>
      <p:sp>
        <p:nvSpPr>
          <p:cNvPr id="3" name="Untertitel 2">
            <a:extLst>
              <a:ext uri="{FF2B5EF4-FFF2-40B4-BE49-F238E27FC236}">
                <a16:creationId xmlns:a16="http://schemas.microsoft.com/office/drawing/2014/main" id="{26E25FA1-6374-4BAD-9D53-8D5E36BC22E7}"/>
              </a:ext>
            </a:extLst>
          </p:cNvPr>
          <p:cNvSpPr>
            <a:spLocks noGrp="1"/>
          </p:cNvSpPr>
          <p:nvPr>
            <p:ph type="subTitle" idx="1"/>
          </p:nvPr>
        </p:nvSpPr>
        <p:spPr>
          <a:xfrm>
            <a:off x="914400" y="1772816"/>
            <a:ext cx="7772400" cy="2016224"/>
          </a:xfrm>
        </p:spPr>
        <p:txBody>
          <a:bodyPr/>
          <a:lstStyle/>
          <a:p>
            <a:pPr lvl="0"/>
            <a:r>
              <a:rPr lang="de-DE" sz="2000" dirty="0"/>
              <a:t>Erhebungen beziehen sich auf </a:t>
            </a:r>
          </a:p>
          <a:p>
            <a:pPr marL="342900" lvl="0" indent="-342900">
              <a:buFont typeface="Arial" panose="020B0604020202020204" pitchFamily="34" charset="0"/>
              <a:buChar char="•"/>
            </a:pPr>
            <a:r>
              <a:rPr lang="de-DE" sz="2000" dirty="0"/>
              <a:t>eine Grundgesamtheit, z.B. alle Kinder einer Klasse;</a:t>
            </a:r>
          </a:p>
          <a:p>
            <a:pPr marL="342900" lvl="0" indent="-342900">
              <a:buFont typeface="Arial" panose="020B0604020202020204" pitchFamily="34" charset="0"/>
              <a:buChar char="•"/>
            </a:pPr>
            <a:r>
              <a:rPr lang="de-DE" sz="2000" dirty="0"/>
              <a:t>und auf ein bestimmtes Merkmal, z.B. die Haarfarbe</a:t>
            </a:r>
          </a:p>
          <a:p>
            <a:pPr lvl="0"/>
            <a:r>
              <a:rPr lang="de-DE" sz="2000" dirty="0"/>
              <a:t>Jeder Schüler der Klasse ist </a:t>
            </a:r>
            <a:r>
              <a:rPr lang="de-DE" sz="2000" b="1" dirty="0"/>
              <a:t>Merkmalsträger</a:t>
            </a:r>
            <a:r>
              <a:rPr lang="de-DE" sz="2000" dirty="0"/>
              <a:t>.</a:t>
            </a:r>
          </a:p>
          <a:p>
            <a:pPr lvl="0"/>
            <a:r>
              <a:rPr lang="de-DE" sz="2000" dirty="0"/>
              <a:t>Die verschiedenen Haarfarben sind </a:t>
            </a:r>
            <a:r>
              <a:rPr lang="de-DE" sz="2000" b="1" dirty="0"/>
              <a:t>Merkmalsausprägungen</a:t>
            </a:r>
            <a:r>
              <a:rPr lang="de-DE" sz="2000" dirty="0"/>
              <a:t>. </a:t>
            </a:r>
          </a:p>
        </p:txBody>
      </p:sp>
      <p:sp>
        <p:nvSpPr>
          <p:cNvPr id="4" name="Titel 2">
            <a:extLst>
              <a:ext uri="{FF2B5EF4-FFF2-40B4-BE49-F238E27FC236}">
                <a16:creationId xmlns:a16="http://schemas.microsoft.com/office/drawing/2014/main" id="{57D981F9-BEAE-9248-BB40-A6502B4D4DDE}"/>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aseline="0">
                <a:solidFill>
                  <a:srgbClr val="34B409"/>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sz="2400" kern="0"/>
              <a:t>Daten und Häufigkeiten – Was ist damit gemeint?</a:t>
            </a:r>
            <a:endParaRPr lang="de-DE" sz="2400" kern="0" dirty="0"/>
          </a:p>
        </p:txBody>
      </p:sp>
      <p:sp>
        <p:nvSpPr>
          <p:cNvPr id="5" name="Rechteck 4">
            <a:extLst>
              <a:ext uri="{FF2B5EF4-FFF2-40B4-BE49-F238E27FC236}">
                <a16:creationId xmlns:a16="http://schemas.microsoft.com/office/drawing/2014/main" id="{B7DFA0F3-DBB0-244A-B371-DD1B9DD19B3B}"/>
              </a:ext>
            </a:extLst>
          </p:cNvPr>
          <p:cNvSpPr/>
          <p:nvPr/>
        </p:nvSpPr>
        <p:spPr>
          <a:xfrm>
            <a:off x="7380312" y="5661248"/>
            <a:ext cx="1608133" cy="338554"/>
          </a:xfrm>
          <a:prstGeom prst="rect">
            <a:avLst/>
          </a:prstGeom>
        </p:spPr>
        <p:txBody>
          <a:bodyPr wrap="none">
            <a:spAutoFit/>
          </a:bodyPr>
          <a:lstStyle/>
          <a:p>
            <a:r>
              <a:rPr lang="de-DE" sz="1600" dirty="0"/>
              <a:t>(</a:t>
            </a:r>
            <a:r>
              <a:rPr lang="de-DE" sz="1600" dirty="0" err="1"/>
              <a:t>Ruwisch</a:t>
            </a:r>
            <a:r>
              <a:rPr lang="de-DE" sz="1600" dirty="0"/>
              <a:t> 2009)</a:t>
            </a:r>
          </a:p>
        </p:txBody>
      </p:sp>
      <p:sp>
        <p:nvSpPr>
          <p:cNvPr id="6" name="Rechteck 5">
            <a:extLst>
              <a:ext uri="{FF2B5EF4-FFF2-40B4-BE49-F238E27FC236}">
                <a16:creationId xmlns:a16="http://schemas.microsoft.com/office/drawing/2014/main" id="{A26E9B5E-C741-A848-BAC1-6AAF17D75CD1}"/>
              </a:ext>
            </a:extLst>
          </p:cNvPr>
          <p:cNvSpPr/>
          <p:nvPr/>
        </p:nvSpPr>
        <p:spPr>
          <a:xfrm>
            <a:off x="914578" y="3929984"/>
            <a:ext cx="7545854" cy="245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20000"/>
              </a:spcBef>
            </a:pPr>
            <a:r>
              <a:rPr lang="de-DE" sz="2000" dirty="0">
                <a:latin typeface="+mn-lt"/>
                <a:ea typeface="ＭＳ Ｐゴシック" charset="0"/>
              </a:rPr>
              <a:t>Erhebungsarten:</a:t>
            </a:r>
          </a:p>
          <a:p>
            <a:pPr marL="342900" indent="-342900">
              <a:spcBef>
                <a:spcPct val="20000"/>
              </a:spcBef>
              <a:buFont typeface="Arial" panose="020B0604020202020204" pitchFamily="34" charset="0"/>
              <a:buChar char="•"/>
            </a:pPr>
            <a:r>
              <a:rPr lang="de-DE" sz="2000" b="1" dirty="0">
                <a:latin typeface="+mn-lt"/>
                <a:ea typeface="ＭＳ Ｐゴシック" charset="0"/>
              </a:rPr>
              <a:t>Totalerhebung</a:t>
            </a:r>
            <a:r>
              <a:rPr lang="de-DE" sz="2000" dirty="0">
                <a:latin typeface="+mn-lt"/>
                <a:ea typeface="ＭＳ Ｐゴシック" charset="0"/>
              </a:rPr>
              <a:t>: Erfassung der Grundgesamtheit eines Merkmals </a:t>
            </a:r>
          </a:p>
          <a:p>
            <a:pPr marL="342900" indent="-342900">
              <a:spcBef>
                <a:spcPct val="20000"/>
              </a:spcBef>
              <a:buFont typeface="Arial" panose="020B0604020202020204" pitchFamily="34" charset="0"/>
              <a:buChar char="•"/>
            </a:pPr>
            <a:r>
              <a:rPr lang="de-DE" sz="2000" b="1" dirty="0">
                <a:latin typeface="+mn-lt"/>
                <a:ea typeface="ＭＳ Ｐゴシック" charset="0"/>
              </a:rPr>
              <a:t>Teilerhebung</a:t>
            </a:r>
            <a:r>
              <a:rPr lang="de-DE" sz="2000" dirty="0">
                <a:latin typeface="+mn-lt"/>
                <a:ea typeface="ＭＳ Ｐゴシック" charset="0"/>
              </a:rPr>
              <a:t>: Stichprobenerhebung, Teilmenge von Merkmalsträgern wird bezüglich des Merkmals untersucht </a:t>
            </a:r>
          </a:p>
        </p:txBody>
      </p:sp>
      <p:sp>
        <p:nvSpPr>
          <p:cNvPr id="7" name="Fußzeilenplatzhalter 4">
            <a:extLst>
              <a:ext uri="{FF2B5EF4-FFF2-40B4-BE49-F238E27FC236}">
                <a16:creationId xmlns:a16="http://schemas.microsoft.com/office/drawing/2014/main" id="{29CBB559-BEF0-8944-A956-E305D8D592E6}"/>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15</a:t>
            </a:fld>
            <a:endParaRPr lang="de-DE" dirty="0"/>
          </a:p>
        </p:txBody>
      </p:sp>
    </p:spTree>
    <p:extLst>
      <p:ext uri="{BB962C8B-B14F-4D97-AF65-F5344CB8AC3E}">
        <p14:creationId xmlns:p14="http://schemas.microsoft.com/office/powerpoint/2010/main" val="14771602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6FD67965-8846-4940-A2A2-26C6591282AC}"/>
              </a:ext>
            </a:extLst>
          </p:cNvPr>
          <p:cNvSpPr>
            <a:spLocks noGrp="1"/>
          </p:cNvSpPr>
          <p:nvPr>
            <p:ph type="subTitle" idx="1"/>
          </p:nvPr>
        </p:nvSpPr>
        <p:spPr>
          <a:xfrm>
            <a:off x="914400" y="1052736"/>
            <a:ext cx="8020274" cy="5148282"/>
          </a:xfrm>
        </p:spPr>
        <p:txBody>
          <a:bodyPr/>
          <a:lstStyle/>
          <a:p>
            <a:r>
              <a:rPr lang="de-DE" sz="2200" dirty="0"/>
              <a:t>„Die Schülerinnen und Schüler erheben Daten und stellen sie unterschiedlich dar. Sie bewerten sie in Bezug auf konkrete Fragestellungen […]“ (MSW NRW 2008, S. 10)</a:t>
            </a:r>
          </a:p>
        </p:txBody>
      </p:sp>
      <p:sp>
        <p:nvSpPr>
          <p:cNvPr id="5" name="Untertitel 2">
            <a:extLst>
              <a:ext uri="{FF2B5EF4-FFF2-40B4-BE49-F238E27FC236}">
                <a16:creationId xmlns:a16="http://schemas.microsoft.com/office/drawing/2014/main" id="{320B431B-EF81-994C-976A-37328F0E6589}"/>
              </a:ext>
            </a:extLst>
          </p:cNvPr>
          <p:cNvSpPr txBox="1">
            <a:spLocks/>
          </p:cNvSpPr>
          <p:nvPr/>
        </p:nvSpPr>
        <p:spPr bwMode="auto">
          <a:xfrm>
            <a:off x="918383" y="2492896"/>
            <a:ext cx="3672408" cy="6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kern="0" dirty="0">
                <a:solidFill>
                  <a:srgbClr val="34B409"/>
                </a:solidFill>
              </a:rPr>
              <a:t>Daten darstellen</a:t>
            </a:r>
            <a:endParaRPr lang="de-DE" sz="3600" kern="0" dirty="0">
              <a:solidFill>
                <a:srgbClr val="34B409"/>
              </a:solidFill>
            </a:endParaRPr>
          </a:p>
        </p:txBody>
      </p:sp>
      <p:pic>
        <p:nvPicPr>
          <p:cNvPr id="8" name="Grafik 7">
            <a:extLst>
              <a:ext uri="{FF2B5EF4-FFF2-40B4-BE49-F238E27FC236}">
                <a16:creationId xmlns:a16="http://schemas.microsoft.com/office/drawing/2014/main" id="{22E46803-1881-2345-A9B2-9A5C2A91CF63}"/>
              </a:ext>
            </a:extLst>
          </p:cNvPr>
          <p:cNvPicPr>
            <a:picLocks noChangeAspect="1"/>
          </p:cNvPicPr>
          <p:nvPr/>
        </p:nvPicPr>
        <p:blipFill>
          <a:blip r:embed="rId3"/>
          <a:stretch>
            <a:fillRect/>
          </a:stretch>
        </p:blipFill>
        <p:spPr>
          <a:xfrm>
            <a:off x="107504" y="3281910"/>
            <a:ext cx="8954887" cy="2648214"/>
          </a:xfrm>
          <a:prstGeom prst="rect">
            <a:avLst/>
          </a:prstGeom>
        </p:spPr>
      </p:pic>
      <p:sp>
        <p:nvSpPr>
          <p:cNvPr id="9" name="Oval 8">
            <a:extLst>
              <a:ext uri="{FF2B5EF4-FFF2-40B4-BE49-F238E27FC236}">
                <a16:creationId xmlns:a16="http://schemas.microsoft.com/office/drawing/2014/main" id="{8D233ACF-3A56-A040-9F16-75D82E0FAC18}"/>
              </a:ext>
            </a:extLst>
          </p:cNvPr>
          <p:cNvSpPr>
            <a:spLocks noChangeArrowheads="1"/>
          </p:cNvSpPr>
          <p:nvPr/>
        </p:nvSpPr>
        <p:spPr bwMode="auto">
          <a:xfrm>
            <a:off x="5364087" y="4725144"/>
            <a:ext cx="3698303" cy="432048"/>
          </a:xfrm>
          <a:prstGeom prst="ellipse">
            <a:avLst/>
          </a:prstGeom>
          <a:noFill/>
          <a:ln w="28575">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x-none" altLang="x-none" sz="1800">
              <a:solidFill>
                <a:srgbClr val="FFFFFF"/>
              </a:solidFill>
            </a:endParaRPr>
          </a:p>
        </p:txBody>
      </p:sp>
      <p:sp>
        <p:nvSpPr>
          <p:cNvPr id="10" name="Titel 2">
            <a:extLst>
              <a:ext uri="{FF2B5EF4-FFF2-40B4-BE49-F238E27FC236}">
                <a16:creationId xmlns:a16="http://schemas.microsoft.com/office/drawing/2014/main" id="{BE128A1C-A8E4-A44A-A1F5-0924AAA5614D}"/>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aseline="0">
                <a:solidFill>
                  <a:srgbClr val="34B409"/>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sz="2400" kern="0"/>
              <a:t>Daten und Häufigkeiten – Was ist damit gemeint?</a:t>
            </a:r>
            <a:endParaRPr lang="de-DE" sz="2400" kern="0" dirty="0"/>
          </a:p>
        </p:txBody>
      </p:sp>
      <p:sp>
        <p:nvSpPr>
          <p:cNvPr id="7" name="Fußzeilenplatzhalter 4">
            <a:extLst>
              <a:ext uri="{FF2B5EF4-FFF2-40B4-BE49-F238E27FC236}">
                <a16:creationId xmlns:a16="http://schemas.microsoft.com/office/drawing/2014/main" id="{E884E939-BCE1-BD45-807E-CE7F851917EE}"/>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16</a:t>
            </a:fld>
            <a:endParaRPr lang="de-DE" dirty="0"/>
          </a:p>
        </p:txBody>
      </p:sp>
    </p:spTree>
    <p:extLst>
      <p:ext uri="{BB962C8B-B14F-4D97-AF65-F5344CB8AC3E}">
        <p14:creationId xmlns:p14="http://schemas.microsoft.com/office/powerpoint/2010/main" val="2936851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00EFC4A-8257-4A27-8206-ADA9870E682F}"/>
              </a:ext>
            </a:extLst>
          </p:cNvPr>
          <p:cNvSpPr>
            <a:spLocks noGrp="1"/>
          </p:cNvSpPr>
          <p:nvPr>
            <p:ph idx="1"/>
          </p:nvPr>
        </p:nvSpPr>
        <p:spPr>
          <a:xfrm>
            <a:off x="914400" y="1124744"/>
            <a:ext cx="8075612" cy="4525962"/>
          </a:xfrm>
        </p:spPr>
        <p:txBody>
          <a:bodyPr/>
          <a:lstStyle/>
          <a:p>
            <a:pPr marL="0" indent="0">
              <a:buNone/>
            </a:pPr>
            <a:r>
              <a:rPr lang="de-DE" sz="2800" dirty="0">
                <a:solidFill>
                  <a:srgbClr val="34B409"/>
                </a:solidFill>
              </a:rPr>
              <a:t>Daten darstellen</a:t>
            </a:r>
          </a:p>
          <a:p>
            <a:pPr marL="0" indent="0">
              <a:buNone/>
            </a:pPr>
            <a:r>
              <a:rPr lang="de-DE" b="1" dirty="0">
                <a:sym typeface="Wingdings" pitchFamily="2" charset="2"/>
              </a:rPr>
              <a:t> </a:t>
            </a:r>
            <a:r>
              <a:rPr lang="de-DE" b="1" dirty="0"/>
              <a:t>Daten strukturieren und </a:t>
            </a:r>
            <a:br>
              <a:rPr lang="de-DE" b="1" dirty="0"/>
            </a:br>
            <a:r>
              <a:rPr lang="de-DE" b="1" dirty="0"/>
              <a:t>in Tabellen, Strichlisten und Diagrammen darstellen</a:t>
            </a:r>
          </a:p>
          <a:p>
            <a:pPr marL="0" indent="0">
              <a:buNone/>
            </a:pPr>
            <a:endParaRPr lang="de-DE" dirty="0"/>
          </a:p>
          <a:p>
            <a:pPr marL="0" indent="0">
              <a:buNone/>
            </a:pPr>
            <a:r>
              <a:rPr lang="de-DE" b="1" dirty="0"/>
              <a:t>Unterscheidung zwischen</a:t>
            </a:r>
          </a:p>
          <a:p>
            <a:pPr marL="457200" indent="-457200">
              <a:buAutoNum type="alphaLcParenR"/>
            </a:pPr>
            <a:r>
              <a:rPr lang="de-DE" dirty="0"/>
              <a:t>Unstrukturierten Darstellungen (Urlisten)</a:t>
            </a:r>
          </a:p>
          <a:p>
            <a:pPr marL="457200" indent="-457200">
              <a:buAutoNum type="alphaLcParenR"/>
            </a:pPr>
            <a:r>
              <a:rPr lang="de-DE" dirty="0"/>
              <a:t>Strukturierten Darstellungen (Tabellen, Diagramme) </a:t>
            </a:r>
          </a:p>
        </p:txBody>
      </p:sp>
      <p:sp>
        <p:nvSpPr>
          <p:cNvPr id="5" name="Titel 2">
            <a:extLst>
              <a:ext uri="{FF2B5EF4-FFF2-40B4-BE49-F238E27FC236}">
                <a16:creationId xmlns:a16="http://schemas.microsoft.com/office/drawing/2014/main" id="{C113410A-C36D-6441-861A-4F2DADB339A1}"/>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aseline="0">
                <a:solidFill>
                  <a:srgbClr val="34B409"/>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sz="2400" kern="0"/>
              <a:t>Daten und Häufigkeiten – Was ist damit gemeint?</a:t>
            </a:r>
            <a:endParaRPr lang="de-DE" sz="2400" kern="0" dirty="0"/>
          </a:p>
        </p:txBody>
      </p:sp>
      <p:sp>
        <p:nvSpPr>
          <p:cNvPr id="4" name="Fußzeilenplatzhalter 4">
            <a:extLst>
              <a:ext uri="{FF2B5EF4-FFF2-40B4-BE49-F238E27FC236}">
                <a16:creationId xmlns:a16="http://schemas.microsoft.com/office/drawing/2014/main" id="{7B6D6D8A-3ADD-584C-AC93-FF7F50D85D9A}"/>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17</a:t>
            </a:fld>
            <a:endParaRPr lang="de-DE" dirty="0"/>
          </a:p>
        </p:txBody>
      </p:sp>
    </p:spTree>
    <p:extLst>
      <p:ext uri="{BB962C8B-B14F-4D97-AF65-F5344CB8AC3E}">
        <p14:creationId xmlns:p14="http://schemas.microsoft.com/office/powerpoint/2010/main" val="218616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a:extLst>
              <a:ext uri="{FF2B5EF4-FFF2-40B4-BE49-F238E27FC236}">
                <a16:creationId xmlns:a16="http://schemas.microsoft.com/office/drawing/2014/main" id="{C113410A-C36D-6441-861A-4F2DADB339A1}"/>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aseline="0">
                <a:solidFill>
                  <a:srgbClr val="34B409"/>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sz="2400" kern="0"/>
              <a:t>Daten und Häufigkeiten – Was ist damit gemeint?</a:t>
            </a:r>
            <a:endParaRPr lang="de-DE" sz="2400" kern="0" dirty="0"/>
          </a:p>
        </p:txBody>
      </p:sp>
      <p:sp>
        <p:nvSpPr>
          <p:cNvPr id="6" name="Untertitel 2">
            <a:extLst>
              <a:ext uri="{FF2B5EF4-FFF2-40B4-BE49-F238E27FC236}">
                <a16:creationId xmlns:a16="http://schemas.microsoft.com/office/drawing/2014/main" id="{D9035FB3-E5A8-484A-8631-FC9036332B94}"/>
              </a:ext>
            </a:extLst>
          </p:cNvPr>
          <p:cNvSpPr txBox="1">
            <a:spLocks/>
          </p:cNvSpPr>
          <p:nvPr/>
        </p:nvSpPr>
        <p:spPr bwMode="auto">
          <a:xfrm>
            <a:off x="914400" y="1066800"/>
            <a:ext cx="7772400" cy="5554438"/>
          </a:xfrm>
          <a:prstGeom prst="rect">
            <a:avLst/>
          </a:prstGeom>
          <a:solidFill>
            <a:schemeClr val="bg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Aft>
                <a:spcPts val="1200"/>
              </a:spcAft>
              <a:buNone/>
              <a:defRPr/>
            </a:pPr>
            <a:r>
              <a:rPr lang="de-DE" b="1" kern="0" dirty="0">
                <a:ea typeface="ＭＳ Ｐゴシック" pitchFamily="34" charset="-128"/>
              </a:rPr>
              <a:t>Aktivität:</a:t>
            </a:r>
            <a:endParaRPr lang="de-DE" kern="0" dirty="0">
              <a:cs typeface="Times New Roman" charset="0"/>
            </a:endParaRPr>
          </a:p>
          <a:p>
            <a:pPr marL="0" indent="0">
              <a:buNone/>
              <a:defRPr/>
            </a:pPr>
            <a:r>
              <a:rPr lang="de-DE" dirty="0"/>
              <a:t>Vergleichen Sie die grafischen Darstellungen.</a:t>
            </a:r>
            <a:br>
              <a:rPr lang="de-DE" dirty="0"/>
            </a:br>
            <a:r>
              <a:rPr lang="de-DE" dirty="0"/>
              <a:t>Finden Sie Gemeinsamkeiten, Unterschiede, Möglichkeiten und Grenzen der Darstellungen.</a:t>
            </a:r>
            <a:r>
              <a:rPr lang="de-DE" kern="0" dirty="0">
                <a:ea typeface="ＭＳ Ｐゴシック" pitchFamily="34" charset="-128"/>
              </a:rPr>
              <a:t>	</a:t>
            </a:r>
            <a:endParaRPr lang="de-DE" kern="0" dirty="0"/>
          </a:p>
        </p:txBody>
      </p:sp>
      <p:pic>
        <p:nvPicPr>
          <p:cNvPr id="7" name="Bild 2">
            <a:extLst>
              <a:ext uri="{FF2B5EF4-FFF2-40B4-BE49-F238E27FC236}">
                <a16:creationId xmlns:a16="http://schemas.microsoft.com/office/drawing/2014/main" id="{9047E45A-78E1-3E4B-B208-38B660CAC0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a:extLst>
              <a:ext uri="{FF2B5EF4-FFF2-40B4-BE49-F238E27FC236}">
                <a16:creationId xmlns:a16="http://schemas.microsoft.com/office/drawing/2014/main" id="{D223FEAB-635F-F64A-89DD-3DA0ECB08339}"/>
              </a:ext>
            </a:extLst>
          </p:cNvPr>
          <p:cNvPicPr>
            <a:picLocks noChangeAspect="1"/>
          </p:cNvPicPr>
          <p:nvPr/>
        </p:nvPicPr>
        <p:blipFill>
          <a:blip r:embed="rId4"/>
          <a:stretch>
            <a:fillRect/>
          </a:stretch>
        </p:blipFill>
        <p:spPr>
          <a:xfrm>
            <a:off x="907529" y="2780928"/>
            <a:ext cx="5428000" cy="3840310"/>
          </a:xfrm>
          <a:prstGeom prst="rect">
            <a:avLst/>
          </a:prstGeom>
        </p:spPr>
      </p:pic>
      <p:sp>
        <p:nvSpPr>
          <p:cNvPr id="9" name="Rechteck 8">
            <a:extLst>
              <a:ext uri="{FF2B5EF4-FFF2-40B4-BE49-F238E27FC236}">
                <a16:creationId xmlns:a16="http://schemas.microsoft.com/office/drawing/2014/main" id="{F1ADA710-202F-924F-8841-02B9C784F298}"/>
              </a:ext>
            </a:extLst>
          </p:cNvPr>
          <p:cNvSpPr/>
          <p:nvPr/>
        </p:nvSpPr>
        <p:spPr>
          <a:xfrm>
            <a:off x="6359036" y="5949280"/>
            <a:ext cx="1788212" cy="584775"/>
          </a:xfrm>
          <a:prstGeom prst="rect">
            <a:avLst/>
          </a:prstGeom>
        </p:spPr>
        <p:txBody>
          <a:bodyPr wrap="square">
            <a:spAutoFit/>
          </a:bodyPr>
          <a:lstStyle/>
          <a:p>
            <a:r>
              <a:rPr lang="de-DE" sz="1600" dirty="0"/>
              <a:t>https://</a:t>
            </a:r>
            <a:r>
              <a:rPr lang="de-DE" sz="1600" dirty="0" err="1"/>
              <a:t>primakom.dzlm.de</a:t>
            </a:r>
            <a:r>
              <a:rPr lang="de-DE" sz="1600" dirty="0"/>
              <a:t>/372</a:t>
            </a:r>
          </a:p>
        </p:txBody>
      </p:sp>
      <p:sp>
        <p:nvSpPr>
          <p:cNvPr id="10" name="Fußzeilenplatzhalter 4">
            <a:extLst>
              <a:ext uri="{FF2B5EF4-FFF2-40B4-BE49-F238E27FC236}">
                <a16:creationId xmlns:a16="http://schemas.microsoft.com/office/drawing/2014/main" id="{7899030D-F901-EC40-92D9-E861078F52EF}"/>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18</a:t>
            </a:fld>
            <a:endParaRPr lang="de-DE" dirty="0"/>
          </a:p>
        </p:txBody>
      </p:sp>
    </p:spTree>
    <p:extLst>
      <p:ext uri="{BB962C8B-B14F-4D97-AF65-F5344CB8AC3E}">
        <p14:creationId xmlns:p14="http://schemas.microsoft.com/office/powerpoint/2010/main" val="608488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Inhaltsplatzhalter 2"/>
          <p:cNvSpPr>
            <a:spLocks noGrp="1"/>
          </p:cNvSpPr>
          <p:nvPr>
            <p:ph idx="1"/>
          </p:nvPr>
        </p:nvSpPr>
        <p:spPr>
          <a:xfrm>
            <a:off x="914400" y="1052737"/>
            <a:ext cx="7330008" cy="864096"/>
          </a:xfrm>
        </p:spPr>
        <p:txBody>
          <a:bodyPr/>
          <a:lstStyle/>
          <a:p>
            <a:pPr marL="0" indent="0">
              <a:buNone/>
            </a:pPr>
            <a:r>
              <a:rPr lang="de-DE" sz="2800" dirty="0">
                <a:solidFill>
                  <a:srgbClr val="34B409"/>
                </a:solidFill>
              </a:rPr>
              <a:t>Daten darstellen</a:t>
            </a:r>
          </a:p>
        </p:txBody>
      </p:sp>
      <p:sp>
        <p:nvSpPr>
          <p:cNvPr id="4" name="Titel 2">
            <a:extLst>
              <a:ext uri="{FF2B5EF4-FFF2-40B4-BE49-F238E27FC236}">
                <a16:creationId xmlns:a16="http://schemas.microsoft.com/office/drawing/2014/main" id="{5154DC48-59B4-3749-961D-BD438A71C093}"/>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sz="2400" kern="0">
                <a:solidFill>
                  <a:srgbClr val="34B409"/>
                </a:solidFill>
              </a:rPr>
              <a:t>Daten und Häufigkeiten – Was ist damit gemeint?</a:t>
            </a:r>
            <a:endParaRPr lang="de-DE" sz="2400" kern="0" dirty="0">
              <a:solidFill>
                <a:srgbClr val="34B409"/>
              </a:solidFill>
            </a:endParaRPr>
          </a:p>
        </p:txBody>
      </p:sp>
      <p:sp>
        <p:nvSpPr>
          <p:cNvPr id="5" name="Rechteck 4">
            <a:extLst>
              <a:ext uri="{FF2B5EF4-FFF2-40B4-BE49-F238E27FC236}">
                <a16:creationId xmlns:a16="http://schemas.microsoft.com/office/drawing/2014/main" id="{EF4DF957-7680-D240-9713-77EAC3CE9578}"/>
              </a:ext>
            </a:extLst>
          </p:cNvPr>
          <p:cNvSpPr/>
          <p:nvPr/>
        </p:nvSpPr>
        <p:spPr>
          <a:xfrm>
            <a:off x="2411760" y="3882534"/>
            <a:ext cx="6442148" cy="338554"/>
          </a:xfrm>
          <a:prstGeom prst="rect">
            <a:avLst/>
          </a:prstGeom>
        </p:spPr>
        <p:txBody>
          <a:bodyPr wrap="none">
            <a:spAutoFit/>
          </a:bodyPr>
          <a:lstStyle/>
          <a:p>
            <a:r>
              <a:rPr lang="de-DE" sz="1600" dirty="0"/>
              <a:t>Geschnittene Version eines Videos von https://</a:t>
            </a:r>
            <a:r>
              <a:rPr lang="de-DE" sz="1600" dirty="0" err="1"/>
              <a:t>primakom.dzlm.de</a:t>
            </a:r>
            <a:r>
              <a:rPr lang="de-DE" sz="1600" dirty="0"/>
              <a:t>/372</a:t>
            </a:r>
          </a:p>
        </p:txBody>
      </p:sp>
      <p:pic>
        <p:nvPicPr>
          <p:cNvPr id="2" name="Grafik 1">
            <a:extLst>
              <a:ext uri="{FF2B5EF4-FFF2-40B4-BE49-F238E27FC236}">
                <a16:creationId xmlns:a16="http://schemas.microsoft.com/office/drawing/2014/main" id="{CA6BABDB-57F7-AF48-8E87-2B6D6B9419BF}"/>
              </a:ext>
            </a:extLst>
          </p:cNvPr>
          <p:cNvPicPr>
            <a:picLocks noChangeAspect="1"/>
          </p:cNvPicPr>
          <p:nvPr/>
        </p:nvPicPr>
        <p:blipFill>
          <a:blip r:embed="rId3"/>
          <a:stretch>
            <a:fillRect/>
          </a:stretch>
        </p:blipFill>
        <p:spPr>
          <a:xfrm>
            <a:off x="939620" y="1792847"/>
            <a:ext cx="3238500" cy="1866900"/>
          </a:xfrm>
          <a:prstGeom prst="rect">
            <a:avLst/>
          </a:prstGeom>
        </p:spPr>
      </p:pic>
      <p:sp>
        <p:nvSpPr>
          <p:cNvPr id="6" name="Fußzeilenplatzhalter 4">
            <a:extLst>
              <a:ext uri="{FF2B5EF4-FFF2-40B4-BE49-F238E27FC236}">
                <a16:creationId xmlns:a16="http://schemas.microsoft.com/office/drawing/2014/main" id="{7F8D50CC-DAEC-B945-8D33-81FB779989AB}"/>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19</a:t>
            </a:fld>
            <a:endParaRPr lang="de-DE" dirty="0"/>
          </a:p>
        </p:txBody>
      </p:sp>
    </p:spTree>
    <p:extLst>
      <p:ext uri="{BB962C8B-B14F-4D97-AF65-F5344CB8AC3E}">
        <p14:creationId xmlns:p14="http://schemas.microsoft.com/office/powerpoint/2010/main" val="39968252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Inhaltsplatzhalter 1"/>
          <p:cNvSpPr>
            <a:spLocks noGrp="1"/>
          </p:cNvSpPr>
          <p:nvPr>
            <p:ph idx="1"/>
          </p:nvPr>
        </p:nvSpPr>
        <p:spPr>
          <a:xfrm>
            <a:off x="900112" y="1639342"/>
            <a:ext cx="8136383" cy="4525962"/>
          </a:xfrm>
        </p:spPr>
        <p:txBody>
          <a:bodyPr/>
          <a:lstStyle/>
          <a:p>
            <a:r>
              <a:rPr lang="de-DE" sz="1800" dirty="0"/>
              <a:t>Dieses Material wurde vom PIKAS-Team für das Deutsche Zentrum für Lehrerbildung Mathematik (DZLM) konzipiert und kann unter der </a:t>
            </a:r>
            <a:r>
              <a:rPr lang="de-DE" sz="1800" dirty="0">
                <a:solidFill>
                  <a:srgbClr val="5EB511"/>
                </a:solidFill>
              </a:rPr>
              <a:t>Creative </a:t>
            </a:r>
            <a:r>
              <a:rPr lang="de-DE" sz="1800" dirty="0" err="1">
                <a:solidFill>
                  <a:srgbClr val="5EB511"/>
                </a:solidFill>
              </a:rPr>
              <a:t>Commons</a:t>
            </a:r>
            <a:r>
              <a:rPr lang="de-DE" sz="1800" dirty="0">
                <a:solidFill>
                  <a:srgbClr val="5EB511"/>
                </a:solidFill>
              </a:rPr>
              <a:t> Lizenz BY-SA: Namensnennung – Weitergabe unter gleichen Bedingungen 4.0 International </a:t>
            </a:r>
            <a:r>
              <a:rPr lang="de-DE" sz="1800" dirty="0"/>
              <a:t>weiterverwendet werden.</a:t>
            </a:r>
          </a:p>
          <a:p>
            <a:r>
              <a:rPr lang="de-DE" sz="1800" dirty="0"/>
              <a:t>Das bedeutet: Alle Folien und Materialien können für Zwecke der Aus- und Fortbildung unter der Bedingung heruntergeladen, verändert und genutzt werden, dass alle Quellenangaben erhalten bleiben, PIKAS als Urheber genannt und das neu entstandene Material unter den gleichen Bedingungen weitergegeben wird.</a:t>
            </a:r>
          </a:p>
          <a:p>
            <a:r>
              <a:rPr lang="de-DE" sz="1800" dirty="0"/>
              <a:t>Von der Weitergabe ausgenommen sind Fotos, die erkennbar reale Personen zeigen.</a:t>
            </a:r>
          </a:p>
          <a:p>
            <a:r>
              <a:rPr lang="de-DE" sz="1800" dirty="0"/>
              <a:t>Bildnachweise und Zitatquellen finden sich auf den jeweiligen Folien bzw. in den Zusatzmaterialien.</a:t>
            </a:r>
          </a:p>
          <a:p>
            <a:r>
              <a:rPr lang="de-DE" sz="1800" dirty="0"/>
              <a:t>Weitere Hinweise und Informationen zu PIKAS finden Sie unter </a:t>
            </a:r>
            <a:r>
              <a:rPr lang="de-DE" sz="1800" dirty="0">
                <a:solidFill>
                  <a:srgbClr val="5EB511"/>
                </a:solidFill>
                <a:hlinkClick r:id="rId3">
                  <a:extLst>
                    <a:ext uri="{A12FA001-AC4F-418D-AE19-62706E023703}">
                      <ahyp:hlinkClr xmlns:ahyp="http://schemas.microsoft.com/office/drawing/2018/hyperlinkcolor" val="tx"/>
                    </a:ext>
                  </a:extLst>
                </a:hlinkClick>
              </a:rPr>
              <a:t>http://pikas.dzlm.de</a:t>
            </a:r>
            <a:r>
              <a:rPr lang="de-DE" sz="1800" dirty="0"/>
              <a:t>.</a:t>
            </a:r>
          </a:p>
          <a:p>
            <a:pPr marL="0" indent="0">
              <a:buNone/>
            </a:pPr>
            <a:endParaRPr lang="de-DE" altLang="de-DE" sz="1800" dirty="0">
              <a:ea typeface="ＭＳ Ｐゴシック" charset="-128"/>
            </a:endParaRPr>
          </a:p>
          <a:p>
            <a:endParaRPr lang="de-DE" altLang="de-DE" sz="1800" dirty="0">
              <a:ea typeface="ＭＳ Ｐゴシック" charset="-128"/>
            </a:endParaRPr>
          </a:p>
          <a:p>
            <a:endParaRPr lang="de-DE" altLang="de-DE" sz="1800" dirty="0">
              <a:ea typeface="ＭＳ Ｐゴシック" charset="-128"/>
            </a:endParaRPr>
          </a:p>
        </p:txBody>
      </p:sp>
      <p:pic>
        <p:nvPicPr>
          <p:cNvPr id="4" name="Bild 13">
            <a:extLst>
              <a:ext uri="{FF2B5EF4-FFF2-40B4-BE49-F238E27FC236}">
                <a16:creationId xmlns:a16="http://schemas.microsoft.com/office/drawing/2014/main" id="{CA11600C-D4AE-9C47-ABA1-DFDAF72EE05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96336" y="298996"/>
            <a:ext cx="1091622" cy="393700"/>
          </a:xfrm>
          <a:prstGeom prst="rect">
            <a:avLst/>
          </a:prstGeom>
        </p:spPr>
      </p:pic>
      <p:sp>
        <p:nvSpPr>
          <p:cNvPr id="5" name="Inhaltsplatzhalter 4">
            <a:extLst>
              <a:ext uri="{FF2B5EF4-FFF2-40B4-BE49-F238E27FC236}">
                <a16:creationId xmlns:a16="http://schemas.microsoft.com/office/drawing/2014/main" id="{F466E6F3-E0C3-F24F-8E34-2ABE99D6E447}"/>
              </a:ext>
            </a:extLst>
          </p:cNvPr>
          <p:cNvSpPr txBox="1">
            <a:spLocks/>
          </p:cNvSpPr>
          <p:nvPr/>
        </p:nvSpPr>
        <p:spPr>
          <a:xfrm>
            <a:off x="888827" y="1052736"/>
            <a:ext cx="8651725" cy="360040"/>
          </a:xfrm>
          <a:prstGeom prst="rect">
            <a:avLst/>
          </a:prstGeom>
        </p:spPr>
        <p:txBody>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de-DE" sz="2100" b="1" i="0" u="none" strike="noStrike" kern="0" cap="none" spc="0" normalizeH="0" baseline="0" noProof="0" dirty="0">
                <a:ln>
                  <a:noFill/>
                </a:ln>
                <a:solidFill>
                  <a:srgbClr val="FFC000"/>
                </a:solidFill>
                <a:effectLst/>
                <a:uLnTx/>
                <a:uFillTx/>
                <a:latin typeface="Arial"/>
                <a:ea typeface="ＭＳ Ｐゴシック" charset="0"/>
                <a:cs typeface="Arial"/>
              </a:rPr>
              <a:t>Diese Folie gehört zum Material und darf nicht entfernt werden.</a:t>
            </a:r>
          </a:p>
        </p:txBody>
      </p:sp>
      <p:sp>
        <p:nvSpPr>
          <p:cNvPr id="7" name="Titel 1">
            <a:extLst>
              <a:ext uri="{FF2B5EF4-FFF2-40B4-BE49-F238E27FC236}">
                <a16:creationId xmlns:a16="http://schemas.microsoft.com/office/drawing/2014/main" id="{BED319E0-6AA9-7445-8951-045D6A9266FF}"/>
              </a:ext>
            </a:extLst>
          </p:cNvPr>
          <p:cNvSpPr>
            <a:spLocks noGrp="1"/>
          </p:cNvSpPr>
          <p:nvPr>
            <p:ph type="title"/>
          </p:nvPr>
        </p:nvSpPr>
        <p:spPr>
          <a:xfrm>
            <a:off x="971550" y="115888"/>
            <a:ext cx="7726363" cy="647700"/>
          </a:xfrm>
        </p:spPr>
        <p:txBody>
          <a:bodyPr/>
          <a:lstStyle/>
          <a:p>
            <a:r>
              <a:rPr lang="de-DE" dirty="0">
                <a:solidFill>
                  <a:srgbClr val="34B409"/>
                </a:solidFill>
              </a:rPr>
              <a:t>Hinweise zu den Lizenzbedingungen</a:t>
            </a:r>
          </a:p>
        </p:txBody>
      </p:sp>
    </p:spTree>
    <p:extLst>
      <p:ext uri="{BB962C8B-B14F-4D97-AF65-F5344CB8AC3E}">
        <p14:creationId xmlns:p14="http://schemas.microsoft.com/office/powerpoint/2010/main" val="264852070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6FD67965-8846-4940-A2A2-26C6591282AC}"/>
              </a:ext>
            </a:extLst>
          </p:cNvPr>
          <p:cNvSpPr>
            <a:spLocks noGrp="1"/>
          </p:cNvSpPr>
          <p:nvPr>
            <p:ph type="subTitle" idx="1"/>
          </p:nvPr>
        </p:nvSpPr>
        <p:spPr>
          <a:xfrm>
            <a:off x="914400" y="1052736"/>
            <a:ext cx="8047993" cy="5148282"/>
          </a:xfrm>
        </p:spPr>
        <p:txBody>
          <a:bodyPr/>
          <a:lstStyle/>
          <a:p>
            <a:r>
              <a:rPr lang="de-DE" sz="2200" dirty="0"/>
              <a:t>„Die Schülerinnen und Schüler erheben Daten und stellen sie unterschiedlich dar. Sie bewerten sie in Bezug auf konkrete Fragestellungen […]“ (MSW NRW 2008, S. 10)</a:t>
            </a:r>
            <a:endParaRPr lang="de-DE" dirty="0"/>
          </a:p>
          <a:p>
            <a:endParaRPr lang="de-DE" sz="1400" dirty="0"/>
          </a:p>
          <a:p>
            <a:endParaRPr lang="de-DE" dirty="0"/>
          </a:p>
        </p:txBody>
      </p:sp>
      <p:sp>
        <p:nvSpPr>
          <p:cNvPr id="5" name="Untertitel 2">
            <a:extLst>
              <a:ext uri="{FF2B5EF4-FFF2-40B4-BE49-F238E27FC236}">
                <a16:creationId xmlns:a16="http://schemas.microsoft.com/office/drawing/2014/main" id="{E5194734-7A7C-7D45-9CBC-094789857B88}"/>
              </a:ext>
            </a:extLst>
          </p:cNvPr>
          <p:cNvSpPr txBox="1">
            <a:spLocks/>
          </p:cNvSpPr>
          <p:nvPr/>
        </p:nvSpPr>
        <p:spPr bwMode="auto">
          <a:xfrm>
            <a:off x="914400" y="2384470"/>
            <a:ext cx="8063034" cy="6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kern="0" dirty="0">
                <a:solidFill>
                  <a:srgbClr val="34B409"/>
                </a:solidFill>
              </a:rPr>
              <a:t>Daten entnehmen und interpretieren</a:t>
            </a:r>
            <a:endParaRPr lang="de-DE" sz="3600" kern="0" dirty="0">
              <a:solidFill>
                <a:srgbClr val="34B409"/>
              </a:solidFill>
            </a:endParaRPr>
          </a:p>
        </p:txBody>
      </p:sp>
      <p:pic>
        <p:nvPicPr>
          <p:cNvPr id="6" name="Grafik 5">
            <a:extLst>
              <a:ext uri="{FF2B5EF4-FFF2-40B4-BE49-F238E27FC236}">
                <a16:creationId xmlns:a16="http://schemas.microsoft.com/office/drawing/2014/main" id="{F78492E9-B2C0-F643-9B8D-0DFA5A5F6EC3}"/>
              </a:ext>
            </a:extLst>
          </p:cNvPr>
          <p:cNvPicPr>
            <a:picLocks noChangeAspect="1"/>
          </p:cNvPicPr>
          <p:nvPr/>
        </p:nvPicPr>
        <p:blipFill>
          <a:blip r:embed="rId3"/>
          <a:stretch>
            <a:fillRect/>
          </a:stretch>
        </p:blipFill>
        <p:spPr>
          <a:xfrm>
            <a:off x="107504" y="3281910"/>
            <a:ext cx="8954887" cy="2648214"/>
          </a:xfrm>
          <a:prstGeom prst="rect">
            <a:avLst/>
          </a:prstGeom>
        </p:spPr>
      </p:pic>
      <p:sp>
        <p:nvSpPr>
          <p:cNvPr id="7" name="Oval 6">
            <a:extLst>
              <a:ext uri="{FF2B5EF4-FFF2-40B4-BE49-F238E27FC236}">
                <a16:creationId xmlns:a16="http://schemas.microsoft.com/office/drawing/2014/main" id="{E4D49441-3ED7-854B-B9AD-7027B43858D1}"/>
              </a:ext>
            </a:extLst>
          </p:cNvPr>
          <p:cNvSpPr>
            <a:spLocks noChangeArrowheads="1"/>
          </p:cNvSpPr>
          <p:nvPr/>
        </p:nvSpPr>
        <p:spPr bwMode="auto">
          <a:xfrm>
            <a:off x="412708" y="5310505"/>
            <a:ext cx="1003384" cy="412714"/>
          </a:xfrm>
          <a:prstGeom prst="ellipse">
            <a:avLst/>
          </a:prstGeom>
          <a:noFill/>
          <a:ln w="28575">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x-none" altLang="x-none" sz="1800">
              <a:solidFill>
                <a:srgbClr val="FFFFFF"/>
              </a:solidFill>
            </a:endParaRPr>
          </a:p>
        </p:txBody>
      </p:sp>
      <p:sp>
        <p:nvSpPr>
          <p:cNvPr id="9" name="Titel 2">
            <a:extLst>
              <a:ext uri="{FF2B5EF4-FFF2-40B4-BE49-F238E27FC236}">
                <a16:creationId xmlns:a16="http://schemas.microsoft.com/office/drawing/2014/main" id="{6F1D7015-4B06-004A-9EE6-F810CCD1B19C}"/>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aseline="0">
                <a:solidFill>
                  <a:srgbClr val="34B409"/>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sz="2400" kern="0"/>
              <a:t>Daten und Häufigkeiten – Was ist damit gemeint?</a:t>
            </a:r>
            <a:endParaRPr lang="de-DE" sz="2400" kern="0" dirty="0"/>
          </a:p>
        </p:txBody>
      </p:sp>
      <p:sp>
        <p:nvSpPr>
          <p:cNvPr id="8" name="Fußzeilenplatzhalter 4">
            <a:extLst>
              <a:ext uri="{FF2B5EF4-FFF2-40B4-BE49-F238E27FC236}">
                <a16:creationId xmlns:a16="http://schemas.microsoft.com/office/drawing/2014/main" id="{9BEB8138-D20E-3941-9BA3-060D0AD2ABA0}"/>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20</a:t>
            </a:fld>
            <a:endParaRPr lang="de-DE" dirty="0"/>
          </a:p>
        </p:txBody>
      </p:sp>
    </p:spTree>
    <p:extLst>
      <p:ext uri="{BB962C8B-B14F-4D97-AF65-F5344CB8AC3E}">
        <p14:creationId xmlns:p14="http://schemas.microsoft.com/office/powerpoint/2010/main" val="1581424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B46DAC8-865D-40D2-8B0B-7D98A9D48028}"/>
              </a:ext>
            </a:extLst>
          </p:cNvPr>
          <p:cNvSpPr>
            <a:spLocks noGrp="1"/>
          </p:cNvSpPr>
          <p:nvPr>
            <p:ph idx="1"/>
          </p:nvPr>
        </p:nvSpPr>
        <p:spPr>
          <a:xfrm>
            <a:off x="966436" y="1052736"/>
            <a:ext cx="8075612" cy="4525962"/>
          </a:xfrm>
        </p:spPr>
        <p:txBody>
          <a:bodyPr/>
          <a:lstStyle/>
          <a:p>
            <a:pPr marL="0" indent="0">
              <a:buNone/>
            </a:pPr>
            <a:r>
              <a:rPr lang="de-DE" altLang="x-none" sz="2800" dirty="0">
                <a:solidFill>
                  <a:srgbClr val="34B409"/>
                </a:solidFill>
                <a:ea typeface="ＭＳ Ｐゴシック" charset="-128"/>
              </a:rPr>
              <a:t>Daten entnehmen und interpretieren</a:t>
            </a:r>
          </a:p>
          <a:p>
            <a:pPr marL="0" indent="0">
              <a:buNone/>
            </a:pPr>
            <a:r>
              <a:rPr lang="de-DE" altLang="x-none" dirty="0">
                <a:ea typeface="ＭＳ Ｐゴシック" charset="-128"/>
              </a:rPr>
              <a:t>Um grafische Darstellungen lesen zu können, sollte Folgendes thematisiert werden…</a:t>
            </a:r>
          </a:p>
          <a:p>
            <a:pPr marL="0" indent="0">
              <a:buNone/>
            </a:pPr>
            <a:endParaRPr lang="de-DE" dirty="0"/>
          </a:p>
        </p:txBody>
      </p:sp>
      <p:graphicFrame>
        <p:nvGraphicFramePr>
          <p:cNvPr id="4" name="Tabelle 3">
            <a:extLst>
              <a:ext uri="{FF2B5EF4-FFF2-40B4-BE49-F238E27FC236}">
                <a16:creationId xmlns:a16="http://schemas.microsoft.com/office/drawing/2014/main" id="{97722C2D-CD90-4A5B-954D-8252C22C3391}"/>
              </a:ext>
            </a:extLst>
          </p:cNvPr>
          <p:cNvGraphicFramePr>
            <a:graphicFrameLocks noGrp="1"/>
          </p:cNvGraphicFramePr>
          <p:nvPr>
            <p:extLst>
              <p:ext uri="{D42A27DB-BD31-4B8C-83A1-F6EECF244321}">
                <p14:modId xmlns:p14="http://schemas.microsoft.com/office/powerpoint/2010/main" val="1280228194"/>
              </p:ext>
            </p:extLst>
          </p:nvPr>
        </p:nvGraphicFramePr>
        <p:xfrm>
          <a:off x="107504" y="2604864"/>
          <a:ext cx="8934544" cy="295656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1226384279"/>
                    </a:ext>
                  </a:extLst>
                </a:gridCol>
                <a:gridCol w="7350368">
                  <a:extLst>
                    <a:ext uri="{9D8B030D-6E8A-4147-A177-3AD203B41FA5}">
                      <a16:colId xmlns:a16="http://schemas.microsoft.com/office/drawing/2014/main" val="1331148039"/>
                    </a:ext>
                  </a:extLst>
                </a:gridCol>
              </a:tblGrid>
              <a:tr h="370840">
                <a:tc>
                  <a:txBody>
                    <a:bodyPr/>
                    <a:lstStyle/>
                    <a:p>
                      <a:r>
                        <a:rPr lang="de-DE" sz="1600" b="1" dirty="0">
                          <a:solidFill>
                            <a:schemeClr val="tx1"/>
                          </a:solidFill>
                          <a:latin typeface="+mj-lt"/>
                        </a:rPr>
                        <a:t>Einführung in das Diagramm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de-DE" sz="1600" b="0" i="0" kern="1200" dirty="0">
                          <a:solidFill>
                            <a:schemeClr val="tx1"/>
                          </a:solidFill>
                          <a:effectLst/>
                          <a:latin typeface="+mj-lt"/>
                          <a:ea typeface="+mn-ea"/>
                          <a:cs typeface="+mn-cs"/>
                        </a:rPr>
                        <a:t>Was ist dargestellt? (Begriffe klären)</a:t>
                      </a:r>
                    </a:p>
                    <a:p>
                      <a:pPr marL="285750" indent="-285750">
                        <a:buFont typeface="Arial" panose="020B0604020202020204" pitchFamily="34" charset="0"/>
                        <a:buChar char="•"/>
                      </a:pPr>
                      <a:r>
                        <a:rPr lang="de-DE" sz="1600" b="0" i="0" kern="1200" dirty="0">
                          <a:solidFill>
                            <a:schemeClr val="tx1"/>
                          </a:solidFill>
                          <a:effectLst/>
                          <a:latin typeface="+mj-lt"/>
                          <a:ea typeface="+mn-ea"/>
                          <a:cs typeface="+mn-cs"/>
                        </a:rPr>
                        <a:t>Warum wurden diese Daten erhoben? (Hintergrundinformationen geben)</a:t>
                      </a:r>
                    </a:p>
                    <a:p>
                      <a:pPr marL="285750" indent="-285750">
                        <a:buFont typeface="Arial" panose="020B0604020202020204" pitchFamily="34" charset="0"/>
                        <a:buChar char="•"/>
                      </a:pPr>
                      <a:r>
                        <a:rPr lang="de-DE" sz="1600" b="0" i="0" kern="1200" dirty="0">
                          <a:solidFill>
                            <a:schemeClr val="tx1"/>
                          </a:solidFill>
                          <a:effectLst/>
                          <a:latin typeface="+mj-lt"/>
                          <a:ea typeface="+mn-ea"/>
                          <a:cs typeface="+mn-cs"/>
                        </a:rPr>
                        <a:t>Warum wurde dieses Diagramm als Darstellungsform gewählt? (Ist es geeignet/nicht geeignet?)</a:t>
                      </a:r>
                      <a:endParaRPr lang="de-DE"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5661807"/>
                  </a:ext>
                </a:extLst>
              </a:tr>
              <a:tr h="370840">
                <a:tc>
                  <a:txBody>
                    <a:bodyPr/>
                    <a:lstStyle/>
                    <a:p>
                      <a:r>
                        <a:rPr lang="de-DE" sz="1600" b="1" dirty="0">
                          <a:solidFill>
                            <a:schemeClr val="tx1"/>
                          </a:solidFill>
                          <a:latin typeface="+mj-lt"/>
                        </a:rPr>
                        <a:t>Informationen entnehmen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de-DE" sz="1600" b="0" i="0" kern="1200" dirty="0">
                          <a:solidFill>
                            <a:schemeClr val="tx1"/>
                          </a:solidFill>
                          <a:effectLst/>
                          <a:latin typeface="+mj-lt"/>
                          <a:ea typeface="+mn-ea"/>
                          <a:cs typeface="+mn-cs"/>
                        </a:rPr>
                        <a:t>Entnehmen einzelner Informationen (größter, kleinster und häufigster Wert,…)</a:t>
                      </a:r>
                    </a:p>
                    <a:p>
                      <a:pPr marL="285750" indent="-285750">
                        <a:buFont typeface="Arial" panose="020B0604020202020204" pitchFamily="34" charset="0"/>
                        <a:buChar char="•"/>
                      </a:pPr>
                      <a:r>
                        <a:rPr lang="de-DE" sz="1600" b="0" i="0" kern="1200" dirty="0">
                          <a:solidFill>
                            <a:schemeClr val="tx1"/>
                          </a:solidFill>
                          <a:effectLst/>
                          <a:latin typeface="+mj-lt"/>
                          <a:ea typeface="+mn-ea"/>
                          <a:cs typeface="+mn-cs"/>
                        </a:rPr>
                        <a:t>Entnehmen von Informationen, die sich auf die Verteilung als Ganzes beziehen</a:t>
                      </a:r>
                    </a:p>
                    <a:p>
                      <a:pPr marL="285750" indent="-285750">
                        <a:buFont typeface="Arial" panose="020B0604020202020204" pitchFamily="34" charset="0"/>
                        <a:buChar char="•"/>
                      </a:pPr>
                      <a:r>
                        <a:rPr lang="de-DE" sz="1600" b="0" i="0" kern="1200" dirty="0">
                          <a:solidFill>
                            <a:schemeClr val="tx1"/>
                          </a:solidFill>
                          <a:effectLst/>
                          <a:latin typeface="+mj-lt"/>
                          <a:ea typeface="+mn-ea"/>
                          <a:cs typeface="+mn-cs"/>
                        </a:rPr>
                        <a:t>Entnehmen von Informationen für eine Prognose/Vorhersage</a:t>
                      </a:r>
                      <a:endParaRPr lang="de-DE"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0562843"/>
                  </a:ext>
                </a:extLst>
              </a:tr>
              <a:tr h="370840">
                <a:tc>
                  <a:txBody>
                    <a:bodyPr/>
                    <a:lstStyle/>
                    <a:p>
                      <a:r>
                        <a:rPr lang="de-DE" sz="1600" b="1" dirty="0">
                          <a:solidFill>
                            <a:schemeClr val="tx1"/>
                          </a:solidFill>
                          <a:latin typeface="+mj-lt"/>
                        </a:rPr>
                        <a:t>Aussagen überprüfen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de-DE" sz="1600" b="0" i="0" kern="1200" dirty="0">
                          <a:solidFill>
                            <a:schemeClr val="tx1"/>
                          </a:solidFill>
                          <a:effectLst/>
                          <a:latin typeface="+mj-lt"/>
                          <a:ea typeface="+mn-ea"/>
                          <a:cs typeface="+mn-cs"/>
                        </a:rPr>
                        <a:t>Welche Aussagen kann man prüfen, welche nicht?</a:t>
                      </a:r>
                    </a:p>
                    <a:p>
                      <a:pPr marL="285750" indent="-285750">
                        <a:buFont typeface="Arial" panose="020B0604020202020204" pitchFamily="34" charset="0"/>
                        <a:buChar char="•"/>
                      </a:pPr>
                      <a:r>
                        <a:rPr lang="de-DE" sz="1600" b="0" i="0" kern="1200" dirty="0">
                          <a:solidFill>
                            <a:schemeClr val="tx1"/>
                          </a:solidFill>
                          <a:effectLst/>
                          <a:latin typeface="+mj-lt"/>
                          <a:ea typeface="+mn-ea"/>
                          <a:cs typeface="+mn-cs"/>
                        </a:rPr>
                        <a:t>Welche der prüfbaren Aussagen stimmen, welche nicht?</a:t>
                      </a:r>
                      <a:endParaRPr lang="de-DE"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950576"/>
                  </a:ext>
                </a:extLst>
              </a:tr>
            </a:tbl>
          </a:graphicData>
        </a:graphic>
      </p:graphicFrame>
      <p:sp>
        <p:nvSpPr>
          <p:cNvPr id="5" name="Rechteck 4">
            <a:extLst>
              <a:ext uri="{FF2B5EF4-FFF2-40B4-BE49-F238E27FC236}">
                <a16:creationId xmlns:a16="http://schemas.microsoft.com/office/drawing/2014/main" id="{E6C2F12E-D8AA-A840-8E28-9249D8111284}"/>
              </a:ext>
            </a:extLst>
          </p:cNvPr>
          <p:cNvSpPr/>
          <p:nvPr/>
        </p:nvSpPr>
        <p:spPr>
          <a:xfrm>
            <a:off x="6157182" y="5754742"/>
            <a:ext cx="2879314" cy="338554"/>
          </a:xfrm>
          <a:prstGeom prst="rect">
            <a:avLst/>
          </a:prstGeom>
        </p:spPr>
        <p:txBody>
          <a:bodyPr wrap="none">
            <a:spAutoFit/>
          </a:bodyPr>
          <a:lstStyle/>
          <a:p>
            <a:r>
              <a:rPr lang="de-DE" sz="1600" dirty="0"/>
              <a:t>https://</a:t>
            </a:r>
            <a:r>
              <a:rPr lang="de-DE" sz="1600" dirty="0" err="1"/>
              <a:t>primakom.dzlm.de</a:t>
            </a:r>
            <a:r>
              <a:rPr lang="de-DE" sz="1600" dirty="0"/>
              <a:t>/372</a:t>
            </a:r>
          </a:p>
        </p:txBody>
      </p:sp>
      <p:sp>
        <p:nvSpPr>
          <p:cNvPr id="8" name="Titel 2">
            <a:extLst>
              <a:ext uri="{FF2B5EF4-FFF2-40B4-BE49-F238E27FC236}">
                <a16:creationId xmlns:a16="http://schemas.microsoft.com/office/drawing/2014/main" id="{E9973829-FACC-614B-948C-2C57E21FCCBC}"/>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aseline="0">
                <a:solidFill>
                  <a:srgbClr val="34B409"/>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sz="2400" kern="0"/>
              <a:t>Daten und Häufigkeiten – Was ist damit gemeint?</a:t>
            </a:r>
            <a:endParaRPr lang="de-DE" sz="2400" kern="0" dirty="0"/>
          </a:p>
        </p:txBody>
      </p:sp>
      <p:sp>
        <p:nvSpPr>
          <p:cNvPr id="6" name="Fußzeilenplatzhalter 4">
            <a:extLst>
              <a:ext uri="{FF2B5EF4-FFF2-40B4-BE49-F238E27FC236}">
                <a16:creationId xmlns:a16="http://schemas.microsoft.com/office/drawing/2014/main" id="{17FBDC59-656D-E24D-807B-35B6F92AC980}"/>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21</a:t>
            </a:fld>
            <a:endParaRPr lang="de-DE" dirty="0"/>
          </a:p>
        </p:txBody>
      </p:sp>
    </p:spTree>
    <p:extLst>
      <p:ext uri="{BB962C8B-B14F-4D97-AF65-F5344CB8AC3E}">
        <p14:creationId xmlns:p14="http://schemas.microsoft.com/office/powerpoint/2010/main" val="357612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Inhaltsplatzhalter 2"/>
          <p:cNvSpPr>
            <a:spLocks noGrp="1"/>
          </p:cNvSpPr>
          <p:nvPr>
            <p:ph idx="1"/>
          </p:nvPr>
        </p:nvSpPr>
        <p:spPr>
          <a:xfrm>
            <a:off x="971550" y="1196752"/>
            <a:ext cx="7920930" cy="4525963"/>
          </a:xfrm>
        </p:spPr>
        <p:txBody>
          <a:bodyPr/>
          <a:lstStyle/>
          <a:p>
            <a:pPr marL="0" indent="0">
              <a:buNone/>
            </a:pPr>
            <a:r>
              <a:rPr lang="de-DE" sz="2800" dirty="0">
                <a:solidFill>
                  <a:srgbClr val="34B409"/>
                </a:solidFill>
              </a:rPr>
              <a:t>Daten entnehmen und interpretieren</a:t>
            </a:r>
          </a:p>
          <a:p>
            <a:pPr marL="0" indent="0">
              <a:buNone/>
            </a:pPr>
            <a:endParaRPr lang="de-DE" dirty="0"/>
          </a:p>
          <a:p>
            <a:pPr marL="0" indent="0">
              <a:buNone/>
            </a:pPr>
            <a:r>
              <a:rPr lang="de-DE" dirty="0"/>
              <a:t>Um das Lesen von grafischen Darstellungen zu üben, sollten im Unterricht…</a:t>
            </a:r>
          </a:p>
          <a:p>
            <a:r>
              <a:rPr lang="de-DE" dirty="0"/>
              <a:t>Aussagen zum Ablesen,</a:t>
            </a:r>
          </a:p>
          <a:p>
            <a:r>
              <a:rPr lang="de-DE" dirty="0"/>
              <a:t>Aufträge zum Vergleichen und Berechnen von Daten und</a:t>
            </a:r>
          </a:p>
          <a:p>
            <a:r>
              <a:rPr lang="de-DE" dirty="0"/>
              <a:t>Formulierungen die “aufs Glatteis führen" und mit Interpretationsspielraum</a:t>
            </a:r>
            <a:endParaRPr lang="de-DE" altLang="de-DE" dirty="0">
              <a:latin typeface="Calibri" charset="0"/>
              <a:ea typeface="ＭＳ Ｐゴシック" charset="-128"/>
            </a:endParaRPr>
          </a:p>
          <a:p>
            <a:pPr marL="0" indent="0">
              <a:buFontTx/>
              <a:buNone/>
            </a:pPr>
            <a:r>
              <a:rPr lang="de-DE" dirty="0"/>
              <a:t>eingesetzt, von Kindern bearbeitet und auch selber formuliert werden.</a:t>
            </a:r>
            <a:endParaRPr lang="de-DE" altLang="de-DE" dirty="0">
              <a:latin typeface="Calibri" charset="0"/>
              <a:ea typeface="ＭＳ Ｐゴシック" charset="-128"/>
            </a:endParaRPr>
          </a:p>
          <a:p>
            <a:pPr marL="0" indent="0">
              <a:buFontTx/>
              <a:buNone/>
            </a:pPr>
            <a:r>
              <a:rPr lang="de-DE" altLang="de-DE" dirty="0">
                <a:latin typeface="Calibri" charset="0"/>
                <a:ea typeface="ＭＳ Ｐゴシック" charset="-128"/>
              </a:rPr>
              <a:t> </a:t>
            </a:r>
          </a:p>
        </p:txBody>
      </p:sp>
      <p:sp>
        <p:nvSpPr>
          <p:cNvPr id="6" name="Titel 2">
            <a:extLst>
              <a:ext uri="{FF2B5EF4-FFF2-40B4-BE49-F238E27FC236}">
                <a16:creationId xmlns:a16="http://schemas.microsoft.com/office/drawing/2014/main" id="{53FA3B9B-74C1-8445-B2A6-2CD23BAEC582}"/>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aseline="0">
                <a:solidFill>
                  <a:srgbClr val="34B409"/>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sz="2400" kern="0"/>
              <a:t>Daten und Häufigkeiten – Was ist damit gemeint?</a:t>
            </a:r>
            <a:endParaRPr lang="de-DE" sz="2400" kern="0" dirty="0"/>
          </a:p>
        </p:txBody>
      </p:sp>
      <p:sp>
        <p:nvSpPr>
          <p:cNvPr id="7" name="Rechteck 6">
            <a:extLst>
              <a:ext uri="{FF2B5EF4-FFF2-40B4-BE49-F238E27FC236}">
                <a16:creationId xmlns:a16="http://schemas.microsoft.com/office/drawing/2014/main" id="{2EE839C0-0D4A-2343-B941-5C5A92CA15BE}"/>
              </a:ext>
            </a:extLst>
          </p:cNvPr>
          <p:cNvSpPr/>
          <p:nvPr/>
        </p:nvSpPr>
        <p:spPr>
          <a:xfrm>
            <a:off x="6157182" y="5466710"/>
            <a:ext cx="2879314" cy="338554"/>
          </a:xfrm>
          <a:prstGeom prst="rect">
            <a:avLst/>
          </a:prstGeom>
        </p:spPr>
        <p:txBody>
          <a:bodyPr wrap="none">
            <a:spAutoFit/>
          </a:bodyPr>
          <a:lstStyle/>
          <a:p>
            <a:r>
              <a:rPr lang="de-DE" sz="1600" dirty="0"/>
              <a:t>https://</a:t>
            </a:r>
            <a:r>
              <a:rPr lang="de-DE" sz="1600" dirty="0" err="1"/>
              <a:t>primakom.dzlm.de</a:t>
            </a:r>
            <a:r>
              <a:rPr lang="de-DE" sz="1600" dirty="0"/>
              <a:t>/372</a:t>
            </a:r>
          </a:p>
        </p:txBody>
      </p:sp>
      <p:sp>
        <p:nvSpPr>
          <p:cNvPr id="5" name="Fußzeilenplatzhalter 4">
            <a:extLst>
              <a:ext uri="{FF2B5EF4-FFF2-40B4-BE49-F238E27FC236}">
                <a16:creationId xmlns:a16="http://schemas.microsoft.com/office/drawing/2014/main" id="{AB83E68E-154B-D244-9116-BF48A6B90468}"/>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22</a:t>
            </a:fld>
            <a:endParaRPr lang="de-DE"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B46DAC8-865D-40D2-8B0B-7D98A9D48028}"/>
              </a:ext>
            </a:extLst>
          </p:cNvPr>
          <p:cNvSpPr>
            <a:spLocks noGrp="1"/>
          </p:cNvSpPr>
          <p:nvPr>
            <p:ph idx="1"/>
          </p:nvPr>
        </p:nvSpPr>
        <p:spPr>
          <a:xfrm>
            <a:off x="966436" y="1052736"/>
            <a:ext cx="8075612" cy="4525962"/>
          </a:xfrm>
        </p:spPr>
        <p:txBody>
          <a:bodyPr/>
          <a:lstStyle/>
          <a:p>
            <a:pPr marL="0" indent="0">
              <a:buNone/>
            </a:pPr>
            <a:r>
              <a:rPr lang="de-DE" altLang="x-none" sz="2800" dirty="0">
                <a:solidFill>
                  <a:srgbClr val="34B409"/>
                </a:solidFill>
                <a:ea typeface="ＭＳ Ｐゴシック" charset="-128"/>
              </a:rPr>
              <a:t>Daten entnehmen und interpretieren</a:t>
            </a:r>
          </a:p>
          <a:p>
            <a:pPr marL="0" indent="0">
              <a:buNone/>
            </a:pPr>
            <a:r>
              <a:rPr lang="de-DE" altLang="x-none" dirty="0">
                <a:ea typeface="ＭＳ Ｐゴシック" charset="-128"/>
              </a:rPr>
              <a:t>Um grafische Darstellungen lesen zu können, sollte Folgendes thematisiert werden…</a:t>
            </a:r>
          </a:p>
          <a:p>
            <a:pPr marL="0" indent="0">
              <a:buNone/>
            </a:pPr>
            <a:endParaRPr lang="de-DE" dirty="0"/>
          </a:p>
        </p:txBody>
      </p:sp>
      <p:graphicFrame>
        <p:nvGraphicFramePr>
          <p:cNvPr id="4" name="Tabelle 3">
            <a:extLst>
              <a:ext uri="{FF2B5EF4-FFF2-40B4-BE49-F238E27FC236}">
                <a16:creationId xmlns:a16="http://schemas.microsoft.com/office/drawing/2014/main" id="{97722C2D-CD90-4A5B-954D-8252C22C3391}"/>
              </a:ext>
            </a:extLst>
          </p:cNvPr>
          <p:cNvGraphicFramePr>
            <a:graphicFrameLocks noGrp="1"/>
          </p:cNvGraphicFramePr>
          <p:nvPr/>
        </p:nvGraphicFramePr>
        <p:xfrm>
          <a:off x="107504" y="2604864"/>
          <a:ext cx="8934544" cy="295656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1226384279"/>
                    </a:ext>
                  </a:extLst>
                </a:gridCol>
                <a:gridCol w="7350368">
                  <a:extLst>
                    <a:ext uri="{9D8B030D-6E8A-4147-A177-3AD203B41FA5}">
                      <a16:colId xmlns:a16="http://schemas.microsoft.com/office/drawing/2014/main" val="1331148039"/>
                    </a:ext>
                  </a:extLst>
                </a:gridCol>
              </a:tblGrid>
              <a:tr h="370840">
                <a:tc>
                  <a:txBody>
                    <a:bodyPr/>
                    <a:lstStyle/>
                    <a:p>
                      <a:r>
                        <a:rPr lang="de-DE" sz="1600" b="1" dirty="0">
                          <a:solidFill>
                            <a:schemeClr val="tx1"/>
                          </a:solidFill>
                          <a:latin typeface="+mj-lt"/>
                        </a:rPr>
                        <a:t>Einführung in das Diagramm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de-DE" sz="1600" b="0" i="0" kern="1200" dirty="0">
                          <a:solidFill>
                            <a:schemeClr val="tx1"/>
                          </a:solidFill>
                          <a:effectLst/>
                          <a:latin typeface="+mj-lt"/>
                          <a:ea typeface="+mn-ea"/>
                          <a:cs typeface="+mn-cs"/>
                        </a:rPr>
                        <a:t>Was ist dargestellt? (Begriffe klären)</a:t>
                      </a:r>
                    </a:p>
                    <a:p>
                      <a:pPr marL="285750" indent="-285750">
                        <a:buFont typeface="Arial" panose="020B0604020202020204" pitchFamily="34" charset="0"/>
                        <a:buChar char="•"/>
                      </a:pPr>
                      <a:r>
                        <a:rPr lang="de-DE" sz="1600" b="0" i="0" kern="1200" dirty="0">
                          <a:solidFill>
                            <a:schemeClr val="tx1"/>
                          </a:solidFill>
                          <a:effectLst/>
                          <a:latin typeface="+mj-lt"/>
                          <a:ea typeface="+mn-ea"/>
                          <a:cs typeface="+mn-cs"/>
                        </a:rPr>
                        <a:t>Warum wurden diese Daten erhoben? (Hintergrundinformationen geben)</a:t>
                      </a:r>
                    </a:p>
                    <a:p>
                      <a:pPr marL="285750" indent="-285750">
                        <a:buFont typeface="Arial" panose="020B0604020202020204" pitchFamily="34" charset="0"/>
                        <a:buChar char="•"/>
                      </a:pPr>
                      <a:r>
                        <a:rPr lang="de-DE" sz="1600" b="0" i="0" kern="1200" dirty="0">
                          <a:solidFill>
                            <a:schemeClr val="tx1"/>
                          </a:solidFill>
                          <a:effectLst/>
                          <a:latin typeface="+mj-lt"/>
                          <a:ea typeface="+mn-ea"/>
                          <a:cs typeface="+mn-cs"/>
                        </a:rPr>
                        <a:t>Warum wurde dieses Diagramm als Darstellungsform gewählt? (Ist es geeignet/nicht geeignet?)</a:t>
                      </a:r>
                      <a:endParaRPr lang="de-DE"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5661807"/>
                  </a:ext>
                </a:extLst>
              </a:tr>
              <a:tr h="370840">
                <a:tc>
                  <a:txBody>
                    <a:bodyPr/>
                    <a:lstStyle/>
                    <a:p>
                      <a:r>
                        <a:rPr lang="de-DE" sz="1600" b="1" dirty="0">
                          <a:solidFill>
                            <a:schemeClr val="tx1"/>
                          </a:solidFill>
                          <a:latin typeface="+mj-lt"/>
                        </a:rPr>
                        <a:t>Informationen entnehmen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de-DE" sz="1600" b="0" i="0" kern="1200" dirty="0">
                          <a:solidFill>
                            <a:schemeClr val="tx1"/>
                          </a:solidFill>
                          <a:effectLst/>
                          <a:latin typeface="+mj-lt"/>
                          <a:ea typeface="+mn-ea"/>
                          <a:cs typeface="+mn-cs"/>
                        </a:rPr>
                        <a:t>Entnehmen einzelner Informationen (größter, kleinster und häufigster Wert,…)</a:t>
                      </a:r>
                    </a:p>
                    <a:p>
                      <a:pPr marL="285750" indent="-285750">
                        <a:buFont typeface="Arial" panose="020B0604020202020204" pitchFamily="34" charset="0"/>
                        <a:buChar char="•"/>
                      </a:pPr>
                      <a:r>
                        <a:rPr lang="de-DE" sz="1600" b="0" i="0" kern="1200" dirty="0">
                          <a:solidFill>
                            <a:schemeClr val="tx1"/>
                          </a:solidFill>
                          <a:effectLst/>
                          <a:latin typeface="+mj-lt"/>
                          <a:ea typeface="+mn-ea"/>
                          <a:cs typeface="+mn-cs"/>
                        </a:rPr>
                        <a:t>Entnehmen von Informationen, die sich auf die Verteilung als Ganzes beziehen</a:t>
                      </a:r>
                    </a:p>
                    <a:p>
                      <a:pPr marL="285750" indent="-285750">
                        <a:buFont typeface="Arial" panose="020B0604020202020204" pitchFamily="34" charset="0"/>
                        <a:buChar char="•"/>
                      </a:pPr>
                      <a:r>
                        <a:rPr lang="de-DE" sz="1600" b="0" i="0" kern="1200" dirty="0">
                          <a:solidFill>
                            <a:schemeClr val="tx1"/>
                          </a:solidFill>
                          <a:effectLst/>
                          <a:latin typeface="+mj-lt"/>
                          <a:ea typeface="+mn-ea"/>
                          <a:cs typeface="+mn-cs"/>
                        </a:rPr>
                        <a:t>Entnehmen von Informationen für eine Prognose/Vorhersage</a:t>
                      </a:r>
                      <a:endParaRPr lang="de-DE"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0562843"/>
                  </a:ext>
                </a:extLst>
              </a:tr>
              <a:tr h="370840">
                <a:tc>
                  <a:txBody>
                    <a:bodyPr/>
                    <a:lstStyle/>
                    <a:p>
                      <a:r>
                        <a:rPr lang="de-DE" sz="1600" b="1" dirty="0">
                          <a:solidFill>
                            <a:schemeClr val="tx1"/>
                          </a:solidFill>
                          <a:latin typeface="+mj-lt"/>
                        </a:rPr>
                        <a:t>Aussagen überprüfen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de-DE" sz="1600" b="0" i="0" kern="1200" dirty="0">
                          <a:solidFill>
                            <a:schemeClr val="tx1"/>
                          </a:solidFill>
                          <a:effectLst/>
                          <a:latin typeface="+mj-lt"/>
                          <a:ea typeface="+mn-ea"/>
                          <a:cs typeface="+mn-cs"/>
                        </a:rPr>
                        <a:t>Welche Aussagen kann man prüfen, welche nicht?</a:t>
                      </a:r>
                    </a:p>
                    <a:p>
                      <a:pPr marL="285750" indent="-285750">
                        <a:buFont typeface="Arial" panose="020B0604020202020204" pitchFamily="34" charset="0"/>
                        <a:buChar char="•"/>
                      </a:pPr>
                      <a:r>
                        <a:rPr lang="de-DE" sz="1600" b="0" i="0" kern="1200" dirty="0">
                          <a:solidFill>
                            <a:schemeClr val="tx1"/>
                          </a:solidFill>
                          <a:effectLst/>
                          <a:latin typeface="+mj-lt"/>
                          <a:ea typeface="+mn-ea"/>
                          <a:cs typeface="+mn-cs"/>
                        </a:rPr>
                        <a:t>Welche der prüfbaren Aussagen stimmen, welche nicht?</a:t>
                      </a:r>
                      <a:endParaRPr lang="de-DE"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950576"/>
                  </a:ext>
                </a:extLst>
              </a:tr>
            </a:tbl>
          </a:graphicData>
        </a:graphic>
      </p:graphicFrame>
      <p:sp>
        <p:nvSpPr>
          <p:cNvPr id="5" name="Rechteck 4">
            <a:extLst>
              <a:ext uri="{FF2B5EF4-FFF2-40B4-BE49-F238E27FC236}">
                <a16:creationId xmlns:a16="http://schemas.microsoft.com/office/drawing/2014/main" id="{E6C2F12E-D8AA-A840-8E28-9249D8111284}"/>
              </a:ext>
            </a:extLst>
          </p:cNvPr>
          <p:cNvSpPr/>
          <p:nvPr/>
        </p:nvSpPr>
        <p:spPr>
          <a:xfrm>
            <a:off x="6157182" y="5754742"/>
            <a:ext cx="2879314" cy="338554"/>
          </a:xfrm>
          <a:prstGeom prst="rect">
            <a:avLst/>
          </a:prstGeom>
        </p:spPr>
        <p:txBody>
          <a:bodyPr wrap="none">
            <a:spAutoFit/>
          </a:bodyPr>
          <a:lstStyle/>
          <a:p>
            <a:r>
              <a:rPr lang="de-DE" sz="1600" dirty="0"/>
              <a:t>https://</a:t>
            </a:r>
            <a:r>
              <a:rPr lang="de-DE" sz="1600" dirty="0" err="1"/>
              <a:t>primakom.dzlm.de</a:t>
            </a:r>
            <a:r>
              <a:rPr lang="de-DE" sz="1600" dirty="0"/>
              <a:t>/372</a:t>
            </a:r>
          </a:p>
        </p:txBody>
      </p:sp>
      <p:sp>
        <p:nvSpPr>
          <p:cNvPr id="8" name="Titel 2">
            <a:extLst>
              <a:ext uri="{FF2B5EF4-FFF2-40B4-BE49-F238E27FC236}">
                <a16:creationId xmlns:a16="http://schemas.microsoft.com/office/drawing/2014/main" id="{E9973829-FACC-614B-948C-2C57E21FCCBC}"/>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aseline="0">
                <a:solidFill>
                  <a:srgbClr val="34B409"/>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sz="2400" kern="0"/>
              <a:t>Daten und Häufigkeiten – Was ist damit gemeint?</a:t>
            </a:r>
            <a:endParaRPr lang="de-DE" sz="2400" kern="0" dirty="0"/>
          </a:p>
        </p:txBody>
      </p:sp>
      <p:sp>
        <p:nvSpPr>
          <p:cNvPr id="2" name="Rechteck 1">
            <a:extLst>
              <a:ext uri="{FF2B5EF4-FFF2-40B4-BE49-F238E27FC236}">
                <a16:creationId xmlns:a16="http://schemas.microsoft.com/office/drawing/2014/main" id="{C59CAFD2-8C8B-104A-994B-D00F5E941A36}"/>
              </a:ext>
            </a:extLst>
          </p:cNvPr>
          <p:cNvSpPr/>
          <p:nvPr/>
        </p:nvSpPr>
        <p:spPr>
          <a:xfrm>
            <a:off x="103914" y="3649553"/>
            <a:ext cx="8932581" cy="1075591"/>
          </a:xfrm>
          <a:prstGeom prst="rect">
            <a:avLst/>
          </a:prstGeom>
          <a:noFill/>
          <a:ln w="28575">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de-DE">
              <a:solidFill>
                <a:srgbClr val="FFFFFF"/>
              </a:solidFill>
              <a:latin typeface="Arial" charset="0"/>
              <a:ea typeface="ＭＳ Ｐゴシック" charset="-128"/>
            </a:endParaRPr>
          </a:p>
        </p:txBody>
      </p:sp>
      <p:sp>
        <p:nvSpPr>
          <p:cNvPr id="7" name="Fußzeilenplatzhalter 4">
            <a:extLst>
              <a:ext uri="{FF2B5EF4-FFF2-40B4-BE49-F238E27FC236}">
                <a16:creationId xmlns:a16="http://schemas.microsoft.com/office/drawing/2014/main" id="{1052235F-0251-1D4F-8424-5DAC1F4A57BA}"/>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23</a:t>
            </a:fld>
            <a:endParaRPr lang="de-DE" dirty="0"/>
          </a:p>
        </p:txBody>
      </p:sp>
    </p:spTree>
    <p:extLst>
      <p:ext uri="{BB962C8B-B14F-4D97-AF65-F5344CB8AC3E}">
        <p14:creationId xmlns:p14="http://schemas.microsoft.com/office/powerpoint/2010/main" val="164087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a:solidFill>
            <a:schemeClr val="bg2">
              <a:lumMod val="20000"/>
              <a:lumOff val="80000"/>
            </a:schemeClr>
          </a:solidFill>
        </p:spPr>
        <p:txBody>
          <a:bodyPr/>
          <a:lstStyle/>
          <a:p>
            <a:pPr>
              <a:spcAft>
                <a:spcPts val="1200"/>
              </a:spcAft>
              <a:defRPr/>
            </a:pPr>
            <a:r>
              <a:rPr lang="de-DE" sz="2200" b="1" dirty="0">
                <a:ea typeface="ＭＳ Ｐゴシック" pitchFamily="34" charset="-128"/>
              </a:rPr>
              <a:t>Fragen für den folgenden Film:</a:t>
            </a:r>
            <a:endParaRPr lang="de-DE" sz="2200" dirty="0">
              <a:cs typeface="Times New Roman" charset="0"/>
            </a:endParaRPr>
          </a:p>
          <a:p>
            <a:pPr eaLnBrk="1" hangingPunct="1">
              <a:lnSpc>
                <a:spcPct val="90000"/>
              </a:lnSpc>
              <a:defRPr/>
            </a:pPr>
            <a:r>
              <a:rPr lang="de-DE" sz="2200" b="1" dirty="0"/>
              <a:t>                 </a:t>
            </a:r>
            <a:endParaRPr lang="de-DE" sz="2200" dirty="0">
              <a:cs typeface="Times New Roman" charset="0"/>
            </a:endParaRPr>
          </a:p>
          <a:p>
            <a:pPr marL="342900" indent="-342900">
              <a:buFont typeface="Arial" panose="020B0604020202020204" pitchFamily="34" charset="0"/>
              <a:buChar char="•"/>
              <a:defRPr/>
            </a:pPr>
            <a:r>
              <a:rPr lang="de-DE" sz="2200" dirty="0"/>
              <a:t>Welche Kennwerte würden Sie mit Ihren Schülerinnen und Schülern thematisieren?</a:t>
            </a:r>
          </a:p>
          <a:p>
            <a:pPr marL="342900" indent="-342900">
              <a:buFont typeface="Arial" panose="020B0604020202020204" pitchFamily="34" charset="0"/>
              <a:buChar char="•"/>
              <a:defRPr/>
            </a:pPr>
            <a:r>
              <a:rPr lang="de-DE" sz="2200" dirty="0"/>
              <a:t>Für welchen Zweck? </a:t>
            </a:r>
          </a:p>
          <a:p>
            <a:pPr marL="342900" indent="-342900">
              <a:buFont typeface="Arial" panose="020B0604020202020204" pitchFamily="34" charset="0"/>
              <a:buChar char="•"/>
              <a:defRPr/>
            </a:pPr>
            <a:r>
              <a:rPr lang="de-DE" sz="2200" dirty="0"/>
              <a:t>Welche Erfahrungen haben Sie bisher gemacht?</a:t>
            </a:r>
          </a:p>
          <a:p>
            <a:pPr>
              <a:spcAft>
                <a:spcPts val="1200"/>
              </a:spcAft>
              <a:defRPr/>
            </a:pPr>
            <a:endParaRPr lang="de-DE" sz="2200" dirty="0"/>
          </a:p>
          <a:p>
            <a:pPr>
              <a:spcAft>
                <a:spcPts val="1200"/>
              </a:spcAft>
              <a:defRPr/>
            </a:pPr>
            <a:endParaRPr lang="de-DE" sz="2200" dirty="0"/>
          </a:p>
          <a:p>
            <a:pPr>
              <a:defRPr/>
            </a:pPr>
            <a:endParaRPr lang="de-DE" sz="2200" b="1" dirty="0"/>
          </a:p>
          <a:p>
            <a:pPr marL="457200" indent="-457200">
              <a:lnSpc>
                <a:spcPct val="90000"/>
              </a:lnSpc>
              <a:spcAft>
                <a:spcPts val="1200"/>
              </a:spcAft>
              <a:defRPr/>
            </a:pPr>
            <a:br>
              <a:rPr lang="de-DE" sz="2200" dirty="0"/>
            </a:br>
            <a:endParaRPr lang="de-DE" sz="2200" dirty="0"/>
          </a:p>
          <a:p>
            <a:pPr>
              <a:defRPr/>
            </a:pPr>
            <a:r>
              <a:rPr lang="de-DE" sz="2200" dirty="0">
                <a:ea typeface="ＭＳ Ｐゴシック" pitchFamily="34" charset="-128"/>
              </a:rPr>
              <a:t>	</a:t>
            </a:r>
            <a:endParaRPr lang="de-DE" sz="2200" dirty="0"/>
          </a:p>
        </p:txBody>
      </p:sp>
      <p:pic>
        <p:nvPicPr>
          <p:cNvPr id="16386"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a:extLst>
              <a:ext uri="{FF2B5EF4-FFF2-40B4-BE49-F238E27FC236}">
                <a16:creationId xmlns:a16="http://schemas.microsoft.com/office/drawing/2014/main" id="{CD360E7E-6587-F047-AFEE-E3772ACF0CE0}"/>
              </a:ext>
            </a:extLst>
          </p:cNvPr>
          <p:cNvSpPr>
            <a:spLocks noGrp="1"/>
          </p:cNvSpPr>
          <p:nvPr>
            <p:ph type="ctrTitle"/>
          </p:nvPr>
        </p:nvSpPr>
        <p:spPr/>
        <p:txBody>
          <a:bodyPr/>
          <a:lstStyle/>
          <a:p>
            <a:r>
              <a:rPr lang="de-DE" sz="2400" dirty="0"/>
              <a:t>Daten und Häufigkeiten – Was ist damit gemeint?</a:t>
            </a:r>
          </a:p>
        </p:txBody>
      </p:sp>
      <p:sp>
        <p:nvSpPr>
          <p:cNvPr id="5" name="Untertitel 2">
            <a:extLst>
              <a:ext uri="{FF2B5EF4-FFF2-40B4-BE49-F238E27FC236}">
                <a16:creationId xmlns:a16="http://schemas.microsoft.com/office/drawing/2014/main" id="{A56F61E1-77F0-0642-8175-C4BD8A91C3AD}"/>
              </a:ext>
            </a:extLst>
          </p:cNvPr>
          <p:cNvSpPr txBox="1">
            <a:spLocks/>
          </p:cNvSpPr>
          <p:nvPr/>
        </p:nvSpPr>
        <p:spPr bwMode="auto">
          <a:xfrm>
            <a:off x="1013751" y="3861048"/>
            <a:ext cx="19987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34B409"/>
                </a:solidFill>
              </a:rPr>
              <a:t>Modalwert</a:t>
            </a:r>
          </a:p>
        </p:txBody>
      </p:sp>
      <p:sp>
        <p:nvSpPr>
          <p:cNvPr id="6" name="Untertitel 2">
            <a:extLst>
              <a:ext uri="{FF2B5EF4-FFF2-40B4-BE49-F238E27FC236}">
                <a16:creationId xmlns:a16="http://schemas.microsoft.com/office/drawing/2014/main" id="{D9367C3B-BC56-2C45-97CA-CD1C02A82260}"/>
              </a:ext>
            </a:extLst>
          </p:cNvPr>
          <p:cNvSpPr txBox="1">
            <a:spLocks/>
          </p:cNvSpPr>
          <p:nvPr/>
        </p:nvSpPr>
        <p:spPr bwMode="auto">
          <a:xfrm>
            <a:off x="2411760" y="4706722"/>
            <a:ext cx="19987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34B409"/>
                </a:solidFill>
              </a:rPr>
              <a:t>Minimalwert</a:t>
            </a:r>
          </a:p>
        </p:txBody>
      </p:sp>
      <p:sp>
        <p:nvSpPr>
          <p:cNvPr id="7" name="Untertitel 2">
            <a:extLst>
              <a:ext uri="{FF2B5EF4-FFF2-40B4-BE49-F238E27FC236}">
                <a16:creationId xmlns:a16="http://schemas.microsoft.com/office/drawing/2014/main" id="{4B038873-1240-C841-9044-F7861EDC4F29}"/>
              </a:ext>
            </a:extLst>
          </p:cNvPr>
          <p:cNvSpPr txBox="1">
            <a:spLocks/>
          </p:cNvSpPr>
          <p:nvPr/>
        </p:nvSpPr>
        <p:spPr bwMode="auto">
          <a:xfrm>
            <a:off x="3489375" y="3846734"/>
            <a:ext cx="19987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34B409"/>
                </a:solidFill>
              </a:rPr>
              <a:t>Maximalwert</a:t>
            </a:r>
          </a:p>
        </p:txBody>
      </p:sp>
      <p:sp>
        <p:nvSpPr>
          <p:cNvPr id="9" name="Untertitel 2">
            <a:extLst>
              <a:ext uri="{FF2B5EF4-FFF2-40B4-BE49-F238E27FC236}">
                <a16:creationId xmlns:a16="http://schemas.microsoft.com/office/drawing/2014/main" id="{B613C8D0-EDA3-5F4D-A03A-9CDF58B513F2}"/>
              </a:ext>
            </a:extLst>
          </p:cNvPr>
          <p:cNvSpPr txBox="1">
            <a:spLocks/>
          </p:cNvSpPr>
          <p:nvPr/>
        </p:nvSpPr>
        <p:spPr bwMode="auto">
          <a:xfrm>
            <a:off x="4240017" y="5426291"/>
            <a:ext cx="3198676" cy="54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34B409"/>
                </a:solidFill>
              </a:rPr>
              <a:t>Arithmetisches Mittel</a:t>
            </a:r>
          </a:p>
        </p:txBody>
      </p:sp>
      <p:sp>
        <p:nvSpPr>
          <p:cNvPr id="10" name="Untertitel 2">
            <a:extLst>
              <a:ext uri="{FF2B5EF4-FFF2-40B4-BE49-F238E27FC236}">
                <a16:creationId xmlns:a16="http://schemas.microsoft.com/office/drawing/2014/main" id="{9A102C07-30C4-8A44-B8A6-5089A95ACDA6}"/>
              </a:ext>
            </a:extLst>
          </p:cNvPr>
          <p:cNvSpPr txBox="1">
            <a:spLocks/>
          </p:cNvSpPr>
          <p:nvPr/>
        </p:nvSpPr>
        <p:spPr bwMode="auto">
          <a:xfrm>
            <a:off x="6036537" y="4125715"/>
            <a:ext cx="3198676" cy="54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34B409"/>
                </a:solidFill>
              </a:rPr>
              <a:t>Median</a:t>
            </a:r>
          </a:p>
        </p:txBody>
      </p:sp>
      <p:sp>
        <p:nvSpPr>
          <p:cNvPr id="11" name="Untertitel 2">
            <a:extLst>
              <a:ext uri="{FF2B5EF4-FFF2-40B4-BE49-F238E27FC236}">
                <a16:creationId xmlns:a16="http://schemas.microsoft.com/office/drawing/2014/main" id="{26319F65-4FD1-CC41-9D59-8E0F3456AE60}"/>
              </a:ext>
            </a:extLst>
          </p:cNvPr>
          <p:cNvSpPr txBox="1">
            <a:spLocks/>
          </p:cNvSpPr>
          <p:nvPr/>
        </p:nvSpPr>
        <p:spPr bwMode="auto">
          <a:xfrm>
            <a:off x="7153163" y="4870720"/>
            <a:ext cx="3198676" cy="54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34B409"/>
                </a:solidFill>
              </a:rPr>
              <a:t>...</a:t>
            </a:r>
          </a:p>
        </p:txBody>
      </p:sp>
      <p:sp>
        <p:nvSpPr>
          <p:cNvPr id="12" name="Untertitel 2">
            <a:extLst>
              <a:ext uri="{FF2B5EF4-FFF2-40B4-BE49-F238E27FC236}">
                <a16:creationId xmlns:a16="http://schemas.microsoft.com/office/drawing/2014/main" id="{973B2BFF-BD00-B640-8D7B-79882448F679}"/>
              </a:ext>
            </a:extLst>
          </p:cNvPr>
          <p:cNvSpPr txBox="1">
            <a:spLocks/>
          </p:cNvSpPr>
          <p:nvPr/>
        </p:nvSpPr>
        <p:spPr bwMode="auto">
          <a:xfrm>
            <a:off x="1013751" y="5537420"/>
            <a:ext cx="3198676" cy="54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34B409"/>
                </a:solidFill>
              </a:rPr>
              <a:t>Spannweite</a:t>
            </a:r>
          </a:p>
        </p:txBody>
      </p:sp>
      <p:sp>
        <p:nvSpPr>
          <p:cNvPr id="14" name="Untertitel 2">
            <a:extLst>
              <a:ext uri="{FF2B5EF4-FFF2-40B4-BE49-F238E27FC236}">
                <a16:creationId xmlns:a16="http://schemas.microsoft.com/office/drawing/2014/main" id="{77F77475-EA23-424C-8EA1-D192B9A60DAA}"/>
              </a:ext>
            </a:extLst>
          </p:cNvPr>
          <p:cNvSpPr txBox="1">
            <a:spLocks/>
          </p:cNvSpPr>
          <p:nvPr/>
        </p:nvSpPr>
        <p:spPr bwMode="auto">
          <a:xfrm>
            <a:off x="1013751" y="4137812"/>
            <a:ext cx="24470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FFC000"/>
                </a:solidFill>
              </a:rPr>
              <a:t>Häufigster Wert</a:t>
            </a:r>
          </a:p>
        </p:txBody>
      </p:sp>
      <p:sp>
        <p:nvSpPr>
          <p:cNvPr id="15" name="Untertitel 2">
            <a:extLst>
              <a:ext uri="{FF2B5EF4-FFF2-40B4-BE49-F238E27FC236}">
                <a16:creationId xmlns:a16="http://schemas.microsoft.com/office/drawing/2014/main" id="{2F5AC8E8-61B7-CB4B-B855-A7660D4F5ADE}"/>
              </a:ext>
            </a:extLst>
          </p:cNvPr>
          <p:cNvSpPr txBox="1">
            <a:spLocks/>
          </p:cNvSpPr>
          <p:nvPr/>
        </p:nvSpPr>
        <p:spPr bwMode="auto">
          <a:xfrm>
            <a:off x="2409828" y="5011522"/>
            <a:ext cx="24470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FFC000"/>
                </a:solidFill>
              </a:rPr>
              <a:t>Kleinster Wert</a:t>
            </a:r>
          </a:p>
        </p:txBody>
      </p:sp>
      <p:sp>
        <p:nvSpPr>
          <p:cNvPr id="16" name="Untertitel 2">
            <a:extLst>
              <a:ext uri="{FF2B5EF4-FFF2-40B4-BE49-F238E27FC236}">
                <a16:creationId xmlns:a16="http://schemas.microsoft.com/office/drawing/2014/main" id="{26E1AB54-374B-E84B-A8D3-DB6A51448CC1}"/>
              </a:ext>
            </a:extLst>
          </p:cNvPr>
          <p:cNvSpPr txBox="1">
            <a:spLocks/>
          </p:cNvSpPr>
          <p:nvPr/>
        </p:nvSpPr>
        <p:spPr bwMode="auto">
          <a:xfrm>
            <a:off x="3489375" y="4116738"/>
            <a:ext cx="24470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FFC000"/>
                </a:solidFill>
              </a:rPr>
              <a:t>Größter Wert</a:t>
            </a:r>
          </a:p>
        </p:txBody>
      </p:sp>
      <p:sp>
        <p:nvSpPr>
          <p:cNvPr id="17" name="Untertitel 2">
            <a:extLst>
              <a:ext uri="{FF2B5EF4-FFF2-40B4-BE49-F238E27FC236}">
                <a16:creationId xmlns:a16="http://schemas.microsoft.com/office/drawing/2014/main" id="{0134BACC-A018-9140-963E-A50969547E64}"/>
              </a:ext>
            </a:extLst>
          </p:cNvPr>
          <p:cNvSpPr txBox="1">
            <a:spLocks/>
          </p:cNvSpPr>
          <p:nvPr/>
        </p:nvSpPr>
        <p:spPr bwMode="auto">
          <a:xfrm>
            <a:off x="4211442" y="5690519"/>
            <a:ext cx="24470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FFC000"/>
                </a:solidFill>
              </a:rPr>
              <a:t>Mittelwert</a:t>
            </a:r>
          </a:p>
        </p:txBody>
      </p:sp>
      <p:sp>
        <p:nvSpPr>
          <p:cNvPr id="18" name="Untertitel 2">
            <a:extLst>
              <a:ext uri="{FF2B5EF4-FFF2-40B4-BE49-F238E27FC236}">
                <a16:creationId xmlns:a16="http://schemas.microsoft.com/office/drawing/2014/main" id="{BC4DD3A5-5B40-8940-9F0D-05CE6752562A}"/>
              </a:ext>
            </a:extLst>
          </p:cNvPr>
          <p:cNvSpPr txBox="1">
            <a:spLocks/>
          </p:cNvSpPr>
          <p:nvPr/>
        </p:nvSpPr>
        <p:spPr bwMode="auto">
          <a:xfrm>
            <a:off x="6036537" y="4399054"/>
            <a:ext cx="24470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FFC000"/>
                </a:solidFill>
              </a:rPr>
              <a:t>Mitte</a:t>
            </a:r>
          </a:p>
        </p:txBody>
      </p:sp>
      <p:sp>
        <p:nvSpPr>
          <p:cNvPr id="19" name="Fußzeilenplatzhalter 4">
            <a:extLst>
              <a:ext uri="{FF2B5EF4-FFF2-40B4-BE49-F238E27FC236}">
                <a16:creationId xmlns:a16="http://schemas.microsoft.com/office/drawing/2014/main" id="{7A363E4D-989E-6847-8717-D675FC09BF87}"/>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24</a:t>
            </a:fld>
            <a:endParaRPr lang="de-DE" dirty="0"/>
          </a:p>
        </p:txBody>
      </p:sp>
    </p:spTree>
    <p:extLst>
      <p:ext uri="{BB962C8B-B14F-4D97-AF65-F5344CB8AC3E}">
        <p14:creationId xmlns:p14="http://schemas.microsoft.com/office/powerpoint/2010/main" val="27307995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Inhaltsplatzhalter 2"/>
          <p:cNvSpPr>
            <a:spLocks noGrp="1"/>
          </p:cNvSpPr>
          <p:nvPr>
            <p:ph idx="1"/>
          </p:nvPr>
        </p:nvSpPr>
        <p:spPr>
          <a:xfrm>
            <a:off x="914400" y="1052737"/>
            <a:ext cx="7330008" cy="432048"/>
          </a:xfrm>
        </p:spPr>
        <p:txBody>
          <a:bodyPr/>
          <a:lstStyle/>
          <a:p>
            <a:pPr marL="0" indent="0">
              <a:buNone/>
            </a:pPr>
            <a:r>
              <a:rPr lang="de-DE" sz="2800" dirty="0">
                <a:solidFill>
                  <a:srgbClr val="34B409"/>
                </a:solidFill>
              </a:rPr>
              <a:t>Kennwerte</a:t>
            </a:r>
          </a:p>
        </p:txBody>
      </p:sp>
      <p:sp>
        <p:nvSpPr>
          <p:cNvPr id="4" name="Titel 2">
            <a:extLst>
              <a:ext uri="{FF2B5EF4-FFF2-40B4-BE49-F238E27FC236}">
                <a16:creationId xmlns:a16="http://schemas.microsoft.com/office/drawing/2014/main" id="{5154DC48-59B4-3749-961D-BD438A71C093}"/>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sz="2400" kern="0">
                <a:solidFill>
                  <a:srgbClr val="34B409"/>
                </a:solidFill>
              </a:rPr>
              <a:t>Daten und Häufigkeiten – Was ist damit gemeint?</a:t>
            </a:r>
            <a:endParaRPr lang="de-DE" sz="2400" kern="0" dirty="0">
              <a:solidFill>
                <a:srgbClr val="34B409"/>
              </a:solidFill>
            </a:endParaRPr>
          </a:p>
        </p:txBody>
      </p:sp>
      <p:sp>
        <p:nvSpPr>
          <p:cNvPr id="6" name="Rechteck 5">
            <a:extLst>
              <a:ext uri="{FF2B5EF4-FFF2-40B4-BE49-F238E27FC236}">
                <a16:creationId xmlns:a16="http://schemas.microsoft.com/office/drawing/2014/main" id="{7280509C-9F90-0A46-B190-B47942D19C98}"/>
              </a:ext>
            </a:extLst>
          </p:cNvPr>
          <p:cNvSpPr/>
          <p:nvPr/>
        </p:nvSpPr>
        <p:spPr>
          <a:xfrm>
            <a:off x="2411760" y="3882534"/>
            <a:ext cx="6442148" cy="338554"/>
          </a:xfrm>
          <a:prstGeom prst="rect">
            <a:avLst/>
          </a:prstGeom>
        </p:spPr>
        <p:txBody>
          <a:bodyPr wrap="none">
            <a:spAutoFit/>
          </a:bodyPr>
          <a:lstStyle/>
          <a:p>
            <a:r>
              <a:rPr lang="de-DE" sz="1600" dirty="0"/>
              <a:t>Geschnittene Version eines Videos von https://</a:t>
            </a:r>
            <a:r>
              <a:rPr lang="de-DE" sz="1600" dirty="0" err="1"/>
              <a:t>primakom.dzlm.de</a:t>
            </a:r>
            <a:r>
              <a:rPr lang="de-DE" sz="1600" dirty="0"/>
              <a:t>/372</a:t>
            </a:r>
          </a:p>
        </p:txBody>
      </p:sp>
      <p:pic>
        <p:nvPicPr>
          <p:cNvPr id="2" name="Grafik 1">
            <a:extLst>
              <a:ext uri="{FF2B5EF4-FFF2-40B4-BE49-F238E27FC236}">
                <a16:creationId xmlns:a16="http://schemas.microsoft.com/office/drawing/2014/main" id="{DDCEFCA3-D258-8844-869E-25BD025D9CA1}"/>
              </a:ext>
            </a:extLst>
          </p:cNvPr>
          <p:cNvPicPr>
            <a:picLocks noChangeAspect="1"/>
          </p:cNvPicPr>
          <p:nvPr/>
        </p:nvPicPr>
        <p:blipFill>
          <a:blip r:embed="rId3"/>
          <a:stretch>
            <a:fillRect/>
          </a:stretch>
        </p:blipFill>
        <p:spPr>
          <a:xfrm>
            <a:off x="937862" y="1628800"/>
            <a:ext cx="3238500" cy="1879600"/>
          </a:xfrm>
          <a:prstGeom prst="rect">
            <a:avLst/>
          </a:prstGeom>
        </p:spPr>
      </p:pic>
      <p:sp>
        <p:nvSpPr>
          <p:cNvPr id="7" name="Fußzeilenplatzhalter 4">
            <a:extLst>
              <a:ext uri="{FF2B5EF4-FFF2-40B4-BE49-F238E27FC236}">
                <a16:creationId xmlns:a16="http://schemas.microsoft.com/office/drawing/2014/main" id="{91403872-D3D7-534F-B99D-1805995FC422}"/>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25</a:t>
            </a:fld>
            <a:endParaRPr lang="de-DE" dirty="0"/>
          </a:p>
        </p:txBody>
      </p:sp>
    </p:spTree>
    <p:extLst>
      <p:ext uri="{BB962C8B-B14F-4D97-AF65-F5344CB8AC3E}">
        <p14:creationId xmlns:p14="http://schemas.microsoft.com/office/powerpoint/2010/main" val="202792855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a:solidFill>
            <a:schemeClr val="bg2">
              <a:lumMod val="20000"/>
              <a:lumOff val="80000"/>
            </a:schemeClr>
          </a:solidFill>
        </p:spPr>
        <p:txBody>
          <a:bodyPr/>
          <a:lstStyle/>
          <a:p>
            <a:pPr>
              <a:spcAft>
                <a:spcPts val="1200"/>
              </a:spcAft>
              <a:defRPr/>
            </a:pPr>
            <a:r>
              <a:rPr lang="de-DE" sz="2200" b="1" dirty="0">
                <a:ea typeface="ＭＳ Ｐゴシック" pitchFamily="34" charset="-128"/>
              </a:rPr>
              <a:t>Fragen zum Film:</a:t>
            </a:r>
            <a:endParaRPr lang="de-DE" sz="2200" dirty="0">
              <a:cs typeface="Times New Roman" charset="0"/>
            </a:endParaRPr>
          </a:p>
          <a:p>
            <a:pPr eaLnBrk="1" hangingPunct="1">
              <a:lnSpc>
                <a:spcPct val="90000"/>
              </a:lnSpc>
              <a:defRPr/>
            </a:pPr>
            <a:r>
              <a:rPr lang="de-DE" sz="2200" b="1" dirty="0"/>
              <a:t>                 </a:t>
            </a:r>
            <a:endParaRPr lang="de-DE" sz="2200" dirty="0">
              <a:cs typeface="Times New Roman" charset="0"/>
            </a:endParaRPr>
          </a:p>
          <a:p>
            <a:pPr marL="342900" indent="-342900">
              <a:buFont typeface="Arial" panose="020B0604020202020204" pitchFamily="34" charset="0"/>
              <a:buChar char="•"/>
              <a:defRPr/>
            </a:pPr>
            <a:r>
              <a:rPr lang="de-DE" sz="2200" dirty="0"/>
              <a:t>Welche Kennwerte würden Sie mit Ihren Schülerinnen und Schülern thematisieren?</a:t>
            </a:r>
          </a:p>
          <a:p>
            <a:pPr marL="342900" indent="-342900">
              <a:buFont typeface="Arial" panose="020B0604020202020204" pitchFamily="34" charset="0"/>
              <a:buChar char="•"/>
              <a:defRPr/>
            </a:pPr>
            <a:r>
              <a:rPr lang="de-DE" sz="2200" dirty="0"/>
              <a:t>Für welchen Zweck? </a:t>
            </a:r>
          </a:p>
          <a:p>
            <a:pPr marL="342900" indent="-342900">
              <a:buFont typeface="Arial" panose="020B0604020202020204" pitchFamily="34" charset="0"/>
              <a:buChar char="•"/>
              <a:defRPr/>
            </a:pPr>
            <a:r>
              <a:rPr lang="de-DE" sz="2200" dirty="0"/>
              <a:t>Welche Erfahrungen haben Sie bisher gemacht?</a:t>
            </a:r>
          </a:p>
          <a:p>
            <a:pPr>
              <a:spcAft>
                <a:spcPts val="1200"/>
              </a:spcAft>
              <a:defRPr/>
            </a:pPr>
            <a:endParaRPr lang="de-DE" sz="2200" dirty="0"/>
          </a:p>
          <a:p>
            <a:pPr>
              <a:spcAft>
                <a:spcPts val="1200"/>
              </a:spcAft>
              <a:defRPr/>
            </a:pPr>
            <a:endParaRPr lang="de-DE" sz="2200" dirty="0"/>
          </a:p>
          <a:p>
            <a:pPr>
              <a:defRPr/>
            </a:pPr>
            <a:endParaRPr lang="de-DE" sz="2200" b="1" dirty="0"/>
          </a:p>
          <a:p>
            <a:pPr marL="457200" indent="-457200">
              <a:lnSpc>
                <a:spcPct val="90000"/>
              </a:lnSpc>
              <a:spcAft>
                <a:spcPts val="1200"/>
              </a:spcAft>
              <a:defRPr/>
            </a:pPr>
            <a:br>
              <a:rPr lang="de-DE" sz="2200" dirty="0"/>
            </a:br>
            <a:endParaRPr lang="de-DE" sz="2200" dirty="0"/>
          </a:p>
          <a:p>
            <a:pPr>
              <a:defRPr/>
            </a:pPr>
            <a:r>
              <a:rPr lang="de-DE" sz="2200" dirty="0">
                <a:ea typeface="ＭＳ Ｐゴシック" pitchFamily="34" charset="-128"/>
              </a:rPr>
              <a:t>	</a:t>
            </a:r>
            <a:endParaRPr lang="de-DE" sz="2200" dirty="0"/>
          </a:p>
        </p:txBody>
      </p:sp>
      <p:pic>
        <p:nvPicPr>
          <p:cNvPr id="16386"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a:extLst>
              <a:ext uri="{FF2B5EF4-FFF2-40B4-BE49-F238E27FC236}">
                <a16:creationId xmlns:a16="http://schemas.microsoft.com/office/drawing/2014/main" id="{CD360E7E-6587-F047-AFEE-E3772ACF0CE0}"/>
              </a:ext>
            </a:extLst>
          </p:cNvPr>
          <p:cNvSpPr>
            <a:spLocks noGrp="1"/>
          </p:cNvSpPr>
          <p:nvPr>
            <p:ph type="ctrTitle"/>
          </p:nvPr>
        </p:nvSpPr>
        <p:spPr/>
        <p:txBody>
          <a:bodyPr/>
          <a:lstStyle/>
          <a:p>
            <a:r>
              <a:rPr lang="de-DE" sz="2400" dirty="0"/>
              <a:t>Daten und Häufigkeiten – Was ist damit gemeint?</a:t>
            </a:r>
          </a:p>
        </p:txBody>
      </p:sp>
      <p:sp>
        <p:nvSpPr>
          <p:cNvPr id="5" name="Untertitel 2">
            <a:extLst>
              <a:ext uri="{FF2B5EF4-FFF2-40B4-BE49-F238E27FC236}">
                <a16:creationId xmlns:a16="http://schemas.microsoft.com/office/drawing/2014/main" id="{A56F61E1-77F0-0642-8175-C4BD8A91C3AD}"/>
              </a:ext>
            </a:extLst>
          </p:cNvPr>
          <p:cNvSpPr txBox="1">
            <a:spLocks/>
          </p:cNvSpPr>
          <p:nvPr/>
        </p:nvSpPr>
        <p:spPr bwMode="auto">
          <a:xfrm>
            <a:off x="1013751" y="3861048"/>
            <a:ext cx="19987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34B409"/>
                </a:solidFill>
              </a:rPr>
              <a:t>Modalwert</a:t>
            </a:r>
          </a:p>
        </p:txBody>
      </p:sp>
      <p:sp>
        <p:nvSpPr>
          <p:cNvPr id="6" name="Untertitel 2">
            <a:extLst>
              <a:ext uri="{FF2B5EF4-FFF2-40B4-BE49-F238E27FC236}">
                <a16:creationId xmlns:a16="http://schemas.microsoft.com/office/drawing/2014/main" id="{D9367C3B-BC56-2C45-97CA-CD1C02A82260}"/>
              </a:ext>
            </a:extLst>
          </p:cNvPr>
          <p:cNvSpPr txBox="1">
            <a:spLocks/>
          </p:cNvSpPr>
          <p:nvPr/>
        </p:nvSpPr>
        <p:spPr bwMode="auto">
          <a:xfrm>
            <a:off x="2411760" y="4706722"/>
            <a:ext cx="19987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34B409"/>
                </a:solidFill>
              </a:rPr>
              <a:t>Minimalwert</a:t>
            </a:r>
          </a:p>
        </p:txBody>
      </p:sp>
      <p:sp>
        <p:nvSpPr>
          <p:cNvPr id="7" name="Untertitel 2">
            <a:extLst>
              <a:ext uri="{FF2B5EF4-FFF2-40B4-BE49-F238E27FC236}">
                <a16:creationId xmlns:a16="http://schemas.microsoft.com/office/drawing/2014/main" id="{4B038873-1240-C841-9044-F7861EDC4F29}"/>
              </a:ext>
            </a:extLst>
          </p:cNvPr>
          <p:cNvSpPr txBox="1">
            <a:spLocks/>
          </p:cNvSpPr>
          <p:nvPr/>
        </p:nvSpPr>
        <p:spPr bwMode="auto">
          <a:xfrm>
            <a:off x="3489375" y="3846734"/>
            <a:ext cx="19987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34B409"/>
                </a:solidFill>
              </a:rPr>
              <a:t>Maximalwert</a:t>
            </a:r>
          </a:p>
        </p:txBody>
      </p:sp>
      <p:sp>
        <p:nvSpPr>
          <p:cNvPr id="9" name="Untertitel 2">
            <a:extLst>
              <a:ext uri="{FF2B5EF4-FFF2-40B4-BE49-F238E27FC236}">
                <a16:creationId xmlns:a16="http://schemas.microsoft.com/office/drawing/2014/main" id="{B613C8D0-EDA3-5F4D-A03A-9CDF58B513F2}"/>
              </a:ext>
            </a:extLst>
          </p:cNvPr>
          <p:cNvSpPr txBox="1">
            <a:spLocks/>
          </p:cNvSpPr>
          <p:nvPr/>
        </p:nvSpPr>
        <p:spPr bwMode="auto">
          <a:xfrm>
            <a:off x="4240017" y="5426291"/>
            <a:ext cx="3198676" cy="54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34B409"/>
                </a:solidFill>
              </a:rPr>
              <a:t>Arithmetisches Mittel</a:t>
            </a:r>
          </a:p>
        </p:txBody>
      </p:sp>
      <p:sp>
        <p:nvSpPr>
          <p:cNvPr id="10" name="Untertitel 2">
            <a:extLst>
              <a:ext uri="{FF2B5EF4-FFF2-40B4-BE49-F238E27FC236}">
                <a16:creationId xmlns:a16="http://schemas.microsoft.com/office/drawing/2014/main" id="{9A102C07-30C4-8A44-B8A6-5089A95ACDA6}"/>
              </a:ext>
            </a:extLst>
          </p:cNvPr>
          <p:cNvSpPr txBox="1">
            <a:spLocks/>
          </p:cNvSpPr>
          <p:nvPr/>
        </p:nvSpPr>
        <p:spPr bwMode="auto">
          <a:xfrm>
            <a:off x="6036537" y="4125715"/>
            <a:ext cx="3198676" cy="54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34B409"/>
                </a:solidFill>
              </a:rPr>
              <a:t>Median</a:t>
            </a:r>
          </a:p>
        </p:txBody>
      </p:sp>
      <p:sp>
        <p:nvSpPr>
          <p:cNvPr id="11" name="Untertitel 2">
            <a:extLst>
              <a:ext uri="{FF2B5EF4-FFF2-40B4-BE49-F238E27FC236}">
                <a16:creationId xmlns:a16="http://schemas.microsoft.com/office/drawing/2014/main" id="{26319F65-4FD1-CC41-9D59-8E0F3456AE60}"/>
              </a:ext>
            </a:extLst>
          </p:cNvPr>
          <p:cNvSpPr txBox="1">
            <a:spLocks/>
          </p:cNvSpPr>
          <p:nvPr/>
        </p:nvSpPr>
        <p:spPr bwMode="auto">
          <a:xfrm>
            <a:off x="7153163" y="4870720"/>
            <a:ext cx="3198676" cy="54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34B409"/>
                </a:solidFill>
              </a:rPr>
              <a:t>...</a:t>
            </a:r>
          </a:p>
        </p:txBody>
      </p:sp>
      <p:sp>
        <p:nvSpPr>
          <p:cNvPr id="12" name="Untertitel 2">
            <a:extLst>
              <a:ext uri="{FF2B5EF4-FFF2-40B4-BE49-F238E27FC236}">
                <a16:creationId xmlns:a16="http://schemas.microsoft.com/office/drawing/2014/main" id="{973B2BFF-BD00-B640-8D7B-79882448F679}"/>
              </a:ext>
            </a:extLst>
          </p:cNvPr>
          <p:cNvSpPr txBox="1">
            <a:spLocks/>
          </p:cNvSpPr>
          <p:nvPr/>
        </p:nvSpPr>
        <p:spPr bwMode="auto">
          <a:xfrm>
            <a:off x="1013751" y="5537420"/>
            <a:ext cx="3198676" cy="54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34B409"/>
                </a:solidFill>
              </a:rPr>
              <a:t>Spannweite</a:t>
            </a:r>
          </a:p>
        </p:txBody>
      </p:sp>
      <p:sp>
        <p:nvSpPr>
          <p:cNvPr id="14" name="Untertitel 2">
            <a:extLst>
              <a:ext uri="{FF2B5EF4-FFF2-40B4-BE49-F238E27FC236}">
                <a16:creationId xmlns:a16="http://schemas.microsoft.com/office/drawing/2014/main" id="{77F77475-EA23-424C-8EA1-D192B9A60DAA}"/>
              </a:ext>
            </a:extLst>
          </p:cNvPr>
          <p:cNvSpPr txBox="1">
            <a:spLocks/>
          </p:cNvSpPr>
          <p:nvPr/>
        </p:nvSpPr>
        <p:spPr bwMode="auto">
          <a:xfrm>
            <a:off x="1013751" y="4137812"/>
            <a:ext cx="24470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FFC000"/>
                </a:solidFill>
              </a:rPr>
              <a:t>Häufigster Wert</a:t>
            </a:r>
          </a:p>
        </p:txBody>
      </p:sp>
      <p:sp>
        <p:nvSpPr>
          <p:cNvPr id="15" name="Untertitel 2">
            <a:extLst>
              <a:ext uri="{FF2B5EF4-FFF2-40B4-BE49-F238E27FC236}">
                <a16:creationId xmlns:a16="http://schemas.microsoft.com/office/drawing/2014/main" id="{2F5AC8E8-61B7-CB4B-B855-A7660D4F5ADE}"/>
              </a:ext>
            </a:extLst>
          </p:cNvPr>
          <p:cNvSpPr txBox="1">
            <a:spLocks/>
          </p:cNvSpPr>
          <p:nvPr/>
        </p:nvSpPr>
        <p:spPr bwMode="auto">
          <a:xfrm>
            <a:off x="2409828" y="5011522"/>
            <a:ext cx="24470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FFC000"/>
                </a:solidFill>
              </a:rPr>
              <a:t>Kleinster Wert</a:t>
            </a:r>
          </a:p>
        </p:txBody>
      </p:sp>
      <p:sp>
        <p:nvSpPr>
          <p:cNvPr id="16" name="Untertitel 2">
            <a:extLst>
              <a:ext uri="{FF2B5EF4-FFF2-40B4-BE49-F238E27FC236}">
                <a16:creationId xmlns:a16="http://schemas.microsoft.com/office/drawing/2014/main" id="{26E1AB54-374B-E84B-A8D3-DB6A51448CC1}"/>
              </a:ext>
            </a:extLst>
          </p:cNvPr>
          <p:cNvSpPr txBox="1">
            <a:spLocks/>
          </p:cNvSpPr>
          <p:nvPr/>
        </p:nvSpPr>
        <p:spPr bwMode="auto">
          <a:xfrm>
            <a:off x="3489375" y="4116738"/>
            <a:ext cx="24470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FFC000"/>
                </a:solidFill>
              </a:rPr>
              <a:t>Größter Wert</a:t>
            </a:r>
          </a:p>
        </p:txBody>
      </p:sp>
      <p:sp>
        <p:nvSpPr>
          <p:cNvPr id="17" name="Untertitel 2">
            <a:extLst>
              <a:ext uri="{FF2B5EF4-FFF2-40B4-BE49-F238E27FC236}">
                <a16:creationId xmlns:a16="http://schemas.microsoft.com/office/drawing/2014/main" id="{0134BACC-A018-9140-963E-A50969547E64}"/>
              </a:ext>
            </a:extLst>
          </p:cNvPr>
          <p:cNvSpPr txBox="1">
            <a:spLocks/>
          </p:cNvSpPr>
          <p:nvPr/>
        </p:nvSpPr>
        <p:spPr bwMode="auto">
          <a:xfrm>
            <a:off x="4211442" y="5690519"/>
            <a:ext cx="24470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FFC000"/>
                </a:solidFill>
              </a:rPr>
              <a:t>Mittelwert</a:t>
            </a:r>
          </a:p>
        </p:txBody>
      </p:sp>
      <p:sp>
        <p:nvSpPr>
          <p:cNvPr id="18" name="Untertitel 2">
            <a:extLst>
              <a:ext uri="{FF2B5EF4-FFF2-40B4-BE49-F238E27FC236}">
                <a16:creationId xmlns:a16="http://schemas.microsoft.com/office/drawing/2014/main" id="{BC4DD3A5-5B40-8940-9F0D-05CE6752562A}"/>
              </a:ext>
            </a:extLst>
          </p:cNvPr>
          <p:cNvSpPr txBox="1">
            <a:spLocks/>
          </p:cNvSpPr>
          <p:nvPr/>
        </p:nvSpPr>
        <p:spPr bwMode="auto">
          <a:xfrm>
            <a:off x="6036537" y="4399054"/>
            <a:ext cx="24470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200" kern="0" dirty="0">
                <a:solidFill>
                  <a:srgbClr val="FFC000"/>
                </a:solidFill>
              </a:rPr>
              <a:t>Mitte</a:t>
            </a:r>
          </a:p>
        </p:txBody>
      </p:sp>
      <p:sp>
        <p:nvSpPr>
          <p:cNvPr id="19" name="Fußzeilenplatzhalter 4">
            <a:extLst>
              <a:ext uri="{FF2B5EF4-FFF2-40B4-BE49-F238E27FC236}">
                <a16:creationId xmlns:a16="http://schemas.microsoft.com/office/drawing/2014/main" id="{93EEE14C-9801-9748-B6D4-E0F5F0EA923A}"/>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26</a:t>
            </a:fld>
            <a:endParaRPr lang="de-DE" dirty="0"/>
          </a:p>
        </p:txBody>
      </p:sp>
    </p:spTree>
    <p:extLst>
      <p:ext uri="{BB962C8B-B14F-4D97-AF65-F5344CB8AC3E}">
        <p14:creationId xmlns:p14="http://schemas.microsoft.com/office/powerpoint/2010/main" val="314911887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63BCCB2-6BA9-4510-96B9-573E7EC35358}"/>
              </a:ext>
            </a:extLst>
          </p:cNvPr>
          <p:cNvSpPr>
            <a:spLocks noGrp="1"/>
          </p:cNvSpPr>
          <p:nvPr>
            <p:ph idx="1"/>
          </p:nvPr>
        </p:nvSpPr>
        <p:spPr>
          <a:xfrm>
            <a:off x="900113" y="1052513"/>
            <a:ext cx="8075612" cy="3744639"/>
          </a:xfrm>
        </p:spPr>
        <p:txBody>
          <a:bodyPr/>
          <a:lstStyle/>
          <a:p>
            <a:pPr marL="0" indent="0">
              <a:buNone/>
            </a:pPr>
            <a:r>
              <a:rPr lang="de-DE" dirty="0"/>
              <a:t>Insgesamt: Die Arbeit sollte nicht auf das bloße Erheben, Darstellen und Interpretieren von Daten reduziert werden. </a:t>
            </a:r>
          </a:p>
          <a:p>
            <a:pPr marL="0" indent="0">
              <a:buNone/>
            </a:pPr>
            <a:r>
              <a:rPr lang="de-DE" dirty="0"/>
              <a:t>Wichtig:</a:t>
            </a:r>
          </a:p>
          <a:p>
            <a:r>
              <a:rPr lang="de-DE" dirty="0"/>
              <a:t>Natur der Daten: Die Kinder sollen erfahren, dass Daten unterschiedlich ausgelegt werden können.</a:t>
            </a:r>
          </a:p>
          <a:p>
            <a:r>
              <a:rPr lang="de-DE" dirty="0"/>
              <a:t>Alternative Darstellungen: Die Kinder sollen die Möglichkeiten von verschiedenen Darstellungen von Daten untersuchen.</a:t>
            </a:r>
          </a:p>
          <a:p>
            <a:r>
              <a:rPr lang="de-DE" dirty="0"/>
              <a:t>Prognose: Die Kinder sollen mit Hilfe der Daten etwas voraussagen können.</a:t>
            </a:r>
          </a:p>
        </p:txBody>
      </p:sp>
      <p:sp>
        <p:nvSpPr>
          <p:cNvPr id="8" name="Titel 2">
            <a:extLst>
              <a:ext uri="{FF2B5EF4-FFF2-40B4-BE49-F238E27FC236}">
                <a16:creationId xmlns:a16="http://schemas.microsoft.com/office/drawing/2014/main" id="{2D5DD63E-D3D6-444F-81D7-D5853BBFCBF0}"/>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aseline="0">
                <a:solidFill>
                  <a:srgbClr val="34B409"/>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sz="2400" kern="0"/>
              <a:t>Daten und Häufigkeiten – Was ist damit gemeint?</a:t>
            </a:r>
            <a:endParaRPr lang="de-DE" sz="2400" kern="0" dirty="0"/>
          </a:p>
        </p:txBody>
      </p:sp>
      <p:sp>
        <p:nvSpPr>
          <p:cNvPr id="9" name="Rechteck 8">
            <a:extLst>
              <a:ext uri="{FF2B5EF4-FFF2-40B4-BE49-F238E27FC236}">
                <a16:creationId xmlns:a16="http://schemas.microsoft.com/office/drawing/2014/main" id="{518CB886-1710-0745-A312-D4340DACDD91}"/>
              </a:ext>
            </a:extLst>
          </p:cNvPr>
          <p:cNvSpPr/>
          <p:nvPr/>
        </p:nvSpPr>
        <p:spPr>
          <a:xfrm>
            <a:off x="5004048" y="5232103"/>
            <a:ext cx="3701046" cy="338554"/>
          </a:xfrm>
          <a:prstGeom prst="rect">
            <a:avLst/>
          </a:prstGeom>
        </p:spPr>
        <p:txBody>
          <a:bodyPr wrap="square">
            <a:spAutoFit/>
          </a:bodyPr>
          <a:lstStyle/>
          <a:p>
            <a:r>
              <a:rPr lang="de-DE" sz="1600" dirty="0"/>
              <a:t>(Pereira-Mendoza 1995; Rink 2009)</a:t>
            </a:r>
          </a:p>
        </p:txBody>
      </p:sp>
      <p:sp>
        <p:nvSpPr>
          <p:cNvPr id="5" name="Fußzeilenplatzhalter 4">
            <a:extLst>
              <a:ext uri="{FF2B5EF4-FFF2-40B4-BE49-F238E27FC236}">
                <a16:creationId xmlns:a16="http://schemas.microsoft.com/office/drawing/2014/main" id="{0CD7228F-3943-F848-B743-18914441566F}"/>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27</a:t>
            </a:fld>
            <a:endParaRPr lang="de-DE" dirty="0"/>
          </a:p>
        </p:txBody>
      </p:sp>
    </p:spTree>
    <p:extLst>
      <p:ext uri="{BB962C8B-B14F-4D97-AF65-F5344CB8AC3E}">
        <p14:creationId xmlns:p14="http://schemas.microsoft.com/office/powerpoint/2010/main" val="3091955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p:txBody>
          <a:bodyPr/>
          <a:lstStyle/>
          <a:p>
            <a:r>
              <a:rPr lang="de-DE" altLang="de-DE" dirty="0">
                <a:ea typeface="ＭＳ Ｐゴシック" charset="-128"/>
              </a:rPr>
              <a:t>Aufbau des Fortbildungsmoduls 1.5</a:t>
            </a:r>
          </a:p>
        </p:txBody>
      </p:sp>
      <p:sp>
        <p:nvSpPr>
          <p:cNvPr id="15362" name="Untertitel 2"/>
          <p:cNvSpPr>
            <a:spLocks noGrp="1"/>
          </p:cNvSpPr>
          <p:nvPr>
            <p:ph type="subTitle" idx="1"/>
          </p:nvPr>
        </p:nvSpPr>
        <p:spPr>
          <a:xfrm>
            <a:off x="827584" y="1161057"/>
            <a:ext cx="8229600" cy="5148263"/>
          </a:xfrm>
        </p:spPr>
        <p:txBody>
          <a:bodyPr/>
          <a:lstStyle/>
          <a:p>
            <a:endParaRPr lang="de-DE" altLang="de-DE" sz="2200" dirty="0">
              <a:ea typeface="ＭＳ Ｐゴシック" charset="-128"/>
            </a:endParaRPr>
          </a:p>
          <a:p>
            <a:pPr marL="609600" indent="-609600">
              <a:buFont typeface="Arial" charset="0"/>
              <a:buAutoNum type="arabicPeriod"/>
            </a:pPr>
            <a:r>
              <a:rPr lang="de-DE" altLang="de-DE" sz="2200" dirty="0">
                <a:ea typeface="ＭＳ Ｐゴシック" charset="-128"/>
              </a:rPr>
              <a:t>Warum überhaupt Daten und Häufigkeiten in der Grundschule?</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ea typeface="ＭＳ Ｐゴシック" charset="-128"/>
              </a:rPr>
              <a:t>Daten und Häufigkeiten – Was ist damit gemeint?</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solidFill>
                  <a:srgbClr val="34B405"/>
                </a:solidFill>
                <a:ea typeface="ＭＳ Ｐゴシック" charset="-128"/>
              </a:rPr>
              <a:t>“Gute Aufgaben“ im Bereich Daten und Häufigkeiten?</a:t>
            </a:r>
          </a:p>
        </p:txBody>
      </p:sp>
      <p:sp>
        <p:nvSpPr>
          <p:cNvPr id="4" name="Fußzeilenplatzhalter 4">
            <a:extLst>
              <a:ext uri="{FF2B5EF4-FFF2-40B4-BE49-F238E27FC236}">
                <a16:creationId xmlns:a16="http://schemas.microsoft.com/office/drawing/2014/main" id="{B4BBFCB4-93C7-7146-90F0-06DF530246FF}"/>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28</a:t>
            </a:fld>
            <a:endParaRPr lang="de-DE" dirty="0"/>
          </a:p>
        </p:txBody>
      </p:sp>
    </p:spTree>
    <p:extLst>
      <p:ext uri="{BB962C8B-B14F-4D97-AF65-F5344CB8AC3E}">
        <p14:creationId xmlns:p14="http://schemas.microsoft.com/office/powerpoint/2010/main" val="311520168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a:solidFill>
            <a:schemeClr val="bg2">
              <a:lumMod val="20000"/>
              <a:lumOff val="80000"/>
            </a:schemeClr>
          </a:solidFill>
        </p:spPr>
        <p:txBody>
          <a:bodyPr/>
          <a:lstStyle/>
          <a:p>
            <a:pPr>
              <a:spcAft>
                <a:spcPts val="1200"/>
              </a:spcAft>
              <a:defRPr/>
            </a:pPr>
            <a:r>
              <a:rPr lang="de-DE" sz="2200" b="1" dirty="0">
                <a:ea typeface="ＭＳ Ｐゴシック" pitchFamily="34" charset="-128"/>
              </a:rPr>
              <a:t>Aktivität:</a:t>
            </a:r>
            <a:endParaRPr lang="de-DE" sz="2200" dirty="0">
              <a:cs typeface="Times New Roman" charset="0"/>
            </a:endParaRPr>
          </a:p>
          <a:p>
            <a:pPr eaLnBrk="1" hangingPunct="1">
              <a:lnSpc>
                <a:spcPct val="90000"/>
              </a:lnSpc>
              <a:defRPr/>
            </a:pPr>
            <a:r>
              <a:rPr lang="de-DE" sz="2200" b="1" dirty="0"/>
              <a:t>                 </a:t>
            </a:r>
            <a:endParaRPr lang="de-DE" sz="2200" dirty="0">
              <a:cs typeface="Times New Roman" charset="0"/>
            </a:endParaRPr>
          </a:p>
          <a:p>
            <a:pPr>
              <a:spcAft>
                <a:spcPts val="1200"/>
              </a:spcAft>
              <a:defRPr/>
            </a:pPr>
            <a:r>
              <a:rPr lang="de-DE" sz="2200" dirty="0"/>
              <a:t>Sichten Sie Ihre Mathebücher der verschiedenen Jahrgangsstufen. </a:t>
            </a:r>
          </a:p>
          <a:p>
            <a:pPr>
              <a:spcAft>
                <a:spcPts val="1200"/>
              </a:spcAft>
              <a:defRPr/>
            </a:pPr>
            <a:r>
              <a:rPr lang="de-DE" sz="2200" dirty="0"/>
              <a:t>Inwiefern werden die Kompetenzen des Lehrplans zu </a:t>
            </a:r>
            <a:br>
              <a:rPr lang="de-DE" sz="2200" dirty="0"/>
            </a:br>
            <a:r>
              <a:rPr lang="de-DE" sz="2200" dirty="0"/>
              <a:t>Daten und Häufigkeiten dort angesprochen? </a:t>
            </a:r>
          </a:p>
          <a:p>
            <a:pPr>
              <a:spcAft>
                <a:spcPts val="1200"/>
              </a:spcAft>
              <a:defRPr/>
            </a:pPr>
            <a:endParaRPr lang="de-DE" sz="2200" dirty="0"/>
          </a:p>
          <a:p>
            <a:pPr>
              <a:defRPr/>
            </a:pPr>
            <a:endParaRPr lang="de-DE" sz="2200" b="1" dirty="0"/>
          </a:p>
          <a:p>
            <a:pPr marL="457200" indent="-457200">
              <a:lnSpc>
                <a:spcPct val="90000"/>
              </a:lnSpc>
              <a:spcAft>
                <a:spcPts val="1200"/>
              </a:spcAft>
              <a:defRPr/>
            </a:pPr>
            <a:br>
              <a:rPr lang="de-DE" sz="2200" dirty="0"/>
            </a:br>
            <a:endParaRPr lang="de-DE" sz="2200" dirty="0"/>
          </a:p>
          <a:p>
            <a:pPr>
              <a:defRPr/>
            </a:pPr>
            <a:r>
              <a:rPr lang="de-DE" sz="2200" dirty="0">
                <a:ea typeface="ＭＳ Ｐゴシック" pitchFamily="34" charset="-128"/>
              </a:rPr>
              <a:t>	</a:t>
            </a:r>
            <a:endParaRPr lang="de-DE" sz="2200" dirty="0"/>
          </a:p>
        </p:txBody>
      </p:sp>
      <p:pic>
        <p:nvPicPr>
          <p:cNvPr id="16386"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a:extLst>
              <a:ext uri="{FF2B5EF4-FFF2-40B4-BE49-F238E27FC236}">
                <a16:creationId xmlns:a16="http://schemas.microsoft.com/office/drawing/2014/main" id="{1FBC056E-607E-1742-BCCB-076187AA7E6C}"/>
              </a:ext>
            </a:extLst>
          </p:cNvPr>
          <p:cNvPicPr>
            <a:picLocks noChangeAspect="1"/>
          </p:cNvPicPr>
          <p:nvPr/>
        </p:nvPicPr>
        <p:blipFill>
          <a:blip r:embed="rId4"/>
          <a:stretch>
            <a:fillRect/>
          </a:stretch>
        </p:blipFill>
        <p:spPr>
          <a:xfrm>
            <a:off x="107504" y="3674430"/>
            <a:ext cx="8954887" cy="2648214"/>
          </a:xfrm>
          <a:prstGeom prst="rect">
            <a:avLst/>
          </a:prstGeom>
        </p:spPr>
      </p:pic>
      <p:sp>
        <p:nvSpPr>
          <p:cNvPr id="3" name="Titel 2">
            <a:extLst>
              <a:ext uri="{FF2B5EF4-FFF2-40B4-BE49-F238E27FC236}">
                <a16:creationId xmlns:a16="http://schemas.microsoft.com/office/drawing/2014/main" id="{F0E24421-7591-AD49-8E02-3C6B6273CA6A}"/>
              </a:ext>
            </a:extLst>
          </p:cNvPr>
          <p:cNvSpPr>
            <a:spLocks noGrp="1"/>
          </p:cNvSpPr>
          <p:nvPr>
            <p:ph type="ctrTitle"/>
          </p:nvPr>
        </p:nvSpPr>
        <p:spPr/>
        <p:txBody>
          <a:bodyPr/>
          <a:lstStyle/>
          <a:p>
            <a:r>
              <a:rPr lang="de-DE" dirty="0"/>
              <a:t>Umsetzung im Unterricht</a:t>
            </a:r>
          </a:p>
        </p:txBody>
      </p:sp>
      <p:sp>
        <p:nvSpPr>
          <p:cNvPr id="6" name="Fußzeilenplatzhalter 4">
            <a:extLst>
              <a:ext uri="{FF2B5EF4-FFF2-40B4-BE49-F238E27FC236}">
                <a16:creationId xmlns:a16="http://schemas.microsoft.com/office/drawing/2014/main" id="{430D50AE-E19B-234F-8391-1F705130F4CB}"/>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29</a:t>
            </a:fld>
            <a:endParaRPr lang="de-DE" dirty="0"/>
          </a:p>
        </p:txBody>
      </p:sp>
    </p:spTree>
    <p:extLst>
      <p:ext uri="{BB962C8B-B14F-4D97-AF65-F5344CB8AC3E}">
        <p14:creationId xmlns:p14="http://schemas.microsoft.com/office/powerpoint/2010/main" val="17031564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p:txBody>
          <a:bodyPr/>
          <a:lstStyle/>
          <a:p>
            <a:r>
              <a:rPr lang="de-DE" altLang="de-DE" dirty="0">
                <a:ea typeface="ＭＳ Ｐゴシック" charset="-128"/>
              </a:rPr>
              <a:t>Aufbau des Fortbildungsmoduls 1.5</a:t>
            </a:r>
          </a:p>
        </p:txBody>
      </p:sp>
      <p:sp>
        <p:nvSpPr>
          <p:cNvPr id="15362" name="Untertitel 2"/>
          <p:cNvSpPr>
            <a:spLocks noGrp="1"/>
          </p:cNvSpPr>
          <p:nvPr>
            <p:ph type="subTitle" idx="1"/>
          </p:nvPr>
        </p:nvSpPr>
        <p:spPr>
          <a:xfrm>
            <a:off x="827584" y="1161057"/>
            <a:ext cx="8229600" cy="5148263"/>
          </a:xfrm>
        </p:spPr>
        <p:txBody>
          <a:bodyPr/>
          <a:lstStyle/>
          <a:p>
            <a:endParaRPr lang="de-DE" altLang="de-DE" sz="2200" dirty="0">
              <a:ea typeface="ＭＳ Ｐゴシック" charset="-128"/>
            </a:endParaRPr>
          </a:p>
          <a:p>
            <a:pPr marL="609600" indent="-609600">
              <a:buFont typeface="Arial" charset="0"/>
              <a:buAutoNum type="arabicPeriod"/>
            </a:pPr>
            <a:r>
              <a:rPr lang="de-DE" altLang="de-DE" sz="2200" dirty="0">
                <a:ea typeface="ＭＳ Ｐゴシック" charset="-128"/>
              </a:rPr>
              <a:t>Warum überhaupt Daten und Häufigkeiten in der Grundschule?</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ea typeface="ＭＳ Ｐゴシック" charset="-128"/>
              </a:rPr>
              <a:t>Daten und Häufigkeiten – Was ist damit gemeint?</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ea typeface="ＭＳ Ｐゴシック" charset="-128"/>
              </a:rPr>
              <a:t>“Gute Aufgaben“ im Bereich Daten und Häufigkeiten?</a:t>
            </a:r>
          </a:p>
        </p:txBody>
      </p:sp>
      <p:sp>
        <p:nvSpPr>
          <p:cNvPr id="4" name="Fußzeilenplatzhalter 4">
            <a:extLst>
              <a:ext uri="{FF2B5EF4-FFF2-40B4-BE49-F238E27FC236}">
                <a16:creationId xmlns:a16="http://schemas.microsoft.com/office/drawing/2014/main" id="{CCF26793-4168-C14C-975E-9F149E6199B7}"/>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3</a:t>
            </a:fld>
            <a:endParaRPr lang="de-DE" dirty="0"/>
          </a:p>
        </p:txBody>
      </p:sp>
    </p:spTree>
    <p:extLst>
      <p:ext uri="{BB962C8B-B14F-4D97-AF65-F5344CB8AC3E}">
        <p14:creationId xmlns:p14="http://schemas.microsoft.com/office/powerpoint/2010/main" val="39527351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50E8D988-0B6D-4AF3-B324-DE3295E494C4}"/>
              </a:ext>
            </a:extLst>
          </p:cNvPr>
          <p:cNvSpPr>
            <a:spLocks noGrp="1"/>
          </p:cNvSpPr>
          <p:nvPr>
            <p:ph type="subTitle" idx="1"/>
          </p:nvPr>
        </p:nvSpPr>
        <p:spPr/>
        <p:txBody>
          <a:bodyPr/>
          <a:lstStyle/>
          <a:p>
            <a:r>
              <a:rPr lang="de-DE" altLang="de-DE" sz="2000" dirty="0">
                <a:ea typeface="ＭＳ Ｐゴシック" charset="-128"/>
              </a:rPr>
              <a:t>Die Qualitätsmerkmale guter Aufgaben in den Worten des aktuellen Lehrplans NRW</a:t>
            </a:r>
          </a:p>
          <a:p>
            <a:endParaRPr lang="de-DE" sz="2000" dirty="0"/>
          </a:p>
        </p:txBody>
      </p:sp>
      <p:pic>
        <p:nvPicPr>
          <p:cNvPr id="4" name="Picture 4">
            <a:extLst>
              <a:ext uri="{FF2B5EF4-FFF2-40B4-BE49-F238E27FC236}">
                <a16:creationId xmlns:a16="http://schemas.microsoft.com/office/drawing/2014/main" id="{F078A45B-E3BD-438A-8318-4DED28498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480" y="1697933"/>
            <a:ext cx="6580188"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a:extLst>
              <a:ext uri="{FF2B5EF4-FFF2-40B4-BE49-F238E27FC236}">
                <a16:creationId xmlns:a16="http://schemas.microsoft.com/office/drawing/2014/main" id="{023CC02E-C3A0-A54F-A192-0AE5F667DA73}"/>
              </a:ext>
            </a:extLst>
          </p:cNvPr>
          <p:cNvSpPr/>
          <p:nvPr/>
        </p:nvSpPr>
        <p:spPr>
          <a:xfrm rot="465173">
            <a:off x="79375" y="5721350"/>
            <a:ext cx="3097213" cy="865188"/>
          </a:xfrm>
          <a:prstGeom prst="rect">
            <a:avLst/>
          </a:prstGeom>
          <a:solidFill>
            <a:srgbClr val="34B4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Auch im Bereich </a:t>
            </a:r>
            <a:br>
              <a:rPr lang="de-DE" dirty="0">
                <a:solidFill>
                  <a:schemeClr val="tx1"/>
                </a:solidFill>
              </a:rPr>
            </a:br>
            <a:r>
              <a:rPr lang="de-DE" dirty="0">
                <a:solidFill>
                  <a:schemeClr val="tx1"/>
                </a:solidFill>
              </a:rPr>
              <a:t>Daten und Häufigkeiten?!</a:t>
            </a:r>
          </a:p>
        </p:txBody>
      </p:sp>
      <p:sp>
        <p:nvSpPr>
          <p:cNvPr id="8" name="Titel 2">
            <a:extLst>
              <a:ext uri="{FF2B5EF4-FFF2-40B4-BE49-F238E27FC236}">
                <a16:creationId xmlns:a16="http://schemas.microsoft.com/office/drawing/2014/main" id="{2CA89F29-097B-944A-A2C2-AB2FF41CD6F1}"/>
              </a:ext>
            </a:extLst>
          </p:cNvPr>
          <p:cNvSpPr>
            <a:spLocks noGrp="1"/>
          </p:cNvSpPr>
          <p:nvPr>
            <p:ph type="ctrTitle"/>
          </p:nvPr>
        </p:nvSpPr>
        <p:spPr>
          <a:xfrm>
            <a:off x="914400" y="152400"/>
            <a:ext cx="7772400" cy="609600"/>
          </a:xfrm>
        </p:spPr>
        <p:txBody>
          <a:bodyPr/>
          <a:lstStyle/>
          <a:p>
            <a:r>
              <a:rPr lang="de-DE" dirty="0"/>
              <a:t>Umsetzung im Unterricht</a:t>
            </a:r>
          </a:p>
        </p:txBody>
      </p:sp>
      <p:sp>
        <p:nvSpPr>
          <p:cNvPr id="6" name="Fußzeilenplatzhalter 4">
            <a:extLst>
              <a:ext uri="{FF2B5EF4-FFF2-40B4-BE49-F238E27FC236}">
                <a16:creationId xmlns:a16="http://schemas.microsoft.com/office/drawing/2014/main" id="{E6D8274F-F61D-9649-85A7-4EDBE5F6EDDB}"/>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30</a:t>
            </a:fld>
            <a:endParaRPr lang="de-DE" dirty="0"/>
          </a:p>
        </p:txBody>
      </p:sp>
    </p:spTree>
    <p:extLst>
      <p:ext uri="{BB962C8B-B14F-4D97-AF65-F5344CB8AC3E}">
        <p14:creationId xmlns:p14="http://schemas.microsoft.com/office/powerpoint/2010/main" val="30291115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a:extLst>
              <a:ext uri="{FF2B5EF4-FFF2-40B4-BE49-F238E27FC236}">
                <a16:creationId xmlns:a16="http://schemas.microsoft.com/office/drawing/2014/main" id="{2CA89F29-097B-944A-A2C2-AB2FF41CD6F1}"/>
              </a:ext>
            </a:extLst>
          </p:cNvPr>
          <p:cNvSpPr>
            <a:spLocks noGrp="1"/>
          </p:cNvSpPr>
          <p:nvPr>
            <p:ph type="ctrTitle"/>
          </p:nvPr>
        </p:nvSpPr>
        <p:spPr>
          <a:xfrm>
            <a:off x="914400" y="152400"/>
            <a:ext cx="8122096" cy="609600"/>
          </a:xfrm>
        </p:spPr>
        <p:txBody>
          <a:bodyPr/>
          <a:lstStyle/>
          <a:p>
            <a:r>
              <a:rPr lang="de-DE" dirty="0"/>
              <a:t>Umsetzung im Unterricht: Bsp. Säulendiagramme</a:t>
            </a:r>
          </a:p>
        </p:txBody>
      </p:sp>
      <p:sp>
        <p:nvSpPr>
          <p:cNvPr id="6" name="Untertitel 5">
            <a:extLst>
              <a:ext uri="{FF2B5EF4-FFF2-40B4-BE49-F238E27FC236}">
                <a16:creationId xmlns:a16="http://schemas.microsoft.com/office/drawing/2014/main" id="{7B7FBFAA-F335-E249-9AB0-E2219E0AF8EF}"/>
              </a:ext>
            </a:extLst>
          </p:cNvPr>
          <p:cNvSpPr>
            <a:spLocks noGrp="1"/>
          </p:cNvSpPr>
          <p:nvPr>
            <p:ph type="subTitle" idx="1"/>
          </p:nvPr>
        </p:nvSpPr>
        <p:spPr>
          <a:xfrm>
            <a:off x="914400" y="1151012"/>
            <a:ext cx="7978080" cy="1008112"/>
          </a:xfrm>
        </p:spPr>
        <p:txBody>
          <a:bodyPr/>
          <a:lstStyle/>
          <a:p>
            <a:r>
              <a:rPr lang="de-DE" sz="2400" dirty="0"/>
              <a:t>„Mathe sicher können“</a:t>
            </a:r>
          </a:p>
          <a:p>
            <a:pPr marL="342900" indent="-342900">
              <a:buFont typeface="Arial" panose="020B0604020202020204" pitchFamily="34" charset="0"/>
              <a:buChar char="•"/>
            </a:pPr>
            <a:r>
              <a:rPr lang="de-DE" sz="2400" dirty="0">
                <a:sym typeface="Wingdings" pitchFamily="2" charset="2"/>
              </a:rPr>
              <a:t>Für unterschiedliche Bereiche Diagnose- und Fördermaterial</a:t>
            </a:r>
          </a:p>
          <a:p>
            <a:pPr marL="342900" indent="-342900">
              <a:buFont typeface="Arial" panose="020B0604020202020204" pitchFamily="34" charset="0"/>
              <a:buChar char="•"/>
            </a:pPr>
            <a:r>
              <a:rPr lang="de-DE" sz="2400" dirty="0">
                <a:sym typeface="Wingdings" pitchFamily="2" charset="2"/>
              </a:rPr>
              <a:t>Material für Schülerinnen und Schüler sowie </a:t>
            </a:r>
            <a:br>
              <a:rPr lang="de-DE" sz="2400" dirty="0">
                <a:sym typeface="Wingdings" pitchFamily="2" charset="2"/>
              </a:rPr>
            </a:br>
            <a:r>
              <a:rPr lang="de-DE" sz="2400" dirty="0">
                <a:sym typeface="Wingdings" pitchFamily="2" charset="2"/>
              </a:rPr>
              <a:t>für Lehrerinnen und Lehrer </a:t>
            </a:r>
            <a:br>
              <a:rPr lang="de-DE" sz="2400" dirty="0">
                <a:sym typeface="Wingdings" pitchFamily="2" charset="2"/>
              </a:rPr>
            </a:br>
            <a:r>
              <a:rPr lang="de-DE" sz="2400" dirty="0">
                <a:sym typeface="Wingdings" pitchFamily="2" charset="2"/>
              </a:rPr>
              <a:t>(zudem für Multiplikatorinnen und Multiplikatoren) </a:t>
            </a:r>
            <a:endParaRPr lang="de-DE" sz="2400" dirty="0"/>
          </a:p>
        </p:txBody>
      </p:sp>
      <p:sp>
        <p:nvSpPr>
          <p:cNvPr id="9" name="Rechteck 8">
            <a:extLst>
              <a:ext uri="{FF2B5EF4-FFF2-40B4-BE49-F238E27FC236}">
                <a16:creationId xmlns:a16="http://schemas.microsoft.com/office/drawing/2014/main" id="{98BAF775-B427-E047-9485-A181C5C9A4B5}"/>
              </a:ext>
            </a:extLst>
          </p:cNvPr>
          <p:cNvSpPr/>
          <p:nvPr/>
        </p:nvSpPr>
        <p:spPr>
          <a:xfrm>
            <a:off x="683568" y="3933056"/>
            <a:ext cx="8028384" cy="338554"/>
          </a:xfrm>
          <a:prstGeom prst="rect">
            <a:avLst/>
          </a:prstGeom>
        </p:spPr>
        <p:txBody>
          <a:bodyPr wrap="square">
            <a:spAutoFit/>
          </a:bodyPr>
          <a:lstStyle/>
          <a:p>
            <a:pPr algn="r"/>
            <a:r>
              <a:rPr lang="de-DE" sz="1600" dirty="0"/>
              <a:t>https://mathe-sicher-</a:t>
            </a:r>
            <a:r>
              <a:rPr lang="de-DE" sz="1600" dirty="0" err="1"/>
              <a:t>koennen.dzlm.de</a:t>
            </a:r>
            <a:endParaRPr lang="de-DE" sz="1600" dirty="0"/>
          </a:p>
        </p:txBody>
      </p:sp>
      <p:sp>
        <p:nvSpPr>
          <p:cNvPr id="5" name="Fußzeilenplatzhalter 4">
            <a:extLst>
              <a:ext uri="{FF2B5EF4-FFF2-40B4-BE49-F238E27FC236}">
                <a16:creationId xmlns:a16="http://schemas.microsoft.com/office/drawing/2014/main" id="{D61350E7-9BF9-8E46-AAD2-CACFD8017D7F}"/>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31</a:t>
            </a:fld>
            <a:endParaRPr lang="de-DE" dirty="0"/>
          </a:p>
        </p:txBody>
      </p:sp>
    </p:spTree>
    <p:extLst>
      <p:ext uri="{BB962C8B-B14F-4D97-AF65-F5344CB8AC3E}">
        <p14:creationId xmlns:p14="http://schemas.microsoft.com/office/powerpoint/2010/main" val="200491966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a:extLst>
              <a:ext uri="{FF2B5EF4-FFF2-40B4-BE49-F238E27FC236}">
                <a16:creationId xmlns:a16="http://schemas.microsoft.com/office/drawing/2014/main" id="{2CA89F29-097B-944A-A2C2-AB2FF41CD6F1}"/>
              </a:ext>
            </a:extLst>
          </p:cNvPr>
          <p:cNvSpPr>
            <a:spLocks noGrp="1"/>
          </p:cNvSpPr>
          <p:nvPr>
            <p:ph type="ctrTitle"/>
          </p:nvPr>
        </p:nvSpPr>
        <p:spPr>
          <a:xfrm>
            <a:off x="914400" y="152400"/>
            <a:ext cx="8122096" cy="609600"/>
          </a:xfrm>
        </p:spPr>
        <p:txBody>
          <a:bodyPr/>
          <a:lstStyle/>
          <a:p>
            <a:r>
              <a:rPr lang="de-DE" dirty="0"/>
              <a:t>Umsetzung im Unterricht: Bsp. Säulendiagramme</a:t>
            </a:r>
          </a:p>
        </p:txBody>
      </p:sp>
      <p:pic>
        <p:nvPicPr>
          <p:cNvPr id="2" name="Grafik 1">
            <a:extLst>
              <a:ext uri="{FF2B5EF4-FFF2-40B4-BE49-F238E27FC236}">
                <a16:creationId xmlns:a16="http://schemas.microsoft.com/office/drawing/2014/main" id="{88DFDBCD-ED13-AA4F-A2B0-8FE2B9B3426A}"/>
              </a:ext>
            </a:extLst>
          </p:cNvPr>
          <p:cNvPicPr>
            <a:picLocks noChangeAspect="1"/>
          </p:cNvPicPr>
          <p:nvPr/>
        </p:nvPicPr>
        <p:blipFill>
          <a:blip r:embed="rId3"/>
          <a:stretch>
            <a:fillRect/>
          </a:stretch>
        </p:blipFill>
        <p:spPr>
          <a:xfrm>
            <a:off x="914400" y="1916832"/>
            <a:ext cx="2300934" cy="3240000"/>
          </a:xfrm>
          <a:prstGeom prst="rect">
            <a:avLst/>
          </a:prstGeom>
          <a:effectLst>
            <a:outerShdw blurRad="50800" dist="38100" dir="2700000" algn="tl" rotWithShape="0">
              <a:prstClr val="black">
                <a:alpha val="40000"/>
              </a:prstClr>
            </a:outerShdw>
          </a:effectLst>
        </p:spPr>
      </p:pic>
      <p:sp>
        <p:nvSpPr>
          <p:cNvPr id="6" name="Untertitel 5">
            <a:extLst>
              <a:ext uri="{FF2B5EF4-FFF2-40B4-BE49-F238E27FC236}">
                <a16:creationId xmlns:a16="http://schemas.microsoft.com/office/drawing/2014/main" id="{7B7FBFAA-F335-E249-9AB0-E2219E0AF8EF}"/>
              </a:ext>
            </a:extLst>
          </p:cNvPr>
          <p:cNvSpPr>
            <a:spLocks noGrp="1"/>
          </p:cNvSpPr>
          <p:nvPr>
            <p:ph type="subTitle" idx="1"/>
          </p:nvPr>
        </p:nvSpPr>
        <p:spPr>
          <a:xfrm>
            <a:off x="914400" y="1151012"/>
            <a:ext cx="7978080" cy="577378"/>
          </a:xfrm>
        </p:spPr>
        <p:txBody>
          <a:bodyPr/>
          <a:lstStyle/>
          <a:p>
            <a:r>
              <a:rPr lang="de-DE" sz="2400" dirty="0"/>
              <a:t>„Mathe sicher können“: Material zu Säulendiagrammen</a:t>
            </a:r>
          </a:p>
        </p:txBody>
      </p:sp>
      <p:pic>
        <p:nvPicPr>
          <p:cNvPr id="3" name="Grafik 2">
            <a:extLst>
              <a:ext uri="{FF2B5EF4-FFF2-40B4-BE49-F238E27FC236}">
                <a16:creationId xmlns:a16="http://schemas.microsoft.com/office/drawing/2014/main" id="{DF94D9F8-2F51-AB45-9E29-D91226747E65}"/>
              </a:ext>
            </a:extLst>
          </p:cNvPr>
          <p:cNvPicPr>
            <a:picLocks noChangeAspect="1"/>
          </p:cNvPicPr>
          <p:nvPr/>
        </p:nvPicPr>
        <p:blipFill>
          <a:blip r:embed="rId4"/>
          <a:stretch>
            <a:fillRect/>
          </a:stretch>
        </p:blipFill>
        <p:spPr>
          <a:xfrm>
            <a:off x="6551380" y="2780928"/>
            <a:ext cx="2322000" cy="3240000"/>
          </a:xfrm>
          <a:prstGeom prst="rect">
            <a:avLst/>
          </a:prstGeom>
          <a:effectLst>
            <a:outerShdw blurRad="50800" dist="38100" dir="2700000" algn="tl" rotWithShape="0">
              <a:prstClr val="black">
                <a:alpha val="40000"/>
              </a:prstClr>
            </a:outerShdw>
          </a:effectLst>
        </p:spPr>
      </p:pic>
      <p:sp>
        <p:nvSpPr>
          <p:cNvPr id="7" name="Untertitel 5">
            <a:extLst>
              <a:ext uri="{FF2B5EF4-FFF2-40B4-BE49-F238E27FC236}">
                <a16:creationId xmlns:a16="http://schemas.microsoft.com/office/drawing/2014/main" id="{3F073F8D-2874-7542-9838-92BC013A963F}"/>
              </a:ext>
            </a:extLst>
          </p:cNvPr>
          <p:cNvSpPr txBox="1">
            <a:spLocks/>
          </p:cNvSpPr>
          <p:nvPr/>
        </p:nvSpPr>
        <p:spPr bwMode="auto">
          <a:xfrm>
            <a:off x="3416450" y="1863676"/>
            <a:ext cx="7978080" cy="57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400" kern="0" dirty="0"/>
              <a:t>Material zu „Diagramme lesen“</a:t>
            </a:r>
          </a:p>
        </p:txBody>
      </p:sp>
      <p:sp>
        <p:nvSpPr>
          <p:cNvPr id="10" name="Untertitel 5">
            <a:extLst>
              <a:ext uri="{FF2B5EF4-FFF2-40B4-BE49-F238E27FC236}">
                <a16:creationId xmlns:a16="http://schemas.microsoft.com/office/drawing/2014/main" id="{CBF38B1D-BE3C-A044-BCC8-8E95733AD61D}"/>
              </a:ext>
            </a:extLst>
          </p:cNvPr>
          <p:cNvSpPr txBox="1">
            <a:spLocks/>
          </p:cNvSpPr>
          <p:nvPr/>
        </p:nvSpPr>
        <p:spPr bwMode="auto">
          <a:xfrm>
            <a:off x="179512" y="5661248"/>
            <a:ext cx="7978080" cy="57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400" kern="0" dirty="0"/>
              <a:t>Material zu „Daten in Diagrammen darstellen“</a:t>
            </a:r>
          </a:p>
        </p:txBody>
      </p:sp>
      <p:sp>
        <p:nvSpPr>
          <p:cNvPr id="9" name="Fußzeilenplatzhalter 4">
            <a:extLst>
              <a:ext uri="{FF2B5EF4-FFF2-40B4-BE49-F238E27FC236}">
                <a16:creationId xmlns:a16="http://schemas.microsoft.com/office/drawing/2014/main" id="{02F5EAA3-3756-CE4E-BE7F-C00F3C1E1E64}"/>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32</a:t>
            </a:fld>
            <a:endParaRPr lang="de-DE" dirty="0"/>
          </a:p>
        </p:txBody>
      </p:sp>
    </p:spTree>
    <p:extLst>
      <p:ext uri="{BB962C8B-B14F-4D97-AF65-F5344CB8AC3E}">
        <p14:creationId xmlns:p14="http://schemas.microsoft.com/office/powerpoint/2010/main" val="331259241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a:extLst>
              <a:ext uri="{FF2B5EF4-FFF2-40B4-BE49-F238E27FC236}">
                <a16:creationId xmlns:a16="http://schemas.microsoft.com/office/drawing/2014/main" id="{2CA89F29-097B-944A-A2C2-AB2FF41CD6F1}"/>
              </a:ext>
            </a:extLst>
          </p:cNvPr>
          <p:cNvSpPr>
            <a:spLocks noGrp="1"/>
          </p:cNvSpPr>
          <p:nvPr>
            <p:ph type="ctrTitle"/>
          </p:nvPr>
        </p:nvSpPr>
        <p:spPr>
          <a:xfrm>
            <a:off x="914400" y="152400"/>
            <a:ext cx="8122096" cy="609600"/>
          </a:xfrm>
        </p:spPr>
        <p:txBody>
          <a:bodyPr/>
          <a:lstStyle/>
          <a:p>
            <a:r>
              <a:rPr lang="de-DE" dirty="0"/>
              <a:t>Umsetzung im Unterricht: Bsp. Säulendiagramme</a:t>
            </a:r>
          </a:p>
        </p:txBody>
      </p:sp>
      <p:sp>
        <p:nvSpPr>
          <p:cNvPr id="6" name="Untertitel 5">
            <a:extLst>
              <a:ext uri="{FF2B5EF4-FFF2-40B4-BE49-F238E27FC236}">
                <a16:creationId xmlns:a16="http://schemas.microsoft.com/office/drawing/2014/main" id="{7B7FBFAA-F335-E249-9AB0-E2219E0AF8EF}"/>
              </a:ext>
            </a:extLst>
          </p:cNvPr>
          <p:cNvSpPr>
            <a:spLocks noGrp="1"/>
          </p:cNvSpPr>
          <p:nvPr>
            <p:ph type="subTitle" idx="1"/>
          </p:nvPr>
        </p:nvSpPr>
        <p:spPr/>
        <p:txBody>
          <a:bodyPr/>
          <a:lstStyle/>
          <a:p>
            <a:r>
              <a:rPr lang="de-DE" sz="2000" b="1" dirty="0">
                <a:solidFill>
                  <a:srgbClr val="5EB511"/>
                </a:solidFill>
              </a:rPr>
              <a:t>Übersicht zu „Diagramme lesen“</a:t>
            </a:r>
          </a:p>
          <a:p>
            <a:r>
              <a:rPr lang="de-DE" sz="1800" b="1" dirty="0"/>
              <a:t>1 Säulendiagrammen Werte entnehmen</a:t>
            </a:r>
          </a:p>
          <a:p>
            <a:r>
              <a:rPr lang="de-DE" sz="1800" dirty="0"/>
              <a:t>  1.1 Daten von einem Säulendiagramm in eine Tabelle übertragen</a:t>
            </a:r>
          </a:p>
          <a:p>
            <a:r>
              <a:rPr lang="de-DE" sz="1800" dirty="0"/>
              <a:t>  1.2 Mit Werten aus Diagrammen rechnen</a:t>
            </a:r>
          </a:p>
          <a:p>
            <a:r>
              <a:rPr lang="de-DE" sz="1800" dirty="0"/>
              <a:t>  1.3 Aussagen zu Diagrammen überprüfen</a:t>
            </a:r>
          </a:p>
          <a:p>
            <a:r>
              <a:rPr lang="de-DE" sz="1800" dirty="0"/>
              <a:t>  1.4 Ähnliche Diagramme vergleichen</a:t>
            </a:r>
          </a:p>
          <a:p>
            <a:r>
              <a:rPr lang="de-DE" sz="1800" dirty="0"/>
              <a:t>  1.5 Eine Tabelle mit Diagrammen vergleichen</a:t>
            </a:r>
          </a:p>
          <a:p>
            <a:r>
              <a:rPr lang="de-DE" sz="1800" b="1" dirty="0"/>
              <a:t>2 Säulendiagramme verstehen</a:t>
            </a:r>
          </a:p>
          <a:p>
            <a:r>
              <a:rPr lang="de-DE" sz="1800" dirty="0"/>
              <a:t>  2.1 Passende Überschriften finden</a:t>
            </a:r>
          </a:p>
          <a:p>
            <a:r>
              <a:rPr lang="de-DE" sz="1800" dirty="0"/>
              <a:t>  2.2 Inhalte aus einem Diagramm entnehmen</a:t>
            </a:r>
          </a:p>
          <a:p>
            <a:r>
              <a:rPr lang="de-DE" sz="1800" b="1" dirty="0"/>
              <a:t>3 Säulendiagramme beschreiben</a:t>
            </a:r>
          </a:p>
          <a:p>
            <a:r>
              <a:rPr lang="de-DE" sz="1800" dirty="0"/>
              <a:t>  3.1 Sprachspeicher zum Beschreiben von Diagrammen</a:t>
            </a:r>
          </a:p>
          <a:p>
            <a:r>
              <a:rPr lang="de-DE" sz="1800" dirty="0"/>
              <a:t>  3.2 Gute Beschreibungen für Diagramme finden</a:t>
            </a:r>
          </a:p>
        </p:txBody>
      </p:sp>
      <p:sp>
        <p:nvSpPr>
          <p:cNvPr id="7" name="Rechteck 6">
            <a:extLst>
              <a:ext uri="{FF2B5EF4-FFF2-40B4-BE49-F238E27FC236}">
                <a16:creationId xmlns:a16="http://schemas.microsoft.com/office/drawing/2014/main" id="{FE11A7A3-A1CA-6E45-A102-51016A413CDD}"/>
              </a:ext>
            </a:extLst>
          </p:cNvPr>
          <p:cNvSpPr/>
          <p:nvPr/>
        </p:nvSpPr>
        <p:spPr>
          <a:xfrm>
            <a:off x="1115616" y="6021288"/>
            <a:ext cx="8028384" cy="338554"/>
          </a:xfrm>
          <a:prstGeom prst="rect">
            <a:avLst/>
          </a:prstGeom>
        </p:spPr>
        <p:txBody>
          <a:bodyPr wrap="square">
            <a:spAutoFit/>
          </a:bodyPr>
          <a:lstStyle/>
          <a:p>
            <a:pPr algn="r"/>
            <a:r>
              <a:rPr lang="de-DE" sz="1600" dirty="0"/>
              <a:t>Baustein S4 A aus Mathe sicher können: https://mathe-sicher-</a:t>
            </a:r>
            <a:r>
              <a:rPr lang="de-DE" sz="1600" dirty="0" err="1"/>
              <a:t>koennen.dzlm.de</a:t>
            </a:r>
            <a:r>
              <a:rPr lang="de-DE" sz="1600" dirty="0"/>
              <a:t>/008</a:t>
            </a:r>
          </a:p>
        </p:txBody>
      </p:sp>
      <p:sp>
        <p:nvSpPr>
          <p:cNvPr id="5" name="Fußzeilenplatzhalter 4">
            <a:extLst>
              <a:ext uri="{FF2B5EF4-FFF2-40B4-BE49-F238E27FC236}">
                <a16:creationId xmlns:a16="http://schemas.microsoft.com/office/drawing/2014/main" id="{37EF1FC7-4C60-F642-BDD2-285B5EF84144}"/>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33</a:t>
            </a:fld>
            <a:endParaRPr lang="de-DE" dirty="0"/>
          </a:p>
        </p:txBody>
      </p:sp>
    </p:spTree>
    <p:extLst>
      <p:ext uri="{BB962C8B-B14F-4D97-AF65-F5344CB8AC3E}">
        <p14:creationId xmlns:p14="http://schemas.microsoft.com/office/powerpoint/2010/main" val="408475220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a:extLst>
              <a:ext uri="{FF2B5EF4-FFF2-40B4-BE49-F238E27FC236}">
                <a16:creationId xmlns:a16="http://schemas.microsoft.com/office/drawing/2014/main" id="{2CA89F29-097B-944A-A2C2-AB2FF41CD6F1}"/>
              </a:ext>
            </a:extLst>
          </p:cNvPr>
          <p:cNvSpPr>
            <a:spLocks noGrp="1"/>
          </p:cNvSpPr>
          <p:nvPr>
            <p:ph type="ctrTitle"/>
          </p:nvPr>
        </p:nvSpPr>
        <p:spPr>
          <a:xfrm>
            <a:off x="914400" y="152400"/>
            <a:ext cx="8122096" cy="609600"/>
          </a:xfrm>
        </p:spPr>
        <p:txBody>
          <a:bodyPr/>
          <a:lstStyle/>
          <a:p>
            <a:r>
              <a:rPr lang="de-DE" dirty="0"/>
              <a:t>Umsetzung im Unterricht: Bsp. Säulendiagramme</a:t>
            </a:r>
          </a:p>
        </p:txBody>
      </p:sp>
      <p:sp>
        <p:nvSpPr>
          <p:cNvPr id="6" name="Untertitel 5">
            <a:extLst>
              <a:ext uri="{FF2B5EF4-FFF2-40B4-BE49-F238E27FC236}">
                <a16:creationId xmlns:a16="http://schemas.microsoft.com/office/drawing/2014/main" id="{7B7FBFAA-F335-E249-9AB0-E2219E0AF8EF}"/>
              </a:ext>
            </a:extLst>
          </p:cNvPr>
          <p:cNvSpPr>
            <a:spLocks noGrp="1"/>
          </p:cNvSpPr>
          <p:nvPr>
            <p:ph type="subTitle" idx="1"/>
          </p:nvPr>
        </p:nvSpPr>
        <p:spPr/>
        <p:txBody>
          <a:bodyPr/>
          <a:lstStyle/>
          <a:p>
            <a:r>
              <a:rPr lang="de-DE" sz="2000" b="1" dirty="0">
                <a:solidFill>
                  <a:srgbClr val="5EB511"/>
                </a:solidFill>
              </a:rPr>
              <a:t>Übersicht zu „Daten in Diagrammen darstellen“</a:t>
            </a:r>
          </a:p>
          <a:p>
            <a:r>
              <a:rPr lang="de-DE" sz="1800" b="1" dirty="0"/>
              <a:t>1 Daten in Säulendiagramme übertragen</a:t>
            </a:r>
          </a:p>
          <a:p>
            <a:r>
              <a:rPr lang="de-DE" sz="1800" dirty="0"/>
              <a:t>  1.1 Schulgrößen</a:t>
            </a:r>
          </a:p>
          <a:p>
            <a:r>
              <a:rPr lang="de-DE" sz="1800" dirty="0"/>
              <a:t>  1.2 Zahlen getrennt nach Mädchen und Jungen</a:t>
            </a:r>
          </a:p>
          <a:p>
            <a:r>
              <a:rPr lang="de-DE" sz="1800" dirty="0"/>
              <a:t>  1.3 Handykosten</a:t>
            </a:r>
          </a:p>
          <a:p>
            <a:r>
              <a:rPr lang="de-DE" sz="1800" b="1" dirty="0"/>
              <a:t>2 Aufbau von Säulendiagrammen</a:t>
            </a:r>
          </a:p>
          <a:p>
            <a:r>
              <a:rPr lang="de-DE" sz="1800" dirty="0"/>
              <a:t>  2.1 Achsen einteilen</a:t>
            </a:r>
          </a:p>
          <a:p>
            <a:r>
              <a:rPr lang="de-DE" sz="1800" dirty="0"/>
              <a:t>  2.2 Säulendiagramme überprüfen</a:t>
            </a:r>
          </a:p>
          <a:p>
            <a:r>
              <a:rPr lang="de-DE" sz="1800" dirty="0"/>
              <a:t>  2.3 Fehler in Säulendiagrammen finden</a:t>
            </a:r>
          </a:p>
          <a:p>
            <a:r>
              <a:rPr lang="de-DE" sz="1800" b="1" dirty="0"/>
              <a:t>3 Säulendiagramme zeichnen</a:t>
            </a:r>
          </a:p>
          <a:p>
            <a:r>
              <a:rPr lang="de-DE" sz="1800" dirty="0"/>
              <a:t>  3.1 Checkliste für Säulendiagramme</a:t>
            </a:r>
          </a:p>
          <a:p>
            <a:r>
              <a:rPr lang="de-DE" sz="1800" dirty="0"/>
              <a:t>  3.2 Eine Tabelle in ein Säulendiagramm übertragen</a:t>
            </a:r>
          </a:p>
          <a:p>
            <a:r>
              <a:rPr lang="de-DE" sz="1800" dirty="0"/>
              <a:t>  3.3 Einen Text in eine Tabelle und ein Diagramm übertragen</a:t>
            </a:r>
          </a:p>
          <a:p>
            <a:r>
              <a:rPr lang="de-DE" sz="1800" dirty="0"/>
              <a:t>  3.4 Ein Kreisdiagramm in ein Säulendiagramm übertragen</a:t>
            </a:r>
          </a:p>
        </p:txBody>
      </p:sp>
      <p:sp>
        <p:nvSpPr>
          <p:cNvPr id="7" name="Rechteck 6">
            <a:extLst>
              <a:ext uri="{FF2B5EF4-FFF2-40B4-BE49-F238E27FC236}">
                <a16:creationId xmlns:a16="http://schemas.microsoft.com/office/drawing/2014/main" id="{75BDDBFD-C6F6-8E45-A528-C04D7ED01AA1}"/>
              </a:ext>
            </a:extLst>
          </p:cNvPr>
          <p:cNvSpPr/>
          <p:nvPr/>
        </p:nvSpPr>
        <p:spPr>
          <a:xfrm>
            <a:off x="1115616" y="6021288"/>
            <a:ext cx="8028384" cy="338554"/>
          </a:xfrm>
          <a:prstGeom prst="rect">
            <a:avLst/>
          </a:prstGeom>
        </p:spPr>
        <p:txBody>
          <a:bodyPr wrap="square">
            <a:spAutoFit/>
          </a:bodyPr>
          <a:lstStyle/>
          <a:p>
            <a:pPr algn="r"/>
            <a:r>
              <a:rPr lang="de-DE" sz="1600" dirty="0"/>
              <a:t>Baustein S4 B aus Mathe sicher können: https://mathe-sicher-</a:t>
            </a:r>
            <a:r>
              <a:rPr lang="de-DE" sz="1600" dirty="0" err="1"/>
              <a:t>koennen.dzlm.de</a:t>
            </a:r>
            <a:r>
              <a:rPr lang="de-DE" sz="1600" dirty="0"/>
              <a:t>/008</a:t>
            </a:r>
          </a:p>
        </p:txBody>
      </p:sp>
      <p:sp>
        <p:nvSpPr>
          <p:cNvPr id="5" name="Fußzeilenplatzhalter 4">
            <a:extLst>
              <a:ext uri="{FF2B5EF4-FFF2-40B4-BE49-F238E27FC236}">
                <a16:creationId xmlns:a16="http://schemas.microsoft.com/office/drawing/2014/main" id="{18723CCF-4AE0-1E45-BDE0-9E484F1B740B}"/>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34</a:t>
            </a:fld>
            <a:endParaRPr lang="de-DE" dirty="0"/>
          </a:p>
        </p:txBody>
      </p:sp>
    </p:spTree>
    <p:extLst>
      <p:ext uri="{BB962C8B-B14F-4D97-AF65-F5344CB8AC3E}">
        <p14:creationId xmlns:p14="http://schemas.microsoft.com/office/powerpoint/2010/main" val="286144733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a:solidFill>
            <a:schemeClr val="bg2">
              <a:lumMod val="20000"/>
              <a:lumOff val="80000"/>
            </a:schemeClr>
          </a:solidFill>
        </p:spPr>
        <p:txBody>
          <a:bodyPr/>
          <a:lstStyle/>
          <a:p>
            <a:pPr>
              <a:spcAft>
                <a:spcPts val="1200"/>
              </a:spcAft>
              <a:defRPr/>
            </a:pPr>
            <a:r>
              <a:rPr lang="de-DE" sz="2400" b="1" dirty="0">
                <a:ea typeface="ＭＳ Ｐゴシック" pitchFamily="34" charset="-128"/>
              </a:rPr>
              <a:t>Aktivität:</a:t>
            </a:r>
            <a:endParaRPr lang="de-DE" sz="2400" dirty="0">
              <a:cs typeface="Times New Roman" charset="0"/>
            </a:endParaRPr>
          </a:p>
          <a:p>
            <a:pPr eaLnBrk="1" hangingPunct="1">
              <a:lnSpc>
                <a:spcPct val="90000"/>
              </a:lnSpc>
              <a:defRPr/>
            </a:pPr>
            <a:r>
              <a:rPr lang="de-DE" sz="2400" b="1" dirty="0"/>
              <a:t>                 </a:t>
            </a:r>
            <a:endParaRPr lang="de-DE" sz="2400" dirty="0">
              <a:cs typeface="Times New Roman" charset="0"/>
            </a:endParaRPr>
          </a:p>
          <a:p>
            <a:pPr>
              <a:defRPr/>
            </a:pPr>
            <a:r>
              <a:rPr lang="de-DE" sz="2400" dirty="0"/>
              <a:t>Sichten Sie das Mathe sicher können-Material zu “Diagramme lesen“ und „Daten in Diagrammen darstellen“ (</a:t>
            </a:r>
            <a:r>
              <a:rPr lang="de-DE" sz="2400" dirty="0">
                <a:hlinkClick r:id="rId3"/>
              </a:rPr>
              <a:t>https://mathe-sicher-koennen.dzlm.de/008</a:t>
            </a:r>
            <a:r>
              <a:rPr lang="de-DE" sz="2400" dirty="0"/>
              <a:t>). Greifen Sie sich anschließend eine Aufgabe heraus.</a:t>
            </a:r>
          </a:p>
          <a:p>
            <a:pPr marL="342900" indent="-342900">
              <a:buFont typeface="Arial" panose="020B0604020202020204" pitchFamily="34" charset="0"/>
              <a:buChar char="•"/>
              <a:defRPr/>
            </a:pPr>
            <a:r>
              <a:rPr lang="de-DE" sz="2400" dirty="0"/>
              <a:t>Welche Kompetenzen werden angesprochen?</a:t>
            </a:r>
          </a:p>
          <a:p>
            <a:pPr marL="342900" indent="-342900">
              <a:buFont typeface="Arial" panose="020B0604020202020204" pitchFamily="34" charset="0"/>
              <a:buChar char="•"/>
              <a:defRPr/>
            </a:pPr>
            <a:r>
              <a:rPr lang="de-DE" sz="2400" dirty="0"/>
              <a:t>Wie könnte um die Aufgabe herum eine mögliche Unterrichtsreihe im Klassenkontext aussehen?</a:t>
            </a:r>
          </a:p>
          <a:p>
            <a:pPr marL="342900" indent="-342900">
              <a:buFont typeface="Arial" panose="020B0604020202020204" pitchFamily="34" charset="0"/>
              <a:buChar char="•"/>
              <a:defRPr/>
            </a:pPr>
            <a:endParaRPr lang="de-DE" sz="2400" dirty="0"/>
          </a:p>
          <a:p>
            <a:pPr>
              <a:defRPr/>
            </a:pPr>
            <a:endParaRPr lang="de-DE" sz="2400" dirty="0"/>
          </a:p>
          <a:p>
            <a:pPr>
              <a:spcAft>
                <a:spcPts val="1200"/>
              </a:spcAft>
              <a:defRPr/>
            </a:pPr>
            <a:endParaRPr lang="de-DE" sz="2400" dirty="0"/>
          </a:p>
          <a:p>
            <a:pPr>
              <a:spcAft>
                <a:spcPts val="1200"/>
              </a:spcAft>
              <a:defRPr/>
            </a:pPr>
            <a:endParaRPr lang="de-DE" sz="2400" dirty="0"/>
          </a:p>
          <a:p>
            <a:pPr>
              <a:defRPr/>
            </a:pPr>
            <a:endParaRPr lang="de-DE" sz="2400" b="1" dirty="0"/>
          </a:p>
          <a:p>
            <a:pPr marL="457200" indent="-457200">
              <a:lnSpc>
                <a:spcPct val="90000"/>
              </a:lnSpc>
              <a:spcAft>
                <a:spcPts val="1200"/>
              </a:spcAft>
              <a:defRPr/>
            </a:pPr>
            <a:br>
              <a:rPr lang="de-DE" sz="2400" dirty="0"/>
            </a:br>
            <a:endParaRPr lang="de-DE" sz="2400" dirty="0"/>
          </a:p>
          <a:p>
            <a:pPr>
              <a:defRPr/>
            </a:pPr>
            <a:r>
              <a:rPr lang="de-DE" sz="1800" dirty="0">
                <a:ea typeface="ＭＳ Ｐゴシック" pitchFamily="34" charset="-128"/>
              </a:rPr>
              <a:t>	</a:t>
            </a:r>
            <a:endParaRPr lang="de-DE" sz="3200" dirty="0"/>
          </a:p>
        </p:txBody>
      </p:sp>
      <p:pic>
        <p:nvPicPr>
          <p:cNvPr id="16386" name="Bild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2">
            <a:extLst>
              <a:ext uri="{FF2B5EF4-FFF2-40B4-BE49-F238E27FC236}">
                <a16:creationId xmlns:a16="http://schemas.microsoft.com/office/drawing/2014/main" id="{176E425F-9A47-9943-A66E-6BAF8025E1C0}"/>
              </a:ext>
            </a:extLst>
          </p:cNvPr>
          <p:cNvSpPr>
            <a:spLocks noGrp="1"/>
          </p:cNvSpPr>
          <p:nvPr>
            <p:ph type="ctrTitle"/>
          </p:nvPr>
        </p:nvSpPr>
        <p:spPr>
          <a:xfrm>
            <a:off x="914400" y="152400"/>
            <a:ext cx="8122096" cy="609600"/>
          </a:xfrm>
        </p:spPr>
        <p:txBody>
          <a:bodyPr/>
          <a:lstStyle/>
          <a:p>
            <a:r>
              <a:rPr lang="de-DE" dirty="0"/>
              <a:t>Umsetzung im Unterricht: Bsp. Säulendiagramme</a:t>
            </a:r>
          </a:p>
        </p:txBody>
      </p:sp>
      <p:sp>
        <p:nvSpPr>
          <p:cNvPr id="5" name="Fußzeilenplatzhalter 4">
            <a:extLst>
              <a:ext uri="{FF2B5EF4-FFF2-40B4-BE49-F238E27FC236}">
                <a16:creationId xmlns:a16="http://schemas.microsoft.com/office/drawing/2014/main" id="{CAB5B38A-8BE9-2D44-AB0A-69BA3DA9791F}"/>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35</a:t>
            </a:fld>
            <a:endParaRPr lang="de-DE" dirty="0"/>
          </a:p>
        </p:txBody>
      </p:sp>
    </p:spTree>
    <p:extLst>
      <p:ext uri="{BB962C8B-B14F-4D97-AF65-F5344CB8AC3E}">
        <p14:creationId xmlns:p14="http://schemas.microsoft.com/office/powerpoint/2010/main" val="197192365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Inhaltsplatzhalter 2"/>
          <p:cNvSpPr>
            <a:spLocks noGrp="1"/>
          </p:cNvSpPr>
          <p:nvPr>
            <p:ph idx="1"/>
          </p:nvPr>
        </p:nvSpPr>
        <p:spPr>
          <a:xfrm>
            <a:off x="755650" y="1063625"/>
            <a:ext cx="8388350" cy="4525963"/>
          </a:xfrm>
        </p:spPr>
        <p:txBody>
          <a:bodyPr/>
          <a:lstStyle/>
          <a:p>
            <a:pPr marL="0" indent="0">
              <a:buFontTx/>
              <a:buNone/>
            </a:pPr>
            <a:r>
              <a:rPr lang="de-DE" altLang="de-DE" b="1" dirty="0">
                <a:ea typeface="ＭＳ Ｐゴシック" charset="-128"/>
              </a:rPr>
              <a:t>Ausgangspunkt: </a:t>
            </a:r>
            <a:r>
              <a:rPr lang="de-DE" altLang="de-DE" dirty="0">
                <a:ea typeface="ＭＳ Ｐゴシック" charset="-128"/>
              </a:rPr>
              <a:t>Zeitschriftenartikel „Ein halber Schüler weniger“ </a:t>
            </a:r>
          </a:p>
          <a:p>
            <a:pPr marL="0" indent="0">
              <a:buFontTx/>
              <a:buNone/>
            </a:pPr>
            <a:r>
              <a:rPr lang="de-DE" altLang="de-DE" dirty="0">
                <a:ea typeface="ＭＳ Ｐゴシック" charset="-128"/>
              </a:rPr>
              <a:t>(Inhalt: Klassengrößen in den Grundschulen NRWs)</a:t>
            </a:r>
          </a:p>
          <a:p>
            <a:pPr marL="0" indent="0">
              <a:buFontTx/>
              <a:buNone/>
            </a:pPr>
            <a:endParaRPr lang="de-DE" altLang="de-DE" dirty="0">
              <a:ea typeface="ＭＳ Ｐゴシック" charset="-128"/>
            </a:endParaRPr>
          </a:p>
          <a:p>
            <a:pPr marL="0" indent="0">
              <a:buFontTx/>
              <a:buNone/>
            </a:pPr>
            <a:endParaRPr lang="de-DE" altLang="de-DE" dirty="0">
              <a:ea typeface="ＭＳ Ｐゴシック" charset="-128"/>
            </a:endParaRPr>
          </a:p>
          <a:p>
            <a:pPr marL="0" indent="0">
              <a:buFontTx/>
              <a:buNone/>
            </a:pPr>
            <a:endParaRPr lang="de-DE" altLang="de-DE" dirty="0">
              <a:ea typeface="ＭＳ Ｐゴシック" charset="-128"/>
            </a:endParaRPr>
          </a:p>
          <a:p>
            <a:pPr marL="0" indent="0">
              <a:buFontTx/>
              <a:buNone/>
            </a:pPr>
            <a:endParaRPr lang="de-DE" altLang="de-DE" dirty="0">
              <a:ea typeface="ＭＳ Ｐゴシック" charset="-128"/>
            </a:endParaRPr>
          </a:p>
          <a:p>
            <a:pPr marL="0" indent="0">
              <a:buFontTx/>
              <a:buNone/>
            </a:pPr>
            <a:endParaRPr lang="de-DE" altLang="de-DE" dirty="0">
              <a:ea typeface="ＭＳ Ｐゴシック" charset="-128"/>
            </a:endParaRPr>
          </a:p>
          <a:p>
            <a:pPr marL="0" indent="0">
              <a:buFontTx/>
              <a:buNone/>
            </a:pPr>
            <a:endParaRPr lang="de-DE" altLang="de-DE" dirty="0">
              <a:ea typeface="ＭＳ Ｐゴシック" charset="-128"/>
            </a:endParaRPr>
          </a:p>
          <a:p>
            <a:pPr marL="0" indent="0">
              <a:buFontTx/>
              <a:buNone/>
            </a:pPr>
            <a:endParaRPr lang="de-DE" altLang="de-DE" dirty="0">
              <a:ea typeface="ＭＳ Ｐゴシック" charset="-128"/>
            </a:endParaRPr>
          </a:p>
          <a:p>
            <a:pPr marL="0" indent="0">
              <a:buFontTx/>
              <a:buNone/>
            </a:pPr>
            <a:endParaRPr lang="de-DE" altLang="de-DE" dirty="0">
              <a:ea typeface="ＭＳ Ｐゴシック" charset="-128"/>
            </a:endParaRPr>
          </a:p>
          <a:p>
            <a:pPr marL="0" indent="0">
              <a:buFontTx/>
              <a:buNone/>
            </a:pPr>
            <a:r>
              <a:rPr lang="de-DE" altLang="de-DE" b="1" dirty="0">
                <a:ea typeface="ＭＳ Ｐゴシック" charset="-128"/>
              </a:rPr>
              <a:t>Frage: </a:t>
            </a:r>
            <a:r>
              <a:rPr lang="de-DE" altLang="de-DE" dirty="0">
                <a:ea typeface="ＭＳ Ｐゴシック" charset="-128"/>
              </a:rPr>
              <a:t>Wie groß sind die Klassen in der eigenen Schule?</a:t>
            </a:r>
            <a:endParaRPr lang="de-DE" altLang="de-DE" dirty="0">
              <a:ea typeface="ＭＳ Ｐゴシック" charset="-128"/>
              <a:sym typeface="Wingdings" panose="05000000000000000000" pitchFamily="2" charset="2"/>
            </a:endParaRPr>
          </a:p>
          <a:p>
            <a:pPr>
              <a:buFont typeface="Wingdings" panose="05000000000000000000" pitchFamily="2" charset="2"/>
              <a:buChar char="à"/>
            </a:pPr>
            <a:r>
              <a:rPr lang="de-DE" altLang="de-DE" dirty="0">
                <a:ea typeface="ＭＳ Ｐゴシック" charset="-128"/>
                <a:sym typeface="Wingdings" panose="05000000000000000000" pitchFamily="2" charset="2"/>
              </a:rPr>
              <a:t>Führt zu ersten Erhebungen und Darstellungen</a:t>
            </a:r>
          </a:p>
          <a:p>
            <a:pPr marL="0" indent="0">
              <a:buNone/>
            </a:pPr>
            <a:endParaRPr lang="de-DE" altLang="de-DE" dirty="0">
              <a:ea typeface="ＭＳ Ｐゴシック" charset="-128"/>
              <a:sym typeface="Wingdings" panose="05000000000000000000" pitchFamily="2" charset="2"/>
            </a:endParaRPr>
          </a:p>
        </p:txBody>
      </p:sp>
      <p:sp>
        <p:nvSpPr>
          <p:cNvPr id="5" name="Rechteck 4">
            <a:extLst>
              <a:ext uri="{FF2B5EF4-FFF2-40B4-BE49-F238E27FC236}">
                <a16:creationId xmlns:a16="http://schemas.microsoft.com/office/drawing/2014/main" id="{63845A4B-8911-E641-B44F-5FA4A5C4CA24}"/>
              </a:ext>
            </a:extLst>
          </p:cNvPr>
          <p:cNvSpPr/>
          <p:nvPr/>
        </p:nvSpPr>
        <p:spPr>
          <a:xfrm>
            <a:off x="3491880" y="5964289"/>
            <a:ext cx="5904656" cy="338554"/>
          </a:xfrm>
          <a:prstGeom prst="rect">
            <a:avLst/>
          </a:prstGeom>
        </p:spPr>
        <p:txBody>
          <a:bodyPr wrap="square">
            <a:spAutoFit/>
          </a:bodyPr>
          <a:lstStyle/>
          <a:p>
            <a:r>
              <a:rPr lang="de-DE" sz="1600" dirty="0"/>
              <a:t>https://</a:t>
            </a:r>
            <a:r>
              <a:rPr lang="de-DE" sz="1600" dirty="0" err="1"/>
              <a:t>pikas.dzlm.de</a:t>
            </a:r>
            <a:r>
              <a:rPr lang="de-DE" sz="1600" dirty="0"/>
              <a:t>/125 und https://</a:t>
            </a:r>
            <a:r>
              <a:rPr lang="de-DE" sz="1600" dirty="0" err="1"/>
              <a:t>primakom.dzlm.de</a:t>
            </a:r>
            <a:r>
              <a:rPr lang="de-DE" sz="1600" dirty="0"/>
              <a:t>/373  </a:t>
            </a:r>
          </a:p>
        </p:txBody>
      </p:sp>
      <p:sp>
        <p:nvSpPr>
          <p:cNvPr id="6" name="Titel 1">
            <a:extLst>
              <a:ext uri="{FF2B5EF4-FFF2-40B4-BE49-F238E27FC236}">
                <a16:creationId xmlns:a16="http://schemas.microsoft.com/office/drawing/2014/main" id="{99387423-9E21-5A42-8087-271E0AF9FC38}"/>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Umsetzung im Unterricht: PIKAS</a:t>
            </a:r>
          </a:p>
        </p:txBody>
      </p:sp>
      <p:sp>
        <p:nvSpPr>
          <p:cNvPr id="7" name="Fußzeilenplatzhalter 4">
            <a:extLst>
              <a:ext uri="{FF2B5EF4-FFF2-40B4-BE49-F238E27FC236}">
                <a16:creationId xmlns:a16="http://schemas.microsoft.com/office/drawing/2014/main" id="{53B9DF18-0092-704D-BD58-CCBD05554B6A}"/>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36</a:t>
            </a:fld>
            <a:endParaRPr lang="de-DE" dirty="0"/>
          </a:p>
        </p:txBody>
      </p:sp>
      <p:pic>
        <p:nvPicPr>
          <p:cNvPr id="3" name="Grafik 2">
            <a:extLst>
              <a:ext uri="{FF2B5EF4-FFF2-40B4-BE49-F238E27FC236}">
                <a16:creationId xmlns:a16="http://schemas.microsoft.com/office/drawing/2014/main" id="{5BE16364-3304-6D48-88F6-68CB249106DE}"/>
              </a:ext>
            </a:extLst>
          </p:cNvPr>
          <p:cNvPicPr>
            <a:picLocks noChangeAspect="1"/>
          </p:cNvPicPr>
          <p:nvPr/>
        </p:nvPicPr>
        <p:blipFill>
          <a:blip r:embed="rId3">
            <a:extLst>
              <a:ext uri="{BEBA8EAE-BF5A-486C-A8C5-ECC9F3942E4B}">
                <a14:imgProps xmlns:a14="http://schemas.microsoft.com/office/drawing/2010/main">
                  <a14:imgLayer>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447137" y="1897889"/>
            <a:ext cx="4249727" cy="3187295"/>
          </a:xfrm>
          <a:prstGeom prst="rect">
            <a:avLst/>
          </a:prstGeom>
          <a:ln>
            <a:solidFill>
              <a:schemeClr val="tx1"/>
            </a:solidFill>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Inhaltsplatzhalter 2"/>
          <p:cNvSpPr>
            <a:spLocks noGrp="1"/>
          </p:cNvSpPr>
          <p:nvPr>
            <p:ph idx="1"/>
          </p:nvPr>
        </p:nvSpPr>
        <p:spPr>
          <a:xfrm>
            <a:off x="14961" y="1340545"/>
            <a:ext cx="3500871" cy="4392711"/>
          </a:xfrm>
        </p:spPr>
        <p:txBody>
          <a:bodyPr/>
          <a:lstStyle/>
          <a:p>
            <a:pPr marL="0" indent="0">
              <a:buNone/>
            </a:pPr>
            <a:r>
              <a:rPr lang="de-DE" altLang="de-DE" sz="2000" b="1" dirty="0">
                <a:ea typeface="ＭＳ Ｐゴシック" charset="-128"/>
                <a:sym typeface="Wingdings" panose="05000000000000000000" pitchFamily="2" charset="2"/>
              </a:rPr>
              <a:t>Im weiteren Verlauf können die Kinder…</a:t>
            </a:r>
          </a:p>
          <a:p>
            <a:pPr>
              <a:buFont typeface="Wingdings" panose="05000000000000000000" pitchFamily="2" charset="2"/>
              <a:buChar char="à"/>
            </a:pPr>
            <a:r>
              <a:rPr lang="de-DE" altLang="de-DE" sz="2000" dirty="0">
                <a:ea typeface="ＭＳ Ｐゴシック" charset="-128"/>
                <a:sym typeface="Wingdings" panose="05000000000000000000" pitchFamily="2" charset="2"/>
              </a:rPr>
              <a:t>weitere Umfragen entwickeln, die ihre Schule betreffen</a:t>
            </a:r>
          </a:p>
          <a:p>
            <a:pPr>
              <a:buFont typeface="Wingdings" panose="05000000000000000000" pitchFamily="2" charset="2"/>
              <a:buChar char="à"/>
            </a:pPr>
            <a:r>
              <a:rPr lang="de-DE" altLang="de-DE" sz="2000" dirty="0">
                <a:ea typeface="ＭＳ Ｐゴシック" charset="-128"/>
                <a:sym typeface="Wingdings" panose="05000000000000000000" pitchFamily="2" charset="2"/>
              </a:rPr>
              <a:t>die Ergebnisse in Form von Tabellen, Diagrammen und Stichlisten darstellen</a:t>
            </a:r>
          </a:p>
          <a:p>
            <a:pPr>
              <a:buFont typeface="Wingdings" panose="05000000000000000000" pitchFamily="2" charset="2"/>
              <a:buChar char="à"/>
            </a:pPr>
            <a:r>
              <a:rPr lang="de-DE" altLang="de-DE" sz="2000" dirty="0">
                <a:ea typeface="ＭＳ Ｐゴシック" charset="-128"/>
                <a:sym typeface="Wingdings" panose="05000000000000000000" pitchFamily="2" charset="2"/>
              </a:rPr>
              <a:t>Ergebnisse auf Plakaten festhalten</a:t>
            </a:r>
          </a:p>
          <a:p>
            <a:pPr>
              <a:buFont typeface="Wingdings" panose="05000000000000000000" pitchFamily="2" charset="2"/>
              <a:buChar char="à"/>
            </a:pPr>
            <a:r>
              <a:rPr lang="de-DE" altLang="de-DE" sz="2000" dirty="0">
                <a:ea typeface="ＭＳ Ｐゴシック" charset="-128"/>
                <a:sym typeface="Wingdings" panose="05000000000000000000" pitchFamily="2" charset="2"/>
              </a:rPr>
              <a:t>die Ergebnisse würdigen: z.B. beim Schulfest oder Tag der offenen Tür unter dem Motto „Unsere Schule in Zahlen“</a:t>
            </a:r>
          </a:p>
          <a:p>
            <a:pPr marL="0" indent="0">
              <a:buFontTx/>
              <a:buNone/>
            </a:pPr>
            <a:endParaRPr lang="de-DE" altLang="de-DE" sz="2000" dirty="0">
              <a:latin typeface="Calibri" charset="0"/>
              <a:ea typeface="ＭＳ Ｐゴシック" charset="-128"/>
            </a:endParaRPr>
          </a:p>
        </p:txBody>
      </p:sp>
      <p:pic>
        <p:nvPicPr>
          <p:cNvPr id="1026" name="Picture 2" descr="https://pikas.dzlm.de/pikasfiles/uploads/upload/Material/Haus_7_-_Gute_-_Aufgaben/UM/Unsere_Schule_in_Zahlen/Dokumentation_UnsereSchule_S06_Bild-links-o.jpg">
            <a:hlinkClick r:id="rId3"/>
            <a:extLst>
              <a:ext uri="{FF2B5EF4-FFF2-40B4-BE49-F238E27FC236}">
                <a16:creationId xmlns:a16="http://schemas.microsoft.com/office/drawing/2014/main" id="{ED160AF3-3666-4253-A0C3-2B7701FC42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5832" y="1709833"/>
            <a:ext cx="5636233" cy="3684687"/>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a:extLst>
              <a:ext uri="{FF2B5EF4-FFF2-40B4-BE49-F238E27FC236}">
                <a16:creationId xmlns:a16="http://schemas.microsoft.com/office/drawing/2014/main" id="{AD55DABF-B6EA-FB45-87DF-03BEC49F1D09}"/>
              </a:ext>
            </a:extLst>
          </p:cNvPr>
          <p:cNvSpPr/>
          <p:nvPr/>
        </p:nvSpPr>
        <p:spPr>
          <a:xfrm>
            <a:off x="6660232" y="6063021"/>
            <a:ext cx="2736304" cy="338554"/>
          </a:xfrm>
          <a:prstGeom prst="rect">
            <a:avLst/>
          </a:prstGeom>
        </p:spPr>
        <p:txBody>
          <a:bodyPr wrap="square">
            <a:spAutoFit/>
          </a:bodyPr>
          <a:lstStyle/>
          <a:p>
            <a:r>
              <a:rPr lang="de-DE" sz="1600" dirty="0"/>
              <a:t>https://</a:t>
            </a:r>
            <a:r>
              <a:rPr lang="de-DE" sz="1600" dirty="0" err="1"/>
              <a:t>pikas.dzlm.de</a:t>
            </a:r>
            <a:r>
              <a:rPr lang="de-DE" sz="1600" dirty="0"/>
              <a:t>/125</a:t>
            </a:r>
          </a:p>
        </p:txBody>
      </p:sp>
      <p:sp>
        <p:nvSpPr>
          <p:cNvPr id="6" name="Titel 1">
            <a:extLst>
              <a:ext uri="{FF2B5EF4-FFF2-40B4-BE49-F238E27FC236}">
                <a16:creationId xmlns:a16="http://schemas.microsoft.com/office/drawing/2014/main" id="{8B1D3DD5-5930-C444-A8AB-D9DC63737D2D}"/>
              </a:ext>
            </a:extLst>
          </p:cNvPr>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a:lstStyle>
          <a:p>
            <a:r>
              <a:rPr lang="de-DE" kern="0" dirty="0">
                <a:solidFill>
                  <a:srgbClr val="34B409"/>
                </a:solidFill>
              </a:rPr>
              <a:t>Umsetzung im Unterricht: PIKAS</a:t>
            </a:r>
          </a:p>
        </p:txBody>
      </p:sp>
      <p:sp>
        <p:nvSpPr>
          <p:cNvPr id="7" name="Fußzeilenplatzhalter 4">
            <a:extLst>
              <a:ext uri="{FF2B5EF4-FFF2-40B4-BE49-F238E27FC236}">
                <a16:creationId xmlns:a16="http://schemas.microsoft.com/office/drawing/2014/main" id="{2E446A90-F6A5-BB4A-B351-B240C05F1564}"/>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37</a:t>
            </a:fld>
            <a:endParaRPr lang="de-DE" dirty="0"/>
          </a:p>
        </p:txBody>
      </p:sp>
    </p:spTree>
    <p:extLst>
      <p:ext uri="{BB962C8B-B14F-4D97-AF65-F5344CB8AC3E}">
        <p14:creationId xmlns:p14="http://schemas.microsoft.com/office/powerpoint/2010/main" val="1613919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a:solidFill>
            <a:schemeClr val="bg2">
              <a:lumMod val="20000"/>
              <a:lumOff val="80000"/>
            </a:schemeClr>
          </a:solidFill>
        </p:spPr>
        <p:txBody>
          <a:bodyPr/>
          <a:lstStyle/>
          <a:p>
            <a:pPr>
              <a:spcAft>
                <a:spcPts val="1200"/>
              </a:spcAft>
              <a:defRPr/>
            </a:pPr>
            <a:r>
              <a:rPr lang="de-DE" sz="2200" b="1" dirty="0">
                <a:ea typeface="ＭＳ Ｐゴシック" pitchFamily="34" charset="-128"/>
              </a:rPr>
              <a:t>Aktivität:</a:t>
            </a:r>
            <a:endParaRPr lang="de-DE" sz="2200" dirty="0">
              <a:cs typeface="Times New Roman" charset="0"/>
            </a:endParaRPr>
          </a:p>
          <a:p>
            <a:pPr>
              <a:spcAft>
                <a:spcPts val="1200"/>
              </a:spcAft>
              <a:defRPr/>
            </a:pPr>
            <a:r>
              <a:rPr lang="de-DE" sz="2200" dirty="0"/>
              <a:t>Sichten Sie Ihre Mathebücher der verschiedenen Jahrgangsstufen erneut. </a:t>
            </a:r>
          </a:p>
          <a:p>
            <a:pPr>
              <a:spcAft>
                <a:spcPts val="1200"/>
              </a:spcAft>
              <a:defRPr/>
            </a:pPr>
            <a:r>
              <a:rPr lang="de-DE" sz="2200" dirty="0"/>
              <a:t>Inwiefern werden die Merkmale guter Aufgaben eingehalten? Wie könnten die Aufgaben ggf. verbessert werden? Greifen Sie sich eine heraus und verändern Sie sie.</a:t>
            </a:r>
          </a:p>
          <a:p>
            <a:pPr>
              <a:spcAft>
                <a:spcPts val="1200"/>
              </a:spcAft>
              <a:defRPr/>
            </a:pPr>
            <a:endParaRPr lang="de-DE" sz="2200" dirty="0"/>
          </a:p>
          <a:p>
            <a:pPr>
              <a:defRPr/>
            </a:pPr>
            <a:endParaRPr lang="de-DE" sz="2200" b="1" dirty="0"/>
          </a:p>
          <a:p>
            <a:pPr marL="457200" indent="-457200">
              <a:lnSpc>
                <a:spcPct val="90000"/>
              </a:lnSpc>
              <a:spcAft>
                <a:spcPts val="1200"/>
              </a:spcAft>
              <a:defRPr/>
            </a:pPr>
            <a:br>
              <a:rPr lang="de-DE" sz="2200" dirty="0"/>
            </a:br>
            <a:endParaRPr lang="de-DE" sz="2200" dirty="0"/>
          </a:p>
          <a:p>
            <a:pPr>
              <a:defRPr/>
            </a:pPr>
            <a:r>
              <a:rPr lang="de-DE" sz="2200" dirty="0">
                <a:ea typeface="ＭＳ Ｐゴシック" pitchFamily="34" charset="-128"/>
              </a:rPr>
              <a:t>	</a:t>
            </a:r>
            <a:endParaRPr lang="de-DE" sz="2200" dirty="0"/>
          </a:p>
        </p:txBody>
      </p:sp>
      <p:pic>
        <p:nvPicPr>
          <p:cNvPr id="16386"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B22E4DC4-61A3-B645-AD57-E7E57E2368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188"/>
          <a:stretch/>
        </p:blipFill>
        <p:spPr bwMode="auto">
          <a:xfrm>
            <a:off x="1763688" y="3640820"/>
            <a:ext cx="6125369" cy="321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2">
            <a:extLst>
              <a:ext uri="{FF2B5EF4-FFF2-40B4-BE49-F238E27FC236}">
                <a16:creationId xmlns:a16="http://schemas.microsoft.com/office/drawing/2014/main" id="{F6E49A04-0688-034E-8982-177CB96B9487}"/>
              </a:ext>
            </a:extLst>
          </p:cNvPr>
          <p:cNvSpPr>
            <a:spLocks noGrp="1"/>
          </p:cNvSpPr>
          <p:nvPr>
            <p:ph type="ctrTitle"/>
          </p:nvPr>
        </p:nvSpPr>
        <p:spPr>
          <a:xfrm>
            <a:off x="914400" y="152400"/>
            <a:ext cx="7772400" cy="609600"/>
          </a:xfrm>
        </p:spPr>
        <p:txBody>
          <a:bodyPr/>
          <a:lstStyle/>
          <a:p>
            <a:r>
              <a:rPr lang="de-DE" dirty="0"/>
              <a:t>Umsetzung im Unterricht</a:t>
            </a:r>
          </a:p>
        </p:txBody>
      </p:sp>
      <p:sp>
        <p:nvSpPr>
          <p:cNvPr id="7" name="Fußzeilenplatzhalter 4">
            <a:extLst>
              <a:ext uri="{FF2B5EF4-FFF2-40B4-BE49-F238E27FC236}">
                <a16:creationId xmlns:a16="http://schemas.microsoft.com/office/drawing/2014/main" id="{1A9CD3C8-225A-3043-810F-DFF1E8486869}"/>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38</a:t>
            </a:fld>
            <a:endParaRPr lang="de-DE" dirty="0"/>
          </a:p>
        </p:txBody>
      </p:sp>
    </p:spTree>
    <p:extLst>
      <p:ext uri="{BB962C8B-B14F-4D97-AF65-F5344CB8AC3E}">
        <p14:creationId xmlns:p14="http://schemas.microsoft.com/office/powerpoint/2010/main" val="339171940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el 1"/>
          <p:cNvSpPr>
            <a:spLocks noGrp="1"/>
          </p:cNvSpPr>
          <p:nvPr>
            <p:ph type="ctrTitle"/>
          </p:nvPr>
        </p:nvSpPr>
        <p:spPr/>
        <p:txBody>
          <a:bodyPr/>
          <a:lstStyle/>
          <a:p>
            <a:r>
              <a:rPr lang="de-DE" altLang="de-DE" dirty="0">
                <a:ea typeface="ＭＳ Ｐゴシック" charset="-128"/>
              </a:rPr>
              <a:t>Haus 1: Modul 1.5</a:t>
            </a:r>
          </a:p>
        </p:txBody>
      </p:sp>
      <p:sp>
        <p:nvSpPr>
          <p:cNvPr id="87042" name="Untertitel 2"/>
          <p:cNvSpPr>
            <a:spLocks noGrp="1"/>
          </p:cNvSpPr>
          <p:nvPr>
            <p:ph type="subTitle" idx="1"/>
          </p:nvPr>
        </p:nvSpPr>
        <p:spPr>
          <a:xfrm>
            <a:off x="928688" y="1071563"/>
            <a:ext cx="7772400" cy="5076825"/>
          </a:xfrm>
        </p:spPr>
        <p:txBody>
          <a:bodyPr/>
          <a:lstStyle/>
          <a:p>
            <a:pPr>
              <a:buFont typeface="Arial" charset="0"/>
              <a:buNone/>
            </a:pPr>
            <a:endParaRPr lang="de-DE" altLang="de-DE" sz="2200">
              <a:ea typeface="ＭＳ Ｐゴシック" charset="-128"/>
            </a:endParaRPr>
          </a:p>
          <a:p>
            <a:pPr>
              <a:buFont typeface="Arial" charset="0"/>
              <a:buNone/>
            </a:pPr>
            <a:endParaRPr lang="de-DE" altLang="de-DE" sz="2200" b="1">
              <a:ea typeface="ＭＳ Ｐゴシック" charset="-128"/>
            </a:endParaRPr>
          </a:p>
        </p:txBody>
      </p:sp>
      <p:pic>
        <p:nvPicPr>
          <p:cNvPr id="87043" name="Picture 13" descr="Piko Lösung&amp;seekr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508250"/>
            <a:ext cx="27654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9"/>
          <p:cNvSpPr>
            <a:spLocks noChangeArrowheads="1"/>
          </p:cNvSpPr>
          <p:nvPr/>
        </p:nvSpPr>
        <p:spPr bwMode="auto">
          <a:xfrm>
            <a:off x="3348038" y="1285875"/>
            <a:ext cx="5110162" cy="2405063"/>
          </a:xfrm>
          <a:prstGeom prst="wedgeEllipseCallout">
            <a:avLst>
              <a:gd name="adj1" fmla="val -73546"/>
              <a:gd name="adj2" fmla="val 58514"/>
            </a:avLst>
          </a:prstGeom>
          <a:solidFill>
            <a:srgbClr val="FFFFFF"/>
          </a:solidFill>
          <a:ln w="9525">
            <a:solidFill>
              <a:srgbClr val="000000"/>
            </a:solidFill>
            <a:miter lim="800000"/>
            <a:headEnd/>
            <a:tailEnd/>
          </a:ln>
        </p:spPr>
        <p:txBody>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r>
              <a:rPr lang="de-DE" altLang="zh-CN" sz="3600">
                <a:ea typeface="SimSun" charset="-122"/>
              </a:rPr>
              <a:t>Vielen Dank für Ihre Aufmerksamkeit!</a:t>
            </a:r>
            <a:endParaRPr lang="de-DE" altLang="de-DE" sz="1800"/>
          </a:p>
        </p:txBody>
      </p:sp>
      <p:sp>
        <p:nvSpPr>
          <p:cNvPr id="7" name="Fußzeilenplatzhalter 4">
            <a:extLst>
              <a:ext uri="{FF2B5EF4-FFF2-40B4-BE49-F238E27FC236}">
                <a16:creationId xmlns:a16="http://schemas.microsoft.com/office/drawing/2014/main" id="{A9281CA3-5D46-8D4E-A7B6-5EC697739A96}"/>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39</a:t>
            </a:fld>
            <a:endParaRPr lang="de-DE" dirty="0"/>
          </a:p>
        </p:txBody>
      </p:sp>
    </p:spTree>
    <p:extLst>
      <p:ext uri="{BB962C8B-B14F-4D97-AF65-F5344CB8AC3E}">
        <p14:creationId xmlns:p14="http://schemas.microsoft.com/office/powerpoint/2010/main" val="21434309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ctrTitle"/>
          </p:nvPr>
        </p:nvSpPr>
        <p:spPr/>
        <p:txBody>
          <a:bodyPr/>
          <a:lstStyle/>
          <a:p>
            <a:r>
              <a:rPr lang="de-DE" altLang="de-DE">
                <a:ea typeface="ＭＳ Ｐゴシック" charset="-128"/>
              </a:rPr>
              <a:t>Zielsetzungen</a:t>
            </a:r>
          </a:p>
        </p:txBody>
      </p:sp>
      <p:sp>
        <p:nvSpPr>
          <p:cNvPr id="3" name="Untertitel 2"/>
          <p:cNvSpPr>
            <a:spLocks noGrp="1"/>
          </p:cNvSpPr>
          <p:nvPr>
            <p:ph type="subTitle" idx="1"/>
          </p:nvPr>
        </p:nvSpPr>
        <p:spPr>
          <a:xfrm>
            <a:off x="914400" y="1066800"/>
            <a:ext cx="7772400" cy="5148263"/>
          </a:xfrm>
        </p:spPr>
        <p:txBody>
          <a:bodyPr/>
          <a:lstStyle/>
          <a:p>
            <a:pPr marL="457200" indent="-457200" eaLnBrk="1" hangingPunct="1">
              <a:buFont typeface="Arial" charset="0"/>
              <a:buChar char="•"/>
              <a:defRPr/>
            </a:pPr>
            <a:r>
              <a:rPr lang="de-DE" sz="2400" dirty="0"/>
              <a:t>Den Bereich „Daten und Häufigkeiten“ kennenlernen oder vertiefen.</a:t>
            </a:r>
          </a:p>
          <a:p>
            <a:pPr marL="457200" indent="-457200" eaLnBrk="1" hangingPunct="1">
              <a:buFont typeface="Arial" charset="0"/>
              <a:buChar char="•"/>
              <a:defRPr/>
            </a:pPr>
            <a:r>
              <a:rPr lang="de-DE" sz="2400" dirty="0"/>
              <a:t>Fachliche Anforderungen klären.</a:t>
            </a:r>
          </a:p>
          <a:p>
            <a:pPr marL="457200" indent="-457200" eaLnBrk="1" hangingPunct="1">
              <a:buFont typeface="Arial" charset="0"/>
              <a:buChar char="•"/>
              <a:defRPr/>
            </a:pPr>
            <a:r>
              <a:rPr lang="de-DE" sz="2400" dirty="0"/>
              <a:t>Die Wichtigkeit des Bereichs kennenlernen.</a:t>
            </a:r>
          </a:p>
          <a:p>
            <a:pPr marL="457200" indent="-457200" eaLnBrk="1" hangingPunct="1">
              <a:buFont typeface="Arial" charset="0"/>
              <a:buChar char="•"/>
              <a:defRPr/>
            </a:pPr>
            <a:r>
              <a:rPr lang="de-DE" sz="2400" dirty="0"/>
              <a:t>Qualitätsmerkmale „guten Unterrichts“ auf den Bereich übertragen.</a:t>
            </a:r>
          </a:p>
        </p:txBody>
      </p:sp>
      <p:sp>
        <p:nvSpPr>
          <p:cNvPr id="4" name="Fußzeilenplatzhalter 4">
            <a:extLst>
              <a:ext uri="{FF2B5EF4-FFF2-40B4-BE49-F238E27FC236}">
                <a16:creationId xmlns:a16="http://schemas.microsoft.com/office/drawing/2014/main" id="{F5C874FC-670A-5F42-A454-EFC3478279C2}"/>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4</a:t>
            </a:fld>
            <a:endParaRPr lang="de-DE"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E92C58-0DF6-4C94-934A-C9EA3BFF08A4}"/>
              </a:ext>
            </a:extLst>
          </p:cNvPr>
          <p:cNvSpPr>
            <a:spLocks noGrp="1"/>
          </p:cNvSpPr>
          <p:nvPr>
            <p:ph type="title"/>
          </p:nvPr>
        </p:nvSpPr>
        <p:spPr/>
        <p:txBody>
          <a:bodyPr/>
          <a:lstStyle/>
          <a:p>
            <a:r>
              <a:rPr lang="de-DE" dirty="0">
                <a:solidFill>
                  <a:srgbClr val="34B409"/>
                </a:solidFill>
              </a:rPr>
              <a:t>Literaturverzeichnis</a:t>
            </a:r>
          </a:p>
        </p:txBody>
      </p:sp>
      <p:sp>
        <p:nvSpPr>
          <p:cNvPr id="3" name="Inhaltsplatzhalter 2">
            <a:extLst>
              <a:ext uri="{FF2B5EF4-FFF2-40B4-BE49-F238E27FC236}">
                <a16:creationId xmlns:a16="http://schemas.microsoft.com/office/drawing/2014/main" id="{D67E30B6-CC83-48F4-8FB2-E62B793090E0}"/>
              </a:ext>
            </a:extLst>
          </p:cNvPr>
          <p:cNvSpPr>
            <a:spLocks noGrp="1"/>
          </p:cNvSpPr>
          <p:nvPr>
            <p:ph idx="1"/>
          </p:nvPr>
        </p:nvSpPr>
        <p:spPr/>
        <p:txBody>
          <a:bodyPr/>
          <a:lstStyle/>
          <a:p>
            <a:pPr marL="0" indent="0">
              <a:buNone/>
            </a:pPr>
            <a:r>
              <a:rPr lang="de-DE" sz="1700" dirty="0">
                <a:latin typeface="+mj-lt"/>
              </a:rPr>
              <a:t>Behring, K. (2015). </a:t>
            </a:r>
            <a:r>
              <a:rPr lang="de-DE" sz="1700" i="1" dirty="0">
                <a:latin typeface="+mj-lt"/>
              </a:rPr>
              <a:t>Daten, Häufigkeiten und Wahrscheinlichkeiten. Kompetenzorientierte Aufgaben und Tests zur Stochastik. 2.–4. Klasse. </a:t>
            </a:r>
            <a:r>
              <a:rPr lang="de-DE" sz="1700" dirty="0">
                <a:latin typeface="+mj-lt"/>
              </a:rPr>
              <a:t>3. Auflage. Hamburg: </a:t>
            </a:r>
            <a:r>
              <a:rPr lang="de-DE" sz="1700" dirty="0" err="1">
                <a:latin typeface="+mj-lt"/>
              </a:rPr>
              <a:t>Persen</a:t>
            </a:r>
            <a:r>
              <a:rPr lang="de-DE" sz="1700" dirty="0">
                <a:latin typeface="+mj-lt"/>
              </a:rPr>
              <a:t> Verlag.</a:t>
            </a:r>
          </a:p>
          <a:p>
            <a:pPr marL="0" indent="-457200">
              <a:buNone/>
            </a:pPr>
            <a:r>
              <a:rPr lang="de-DE" sz="1700" dirty="0">
                <a:latin typeface="+mj-lt"/>
              </a:rPr>
              <a:t>MSW NRW (Ministerium für Schule und Weiterbildung des Landes Nordrhein-Westfalen) (2008). </a:t>
            </a:r>
            <a:r>
              <a:rPr lang="de-DE" sz="1700" i="1" dirty="0">
                <a:latin typeface="+mj-lt"/>
              </a:rPr>
              <a:t>Richtlinien und Lehrpläne für die Grundschule in NRW. Deutsch, Sachunterricht, Mathematik, Englisch, Musik, Kunst, Sport, Evangelische Religionslehre, Katholische Religionslehre.</a:t>
            </a:r>
            <a:r>
              <a:rPr lang="de-DE" sz="1700" dirty="0">
                <a:latin typeface="+mj-lt"/>
              </a:rPr>
              <a:t> Frechen: Ritterbach Verlag.</a:t>
            </a:r>
          </a:p>
          <a:p>
            <a:pPr marL="0" indent="0">
              <a:buNone/>
            </a:pPr>
            <a:r>
              <a:rPr lang="de-DE" sz="1700" dirty="0">
                <a:latin typeface="+mj-lt"/>
              </a:rPr>
              <a:t>Pereira-Mendoza, L. (1995). Graphisches Darstellen von Daten in der Grundschule: Algorithmus kontra Verständnis. In: </a:t>
            </a:r>
            <a:r>
              <a:rPr lang="de-DE" sz="1700" i="1" dirty="0">
                <a:latin typeface="+mj-lt"/>
              </a:rPr>
              <a:t>Stochastik in der Schule</a:t>
            </a:r>
            <a:r>
              <a:rPr lang="de-DE" sz="1700" dirty="0">
                <a:latin typeface="+mj-lt"/>
              </a:rPr>
              <a:t>, 15/3, S. 5–12.</a:t>
            </a:r>
          </a:p>
          <a:p>
            <a:pPr marL="0" indent="-457200">
              <a:buNone/>
            </a:pPr>
            <a:r>
              <a:rPr lang="de-DE" sz="1700" dirty="0">
                <a:latin typeface="+mj-lt"/>
              </a:rPr>
              <a:t>Rink, R. (2009). Bekommst du vorgelesen?</a:t>
            </a:r>
            <a:r>
              <a:rPr lang="de-DE" sz="1700" dirty="0"/>
              <a:t> In: </a:t>
            </a:r>
            <a:r>
              <a:rPr lang="de-DE" sz="1700" i="1" dirty="0"/>
              <a:t>Grundschule Mathematik</a:t>
            </a:r>
            <a:r>
              <a:rPr lang="de-DE" sz="1700" dirty="0"/>
              <a:t>, 21, S. 10–13.</a:t>
            </a:r>
          </a:p>
          <a:p>
            <a:pPr marL="0" indent="-457200">
              <a:buNone/>
            </a:pPr>
            <a:r>
              <a:rPr lang="de-DE" sz="1700" dirty="0" err="1"/>
              <a:t>Ruwisch</a:t>
            </a:r>
            <a:r>
              <a:rPr lang="de-DE" sz="1700" dirty="0"/>
              <a:t>, S. (2009). Daten frühzeitig thematisieren. In: </a:t>
            </a:r>
            <a:r>
              <a:rPr lang="de-DE" sz="1700" i="1" dirty="0"/>
              <a:t>Grundschule Mathematik</a:t>
            </a:r>
            <a:r>
              <a:rPr lang="de-DE" sz="1700" dirty="0"/>
              <a:t>, 21, S. 4–5.</a:t>
            </a:r>
          </a:p>
        </p:txBody>
      </p:sp>
      <p:sp>
        <p:nvSpPr>
          <p:cNvPr id="4" name="Fußzeilenplatzhalter 4">
            <a:extLst>
              <a:ext uri="{FF2B5EF4-FFF2-40B4-BE49-F238E27FC236}">
                <a16:creationId xmlns:a16="http://schemas.microsoft.com/office/drawing/2014/main" id="{11FEC1DA-2706-354B-BA14-2E68C11E469D}"/>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40</a:t>
            </a:fld>
            <a:endParaRPr lang="de-DE" dirty="0"/>
          </a:p>
        </p:txBody>
      </p:sp>
    </p:spTree>
    <p:extLst>
      <p:ext uri="{BB962C8B-B14F-4D97-AF65-F5344CB8AC3E}">
        <p14:creationId xmlns:p14="http://schemas.microsoft.com/office/powerpoint/2010/main" val="43263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p:txBody>
          <a:bodyPr/>
          <a:lstStyle/>
          <a:p>
            <a:r>
              <a:rPr lang="de-DE" altLang="de-DE" dirty="0">
                <a:ea typeface="ＭＳ Ｐゴシック" charset="-128"/>
              </a:rPr>
              <a:t>Aufbau des Fortbildungsmoduls 1.5</a:t>
            </a:r>
          </a:p>
        </p:txBody>
      </p:sp>
      <p:sp>
        <p:nvSpPr>
          <p:cNvPr id="15362" name="Untertitel 2"/>
          <p:cNvSpPr>
            <a:spLocks noGrp="1"/>
          </p:cNvSpPr>
          <p:nvPr>
            <p:ph type="subTitle" idx="1"/>
          </p:nvPr>
        </p:nvSpPr>
        <p:spPr>
          <a:xfrm>
            <a:off x="827584" y="1161057"/>
            <a:ext cx="8229600" cy="5148263"/>
          </a:xfrm>
        </p:spPr>
        <p:txBody>
          <a:bodyPr/>
          <a:lstStyle/>
          <a:p>
            <a:endParaRPr lang="de-DE" altLang="de-DE" sz="2200" dirty="0">
              <a:ea typeface="ＭＳ Ｐゴシック" charset="-128"/>
            </a:endParaRPr>
          </a:p>
          <a:p>
            <a:pPr marL="609600" indent="-609600">
              <a:buFont typeface="Arial" charset="0"/>
              <a:buAutoNum type="arabicPeriod"/>
            </a:pPr>
            <a:r>
              <a:rPr lang="de-DE" altLang="de-DE" sz="2200" dirty="0">
                <a:solidFill>
                  <a:srgbClr val="34B405"/>
                </a:solidFill>
                <a:ea typeface="ＭＳ Ｐゴシック" charset="-128"/>
              </a:rPr>
              <a:t>Warum überhaupt Daten und Häufigkeiten in der Grundschule?</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ea typeface="ＭＳ Ｐゴシック" charset="-128"/>
              </a:rPr>
              <a:t>Daten und Häufigkeiten – Was ist damit gemeint?</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ea typeface="ＭＳ Ｐゴシック" charset="-128"/>
              </a:rPr>
              <a:t>“Gute Aufgaben“ im Bereich Daten und Häufigkeiten?</a:t>
            </a:r>
          </a:p>
        </p:txBody>
      </p:sp>
      <p:sp>
        <p:nvSpPr>
          <p:cNvPr id="4" name="Fußzeilenplatzhalter 4">
            <a:extLst>
              <a:ext uri="{FF2B5EF4-FFF2-40B4-BE49-F238E27FC236}">
                <a16:creationId xmlns:a16="http://schemas.microsoft.com/office/drawing/2014/main" id="{3B9DF32D-353A-3C48-8AF9-157F1BA23840}"/>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5</a:t>
            </a:fld>
            <a:endParaRPr lang="de-DE" dirty="0"/>
          </a:p>
        </p:txBody>
      </p:sp>
    </p:spTree>
    <p:extLst>
      <p:ext uri="{BB962C8B-B14F-4D97-AF65-F5344CB8AC3E}">
        <p14:creationId xmlns:p14="http://schemas.microsoft.com/office/powerpoint/2010/main" val="38138141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a:solidFill>
            <a:schemeClr val="bg2">
              <a:lumMod val="20000"/>
              <a:lumOff val="80000"/>
            </a:schemeClr>
          </a:solidFill>
        </p:spPr>
        <p:txBody>
          <a:bodyPr/>
          <a:lstStyle/>
          <a:p>
            <a:pPr>
              <a:spcAft>
                <a:spcPts val="1200"/>
              </a:spcAft>
              <a:defRPr/>
            </a:pPr>
            <a:r>
              <a:rPr lang="de-DE" sz="2400" b="1" dirty="0">
                <a:ea typeface="ＭＳ Ｐゴシック" pitchFamily="34" charset="-128"/>
              </a:rPr>
              <a:t>Aktivität:</a:t>
            </a:r>
            <a:endParaRPr lang="de-DE" sz="2400" dirty="0">
              <a:cs typeface="Times New Roman" charset="0"/>
            </a:endParaRPr>
          </a:p>
          <a:p>
            <a:pPr eaLnBrk="1" hangingPunct="1">
              <a:lnSpc>
                <a:spcPct val="90000"/>
              </a:lnSpc>
              <a:defRPr/>
            </a:pPr>
            <a:r>
              <a:rPr lang="de-DE" sz="2400" b="1" dirty="0"/>
              <a:t>                 </a:t>
            </a:r>
            <a:endParaRPr lang="de-DE" sz="2400" dirty="0">
              <a:cs typeface="Times New Roman" charset="0"/>
            </a:endParaRPr>
          </a:p>
          <a:p>
            <a:pPr>
              <a:defRPr/>
            </a:pPr>
            <a:r>
              <a:rPr lang="de-DE" sz="2400" dirty="0"/>
              <a:t>Für wie wichtig halten Sie den Bereich </a:t>
            </a:r>
            <a:br>
              <a:rPr lang="de-DE" sz="2400" dirty="0"/>
            </a:br>
            <a:r>
              <a:rPr lang="de-DE" sz="2400" dirty="0"/>
              <a:t>„Daten und Häufigkeiten“ in der Grundschule?</a:t>
            </a:r>
          </a:p>
          <a:p>
            <a:pPr>
              <a:defRPr/>
            </a:pPr>
            <a:r>
              <a:rPr lang="de-DE" sz="2400" dirty="0"/>
              <a:t>Führen Sie Gründe </a:t>
            </a:r>
            <a:r>
              <a:rPr lang="de-DE" sz="2400" i="1" dirty="0"/>
              <a:t>für</a:t>
            </a:r>
            <a:r>
              <a:rPr lang="de-DE" sz="2400" dirty="0"/>
              <a:t> die Behandlung in der Grundschule an und schreiben Sie diese einzeln auf Karteikarten. </a:t>
            </a:r>
          </a:p>
          <a:p>
            <a:pPr>
              <a:spcAft>
                <a:spcPts val="1200"/>
              </a:spcAft>
              <a:defRPr/>
            </a:pPr>
            <a:endParaRPr lang="de-DE" sz="2400" dirty="0"/>
          </a:p>
          <a:p>
            <a:pPr>
              <a:spcAft>
                <a:spcPts val="1200"/>
              </a:spcAft>
              <a:defRPr/>
            </a:pPr>
            <a:endParaRPr lang="de-DE" sz="2400" dirty="0"/>
          </a:p>
          <a:p>
            <a:pPr>
              <a:defRPr/>
            </a:pPr>
            <a:endParaRPr lang="de-DE" sz="2400" b="1" dirty="0"/>
          </a:p>
          <a:p>
            <a:pPr marL="457200" indent="-457200">
              <a:lnSpc>
                <a:spcPct val="90000"/>
              </a:lnSpc>
              <a:spcAft>
                <a:spcPts val="1200"/>
              </a:spcAft>
              <a:defRPr/>
            </a:pPr>
            <a:br>
              <a:rPr lang="de-DE" sz="2400" dirty="0"/>
            </a:br>
            <a:endParaRPr lang="de-DE" sz="2400" dirty="0"/>
          </a:p>
          <a:p>
            <a:pPr>
              <a:defRPr/>
            </a:pPr>
            <a:r>
              <a:rPr lang="de-DE" sz="1800" dirty="0">
                <a:ea typeface="ＭＳ Ｐゴシック" pitchFamily="34" charset="-128"/>
              </a:rPr>
              <a:t>	</a:t>
            </a:r>
            <a:endParaRPr lang="de-DE" sz="3200" dirty="0"/>
          </a:p>
        </p:txBody>
      </p:sp>
      <p:pic>
        <p:nvPicPr>
          <p:cNvPr id="16386"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el 1"/>
          <p:cNvSpPr>
            <a:spLocks noGrp="1"/>
          </p:cNvSpPr>
          <p:nvPr>
            <p:ph type="ctrTitle"/>
          </p:nvPr>
        </p:nvSpPr>
        <p:spPr>
          <a:xfrm>
            <a:off x="914400" y="152400"/>
            <a:ext cx="7978080" cy="609600"/>
          </a:xfrm>
        </p:spPr>
        <p:txBody>
          <a:bodyPr/>
          <a:lstStyle/>
          <a:p>
            <a:r>
              <a:rPr lang="de-DE" altLang="de-DE" sz="2400" dirty="0">
                <a:ea typeface="ＭＳ Ｐゴシック" charset="-128"/>
              </a:rPr>
              <a:t>Warum Daten und Häufigkeiten in der Grundschule?</a:t>
            </a:r>
          </a:p>
        </p:txBody>
      </p:sp>
      <p:sp>
        <p:nvSpPr>
          <p:cNvPr id="5" name="Fußzeilenplatzhalter 4">
            <a:extLst>
              <a:ext uri="{FF2B5EF4-FFF2-40B4-BE49-F238E27FC236}">
                <a16:creationId xmlns:a16="http://schemas.microsoft.com/office/drawing/2014/main" id="{34C1B943-AEDD-FC4A-B05D-82B9950947D4}"/>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6</a:t>
            </a:fld>
            <a:endParaRPr lang="de-DE" dirty="0"/>
          </a:p>
        </p:txBody>
      </p:sp>
    </p:spTree>
    <p:extLst>
      <p:ext uri="{BB962C8B-B14F-4D97-AF65-F5344CB8AC3E}">
        <p14:creationId xmlns:p14="http://schemas.microsoft.com/office/powerpoint/2010/main" val="13489507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67D15D61-4E28-44C2-8B03-C5ECE7C70A34}"/>
              </a:ext>
            </a:extLst>
          </p:cNvPr>
          <p:cNvSpPr>
            <a:spLocks noGrp="1"/>
          </p:cNvSpPr>
          <p:nvPr>
            <p:ph type="subTitle" idx="1"/>
          </p:nvPr>
        </p:nvSpPr>
        <p:spPr>
          <a:xfrm>
            <a:off x="914400" y="1196752"/>
            <a:ext cx="7772400" cy="5148282"/>
          </a:xfrm>
        </p:spPr>
        <p:txBody>
          <a:bodyPr/>
          <a:lstStyle/>
          <a:p>
            <a:pPr marL="457200" indent="-457200">
              <a:buFont typeface="Arial" panose="020B0604020202020204" pitchFamily="34" charset="0"/>
              <a:buChar char="•"/>
            </a:pPr>
            <a:r>
              <a:rPr lang="de-DE" sz="2200" dirty="0"/>
              <a:t>Lebensweltbezug (authentische Aufgaben) </a:t>
            </a:r>
            <a:br>
              <a:rPr lang="de-DE" sz="2200" dirty="0"/>
            </a:br>
            <a:r>
              <a:rPr lang="de-DE" sz="2200" dirty="0">
                <a:sym typeface="Wingdings" panose="05000000000000000000" pitchFamily="2" charset="2"/>
              </a:rPr>
              <a:t> hohe Motivation der Schülerinnen und Schüler</a:t>
            </a:r>
            <a:endParaRPr lang="de-DE" sz="2200" dirty="0"/>
          </a:p>
          <a:p>
            <a:pPr marL="457200" indent="-457200">
              <a:buFont typeface="Arial" panose="020B0604020202020204" pitchFamily="34" charset="0"/>
              <a:buChar char="•"/>
            </a:pPr>
            <a:r>
              <a:rPr lang="de-DE" sz="2200" dirty="0"/>
              <a:t>Vernetzung mit anderen mathematischen Kompetenzbereichen (prozess- und inhaltsbezogene)</a:t>
            </a:r>
          </a:p>
          <a:p>
            <a:pPr marL="457200" indent="-457200">
              <a:buFont typeface="Arial" panose="020B0604020202020204" pitchFamily="34" charset="0"/>
              <a:buChar char="•"/>
            </a:pPr>
            <a:r>
              <a:rPr lang="de-DE" sz="2200" dirty="0"/>
              <a:t>Möglichkeiten zum fächerübergreifenden Arbeiten (Hintergrundwissen aus dem Sachunterricht) </a:t>
            </a:r>
          </a:p>
          <a:p>
            <a:pPr marL="457200" indent="-457200">
              <a:buFont typeface="Arial" panose="020B0604020202020204" pitchFamily="34" charset="0"/>
              <a:buChar char="•"/>
            </a:pPr>
            <a:r>
              <a:rPr lang="de-DE" sz="2200" dirty="0"/>
              <a:t>Umgang mit Daten als Beitrag zur Umwelterschließung</a:t>
            </a:r>
          </a:p>
          <a:p>
            <a:pPr marL="457200" indent="-457200">
              <a:buFont typeface="Arial" panose="020B0604020202020204" pitchFamily="34" charset="0"/>
              <a:buChar char="•"/>
            </a:pPr>
            <a:r>
              <a:rPr lang="de-DE" sz="2200" dirty="0"/>
              <a:t>Spiralprinzip			</a:t>
            </a:r>
          </a:p>
        </p:txBody>
      </p:sp>
      <p:sp>
        <p:nvSpPr>
          <p:cNvPr id="6" name="Titel 1">
            <a:extLst>
              <a:ext uri="{FF2B5EF4-FFF2-40B4-BE49-F238E27FC236}">
                <a16:creationId xmlns:a16="http://schemas.microsoft.com/office/drawing/2014/main" id="{853E350F-21A0-FE44-AE9C-BBDDA3E20A38}"/>
              </a:ext>
            </a:extLst>
          </p:cNvPr>
          <p:cNvSpPr>
            <a:spLocks noGrp="1"/>
          </p:cNvSpPr>
          <p:nvPr>
            <p:ph type="ctrTitle"/>
          </p:nvPr>
        </p:nvSpPr>
        <p:spPr>
          <a:xfrm>
            <a:off x="914400" y="152400"/>
            <a:ext cx="7978080" cy="609600"/>
          </a:xfrm>
        </p:spPr>
        <p:txBody>
          <a:bodyPr/>
          <a:lstStyle/>
          <a:p>
            <a:r>
              <a:rPr lang="de-DE" altLang="de-DE" sz="2400" dirty="0">
                <a:ea typeface="ＭＳ Ｐゴシック" charset="-128"/>
              </a:rPr>
              <a:t>Warum Daten und Häufigkeiten in der Grundschule?</a:t>
            </a:r>
          </a:p>
        </p:txBody>
      </p:sp>
      <p:sp>
        <p:nvSpPr>
          <p:cNvPr id="4" name="Rechteck 3">
            <a:extLst>
              <a:ext uri="{FF2B5EF4-FFF2-40B4-BE49-F238E27FC236}">
                <a16:creationId xmlns:a16="http://schemas.microsoft.com/office/drawing/2014/main" id="{015C1819-EFF6-DE4B-BBF5-62A626A20B8C}"/>
              </a:ext>
            </a:extLst>
          </p:cNvPr>
          <p:cNvSpPr/>
          <p:nvPr/>
        </p:nvSpPr>
        <p:spPr>
          <a:xfrm>
            <a:off x="4424718" y="4221088"/>
            <a:ext cx="4467762" cy="338554"/>
          </a:xfrm>
          <a:prstGeom prst="rect">
            <a:avLst/>
          </a:prstGeom>
        </p:spPr>
        <p:txBody>
          <a:bodyPr wrap="none">
            <a:spAutoFit/>
          </a:bodyPr>
          <a:lstStyle/>
          <a:p>
            <a:pPr algn="r"/>
            <a:r>
              <a:rPr lang="de-DE" sz="1600" dirty="0"/>
              <a:t>(in Anlehnung an Behring 2015; </a:t>
            </a:r>
            <a:r>
              <a:rPr lang="de-DE" sz="1600" dirty="0" err="1"/>
              <a:t>Ruwisch</a:t>
            </a:r>
            <a:r>
              <a:rPr lang="de-DE" sz="1600" dirty="0"/>
              <a:t> 2009)</a:t>
            </a:r>
          </a:p>
        </p:txBody>
      </p:sp>
      <p:sp>
        <p:nvSpPr>
          <p:cNvPr id="2" name="Textfeld 1">
            <a:extLst>
              <a:ext uri="{FF2B5EF4-FFF2-40B4-BE49-F238E27FC236}">
                <a16:creationId xmlns:a16="http://schemas.microsoft.com/office/drawing/2014/main" id="{442F27F5-2845-D749-BEE6-C057D0AB5BB7}"/>
              </a:ext>
            </a:extLst>
          </p:cNvPr>
          <p:cNvSpPr txBox="1"/>
          <p:nvPr/>
        </p:nvSpPr>
        <p:spPr>
          <a:xfrm>
            <a:off x="8686800" y="6345034"/>
            <a:ext cx="390411" cy="369332"/>
          </a:xfrm>
          <a:prstGeom prst="rect">
            <a:avLst/>
          </a:prstGeom>
          <a:noFill/>
        </p:spPr>
        <p:txBody>
          <a:bodyPr wrap="square" rtlCol="0">
            <a:spAutoFit/>
          </a:bodyPr>
          <a:lstStyle/>
          <a:p>
            <a:endParaRPr lang="de-DE" dirty="0"/>
          </a:p>
        </p:txBody>
      </p:sp>
      <p:sp>
        <p:nvSpPr>
          <p:cNvPr id="7" name="Fußzeilenplatzhalter 4">
            <a:extLst>
              <a:ext uri="{FF2B5EF4-FFF2-40B4-BE49-F238E27FC236}">
                <a16:creationId xmlns:a16="http://schemas.microsoft.com/office/drawing/2014/main" id="{586D3B11-CF84-8F41-A61C-45FAC5AB408C}"/>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7</a:t>
            </a:fld>
            <a:endParaRPr lang="de-DE" dirty="0"/>
          </a:p>
        </p:txBody>
      </p:sp>
    </p:spTree>
    <p:extLst>
      <p:ext uri="{BB962C8B-B14F-4D97-AF65-F5344CB8AC3E}">
        <p14:creationId xmlns:p14="http://schemas.microsoft.com/office/powerpoint/2010/main" val="19593518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16A2B2D-D757-7643-BA66-4B388BF2D758}"/>
              </a:ext>
            </a:extLst>
          </p:cNvPr>
          <p:cNvSpPr/>
          <p:nvPr/>
        </p:nvSpPr>
        <p:spPr>
          <a:xfrm>
            <a:off x="6243787" y="6042774"/>
            <a:ext cx="2879314" cy="338554"/>
          </a:xfrm>
          <a:prstGeom prst="rect">
            <a:avLst/>
          </a:prstGeom>
        </p:spPr>
        <p:txBody>
          <a:bodyPr wrap="none">
            <a:spAutoFit/>
          </a:bodyPr>
          <a:lstStyle/>
          <a:p>
            <a:r>
              <a:rPr lang="de-DE" sz="1600" dirty="0"/>
              <a:t>https://</a:t>
            </a:r>
            <a:r>
              <a:rPr lang="de-DE" sz="1600" dirty="0" err="1"/>
              <a:t>primakom.dzlm.de</a:t>
            </a:r>
            <a:r>
              <a:rPr lang="de-DE" sz="1600" dirty="0"/>
              <a:t>/371</a:t>
            </a:r>
          </a:p>
        </p:txBody>
      </p:sp>
      <p:sp>
        <p:nvSpPr>
          <p:cNvPr id="5" name="Titel 1">
            <a:extLst>
              <a:ext uri="{FF2B5EF4-FFF2-40B4-BE49-F238E27FC236}">
                <a16:creationId xmlns:a16="http://schemas.microsoft.com/office/drawing/2014/main" id="{94A20A0D-5FE5-2346-8939-6BD8F0327BC6}"/>
              </a:ext>
            </a:extLst>
          </p:cNvPr>
          <p:cNvSpPr>
            <a:spLocks noGrp="1"/>
          </p:cNvSpPr>
          <p:nvPr>
            <p:ph type="ctrTitle"/>
          </p:nvPr>
        </p:nvSpPr>
        <p:spPr>
          <a:xfrm>
            <a:off x="914400" y="152400"/>
            <a:ext cx="7978080" cy="609600"/>
          </a:xfrm>
        </p:spPr>
        <p:txBody>
          <a:bodyPr/>
          <a:lstStyle/>
          <a:p>
            <a:r>
              <a:rPr lang="de-DE" altLang="de-DE" sz="2400" dirty="0">
                <a:ea typeface="ＭＳ Ｐゴシック" charset="-128"/>
              </a:rPr>
              <a:t>Warum Daten und Häufigkeiten in der Grundschule?</a:t>
            </a:r>
          </a:p>
        </p:txBody>
      </p:sp>
      <p:pic>
        <p:nvPicPr>
          <p:cNvPr id="6" name="Grafik 5">
            <a:extLst>
              <a:ext uri="{FF2B5EF4-FFF2-40B4-BE49-F238E27FC236}">
                <a16:creationId xmlns:a16="http://schemas.microsoft.com/office/drawing/2014/main" id="{30421660-82A6-344F-8702-24291EED5D2F}"/>
              </a:ext>
            </a:extLst>
          </p:cNvPr>
          <p:cNvPicPr>
            <a:picLocks noChangeAspect="1"/>
          </p:cNvPicPr>
          <p:nvPr/>
        </p:nvPicPr>
        <p:blipFill>
          <a:blip r:embed="rId3"/>
          <a:stretch>
            <a:fillRect/>
          </a:stretch>
        </p:blipFill>
        <p:spPr>
          <a:xfrm>
            <a:off x="1475656" y="980727"/>
            <a:ext cx="6336704" cy="4905835"/>
          </a:xfrm>
          <a:prstGeom prst="rect">
            <a:avLst/>
          </a:prstGeom>
        </p:spPr>
      </p:pic>
      <p:sp>
        <p:nvSpPr>
          <p:cNvPr id="7" name="Fußzeilenplatzhalter 4">
            <a:extLst>
              <a:ext uri="{FF2B5EF4-FFF2-40B4-BE49-F238E27FC236}">
                <a16:creationId xmlns:a16="http://schemas.microsoft.com/office/drawing/2014/main" id="{87E1D39E-E7D5-BA4E-ADEB-498CCE473895}"/>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8</a:t>
            </a:fld>
            <a:endParaRPr lang="de-DE" dirty="0"/>
          </a:p>
        </p:txBody>
      </p:sp>
    </p:spTree>
    <p:extLst>
      <p:ext uri="{BB962C8B-B14F-4D97-AF65-F5344CB8AC3E}">
        <p14:creationId xmlns:p14="http://schemas.microsoft.com/office/powerpoint/2010/main" val="339132140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p:txBody>
          <a:bodyPr/>
          <a:lstStyle/>
          <a:p>
            <a:r>
              <a:rPr lang="de-DE" altLang="de-DE" dirty="0">
                <a:ea typeface="ＭＳ Ｐゴシック" charset="-128"/>
              </a:rPr>
              <a:t>Aufbau des Fortbildungsmoduls 1.5</a:t>
            </a:r>
          </a:p>
        </p:txBody>
      </p:sp>
      <p:sp>
        <p:nvSpPr>
          <p:cNvPr id="15362" name="Untertitel 2"/>
          <p:cNvSpPr>
            <a:spLocks noGrp="1"/>
          </p:cNvSpPr>
          <p:nvPr>
            <p:ph type="subTitle" idx="1"/>
          </p:nvPr>
        </p:nvSpPr>
        <p:spPr>
          <a:xfrm>
            <a:off x="827584" y="1161057"/>
            <a:ext cx="8229600" cy="5148263"/>
          </a:xfrm>
        </p:spPr>
        <p:txBody>
          <a:bodyPr/>
          <a:lstStyle/>
          <a:p>
            <a:endParaRPr lang="de-DE" altLang="de-DE" sz="2200" dirty="0">
              <a:ea typeface="ＭＳ Ｐゴシック" charset="-128"/>
            </a:endParaRPr>
          </a:p>
          <a:p>
            <a:pPr marL="609600" indent="-609600">
              <a:buFont typeface="Arial" charset="0"/>
              <a:buAutoNum type="arabicPeriod"/>
            </a:pPr>
            <a:r>
              <a:rPr lang="de-DE" altLang="de-DE" sz="2200" dirty="0">
                <a:ea typeface="ＭＳ Ｐゴシック" charset="-128"/>
              </a:rPr>
              <a:t>Warum überhaupt Daten und Häufigkeiten in der Grundschule?</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solidFill>
                  <a:srgbClr val="34B405"/>
                </a:solidFill>
                <a:ea typeface="ＭＳ Ｐゴシック" charset="-128"/>
              </a:rPr>
              <a:t>Daten und Häufigkeiten – Was ist damit gemeint?</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ea typeface="ＭＳ Ｐゴシック" charset="-128"/>
              </a:rPr>
              <a:t>“Gute Aufgaben“ im Bereich Daten und Häufigkeiten?</a:t>
            </a:r>
          </a:p>
        </p:txBody>
      </p:sp>
      <p:sp>
        <p:nvSpPr>
          <p:cNvPr id="4" name="Fußzeilenplatzhalter 4">
            <a:extLst>
              <a:ext uri="{FF2B5EF4-FFF2-40B4-BE49-F238E27FC236}">
                <a16:creationId xmlns:a16="http://schemas.microsoft.com/office/drawing/2014/main" id="{80E5FF01-9DE8-C643-AD3F-87B751A0A17C}"/>
              </a:ext>
            </a:extLst>
          </p:cNvPr>
          <p:cNvSpPr>
            <a:spLocks noGrp="1"/>
          </p:cNvSpPr>
          <p:nvPr>
            <p:ph type="ftr" sz="quarter" idx="3"/>
          </p:nvPr>
        </p:nvSpPr>
        <p:spPr>
          <a:xfrm>
            <a:off x="8604448" y="6309320"/>
            <a:ext cx="539552" cy="427981"/>
          </a:xfrm>
          <a:prstGeom prst="rect">
            <a:avLst/>
          </a:prstGeom>
        </p:spPr>
        <p:txBody>
          <a:bodyPr vert="horz" lIns="91440" tIns="45720" rIns="91440" bIns="45720" rtlCol="0" anchor="ctr"/>
          <a:lstStyle>
            <a:lvl1pPr algn="ctr">
              <a:defRPr sz="1200">
                <a:solidFill>
                  <a:schemeClr val="tx1"/>
                </a:solidFill>
              </a:defRPr>
            </a:lvl1pPr>
          </a:lstStyle>
          <a:p>
            <a:fld id="{9E6FDD72-A4C2-574D-ACCD-496710C891BF}" type="slidenum">
              <a:rPr lang="de-DE" smtClean="0"/>
              <a:pPr/>
              <a:t>9</a:t>
            </a:fld>
            <a:endParaRPr lang="de-DE" dirty="0"/>
          </a:p>
        </p:txBody>
      </p:sp>
    </p:spTree>
    <p:extLst>
      <p:ext uri="{BB962C8B-B14F-4D97-AF65-F5344CB8AC3E}">
        <p14:creationId xmlns:p14="http://schemas.microsoft.com/office/powerpoint/2010/main" val="3547920497"/>
      </p:ext>
    </p:extLst>
  </p:cSld>
  <p:clrMapOvr>
    <a:masterClrMapping/>
  </p:clrMapOvr>
  <p:transition/>
</p:sld>
</file>

<file path=ppt/theme/theme1.xml><?xml version="1.0" encoding="utf-8"?>
<a:theme xmlns:a="http://schemas.openxmlformats.org/drawingml/2006/main" name="Titelfolie">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itelfolie">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2943</Words>
  <Application>Microsoft Office PowerPoint</Application>
  <PresentationFormat>Bildschirmpräsentation (4:3)</PresentationFormat>
  <Paragraphs>416</Paragraphs>
  <Slides>40</Slides>
  <Notes>32</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40</vt:i4>
      </vt:variant>
    </vt:vector>
  </HeadingPairs>
  <TitlesOfParts>
    <vt:vector size="46" baseType="lpstr">
      <vt:lpstr>Arial</vt:lpstr>
      <vt:lpstr>Calibri</vt:lpstr>
      <vt:lpstr>Symbol</vt:lpstr>
      <vt:lpstr>Wingdings</vt:lpstr>
      <vt:lpstr>Titelfolie</vt:lpstr>
      <vt:lpstr>1_Titelfolie</vt:lpstr>
      <vt:lpstr>Haus 1: Entdecken, Beschreiben, Begründen</vt:lpstr>
      <vt:lpstr>Hinweise zu den Lizenzbedingungen</vt:lpstr>
      <vt:lpstr>Aufbau des Fortbildungsmoduls 1.5</vt:lpstr>
      <vt:lpstr>Zielsetzungen</vt:lpstr>
      <vt:lpstr>Aufbau des Fortbildungsmoduls 1.5</vt:lpstr>
      <vt:lpstr>Warum Daten und Häufigkeiten in der Grundschule?</vt:lpstr>
      <vt:lpstr>Warum Daten und Häufigkeiten in der Grundschule?</vt:lpstr>
      <vt:lpstr>Warum Daten und Häufigkeiten in der Grundschule?</vt:lpstr>
      <vt:lpstr>Aufbau des Fortbildungsmoduls 1.5</vt:lpstr>
      <vt:lpstr>Daten und Häufigkeiten – Was ist damit gemeint?</vt:lpstr>
      <vt:lpstr>Daten und Häufigkeiten – Was ist damit gemeint?</vt:lpstr>
      <vt:lpstr>Daten und Häufigkeiten – Was ist damit gemeint?</vt:lpstr>
      <vt:lpstr>PowerPoint-Präsentation</vt:lpstr>
      <vt:lpstr>PowerPoint-Präsentation</vt:lpstr>
      <vt:lpstr>Wichtige Begriffe bei der Datenerhebung: Merkmal, Merkmalsträger und Merkmalsausprägung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Daten und Häufigkeiten – Was ist damit gemeint?</vt:lpstr>
      <vt:lpstr>PowerPoint-Präsentation</vt:lpstr>
      <vt:lpstr>Daten und Häufigkeiten – Was ist damit gemeint?</vt:lpstr>
      <vt:lpstr>PowerPoint-Präsentation</vt:lpstr>
      <vt:lpstr>Aufbau des Fortbildungsmoduls 1.5</vt:lpstr>
      <vt:lpstr>Umsetzung im Unterricht</vt:lpstr>
      <vt:lpstr>Umsetzung im Unterricht</vt:lpstr>
      <vt:lpstr>Umsetzung im Unterricht: Bsp. Säulendiagramme</vt:lpstr>
      <vt:lpstr>Umsetzung im Unterricht: Bsp. Säulendiagramme</vt:lpstr>
      <vt:lpstr>Umsetzung im Unterricht: Bsp. Säulendiagramme</vt:lpstr>
      <vt:lpstr>Umsetzung im Unterricht: Bsp. Säulendiagramme</vt:lpstr>
      <vt:lpstr>Umsetzung im Unterricht: Bsp. Säulendiagramme</vt:lpstr>
      <vt:lpstr>PowerPoint-Präsentation</vt:lpstr>
      <vt:lpstr>PowerPoint-Präsentation</vt:lpstr>
      <vt:lpstr>Umsetzung im Unterricht</vt:lpstr>
      <vt:lpstr>Haus 1: Modul 1.5</vt:lpstr>
      <vt:lpstr>Literaturverzeichnis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Folien_Modul 7.8 Gute Aufgaben Geometrie</dc:title>
  <dc:subject/>
  <dc:creator>PIKAS</dc:creator>
  <cp:keywords/>
  <dc:description/>
  <cp:lastModifiedBy>Hannah Backhaus</cp:lastModifiedBy>
  <cp:revision>1228</cp:revision>
  <cp:lastPrinted>2018-10-01T19:07:57Z</cp:lastPrinted>
  <dcterms:created xsi:type="dcterms:W3CDTF">2009-11-02T09:50:22Z</dcterms:created>
  <dcterms:modified xsi:type="dcterms:W3CDTF">2020-09-21T18:12:58Z</dcterms:modified>
  <cp:category/>
</cp:coreProperties>
</file>