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ink/ink1.xml" ContentType="application/inkml+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howSpecialPlsOnTitleSld="0" saveSubsetFonts="1" autoCompressPictures="0">
  <p:sldMasterIdLst>
    <p:sldMasterId id="2147483670" r:id="rId1"/>
  </p:sldMasterIdLst>
  <p:notesMasterIdLst>
    <p:notesMasterId r:id="rId123"/>
  </p:notesMasterIdLst>
  <p:handoutMasterIdLst>
    <p:handoutMasterId r:id="rId124"/>
  </p:handoutMasterIdLst>
  <p:sldIdLst>
    <p:sldId id="307" r:id="rId2"/>
    <p:sldId id="710" r:id="rId3"/>
    <p:sldId id="325" r:id="rId4"/>
    <p:sldId id="620" r:id="rId5"/>
    <p:sldId id="567" r:id="rId6"/>
    <p:sldId id="595" r:id="rId7"/>
    <p:sldId id="619" r:id="rId8"/>
    <p:sldId id="653" r:id="rId9"/>
    <p:sldId id="654" r:id="rId10"/>
    <p:sldId id="527" r:id="rId11"/>
    <p:sldId id="544" r:id="rId12"/>
    <p:sldId id="589" r:id="rId13"/>
    <p:sldId id="676" r:id="rId14"/>
    <p:sldId id="677" r:id="rId15"/>
    <p:sldId id="324" r:id="rId16"/>
    <p:sldId id="675" r:id="rId17"/>
    <p:sldId id="529" r:id="rId18"/>
    <p:sldId id="545" r:id="rId19"/>
    <p:sldId id="599" r:id="rId20"/>
    <p:sldId id="601" r:id="rId21"/>
    <p:sldId id="530" r:id="rId22"/>
    <p:sldId id="621" r:id="rId23"/>
    <p:sldId id="602" r:id="rId24"/>
    <p:sldId id="709" r:id="rId25"/>
    <p:sldId id="655" r:id="rId26"/>
    <p:sldId id="656" r:id="rId27"/>
    <p:sldId id="542" r:id="rId28"/>
    <p:sldId id="533" r:id="rId29"/>
    <p:sldId id="657" r:id="rId30"/>
    <p:sldId id="543" r:id="rId31"/>
    <p:sldId id="536" r:id="rId32"/>
    <p:sldId id="658" r:id="rId33"/>
    <p:sldId id="537" r:id="rId34"/>
    <p:sldId id="659" r:id="rId35"/>
    <p:sldId id="596" r:id="rId36"/>
    <p:sldId id="664" r:id="rId37"/>
    <p:sldId id="660" r:id="rId38"/>
    <p:sldId id="665" r:id="rId39"/>
    <p:sldId id="540" r:id="rId40"/>
    <p:sldId id="661" r:id="rId41"/>
    <p:sldId id="666" r:id="rId42"/>
    <p:sldId id="718" r:id="rId43"/>
    <p:sldId id="719" r:id="rId44"/>
    <p:sldId id="662" r:id="rId45"/>
    <p:sldId id="538" r:id="rId46"/>
    <p:sldId id="546" r:id="rId47"/>
    <p:sldId id="548" r:id="rId48"/>
    <p:sldId id="586" r:id="rId49"/>
    <p:sldId id="663" r:id="rId50"/>
    <p:sldId id="541" r:id="rId51"/>
    <p:sldId id="587" r:id="rId52"/>
    <p:sldId id="588" r:id="rId53"/>
    <p:sldId id="590" r:id="rId54"/>
    <p:sldId id="622" r:id="rId55"/>
    <p:sldId id="568" r:id="rId56"/>
    <p:sldId id="623" r:id="rId57"/>
    <p:sldId id="678" r:id="rId58"/>
    <p:sldId id="679" r:id="rId59"/>
    <p:sldId id="704" r:id="rId60"/>
    <p:sldId id="697" r:id="rId61"/>
    <p:sldId id="695" r:id="rId62"/>
    <p:sldId id="554" r:id="rId63"/>
    <p:sldId id="624" r:id="rId64"/>
    <p:sldId id="625" r:id="rId65"/>
    <p:sldId id="626" r:id="rId66"/>
    <p:sldId id="698" r:id="rId67"/>
    <p:sldId id="627" r:id="rId68"/>
    <p:sldId id="711" r:id="rId69"/>
    <p:sldId id="628" r:id="rId70"/>
    <p:sldId id="629" r:id="rId71"/>
    <p:sldId id="712" r:id="rId72"/>
    <p:sldId id="570" r:id="rId73"/>
    <p:sldId id="571" r:id="rId74"/>
    <p:sldId id="630" r:id="rId75"/>
    <p:sldId id="631" r:id="rId76"/>
    <p:sldId id="632" r:id="rId77"/>
    <p:sldId id="633" r:id="rId78"/>
    <p:sldId id="634" r:id="rId79"/>
    <p:sldId id="576" r:id="rId80"/>
    <p:sldId id="574" r:id="rId81"/>
    <p:sldId id="573" r:id="rId82"/>
    <p:sldId id="713" r:id="rId83"/>
    <p:sldId id="635" r:id="rId84"/>
    <p:sldId id="636" r:id="rId85"/>
    <p:sldId id="583" r:id="rId86"/>
    <p:sldId id="680" r:id="rId87"/>
    <p:sldId id="681" r:id="rId88"/>
    <p:sldId id="584" r:id="rId89"/>
    <p:sldId id="637" r:id="rId90"/>
    <p:sldId id="668" r:id="rId91"/>
    <p:sldId id="699" r:id="rId92"/>
    <p:sldId id="669" r:id="rId93"/>
    <p:sldId id="714" r:id="rId94"/>
    <p:sldId id="700" r:id="rId95"/>
    <p:sldId id="671" r:id="rId96"/>
    <p:sldId id="705" r:id="rId97"/>
    <p:sldId id="715" r:id="rId98"/>
    <p:sldId id="701" r:id="rId99"/>
    <p:sldId id="672" r:id="rId100"/>
    <p:sldId id="673" r:id="rId101"/>
    <p:sldId id="702" r:id="rId102"/>
    <p:sldId id="674" r:id="rId103"/>
    <p:sldId id="645" r:id="rId104"/>
    <p:sldId id="717" r:id="rId105"/>
    <p:sldId id="716" r:id="rId106"/>
    <p:sldId id="646" r:id="rId107"/>
    <p:sldId id="647" r:id="rId108"/>
    <p:sldId id="648" r:id="rId109"/>
    <p:sldId id="649" r:id="rId110"/>
    <p:sldId id="650" r:id="rId111"/>
    <p:sldId id="593" r:id="rId112"/>
    <p:sldId id="318" r:id="rId113"/>
    <p:sldId id="651" r:id="rId114"/>
    <p:sldId id="594" r:id="rId115"/>
    <p:sldId id="682" r:id="rId116"/>
    <p:sldId id="592" r:id="rId117"/>
    <p:sldId id="523" r:id="rId118"/>
    <p:sldId id="316" r:id="rId119"/>
    <p:sldId id="652" r:id="rId120"/>
    <p:sldId id="686" r:id="rId121"/>
    <p:sldId id="684" r:id="rId1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882"/>
    <a:srgbClr val="FFFFFF"/>
    <a:srgbClr val="327D87"/>
    <a:srgbClr val="5DB7C3"/>
    <a:srgbClr val="E6F4F6"/>
    <a:srgbClr val="E0F2F4"/>
    <a:srgbClr val="B0DCE2"/>
    <a:srgbClr val="D9D9D9"/>
    <a:srgbClr val="B9B9B9"/>
    <a:srgbClr val="005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4" autoAdjust="0"/>
    <p:restoredTop sz="69078" autoAdjust="0"/>
  </p:normalViewPr>
  <p:slideViewPr>
    <p:cSldViewPr snapToGrid="0" snapToObjects="1">
      <p:cViewPr varScale="1">
        <p:scale>
          <a:sx n="88" d="100"/>
          <a:sy n="88" d="100"/>
        </p:scale>
        <p:origin x="188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5" d="100"/>
          <a:sy n="95" d="100"/>
        </p:scale>
        <p:origin x="251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01.08.2023</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18T05:29:52.424"/>
    </inkml:context>
    <inkml:brush xml:id="br0">
      <inkml:brushProperty name="width" value="0.1" units="cm"/>
      <inkml:brushProperty name="height" value="0.2" units="cm"/>
      <inkml:brushProperty name="color" value="#0000FF"/>
      <inkml:brushProperty name="tip" value="rectangle"/>
      <inkml:brushProperty name="rasterOp" value="maskPen"/>
      <inkml:brushProperty name="ignorePressure" value="1"/>
    </inkml:brush>
  </inkml:definitions>
  <inkml:trace contextRef="#ctx0" brushRef="#br0">82 42,'-3'0,"-1"1,1 0,-1 0,1 0,-1 0,1 1,0 0,-1-1,1 1,0 0,0 1,0-1,1 0,-1 1,1 0,-1-1,1 1,0 0,0 0,0 0,0 1,0-1,1 0,0 1,0-1,0 1,-1 3,-1 2,1 0,0 0,0 0,1 0,0 0,1 0,0 0,0 0,1 0,2 10,0-14,-1 0,1-1,0 0,0 0,0 0,1 0,-1 0,1 0,0-1,0 0,0 0,1 0,-1 0,1-1,8 4,-2-1,-1-1,1 0,0-1,0 0,0 0,15 0,-22-2,0-1,1 0,-1 0,0-1,0 1,0-1,1 0,-1 0,0 0,0 0,0-1,-1 0,1 0,0 0,-1 0,1 0,3-4,-4 3,-1-1,1 1,-1-1,1 0,-1 0,-1 0,1 0,0 0,-1-1,0 1,0 0,0-1,-1 1,1-1,-1 1,-1-8,1-12,1 7,-1 0,-1 1,0-1,-1 1,-6-22,7 34,-1 1,1 0,0-1,-1 1,0 0,1 0,-1 0,-1 0,1 0,0 1,-1-1,1 1,-1-1,0 1,0 0,0 0,0 0,0 1,0-1,0 1,0-1,-1 1,1 0,-1 0,1 1,-1-1,1 1,-1 0,1 0,-7 0,6 0,0 0,0 1,-1-1,1 1,0 0,0 0,0 0,0 0,0 1,0-1,1 1,-1 0,0 1,1-1,-1 0,1 1,0 0,0 0,0 0,0 0,1 0,-1 1,1-1,0 1,0 0,0-1,0 1,1 0,-1 0,1 0,-1 5,2-5,-1 3,0 0,1 0,-1 0,2 0,0 9,-1-15,1 1,-1-1,0 0,1 0,-1 0,1 1,-1-1,1 0,0 0,-1 0,1 0,0 0,0 0,0 0,0 0,0 0,0-1,0 1,0 0,0-1,0 1,0 0,0-1,0 1,1-1,-1 0,0 1,0-1,1 0,-1 0,0 0,1 0,-1 0,2 0,-1 0,0 0,0 0,0 0,0 0,0-1,0 1,0 0,0-1,0 0,0 1,0-1,0 0,0 0,0 0,-1 0,1 0,0-1,-1 1,1 0,-1-1,1 1,-1-1,0 0,1 1,-1-1,0 0,0 0,0 0,-1 1,1-1,1-4,12-23,-13 28,0 0,1-1,-1 1,1 0,-1-1,1 1,0 0,0 0,-1 1,1-1,0 0,0 0,0 1,0-1,0 1,-1 0,3-1,43-1,-11 1,-35 1,0 0,0 0,0 0,0 0,0 0,0 0,0 0,0 0,0 0,-1 0,1 1,0-1,0 0,0 1,0-1,0 1,0-1,-1 1,1-1,0 1,0-1,-1 1,1 0,-1 0,1-1,0 1,-1 0,1 0,-1 0,1-1,-1 1,0 0,1 0,-1 0,0 0,0 0,0 0,0 1,1 2,-1 0,1 1,-1-1,-1 0,1 1,-1-1,1 0,-1 0,-3 8,3-10,0 1,1-1,-2 1,1-1,0 0,0 1,-1-1,1 0,-1 0,0 0,0 0,0 0,0 0,0-1,-3 3,4-4,0 0,-1 1,1-1,0 0,-1 0,1 0,0 0,-1 0,1-1,0 1,-1 0,1 0,0-1,-1 1,1-1,0 1,0-1,0 0,-1 0,1 1,0-1,0 0,0 0,0 0,0 0,0 0,1 0,-1 0,0 0,1 0,-1-1,0 1,0-2,-1-1,-1-1,1 1,0-1,0 0,1 0,-1 0,1 0,0 0,1 0,-1 0,1 0,0 0,0 0,1 0,-1 0,1 0,0 0,0 0,1 0,0 0,0 0,0 0,0 1,5-8,-5 11,-1-1,0 1,0-1,1 1,-1 0,1 0,-1 0,1-1,-1 1,1 1,0-1,-1 0,1 0,0 1,0-1,0 1,-1-1,1 1,0 0,0 0,0 0,0 0,0 0,0 0,-1 0,3 1,-2 0,0 1,-1-1,0 0,1 1,-1-1,0 1,0-1,0 1,0 0,0-1,0 1,0 0,0 0,-1 0,1 0,-1 0,1 0,-1 0,0 0,0 0,0-1,0 1,-1 4,2 22,-3 18,2-44,0-1,-1 1,0 0,1 0,-1-1,0 1,0-1,0 1,0-1,0 1,0-1,0 1,-1-1,1 0,-1 0,1 0,0 0,-1 0,0 0,1 0,-1 0,-1 0,-36 7,34-8,0 0,0 1,0 0,0 0,0 0,0 1,0-1,1 1,-1 0,0 1,-4 3,9-6,1 1,-1-1,1 1,-1-1,1 1,0-1,-1 1,1-1,0 1,-1-1,1 0,0 1,0-1,-1 0,1 0,0 0,0 1,-1-1,1 0,0 0,0 0,0 0,-1 0,1-1,0 1,1 0,28 0,-12 1,20-5,-36 4,0-1,-1 0,1 0,0 0,-1-1,1 1,-1 0,0 0,1-1,-1 1,0-1,0 1,0-1,0 0,0 1,0-1,0 0,0-3,13-18,-13 22,0 0,-1 0,1 0,0 0,-1 0,1 0,-1 0,1-1,-1 1,1 0,-1 0,0 0,1-1,-1 1,0 0,0 0,0-1,0 1,0 0,0 0,-1-1,1 1,0 0,-1 0,1 0,0-1,-1 1,0 0,1 0,-2-1,2 1,0 0,-1 1,1-1,0 0,0 1,0-1,-1 0,1 1,0-1,0 0,0 0,0 1,0-1,1 0,-1 0,0 1,0-1,0 0,1 1,-1-1,0 0,0 1,1-2,-12 17,8-12,1 0,-1 0,-1-1,1 1,0-1,0 0,-1 0,1 0,-1-1,0 1,0-1,1 0,-1 0,0 0,0 0,0-1,0 1,0-1,0 0,0 0,-8-2,12 2,-1-2,7-5,19-14,20-17,-74 71,26-30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01.08.2023</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a:t>
            </a:fld>
            <a:endParaRPr lang="de-DE"/>
          </a:p>
        </p:txBody>
      </p:sp>
    </p:spTree>
    <p:extLst>
      <p:ext uri="{BB962C8B-B14F-4D97-AF65-F5344CB8AC3E}">
        <p14:creationId xmlns:p14="http://schemas.microsoft.com/office/powerpoint/2010/main" val="2624823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22</a:t>
            </a:fld>
            <a:endParaRPr lang="de-DE"/>
          </a:p>
        </p:txBody>
      </p:sp>
    </p:spTree>
    <p:extLst>
      <p:ext uri="{BB962C8B-B14F-4D97-AF65-F5344CB8AC3E}">
        <p14:creationId xmlns:p14="http://schemas.microsoft.com/office/powerpoint/2010/main" val="2620346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133396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sind die Möglichkeiten der Aufgabenadaption im Überblick dargestellt. Auf den nun folgenden Folien wird jedes der 7 Teilmodule (</a:t>
            </a:r>
            <a:r>
              <a:rPr lang="de-DE" dirty="0">
                <a:sym typeface="Wingdings" panose="05000000000000000000" pitchFamily="2" charset="2"/>
              </a:rPr>
              <a:t> 7 Adaptionsmöglichkeiten</a:t>
            </a:r>
            <a:r>
              <a:rPr lang="de-DE" dirty="0"/>
              <a:t>) kurz vorgestellt und beispielhaft illustriert.</a:t>
            </a:r>
          </a:p>
          <a:p>
            <a:endParaRPr lang="de-DE" dirty="0"/>
          </a:p>
          <a:p>
            <a:r>
              <a:rPr lang="de-DE" i="1" dirty="0"/>
              <a:t>Hinweis für die Fortbildenden:</a:t>
            </a:r>
            <a:r>
              <a:rPr lang="de-DE" dirty="0"/>
              <a:t> </a:t>
            </a:r>
            <a:r>
              <a:rPr lang="de-DE" i="1" dirty="0"/>
              <a:t>Die Reihenfolge stimmt dabei nicht mit der hier auf dem Modulüberblick dargestellten Reihenfolge überein (also z.B. im </a:t>
            </a:r>
            <a:r>
              <a:rPr lang="de-DE" i="1" dirty="0" err="1"/>
              <a:t>Uhrzeigersinnn</a:t>
            </a:r>
            <a:r>
              <a:rPr lang="de-DE" i="1" dirty="0"/>
              <a:t>). Die gewählte Reihenfolge soll das Erklären der Teilmodule erleichtern, da diese sich in Teilen aufeinander beziehen/ sich überschneiden.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2118337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Vorstellung der 3 Anforderungsbereiche</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1953168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werden zunächst typische Aufgaben vorgestellt. </a:t>
            </a:r>
          </a:p>
          <a:p>
            <a:endParaRPr lang="de-DE" dirty="0"/>
          </a:p>
          <a:p>
            <a:r>
              <a:rPr lang="de-DE" dirty="0"/>
              <a:t>Mögliche Fragen: „Können Sie die Aufgaben den Anforderungsbereichen zuordnen?“ – „Welche Aufgabentypen finden Sie häufig in Schulbüchern?“</a:t>
            </a: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797535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werden die einzelnen Aufgaben den Anforderungsbereichen zugeordnet und mit Schülerlösungen illustriert.</a:t>
            </a:r>
          </a:p>
          <a:p>
            <a:endParaRPr lang="de-DE" dirty="0"/>
          </a:p>
          <a:p>
            <a:r>
              <a:rPr lang="de-DE" dirty="0"/>
              <a:t>Hinweis: Anforderungsbereich II und III funktionieren am besten in Verbindung mit dem Einsatz von Forschermitteln. </a:t>
            </a:r>
            <a:r>
              <a:rPr lang="de-DE" dirty="0">
                <a:sym typeface="Wingdings" panose="05000000000000000000" pitchFamily="2" charset="2"/>
              </a:rPr>
              <a:t> nächste Adaptionsmöglichkeit</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471216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3359693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„Zum einen können Forschermittel Lernenden dazu verhelfen, Muster und Strukturen innerhalb einer mathematischen Aufgabenstellung besser zu erkennen und Erkanntes erneut zu fokussieren, zum anderen können sie aber auch dazu dienen, die selbst gemachten Ergebnisse dokumentarisch festzuhalten, um sich z.B. zu einem späteren Zeitpunkt besser daran erinnern zu können (vgl. Sundermann, 2014). Diese Dokumente können drittens auch dazu genutzt werden, um die Ergebnisse anderen Kindern besser zeigen und erklären zu können. Letzteres ist vor allem bei Schülerinnen und Schülern mit Schwierigkeiten im sprachlichen Bereich oftmals die einzige Möglichkeit, ihre Entdeckungen offenzulegen. Alle drei Funktionen fördern zudem die prozessbezogenen Kompetenzen jedes Kindes, wie z.B. das Darstellen und Kommunizieren.“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218902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3492436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3964019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Erprobungsauftrag aus Modul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 Aktivität soll alle Schwerpunkte des Moduls abbilden, kann und soll dann aber individuell angepasst werden. </a:t>
            </a:r>
            <a:r>
              <a:rPr lang="de-DE" dirty="0">
                <a:sym typeface="Wingdings" pitchFamily="2" charset="2"/>
              </a:rPr>
              <a:t> z.B. kann der Schwerpunkt nur auf diagnostische Intention bzw. Intention zu Fördern gelegt werden oder aber auf die Erstellung und den Einsatz eines entsprechenden Wortspeichers.“</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2031278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Übersicht zum Darstellungswechsel findet sich so auch in der Handreichung und ist durch seine Illustrationen leicht zugänglich.</a:t>
            </a:r>
          </a:p>
          <a:p>
            <a:endParaRPr lang="de-DE" dirty="0"/>
          </a:p>
          <a:p>
            <a:r>
              <a:rPr lang="de-DE" dirty="0"/>
              <a:t>Die Übersicht in der folgenden ausgeblendeten Folie kann ebenso gut genutzt werden.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3293244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 Darstellung hat im Vergleich zu einigen anderen Abbildungen den Vorteil, dass sie noch die Ebene der Abstraktion mit aufnimmt, weswegen sie im Modul 2 mit ausgewählt wurde. Je nach Anlass kann zwischen beiden Darstellungen ausgewählt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36</a:t>
            </a:fld>
            <a:endParaRPr lang="de-DE"/>
          </a:p>
        </p:txBody>
      </p:sp>
    </p:spTree>
    <p:extLst>
      <p:ext uri="{BB962C8B-B14F-4D97-AF65-F5344CB8AC3E}">
        <p14:creationId xmlns:p14="http://schemas.microsoft.com/office/powerpoint/2010/main" val="559712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latin typeface="Helvetica Neue"/>
                <a:ea typeface="Helvetica Neue"/>
                <a:cs typeface="Helvetica Neue"/>
                <a:sym typeface="Helvetica Neue"/>
              </a:defRPr>
            </a:pPr>
            <a:r>
              <a:rPr lang="de-DE" dirty="0"/>
              <a:t>Neben der Notation der Gesamtzahl der gewürfelten Punkte kann – jeweils nach einem Spieldurchgang - zusätzlich eine ausführlichere Form der Dokumentation angeregt werden.</a:t>
            </a:r>
          </a:p>
          <a:p>
            <a:pPr>
              <a:defRPr>
                <a:latin typeface="Helvetica Neue"/>
                <a:ea typeface="Helvetica Neue"/>
                <a:cs typeface="Helvetica Neue"/>
                <a:sym typeface="Helvetica Neue"/>
              </a:defRPr>
            </a:pPr>
            <a:r>
              <a:rPr lang="de-DE" dirty="0"/>
              <a:t>Hierdurch werden von den Kindern weitere Darstellungswechsel eingefordert:</a:t>
            </a:r>
          </a:p>
          <a:p>
            <a:pPr>
              <a:defRPr>
                <a:latin typeface="Helvetica Neue"/>
                <a:ea typeface="Helvetica Neue"/>
                <a:cs typeface="Helvetica Neue"/>
                <a:sym typeface="Helvetica Neue"/>
              </a:defRPr>
            </a:pPr>
            <a:r>
              <a:rPr lang="de-DE" dirty="0"/>
              <a:t>Handlung mit Material </a:t>
            </a:r>
            <a:r>
              <a:rPr lang="de-DE" dirty="0">
                <a:sym typeface="Wingdings" pitchFamily="2" charset="2"/>
              </a:rPr>
              <a:t></a:t>
            </a:r>
            <a:r>
              <a:rPr lang="de-DE" dirty="0"/>
              <a:t> bildliche Darstellung </a:t>
            </a:r>
            <a:r>
              <a:rPr lang="de-DE" dirty="0">
                <a:sym typeface="Wingdings" pitchFamily="2" charset="2"/>
              </a:rPr>
              <a:t> Aufgabennotationen</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a:p>
        </p:txBody>
      </p:sp>
    </p:spTree>
    <p:extLst>
      <p:ext uri="{BB962C8B-B14F-4D97-AF65-F5344CB8AC3E}">
        <p14:creationId xmlns:p14="http://schemas.microsoft.com/office/powerpoint/2010/main" val="3051922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39</a:t>
            </a:fld>
            <a:endParaRPr lang="de-DE"/>
          </a:p>
        </p:txBody>
      </p:sp>
    </p:spTree>
    <p:extLst>
      <p:ext uri="{BB962C8B-B14F-4D97-AF65-F5344CB8AC3E}">
        <p14:creationId xmlns:p14="http://schemas.microsoft.com/office/powerpoint/2010/main" val="3855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dirty="0">
                <a:solidFill>
                  <a:srgbClr val="1D1D1B"/>
                </a:solidFill>
                <a:effectLst/>
                <a:latin typeface="OpenSans-Regular"/>
              </a:rPr>
              <a:t>Von „verwandten Aufgaben“ wird immer dann gesprochen, wenn Aufgaben oder Arbeitsblätter parallele oder ähnliche Inhalte oder ähnliche Strukturen aufweisen, während sie sich in ihrem Schwierigkeitsgrad und ihren Anforderungen unterscheiden. Sie bauen im Sinne des Spiralprinzips aufeinander auf und beinhalten daher unterschiedlich komplexe und anspruchsvolle Aufgaben. </a:t>
            </a:r>
          </a:p>
          <a:p>
            <a:endParaRPr lang="de-DE" sz="1800" b="0" i="0" dirty="0">
              <a:solidFill>
                <a:srgbClr val="1D1D1B"/>
              </a:solidFill>
              <a:effectLst/>
              <a:latin typeface="OpenSans-Regular"/>
            </a:endParaRPr>
          </a:p>
          <a:p>
            <a:r>
              <a:rPr lang="de-DE" sz="1800" b="0" i="0" dirty="0">
                <a:solidFill>
                  <a:srgbClr val="1D1D1B"/>
                </a:solidFill>
                <a:effectLst/>
                <a:latin typeface="OpenSans-Regular"/>
              </a:rPr>
              <a:t>So sind beispielsweise die abgebildeten Lernaufgaben einerseits analog aufgebaut und zeigen andererseits Zahlenmauern unterschiedlichen Schwierigkeitsgrades (Zahlenraum bis 20 bzw. bis 100). Der Vorteil liegt darin, dass die Kinder Aufgaben nach ihren Lernmöglichkeiten auswählen können. </a:t>
            </a:r>
          </a:p>
          <a:p>
            <a:endParaRPr lang="de-DE" sz="1800" b="0" i="0" dirty="0">
              <a:solidFill>
                <a:srgbClr val="1D1D1B"/>
              </a:solidFill>
              <a:effectLst/>
              <a:latin typeface="OpenSans-Regular"/>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3523875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dirty="0">
                <a:solidFill>
                  <a:srgbClr val="1D1D1B"/>
                </a:solidFill>
                <a:effectLst/>
                <a:latin typeface="OpenSans-Regular"/>
              </a:rPr>
              <a:t>So wird ein gemeinsamer fachlicher Austausch sowohl über Vorgehensweisen und Entdeckungen als auch über die Art und Weise ermöglicht, wie die Entdeckungen dargestellt oder begründet werden. Dass die Entdeckung „Der Deckstein wird stets um 2 größer“ unabhängig vom Zahlenraum und somit potentiell von allen Kindern gemacht werden kann, ist das entscheidende, verbindende Element der Aufgabenstellungen.</a:t>
            </a:r>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41</a:t>
            </a:fld>
            <a:endParaRPr lang="de-DE"/>
          </a:p>
        </p:txBody>
      </p:sp>
    </p:spTree>
    <p:extLst>
      <p:ext uri="{BB962C8B-B14F-4D97-AF65-F5344CB8AC3E}">
        <p14:creationId xmlns:p14="http://schemas.microsoft.com/office/powerpoint/2010/main" val="155530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42</a:t>
            </a:fld>
            <a:endParaRPr lang="de-DE"/>
          </a:p>
        </p:txBody>
      </p:sp>
    </p:spTree>
    <p:extLst>
      <p:ext uri="{BB962C8B-B14F-4D97-AF65-F5344CB8AC3E}">
        <p14:creationId xmlns:p14="http://schemas.microsoft.com/office/powerpoint/2010/main" val="3688548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dirty="0">
                <a:solidFill>
                  <a:srgbClr val="1D1D1B"/>
                </a:solidFill>
                <a:effectLst/>
                <a:latin typeface="OpenSans-Regular"/>
              </a:rPr>
              <a:t>Die Vielfalt mathematischen Denkens wird zu wenig berücksichtigt, wenn Aufgaben gestellt werden, die ausschließlich nach einem vorgegebenen Schema zu lösen sind. Sofern jedoch eine Aufgabe hinreichend offen und mathematisch ergiebig ist, können die Lernenden bei deren Lösung unterschiedliche Vorgehensweisen entwickeln und individuelle Zugänge zum zugrundeliegenden mathematischen Inhalt erschließen.</a:t>
            </a:r>
          </a:p>
          <a:p>
            <a:pPr marL="0" marR="0" lvl="0" indent="0" algn="l" defTabSz="914400" rtl="0" eaLnBrk="1" fontAlgn="auto" latinLnBrk="0" hangingPunct="1">
              <a:lnSpc>
                <a:spcPct val="100000"/>
              </a:lnSpc>
              <a:spcBef>
                <a:spcPts val="0"/>
              </a:spcBef>
              <a:spcAft>
                <a:spcPts val="0"/>
              </a:spcAft>
              <a:buClrTx/>
              <a:buSzTx/>
              <a:buFontTx/>
              <a:buNone/>
              <a:tabLst/>
              <a:defRPr/>
            </a:pPr>
            <a:br>
              <a:rPr lang="de-DE" dirty="0"/>
            </a:br>
            <a:r>
              <a:rPr lang="de-DE" sz="1200" dirty="0"/>
              <a:t>Problemorientierte substanzielle Übungsformate wie diese zeichnen sich unter anderem dadurch aus, dass sie unterschiedliche Vorgehensweisen ermöglichen. Die Lernenden können sowohl unsystematisch ausprobieren, um die Aufgabe zu lösen, sie können aber auch von Mal zu Mal geschickter und systematischer vorgehen. Entscheidend ist, dass sie genügend Raum und Anregungen bekommen, Erfahrungen zu dieser Art von Aufgabenstellung zu sammeln. Dies gelingt am besten, wenn die Lernenden ihre Vorgehensweisen reflektieren und darüber mit anderen in Austausch treten. Mögliche Vorgehensweisen, die ihnen diesen Übungsraum erlauben, werden im Folgenden erläutert (nur eine Auswahl)</a:t>
            </a:r>
            <a:endParaRPr lang="de-DE" sz="1000" b="0" i="0" dirty="0">
              <a:solidFill>
                <a:srgbClr val="1D1D1B"/>
              </a:solidFill>
              <a:effectLst/>
              <a:latin typeface="OpenSans-Regular"/>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43</a:t>
            </a:fld>
            <a:endParaRPr lang="de-DE"/>
          </a:p>
        </p:txBody>
      </p:sp>
    </p:spTree>
    <p:extLst>
      <p:ext uri="{BB962C8B-B14F-4D97-AF65-F5344CB8AC3E}">
        <p14:creationId xmlns:p14="http://schemas.microsoft.com/office/powerpoint/2010/main" val="4048803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dirty="0">
                <a:solidFill>
                  <a:srgbClr val="1D1D1B"/>
                </a:solidFill>
                <a:effectLst/>
                <a:latin typeface="OpenSans-Regular"/>
              </a:rPr>
              <a:t>Die Vielfalt mathematischen Denkens wird zu wenig berücksichtigt, wenn Aufgaben gestellt werden, die ausschließlich nach einem vorgegebenen Schema zu lösen sind. Sofern jedoch eine Aufgabe hinreichend offen und mathematisch ergiebig ist, können die Lernenden bei deren Lösung unterschiedliche Vorgehensweisen entwickeln und individuelle Zugänge zum zugrundeliegenden mathematischen Inhalt erschließen.</a:t>
            </a:r>
          </a:p>
          <a:p>
            <a:pPr marL="0" marR="0" lvl="0" indent="0" algn="l" defTabSz="914400" rtl="0" eaLnBrk="1" fontAlgn="auto" latinLnBrk="0" hangingPunct="1">
              <a:lnSpc>
                <a:spcPct val="100000"/>
              </a:lnSpc>
              <a:spcBef>
                <a:spcPts val="0"/>
              </a:spcBef>
              <a:spcAft>
                <a:spcPts val="0"/>
              </a:spcAft>
              <a:buClrTx/>
              <a:buSzTx/>
              <a:buFontTx/>
              <a:buNone/>
              <a:tabLst/>
              <a:defRPr/>
            </a:pPr>
            <a:br>
              <a:rPr lang="de-DE" dirty="0"/>
            </a:br>
            <a:r>
              <a:rPr lang="de-DE" sz="1200" dirty="0"/>
              <a:t>Problemorientierte substanzielle Übungsformate wie diese zeichnen sich unter anderem dadurch aus, dass sie unterschiedliche Vorgehensweisen ermöglichen. Die Lernenden können sowohl unsystematisch ausprobieren, um die Aufgabe zu lösen, sie können aber auch von Mal zu Mal geschickter und systematischer vorgehen. Entscheidend ist, dass sie genügend Raum und Anregungen bekommen, Erfahrungen zu dieser Art von Aufgabenstellung zu sammeln. Dies gelingt am besten, wenn die Lernenden ihre Vorgehensweisen reflektieren und darüber mit anderen in Austausch treten. Mögliche Vorgehensweisen, die ihnen diesen Übungsraum erlauben, werden im Folgenden erläutert (nur eine Auswahl)</a:t>
            </a:r>
            <a:endParaRPr lang="de-DE" sz="1000" b="0" i="0" dirty="0">
              <a:solidFill>
                <a:srgbClr val="1D1D1B"/>
              </a:solidFill>
              <a:effectLst/>
              <a:latin typeface="OpenSans-Regular"/>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3786353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dirty="0">
                <a:solidFill>
                  <a:srgbClr val="1D1D1B"/>
                </a:solidFill>
                <a:effectLst/>
                <a:latin typeface="OpenSans-Regular"/>
              </a:rPr>
              <a:t>Es sind jedoch nicht zwangsläufig problemorientierte Aufgaben notwendig, um unterschiedliche Vorgehensweisen zu ermöglichen: In diesem Beispiel sollten die Kinder die </a:t>
            </a:r>
          </a:p>
          <a:p>
            <a:r>
              <a:rPr lang="de-DE" sz="1800" b="0" i="0" dirty="0">
                <a:solidFill>
                  <a:srgbClr val="1D1D1B"/>
                </a:solidFill>
                <a:effectLst/>
                <a:latin typeface="OpenSans-Regular"/>
              </a:rPr>
              <a:t>Aufgabe 57-23 möglichst geschickt mit einem von ihnen gewählten Rechenweg lösen und diesen auch beschreiben. Werden die Kinder außerdem dazu angeregt, sich über ihre Rechenwege auszutauschen, besteht die Chance, dass sie neue Rechenwege erkunden und eigene reflektieren.</a:t>
            </a:r>
          </a:p>
          <a:p>
            <a:endParaRPr lang="de-DE" sz="1800" b="0" i="0" dirty="0">
              <a:solidFill>
                <a:srgbClr val="1D1D1B"/>
              </a:solidFill>
              <a:effectLst/>
              <a:latin typeface="OpenSans-Regular"/>
            </a:endParaRPr>
          </a:p>
          <a:p>
            <a:r>
              <a:rPr lang="de-DE" sz="1800" b="0" i="0" dirty="0">
                <a:solidFill>
                  <a:srgbClr val="1D1D1B"/>
                </a:solidFill>
                <a:effectLst/>
                <a:latin typeface="OpenSans-Regular"/>
              </a:rPr>
              <a:t>Die folgenden Kinderdokumente von Kenan und Christina, aus einer Unterrichtsreihe zum Thema „Unsere Rechenwege bei Minusaufgaben“, zeigen Beispiele für verschiedene halbschriftliche Vorgehensweisen, die die Kinder nutzten, um die gleiche Aufgabe zu lösen.</a:t>
            </a:r>
          </a:p>
          <a:p>
            <a:r>
              <a:rPr lang="de-DE" sz="1800" b="0" i="0" dirty="0">
                <a:solidFill>
                  <a:srgbClr val="1D1D1B"/>
                </a:solidFill>
                <a:effectLst/>
                <a:latin typeface="OpenSans-Regular"/>
              </a:rPr>
              <a:t>Neben der Wahl der Vorgehensweise konnten die Kinder auch unterschiedliche Darstellungsformen einsetzen. So entschied sich Christina beispielsweise für eine Darstellung am Rechenstrich. Die Beschreibungen der Rechenwege lassen aufgrund ihrer Ausformulierungen erahnen, dass der Rechenstrich meistens bei leistungsstärkeren Kindern Anwendung fand.</a:t>
            </a:r>
          </a:p>
          <a:p>
            <a:r>
              <a:rPr lang="de-DE" sz="1800" b="0" i="0" dirty="0">
                <a:solidFill>
                  <a:srgbClr val="1D1D1B"/>
                </a:solidFill>
                <a:effectLst/>
                <a:latin typeface="OpenSans-Regular"/>
              </a:rPr>
              <a:t>Auch leistungsschwächere Kinder fanden Vorgehensweisen, mit der sie die Aufgabe lösen konnten. Ben, ein Kind mit erhöhtem Unterstützungsbedarf im Bereich Lernen, nutzte die bildliche Darstellung von Zehnerstangen und Plättchen, um „stellenweise“ zu subtrahieren.</a:t>
            </a:r>
            <a:r>
              <a:rPr lang="de-DE" sz="1800" dirty="0"/>
              <a:t> </a:t>
            </a:r>
            <a:endParaRPr lang="de-DE" sz="1800" b="0" i="0" dirty="0">
              <a:solidFill>
                <a:srgbClr val="1D1D1B"/>
              </a:solidFill>
              <a:effectLst/>
              <a:latin typeface="OpenSans-Regular"/>
            </a:endParaRPr>
          </a:p>
          <a:p>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45</a:t>
            </a:fld>
            <a:endParaRPr lang="de-DE"/>
          </a:p>
        </p:txBody>
      </p:sp>
    </p:spTree>
    <p:extLst>
      <p:ext uri="{BB962C8B-B14F-4D97-AF65-F5344CB8AC3E}">
        <p14:creationId xmlns:p14="http://schemas.microsoft.com/office/powerpoint/2010/main" val="4048803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Alternativer Erprobungsauftrag aus Modul 2 </a:t>
            </a:r>
            <a:r>
              <a:rPr lang="de-DE" b="0" dirty="0"/>
              <a:t>(Folie 1 von 2)</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2433171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46</a:t>
            </a:fld>
            <a:endParaRPr lang="de-DE"/>
          </a:p>
        </p:txBody>
      </p:sp>
    </p:spTree>
    <p:extLst>
      <p:ext uri="{BB962C8B-B14F-4D97-AF65-F5344CB8AC3E}">
        <p14:creationId xmlns:p14="http://schemas.microsoft.com/office/powerpoint/2010/main" val="1075783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800" dirty="0"/>
              <a:t>Aufgaben mit dem Merkmal „Offenheit“ eröffnen dem Kind vielfältige Wahlmöglichkeiten, da die Rechenwege nicht vorgegeben und zudem viele verschiedene Lösungen möglich sind (vgl. Sundermann &amp; Selter, 2006). Die Antworten der Schülerinnen und Schüler sind für die Lehrperson vorher nicht unbedingt klar, da solche Aufgaben keine eindeutigen Lösungen verlangen. Die Aufgabenauswahl erfolgt somit nicht für alle Lernenden einheitlich; durch die Aufgabenstellung wird lediglich ein Rahmen aufgespannt, innerhalb dessen die Schülerinnen und Schüler  z.B. Aufgabendaten frei wählen können (vgl. Krauthausen &amp; Scherer, 2008).</a:t>
            </a:r>
            <a:br>
              <a:rPr lang="de-DE" sz="2800" dirty="0"/>
            </a:br>
            <a:br>
              <a:rPr lang="de-DE" sz="2800" dirty="0"/>
            </a:br>
            <a:r>
              <a:rPr lang="de-DE" sz="2800" dirty="0"/>
              <a:t>Komplexität und Anspruchsniveau können demnach, ausgehend von spezifischen Lernmöglichkeiten, selbst bestimmt werden. Die zu erwartenden Antworten sind individueller und bisweilen auch kreativer als die Ergebnisse geschlossener Aufgaben. Das Nicht-Vorhandensein eindeutiger Lösungen kann auch der Lehrkraft dazu verhelfen, den Lösungsweg eines Kindes näher zu untersuchen und so ggf. einen anderen Blick auf dessen Kompetenzen zu erhalten. Wie viele Freiheiten offene Aufgaben letztendlich bieten, hängt von der gestellten Aufgabe und damit ihrem „Grad der Öffnung“ sowie dem damit verbundenen Lernziel ab.</a:t>
            </a:r>
            <a:endParaRPr lang="de-DE" sz="1800" b="0" i="0" dirty="0">
              <a:solidFill>
                <a:srgbClr val="131413"/>
              </a:solidFill>
              <a:effectLst/>
              <a:latin typeface="Times-Roman"/>
            </a:endParaRPr>
          </a:p>
          <a:p>
            <a:endParaRPr lang="de-DE" sz="1800" b="0" i="0" dirty="0">
              <a:solidFill>
                <a:srgbClr val="131413"/>
              </a:solidFill>
              <a:effectLst/>
              <a:latin typeface="Times-Roman"/>
            </a:endParaRPr>
          </a:p>
          <a:p>
            <a:r>
              <a:rPr lang="de-DE" sz="1800" b="0" i="0" dirty="0">
                <a:solidFill>
                  <a:srgbClr val="131413"/>
                </a:solidFill>
                <a:effectLst/>
                <a:latin typeface="Times-Roman"/>
              </a:rPr>
              <a:t>Die selbstständige Wahl eines eigenen Bearbeitungsniveaus kann langfristig zum Ziel der Selbstorganisation eigener Lernprozesse beitragen und den Umgang mit offeneren Situationen, wie sie nun einmal typisch für die Lebenswelt sind, erleichtern und fördern.</a:t>
            </a:r>
          </a:p>
          <a:p>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47</a:t>
            </a:fld>
            <a:endParaRPr lang="de-DE"/>
          </a:p>
        </p:txBody>
      </p:sp>
    </p:spTree>
    <p:extLst>
      <p:ext uri="{BB962C8B-B14F-4D97-AF65-F5344CB8AC3E}">
        <p14:creationId xmlns:p14="http://schemas.microsoft.com/office/powerpoint/2010/main" val="3608520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48</a:t>
            </a:fld>
            <a:endParaRPr lang="de-DE"/>
          </a:p>
        </p:txBody>
      </p:sp>
    </p:spTree>
    <p:extLst>
      <p:ext uri="{BB962C8B-B14F-4D97-AF65-F5344CB8AC3E}">
        <p14:creationId xmlns:p14="http://schemas.microsoft.com/office/powerpoint/2010/main" val="2013965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49</a:t>
            </a:fld>
            <a:endParaRPr lang="de-DE"/>
          </a:p>
        </p:txBody>
      </p:sp>
    </p:spTree>
    <p:extLst>
      <p:ext uri="{BB962C8B-B14F-4D97-AF65-F5344CB8AC3E}">
        <p14:creationId xmlns:p14="http://schemas.microsoft.com/office/powerpoint/2010/main" val="2527526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50</a:t>
            </a:fld>
            <a:endParaRPr lang="de-DE"/>
          </a:p>
        </p:txBody>
      </p:sp>
    </p:spTree>
    <p:extLst>
      <p:ext uri="{BB962C8B-B14F-4D97-AF65-F5344CB8AC3E}">
        <p14:creationId xmlns:p14="http://schemas.microsoft.com/office/powerpoint/2010/main" val="29238104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51</a:t>
            </a:fld>
            <a:endParaRPr lang="de-DE"/>
          </a:p>
        </p:txBody>
      </p:sp>
    </p:spTree>
    <p:extLst>
      <p:ext uri="{BB962C8B-B14F-4D97-AF65-F5344CB8AC3E}">
        <p14:creationId xmlns:p14="http://schemas.microsoft.com/office/powerpoint/2010/main" val="3055630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52</a:t>
            </a:fld>
            <a:endParaRPr lang="de-DE"/>
          </a:p>
        </p:txBody>
      </p:sp>
    </p:spTree>
    <p:extLst>
      <p:ext uri="{BB962C8B-B14F-4D97-AF65-F5344CB8AC3E}">
        <p14:creationId xmlns:p14="http://schemas.microsoft.com/office/powerpoint/2010/main" val="1084678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Mathe inklusiv sowie in der Handreichung „Mathematik gemeinsam Lernen“ wird der Begriff „Zahlvorstellungen“ genutzt, auf PIKAS und in der Handreichung „Rechenschwierigkeiten vermeiden“ wird der Begriff „Zahlverständnis“ genutzt. Gemeint ist immer dasselbe.</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61</a:t>
            </a:fld>
            <a:endParaRPr lang="de-DE"/>
          </a:p>
        </p:txBody>
      </p:sp>
    </p:spTree>
    <p:extLst>
      <p:ext uri="{BB962C8B-B14F-4D97-AF65-F5344CB8AC3E}">
        <p14:creationId xmlns:p14="http://schemas.microsoft.com/office/powerpoint/2010/main" val="35851792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62</a:t>
            </a:fld>
            <a:endParaRPr lang="de-DE"/>
          </a:p>
        </p:txBody>
      </p:sp>
    </p:spTree>
    <p:extLst>
      <p:ext uri="{BB962C8B-B14F-4D97-AF65-F5344CB8AC3E}">
        <p14:creationId xmlns:p14="http://schemas.microsoft.com/office/powerpoint/2010/main" val="3749390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Der Schwerpunkt bei „Mathematik gemeinsam lernen“ liegt besonders auf frühen und grundlegenden Teilkompetenzen, die zum Teil den vorschulischen Basiskompetenzen zugeordnet werden können.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Bei den Grundvorstellungen wurden Zahlaspekte als Fokus ausgewählt, bei der Darstellungsvernetzung das Strukturieren und Darstellen von Anzahlen. Im Bereich Zahlbeziehungen nutzen liegt auch bei Mathe inklusiv der Fokus auf den drei Bereichen Zahlen zerlegen, vergleichen und ordnen.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63</a:t>
            </a:fld>
            <a:endParaRPr lang="de-DE"/>
          </a:p>
        </p:txBody>
      </p:sp>
    </p:spTree>
    <p:extLst>
      <p:ext uri="{BB962C8B-B14F-4D97-AF65-F5344CB8AC3E}">
        <p14:creationId xmlns:p14="http://schemas.microsoft.com/office/powerpoint/2010/main" val="1972921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Alternativer Erprobungsauftrag aus Modul 2 </a:t>
            </a:r>
            <a:r>
              <a:rPr lang="de-DE" b="0" dirty="0"/>
              <a:t>(Folie 2 von 2)</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22255834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Insbesondere im inklusiven Mathematikunterricht ist es wichtig, Schwerpunkte zu setzen und grundlegende Inhaltsbereiche in den Vordergrund zu stellen.</a:t>
            </a:r>
            <a:br>
              <a:rPr lang="de-DE" dirty="0"/>
            </a:br>
            <a:r>
              <a:rPr lang="de-DE" dirty="0"/>
              <a:t>Der Aufbau von tragfähigen Zahlvorstellungen ist eines der wichtigsten Ziele des Anfangsunterrichts Mathematik. Das gilt natürlich insbesondere auch für Kinder mit Lernschwierigkeiten. Kinder brauchen gute Zahlvorstellungen, um kompetent und geschickt rechnen zu können (vgl. </a:t>
            </a:r>
            <a:r>
              <a:rPr lang="de-DE" dirty="0" err="1"/>
              <a:t>Ruwisch</a:t>
            </a:r>
            <a:r>
              <a:rPr lang="de-DE" dirty="0"/>
              <a:t>, 2015, S. 4), diese bilden den Ausgangspunkt für ein erfolgreiches Mathematiklernen.</a:t>
            </a:r>
            <a:br>
              <a:rPr lang="de-DE" dirty="0"/>
            </a:br>
            <a:br>
              <a:rPr lang="de-DE" dirty="0"/>
            </a:br>
            <a:r>
              <a:rPr lang="de-DE" dirty="0"/>
              <a:t>Doch wann sind Zahlvorstellungen „gut“ bzw. „tragfähig“?</a:t>
            </a:r>
            <a:br>
              <a:rPr lang="de-DE" dirty="0"/>
            </a:br>
            <a:r>
              <a:rPr lang="de-DE" dirty="0"/>
              <a:t>Tragfähig sind Zahlvorstellungen dann, wenn sie „mathematische Prinzipien und Beziehungen transportieren, wenn sie ausbaubar sind und als Grundlage für weitere Vorstellungen dienen können, ohne dass die Kinder jedes Mal umlernen müssen“ (</a:t>
            </a:r>
            <a:r>
              <a:rPr lang="de-DE" dirty="0" err="1"/>
              <a:t>Ruwisch</a:t>
            </a:r>
            <a:r>
              <a:rPr lang="de-DE" dirty="0"/>
              <a:t>, 2015, S. 5).</a:t>
            </a:r>
          </a:p>
          <a:p>
            <a:endParaRPr lang="de-DE" dirty="0"/>
          </a:p>
          <a:p>
            <a:r>
              <a:rPr lang="de-DE" dirty="0"/>
              <a:t>Die Grundlage tragfähiger Zahlvorstellungen bildet somit die Fähigkeit, die Zusammenhänge der Zahlen untereinander und die Beziehungen zwischen Zahlen sehen und verstehen zu können. </a:t>
            </a:r>
            <a:br>
              <a:rPr lang="de-DE" dirty="0"/>
            </a:br>
            <a:r>
              <a:rPr lang="de-DE" dirty="0"/>
              <a:t>Damit dieses gelingt, müssen Kinder zum einen ein Verständnis für die kardinale und ordinale Bedeutung von Zahlen entwickeln. Hierbei kommt im AU insbesondere dem Zählen eine besondere Bedeutung zu. Zum anderen müssen sie lernen, Zahlen schnell erkennen und darstellen zu können. </a:t>
            </a:r>
            <a:r>
              <a:rPr lang="de-DE" b="1" dirty="0"/>
              <a:t>Das Vernetzen unterschiedlicher Darstellungsweisen und das Wechseln zwischen diesen Darstellungen spielt dabei durchgängig eine entscheidende Rolle.</a:t>
            </a:r>
          </a:p>
          <a:p>
            <a:pPr>
              <a:buFont typeface="Arial" panose="020B0604020202020204" pitchFamily="34" charset="0"/>
              <a:buNone/>
            </a:pPr>
            <a:r>
              <a:rPr lang="de-DE" b="1" dirty="0"/>
              <a:t>Hieraus ergeben sich die Themen:</a:t>
            </a:r>
          </a:p>
          <a:p>
            <a:pPr>
              <a:buFont typeface="Arial" panose="020B0604020202020204" pitchFamily="34" charset="0"/>
              <a:buNone/>
            </a:pPr>
            <a:endParaRPr lang="de-DE" dirty="0"/>
          </a:p>
          <a:p>
            <a:pPr>
              <a:buFont typeface="Arial" panose="020B0604020202020204" pitchFamily="34" charset="0"/>
              <a:buChar char="•"/>
            </a:pPr>
            <a:r>
              <a:rPr lang="de-DE" dirty="0"/>
              <a:t>Zahlaspekte beachten</a:t>
            </a:r>
          </a:p>
          <a:p>
            <a:pPr>
              <a:buFont typeface="Arial" panose="020B0604020202020204" pitchFamily="34" charset="0"/>
              <a:buChar char="•"/>
            </a:pPr>
            <a:r>
              <a:rPr lang="de-DE" dirty="0"/>
              <a:t>Anzahlen strukturieren und Darstellungen vernetzen</a:t>
            </a:r>
          </a:p>
          <a:p>
            <a:pPr>
              <a:buFont typeface="Arial" panose="020B0604020202020204" pitchFamily="34" charset="0"/>
              <a:buChar char="•"/>
            </a:pPr>
            <a:r>
              <a:rPr lang="de-DE" dirty="0"/>
              <a:t>Beziehungen herstellen</a:t>
            </a:r>
          </a:p>
          <a:p>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64</a:t>
            </a:fld>
            <a:endParaRPr lang="de-DE"/>
          </a:p>
        </p:txBody>
      </p:sp>
    </p:spTree>
    <p:extLst>
      <p:ext uri="{BB962C8B-B14F-4D97-AF65-F5344CB8AC3E}">
        <p14:creationId xmlns:p14="http://schemas.microsoft.com/office/powerpoint/2010/main" val="2817466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Einsicht, dass gezählt werden muss, um eine Anzahl zu bestimmen, ist ein erster Erkenntnisschritt zum kardinalen Verständnis. Für den Aufbau des Anzahlbegriffes ist es wichtig, dass die Kinder vielfältige Zählerfahrungen machen und in verschiedenen Kontexten zur Anzahlbestimmung aufgefordert werden“ (</a:t>
            </a:r>
            <a:r>
              <a:rPr lang="de-DE" dirty="0" err="1"/>
              <a:t>Häsel</a:t>
            </a:r>
            <a:r>
              <a:rPr lang="de-DE" dirty="0"/>
              <a:t> Weide et al., 2013, S. 50).</a:t>
            </a:r>
          </a:p>
          <a:p>
            <a:endParaRPr lang="de-DE" dirty="0"/>
          </a:p>
          <a:p>
            <a:r>
              <a:rPr lang="de-DE" dirty="0"/>
              <a:t>Durch Zählübungen, bei denen das Zählen von Objekten im Vordergrund steht, soll die Einsicht in die </a:t>
            </a:r>
            <a:r>
              <a:rPr lang="de-DE" b="1" dirty="0"/>
              <a:t>Zählprinzipien</a:t>
            </a:r>
            <a:r>
              <a:rPr lang="de-DE" dirty="0"/>
              <a:t> vertieft und unterstützt werden.</a:t>
            </a:r>
          </a:p>
          <a:p>
            <a:r>
              <a:rPr lang="de-DE" dirty="0"/>
              <a:t>Grundsätzlich sollte Wert gelegt werden auf </a:t>
            </a:r>
            <a:r>
              <a:rPr lang="de-DE" b="1" dirty="0"/>
              <a:t>Zählaktivitäten</a:t>
            </a:r>
            <a:r>
              <a:rPr lang="de-DE" dirty="0"/>
              <a:t>, die von den Kindern auch als </a:t>
            </a:r>
            <a:r>
              <a:rPr lang="de-DE" b="1" dirty="0"/>
              <a:t>interessant</a:t>
            </a:r>
            <a:r>
              <a:rPr lang="de-DE" dirty="0"/>
              <a:t> und </a:t>
            </a:r>
            <a:r>
              <a:rPr lang="de-DE" b="1" dirty="0"/>
              <a:t>sinnvoll </a:t>
            </a:r>
            <a:r>
              <a:rPr lang="de-DE" dirty="0"/>
              <a:t>erlebt werden. Wichtig ist hier auch immer wieder die Förderung des kardinalen Verständnisses durch die Frage: </a:t>
            </a:r>
            <a:r>
              <a:rPr lang="de-DE" b="1" dirty="0"/>
              <a:t>„Wie viele sind es zusammen?“</a:t>
            </a:r>
            <a:endParaRPr lang="de-DE" dirty="0"/>
          </a:p>
          <a:p>
            <a:r>
              <a:rPr lang="de-DE" dirty="0"/>
              <a:t>Übungen zum verbalen Zählen und zur Anzahlermittlung sollten zudem immer wieder miteinander verbunden werden – es geht hier um die Bedeutung und den </a:t>
            </a:r>
            <a:r>
              <a:rPr lang="de-DE" b="1" dirty="0"/>
              <a:t>Sinn von Zählaktivitäten</a:t>
            </a:r>
            <a:r>
              <a:rPr lang="de-DE" dirty="0"/>
              <a:t>. Die Kinder müssen verstehen, dass wir </a:t>
            </a:r>
            <a:r>
              <a:rPr lang="de-DE" b="1" dirty="0"/>
              <a:t>zählen, um Anzahlen zu bestimmen </a:t>
            </a:r>
            <a:r>
              <a:rPr lang="de-DE" dirty="0"/>
              <a:t>und nicht, um einfach eine Folge von Zahlen aufzusagen. Sehr wichtig ist es, die Kinder immer wieder anzuregen, über </a:t>
            </a:r>
            <a:r>
              <a:rPr lang="de-DE" b="1" dirty="0"/>
              <a:t>Zählprozesse nachzudenken</a:t>
            </a:r>
            <a:r>
              <a:rPr lang="de-DE" dirty="0"/>
              <a:t> und </a:t>
            </a:r>
            <a:r>
              <a:rPr lang="de-DE" b="1" dirty="0"/>
              <a:t>zu sprechen</a:t>
            </a:r>
            <a:r>
              <a:rPr lang="de-DE" dirty="0"/>
              <a:t>.</a:t>
            </a: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65</a:t>
            </a:fld>
            <a:endParaRPr lang="de-DE"/>
          </a:p>
        </p:txBody>
      </p:sp>
    </p:spTree>
    <p:extLst>
      <p:ext uri="{BB962C8B-B14F-4D97-AF65-F5344CB8AC3E}">
        <p14:creationId xmlns:p14="http://schemas.microsoft.com/office/powerpoint/2010/main" val="7382400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Für den Aufbau </a:t>
            </a:r>
            <a:r>
              <a:rPr lang="de-DE" b="1" dirty="0"/>
              <a:t>tragfähiger Zahlvorstellungen</a:t>
            </a:r>
            <a:r>
              <a:rPr lang="de-DE" dirty="0"/>
              <a:t> im Anfangsunterricht und somit für die Prävention von Rechenschwierigkeiten und die Entwicklung flexibler Rechenstrategien ist insbesondere die Entwicklung einer </a:t>
            </a:r>
            <a:r>
              <a:rPr lang="de-DE" b="1" dirty="0"/>
              <a:t>kardinalen</a:t>
            </a:r>
            <a:r>
              <a:rPr lang="de-DE" dirty="0"/>
              <a:t> Zahlvorstellung wesentlich. Auf dieser basiert die Fähigkeit zur strukturierten Anzahlerfassung, d.h. die Fähigkeit, auch größere Anzahlen von Elementen einer Menge bestimmen zu können, ohne diese einzeln zählen zu müssen.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Es zeigt sich, dass sich ein kardinales Zahlverständnis nicht ohne Bezug zur Zahl als </a:t>
            </a:r>
            <a:r>
              <a:rPr lang="de-DE" dirty="0" err="1"/>
              <a:t>Zählzahl</a:t>
            </a:r>
            <a:r>
              <a:rPr lang="de-DE" dirty="0"/>
              <a:t> und zur Idee der </a:t>
            </a:r>
            <a:r>
              <a:rPr lang="de-DE" b="1" dirty="0"/>
              <a:t>Ordnungszahlen</a:t>
            </a:r>
            <a:r>
              <a:rPr lang="de-DE" dirty="0"/>
              <a:t> entfalten lässt. Gleichzeitig kann eine kardinale Zahlvorstellung oder die Beschäftigung mit strukturierten Zahldarstellungen beispielsweise das Zählen in Schritten provozieren und so die Flexibilisierung und Weiterentwicklung von Zählstrategien unterstützen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66</a:t>
            </a:fld>
            <a:endParaRPr lang="de-DE"/>
          </a:p>
        </p:txBody>
      </p:sp>
    </p:spTree>
    <p:extLst>
      <p:ext uri="{BB962C8B-B14F-4D97-AF65-F5344CB8AC3E}">
        <p14:creationId xmlns:p14="http://schemas.microsoft.com/office/powerpoint/2010/main" val="18691206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Auch bezogen auf arithmetische Operationen zeigen Kinder mit Rechenschwierigkeiten häufig unzureichende Vorstellungen (ebd.). Addition und Subtraktion beispielsweise werden oft ausschließlich „als ‚rauf‘ und ‚runter‘ beziehungsweise vorwärts und rückwärts auf der Zahlenreihe verstanden“ (ebd., 53). Eine solche (auf dem </a:t>
            </a:r>
            <a:r>
              <a:rPr lang="de-DE" dirty="0" err="1"/>
              <a:t>Ordinalzahlaspekt</a:t>
            </a:r>
            <a:r>
              <a:rPr lang="de-DE" dirty="0"/>
              <a:t> beruhende) Vorstellung lässt nur eine (ab-)zählende Lösungsstrategie zu, was spätestens dann zu Problemen führt, wenn der Zahlenraum größer wird (</a:t>
            </a:r>
            <a:r>
              <a:rPr lang="de-DE" dirty="0" err="1"/>
              <a:t>Gaidoschik</a:t>
            </a:r>
            <a:r>
              <a:rPr lang="de-DE" dirty="0"/>
              <a:t>, 2006). Nicht zuletzt verschließt diese Vorstellung den Blick vor möglicherweise hilfreichen Tausch-, Nachbar- oder Umkehraufgaben.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67</a:t>
            </a:fld>
            <a:endParaRPr lang="de-DE"/>
          </a:p>
        </p:txBody>
      </p:sp>
    </p:spTree>
    <p:extLst>
      <p:ext uri="{BB962C8B-B14F-4D97-AF65-F5344CB8AC3E}">
        <p14:creationId xmlns:p14="http://schemas.microsoft.com/office/powerpoint/2010/main" val="27321239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Rückblick auf die Basisaufgabe aus Kapitel 1. Warum die hier geförderte Kompetenz so wichtig für den Aufbau von Zahlvorstellungen ist, wird im folgenden erklärt </a:t>
            </a:r>
            <a:r>
              <a:rPr lang="de-DE" dirty="0">
                <a:sym typeface="Wingdings" panose="05000000000000000000" pitchFamily="2" charset="2"/>
              </a:rPr>
              <a: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68</a:t>
            </a:fld>
            <a:endParaRPr lang="de-DE"/>
          </a:p>
        </p:txBody>
      </p:sp>
    </p:spTree>
    <p:extLst>
      <p:ext uri="{BB962C8B-B14F-4D97-AF65-F5344CB8AC3E}">
        <p14:creationId xmlns:p14="http://schemas.microsoft.com/office/powerpoint/2010/main" val="8327232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Eines der </a:t>
            </a:r>
            <a:r>
              <a:rPr lang="de-DE" b="1" dirty="0"/>
              <a:t>wichtigsten</a:t>
            </a:r>
            <a:r>
              <a:rPr lang="de-DE" dirty="0"/>
              <a:t> und </a:t>
            </a:r>
            <a:r>
              <a:rPr lang="de-DE" b="1" dirty="0"/>
              <a:t>elementarsten</a:t>
            </a:r>
            <a:r>
              <a:rPr lang="de-DE" dirty="0"/>
              <a:t> Ziele des arithmetischen Anfangsunterrichts stellt die Entwicklung der Fähigkeit dar, </a:t>
            </a:r>
            <a:r>
              <a:rPr lang="de-DE" b="1" dirty="0"/>
              <a:t>Anzahlen strukturiert</a:t>
            </a:r>
            <a:r>
              <a:rPr lang="de-DE" dirty="0"/>
              <a:t> zu </a:t>
            </a:r>
            <a:r>
              <a:rPr lang="de-DE" b="1" dirty="0"/>
              <a:t>erfassen</a:t>
            </a:r>
            <a:r>
              <a:rPr lang="de-DE" dirty="0"/>
              <a:t>.</a:t>
            </a:r>
          </a:p>
          <a:p>
            <a:r>
              <a:rPr lang="de-DE" dirty="0"/>
              <a:t>Während die Anzahl der Elemente bei kleineren Mengen (bis zu vier) in der Regel „auf einen Blick“, d.h. ohne zu zählen, bestimmt werden kann, gelingt eine sog. quasi-simultane Anzahlerfassung bei einer größeren Menge nur dann, wenn diese zugleich in ihrer Gesamtheit und als Zusammensetzung unterschiedlicher Teile bzw. Gruppen gesehen werden kann (vgl. </a:t>
            </a:r>
            <a:r>
              <a:rPr lang="de-DE" dirty="0" err="1"/>
              <a:t>Ruwisch</a:t>
            </a:r>
            <a:r>
              <a:rPr lang="de-DE" dirty="0"/>
              <a:t>, 2015; Wittmann &amp; Müller, 2009).</a:t>
            </a:r>
          </a:p>
          <a:p>
            <a:endParaRPr lang="de-DE" dirty="0"/>
          </a:p>
          <a:p>
            <a:r>
              <a:rPr lang="de-DE" dirty="0"/>
              <a:t>Die Fähigkeit zur quasi-simultanen bzw. strukturierten Anzahlerfassung ist deshalb von so grundlegender Bedeutung, da erst durch sie der Aufbau geeigneter innerer Bilder und mentaler Vorstellungen der verschiedenen Anzahlen, d.h. der Aufbau </a:t>
            </a:r>
            <a:r>
              <a:rPr lang="de-DE" b="1" dirty="0"/>
              <a:t>tragfähiger Zahlvorstellungen</a:t>
            </a:r>
            <a:r>
              <a:rPr lang="de-DE" dirty="0"/>
              <a:t> und die Entwicklung von nicht-zählenden Rechenstrategien, gewährleistet wird. "Je besser ein Kind die gruppenweise Anzahlbestimmung beherrscht, desto leichter, schneller und sicherer kann es später rechnen“ (Wittmann &amp; Müller, 2009, S. 15).</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69</a:t>
            </a:fld>
            <a:endParaRPr lang="de-DE"/>
          </a:p>
        </p:txBody>
      </p:sp>
    </p:spTree>
    <p:extLst>
      <p:ext uri="{BB962C8B-B14F-4D97-AF65-F5344CB8AC3E}">
        <p14:creationId xmlns:p14="http://schemas.microsoft.com/office/powerpoint/2010/main" val="2506513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visuelle Unterteilen und strukturierte Erfassen größerer Mengen wird durch den Einsatz strukturierter Darstellungen sowie durch vorstrukturierte Materialien wie beispielsweise das 10er-, 20er- oder 100er-Punktefeld oder den Rechenrahmen, die den Bezug zu den Teilmengen 5 und 10 verdeutlichen, unterstützt (vgl. Schipper, 2008; Scherer &amp; Moser Opitz, 2010).</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71</a:t>
            </a:fld>
            <a:endParaRPr lang="de-DE"/>
          </a:p>
        </p:txBody>
      </p:sp>
    </p:spTree>
    <p:extLst>
      <p:ext uri="{BB962C8B-B14F-4D97-AF65-F5344CB8AC3E}">
        <p14:creationId xmlns:p14="http://schemas.microsoft.com/office/powerpoint/2010/main" val="2938271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Mittels Übungen zum „schnellen Sehen“, bei denen den Kindern nur kurz – das Abzählen der Elemente wird so verhindert – strukturierte Mengenbilder gezeigt werden, kann die Fähigkeit des quasi-simultanen Erfassens und der Aufbau mentaler Bilder trainiert werden.</a:t>
            </a:r>
          </a:p>
          <a:p>
            <a:endParaRPr lang="de-DE" dirty="0"/>
          </a:p>
          <a:p>
            <a:r>
              <a:rPr lang="de-DE" dirty="0"/>
              <a:t>Die Basisaufgabe „Wie viele Plättchen siehst du?“ kann je nach Zahlenraum und mentalem Bild angepasst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72</a:t>
            </a:fld>
            <a:endParaRPr lang="de-DE"/>
          </a:p>
        </p:txBody>
      </p:sp>
    </p:spTree>
    <p:extLst>
      <p:ext uri="{BB962C8B-B14F-4D97-AF65-F5344CB8AC3E}">
        <p14:creationId xmlns:p14="http://schemas.microsoft.com/office/powerpoint/2010/main" val="29801198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74</a:t>
            </a:fld>
            <a:endParaRPr lang="de-DE"/>
          </a:p>
        </p:txBody>
      </p:sp>
    </p:spTree>
    <p:extLst>
      <p:ext uri="{BB962C8B-B14F-4D97-AF65-F5344CB8AC3E}">
        <p14:creationId xmlns:p14="http://schemas.microsoft.com/office/powerpoint/2010/main" val="7179997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75</a:t>
            </a:fld>
            <a:endParaRPr lang="de-DE"/>
          </a:p>
        </p:txBody>
      </p:sp>
    </p:spTree>
    <p:extLst>
      <p:ext uri="{BB962C8B-B14F-4D97-AF65-F5344CB8AC3E}">
        <p14:creationId xmlns:p14="http://schemas.microsoft.com/office/powerpoint/2010/main" val="3897891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9529033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76</a:t>
            </a:fld>
            <a:endParaRPr lang="de-DE"/>
          </a:p>
        </p:txBody>
      </p:sp>
    </p:spTree>
    <p:extLst>
      <p:ext uri="{BB962C8B-B14F-4D97-AF65-F5344CB8AC3E}">
        <p14:creationId xmlns:p14="http://schemas.microsoft.com/office/powerpoint/2010/main" val="4421029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"Immer 6 (5; 7; ...). Zerlege, finde verschiedene Möglichkeiten."</a:t>
            </a:r>
          </a:p>
          <a:p>
            <a:r>
              <a:rPr lang="de-DE" b="1" dirty="0"/>
              <a:t>Material: Wendeplättchen / Legerahmen / Stift / Papierstreifen mit 6 Punkten</a:t>
            </a:r>
            <a:endParaRPr lang="de-DE" dirty="0"/>
          </a:p>
          <a:p>
            <a:r>
              <a:rPr lang="de-DE" dirty="0"/>
              <a:t>Die Kinder arbeiten in Partnerarbeit. Vor ihnen liegen 6 Wendeplättchen. Ein Kind zerlegt die in einer Reihe angeordneten Plättchen in zwei Teilmengen. Das Partnerkind beschreibt die Zerlegung. Anschließend wechseln die Kinder die Rollen.</a:t>
            </a:r>
          </a:p>
          <a:p>
            <a:endParaRPr lang="de-DE" dirty="0"/>
          </a:p>
          <a:p>
            <a:r>
              <a:rPr lang="de-DE" dirty="0"/>
              <a:t>Die sprachliche Begleitung der Handlung ist hierbei besonders wichtig und sollte immer wieder angeregt, eingefordert und geübt werden. Eine sinnvolle Unterstützung kann hierbei eine schriftliche Anleitung für die Partnerarbeit sein, bei der ein Sprachmuster vorgegeben sind.</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77</a:t>
            </a:fld>
            <a:endParaRPr lang="de-DE"/>
          </a:p>
        </p:txBody>
      </p:sp>
    </p:spTree>
    <p:extLst>
      <p:ext uri="{BB962C8B-B14F-4D97-AF65-F5344CB8AC3E}">
        <p14:creationId xmlns:p14="http://schemas.microsoft.com/office/powerpoint/2010/main" val="40716652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Kinder sollten zudem angeregt werden, die gefundenen Zerlegungen zu dokumentieren. Hier gibt es verschiedene Möglichkeiten, durch die zugleich auch verschiedene Darstellungsebenen miteinander verknüpft werden können (vgl. auch "Dokumentation der Zerlegungen“ und "Verknüpfen verschiedener Zerlegungsdarstellungen“ unter Reduktion):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78</a:t>
            </a:fld>
            <a:endParaRPr lang="de-DE"/>
          </a:p>
        </p:txBody>
      </p:sp>
    </p:spTree>
    <p:extLst>
      <p:ext uri="{BB962C8B-B14F-4D97-AF65-F5344CB8AC3E}">
        <p14:creationId xmlns:p14="http://schemas.microsoft.com/office/powerpoint/2010/main" val="2037217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gefundenen Zerlegungen zu sortieren und zu ordnen ist eine weitere wichtige Aktivität. Hier sind verschiedene Ordnungen möglich. Die Kinder können sich beim Ordnen der Zerlegungen sowohl an der </a:t>
            </a:r>
            <a:r>
              <a:rPr lang="de-DE" dirty="0" err="1"/>
              <a:t>Plättchendarstellung</a:t>
            </a:r>
            <a:r>
              <a:rPr lang="de-DE" dirty="0"/>
              <a:t> als auch an den notierten Additionsaufgaben orientieren. Denkbar ist eine Ordnung, bei der Bezug auf die (aufsteigende bzw. absteigende) Zahlenfolge genommen wird oder bei der die </a:t>
            </a:r>
            <a:r>
              <a:rPr lang="de-DE" dirty="0" err="1"/>
              <a:t>Plättchendarstellungen</a:t>
            </a:r>
            <a:r>
              <a:rPr lang="de-DE" dirty="0"/>
              <a:t> als Muster angeordnet werden.</a:t>
            </a:r>
          </a:p>
          <a:p>
            <a:r>
              <a:rPr lang="de-DE" dirty="0"/>
              <a:t>Ziel des Ordnens ist es, ein über die einzelnen Zerlegungen hinausgehendes Muster zu erkennen und die Struktur zu beschreiben.</a:t>
            </a:r>
          </a:p>
          <a:p>
            <a:r>
              <a:rPr lang="de-DE" b="1" dirty="0"/>
              <a:t>Beispiel 1: </a:t>
            </a:r>
            <a:r>
              <a:rPr lang="de-DE" dirty="0"/>
              <a:t>Wird der Stift ein Plättchen (z.B. nach links) weitergelegt,  erhöht sich die rechte Teilmenge der Plättchen um eins und die linke Teilmenge der blauen Plättchen vermindert sich um eins. Die Gesamtmenge der Plättchen bleibt gleich („gegensinniges Verändern“).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79</a:t>
            </a:fld>
            <a:endParaRPr lang="de-DE"/>
          </a:p>
        </p:txBody>
      </p:sp>
    </p:spTree>
    <p:extLst>
      <p:ext uri="{BB962C8B-B14F-4D97-AF65-F5344CB8AC3E}">
        <p14:creationId xmlns:p14="http://schemas.microsoft.com/office/powerpoint/2010/main" val="3689506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Kinder erhalten </a:t>
            </a:r>
            <a:r>
              <a:rPr lang="de-DE" b="1" dirty="0"/>
              <a:t>verschiedene Darstellungen von Zerlegungen</a:t>
            </a:r>
            <a:r>
              <a:rPr lang="de-DE" dirty="0"/>
              <a:t> (</a:t>
            </a:r>
            <a:r>
              <a:rPr lang="de-DE" dirty="0" err="1"/>
              <a:t>Plättchendarstellungen</a:t>
            </a:r>
            <a:r>
              <a:rPr lang="de-DE" dirty="0"/>
              <a:t> / symbolische Darstellungen / Fingerbilder / …) und ordnen Darstellungen auf einer Vorlage zum Zuordnen einander zu.</a:t>
            </a:r>
          </a:p>
          <a:p>
            <a:r>
              <a:rPr lang="de-DE" dirty="0"/>
              <a:t>Der Fokus liegt hier auf der Verknüpfung bzw. Zuordnung von Repräsentanten einer Darstellungsebene bzw. zwischen Darstellungsebenen und dem Bestimmen der Teilsummanden. Variiert werden können hier - je nach Zielsetzung und den jeweiligen Lernvoraussetzungen der Kinder - die Darstellungen und die Anzahl der Darstellungen, die den Kindern zur Verfügung gestellt werden. Wobei der Schwerpunkt dieser Aufgabenstellung - im Sinne einer Vertiefung der Basisaufgabe - in der Verknüpfung von symbolischen und ikonischen Darstellungen liegen sollte.</a:t>
            </a:r>
          </a:p>
          <a:p>
            <a:r>
              <a:rPr lang="de-DE" dirty="0"/>
              <a:t>Erfolgt der </a:t>
            </a:r>
            <a:r>
              <a:rPr lang="de-DE" b="1" dirty="0"/>
              <a:t>Zugang zur Zahlzerlegung bei einem Kind über Fingerbilder</a:t>
            </a:r>
            <a:r>
              <a:rPr lang="de-DE" dirty="0"/>
              <a:t>, sollten diese zusätzlich einbezogen werden. Hier bieten sich dann fokussierte Zuordnungsübungen an, bei denen der Schwerpunkt beispielsweise auf der Verknüpfung von Fingerbildern und </a:t>
            </a:r>
            <a:r>
              <a:rPr lang="de-DE" dirty="0" err="1"/>
              <a:t>Plättchendarstellungen</a:t>
            </a:r>
            <a:r>
              <a:rPr lang="de-DE" dirty="0"/>
              <a:t> liegt.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80</a:t>
            </a:fld>
            <a:endParaRPr lang="de-DE"/>
          </a:p>
        </p:txBody>
      </p:sp>
    </p:spTree>
    <p:extLst>
      <p:ext uri="{BB962C8B-B14F-4D97-AF65-F5344CB8AC3E}">
        <p14:creationId xmlns:p14="http://schemas.microsoft.com/office/powerpoint/2010/main" val="7466763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Bestimmen von sogenannten Differenzmengen ist eine weitere wichtige Fähigkeit, die Kinder während der Grundschulzeit erlernen sollten.</a:t>
            </a:r>
          </a:p>
          <a:p>
            <a:r>
              <a:rPr lang="de-DE" dirty="0"/>
              <a:t>Hierbei geht es auch um die Erkenntnis, dass beispielsweise die Differenz zwischen den Mengen 5 und 7 ebenso 2 beträgt wie die Differenz zwischen 6 und 8 oder zwischen 8 und 10. Erst auf der Basis dieser Fähigkeit lassen sich Vergleichsaufgaben wie die folgenden erfolgreich bearbeiten:</a:t>
            </a:r>
          </a:p>
          <a:p>
            <a:r>
              <a:rPr lang="de-DE" b="1" dirty="0"/>
              <a:t>"Lena hat 5 Kekse, Hans hat 7 Kekse. Wie viele Kekse hat Hans mehr als Lena?" oder</a:t>
            </a:r>
            <a:endParaRPr lang="de-DE" dirty="0"/>
          </a:p>
          <a:p>
            <a:r>
              <a:rPr lang="de-DE" b="1" dirty="0"/>
              <a:t>"Lena hat 7 Kekse, sie hat 2 Kekse mehr als Jonas. Wie viele Kekse hat Jonas?"</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81</a:t>
            </a:fld>
            <a:endParaRPr lang="de-DE"/>
          </a:p>
        </p:txBody>
      </p:sp>
    </p:spTree>
    <p:extLst>
      <p:ext uri="{BB962C8B-B14F-4D97-AF65-F5344CB8AC3E}">
        <p14:creationId xmlns:p14="http://schemas.microsoft.com/office/powerpoint/2010/main" val="32154120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83</a:t>
            </a:fld>
            <a:endParaRPr lang="de-DE"/>
          </a:p>
        </p:txBody>
      </p:sp>
    </p:spTree>
    <p:extLst>
      <p:ext uri="{BB962C8B-B14F-4D97-AF65-F5344CB8AC3E}">
        <p14:creationId xmlns:p14="http://schemas.microsoft.com/office/powerpoint/2010/main" val="42866725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Falle von Lernschwierigkeiten und Lernbehinderung sind oft nicht nur die schulischen Lernprozesse im engeren Sinne beeinträchtigt, sondern auch die kognitiven, sprachlichen, emotionalen und sozialen Fähigkeiten und Fertigkeiten.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„Ausbildungsordnung sonderpädagogische Förderung“ (AO-SF) legt in § 3 fest, dass Lern- und Entwicklungsstörungen einen Bedarf an sonderpädagogischer Unterstützung begründen können. § 4 unterscheidet Lern- und Entwicklungsstörungen in den Förderschwerpunkten Lernen, Sprache und Emotionale und soziale Entwicklung und definiert in Absatz 1 allgemein sowie in Absatz 2 spezifisch: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90</a:t>
            </a:fld>
            <a:endParaRPr lang="de-DE"/>
          </a:p>
        </p:txBody>
      </p:sp>
    </p:spTree>
    <p:extLst>
      <p:ext uri="{BB962C8B-B14F-4D97-AF65-F5344CB8AC3E}">
        <p14:creationId xmlns:p14="http://schemas.microsoft.com/office/powerpoint/2010/main" val="38949614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Falle von Lernschwierigkeiten und Lernbehinderung sind oft nicht nur die schulischen Lernprozesse im engeren Sinne beeinträchtigt, sondern auch die kognitiven, sprachlichen, emotionalen und sozialen Fähigkeiten und Fertigkeiten.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„Ausbildungsordnung sonderpädagogische Förderung“ (AO-SF) legt in § 3 fest, dass Lern- und Entwicklungsstörungen einen Bedarf an sonderpädagogischer Unterstützung begründen können. § 4 unterscheidet Lern- und Entwicklungsstörungen in den Förderschwerpunkten Lernen, Sprache und Emotionale und soziale Entwicklung und definiert in Absatz 1 allgemein sowie in Absatz 2 spezifisch: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91</a:t>
            </a:fld>
            <a:endParaRPr lang="de-DE"/>
          </a:p>
        </p:txBody>
      </p:sp>
    </p:spTree>
    <p:extLst>
      <p:ext uri="{BB962C8B-B14F-4D97-AF65-F5344CB8AC3E}">
        <p14:creationId xmlns:p14="http://schemas.microsoft.com/office/powerpoint/2010/main" val="29895426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dirty="0">
                <a:solidFill>
                  <a:srgbClr val="1D1D1B"/>
                </a:solidFill>
                <a:effectLst/>
                <a:latin typeface="OpenSans-Regular"/>
              </a:rPr>
              <a:t>Im Förderschwerpunkt </a:t>
            </a:r>
            <a:r>
              <a:rPr lang="de-DE" sz="1800" b="0" i="1" dirty="0">
                <a:solidFill>
                  <a:srgbClr val="1D1D1B"/>
                </a:solidFill>
                <a:effectLst/>
                <a:latin typeface="OpenSans-Italic"/>
              </a:rPr>
              <a:t>Lernen </a:t>
            </a:r>
            <a:r>
              <a:rPr lang="de-DE" sz="1800" b="0" i="0" dirty="0">
                <a:solidFill>
                  <a:srgbClr val="1D1D1B"/>
                </a:solidFill>
                <a:effectLst/>
                <a:latin typeface="OpenSans-Regular"/>
              </a:rPr>
              <a:t>empfinden viele Lernende ihren schulischen Unterricht oft als sehr schwierig und äußerst anstrengend. </a:t>
            </a:r>
          </a:p>
          <a:p>
            <a:r>
              <a:rPr lang="de-DE" sz="1800" b="0" i="0" dirty="0">
                <a:solidFill>
                  <a:srgbClr val="1D1D1B"/>
                </a:solidFill>
                <a:effectLst/>
                <a:latin typeface="OpenSans-Regular"/>
              </a:rPr>
              <a:t>Sie erleben häufig und wiederkehrend Misserfolge, so dass sie sich neuen Leistungsanforderungen entmutigt und oft nur unwillig stellen. </a:t>
            </a:r>
          </a:p>
          <a:p>
            <a:r>
              <a:rPr lang="de-DE" sz="1800" b="0" i="0" dirty="0">
                <a:solidFill>
                  <a:srgbClr val="1D1D1B"/>
                </a:solidFill>
                <a:effectLst/>
                <a:latin typeface="OpenSans-Regular"/>
              </a:rPr>
              <a:t>Bei großer interindividueller Vielfalt zeigt sich individueller Förderbedarf in typischen Entwicklungsbereichen, die gezielt angeregt und unterstützt werden sollten:</a:t>
            </a:r>
          </a:p>
          <a:p>
            <a:endParaRPr lang="de-DE" sz="1800" b="0" i="0" dirty="0">
              <a:solidFill>
                <a:srgbClr val="1D1D1B"/>
              </a:solidFill>
              <a:effectLst/>
              <a:latin typeface="OpenSans-Regular"/>
            </a:endParaRPr>
          </a:p>
          <a:p>
            <a:pPr marL="171450" indent="-171450">
              <a:buFont typeface="Arial" panose="020B0604020202020204" pitchFamily="34" charset="0"/>
              <a:buChar char="•"/>
            </a:pPr>
            <a:r>
              <a:rPr lang="de-DE" sz="1800" b="0" i="0" dirty="0">
                <a:solidFill>
                  <a:srgbClr val="1D1D1B"/>
                </a:solidFill>
                <a:effectLst/>
                <a:latin typeface="OpenSans-Regular"/>
              </a:rPr>
              <a:t>Handlungssteuerung</a:t>
            </a:r>
          </a:p>
          <a:p>
            <a:pPr marL="171450" indent="-171450">
              <a:buFont typeface="Arial" panose="020B0604020202020204" pitchFamily="34" charset="0"/>
              <a:buChar char="•"/>
            </a:pPr>
            <a:r>
              <a:rPr lang="de-DE" sz="1800" b="0" i="0" dirty="0">
                <a:solidFill>
                  <a:srgbClr val="1D1D1B"/>
                </a:solidFill>
                <a:effectLst/>
                <a:latin typeface="OpenSans-Regular"/>
              </a:rPr>
              <a:t>Motivation und Konzentration</a:t>
            </a:r>
          </a:p>
          <a:p>
            <a:pPr marL="171450" indent="-171450">
              <a:buFont typeface="Arial" panose="020B0604020202020204" pitchFamily="34" charset="0"/>
              <a:buChar char="•"/>
            </a:pPr>
            <a:r>
              <a:rPr lang="de-DE" sz="1800" b="0" i="0" dirty="0">
                <a:solidFill>
                  <a:srgbClr val="1D1D1B"/>
                </a:solidFill>
                <a:effectLst/>
                <a:latin typeface="OpenSans-Regular"/>
              </a:rPr>
              <a:t>Soziale Integration und Selbstkonzept</a:t>
            </a:r>
          </a:p>
          <a:p>
            <a:pPr marL="171450" indent="-171450">
              <a:buFont typeface="Arial" panose="020B0604020202020204" pitchFamily="34" charset="0"/>
              <a:buChar char="•"/>
            </a:pPr>
            <a:r>
              <a:rPr lang="de-DE" sz="1800" b="0" i="0" dirty="0">
                <a:solidFill>
                  <a:srgbClr val="1D1D1B"/>
                </a:solidFill>
                <a:effectLst/>
                <a:latin typeface="OpenSans-Regular"/>
              </a:rPr>
              <a:t>Bereichsspezifisches Wissen und Können</a:t>
            </a:r>
          </a:p>
          <a:p>
            <a:pPr marL="0" indent="0">
              <a:buFont typeface="Arial" panose="020B0604020202020204" pitchFamily="34" charset="0"/>
              <a:buNone/>
            </a:pPr>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92</a:t>
            </a:fld>
            <a:endParaRPr lang="de-DE"/>
          </a:p>
        </p:txBody>
      </p:sp>
    </p:spTree>
    <p:extLst>
      <p:ext uri="{BB962C8B-B14F-4D97-AF65-F5344CB8AC3E}">
        <p14:creationId xmlns:p14="http://schemas.microsoft.com/office/powerpoint/2010/main" val="697279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Verortung der Leitidee „Aufgaben adaptieren“ auf Mathe inklusiv</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22511744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93</a:t>
            </a:fld>
            <a:endParaRPr lang="de-DE"/>
          </a:p>
        </p:txBody>
      </p:sp>
    </p:spTree>
    <p:extLst>
      <p:ext uri="{BB962C8B-B14F-4D97-AF65-F5344CB8AC3E}">
        <p14:creationId xmlns:p14="http://schemas.microsoft.com/office/powerpoint/2010/main" val="30676477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dirty="0">
                <a:solidFill>
                  <a:srgbClr val="1D1D1B"/>
                </a:solidFill>
                <a:effectLst/>
                <a:latin typeface="OpenSans-Regular"/>
              </a:rPr>
              <a:t>Impulsives und oberflächliches Handeln sollte in geplantes, kontrolliertes und reflektiertes Handeln überführt werden, das durch die Vermittlung geeigneter Lernstrategien, insbesondere Denk- und Problemlösestrategien, manchmal auch durch Übungen zur visuellen Wahrnehmung und zur Feinmotorik unterstützt wird.</a:t>
            </a:r>
            <a:r>
              <a:rPr lang="de-DE" dirty="0"/>
              <a:t> </a:t>
            </a:r>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94</a:t>
            </a:fld>
            <a:endParaRPr lang="de-DE"/>
          </a:p>
        </p:txBody>
      </p:sp>
    </p:spTree>
    <p:extLst>
      <p:ext uri="{BB962C8B-B14F-4D97-AF65-F5344CB8AC3E}">
        <p14:creationId xmlns:p14="http://schemas.microsoft.com/office/powerpoint/2010/main" val="36972107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96</a:t>
            </a:fld>
            <a:endParaRPr lang="de-DE"/>
          </a:p>
        </p:txBody>
      </p:sp>
    </p:spTree>
    <p:extLst>
      <p:ext uri="{BB962C8B-B14F-4D97-AF65-F5344CB8AC3E}">
        <p14:creationId xmlns:p14="http://schemas.microsoft.com/office/powerpoint/2010/main" val="36285997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dirty="0">
                <a:solidFill>
                  <a:srgbClr val="1D1D1B"/>
                </a:solidFill>
                <a:effectLst/>
                <a:latin typeface="OpenSans-Regular"/>
              </a:rPr>
              <a:t>Anstrengungsbereitschaft und zielorientiertes Arbeiten sind zu fördern, insbesondere durch die Vermittlung von Erfolgserlebnissen, die sich nur bei individuell angepassten Aufgaben einstellen können.</a:t>
            </a:r>
            <a:r>
              <a:rPr lang="de-DE" dirty="0"/>
              <a:t> </a:t>
            </a:r>
          </a:p>
          <a:p>
            <a:endParaRPr lang="de-DE" dirty="0"/>
          </a:p>
          <a:p>
            <a:r>
              <a:rPr lang="de-DE" dirty="0"/>
              <a:t>Die Module „Aufgaben adaptieren“ und „Diagnosegeleitet Fördern“ haben zum Ziel, für den individuellen Lernprozess der Kinder optimal angepasste Aufgaben zu ermöglichen.</a:t>
            </a:r>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97</a:t>
            </a:fld>
            <a:endParaRPr lang="de-DE"/>
          </a:p>
        </p:txBody>
      </p:sp>
    </p:spTree>
    <p:extLst>
      <p:ext uri="{BB962C8B-B14F-4D97-AF65-F5344CB8AC3E}">
        <p14:creationId xmlns:p14="http://schemas.microsoft.com/office/powerpoint/2010/main" val="2464779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dirty="0">
                <a:solidFill>
                  <a:srgbClr val="1D1D1B"/>
                </a:solidFill>
                <a:effectLst/>
                <a:latin typeface="OpenSans-Regular"/>
              </a:rPr>
              <a:t>Anstrengungsbereitschaft und zielorientiertes Arbeiten sind zu fördern, insbesondere durch die Vermittlung von Erfolgserlebnissen, die sich nur bei individuell angepassten Aufgaben einstellen können.</a:t>
            </a:r>
            <a:r>
              <a:rPr lang="de-DE" dirty="0"/>
              <a:t> </a:t>
            </a:r>
          </a:p>
          <a:p>
            <a:endParaRPr lang="de-DE" dirty="0"/>
          </a:p>
          <a:p>
            <a:r>
              <a:rPr lang="de-DE" dirty="0"/>
              <a:t>Die Module „Aufgaben adaptieren“ und „Diagnosegeleitet Fördern“ haben zum Ziel, für den individuellen Lernprozess der Kinder optimal angepasste Aufgaben zu ermöglichen.</a:t>
            </a:r>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98</a:t>
            </a:fld>
            <a:endParaRPr lang="de-DE"/>
          </a:p>
        </p:txBody>
      </p:sp>
    </p:spTree>
    <p:extLst>
      <p:ext uri="{BB962C8B-B14F-4D97-AF65-F5344CB8AC3E}">
        <p14:creationId xmlns:p14="http://schemas.microsoft.com/office/powerpoint/2010/main" val="15203262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100</a:t>
            </a:fld>
            <a:endParaRPr lang="de-DE"/>
          </a:p>
        </p:txBody>
      </p:sp>
    </p:spTree>
    <p:extLst>
      <p:ext uri="{BB962C8B-B14F-4D97-AF65-F5344CB8AC3E}">
        <p14:creationId xmlns:p14="http://schemas.microsoft.com/office/powerpoint/2010/main" val="263039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dirty="0">
                <a:solidFill>
                  <a:srgbClr val="1D1D1B"/>
                </a:solidFill>
                <a:effectLst/>
                <a:latin typeface="OpenSans-Regular"/>
              </a:rPr>
              <a:t>Aktivitäten gemeinsamen Lernens und tutorielle Arrangements können zur Akzeptanz von Lernenden mit Lernschwierigkeiten beitragen, die von sozialer Randständigkeit bedroht sind. Erlebnisse erfolgreichen Lernens und gemeinsames Tun ermutigen auch Lernende mit Lernschwierigkeiten zu weiterem Lernen.</a:t>
            </a:r>
            <a:r>
              <a:rPr lang="de-DE" dirty="0"/>
              <a:t> </a:t>
            </a:r>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101</a:t>
            </a:fld>
            <a:endParaRPr lang="de-DE"/>
          </a:p>
        </p:txBody>
      </p:sp>
    </p:spTree>
    <p:extLst>
      <p:ext uri="{BB962C8B-B14F-4D97-AF65-F5344CB8AC3E}">
        <p14:creationId xmlns:p14="http://schemas.microsoft.com/office/powerpoint/2010/main" val="9942161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dirty="0">
                <a:solidFill>
                  <a:srgbClr val="1D1D1B"/>
                </a:solidFill>
                <a:effectLst/>
                <a:latin typeface="OpenSans-Regular"/>
              </a:rPr>
              <a:t>Aktivitäten gemeinsamen Lernens und tutorielle Arrangements können zur Akzeptanz von Lernenden mit Lernschwierigkeiten beitragen, die von sozialer Randständigkeit bedroht sind. Erlebnisse erfolgreichen Lernens und gemeinsames Tun ermutigen auch Lernende mit Lernschwierigkeiten zu weiterem Lernen.</a:t>
            </a:r>
            <a:r>
              <a:rPr lang="de-DE" dirty="0"/>
              <a:t> </a:t>
            </a:r>
          </a:p>
          <a:p>
            <a:endParaRPr lang="de-DE" dirty="0"/>
          </a:p>
          <a:p>
            <a:r>
              <a:rPr lang="de-DE" dirty="0"/>
              <a:t>Das Modul „Den gemeinsamen Austausch anregen“ hat zum Ziel, produktiven Momente gemeinsamen Lernens zu ermöglichen.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102</a:t>
            </a:fld>
            <a:endParaRPr lang="de-DE"/>
          </a:p>
        </p:txBody>
      </p:sp>
    </p:spTree>
    <p:extLst>
      <p:ext uri="{BB962C8B-B14F-4D97-AF65-F5344CB8AC3E}">
        <p14:creationId xmlns:p14="http://schemas.microsoft.com/office/powerpoint/2010/main" val="8731163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103</a:t>
            </a:fld>
            <a:endParaRPr lang="de-DE"/>
          </a:p>
        </p:txBody>
      </p:sp>
    </p:spTree>
    <p:extLst>
      <p:ext uri="{BB962C8B-B14F-4D97-AF65-F5344CB8AC3E}">
        <p14:creationId xmlns:p14="http://schemas.microsoft.com/office/powerpoint/2010/main" val="11968991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0" i="0" dirty="0">
                <a:solidFill>
                  <a:srgbClr val="1D1D1B"/>
                </a:solidFill>
                <a:effectLst/>
                <a:latin typeface="OpenSans-Regular"/>
              </a:rPr>
              <a:t>Relevante Vorkenntnisse und Vorläuferfertigkeiten bzw. Teilkompetenzen sind zu vermitteln, damit die Lernenden Chancen für erfolgreiches Lernen haben. Im mathematischen Lernbereich sind dies vor allem die sog. Basiskompetenzen. </a:t>
            </a:r>
            <a:br>
              <a:rPr lang="de-DE" dirty="0"/>
            </a:b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104</a:t>
            </a:fld>
            <a:endParaRPr lang="de-DE"/>
          </a:p>
        </p:txBody>
      </p:sp>
    </p:spTree>
    <p:extLst>
      <p:ext uri="{BB962C8B-B14F-4D97-AF65-F5344CB8AC3E}">
        <p14:creationId xmlns:p14="http://schemas.microsoft.com/office/powerpoint/2010/main" val="3943896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Bedarf freier Gesprächsanlass zu „Inklusivem Mathematikunterricht“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41941017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Vorschulische Basiskompetenzen:</a:t>
            </a:r>
          </a:p>
          <a:p>
            <a:r>
              <a:rPr lang="de-DE" sz="1200" dirty="0"/>
              <a:t>Basiskompetenzen im Bereich der Zahlvorstellungen und des Zählens sind zentrale Kompetenzen, die das Kind vor Eintritt in die Schule im Verlaufe seiner allgemeinen Entwicklung spontan erworben hat und die ihm den erfolgreichen Start in den mathematischen Anfangsunterricht ermöglichen. Wenn diese Basiskompetenzen bei einzelnen Kindern fehlen, droht ihnen ohne gezielten Ausgleich durch fördernden Unterricht dauernder Misserfolg im Mathematikunterricht (vgl. Krajewski &amp; Schneider, 2006).</a:t>
            </a:r>
          </a:p>
          <a:p>
            <a:endParaRPr lang="de-DE" dirty="0"/>
          </a:p>
          <a:p>
            <a:r>
              <a:rPr lang="de-DE" dirty="0"/>
              <a:t>Basiskompetenzen im Bereich der Grundschulmathematik sind zentrale Kompetenzen, die das Kind im Verlaufe des Grundschulunterrichts erwirbt und die ihm die erfolgreiche Teilnahme am weiteren Mathematikunterricht und den erfolgreichen Übergang in die Sekundarstufe ermöglichen. Wenn diese Basiskompetenzen bei einzelnen Kindern fehlen, droht ihnen ohne gezielten Ausgleich durch fördernden Unterricht dauernder Misserfolg im Mathematikunterricht (vgl. Humbach, 2008; Moser Opitz, 2007; Schäfer, 2005).</a:t>
            </a:r>
            <a:endParaRPr lang="de-DE" sz="1200" dirty="0"/>
          </a:p>
          <a:p>
            <a:endParaRPr lang="de-DE" sz="1200" dirty="0"/>
          </a:p>
          <a:p>
            <a:endParaRPr lang="de-DE" sz="1200" dirty="0"/>
          </a:p>
          <a:p>
            <a:endParaRPr lang="de-DE" sz="1200" dirty="0"/>
          </a:p>
          <a:p>
            <a:endParaRPr lang="de-DE" sz="1200" dirty="0"/>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105</a:t>
            </a:fld>
            <a:endParaRPr lang="de-DE"/>
          </a:p>
        </p:txBody>
      </p:sp>
    </p:spTree>
    <p:extLst>
      <p:ext uri="{BB962C8B-B14F-4D97-AF65-F5344CB8AC3E}">
        <p14:creationId xmlns:p14="http://schemas.microsoft.com/office/powerpoint/2010/main" val="17487581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Orientierungsrahmen Arithmetische Basiskompetenzen (von PIKAS) soll einen Überblick darüber ermöglichen, welche Kompetenzen Lernende im Verlauf der Primarstufe erwerben können sollen, denn basale Kompetenzen sind für das erfolgreiche Weiterlernen in den Fächern ebenso entscheidend wie für die Bewältigung der in den Bildungsstandards definierten Anforderungen, einschließlich der Mindeststandards (vgl. SWK, 2022, S.42).</a:t>
            </a:r>
          </a:p>
          <a:p>
            <a:endParaRPr lang="de-DE" dirty="0"/>
          </a:p>
          <a:p>
            <a:r>
              <a:rPr lang="de-DE" dirty="0"/>
              <a:t>Die Arithmetischen Basiskompetenzen aus den Bereichen '</a:t>
            </a:r>
            <a:r>
              <a:rPr lang="de-DE" dirty="0" err="1"/>
              <a:t>Zahlverständis</a:t>
            </a:r>
            <a:r>
              <a:rPr lang="de-DE" dirty="0"/>
              <a:t>', 'Operationsverständnis', 'Stellenwertverständnis', 'Schnelles Kopfrechnen', 'Zahlenrechnen' und 'Ziffernrechnen' werden unter Bezugnahme auf konkrete Beispiele in diesem Orientierungsrahmen veranschaulicht und sind aber auch </a:t>
            </a:r>
            <a:r>
              <a:rPr lang="de-DE" dirty="0" err="1"/>
              <a:t>auch</a:t>
            </a:r>
            <a:r>
              <a:rPr lang="de-DE" dirty="0"/>
              <a:t> weitere Operationen und Zahlräume übertragbar.</a:t>
            </a:r>
          </a:p>
          <a:p>
            <a:endParaRPr lang="de-DE" dirty="0"/>
          </a:p>
          <a:p>
            <a:r>
              <a:rPr lang="de-DE" dirty="0"/>
              <a:t>Anregungen für Unterrichtsmaterialien und weiterführende Informationen sind in digitalen Pinnwänden zu den jeweiligen Bereichen auf dieser Seite zusammengestellt.</a:t>
            </a:r>
          </a:p>
          <a:p>
            <a:endParaRPr lang="de-DE" sz="1200" dirty="0"/>
          </a:p>
          <a:p>
            <a:endParaRPr lang="de-DE" sz="1200" dirty="0"/>
          </a:p>
          <a:p>
            <a:endParaRPr lang="de-DE" sz="1200" dirty="0"/>
          </a:p>
          <a:p>
            <a:endParaRPr lang="de-DE" sz="1200" dirty="0"/>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106</a:t>
            </a:fld>
            <a:endParaRPr lang="de-DE"/>
          </a:p>
        </p:txBody>
      </p:sp>
    </p:spTree>
    <p:extLst>
      <p:ext uri="{BB962C8B-B14F-4D97-AF65-F5344CB8AC3E}">
        <p14:creationId xmlns:p14="http://schemas.microsoft.com/office/powerpoint/2010/main" val="40215738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Insbesondere bei Kindern mit Lernschwierigkeiten ist wichtig, dass bei Übungen zur strukturierten Anzahlerfassung zunächst mit kleinen Anzahlen (&lt; 10) gearbeitet wird. Den Kindern sollte genügend Zeit zur Anzahlermittlung (auch zählend!), zur Erkundung vorhandener Strukturen und zur Bildung eigener Strukturen beispielsweise durch Verschieben von Plättchen oder Markierungen und Zeichnungen gegeben werden. Besonders wichtig ist die sprachliche Begleitung der Handlungen und Aktivitäten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109</a:t>
            </a:fld>
            <a:endParaRPr lang="de-DE"/>
          </a:p>
        </p:txBody>
      </p:sp>
    </p:spTree>
    <p:extLst>
      <p:ext uri="{BB962C8B-B14F-4D97-AF65-F5344CB8AC3E}">
        <p14:creationId xmlns:p14="http://schemas.microsoft.com/office/powerpoint/2010/main" val="28649011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Aufbau innerer Vorstellungen zu den verschiedenen Anzahlen ist eine der Zielsetzungen der Arbeit mit dem 10er- (20er)-Feld. Speziell Kinder mit besonderem Förderbedarf haben oft Schwierigkeiten, geeignete innere Bilder bzw. Vorstellungen zu Zahldarstellungen zu entwickeln.</a:t>
            </a:r>
          </a:p>
          <a:p>
            <a:r>
              <a:rPr lang="de-DE" dirty="0"/>
              <a:t>Hier muss der Prozess durch die Lehrkraft angeleitet und begleitet werden. Im Folgenden dargestellt wird eine Möglichkeit, Kinder mit Lernschwierigkeiten bei dem Aufbau innerer Vorstellungen zu den verschiedenen Anzahlen zu unterstützen.</a:t>
            </a:r>
          </a:p>
          <a:p>
            <a:r>
              <a:rPr lang="de-DE" b="1" dirty="0"/>
              <a:t>Wichtig</a:t>
            </a:r>
            <a:r>
              <a:rPr lang="de-DE" dirty="0"/>
              <a:t> ist allerdings, dass die Kinder im Vorfeld ausreichend Gelegenheit erhalten, mit verschiedensten Anordnungen von Elementen zu arbeiten, Zahlen darzustellen, bewusst zu betrachten und zu beschreiben, nachzulegen und Anzahlen zu bestimmen.</a:t>
            </a:r>
          </a:p>
          <a:p>
            <a:r>
              <a:rPr lang="de-DE" dirty="0"/>
              <a:t>Auch der statische Gebrauch der Finger kann für viele Kinder eine Hilfe in Bezug auf das Erkennen von Teil-Ganzes Beziehungen bzw. Zahlbeziehungen zur 5 und zur 10 sein. Die Arbeit mit Fingerdarstellungen bietet einen direkten und „körperlichen“ Zugang und kann bzw. sollte vor der Arbeit mit Punktebildern und Zahldarstellungen am 10er- oder 20er Feld erfolgen (vgl. </a:t>
            </a:r>
            <a:r>
              <a:rPr lang="de-DE" dirty="0" err="1"/>
              <a:t>Gaidoschik</a:t>
            </a:r>
            <a:r>
              <a:rPr lang="de-DE" dirty="0"/>
              <a:t>, 2007).</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110</a:t>
            </a:fld>
            <a:endParaRPr lang="de-DE"/>
          </a:p>
        </p:txBody>
      </p:sp>
    </p:spTree>
    <p:extLst>
      <p:ext uri="{BB962C8B-B14F-4D97-AF65-F5344CB8AC3E}">
        <p14:creationId xmlns:p14="http://schemas.microsoft.com/office/powerpoint/2010/main" val="24706338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die Punktedarstellung im 20er-Feld gibt es verschiedene Möglichkeiten.</a:t>
            </a:r>
          </a:p>
          <a:p>
            <a:endParaRPr lang="de-DE" dirty="0"/>
          </a:p>
          <a:p>
            <a:r>
              <a:rPr lang="de-DE" dirty="0"/>
              <a:t>Durch die Darstellungen werden jeweils unterschiedliche Zahlbeziehungen und –</a:t>
            </a:r>
            <a:r>
              <a:rPr lang="de-DE" dirty="0" err="1"/>
              <a:t>zerlegungen</a:t>
            </a:r>
            <a:r>
              <a:rPr lang="de-DE" dirty="0"/>
              <a:t>  betont. Obwohl natürlich eine Erarbeitung aller Zahlbeziehungen auf lange Sicht von Bedeutung ist, sollten zunächst die Beziehungen zur 5 und zur 10 in den Mittelpunkt gestellt werden (vgl. </a:t>
            </a:r>
            <a:r>
              <a:rPr lang="de-DE" dirty="0" err="1"/>
              <a:t>Gaidoschik</a:t>
            </a:r>
            <a:r>
              <a:rPr lang="de-DE" dirty="0"/>
              <a:t>, 2007).</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111</a:t>
            </a:fld>
            <a:endParaRPr lang="de-DE"/>
          </a:p>
        </p:txBody>
      </p:sp>
    </p:spTree>
    <p:extLst>
      <p:ext uri="{BB962C8B-B14F-4D97-AF65-F5344CB8AC3E}">
        <p14:creationId xmlns:p14="http://schemas.microsoft.com/office/powerpoint/2010/main" val="24105176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Gegebene Zahldarstellungen am 10er-Feld werden von den Kindern sortiert. Hier bieten sich verschiedene Möglichkeiten an. Gleichzeitig sollten die Kinder auch immer wieder herausgefordert werden, ihre Sortierungen zu begründen.</a:t>
            </a:r>
          </a:p>
          <a:p>
            <a:endParaRPr lang="de-DE" dirty="0"/>
          </a:p>
          <a:p>
            <a:r>
              <a:rPr lang="de-DE" dirty="0"/>
              <a:t>Tafel 1: Bei welchen Zahldarstellungen kann ich die Anzahl der Plättchen bzw. Punkte schnell erkennen?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112</a:t>
            </a:fld>
            <a:endParaRPr lang="de-DE"/>
          </a:p>
        </p:txBody>
      </p:sp>
    </p:spTree>
    <p:extLst>
      <p:ext uri="{BB962C8B-B14F-4D97-AF65-F5344CB8AC3E}">
        <p14:creationId xmlns:p14="http://schemas.microsoft.com/office/powerpoint/2010/main" val="31746498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119</a:t>
            </a:fld>
            <a:endParaRPr lang="de-DE"/>
          </a:p>
        </p:txBody>
      </p:sp>
    </p:spTree>
    <p:extLst>
      <p:ext uri="{BB962C8B-B14F-4D97-AF65-F5344CB8AC3E}">
        <p14:creationId xmlns:p14="http://schemas.microsoft.com/office/powerpoint/2010/main" val="1719235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1441817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Wie viele Plättchen siehst du?"</a:t>
            </a:r>
          </a:p>
          <a:p>
            <a:r>
              <a:rPr lang="de-DE" b="1" dirty="0"/>
              <a:t>Material: 10er-Feld / Wendeplättchen / Sichtschutz</a:t>
            </a:r>
            <a:endParaRPr lang="de-DE" dirty="0"/>
          </a:p>
          <a:p>
            <a:r>
              <a:rPr lang="de-DE" dirty="0"/>
              <a:t>Bei dieser Aufgabenstellung geht es um das „schnelle Sehen“ bzw. Erkennen strukturierter Zahldarstellungen am 10er-Feld.</a:t>
            </a:r>
          </a:p>
          <a:p>
            <a:r>
              <a:rPr lang="de-DE" dirty="0"/>
              <a:t>Durchgeführt werden kann die Übung gut in Partnerarbeit. Ein Kind legt verdeckt eine bestimmte Anzahl von Plättchen in ein 10er-Feld und zeigt die Zahldarstellung kurz (ca. 1-2 Sekunden) seinem Partnerkind. </a:t>
            </a:r>
            <a:br>
              <a:rPr lang="de-DE" dirty="0"/>
            </a:br>
            <a:r>
              <a:rPr lang="de-DE" dirty="0"/>
              <a:t>Hierdurch wird das strukturierte Erfassen der Anzahl der gezeigten Plättchen bzw. Punkte herausgefordert und ein Abzählen verhindert.</a:t>
            </a:r>
          </a:p>
          <a:p>
            <a:endParaRPr lang="de-DE" dirty="0"/>
          </a:p>
          <a:p>
            <a:r>
              <a:rPr lang="de-DE" dirty="0"/>
              <a:t>Das Partnerkind nennt die Anzahl der dargestellten Plättchen. Zusätzlich kann es angeregt werden, die erkannten Strukturen zu beschreiben und zu benennen.</a:t>
            </a:r>
          </a:p>
          <a:p>
            <a:r>
              <a:rPr lang="de-DE" b="1" dirty="0"/>
              <a:t>„Wie hast du das gesehen?“</a:t>
            </a:r>
            <a:r>
              <a:rPr lang="de-DE" b="0" dirty="0"/>
              <a:t> oder </a:t>
            </a:r>
            <a:r>
              <a:rPr lang="de-DE" b="1" dirty="0"/>
              <a:t>„Woher weißt du das?“</a:t>
            </a:r>
          </a:p>
          <a:p>
            <a:endParaRPr lang="de-DE" b="1" dirty="0"/>
          </a:p>
          <a:p>
            <a:r>
              <a:rPr lang="de-DE" dirty="0"/>
              <a:t>Gemeinsam wird dann im Anschluss das Ergebnis überprüft.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106444912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90F26D4E-E048-DFF5-E476-65A6F1252A60}"/>
              </a:ext>
            </a:extLst>
          </p:cNvPr>
          <p:cNvPicPr>
            <a:picLocks noChangeAspect="1"/>
          </p:cNvPicPr>
          <p:nvPr userDrawn="1"/>
        </p:nvPicPr>
        <p:blipFill>
          <a:blip r:embed="rId2"/>
          <a:stretch>
            <a:fillRect/>
          </a:stretch>
        </p:blipFill>
        <p:spPr>
          <a:xfrm>
            <a:off x="0" y="1332047"/>
            <a:ext cx="9144000" cy="2489279"/>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2860243"/>
            <a:ext cx="8598632" cy="8877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0193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6238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6"/>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7"/>
          <a:stretch>
            <a:fillRect/>
          </a:stretch>
        </p:blipFill>
        <p:spPr>
          <a:xfrm>
            <a:off x="5940771" y="6049009"/>
            <a:ext cx="1332960" cy="353896"/>
          </a:xfrm>
          <a:prstGeom prst="rect">
            <a:avLst/>
          </a:prstGeom>
        </p:spPr>
      </p:pic>
      <p:pic>
        <p:nvPicPr>
          <p:cNvPr id="5" name="Grafik 4">
            <a:extLst>
              <a:ext uri="{FF2B5EF4-FFF2-40B4-BE49-F238E27FC236}">
                <a16:creationId xmlns:a16="http://schemas.microsoft.com/office/drawing/2014/main" id="{AD4F74EA-1C06-B4FA-BF0F-B54D1303A137}"/>
              </a:ext>
            </a:extLst>
          </p:cNvPr>
          <p:cNvPicPr>
            <a:picLocks noChangeAspect="1"/>
          </p:cNvPicPr>
          <p:nvPr userDrawn="1"/>
        </p:nvPicPr>
        <p:blipFill>
          <a:blip r:embed="rId8"/>
          <a:stretch>
            <a:fillRect/>
          </a:stretch>
        </p:blipFill>
        <p:spPr>
          <a:xfrm>
            <a:off x="244032" y="74759"/>
            <a:ext cx="3768148" cy="1076614"/>
          </a:xfrm>
          <a:prstGeom prst="rect">
            <a:avLst/>
          </a:prstGeom>
        </p:spPr>
      </p:pic>
    </p:spTree>
    <p:extLst>
      <p:ext uri="{BB962C8B-B14F-4D97-AF65-F5344CB8AC3E}">
        <p14:creationId xmlns:p14="http://schemas.microsoft.com/office/powerpoint/2010/main" val="328957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August 23</a:t>
            </a:fld>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4" name="Grafik 13">
            <a:extLst>
              <a:ext uri="{FF2B5EF4-FFF2-40B4-BE49-F238E27FC236}">
                <a16:creationId xmlns:a16="http://schemas.microsoft.com/office/drawing/2014/main" id="{37D6E768-768E-0E23-2392-BAAC876B3D37}"/>
              </a:ext>
            </a:extLst>
          </p:cNvPr>
          <p:cNvPicPr>
            <a:picLocks noChangeAspect="1"/>
          </p:cNvPicPr>
          <p:nvPr userDrawn="1"/>
        </p:nvPicPr>
        <p:blipFill>
          <a:blip r:embed="rId2"/>
          <a:stretch>
            <a:fillRect/>
          </a:stretch>
        </p:blipFill>
        <p:spPr>
          <a:xfrm>
            <a:off x="344435" y="395130"/>
            <a:ext cx="646166" cy="412316"/>
          </a:xfrm>
          <a:prstGeom prst="rect">
            <a:avLst/>
          </a:prstGeom>
        </p:spPr>
      </p:pic>
      <p:sp>
        <p:nvSpPr>
          <p:cNvPr id="2" name="Datumsplatzhalter 18">
            <a:extLst>
              <a:ext uri="{FF2B5EF4-FFF2-40B4-BE49-F238E27FC236}">
                <a16:creationId xmlns:a16="http://schemas.microsoft.com/office/drawing/2014/main" id="{E1B6C4A6-378B-F2DB-7A0B-FBD39684C675}"/>
              </a:ext>
            </a:extLst>
          </p:cNvPr>
          <p:cNvSpPr txBox="1">
            <a:spLocks/>
          </p:cNvSpPr>
          <p:nvPr userDrawn="1"/>
        </p:nvSpPr>
        <p:spPr>
          <a:xfrm>
            <a:off x="3196745" y="6338729"/>
            <a:ext cx="278588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1179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August 23</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5" name="Grafik 14">
            <a:extLst>
              <a:ext uri="{FF2B5EF4-FFF2-40B4-BE49-F238E27FC236}">
                <a16:creationId xmlns:a16="http://schemas.microsoft.com/office/drawing/2014/main" id="{D90F5E67-721E-88E8-F667-B4F33C84BB4D}"/>
              </a:ext>
            </a:extLst>
          </p:cNvPr>
          <p:cNvPicPr>
            <a:picLocks noChangeAspect="1"/>
          </p:cNvPicPr>
          <p:nvPr userDrawn="1"/>
        </p:nvPicPr>
        <p:blipFill>
          <a:blip r:embed="rId2"/>
          <a:stretch>
            <a:fillRect/>
          </a:stretch>
        </p:blipFill>
        <p:spPr>
          <a:xfrm>
            <a:off x="344435" y="395130"/>
            <a:ext cx="646166" cy="412316"/>
          </a:xfrm>
          <a:prstGeom prst="rect">
            <a:avLst/>
          </a:prstGeom>
        </p:spPr>
      </p:pic>
      <p:sp>
        <p:nvSpPr>
          <p:cNvPr id="2" name="Datumsplatzhalter 18">
            <a:extLst>
              <a:ext uri="{FF2B5EF4-FFF2-40B4-BE49-F238E27FC236}">
                <a16:creationId xmlns:a16="http://schemas.microsoft.com/office/drawing/2014/main" id="{CED93570-0AF5-F23A-22B6-406E8EAB74DA}"/>
              </a:ext>
            </a:extLst>
          </p:cNvPr>
          <p:cNvSpPr txBox="1">
            <a:spLocks/>
          </p:cNvSpPr>
          <p:nvPr userDrawn="1"/>
        </p:nvSpPr>
        <p:spPr>
          <a:xfrm>
            <a:off x="3196745" y="6338729"/>
            <a:ext cx="278588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999951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August 23</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5" name="Grafik 14">
            <a:extLst>
              <a:ext uri="{FF2B5EF4-FFF2-40B4-BE49-F238E27FC236}">
                <a16:creationId xmlns:a16="http://schemas.microsoft.com/office/drawing/2014/main" id="{00BA9942-7689-68C4-E959-09BC576200E2}"/>
              </a:ext>
            </a:extLst>
          </p:cNvPr>
          <p:cNvPicPr>
            <a:picLocks noChangeAspect="1"/>
          </p:cNvPicPr>
          <p:nvPr userDrawn="1"/>
        </p:nvPicPr>
        <p:blipFill>
          <a:blip r:embed="rId2"/>
          <a:stretch>
            <a:fillRect/>
          </a:stretch>
        </p:blipFill>
        <p:spPr>
          <a:xfrm>
            <a:off x="380412" y="318509"/>
            <a:ext cx="646166" cy="412316"/>
          </a:xfrm>
          <a:prstGeom prst="rect">
            <a:avLst/>
          </a:prstGeom>
        </p:spPr>
      </p:pic>
      <p:pic>
        <p:nvPicPr>
          <p:cNvPr id="17" name="Grafik 16">
            <a:extLst>
              <a:ext uri="{FF2B5EF4-FFF2-40B4-BE49-F238E27FC236}">
                <a16:creationId xmlns:a16="http://schemas.microsoft.com/office/drawing/2014/main" id="{FE025D77-7EEE-2D33-11C3-887C6C0071D4}"/>
              </a:ext>
            </a:extLst>
          </p:cNvPr>
          <p:cNvPicPr>
            <a:picLocks noChangeAspect="1"/>
          </p:cNvPicPr>
          <p:nvPr userDrawn="1"/>
        </p:nvPicPr>
        <p:blipFill>
          <a:blip r:embed="rId2"/>
          <a:stretch>
            <a:fillRect/>
          </a:stretch>
        </p:blipFill>
        <p:spPr>
          <a:xfrm rot="21384353">
            <a:off x="138168" y="150415"/>
            <a:ext cx="484488" cy="309150"/>
          </a:xfrm>
          <a:prstGeom prst="rect">
            <a:avLst/>
          </a:prstGeom>
        </p:spPr>
      </p:pic>
      <p:sp>
        <p:nvSpPr>
          <p:cNvPr id="2" name="Datumsplatzhalter 18">
            <a:extLst>
              <a:ext uri="{FF2B5EF4-FFF2-40B4-BE49-F238E27FC236}">
                <a16:creationId xmlns:a16="http://schemas.microsoft.com/office/drawing/2014/main" id="{81559815-4A7F-2E88-9275-990F2D2BEEF4}"/>
              </a:ext>
            </a:extLst>
          </p:cNvPr>
          <p:cNvSpPr txBox="1">
            <a:spLocks/>
          </p:cNvSpPr>
          <p:nvPr userDrawn="1"/>
        </p:nvSpPr>
        <p:spPr>
          <a:xfrm>
            <a:off x="3196745" y="6338729"/>
            <a:ext cx="278588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5356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August 23</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1" name="Grafik 20">
            <a:extLst>
              <a:ext uri="{FF2B5EF4-FFF2-40B4-BE49-F238E27FC236}">
                <a16:creationId xmlns:a16="http://schemas.microsoft.com/office/drawing/2014/main" id="{73CE759F-B7B9-BBD9-A078-5C55398D7B35}"/>
              </a:ext>
            </a:extLst>
          </p:cNvPr>
          <p:cNvPicPr>
            <a:picLocks noChangeAspect="1"/>
          </p:cNvPicPr>
          <p:nvPr userDrawn="1"/>
        </p:nvPicPr>
        <p:blipFill>
          <a:blip r:embed="rId2"/>
          <a:stretch>
            <a:fillRect/>
          </a:stretch>
        </p:blipFill>
        <p:spPr>
          <a:xfrm>
            <a:off x="259577" y="111358"/>
            <a:ext cx="502916" cy="320909"/>
          </a:xfrm>
          <a:prstGeom prst="rect">
            <a:avLst/>
          </a:prstGeom>
        </p:spPr>
      </p:pic>
      <p:pic>
        <p:nvPicPr>
          <p:cNvPr id="23" name="Grafik 22">
            <a:extLst>
              <a:ext uri="{FF2B5EF4-FFF2-40B4-BE49-F238E27FC236}">
                <a16:creationId xmlns:a16="http://schemas.microsoft.com/office/drawing/2014/main" id="{1A97A34D-76BA-4DCA-327D-49A37151D763}"/>
              </a:ext>
            </a:extLst>
          </p:cNvPr>
          <p:cNvPicPr>
            <a:picLocks noChangeAspect="1"/>
          </p:cNvPicPr>
          <p:nvPr userDrawn="1"/>
        </p:nvPicPr>
        <p:blipFill>
          <a:blip r:embed="rId2"/>
          <a:stretch>
            <a:fillRect/>
          </a:stretch>
        </p:blipFill>
        <p:spPr>
          <a:xfrm rot="21384353">
            <a:off x="512632" y="368628"/>
            <a:ext cx="484488" cy="309150"/>
          </a:xfrm>
          <a:prstGeom prst="rect">
            <a:avLst/>
          </a:prstGeom>
        </p:spPr>
      </p:pic>
      <p:pic>
        <p:nvPicPr>
          <p:cNvPr id="24" name="Grafik 23">
            <a:extLst>
              <a:ext uri="{FF2B5EF4-FFF2-40B4-BE49-F238E27FC236}">
                <a16:creationId xmlns:a16="http://schemas.microsoft.com/office/drawing/2014/main" id="{47BDFD32-26E4-EECA-A9C8-03AFEE594FCB}"/>
              </a:ext>
            </a:extLst>
          </p:cNvPr>
          <p:cNvPicPr>
            <a:picLocks noChangeAspect="1"/>
          </p:cNvPicPr>
          <p:nvPr userDrawn="1"/>
        </p:nvPicPr>
        <p:blipFill>
          <a:blip r:embed="rId2"/>
          <a:stretch>
            <a:fillRect/>
          </a:stretch>
        </p:blipFill>
        <p:spPr>
          <a:xfrm rot="21384353">
            <a:off x="234621" y="548556"/>
            <a:ext cx="579079" cy="369508"/>
          </a:xfrm>
          <a:prstGeom prst="rect">
            <a:avLst/>
          </a:prstGeom>
        </p:spPr>
      </p:pic>
      <p:sp>
        <p:nvSpPr>
          <p:cNvPr id="2" name="Datumsplatzhalter 18">
            <a:extLst>
              <a:ext uri="{FF2B5EF4-FFF2-40B4-BE49-F238E27FC236}">
                <a16:creationId xmlns:a16="http://schemas.microsoft.com/office/drawing/2014/main" id="{DEABAD89-FC6D-C30C-B659-6D229BF2087F}"/>
              </a:ext>
            </a:extLst>
          </p:cNvPr>
          <p:cNvSpPr txBox="1">
            <a:spLocks/>
          </p:cNvSpPr>
          <p:nvPr userDrawn="1"/>
        </p:nvSpPr>
        <p:spPr>
          <a:xfrm>
            <a:off x="3196745" y="6338729"/>
            <a:ext cx="278588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3312933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BA89A204-260F-1C48-93C6-355672D9519C}" type="datetime6">
              <a:rPr lang="de-DE" smtClean="0"/>
              <a:t>August 23</a:t>
            </a:fld>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2" name="Grafik 21">
            <a:extLst>
              <a:ext uri="{FF2B5EF4-FFF2-40B4-BE49-F238E27FC236}">
                <a16:creationId xmlns:a16="http://schemas.microsoft.com/office/drawing/2014/main" id="{45C3A354-6955-3355-FCD0-64806BF653CF}"/>
              </a:ext>
            </a:extLst>
          </p:cNvPr>
          <p:cNvPicPr>
            <a:picLocks noChangeAspect="1"/>
          </p:cNvPicPr>
          <p:nvPr userDrawn="1"/>
        </p:nvPicPr>
        <p:blipFill>
          <a:blip r:embed="rId3"/>
          <a:stretch>
            <a:fillRect/>
          </a:stretch>
        </p:blipFill>
        <p:spPr>
          <a:xfrm>
            <a:off x="344435" y="395130"/>
            <a:ext cx="646166" cy="412316"/>
          </a:xfrm>
          <a:prstGeom prst="rect">
            <a:avLst/>
          </a:prstGeom>
        </p:spPr>
      </p:pic>
      <p:sp>
        <p:nvSpPr>
          <p:cNvPr id="2" name="Datumsplatzhalter 18">
            <a:extLst>
              <a:ext uri="{FF2B5EF4-FFF2-40B4-BE49-F238E27FC236}">
                <a16:creationId xmlns:a16="http://schemas.microsoft.com/office/drawing/2014/main" id="{5D1A2542-9307-D7C5-1B1A-73B24CBF66FC}"/>
              </a:ext>
            </a:extLst>
          </p:cNvPr>
          <p:cNvSpPr txBox="1">
            <a:spLocks/>
          </p:cNvSpPr>
          <p:nvPr userDrawn="1"/>
        </p:nvSpPr>
        <p:spPr>
          <a:xfrm>
            <a:off x="3196745" y="6338729"/>
            <a:ext cx="278588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3634917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DA06E8E-8117-9C49-A340-82E8C0F48BD0}" type="datetime6">
              <a:rPr lang="de-DE" smtClean="0"/>
              <a:t>August 23</a:t>
            </a:fld>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0" name="Grafik 19">
            <a:extLst>
              <a:ext uri="{FF2B5EF4-FFF2-40B4-BE49-F238E27FC236}">
                <a16:creationId xmlns:a16="http://schemas.microsoft.com/office/drawing/2014/main" id="{C80A98F0-FD1E-4727-9A2B-767E21D6CE9A}"/>
              </a:ext>
            </a:extLst>
          </p:cNvPr>
          <p:cNvPicPr>
            <a:picLocks noChangeAspect="1"/>
          </p:cNvPicPr>
          <p:nvPr userDrawn="1"/>
        </p:nvPicPr>
        <p:blipFill>
          <a:blip r:embed="rId3"/>
          <a:stretch>
            <a:fillRect/>
          </a:stretch>
        </p:blipFill>
        <p:spPr>
          <a:xfrm>
            <a:off x="344435" y="395130"/>
            <a:ext cx="646166" cy="412316"/>
          </a:xfrm>
          <a:prstGeom prst="rect">
            <a:avLst/>
          </a:prstGeom>
        </p:spPr>
      </p:pic>
      <p:sp>
        <p:nvSpPr>
          <p:cNvPr id="2" name="Datumsplatzhalter 18">
            <a:extLst>
              <a:ext uri="{FF2B5EF4-FFF2-40B4-BE49-F238E27FC236}">
                <a16:creationId xmlns:a16="http://schemas.microsoft.com/office/drawing/2014/main" id="{CC49C289-ABEE-10EA-0D65-7E96BF53A9FF}"/>
              </a:ext>
            </a:extLst>
          </p:cNvPr>
          <p:cNvSpPr txBox="1">
            <a:spLocks/>
          </p:cNvSpPr>
          <p:nvPr userDrawn="1"/>
        </p:nvSpPr>
        <p:spPr>
          <a:xfrm>
            <a:off x="3196745" y="6338729"/>
            <a:ext cx="278588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127022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BDD4876-6F03-AB4D-93EE-F3D3637EAFD0}" type="datetime6">
              <a:rPr lang="de-DE" smtClean="0"/>
              <a:t>August 23</a:t>
            </a:fld>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8" name="Grafik 17">
            <a:extLst>
              <a:ext uri="{FF2B5EF4-FFF2-40B4-BE49-F238E27FC236}">
                <a16:creationId xmlns:a16="http://schemas.microsoft.com/office/drawing/2014/main" id="{A81EA311-86B9-18EC-76F3-892D2FE9614B}"/>
              </a:ext>
            </a:extLst>
          </p:cNvPr>
          <p:cNvPicPr>
            <a:picLocks noChangeAspect="1"/>
          </p:cNvPicPr>
          <p:nvPr userDrawn="1"/>
        </p:nvPicPr>
        <p:blipFill>
          <a:blip r:embed="rId2"/>
          <a:stretch>
            <a:fillRect/>
          </a:stretch>
        </p:blipFill>
        <p:spPr>
          <a:xfrm>
            <a:off x="344435" y="395130"/>
            <a:ext cx="646166" cy="412316"/>
          </a:xfrm>
          <a:prstGeom prst="rect">
            <a:avLst/>
          </a:prstGeom>
        </p:spPr>
      </p:pic>
      <p:sp>
        <p:nvSpPr>
          <p:cNvPr id="2" name="Datumsplatzhalter 18">
            <a:extLst>
              <a:ext uri="{FF2B5EF4-FFF2-40B4-BE49-F238E27FC236}">
                <a16:creationId xmlns:a16="http://schemas.microsoft.com/office/drawing/2014/main" id="{01C2C55F-1722-9418-D7E0-22094E2A1AFB}"/>
              </a:ext>
            </a:extLst>
          </p:cNvPr>
          <p:cNvSpPr txBox="1">
            <a:spLocks/>
          </p:cNvSpPr>
          <p:nvPr userDrawn="1"/>
        </p:nvSpPr>
        <p:spPr>
          <a:xfrm>
            <a:off x="3196745" y="6338729"/>
            <a:ext cx="278588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1768381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D58567C3-5752-3346-BA2D-4A1C7BD563DD}" type="datetime6">
              <a:rPr lang="de-DE" smtClean="0"/>
              <a:t>August 23</a:t>
            </a:fld>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 name="Datumsplatzhalter 18">
            <a:extLst>
              <a:ext uri="{FF2B5EF4-FFF2-40B4-BE49-F238E27FC236}">
                <a16:creationId xmlns:a16="http://schemas.microsoft.com/office/drawing/2014/main" id="{06AEA759-9EF5-6C90-CE15-0FA3737FE6B1}"/>
              </a:ext>
            </a:extLst>
          </p:cNvPr>
          <p:cNvSpPr txBox="1">
            <a:spLocks/>
          </p:cNvSpPr>
          <p:nvPr userDrawn="1"/>
        </p:nvSpPr>
        <p:spPr>
          <a:xfrm>
            <a:off x="3196745" y="6338729"/>
            <a:ext cx="278588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C9B22FF-C10B-ACBB-F41B-22C18B0F1F8C}"/>
              </a:ext>
            </a:extLst>
          </p:cNvPr>
          <p:cNvPicPr>
            <a:picLocks noChangeAspect="1"/>
          </p:cNvPicPr>
          <p:nvPr userDrawn="1"/>
        </p:nvPicPr>
        <p:blipFill>
          <a:blip r:embed="rId2"/>
          <a:stretch>
            <a:fillRect/>
          </a:stretch>
        </p:blipFill>
        <p:spPr>
          <a:xfrm>
            <a:off x="5467192" y="2491052"/>
            <a:ext cx="7062283" cy="3956051"/>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331355" y="316648"/>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333737" y="629180"/>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pic>
        <p:nvPicPr>
          <p:cNvPr id="15" name="Grafik 14">
            <a:extLst>
              <a:ext uri="{FF2B5EF4-FFF2-40B4-BE49-F238E27FC236}">
                <a16:creationId xmlns:a16="http://schemas.microsoft.com/office/drawing/2014/main" id="{6344E85C-4946-1B1C-4E44-838CFE7FD007}"/>
              </a:ext>
            </a:extLst>
          </p:cNvPr>
          <p:cNvPicPr>
            <a:picLocks noChangeAspect="1"/>
          </p:cNvPicPr>
          <p:nvPr userDrawn="1"/>
        </p:nvPicPr>
        <p:blipFill>
          <a:blip r:embed="rId8"/>
          <a:stretch>
            <a:fillRect/>
          </a:stretch>
        </p:blipFill>
        <p:spPr>
          <a:xfrm>
            <a:off x="3854285" y="1999113"/>
            <a:ext cx="3225813" cy="2058379"/>
          </a:xfrm>
          <a:prstGeom prst="rect">
            <a:avLst/>
          </a:prstGeom>
        </p:spPr>
      </p:pic>
    </p:spTree>
    <p:extLst>
      <p:ext uri="{BB962C8B-B14F-4D97-AF65-F5344CB8AC3E}">
        <p14:creationId xmlns:p14="http://schemas.microsoft.com/office/powerpoint/2010/main" val="4172986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1C3F6042-6791-B94A-B67D-4685231AF0D6}"/>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6"/>
          <a:stretch>
            <a:fillRect/>
          </a:stretch>
        </p:blipFill>
        <p:spPr>
          <a:xfrm>
            <a:off x="5940771" y="6049009"/>
            <a:ext cx="1332960" cy="353896"/>
          </a:xfrm>
          <a:prstGeom prst="rect">
            <a:avLst/>
          </a:prstGeom>
        </p:spPr>
      </p:pic>
      <p:pic>
        <p:nvPicPr>
          <p:cNvPr id="3" name="Grafik 2">
            <a:extLst>
              <a:ext uri="{FF2B5EF4-FFF2-40B4-BE49-F238E27FC236}">
                <a16:creationId xmlns:a16="http://schemas.microsoft.com/office/drawing/2014/main" id="{077869D4-39A9-AC25-33F3-3B0B51B72AA8}"/>
              </a:ext>
            </a:extLst>
          </p:cNvPr>
          <p:cNvPicPr>
            <a:picLocks noChangeAspect="1"/>
          </p:cNvPicPr>
          <p:nvPr userDrawn="1"/>
        </p:nvPicPr>
        <p:blipFill>
          <a:blip r:embed="rId7"/>
          <a:stretch>
            <a:fillRect/>
          </a:stretch>
        </p:blipFill>
        <p:spPr>
          <a:xfrm>
            <a:off x="344435" y="395130"/>
            <a:ext cx="646166" cy="412316"/>
          </a:xfrm>
          <a:prstGeom prst="rect">
            <a:avLst/>
          </a:prstGeom>
        </p:spPr>
      </p:pic>
      <p:sp>
        <p:nvSpPr>
          <p:cNvPr id="2" name="Textfeld 1">
            <a:extLst>
              <a:ext uri="{FF2B5EF4-FFF2-40B4-BE49-F238E27FC236}">
                <a16:creationId xmlns:a16="http://schemas.microsoft.com/office/drawing/2014/main" id="{75F874A4-568D-D197-0458-6A8732E77DF8}"/>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80869E38-29A0-20DD-703D-C27045DBD9C0}"/>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5" name="Textfeld 4">
            <a:extLst>
              <a:ext uri="{FF2B5EF4-FFF2-40B4-BE49-F238E27FC236}">
                <a16:creationId xmlns:a16="http://schemas.microsoft.com/office/drawing/2014/main" id="{84D899E6-E5A6-9A2D-9FE2-7BEDD98A3092}"/>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6" name="Rechteck 5">
            <a:extLst>
              <a:ext uri="{FF2B5EF4-FFF2-40B4-BE49-F238E27FC236}">
                <a16:creationId xmlns:a16="http://schemas.microsoft.com/office/drawing/2014/main" id="{0EC76893-6B09-71D5-0181-A2DAC67608D1}"/>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41461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3" name="Grafik 12">
            <a:extLst>
              <a:ext uri="{FF2B5EF4-FFF2-40B4-BE49-F238E27FC236}">
                <a16:creationId xmlns:a16="http://schemas.microsoft.com/office/drawing/2014/main" id="{82F722B7-449B-B6D8-A7B0-205E9B959645}"/>
              </a:ext>
            </a:extLst>
          </p:cNvPr>
          <p:cNvPicPr>
            <a:picLocks noChangeAspect="1"/>
          </p:cNvPicPr>
          <p:nvPr userDrawn="1"/>
        </p:nvPicPr>
        <p:blipFill>
          <a:blip r:embed="rId7"/>
          <a:stretch>
            <a:fillRect/>
          </a:stretch>
        </p:blipFill>
        <p:spPr>
          <a:xfrm>
            <a:off x="244032" y="74759"/>
            <a:ext cx="3768148" cy="1076614"/>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1C3F6042-6791-B94A-B67D-4685231AF0D6}"/>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6"/>
          <a:stretch>
            <a:fillRect/>
          </a:stretch>
        </p:blipFill>
        <p:spPr>
          <a:xfrm>
            <a:off x="5940771" y="6049009"/>
            <a:ext cx="1332960" cy="353896"/>
          </a:xfrm>
          <a:prstGeom prst="rect">
            <a:avLst/>
          </a:prstGeom>
        </p:spPr>
      </p:pic>
      <p:pic>
        <p:nvPicPr>
          <p:cNvPr id="3" name="Grafik 2">
            <a:extLst>
              <a:ext uri="{FF2B5EF4-FFF2-40B4-BE49-F238E27FC236}">
                <a16:creationId xmlns:a16="http://schemas.microsoft.com/office/drawing/2014/main" id="{077869D4-39A9-AC25-33F3-3B0B51B72AA8}"/>
              </a:ext>
            </a:extLst>
          </p:cNvPr>
          <p:cNvPicPr>
            <a:picLocks noChangeAspect="1"/>
          </p:cNvPicPr>
          <p:nvPr userDrawn="1"/>
        </p:nvPicPr>
        <p:blipFill>
          <a:blip r:embed="rId7"/>
          <a:stretch>
            <a:fillRect/>
          </a:stretch>
        </p:blipFill>
        <p:spPr>
          <a:xfrm>
            <a:off x="344435" y="395130"/>
            <a:ext cx="646166" cy="412316"/>
          </a:xfrm>
          <a:prstGeom prst="rect">
            <a:avLst/>
          </a:prstGeom>
        </p:spPr>
      </p:pic>
      <p:sp>
        <p:nvSpPr>
          <p:cNvPr id="4" name="Textfeld 3">
            <a:extLst>
              <a:ext uri="{FF2B5EF4-FFF2-40B4-BE49-F238E27FC236}">
                <a16:creationId xmlns:a16="http://schemas.microsoft.com/office/drawing/2014/main" id="{80869E38-29A0-20DD-703D-C27045DBD9C0}"/>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6" name="Rechteck 5">
            <a:extLst>
              <a:ext uri="{FF2B5EF4-FFF2-40B4-BE49-F238E27FC236}">
                <a16:creationId xmlns:a16="http://schemas.microsoft.com/office/drawing/2014/main" id="{0EC76893-6B09-71D5-0181-A2DAC67608D1}"/>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8" name="Textfeld 7">
            <a:extLst>
              <a:ext uri="{FF2B5EF4-FFF2-40B4-BE49-F238E27FC236}">
                <a16:creationId xmlns:a16="http://schemas.microsoft.com/office/drawing/2014/main" id="{089B7333-E6E8-6477-B8C1-FE78492EC26D}"/>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entsprechende PIKAS-Seite, von 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9" name="Textfeld 8">
            <a:extLst>
              <a:ext uri="{FF2B5EF4-FFF2-40B4-BE49-F238E27FC236}">
                <a16:creationId xmlns:a16="http://schemas.microsoft.com/office/drawing/2014/main" id="{A680A7D8-3423-F42B-7BC5-7DBC9D358ADE}"/>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Tree>
    <p:extLst>
      <p:ext uri="{BB962C8B-B14F-4D97-AF65-F5344CB8AC3E}">
        <p14:creationId xmlns:p14="http://schemas.microsoft.com/office/powerpoint/2010/main" val="298985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August 23</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196745" y="6338729"/>
            <a:ext cx="278588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pic>
        <p:nvPicPr>
          <p:cNvPr id="10" name="Grafik 9">
            <a:extLst>
              <a:ext uri="{FF2B5EF4-FFF2-40B4-BE49-F238E27FC236}">
                <a16:creationId xmlns:a16="http://schemas.microsoft.com/office/drawing/2014/main" id="{0FB2F5C7-E5D8-4D0E-33B8-504668D59E8B}"/>
              </a:ext>
            </a:extLst>
          </p:cNvPr>
          <p:cNvPicPr>
            <a:picLocks noChangeAspect="1"/>
          </p:cNvPicPr>
          <p:nvPr userDrawn="1"/>
        </p:nvPicPr>
        <p:blipFill>
          <a:blip r:embed="rId2"/>
          <a:stretch>
            <a:fillRect/>
          </a:stretch>
        </p:blipFill>
        <p:spPr>
          <a:xfrm>
            <a:off x="344435" y="395130"/>
            <a:ext cx="646166" cy="412316"/>
          </a:xfrm>
          <a:prstGeom prst="rect">
            <a:avLst/>
          </a:prstGeom>
        </p:spPr>
      </p:pic>
    </p:spTree>
    <p:extLst>
      <p:ext uri="{BB962C8B-B14F-4D97-AF65-F5344CB8AC3E}">
        <p14:creationId xmlns:p14="http://schemas.microsoft.com/office/powerpoint/2010/main" val="24276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August 23</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pic>
        <p:nvPicPr>
          <p:cNvPr id="11" name="Grafik 10">
            <a:extLst>
              <a:ext uri="{FF2B5EF4-FFF2-40B4-BE49-F238E27FC236}">
                <a16:creationId xmlns:a16="http://schemas.microsoft.com/office/drawing/2014/main" id="{CBC1CA5B-3B45-799C-7FA4-31D6CFDCCCA7}"/>
              </a:ext>
            </a:extLst>
          </p:cNvPr>
          <p:cNvPicPr>
            <a:picLocks noChangeAspect="1"/>
          </p:cNvPicPr>
          <p:nvPr userDrawn="1"/>
        </p:nvPicPr>
        <p:blipFill>
          <a:blip r:embed="rId2"/>
          <a:stretch>
            <a:fillRect/>
          </a:stretch>
        </p:blipFill>
        <p:spPr>
          <a:xfrm>
            <a:off x="344435" y="395130"/>
            <a:ext cx="646166" cy="412316"/>
          </a:xfrm>
          <a:prstGeom prst="rect">
            <a:avLst/>
          </a:prstGeom>
        </p:spPr>
      </p:pic>
      <p:sp>
        <p:nvSpPr>
          <p:cNvPr id="2" name="Datumsplatzhalter 18">
            <a:extLst>
              <a:ext uri="{FF2B5EF4-FFF2-40B4-BE49-F238E27FC236}">
                <a16:creationId xmlns:a16="http://schemas.microsoft.com/office/drawing/2014/main" id="{53183B46-BBFD-1E00-0DDB-6659CB222DF2}"/>
              </a:ext>
            </a:extLst>
          </p:cNvPr>
          <p:cNvSpPr txBox="1">
            <a:spLocks/>
          </p:cNvSpPr>
          <p:nvPr userDrawn="1"/>
        </p:nvSpPr>
        <p:spPr>
          <a:xfrm>
            <a:off x="3196745" y="6338729"/>
            <a:ext cx="278588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119109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August 23</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0" name="Rechteck 9">
            <a:extLst>
              <a:ext uri="{FF2B5EF4-FFF2-40B4-BE49-F238E27FC236}">
                <a16:creationId xmlns:a16="http://schemas.microsoft.com/office/drawing/2014/main" id="{B9D77E92-4377-134C-81A1-8ABE87FBCBF4}"/>
              </a:ext>
            </a:extLst>
          </p:cNvPr>
          <p:cNvSpPr/>
          <p:nvPr userDrawn="1"/>
        </p:nvSpPr>
        <p:spPr>
          <a:xfrm>
            <a:off x="5779101" y="1070264"/>
            <a:ext cx="3415097"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FORTBILDNER SICHTBAR, GGF. PRÜFEN.</a:t>
            </a: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3938996"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FACHBERATENDE</a:t>
            </a:r>
            <a:endParaRPr lang="de-DE" dirty="0"/>
          </a:p>
        </p:txBody>
      </p:sp>
      <p:pic>
        <p:nvPicPr>
          <p:cNvPr id="18" name="Grafik 17">
            <a:extLst>
              <a:ext uri="{FF2B5EF4-FFF2-40B4-BE49-F238E27FC236}">
                <a16:creationId xmlns:a16="http://schemas.microsoft.com/office/drawing/2014/main" id="{D9D4929B-8147-DA61-0280-53BCFDBB4163}"/>
              </a:ext>
            </a:extLst>
          </p:cNvPr>
          <p:cNvPicPr>
            <a:picLocks noChangeAspect="1"/>
          </p:cNvPicPr>
          <p:nvPr userDrawn="1"/>
        </p:nvPicPr>
        <p:blipFill>
          <a:blip r:embed="rId2"/>
          <a:stretch>
            <a:fillRect/>
          </a:stretch>
        </p:blipFill>
        <p:spPr>
          <a:xfrm>
            <a:off x="344435" y="395130"/>
            <a:ext cx="646166" cy="412316"/>
          </a:xfrm>
          <a:prstGeom prst="rect">
            <a:avLst/>
          </a:prstGeom>
        </p:spPr>
      </p:pic>
      <p:sp>
        <p:nvSpPr>
          <p:cNvPr id="2" name="Datumsplatzhalter 18">
            <a:extLst>
              <a:ext uri="{FF2B5EF4-FFF2-40B4-BE49-F238E27FC236}">
                <a16:creationId xmlns:a16="http://schemas.microsoft.com/office/drawing/2014/main" id="{8F13DEBE-3118-D61D-8D2E-72D926B6845C}"/>
              </a:ext>
            </a:extLst>
          </p:cNvPr>
          <p:cNvSpPr txBox="1">
            <a:spLocks/>
          </p:cNvSpPr>
          <p:nvPr userDrawn="1"/>
        </p:nvSpPr>
        <p:spPr>
          <a:xfrm>
            <a:off x="3196745" y="6338729"/>
            <a:ext cx="278588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301817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August 23</a:t>
            </a:fld>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6" name="Grafik 15">
            <a:extLst>
              <a:ext uri="{FF2B5EF4-FFF2-40B4-BE49-F238E27FC236}">
                <a16:creationId xmlns:a16="http://schemas.microsoft.com/office/drawing/2014/main" id="{FB589D81-22EF-8971-DD8E-15114ACF9559}"/>
              </a:ext>
            </a:extLst>
          </p:cNvPr>
          <p:cNvPicPr>
            <a:picLocks noChangeAspect="1"/>
          </p:cNvPicPr>
          <p:nvPr userDrawn="1"/>
        </p:nvPicPr>
        <p:blipFill>
          <a:blip r:embed="rId2"/>
          <a:stretch>
            <a:fillRect/>
          </a:stretch>
        </p:blipFill>
        <p:spPr>
          <a:xfrm>
            <a:off x="344435" y="395130"/>
            <a:ext cx="646166" cy="412316"/>
          </a:xfrm>
          <a:prstGeom prst="rect">
            <a:avLst/>
          </a:prstGeom>
        </p:spPr>
      </p:pic>
      <p:sp>
        <p:nvSpPr>
          <p:cNvPr id="2" name="Datumsplatzhalter 18">
            <a:extLst>
              <a:ext uri="{FF2B5EF4-FFF2-40B4-BE49-F238E27FC236}">
                <a16:creationId xmlns:a16="http://schemas.microsoft.com/office/drawing/2014/main" id="{B55E10E4-AED5-2114-936D-DE39F1AD7A1C}"/>
              </a:ext>
            </a:extLst>
          </p:cNvPr>
          <p:cNvSpPr txBox="1">
            <a:spLocks/>
          </p:cNvSpPr>
          <p:nvPr userDrawn="1"/>
        </p:nvSpPr>
        <p:spPr>
          <a:xfrm>
            <a:off x="3196745" y="6338729"/>
            <a:ext cx="278588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1695853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August 23</a:t>
            </a:fld>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6" name="Grafik 15">
            <a:extLst>
              <a:ext uri="{FF2B5EF4-FFF2-40B4-BE49-F238E27FC236}">
                <a16:creationId xmlns:a16="http://schemas.microsoft.com/office/drawing/2014/main" id="{ADFA04A2-23D8-B29A-65EE-A5F84B360B5C}"/>
              </a:ext>
            </a:extLst>
          </p:cNvPr>
          <p:cNvPicPr>
            <a:picLocks noChangeAspect="1"/>
          </p:cNvPicPr>
          <p:nvPr userDrawn="1"/>
        </p:nvPicPr>
        <p:blipFill>
          <a:blip r:embed="rId2"/>
          <a:stretch>
            <a:fillRect/>
          </a:stretch>
        </p:blipFill>
        <p:spPr>
          <a:xfrm>
            <a:off x="344435" y="395130"/>
            <a:ext cx="646166" cy="412316"/>
          </a:xfrm>
          <a:prstGeom prst="rect">
            <a:avLst/>
          </a:prstGeom>
        </p:spPr>
      </p:pic>
      <p:sp>
        <p:nvSpPr>
          <p:cNvPr id="2" name="Datumsplatzhalter 18">
            <a:extLst>
              <a:ext uri="{FF2B5EF4-FFF2-40B4-BE49-F238E27FC236}">
                <a16:creationId xmlns:a16="http://schemas.microsoft.com/office/drawing/2014/main" id="{A8D0E803-A4A0-4E88-185D-A4DAE7D3CAA1}"/>
              </a:ext>
            </a:extLst>
          </p:cNvPr>
          <p:cNvSpPr txBox="1">
            <a:spLocks/>
          </p:cNvSpPr>
          <p:nvPr userDrawn="1"/>
        </p:nvSpPr>
        <p:spPr>
          <a:xfrm>
            <a:off x="3196745" y="6338729"/>
            <a:ext cx="278588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300881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83E8B304-68C6-0A40-8C78-B0FD56C6F37F}" type="datetime6">
              <a:rPr lang="de-DE" smtClean="0"/>
              <a:t>August 23</a:t>
            </a:fld>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1" name="Grafik 20">
            <a:extLst>
              <a:ext uri="{FF2B5EF4-FFF2-40B4-BE49-F238E27FC236}">
                <a16:creationId xmlns:a16="http://schemas.microsoft.com/office/drawing/2014/main" id="{59F89556-57A9-4504-7CCA-E8F5B9940303}"/>
              </a:ext>
            </a:extLst>
          </p:cNvPr>
          <p:cNvPicPr>
            <a:picLocks noChangeAspect="1"/>
          </p:cNvPicPr>
          <p:nvPr userDrawn="1"/>
        </p:nvPicPr>
        <p:blipFill>
          <a:blip r:embed="rId3"/>
          <a:stretch>
            <a:fillRect/>
          </a:stretch>
        </p:blipFill>
        <p:spPr>
          <a:xfrm>
            <a:off x="344435" y="395130"/>
            <a:ext cx="646166" cy="412316"/>
          </a:xfrm>
          <a:prstGeom prst="rect">
            <a:avLst/>
          </a:prstGeom>
        </p:spPr>
      </p:pic>
      <p:sp>
        <p:nvSpPr>
          <p:cNvPr id="2" name="Datumsplatzhalter 18">
            <a:extLst>
              <a:ext uri="{FF2B5EF4-FFF2-40B4-BE49-F238E27FC236}">
                <a16:creationId xmlns:a16="http://schemas.microsoft.com/office/drawing/2014/main" id="{D88FE052-B559-17C9-F54D-DEA0B25EB0B6}"/>
              </a:ext>
            </a:extLst>
          </p:cNvPr>
          <p:cNvSpPr txBox="1">
            <a:spLocks/>
          </p:cNvSpPr>
          <p:nvPr userDrawn="1"/>
        </p:nvSpPr>
        <p:spPr>
          <a:xfrm>
            <a:off x="3196745" y="6338729"/>
            <a:ext cx="278588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186886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83E8B304-68C6-0A40-8C78-B0FD56C6F37F}" type="datetime6">
              <a:rPr lang="de-DE" smtClean="0"/>
              <a:t>August 23</a:t>
            </a:fld>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66358"/>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August 23</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18" name="Grafik 17">
            <a:extLst>
              <a:ext uri="{FF2B5EF4-FFF2-40B4-BE49-F238E27FC236}">
                <a16:creationId xmlns:a16="http://schemas.microsoft.com/office/drawing/2014/main" id="{36E45FDB-7BA6-88F6-CB2C-EBAC2D87EA93}"/>
              </a:ext>
            </a:extLst>
          </p:cNvPr>
          <p:cNvPicPr>
            <a:picLocks noChangeAspect="1"/>
          </p:cNvPicPr>
          <p:nvPr userDrawn="1"/>
        </p:nvPicPr>
        <p:blipFill>
          <a:blip r:embed="rId3"/>
          <a:stretch>
            <a:fillRect/>
          </a:stretch>
        </p:blipFill>
        <p:spPr>
          <a:xfrm>
            <a:off x="344435" y="395130"/>
            <a:ext cx="646166" cy="412316"/>
          </a:xfrm>
          <a:prstGeom prst="rect">
            <a:avLst/>
          </a:prstGeom>
        </p:spPr>
      </p:pic>
      <p:sp>
        <p:nvSpPr>
          <p:cNvPr id="3" name="Datumsplatzhalter 18">
            <a:extLst>
              <a:ext uri="{FF2B5EF4-FFF2-40B4-BE49-F238E27FC236}">
                <a16:creationId xmlns:a16="http://schemas.microsoft.com/office/drawing/2014/main" id="{32736518-75FE-F879-0336-F6D5B7FA3505}"/>
              </a:ext>
            </a:extLst>
          </p:cNvPr>
          <p:cNvSpPr txBox="1">
            <a:spLocks/>
          </p:cNvSpPr>
          <p:nvPr userDrawn="1"/>
        </p:nvSpPr>
        <p:spPr>
          <a:xfrm>
            <a:off x="3196745" y="6338729"/>
            <a:ext cx="278588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3987019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684" r:id="rId3"/>
    <p:sldLayoutId id="2147483691" r:id="rId4"/>
    <p:sldLayoutId id="2147483689" r:id="rId5"/>
    <p:sldLayoutId id="2147483686" r:id="rId6"/>
    <p:sldLayoutId id="2147483688" r:id="rId7"/>
    <p:sldLayoutId id="2147483661" r:id="rId8"/>
    <p:sldLayoutId id="2147483696" r:id="rId9"/>
    <p:sldLayoutId id="2147483692" r:id="rId10"/>
    <p:sldLayoutId id="2147483693" r:id="rId11"/>
    <p:sldLayoutId id="2147483694" r:id="rId12"/>
    <p:sldLayoutId id="2147483695" r:id="rId13"/>
    <p:sldLayoutId id="2147483666" r:id="rId14"/>
    <p:sldLayoutId id="2147483669" r:id="rId15"/>
    <p:sldLayoutId id="2147483652" r:id="rId16"/>
    <p:sldLayoutId id="2147483668" r:id="rId17"/>
    <p:sldLayoutId id="2147483662" r:id="rId18"/>
    <p:sldLayoutId id="2147483697" r:id="rId19"/>
    <p:sldLayoutId id="2147483698" r:id="rId20"/>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hyperlink" Target="https://pikas-mi.dzlm.de/node/55"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s://pikas.dzlm.de/node/2410"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0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pikas-mi.dzlm.de/node/633" TargetMode="Externa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hyperlink" Target="https://pikas-mi.dzlm.de/node/633" TargetMode="External"/><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74.jpg"/></Relationships>
</file>

<file path=ppt/slides/_rels/slide108.xml.rels><?xml version="1.0" encoding="UTF-8" standalone="yes"?>
<Relationships xmlns="http://schemas.openxmlformats.org/package/2006/relationships"><Relationship Id="rId3" Type="http://schemas.openxmlformats.org/officeDocument/2006/relationships/hyperlink" Target="https://pikas-mi.dzlm.de/node/633" TargetMode="External"/><Relationship Id="rId7" Type="http://schemas.openxmlformats.org/officeDocument/2006/relationships/image" Target="../media/image76.svg"/><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450.png"/><Relationship Id="rId4" Type="http://schemas.openxmlformats.org/officeDocument/2006/relationships/customXml" Target="../ink/ink1.xml"/></Relationships>
</file>

<file path=ppt/slides/_rels/slide109.xml.rels><?xml version="1.0" encoding="UTF-8" standalone="yes"?>
<Relationships xmlns="http://schemas.openxmlformats.org/package/2006/relationships"><Relationship Id="rId3" Type="http://schemas.openxmlformats.org/officeDocument/2006/relationships/hyperlink" Target="https://pikas-mi.dzlm.de/node/633" TargetMode="External"/><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hyperlink" Target="https://pikas-mi.dzlm.de/node/633" TargetMode="External"/><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hyperlink" Target="https://bass.schul-welt.de/pdf/6225.pdf?20230614101925"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hyperlink" Target="https://www.schulentwicklung.nrw.de/lehrplaene/lehrplan/289/ps_lp_m_einzeldatei_2021_08_02.pdf" TargetMode="Externa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hyperlink" Target="https://www.uni-bielefeld.de/idm/serv/handreichung-schipper.pdf.%20Zugriff%20am%2015.11.2015"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hyperlink" Target="https://pikas-mi.dzlm.de/node/633" TargetMode="External"/><Relationship Id="rId7" Type="http://schemas.openxmlformats.org/officeDocument/2006/relationships/hyperlink" Target="https://pikas-mi.dzlm.de/inhalte/zahlvorstellungen-tragf%C3%A4hige-vorstellungen-aufbauen-zr-bis-100/einstieg/unterricht"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pikas-mi.dzlm.de/inhalte/zahlvorstellungen-zr-0-bis-100" TargetMode="External"/><Relationship Id="rId5" Type="http://schemas.openxmlformats.org/officeDocument/2006/relationships/hyperlink" Target="https://pikas-mi.dzlm.de/inhalte" TargetMode="External"/><Relationship Id="rId4" Type="http://schemas.openxmlformats.org/officeDocument/2006/relationships/hyperlink" Target="https://pikas-mi.dzlm.d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s://pikas-mi.dzlm.de/node/633"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pikas-mi.dzlm.de/node/49"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pikas-mi.dzlm.de/node/68"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pikas-mi.dzlm.de/node/68"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pikas-mi.dzlm.de/node/4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pikas-mi.dzlm.de/node/326"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pikas-mi.dzlm.de/node/4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pikas-mi.dzlm.de/node/125"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pikas-mi.dzlm.de/node/589"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pikas-mi.dzlm.de/node/125" TargetMode="Externa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hyperlink" Target="https://pikas-mi.dzlm.de/node/637"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pikas-mi.dzlm.de/node/49"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pikas-mi.dzlm.de/node/97"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pikas-mi.dzlm.de/node/9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pikas-mi.dzlm.de/node/49"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pikas-mi.dzlm.de/node/702"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pikas-mi.dzlm.de/node/702" TargetMode="External"/><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hyperlink" Target="https://pikas-mi.dzlm.de/node/259"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hyperlink" Target="https://pikas-mi.dzlm.de/node/49"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hyperlink" Target="https://pikas-mi.dzlm.de/node/108"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s://pikas-mi.dzlm.de/node/49"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s://pikas-mi.dzlm.de/node/69"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https://pikas.dzlm.de/node/588"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hyperlink" Target="https://pikas-mi.dzlm.de/node/45"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jpg"/></Relationships>
</file>

<file path=ppt/slides/_rels/slide63.xml.rels><?xml version="1.0" encoding="UTF-8" standalone="yes"?>
<Relationships xmlns="http://schemas.openxmlformats.org/package/2006/relationships"><Relationship Id="rId3" Type="http://schemas.openxmlformats.org/officeDocument/2006/relationships/hyperlink" Target="https://pikas-mi.dzlm.de/node/627"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hyperlink" Target="https://pikas-mi.dzlm.de/node/633"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hyperlink" Target="https://pikas-mi.dzlm.de/node/122"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61.jp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hyperlink" Target="https://pikas-mi.dzlm.de/node/633" TargetMode="Externa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pikas-mi.dzlm.de/" TargetMode="External"/><Relationship Id="rId7" Type="http://schemas.openxmlformats.org/officeDocument/2006/relationships/hyperlink" Target="https://pikas-mi.dzlm.de/node/634"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hyperlink" Target="https://pikas-mi.dzlm.de/inhalte/zahlvorstellungen-tragf%C3%A4hige-vorstellungen-aufbauen-zr-bis-100/einstieg/unterricht" TargetMode="External"/><Relationship Id="rId5" Type="http://schemas.openxmlformats.org/officeDocument/2006/relationships/hyperlink" Target="https://pikas-mi.dzlm.de/inhalte/zahlvorstellungen-zr-0-bis-100" TargetMode="External"/><Relationship Id="rId4" Type="http://schemas.openxmlformats.org/officeDocument/2006/relationships/hyperlink" Target="https://pikas-mi.dzlm.de/inhalte"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hyperlink" Target="https://pikas-mi.dzlm.de/node/634"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pikas-mi.dzlm.de/node/634"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77.xml.rels><?xml version="1.0" encoding="UTF-8" standalone="yes"?>
<Relationships xmlns="http://schemas.openxmlformats.org/package/2006/relationships"><Relationship Id="rId3" Type="http://schemas.openxmlformats.org/officeDocument/2006/relationships/hyperlink" Target="https://pikas-mi.dzlm.de/node/634"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78.xml.rels><?xml version="1.0" encoding="UTF-8" standalone="yes"?>
<Relationships xmlns="http://schemas.openxmlformats.org/package/2006/relationships"><Relationship Id="rId3" Type="http://schemas.openxmlformats.org/officeDocument/2006/relationships/hyperlink" Target="https://pikas-mi.dzlm.de/node/634"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s://pikas-mi.dzlm.de/node/629" TargetMode="External"/><Relationship Id="rId3" Type="http://schemas.openxmlformats.org/officeDocument/2006/relationships/hyperlink" Target="https://pikas-mi.dzlm.de/node/637" TargetMode="External"/><Relationship Id="rId7" Type="http://schemas.openxmlformats.org/officeDocument/2006/relationships/hyperlink" Target="https://pikas-mi.dzlm.de/node/632"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hyperlink" Target="https://pikas-mi.dzlm.de/node/627" TargetMode="External"/><Relationship Id="rId11" Type="http://schemas.openxmlformats.org/officeDocument/2006/relationships/hyperlink" Target="https://pikas-mi.dzlm.de/node/636" TargetMode="External"/><Relationship Id="rId5" Type="http://schemas.openxmlformats.org/officeDocument/2006/relationships/hyperlink" Target="https://pikas-mi.dzlm.de/node/624" TargetMode="External"/><Relationship Id="rId10" Type="http://schemas.openxmlformats.org/officeDocument/2006/relationships/hyperlink" Target="https://pikas-mi.dzlm.de/node/634" TargetMode="External"/><Relationship Id="rId4" Type="http://schemas.openxmlformats.org/officeDocument/2006/relationships/hyperlink" Target="https://pikas-mi.dzlm.de/node/605" TargetMode="External"/><Relationship Id="rId9" Type="http://schemas.openxmlformats.org/officeDocument/2006/relationships/hyperlink" Target="https://pikas-mi.dzlm.de/node/633"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hyperlink" Target="https://bass.schul-welt.de/6225.htm" TargetMode="Externa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hyperlink" Target="https://pikas.dzlm.de/pikasfiles/uploads/upload/Material/Haus_1_-_Entdecken_Beschreiben_Begruenden/IM/Informationstexte/18-08-09%20Forscherplakat.pdf"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hyperlink" Target="https://pikas.dzlm.de/node/1131" TargetMode="External"/><Relationship Id="rId4" Type="http://schemas.openxmlformats.org/officeDocument/2006/relationships/image" Target="../media/image69.png"/></Relationships>
</file>

<file path=ppt/slides/_rels/slide9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70.jpg"/></Relationships>
</file>

<file path=ppt/slides/_rels/slide9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p:txBody>
          <a:bodyPr/>
          <a:lstStyle/>
          <a:p>
            <a:r>
              <a:rPr lang="de-DE" dirty="0"/>
              <a:t>Modul 3</a:t>
            </a:r>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Aufgaben adaptieren – Zahlvorstellungen – Förderschwerpunkt Lernen</a:t>
            </a:r>
          </a:p>
        </p:txBody>
      </p:sp>
      <p:sp>
        <p:nvSpPr>
          <p:cNvPr id="4" name="Textplatzhalter 3">
            <a:extLst>
              <a:ext uri="{FF2B5EF4-FFF2-40B4-BE49-F238E27FC236}">
                <a16:creationId xmlns:a16="http://schemas.microsoft.com/office/drawing/2014/main" id="{88A891FF-4D11-E048-BB3C-A4812753FC7A}"/>
              </a:ext>
            </a:extLst>
          </p:cNvPr>
          <p:cNvSpPr>
            <a:spLocks noGrp="1"/>
          </p:cNvSpPr>
          <p:nvPr>
            <p:ph type="body" idx="10"/>
          </p:nvPr>
        </p:nvSpPr>
        <p:spPr/>
        <p:txBody>
          <a:bodyPr/>
          <a:lstStyle/>
          <a:p>
            <a:r>
              <a:rPr lang="de-DE" dirty="0"/>
              <a:t>Veranstaltungsreihe: Mathematik gemeinsam lernen</a:t>
            </a:r>
          </a:p>
          <a:p>
            <a:endParaRPr lang="de-DE" dirty="0"/>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CCBFD-1D08-9C4A-83EE-2B8E73A6547C}"/>
              </a:ext>
            </a:extLst>
          </p:cNvPr>
          <p:cNvSpPr>
            <a:spLocks noGrp="1"/>
          </p:cNvSpPr>
          <p:nvPr>
            <p:ph type="title"/>
          </p:nvPr>
        </p:nvSpPr>
        <p:spPr/>
        <p:txBody>
          <a:bodyPr/>
          <a:lstStyle/>
          <a:p>
            <a:r>
              <a:rPr lang="de-DE" dirty="0"/>
              <a:t>1. Reflexion der Praxisphase</a:t>
            </a:r>
          </a:p>
        </p:txBody>
      </p:sp>
      <p:sp>
        <p:nvSpPr>
          <p:cNvPr id="5" name="Datumsplatzhalter 4">
            <a:extLst>
              <a:ext uri="{FF2B5EF4-FFF2-40B4-BE49-F238E27FC236}">
                <a16:creationId xmlns:a16="http://schemas.microsoft.com/office/drawing/2014/main" id="{C3F5172C-D625-3345-ACA3-49D70323F207}"/>
              </a:ext>
            </a:extLst>
          </p:cNvPr>
          <p:cNvSpPr>
            <a:spLocks noGrp="1"/>
          </p:cNvSpPr>
          <p:nvPr>
            <p:ph type="dt" sz="half" idx="10"/>
          </p:nvPr>
        </p:nvSpPr>
        <p:spPr/>
        <p:txBody>
          <a:bodyPr/>
          <a:lstStyle/>
          <a:p>
            <a:pPr>
              <a:lnSpc>
                <a:spcPct val="150000"/>
              </a:lnSpc>
            </a:pPr>
            <a:fld id="{1AFEB675-97A2-2047-A453-727B8A442EDA}" type="datetime6">
              <a:rPr lang="de-DE" smtClean="0"/>
              <a:t>August 23</a:t>
            </a:fld>
            <a:endParaRPr lang="de-DE" dirty="0"/>
          </a:p>
        </p:txBody>
      </p:sp>
      <p:sp>
        <p:nvSpPr>
          <p:cNvPr id="6" name="Foliennummernplatzhalter 5">
            <a:extLst>
              <a:ext uri="{FF2B5EF4-FFF2-40B4-BE49-F238E27FC236}">
                <a16:creationId xmlns:a16="http://schemas.microsoft.com/office/drawing/2014/main" id="{D25A4723-2A70-F546-8E40-FCDFBB49A711}"/>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
        <p:nvSpPr>
          <p:cNvPr id="14" name="Textplatzhalter 3">
            <a:extLst>
              <a:ext uri="{FF2B5EF4-FFF2-40B4-BE49-F238E27FC236}">
                <a16:creationId xmlns:a16="http://schemas.microsoft.com/office/drawing/2014/main" id="{55D52C68-015B-D840-A9E4-5E6E92C438F1}"/>
              </a:ext>
            </a:extLst>
          </p:cNvPr>
          <p:cNvSpPr>
            <a:spLocks noGrp="1"/>
          </p:cNvSpPr>
          <p:nvPr>
            <p:ph type="body" sz="quarter" idx="14"/>
          </p:nvPr>
        </p:nvSpPr>
        <p:spPr>
          <a:xfrm>
            <a:off x="1087875" y="1660386"/>
            <a:ext cx="7781339" cy="2302746"/>
          </a:xfrm>
        </p:spPr>
        <p:txBody>
          <a:bodyPr lIns="91440" tIns="45720" rIns="91440" bIns="45720" anchor="t">
            <a:normAutofit/>
          </a:bodyPr>
          <a:lstStyle/>
          <a:p>
            <a:r>
              <a:rPr lang="de-DE" sz="1400" dirty="0">
                <a:latin typeface="Arial"/>
                <a:cs typeface="Arial"/>
              </a:rPr>
              <a:t>Tauschen Sie sich untereinander über die durchgeführte Basisaufgabe aus Modul 2 aus. Beantworten Sie, bezugnehmend auf Ihre mitgebrachten Kinderdokumente, die folgenden Fragen:</a:t>
            </a:r>
          </a:p>
          <a:p>
            <a:pPr marL="342900" indent="-342900">
              <a:buFont typeface="Arial" panose="020B0604020202020204" pitchFamily="34" charset="0"/>
              <a:buChar char="•"/>
            </a:pPr>
            <a:r>
              <a:rPr lang="de-DE" sz="1300" dirty="0">
                <a:latin typeface="Arial"/>
                <a:cs typeface="Arial"/>
              </a:rPr>
              <a:t>Welche diagnostischen Erkenntnisse haben Sie erlangt?</a:t>
            </a:r>
          </a:p>
          <a:p>
            <a:pPr marL="342900" indent="-342900">
              <a:buFont typeface="Arial" panose="020B0604020202020204" pitchFamily="34" charset="0"/>
              <a:buChar char="•"/>
            </a:pPr>
            <a:r>
              <a:rPr lang="de-DE" sz="1300" dirty="0">
                <a:latin typeface="Arial"/>
                <a:cs typeface="Arial"/>
              </a:rPr>
              <a:t>Wie haben Sie diese gedeutet und welche Fördermaßnahmen haben Sie daraus abgeleitet?</a:t>
            </a:r>
          </a:p>
          <a:p>
            <a:pPr marL="342900" indent="-342900">
              <a:buFont typeface="Arial" panose="020B0604020202020204" pitchFamily="34" charset="0"/>
              <a:buChar char="•"/>
            </a:pPr>
            <a:r>
              <a:rPr lang="de-DE" sz="1300" dirty="0">
                <a:latin typeface="Arial"/>
                <a:cs typeface="Arial"/>
              </a:rPr>
              <a:t>Inwiefern konnten Sie die „Planungshilfe für die Erprobungsaufgabe“ gewinnbringend nutzen?</a:t>
            </a:r>
          </a:p>
        </p:txBody>
      </p:sp>
      <p:sp>
        <p:nvSpPr>
          <p:cNvPr id="4" name="Textplatzhalter 3">
            <a:extLst>
              <a:ext uri="{FF2B5EF4-FFF2-40B4-BE49-F238E27FC236}">
                <a16:creationId xmlns:a16="http://schemas.microsoft.com/office/drawing/2014/main" id="{AD5B3CB9-E752-F628-18B9-AFF336D20680}"/>
              </a:ext>
            </a:extLst>
          </p:cNvPr>
          <p:cNvSpPr>
            <a:spLocks noGrp="1"/>
          </p:cNvSpPr>
          <p:nvPr>
            <p:ph type="body" sz="quarter" idx="13"/>
          </p:nvPr>
        </p:nvSpPr>
        <p:spPr/>
        <p:txBody>
          <a:bodyPr>
            <a:noAutofit/>
          </a:bodyPr>
          <a:lstStyle/>
          <a:p>
            <a:pPr>
              <a:lnSpc>
                <a:spcPct val="100000"/>
              </a:lnSpc>
            </a:pPr>
            <a:r>
              <a:rPr lang="de-DE" sz="1400" dirty="0"/>
              <a:t>Weitere Reflexionsschwerpunkte: </a:t>
            </a:r>
          </a:p>
          <a:p>
            <a:pPr marL="285750" indent="-285750">
              <a:lnSpc>
                <a:spcPct val="100000"/>
              </a:lnSpc>
              <a:buFont typeface="Arial" panose="020B0604020202020204" pitchFamily="34" charset="0"/>
              <a:buChar char="•"/>
            </a:pPr>
            <a:r>
              <a:rPr lang="de-DE" sz="1200" dirty="0"/>
              <a:t>Haben Sie einen Wortspeicher für die Unterrichtseinheit erstellt? Wie sieht er aus?</a:t>
            </a:r>
          </a:p>
          <a:p>
            <a:pPr marL="285750" indent="-285750">
              <a:lnSpc>
                <a:spcPct val="100000"/>
              </a:lnSpc>
              <a:buFont typeface="Arial" panose="020B0604020202020204" pitchFamily="34" charset="0"/>
              <a:buChar char="•"/>
            </a:pPr>
            <a:r>
              <a:rPr lang="de-DE" sz="1200" dirty="0"/>
              <a:t>Welche weiteren sprachsensible Unterstützungsmaßnahmen haben Kindern mit Sprachschwierigkeiten/ allen Kindern bei der Bearbeitung der Aufgabe geholfen?</a:t>
            </a:r>
          </a:p>
          <a:p>
            <a:pPr marL="285750" indent="-285750">
              <a:lnSpc>
                <a:spcPct val="100000"/>
              </a:lnSpc>
              <a:buFont typeface="Arial" panose="020B0604020202020204" pitchFamily="34" charset="0"/>
              <a:buChar char="•"/>
            </a:pPr>
            <a:r>
              <a:rPr lang="de-DE" sz="1200" b="0" i="0" u="none" strike="noStrike" dirty="0">
                <a:solidFill>
                  <a:srgbClr val="000000"/>
                </a:solidFill>
                <a:effectLst/>
                <a:latin typeface="Arial" panose="020B0604020202020204" pitchFamily="34" charset="0"/>
              </a:rPr>
              <a:t>Welche unterschiedliche Zugänge und Lösungsprozesse der Schülerinnen und Schüler konnten Sie erkennen?​</a:t>
            </a:r>
            <a:endParaRPr lang="de-DE" sz="1200" dirty="0"/>
          </a:p>
        </p:txBody>
      </p:sp>
    </p:spTree>
    <p:extLst>
      <p:ext uri="{BB962C8B-B14F-4D97-AF65-F5344CB8AC3E}">
        <p14:creationId xmlns:p14="http://schemas.microsoft.com/office/powerpoint/2010/main" val="1327350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BAB491-0BE0-313E-A77C-FDF9DEADCFD9}"/>
              </a:ext>
            </a:extLst>
          </p:cNvPr>
          <p:cNvSpPr>
            <a:spLocks noGrp="1"/>
          </p:cNvSpPr>
          <p:nvPr>
            <p:ph type="title"/>
          </p:nvPr>
        </p:nvSpPr>
        <p:spPr/>
        <p:txBody>
          <a:bodyPr/>
          <a:lstStyle/>
          <a:p>
            <a:r>
              <a:rPr lang="de-DE" dirty="0"/>
              <a:t>4. Förderschwerpunkt Lernen</a:t>
            </a:r>
          </a:p>
        </p:txBody>
      </p:sp>
      <p:sp>
        <p:nvSpPr>
          <p:cNvPr id="5" name="Datumsplatzhalter 4">
            <a:extLst>
              <a:ext uri="{FF2B5EF4-FFF2-40B4-BE49-F238E27FC236}">
                <a16:creationId xmlns:a16="http://schemas.microsoft.com/office/drawing/2014/main" id="{91060886-B749-F236-7086-9F3C459605B5}"/>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442026DE-834B-6897-F337-9652F48FE3AC}"/>
              </a:ext>
            </a:extLst>
          </p:cNvPr>
          <p:cNvSpPr>
            <a:spLocks noGrp="1"/>
          </p:cNvSpPr>
          <p:nvPr>
            <p:ph type="sldNum" sz="quarter" idx="12"/>
          </p:nvPr>
        </p:nvSpPr>
        <p:spPr/>
        <p:txBody>
          <a:bodyPr/>
          <a:lstStyle/>
          <a:p>
            <a:fld id="{C3752B7C-18A9-864D-BBCB-54A9F41B5594}" type="slidenum">
              <a:rPr lang="de-DE" smtClean="0"/>
              <a:pPr/>
              <a:t>102</a:t>
            </a:fld>
            <a:endParaRPr lang="de-DE" dirty="0"/>
          </a:p>
        </p:txBody>
      </p:sp>
      <p:pic>
        <p:nvPicPr>
          <p:cNvPr id="11" name="Inhaltsplatzhalter 10">
            <a:extLst>
              <a:ext uri="{FF2B5EF4-FFF2-40B4-BE49-F238E27FC236}">
                <a16:creationId xmlns:a16="http://schemas.microsoft.com/office/drawing/2014/main" id="{9E2D3F70-37ED-28CB-9EAE-7CCF3E46759D}"/>
              </a:ext>
            </a:extLst>
          </p:cNvPr>
          <p:cNvPicPr>
            <a:picLocks noGrp="1" noChangeAspect="1"/>
          </p:cNvPicPr>
          <p:nvPr>
            <p:ph idx="1"/>
          </p:nvPr>
        </p:nvPicPr>
        <p:blipFill>
          <a:blip r:embed="rId3"/>
          <a:stretch>
            <a:fillRect/>
          </a:stretch>
        </p:blipFill>
        <p:spPr>
          <a:xfrm>
            <a:off x="1739296" y="2148105"/>
            <a:ext cx="6179757" cy="4154722"/>
          </a:xfrm>
        </p:spPr>
      </p:pic>
      <p:sp>
        <p:nvSpPr>
          <p:cNvPr id="12" name="Textfeld 11">
            <a:extLst>
              <a:ext uri="{FF2B5EF4-FFF2-40B4-BE49-F238E27FC236}">
                <a16:creationId xmlns:a16="http://schemas.microsoft.com/office/drawing/2014/main" id="{D9471343-CA1B-41C2-6791-0D0FD56B5D94}"/>
              </a:ext>
            </a:extLst>
          </p:cNvPr>
          <p:cNvSpPr txBox="1"/>
          <p:nvPr/>
        </p:nvSpPr>
        <p:spPr>
          <a:xfrm>
            <a:off x="6457950" y="5975858"/>
            <a:ext cx="2302252" cy="276999"/>
          </a:xfrm>
          <a:prstGeom prst="rect">
            <a:avLst/>
          </a:prstGeom>
          <a:noFill/>
        </p:spPr>
        <p:txBody>
          <a:bodyPr wrap="square" rtlCol="0">
            <a:spAutoFit/>
          </a:bodyPr>
          <a:lstStyle/>
          <a:p>
            <a:r>
              <a:rPr lang="de-DE" sz="1200" dirty="0">
                <a:solidFill>
                  <a:srgbClr val="327D87"/>
                </a:solidFill>
                <a:hlinkClick r:id="rId4">
                  <a:extLst>
                    <a:ext uri="{A12FA001-AC4F-418D-AE19-62706E023703}">
                      <ahyp:hlinkClr xmlns:ahyp="http://schemas.microsoft.com/office/drawing/2018/hyperlinkcolor" val="tx"/>
                    </a:ext>
                  </a:extLst>
                </a:hlinkClick>
              </a:rPr>
              <a:t>https://pikas-mi.dzlm.de/node/55</a:t>
            </a:r>
            <a:endParaRPr lang="de-DE" sz="1200" dirty="0">
              <a:solidFill>
                <a:srgbClr val="327D87"/>
              </a:solidFill>
            </a:endParaRPr>
          </a:p>
        </p:txBody>
      </p:sp>
      <p:sp>
        <p:nvSpPr>
          <p:cNvPr id="8" name="Rechteck: abgerundete Ecken 7">
            <a:extLst>
              <a:ext uri="{FF2B5EF4-FFF2-40B4-BE49-F238E27FC236}">
                <a16:creationId xmlns:a16="http://schemas.microsoft.com/office/drawing/2014/main" id="{5C05026E-C247-20E0-E350-F38E2DCBD8AF}"/>
              </a:ext>
            </a:extLst>
          </p:cNvPr>
          <p:cNvSpPr/>
          <p:nvPr/>
        </p:nvSpPr>
        <p:spPr>
          <a:xfrm>
            <a:off x="1096423" y="1285276"/>
            <a:ext cx="3352800" cy="762890"/>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FFFFFF"/>
                </a:solidFill>
                <a:effectLst/>
                <a:latin typeface="Arial" panose="020B0604020202020204" pitchFamily="34" charset="0"/>
                <a:cs typeface="Arial" panose="020B0604020202020204" pitchFamily="34" charset="0"/>
              </a:rPr>
              <a:t>Soziale Integration und Selbstkonzept</a:t>
            </a:r>
          </a:p>
        </p:txBody>
      </p:sp>
      <p:sp>
        <p:nvSpPr>
          <p:cNvPr id="9" name="Rechteck: abgerundete Ecken 8">
            <a:extLst>
              <a:ext uri="{FF2B5EF4-FFF2-40B4-BE49-F238E27FC236}">
                <a16:creationId xmlns:a16="http://schemas.microsoft.com/office/drawing/2014/main" id="{B2D219CB-D9B4-E820-6720-BE75E4205B16}"/>
              </a:ext>
            </a:extLst>
          </p:cNvPr>
          <p:cNvSpPr/>
          <p:nvPr/>
        </p:nvSpPr>
        <p:spPr>
          <a:xfrm>
            <a:off x="5162550" y="1285276"/>
            <a:ext cx="3352800" cy="762890"/>
          </a:xfrm>
          <a:prstGeom prst="roundRect">
            <a:avLst/>
          </a:prstGeom>
          <a:noFill/>
          <a:ln>
            <a:solidFill>
              <a:srgbClr val="327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327882"/>
                </a:solidFill>
                <a:effectLst/>
                <a:latin typeface="Arial" panose="020B0604020202020204" pitchFamily="34" charset="0"/>
                <a:cs typeface="Arial" panose="020B0604020202020204" pitchFamily="34" charset="0"/>
              </a:rPr>
              <a:t>Unterstützungsmöglichkeiten</a:t>
            </a:r>
          </a:p>
        </p:txBody>
      </p:sp>
    </p:spTree>
    <p:extLst>
      <p:ext uri="{BB962C8B-B14F-4D97-AF65-F5344CB8AC3E}">
        <p14:creationId xmlns:p14="http://schemas.microsoft.com/office/powerpoint/2010/main" val="22722468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6FD7A042-1F95-4C22-98A3-D0D85F43BE99}"/>
              </a:ext>
            </a:extLst>
          </p:cNvPr>
          <p:cNvSpPr>
            <a:spLocks noGrp="1"/>
          </p:cNvSpPr>
          <p:nvPr>
            <p:ph idx="1"/>
          </p:nvPr>
        </p:nvSpPr>
        <p:spPr>
          <a:xfrm>
            <a:off x="1096423" y="2362200"/>
            <a:ext cx="7009509" cy="3208377"/>
          </a:xfrm>
        </p:spPr>
        <p:txBody>
          <a:bodyPr/>
          <a:lstStyle/>
          <a:p>
            <a:pPr marL="0" indent="0">
              <a:buNone/>
            </a:pPr>
            <a:r>
              <a:rPr lang="de-DE" sz="1400" dirty="0"/>
              <a:t>Im Unterricht kann beobachtet werden, dass</a:t>
            </a:r>
          </a:p>
          <a:p>
            <a:pPr lvl="0"/>
            <a:r>
              <a:rPr lang="de-DE" sz="1400" dirty="0"/>
              <a:t>die Lernenden auf grundlegende Zahl- / Operations-/ Dezimalsystemvorstellungen nur unzureichend zurückgreifen und</a:t>
            </a:r>
          </a:p>
          <a:p>
            <a:pPr lvl="0"/>
            <a:r>
              <a:rPr lang="de-DE" sz="1400" dirty="0"/>
              <a:t>dementsprechend auch die Integration von neuen Wissensinhalten eine Herausforderung für die Lernenden darstellt, da neu Gelerntes nicht immer sicher an Vorwissen angeknüpft werden kann.</a:t>
            </a:r>
          </a:p>
          <a:p>
            <a:pPr>
              <a:lnSpc>
                <a:spcPct val="114000"/>
              </a:lnSpc>
              <a:spcBef>
                <a:spcPts val="600"/>
              </a:spcBef>
              <a:spcAft>
                <a:spcPts val="600"/>
              </a:spcAft>
            </a:pPr>
            <a:endParaRPr lang="de-DE" sz="1400" dirty="0"/>
          </a:p>
          <a:p>
            <a:pPr>
              <a:lnSpc>
                <a:spcPct val="114000"/>
              </a:lnSpc>
              <a:spcBef>
                <a:spcPts val="600"/>
              </a:spcBef>
              <a:spcAft>
                <a:spcPts val="600"/>
              </a:spcAft>
            </a:pPr>
            <a:endParaRPr lang="de-DE" sz="1400" dirty="0"/>
          </a:p>
        </p:txBody>
      </p:sp>
      <p:sp>
        <p:nvSpPr>
          <p:cNvPr id="2" name="Titel 1">
            <a:extLst>
              <a:ext uri="{FF2B5EF4-FFF2-40B4-BE49-F238E27FC236}">
                <a16:creationId xmlns:a16="http://schemas.microsoft.com/office/drawing/2014/main" id="{49BAB491-0BE0-313E-A77C-FDF9DEADCFD9}"/>
              </a:ext>
            </a:extLst>
          </p:cNvPr>
          <p:cNvSpPr>
            <a:spLocks noGrp="1"/>
          </p:cNvSpPr>
          <p:nvPr>
            <p:ph type="title"/>
          </p:nvPr>
        </p:nvSpPr>
        <p:spPr/>
        <p:txBody>
          <a:bodyPr/>
          <a:lstStyle/>
          <a:p>
            <a:r>
              <a:rPr lang="de-DE" dirty="0"/>
              <a:t>4. Förderschwerpunkt Lernen</a:t>
            </a:r>
          </a:p>
        </p:txBody>
      </p:sp>
      <p:sp>
        <p:nvSpPr>
          <p:cNvPr id="5" name="Datumsplatzhalter 4">
            <a:extLst>
              <a:ext uri="{FF2B5EF4-FFF2-40B4-BE49-F238E27FC236}">
                <a16:creationId xmlns:a16="http://schemas.microsoft.com/office/drawing/2014/main" id="{91060886-B749-F236-7086-9F3C459605B5}"/>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442026DE-834B-6897-F337-9652F48FE3AC}"/>
              </a:ext>
            </a:extLst>
          </p:cNvPr>
          <p:cNvSpPr>
            <a:spLocks noGrp="1"/>
          </p:cNvSpPr>
          <p:nvPr>
            <p:ph type="sldNum" sz="quarter" idx="12"/>
          </p:nvPr>
        </p:nvSpPr>
        <p:spPr/>
        <p:txBody>
          <a:bodyPr/>
          <a:lstStyle/>
          <a:p>
            <a:fld id="{C3752B7C-18A9-864D-BBCB-54A9F41B5594}" type="slidenum">
              <a:rPr lang="de-DE" smtClean="0"/>
              <a:pPr/>
              <a:t>103</a:t>
            </a:fld>
            <a:endParaRPr lang="de-DE" dirty="0"/>
          </a:p>
        </p:txBody>
      </p:sp>
      <p:sp>
        <p:nvSpPr>
          <p:cNvPr id="4" name="Textfeld 3">
            <a:extLst>
              <a:ext uri="{FF2B5EF4-FFF2-40B4-BE49-F238E27FC236}">
                <a16:creationId xmlns:a16="http://schemas.microsoft.com/office/drawing/2014/main" id="{2DAF9178-C9E2-5F64-D365-11641C564C9A}"/>
              </a:ext>
            </a:extLst>
          </p:cNvPr>
          <p:cNvSpPr txBox="1"/>
          <p:nvPr/>
        </p:nvSpPr>
        <p:spPr>
          <a:xfrm>
            <a:off x="5803900" y="5903384"/>
            <a:ext cx="3140840" cy="307777"/>
          </a:xfrm>
          <a:prstGeom prst="rect">
            <a:avLst/>
          </a:prstGeom>
          <a:noFill/>
        </p:spPr>
        <p:txBody>
          <a:bodyPr wrap="square">
            <a:spAutoFit/>
          </a:bodyPr>
          <a:lstStyle/>
          <a:p>
            <a:r>
              <a:rPr lang="de-DE" sz="1400" dirty="0">
                <a:latin typeface="Arial" panose="020B0604020202020204" pitchFamily="34" charset="0"/>
                <a:cs typeface="Arial" panose="020B0604020202020204" pitchFamily="34" charset="0"/>
              </a:rPr>
              <a:t>(Grünke und Grosche, 2014, S. 77)</a:t>
            </a:r>
          </a:p>
        </p:txBody>
      </p:sp>
      <p:sp>
        <p:nvSpPr>
          <p:cNvPr id="11" name="Rechteck: abgerundete Ecken 10">
            <a:extLst>
              <a:ext uri="{FF2B5EF4-FFF2-40B4-BE49-F238E27FC236}">
                <a16:creationId xmlns:a16="http://schemas.microsoft.com/office/drawing/2014/main" id="{0F94EDA6-42AB-7467-2567-EF7C7CAC78CC}"/>
              </a:ext>
            </a:extLst>
          </p:cNvPr>
          <p:cNvSpPr/>
          <p:nvPr/>
        </p:nvSpPr>
        <p:spPr>
          <a:xfrm>
            <a:off x="1096423" y="1285276"/>
            <a:ext cx="3352800" cy="762890"/>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FFFFFF"/>
                </a:solidFill>
                <a:effectLst/>
                <a:latin typeface="Arial" panose="020B0604020202020204" pitchFamily="34" charset="0"/>
                <a:cs typeface="Arial" panose="020B0604020202020204" pitchFamily="34" charset="0"/>
              </a:rPr>
              <a:t>Bereichsspezifisches </a:t>
            </a:r>
          </a:p>
          <a:p>
            <a:pPr algn="ctr"/>
            <a:r>
              <a:rPr lang="de-DE" sz="1800" b="0" i="0" dirty="0">
                <a:solidFill>
                  <a:srgbClr val="FFFFFF"/>
                </a:solidFill>
                <a:effectLst/>
                <a:latin typeface="Arial" panose="020B0604020202020204" pitchFamily="34" charset="0"/>
                <a:cs typeface="Arial" panose="020B0604020202020204" pitchFamily="34" charset="0"/>
              </a:rPr>
              <a:t>Wissen und Können</a:t>
            </a:r>
          </a:p>
        </p:txBody>
      </p:sp>
      <p:sp>
        <p:nvSpPr>
          <p:cNvPr id="12" name="Rechteck: abgerundete Ecken 11">
            <a:extLst>
              <a:ext uri="{FF2B5EF4-FFF2-40B4-BE49-F238E27FC236}">
                <a16:creationId xmlns:a16="http://schemas.microsoft.com/office/drawing/2014/main" id="{AF991381-03DB-5499-AA60-1B6C9C1A70EA}"/>
              </a:ext>
            </a:extLst>
          </p:cNvPr>
          <p:cNvSpPr/>
          <p:nvPr/>
        </p:nvSpPr>
        <p:spPr>
          <a:xfrm>
            <a:off x="5162550" y="1285276"/>
            <a:ext cx="3352800" cy="762890"/>
          </a:xfrm>
          <a:prstGeom prst="roundRect">
            <a:avLst/>
          </a:prstGeom>
          <a:noFill/>
          <a:ln>
            <a:solidFill>
              <a:srgbClr val="327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327882"/>
                </a:solidFill>
                <a:effectLst/>
                <a:latin typeface="Arial" panose="020B0604020202020204" pitchFamily="34" charset="0"/>
                <a:cs typeface="Arial" panose="020B0604020202020204" pitchFamily="34" charset="0"/>
              </a:rPr>
              <a:t>Indikatoren</a:t>
            </a:r>
          </a:p>
        </p:txBody>
      </p:sp>
    </p:spTree>
    <p:extLst>
      <p:ext uri="{BB962C8B-B14F-4D97-AF65-F5344CB8AC3E}">
        <p14:creationId xmlns:p14="http://schemas.microsoft.com/office/powerpoint/2010/main" val="34011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BAB491-0BE0-313E-A77C-FDF9DEADCFD9}"/>
              </a:ext>
            </a:extLst>
          </p:cNvPr>
          <p:cNvSpPr>
            <a:spLocks noGrp="1"/>
          </p:cNvSpPr>
          <p:nvPr>
            <p:ph type="title"/>
          </p:nvPr>
        </p:nvSpPr>
        <p:spPr/>
        <p:txBody>
          <a:bodyPr/>
          <a:lstStyle/>
          <a:p>
            <a:r>
              <a:rPr lang="de-DE" dirty="0"/>
              <a:t>4. Förderschwerpunkt Lernen</a:t>
            </a:r>
          </a:p>
        </p:txBody>
      </p:sp>
      <p:sp>
        <p:nvSpPr>
          <p:cNvPr id="5" name="Datumsplatzhalter 4">
            <a:extLst>
              <a:ext uri="{FF2B5EF4-FFF2-40B4-BE49-F238E27FC236}">
                <a16:creationId xmlns:a16="http://schemas.microsoft.com/office/drawing/2014/main" id="{91060886-B749-F236-7086-9F3C459605B5}"/>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442026DE-834B-6897-F337-9652F48FE3AC}"/>
              </a:ext>
            </a:extLst>
          </p:cNvPr>
          <p:cNvSpPr>
            <a:spLocks noGrp="1"/>
          </p:cNvSpPr>
          <p:nvPr>
            <p:ph type="sldNum" sz="quarter" idx="12"/>
          </p:nvPr>
        </p:nvSpPr>
        <p:spPr/>
        <p:txBody>
          <a:bodyPr/>
          <a:lstStyle/>
          <a:p>
            <a:fld id="{C3752B7C-18A9-864D-BBCB-54A9F41B5594}" type="slidenum">
              <a:rPr lang="de-DE" smtClean="0"/>
              <a:pPr/>
              <a:t>104</a:t>
            </a:fld>
            <a:endParaRPr lang="de-DE" dirty="0"/>
          </a:p>
        </p:txBody>
      </p:sp>
      <p:sp>
        <p:nvSpPr>
          <p:cNvPr id="7" name="Inhaltsplatzhalter 6">
            <a:extLst>
              <a:ext uri="{FF2B5EF4-FFF2-40B4-BE49-F238E27FC236}">
                <a16:creationId xmlns:a16="http://schemas.microsoft.com/office/drawing/2014/main" id="{2083327F-4343-C339-BE33-BBAFB623761E}"/>
              </a:ext>
            </a:extLst>
          </p:cNvPr>
          <p:cNvSpPr>
            <a:spLocks noGrp="1"/>
          </p:cNvSpPr>
          <p:nvPr>
            <p:ph idx="1"/>
          </p:nvPr>
        </p:nvSpPr>
        <p:spPr>
          <a:xfrm>
            <a:off x="1096423" y="2329885"/>
            <a:ext cx="7009509" cy="3907953"/>
          </a:xfrm>
        </p:spPr>
        <p:txBody>
          <a:bodyPr/>
          <a:lstStyle/>
          <a:p>
            <a:r>
              <a:rPr lang="de-DE" sz="1400" dirty="0"/>
              <a:t>Basiskompetenzen sind mathematisch zentrale, instrumentell bedeutsame und grundlegende Konzepte und Verfahren, die für die mathematische Kompetenzentwicklung unverzichtbar sind.</a:t>
            </a:r>
          </a:p>
          <a:p>
            <a:r>
              <a:rPr lang="de-DE" sz="1400" dirty="0"/>
              <a:t>Der Diagnose von für den aktuellen Lerninhalt notwendigen Vorkenntnissen kommt zentrale Bedeutung zu, insbesondere für Schülerinnen und Schüler mit Lernschwierigkeiten.</a:t>
            </a:r>
          </a:p>
          <a:p>
            <a:r>
              <a:rPr lang="de-DE" sz="1400" dirty="0"/>
              <a:t>Ohne gezielten Ausgleich durch fördernden Unterricht droht Kindern mit Defiziten im Bereich der Basiskompetenzen dauernder Misserfolg im Mathematikunterricht.</a:t>
            </a:r>
          </a:p>
          <a:p>
            <a:pPr marL="0" indent="0" algn="r">
              <a:buNone/>
            </a:pPr>
            <a:endParaRPr lang="de-DE" sz="1400" dirty="0"/>
          </a:p>
          <a:p>
            <a:pPr marL="0" indent="0" algn="r">
              <a:buNone/>
            </a:pPr>
            <a:r>
              <a:rPr lang="de-DE" sz="1400" dirty="0"/>
              <a:t>(vgl. Krajewski &amp; Schneider, 2006)</a:t>
            </a:r>
          </a:p>
          <a:p>
            <a:endParaRPr lang="de-DE" sz="1400" dirty="0"/>
          </a:p>
          <a:p>
            <a:endParaRPr lang="de-DE" sz="1600" dirty="0"/>
          </a:p>
          <a:p>
            <a:pPr marL="0" indent="0">
              <a:buNone/>
            </a:pPr>
            <a:endParaRPr lang="de-DE" dirty="0"/>
          </a:p>
        </p:txBody>
      </p:sp>
      <p:sp>
        <p:nvSpPr>
          <p:cNvPr id="9" name="Rechteck: abgerundete Ecken 8">
            <a:extLst>
              <a:ext uri="{FF2B5EF4-FFF2-40B4-BE49-F238E27FC236}">
                <a16:creationId xmlns:a16="http://schemas.microsoft.com/office/drawing/2014/main" id="{6BDD088C-CFA3-A235-B5DB-0009C11E8E10}"/>
              </a:ext>
            </a:extLst>
          </p:cNvPr>
          <p:cNvSpPr/>
          <p:nvPr/>
        </p:nvSpPr>
        <p:spPr>
          <a:xfrm>
            <a:off x="1096423" y="1285276"/>
            <a:ext cx="3352800" cy="762890"/>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FFFFFF"/>
                </a:solidFill>
                <a:effectLst/>
                <a:latin typeface="Arial" panose="020B0604020202020204" pitchFamily="34" charset="0"/>
                <a:cs typeface="Arial" panose="020B0604020202020204" pitchFamily="34" charset="0"/>
              </a:rPr>
              <a:t>Bereichsspezifisches </a:t>
            </a:r>
          </a:p>
          <a:p>
            <a:pPr algn="ctr"/>
            <a:r>
              <a:rPr lang="de-DE" sz="1800" b="0" i="0" dirty="0">
                <a:solidFill>
                  <a:srgbClr val="FFFFFF"/>
                </a:solidFill>
                <a:effectLst/>
                <a:latin typeface="Arial" panose="020B0604020202020204" pitchFamily="34" charset="0"/>
                <a:cs typeface="Arial" panose="020B0604020202020204" pitchFamily="34" charset="0"/>
              </a:rPr>
              <a:t>Wissen und Können</a:t>
            </a:r>
          </a:p>
        </p:txBody>
      </p:sp>
      <p:sp>
        <p:nvSpPr>
          <p:cNvPr id="10" name="Rechteck: abgerundete Ecken 9">
            <a:extLst>
              <a:ext uri="{FF2B5EF4-FFF2-40B4-BE49-F238E27FC236}">
                <a16:creationId xmlns:a16="http://schemas.microsoft.com/office/drawing/2014/main" id="{84CCDD34-842A-1A39-FD44-8D35380B4358}"/>
              </a:ext>
            </a:extLst>
          </p:cNvPr>
          <p:cNvSpPr/>
          <p:nvPr/>
        </p:nvSpPr>
        <p:spPr>
          <a:xfrm>
            <a:off x="5162550" y="1285276"/>
            <a:ext cx="3352800" cy="762890"/>
          </a:xfrm>
          <a:prstGeom prst="roundRect">
            <a:avLst/>
          </a:prstGeom>
          <a:noFill/>
          <a:ln>
            <a:solidFill>
              <a:srgbClr val="327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327882"/>
                </a:solidFill>
                <a:effectLst/>
                <a:latin typeface="Arial" panose="020B0604020202020204" pitchFamily="34" charset="0"/>
                <a:cs typeface="Arial" panose="020B0604020202020204" pitchFamily="34" charset="0"/>
              </a:rPr>
              <a:t>Unterstützungsmöglichkeiten</a:t>
            </a:r>
          </a:p>
        </p:txBody>
      </p:sp>
    </p:spTree>
    <p:extLst>
      <p:ext uri="{BB962C8B-B14F-4D97-AF65-F5344CB8AC3E}">
        <p14:creationId xmlns:p14="http://schemas.microsoft.com/office/powerpoint/2010/main" val="156322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BAB491-0BE0-313E-A77C-FDF9DEADCFD9}"/>
              </a:ext>
            </a:extLst>
          </p:cNvPr>
          <p:cNvSpPr>
            <a:spLocks noGrp="1"/>
          </p:cNvSpPr>
          <p:nvPr>
            <p:ph type="title"/>
          </p:nvPr>
        </p:nvSpPr>
        <p:spPr/>
        <p:txBody>
          <a:bodyPr/>
          <a:lstStyle/>
          <a:p>
            <a:r>
              <a:rPr lang="de-DE" dirty="0"/>
              <a:t>4. Förderschwerpunkt Lernen</a:t>
            </a:r>
          </a:p>
        </p:txBody>
      </p:sp>
      <p:sp>
        <p:nvSpPr>
          <p:cNvPr id="4" name="Inhaltsplatzhalter 3">
            <a:extLst>
              <a:ext uri="{FF2B5EF4-FFF2-40B4-BE49-F238E27FC236}">
                <a16:creationId xmlns:a16="http://schemas.microsoft.com/office/drawing/2014/main" id="{477A54DA-02B3-F37F-F9B8-04251A1778E2}"/>
              </a:ext>
            </a:extLst>
          </p:cNvPr>
          <p:cNvSpPr>
            <a:spLocks noGrp="1"/>
          </p:cNvSpPr>
          <p:nvPr>
            <p:ph idx="1"/>
          </p:nvPr>
        </p:nvSpPr>
        <p:spPr>
          <a:xfrm>
            <a:off x="1096423" y="2167961"/>
            <a:ext cx="7009509" cy="4184834"/>
          </a:xfrm>
        </p:spPr>
        <p:txBody>
          <a:bodyPr/>
          <a:lstStyle/>
          <a:p>
            <a:pPr marL="0" indent="0">
              <a:spcBef>
                <a:spcPts val="300"/>
              </a:spcBef>
              <a:buNone/>
            </a:pPr>
            <a:r>
              <a:rPr lang="de-DE" sz="1600" dirty="0"/>
              <a:t>Es lassen sich zwei Arten von Basiskompetenzen unterscheiden: </a:t>
            </a:r>
            <a:r>
              <a:rPr lang="de-DE" sz="1600" b="1" dirty="0"/>
              <a:t>Vorschulische Basiskompetenzen:</a:t>
            </a:r>
          </a:p>
          <a:p>
            <a:pPr>
              <a:spcBef>
                <a:spcPts val="300"/>
              </a:spcBef>
            </a:pPr>
            <a:r>
              <a:rPr lang="de-DE" sz="1400" dirty="0"/>
              <a:t>Kompetenzen im Bereich der Zahlvorstellungen und des Zählens,</a:t>
            </a:r>
          </a:p>
          <a:p>
            <a:pPr>
              <a:spcBef>
                <a:spcPts val="300"/>
              </a:spcBef>
            </a:pPr>
            <a:r>
              <a:rPr lang="de-DE" sz="1400" dirty="0"/>
              <a:t>werden im Verlaufe der allgemeinen Entwicklung spontan erworben und </a:t>
            </a:r>
          </a:p>
          <a:p>
            <a:pPr>
              <a:spcBef>
                <a:spcPts val="300"/>
              </a:spcBef>
            </a:pPr>
            <a:r>
              <a:rPr lang="de-DE" sz="1400" dirty="0"/>
              <a:t>ermöglichen den erfolgreichen Start in den mathematischen Anfangsunterricht.</a:t>
            </a:r>
          </a:p>
          <a:p>
            <a:pPr marL="0" indent="0">
              <a:spcBef>
                <a:spcPts val="300"/>
              </a:spcBef>
              <a:buNone/>
            </a:pPr>
            <a:r>
              <a:rPr lang="de-DE" sz="1600" b="1" dirty="0"/>
              <a:t>Basiskompetenzen in der Grundschule:</a:t>
            </a:r>
          </a:p>
          <a:p>
            <a:pPr>
              <a:spcBef>
                <a:spcPts val="300"/>
              </a:spcBef>
            </a:pPr>
            <a:r>
              <a:rPr lang="de-DE" sz="1400" dirty="0"/>
              <a:t>Kompetenzen insbesondere im Bereich des Zahl-, Operations-, und Stellenwertverständnisses,</a:t>
            </a:r>
          </a:p>
          <a:p>
            <a:pPr>
              <a:spcBef>
                <a:spcPts val="300"/>
              </a:spcBef>
            </a:pPr>
            <a:r>
              <a:rPr lang="de-DE" sz="1400" dirty="0"/>
              <a:t>ermöglichen den erfolgreichen Übergang in die Sekundarstufe.</a:t>
            </a:r>
          </a:p>
          <a:p>
            <a:pPr>
              <a:spcBef>
                <a:spcPts val="300"/>
              </a:spcBef>
            </a:pPr>
            <a:endParaRPr lang="de-DE" sz="1400" dirty="0"/>
          </a:p>
          <a:p>
            <a:pPr marL="0" indent="0" algn="r">
              <a:buNone/>
            </a:pPr>
            <a:r>
              <a:rPr lang="de-DE" sz="1400" dirty="0"/>
              <a:t>(vgl. Krajewski &amp; Schneider, 2006)</a:t>
            </a:r>
          </a:p>
          <a:p>
            <a:pPr marL="0" indent="0">
              <a:buNone/>
            </a:pPr>
            <a:endParaRPr lang="de-DE" sz="1600" dirty="0"/>
          </a:p>
          <a:p>
            <a:pPr marL="0" indent="0">
              <a:buNone/>
            </a:pPr>
            <a:endParaRPr lang="de-DE" sz="1600" dirty="0"/>
          </a:p>
        </p:txBody>
      </p:sp>
      <p:sp>
        <p:nvSpPr>
          <p:cNvPr id="5" name="Datumsplatzhalter 4">
            <a:extLst>
              <a:ext uri="{FF2B5EF4-FFF2-40B4-BE49-F238E27FC236}">
                <a16:creationId xmlns:a16="http://schemas.microsoft.com/office/drawing/2014/main" id="{91060886-B749-F236-7086-9F3C459605B5}"/>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442026DE-834B-6897-F337-9652F48FE3AC}"/>
              </a:ext>
            </a:extLst>
          </p:cNvPr>
          <p:cNvSpPr>
            <a:spLocks noGrp="1"/>
          </p:cNvSpPr>
          <p:nvPr>
            <p:ph type="sldNum" sz="quarter" idx="12"/>
          </p:nvPr>
        </p:nvSpPr>
        <p:spPr/>
        <p:txBody>
          <a:bodyPr/>
          <a:lstStyle/>
          <a:p>
            <a:fld id="{C3752B7C-18A9-864D-BBCB-54A9F41B5594}" type="slidenum">
              <a:rPr lang="de-DE" smtClean="0"/>
              <a:pPr/>
              <a:t>105</a:t>
            </a:fld>
            <a:endParaRPr lang="de-DE" dirty="0"/>
          </a:p>
        </p:txBody>
      </p:sp>
      <p:sp>
        <p:nvSpPr>
          <p:cNvPr id="9" name="Rechteck: abgerundete Ecken 8">
            <a:extLst>
              <a:ext uri="{FF2B5EF4-FFF2-40B4-BE49-F238E27FC236}">
                <a16:creationId xmlns:a16="http://schemas.microsoft.com/office/drawing/2014/main" id="{1C24DA16-AA68-8DA9-1EF4-DE4DD6D6E673}"/>
              </a:ext>
            </a:extLst>
          </p:cNvPr>
          <p:cNvSpPr/>
          <p:nvPr/>
        </p:nvSpPr>
        <p:spPr>
          <a:xfrm>
            <a:off x="1096423" y="1285276"/>
            <a:ext cx="3352800" cy="762890"/>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FFFFFF"/>
                </a:solidFill>
                <a:effectLst/>
                <a:latin typeface="Arial" panose="020B0604020202020204" pitchFamily="34" charset="0"/>
                <a:cs typeface="Arial" panose="020B0604020202020204" pitchFamily="34" charset="0"/>
              </a:rPr>
              <a:t>Bereichsspezifisches </a:t>
            </a:r>
          </a:p>
          <a:p>
            <a:pPr algn="ctr"/>
            <a:r>
              <a:rPr lang="de-DE" sz="1800" b="0" i="0" dirty="0">
                <a:solidFill>
                  <a:srgbClr val="FFFFFF"/>
                </a:solidFill>
                <a:effectLst/>
                <a:latin typeface="Arial" panose="020B0604020202020204" pitchFamily="34" charset="0"/>
                <a:cs typeface="Arial" panose="020B0604020202020204" pitchFamily="34" charset="0"/>
              </a:rPr>
              <a:t>Wissen und Können</a:t>
            </a:r>
          </a:p>
        </p:txBody>
      </p:sp>
      <p:sp>
        <p:nvSpPr>
          <p:cNvPr id="10" name="Rechteck: abgerundete Ecken 9">
            <a:extLst>
              <a:ext uri="{FF2B5EF4-FFF2-40B4-BE49-F238E27FC236}">
                <a16:creationId xmlns:a16="http://schemas.microsoft.com/office/drawing/2014/main" id="{C2AD6AEB-2D80-C959-2867-BF0B11E733B6}"/>
              </a:ext>
            </a:extLst>
          </p:cNvPr>
          <p:cNvSpPr/>
          <p:nvPr/>
        </p:nvSpPr>
        <p:spPr>
          <a:xfrm>
            <a:off x="5162550" y="1285276"/>
            <a:ext cx="3352800" cy="762890"/>
          </a:xfrm>
          <a:prstGeom prst="roundRect">
            <a:avLst/>
          </a:prstGeom>
          <a:noFill/>
          <a:ln>
            <a:solidFill>
              <a:srgbClr val="327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327882"/>
                </a:solidFill>
                <a:effectLst/>
                <a:latin typeface="Arial" panose="020B0604020202020204" pitchFamily="34" charset="0"/>
                <a:cs typeface="Arial" panose="020B0604020202020204" pitchFamily="34" charset="0"/>
              </a:rPr>
              <a:t>Unterstützungsmöglichkeiten</a:t>
            </a:r>
          </a:p>
        </p:txBody>
      </p:sp>
    </p:spTree>
    <p:extLst>
      <p:ext uri="{BB962C8B-B14F-4D97-AF65-F5344CB8AC3E}">
        <p14:creationId xmlns:p14="http://schemas.microsoft.com/office/powerpoint/2010/main" val="3043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BAB491-0BE0-313E-A77C-FDF9DEADCFD9}"/>
              </a:ext>
            </a:extLst>
          </p:cNvPr>
          <p:cNvSpPr>
            <a:spLocks noGrp="1"/>
          </p:cNvSpPr>
          <p:nvPr>
            <p:ph type="title"/>
          </p:nvPr>
        </p:nvSpPr>
        <p:spPr/>
        <p:txBody>
          <a:bodyPr/>
          <a:lstStyle/>
          <a:p>
            <a:r>
              <a:rPr lang="de-DE" dirty="0"/>
              <a:t>4. Förderschwerpunkt Lernen</a:t>
            </a:r>
          </a:p>
        </p:txBody>
      </p:sp>
      <p:sp>
        <p:nvSpPr>
          <p:cNvPr id="5" name="Datumsplatzhalter 4">
            <a:extLst>
              <a:ext uri="{FF2B5EF4-FFF2-40B4-BE49-F238E27FC236}">
                <a16:creationId xmlns:a16="http://schemas.microsoft.com/office/drawing/2014/main" id="{91060886-B749-F236-7086-9F3C459605B5}"/>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442026DE-834B-6897-F337-9652F48FE3AC}"/>
              </a:ext>
            </a:extLst>
          </p:cNvPr>
          <p:cNvSpPr>
            <a:spLocks noGrp="1"/>
          </p:cNvSpPr>
          <p:nvPr>
            <p:ph type="sldNum" sz="quarter" idx="12"/>
          </p:nvPr>
        </p:nvSpPr>
        <p:spPr/>
        <p:txBody>
          <a:bodyPr/>
          <a:lstStyle/>
          <a:p>
            <a:fld id="{C3752B7C-18A9-864D-BBCB-54A9F41B5594}" type="slidenum">
              <a:rPr lang="de-DE" smtClean="0"/>
              <a:pPr/>
              <a:t>106</a:t>
            </a:fld>
            <a:endParaRPr lang="de-DE" dirty="0"/>
          </a:p>
        </p:txBody>
      </p:sp>
      <p:sp>
        <p:nvSpPr>
          <p:cNvPr id="9" name="Rechteck: abgerundete Ecken 8">
            <a:extLst>
              <a:ext uri="{FF2B5EF4-FFF2-40B4-BE49-F238E27FC236}">
                <a16:creationId xmlns:a16="http://schemas.microsoft.com/office/drawing/2014/main" id="{1C24DA16-AA68-8DA9-1EF4-DE4DD6D6E673}"/>
              </a:ext>
            </a:extLst>
          </p:cNvPr>
          <p:cNvSpPr/>
          <p:nvPr/>
        </p:nvSpPr>
        <p:spPr>
          <a:xfrm>
            <a:off x="1096423" y="1285276"/>
            <a:ext cx="3352800" cy="762890"/>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FFFFFF"/>
                </a:solidFill>
                <a:effectLst/>
                <a:latin typeface="Arial" panose="020B0604020202020204" pitchFamily="34" charset="0"/>
                <a:cs typeface="Arial" panose="020B0604020202020204" pitchFamily="34" charset="0"/>
              </a:rPr>
              <a:t>Bereichsspezifisches </a:t>
            </a:r>
          </a:p>
          <a:p>
            <a:pPr algn="ctr"/>
            <a:r>
              <a:rPr lang="de-DE" sz="1800" b="0" i="0" dirty="0">
                <a:solidFill>
                  <a:srgbClr val="FFFFFF"/>
                </a:solidFill>
                <a:effectLst/>
                <a:latin typeface="Arial" panose="020B0604020202020204" pitchFamily="34" charset="0"/>
                <a:cs typeface="Arial" panose="020B0604020202020204" pitchFamily="34" charset="0"/>
              </a:rPr>
              <a:t>Wissen und Können</a:t>
            </a:r>
          </a:p>
        </p:txBody>
      </p:sp>
      <p:pic>
        <p:nvPicPr>
          <p:cNvPr id="7" name="Grafik 6">
            <a:hlinkClick r:id="rId3"/>
            <a:extLst>
              <a:ext uri="{FF2B5EF4-FFF2-40B4-BE49-F238E27FC236}">
                <a16:creationId xmlns:a16="http://schemas.microsoft.com/office/drawing/2014/main" id="{BE4C30CA-62C8-44B6-050C-5BF86B55B6CB}"/>
              </a:ext>
            </a:extLst>
          </p:cNvPr>
          <p:cNvPicPr>
            <a:picLocks noChangeAspect="1"/>
          </p:cNvPicPr>
          <p:nvPr/>
        </p:nvPicPr>
        <p:blipFill>
          <a:blip r:embed="rId4"/>
          <a:stretch>
            <a:fillRect/>
          </a:stretch>
        </p:blipFill>
        <p:spPr>
          <a:xfrm>
            <a:off x="5138399" y="1190016"/>
            <a:ext cx="3537284" cy="4996282"/>
          </a:xfrm>
          <a:prstGeom prst="rect">
            <a:avLst/>
          </a:prstGeom>
          <a:effectLst>
            <a:outerShdw blurRad="101600" dist="38100" dir="2700000" algn="tl" rotWithShape="0">
              <a:prstClr val="black">
                <a:alpha val="40000"/>
              </a:prstClr>
            </a:outerShdw>
          </a:effectLst>
        </p:spPr>
      </p:pic>
      <p:sp>
        <p:nvSpPr>
          <p:cNvPr id="8" name="Inhaltsplatzhalter 3">
            <a:extLst>
              <a:ext uri="{FF2B5EF4-FFF2-40B4-BE49-F238E27FC236}">
                <a16:creationId xmlns:a16="http://schemas.microsoft.com/office/drawing/2014/main" id="{6B94D0F2-CAB1-3824-7E73-C5805B3CE33F}"/>
              </a:ext>
            </a:extLst>
          </p:cNvPr>
          <p:cNvSpPr txBox="1">
            <a:spLocks/>
          </p:cNvSpPr>
          <p:nvPr/>
        </p:nvSpPr>
        <p:spPr>
          <a:xfrm>
            <a:off x="796705" y="2320361"/>
            <a:ext cx="4074059" cy="3851840"/>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de-DE" sz="1400" dirty="0"/>
              <a:t>Orientierungsrahmen </a:t>
            </a:r>
          </a:p>
          <a:p>
            <a:pPr marL="0" indent="0">
              <a:spcBef>
                <a:spcPts val="0"/>
              </a:spcBef>
              <a:buFont typeface="Arial" panose="020B0604020202020204" pitchFamily="34" charset="0"/>
              <a:buNone/>
            </a:pPr>
            <a:r>
              <a:rPr lang="de-DE" sz="1400" b="1" dirty="0"/>
              <a:t>Arithmetische Basiskompetenzen</a:t>
            </a:r>
          </a:p>
          <a:p>
            <a:pPr marL="0" indent="0">
              <a:spcBef>
                <a:spcPts val="0"/>
              </a:spcBef>
              <a:buFont typeface="Arial" panose="020B0604020202020204" pitchFamily="34" charset="0"/>
              <a:buNone/>
            </a:pPr>
            <a:r>
              <a:rPr lang="de-DE" sz="1100" dirty="0"/>
              <a:t>Verstehensgrundlagen und Grundfertigkeiten für erfolgreiches Mathematiklernen in der Primarstufe und darüber hinaus.</a:t>
            </a:r>
          </a:p>
          <a:p>
            <a:pPr marL="0" indent="0">
              <a:spcBef>
                <a:spcPts val="0"/>
              </a:spcBef>
              <a:buNone/>
            </a:pPr>
            <a:endParaRPr lang="de-DE" sz="1400" dirty="0"/>
          </a:p>
          <a:p>
            <a:pPr>
              <a:spcBef>
                <a:spcPts val="0"/>
              </a:spcBef>
            </a:pPr>
            <a:r>
              <a:rPr lang="de-DE" sz="1400" dirty="0"/>
              <a:t>Zahlverständnis</a:t>
            </a:r>
          </a:p>
          <a:p>
            <a:pPr>
              <a:spcBef>
                <a:spcPts val="0"/>
              </a:spcBef>
            </a:pPr>
            <a:r>
              <a:rPr lang="de-DE" sz="1400" dirty="0"/>
              <a:t>Operationsverständnis</a:t>
            </a:r>
          </a:p>
          <a:p>
            <a:pPr>
              <a:spcBef>
                <a:spcPts val="0"/>
              </a:spcBef>
            </a:pPr>
            <a:r>
              <a:rPr lang="de-DE" sz="1400" dirty="0"/>
              <a:t>Stellenwertverständnis</a:t>
            </a:r>
          </a:p>
          <a:p>
            <a:pPr>
              <a:spcBef>
                <a:spcPts val="0"/>
              </a:spcBef>
            </a:pPr>
            <a:r>
              <a:rPr lang="de-DE" sz="1400" dirty="0"/>
              <a:t>Schnelles Kopfrechnen</a:t>
            </a:r>
          </a:p>
          <a:p>
            <a:pPr>
              <a:spcBef>
                <a:spcPts val="0"/>
              </a:spcBef>
            </a:pPr>
            <a:r>
              <a:rPr lang="de-DE" sz="1400" dirty="0"/>
              <a:t>Zahlenrechnen</a:t>
            </a:r>
          </a:p>
          <a:p>
            <a:pPr>
              <a:spcBef>
                <a:spcPts val="0"/>
              </a:spcBef>
            </a:pPr>
            <a:r>
              <a:rPr lang="de-DE" sz="1400" dirty="0"/>
              <a:t>Ziffernrechnen</a:t>
            </a:r>
          </a:p>
          <a:p>
            <a:pPr marL="0" indent="0" algn="r">
              <a:spcBef>
                <a:spcPts val="0"/>
              </a:spcBef>
              <a:buNone/>
            </a:pPr>
            <a:r>
              <a:rPr lang="de-DE" sz="1200" dirty="0">
                <a:solidFill>
                  <a:srgbClr val="327882"/>
                </a:solidFill>
                <a:hlinkClick r:id="rId3">
                  <a:extLst>
                    <a:ext uri="{A12FA001-AC4F-418D-AE19-62706E023703}">
                      <ahyp:hlinkClr xmlns:ahyp="http://schemas.microsoft.com/office/drawing/2018/hyperlinkcolor" val="tx"/>
                    </a:ext>
                  </a:extLst>
                </a:hlinkClick>
              </a:rPr>
              <a:t>https://pikas.dzlm.de/node/2410</a:t>
            </a:r>
            <a:endParaRPr lang="de-DE" sz="1200" dirty="0">
              <a:solidFill>
                <a:srgbClr val="327882"/>
              </a:solidFill>
            </a:endParaRPr>
          </a:p>
          <a:p>
            <a:pPr>
              <a:spcBef>
                <a:spcPts val="0"/>
              </a:spcBef>
            </a:pPr>
            <a:endParaRPr lang="de-DE" sz="1400" dirty="0"/>
          </a:p>
          <a:p>
            <a:pPr>
              <a:spcBef>
                <a:spcPts val="0"/>
              </a:spcBef>
            </a:pPr>
            <a:endParaRPr lang="de-DE" sz="1400" dirty="0"/>
          </a:p>
        </p:txBody>
      </p:sp>
    </p:spTree>
    <p:extLst>
      <p:ext uri="{BB962C8B-B14F-4D97-AF65-F5344CB8AC3E}">
        <p14:creationId xmlns:p14="http://schemas.microsoft.com/office/powerpoint/2010/main" val="316109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1B9780-CC20-3F6E-F088-AD9C39E026A1}"/>
              </a:ext>
            </a:extLst>
          </p:cNvPr>
          <p:cNvSpPr>
            <a:spLocks noGrp="1"/>
          </p:cNvSpPr>
          <p:nvPr>
            <p:ph type="title"/>
          </p:nvPr>
        </p:nvSpPr>
        <p:spPr/>
        <p:txBody>
          <a:bodyPr/>
          <a:lstStyle/>
          <a:p>
            <a:r>
              <a:rPr lang="de-DE" dirty="0"/>
              <a:t>4. Förderschwerpunkt Lernen</a:t>
            </a:r>
          </a:p>
        </p:txBody>
      </p:sp>
      <p:sp>
        <p:nvSpPr>
          <p:cNvPr id="5" name="Datumsplatzhalter 4">
            <a:extLst>
              <a:ext uri="{FF2B5EF4-FFF2-40B4-BE49-F238E27FC236}">
                <a16:creationId xmlns:a16="http://schemas.microsoft.com/office/drawing/2014/main" id="{7F207053-D113-21D1-8CC7-C81B88A9744D}"/>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107</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348966" y="2462923"/>
            <a:ext cx="6554709" cy="290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de-DE" sz="2000" dirty="0">
                <a:solidFill>
                  <a:srgbClr val="242021"/>
                </a:solidFill>
                <a:latin typeface="Arial" panose="020B0604020202020204" pitchFamily="34" charset="0"/>
                <a:cs typeface="Arial" panose="020B0604020202020204" pitchFamily="34" charset="0"/>
              </a:rPr>
              <a:t>Es gibt Basiskompetenzen, die für das erfolgreiche Weiterlernen in Mathematik unerlässlich sind. In diesen Basiskompetenzen sollten Kinder im Förderschwerpunkt Lernen unbedingt gefördert werden, da sonst ein dauernder Misserfolg in Mathematik droht.</a:t>
            </a:r>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Tree>
    <p:extLst>
      <p:ext uri="{BB962C8B-B14F-4D97-AF65-F5344CB8AC3E}">
        <p14:creationId xmlns:p14="http://schemas.microsoft.com/office/powerpoint/2010/main" val="14669818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8DB577-EE9B-FBB5-E8EA-52DBFD7F842F}"/>
              </a:ext>
            </a:extLst>
          </p:cNvPr>
          <p:cNvSpPr>
            <a:spLocks noGrp="1"/>
          </p:cNvSpPr>
          <p:nvPr>
            <p:ph type="title"/>
          </p:nvPr>
        </p:nvSpPr>
        <p:spPr/>
        <p:txBody>
          <a:bodyPr/>
          <a:lstStyle/>
          <a:p>
            <a:r>
              <a:rPr lang="de-DE" dirty="0"/>
              <a:t>4. Förderschwerpunkt Lernen</a:t>
            </a:r>
          </a:p>
        </p:txBody>
      </p:sp>
      <p:sp>
        <p:nvSpPr>
          <p:cNvPr id="3" name="Textplatzhalter 2">
            <a:extLst>
              <a:ext uri="{FF2B5EF4-FFF2-40B4-BE49-F238E27FC236}">
                <a16:creationId xmlns:a16="http://schemas.microsoft.com/office/drawing/2014/main" id="{228E9393-9CB6-D837-6C03-4606083F51F9}"/>
              </a:ext>
            </a:extLst>
          </p:cNvPr>
          <p:cNvSpPr>
            <a:spLocks noGrp="1"/>
          </p:cNvSpPr>
          <p:nvPr>
            <p:ph type="body" sz="quarter" idx="13"/>
          </p:nvPr>
        </p:nvSpPr>
        <p:spPr/>
        <p:txBody>
          <a:bodyPr/>
          <a:lstStyle/>
          <a:p>
            <a:r>
              <a:rPr lang="de-DE" dirty="0"/>
              <a:t>BASISAUFGABE „WIE VIELE PLÄTTCHEN SIEHST DU? – REDUKTION</a:t>
            </a:r>
          </a:p>
        </p:txBody>
      </p:sp>
      <p:sp>
        <p:nvSpPr>
          <p:cNvPr id="4" name="Inhaltsplatzhalter 3">
            <a:extLst>
              <a:ext uri="{FF2B5EF4-FFF2-40B4-BE49-F238E27FC236}">
                <a16:creationId xmlns:a16="http://schemas.microsoft.com/office/drawing/2014/main" id="{F807A4A4-F2DB-2B8F-6C26-783638A124EF}"/>
              </a:ext>
            </a:extLst>
          </p:cNvPr>
          <p:cNvSpPr>
            <a:spLocks noGrp="1"/>
          </p:cNvSpPr>
          <p:nvPr>
            <p:ph idx="1"/>
          </p:nvPr>
        </p:nvSpPr>
        <p:spPr/>
        <p:txBody>
          <a:bodyPr/>
          <a:lstStyle/>
          <a:p>
            <a:endParaRPr lang="de-DE" dirty="0"/>
          </a:p>
        </p:txBody>
      </p:sp>
      <p:sp>
        <p:nvSpPr>
          <p:cNvPr id="5" name="Datumsplatzhalter 4">
            <a:extLst>
              <a:ext uri="{FF2B5EF4-FFF2-40B4-BE49-F238E27FC236}">
                <a16:creationId xmlns:a16="http://schemas.microsoft.com/office/drawing/2014/main" id="{ADFCEA28-C724-9EF7-8BCC-69EBDB8718B9}"/>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9B48F41-1800-93FA-60EC-36F233DE054A}"/>
              </a:ext>
            </a:extLst>
          </p:cNvPr>
          <p:cNvSpPr>
            <a:spLocks noGrp="1"/>
          </p:cNvSpPr>
          <p:nvPr>
            <p:ph type="sldNum" sz="quarter" idx="12"/>
          </p:nvPr>
        </p:nvSpPr>
        <p:spPr/>
        <p:txBody>
          <a:bodyPr/>
          <a:lstStyle/>
          <a:p>
            <a:fld id="{C3752B7C-18A9-864D-BBCB-54A9F41B5594}" type="slidenum">
              <a:rPr lang="de-DE" smtClean="0"/>
              <a:pPr/>
              <a:t>108</a:t>
            </a:fld>
            <a:endParaRPr lang="de-DE" dirty="0"/>
          </a:p>
        </p:txBody>
      </p:sp>
      <p:sp>
        <p:nvSpPr>
          <p:cNvPr id="7" name="‚Gute’ (Basis-)Aufgabe…">
            <a:extLst>
              <a:ext uri="{FF2B5EF4-FFF2-40B4-BE49-F238E27FC236}">
                <a16:creationId xmlns:a16="http://schemas.microsoft.com/office/drawing/2014/main" id="{BEA75179-A3AC-B58D-2E73-F906F19A286D}"/>
              </a:ext>
            </a:extLst>
          </p:cNvPr>
          <p:cNvSpPr/>
          <p:nvPr/>
        </p:nvSpPr>
        <p:spPr>
          <a:xfrm>
            <a:off x="202843" y="2208212"/>
            <a:ext cx="3358504" cy="2908783"/>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a:latin typeface="Helvetica Neue"/>
                <a:ea typeface="Helvetica Neue"/>
                <a:cs typeface="Helvetica Neue"/>
                <a:sym typeface="Helvetica Neue"/>
              </a:defRPr>
            </a:pPr>
            <a:r>
              <a:rPr lang="de-DE" sz="2000" b="1" dirty="0">
                <a:latin typeface="Arial" panose="020B0604020202020204" pitchFamily="34" charset="0"/>
                <a:cs typeface="Arial" panose="020B0604020202020204" pitchFamily="34" charset="0"/>
              </a:rPr>
              <a:t>Basisaufgabe</a:t>
            </a:r>
            <a:endParaRPr dirty="0">
              <a:latin typeface="Arial" panose="020B0604020202020204" pitchFamily="34" charset="0"/>
              <a:cs typeface="Arial" panose="020B0604020202020204" pitchFamily="34" charset="0"/>
            </a:endParaRPr>
          </a:p>
          <a:p>
            <a:pPr algn="ctr">
              <a:defRPr>
                <a:latin typeface="Helvetica Neue"/>
                <a:ea typeface="Helvetica Neue"/>
                <a:cs typeface="Helvetica Neue"/>
                <a:sym typeface="Helvetica Neue"/>
              </a:defRPr>
            </a:pPr>
            <a:r>
              <a:rPr lang="de-DE" dirty="0">
                <a:latin typeface="Arial" panose="020B0604020202020204" pitchFamily="34" charset="0"/>
                <a:cs typeface="Arial" panose="020B0604020202020204" pitchFamily="34" charset="0"/>
              </a:rPr>
              <a:t>„Wie viele Plättchen siehst du?“</a:t>
            </a:r>
          </a:p>
          <a:p>
            <a:pPr algn="ctr">
              <a:defRPr>
                <a:latin typeface="Helvetica Neue"/>
                <a:ea typeface="Helvetica Neue"/>
                <a:cs typeface="Helvetica Neue"/>
                <a:sym typeface="Helvetica Neue"/>
              </a:defRPr>
            </a:pP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Gedankliche Rekonstruktion von Zahldarstellungen</a:t>
            </a:r>
          </a:p>
          <a:p>
            <a:pPr marL="285750" indent="-28575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Zuordnungen von Zahldarstellungen</a:t>
            </a:r>
            <a:endParaRPr sz="1600"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4A34F5CB-6121-A408-0B89-87150C6054DA}"/>
              </a:ext>
            </a:extLst>
          </p:cNvPr>
          <p:cNvSpPr txBox="1"/>
          <p:nvPr/>
        </p:nvSpPr>
        <p:spPr>
          <a:xfrm>
            <a:off x="6372949" y="5906009"/>
            <a:ext cx="2552138" cy="276999"/>
          </a:xfrm>
          <a:prstGeom prst="rect">
            <a:avLst/>
          </a:prstGeom>
          <a:noFill/>
        </p:spPr>
        <p:txBody>
          <a:bodyPr wrap="square">
            <a:spAutoFit/>
          </a:bodyPr>
          <a:lstStyle/>
          <a:p>
            <a:r>
              <a:rPr lang="de-DE" sz="1200" dirty="0">
                <a:solidFill>
                  <a:srgbClr val="327D8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https://pikas-mi.dzlm.de/node/633</a:t>
            </a:r>
            <a:endParaRPr lang="de-DE" sz="1200" dirty="0">
              <a:solidFill>
                <a:srgbClr val="327D87"/>
              </a:solidFill>
              <a:latin typeface="Arial" panose="020B0604020202020204" pitchFamily="34" charset="0"/>
              <a:cs typeface="Arial" panose="020B0604020202020204" pitchFamily="34" charset="0"/>
            </a:endParaRPr>
          </a:p>
        </p:txBody>
      </p:sp>
      <p:pic>
        <p:nvPicPr>
          <p:cNvPr id="18" name="Grafik 17">
            <a:extLst>
              <a:ext uri="{FF2B5EF4-FFF2-40B4-BE49-F238E27FC236}">
                <a16:creationId xmlns:a16="http://schemas.microsoft.com/office/drawing/2014/main" id="{3A8078FD-C10B-BF1F-0378-609ECD7E3D7B}"/>
              </a:ext>
            </a:extLst>
          </p:cNvPr>
          <p:cNvPicPr>
            <a:picLocks noChangeAspect="1"/>
          </p:cNvPicPr>
          <p:nvPr/>
        </p:nvPicPr>
        <p:blipFill>
          <a:blip r:embed="rId3"/>
          <a:stretch>
            <a:fillRect/>
          </a:stretch>
        </p:blipFill>
        <p:spPr>
          <a:xfrm>
            <a:off x="4153904" y="3853447"/>
            <a:ext cx="2901109" cy="1961630"/>
          </a:xfrm>
          <a:prstGeom prst="rect">
            <a:avLst/>
          </a:prstGeom>
        </p:spPr>
      </p:pic>
      <p:sp>
        <p:nvSpPr>
          <p:cNvPr id="23" name="‚Gute’ (Basis-)Aufgabe…">
            <a:extLst>
              <a:ext uri="{FF2B5EF4-FFF2-40B4-BE49-F238E27FC236}">
                <a16:creationId xmlns:a16="http://schemas.microsoft.com/office/drawing/2014/main" id="{BA2F3C09-49D6-E13D-671F-673992297A57}"/>
              </a:ext>
            </a:extLst>
          </p:cNvPr>
          <p:cNvSpPr/>
          <p:nvPr/>
        </p:nvSpPr>
        <p:spPr>
          <a:xfrm>
            <a:off x="4587168" y="1847210"/>
            <a:ext cx="4369157" cy="1688736"/>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lstStyle/>
          <a:p>
            <a:pPr algn="ctr">
              <a:defRPr>
                <a:latin typeface="Helvetica Neue"/>
                <a:ea typeface="Helvetica Neue"/>
                <a:cs typeface="Helvetica Neue"/>
                <a:sym typeface="Helvetica Neue"/>
              </a:defRPr>
            </a:pPr>
            <a:r>
              <a:rPr lang="de-DE" sz="2000" b="1" dirty="0">
                <a:latin typeface="Arial" panose="020B0604020202020204" pitchFamily="34" charset="0"/>
                <a:cs typeface="Arial" panose="020B0604020202020204" pitchFamily="34" charset="0"/>
              </a:rPr>
              <a:t>Reduktion</a:t>
            </a:r>
          </a:p>
          <a:p>
            <a:pPr marL="342900" indent="-34290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Beschreiben und Nachlegen bzw. Zeichnen von Zahldarstellungen</a:t>
            </a:r>
          </a:p>
          <a:p>
            <a:pPr marL="342900" indent="-34290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Fokussieren von Zahldarstellungen mit Bezug zur fünf und zehn</a:t>
            </a:r>
          </a:p>
          <a:p>
            <a:pPr marL="342900" indent="-34290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Sortieren von Zahldarstellungen</a:t>
            </a:r>
          </a:p>
          <a:p>
            <a:pPr algn="ctr">
              <a:defRPr>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p:txBody>
      </p:sp>
      <p:sp>
        <p:nvSpPr>
          <p:cNvPr id="24" name="Linie">
            <a:extLst>
              <a:ext uri="{FF2B5EF4-FFF2-40B4-BE49-F238E27FC236}">
                <a16:creationId xmlns:a16="http://schemas.microsoft.com/office/drawing/2014/main" id="{143D813A-ACD2-C192-A0F2-36B1A4825278}"/>
              </a:ext>
            </a:extLst>
          </p:cNvPr>
          <p:cNvSpPr/>
          <p:nvPr/>
        </p:nvSpPr>
        <p:spPr>
          <a:xfrm flipV="1">
            <a:off x="3664507" y="2801733"/>
            <a:ext cx="780493" cy="289332"/>
          </a:xfrm>
          <a:prstGeom prst="line">
            <a:avLst/>
          </a:prstGeom>
          <a:ln w="25400">
            <a:solidFill>
              <a:srgbClr val="6A6B6B"/>
            </a:solidFill>
            <a:miter/>
            <a:headEnd type="triangle"/>
            <a:tailEnd type="triangle"/>
          </a:ln>
          <a:effectLst/>
        </p:spPr>
        <p:txBody>
          <a:bodyPr lIns="45719" rIns="45719"/>
          <a:lstStyle/>
          <a:p>
            <a:endParaRPr/>
          </a:p>
        </p:txBody>
      </p:sp>
    </p:spTree>
    <p:extLst>
      <p:ext uri="{BB962C8B-B14F-4D97-AF65-F5344CB8AC3E}">
        <p14:creationId xmlns:p14="http://schemas.microsoft.com/office/powerpoint/2010/main" val="281310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8DB577-EE9B-FBB5-E8EA-52DBFD7F842F}"/>
              </a:ext>
            </a:extLst>
          </p:cNvPr>
          <p:cNvSpPr>
            <a:spLocks noGrp="1"/>
          </p:cNvSpPr>
          <p:nvPr>
            <p:ph type="title"/>
          </p:nvPr>
        </p:nvSpPr>
        <p:spPr/>
        <p:txBody>
          <a:bodyPr/>
          <a:lstStyle/>
          <a:p>
            <a:r>
              <a:rPr lang="de-DE" dirty="0"/>
              <a:t>4. Förderschwerpunkt Lernen</a:t>
            </a:r>
          </a:p>
        </p:txBody>
      </p:sp>
      <p:sp>
        <p:nvSpPr>
          <p:cNvPr id="3" name="Textplatzhalter 2">
            <a:extLst>
              <a:ext uri="{FF2B5EF4-FFF2-40B4-BE49-F238E27FC236}">
                <a16:creationId xmlns:a16="http://schemas.microsoft.com/office/drawing/2014/main" id="{228E9393-9CB6-D837-6C03-4606083F51F9}"/>
              </a:ext>
            </a:extLst>
          </p:cNvPr>
          <p:cNvSpPr>
            <a:spLocks noGrp="1"/>
          </p:cNvSpPr>
          <p:nvPr>
            <p:ph type="body" sz="quarter" idx="13"/>
          </p:nvPr>
        </p:nvSpPr>
        <p:spPr/>
        <p:txBody>
          <a:bodyPr/>
          <a:lstStyle/>
          <a:p>
            <a:r>
              <a:rPr lang="de-DE" dirty="0"/>
              <a:t>BASISAUFGABE „WIE VIELE PLÄTTCHEN SIEHST DU? – REDUKTION</a:t>
            </a:r>
          </a:p>
        </p:txBody>
      </p:sp>
      <p:sp>
        <p:nvSpPr>
          <p:cNvPr id="4" name="Inhaltsplatzhalter 3">
            <a:extLst>
              <a:ext uri="{FF2B5EF4-FFF2-40B4-BE49-F238E27FC236}">
                <a16:creationId xmlns:a16="http://schemas.microsoft.com/office/drawing/2014/main" id="{F807A4A4-F2DB-2B8F-6C26-783638A124EF}"/>
              </a:ext>
            </a:extLst>
          </p:cNvPr>
          <p:cNvSpPr>
            <a:spLocks noGrp="1"/>
          </p:cNvSpPr>
          <p:nvPr>
            <p:ph idx="1"/>
          </p:nvPr>
        </p:nvSpPr>
        <p:spPr>
          <a:xfrm>
            <a:off x="477298" y="1748860"/>
            <a:ext cx="3685127" cy="4418617"/>
          </a:xfrm>
        </p:spPr>
        <p:txBody>
          <a:bodyPr/>
          <a:lstStyle/>
          <a:p>
            <a:pPr>
              <a:spcBef>
                <a:spcPts val="600"/>
              </a:spcBef>
            </a:pPr>
            <a:r>
              <a:rPr lang="de-DE" sz="1600" dirty="0"/>
              <a:t>Vorbereitung auf die Basisaufgabe:</a:t>
            </a:r>
          </a:p>
          <a:p>
            <a:pPr marL="285750" indent="-285750">
              <a:spcBef>
                <a:spcPts val="600"/>
              </a:spcBef>
              <a:buFont typeface="Arial" panose="020B0604020202020204" pitchFamily="34" charset="0"/>
              <a:buChar char="•"/>
            </a:pPr>
            <a:r>
              <a:rPr lang="de-DE" sz="1600" dirty="0"/>
              <a:t>genügend Zeit zur Anzahlermittlung (auch zählend!) geben</a:t>
            </a:r>
          </a:p>
          <a:p>
            <a:pPr marL="285750" indent="-285750">
              <a:spcBef>
                <a:spcPts val="600"/>
              </a:spcBef>
              <a:buFont typeface="Arial" panose="020B0604020202020204" pitchFamily="34" charset="0"/>
              <a:buChar char="•"/>
            </a:pPr>
            <a:r>
              <a:rPr lang="de-DE" sz="1600" dirty="0"/>
              <a:t>zur aktiven Erkundung vorhandener Strukturen und zur Bildung eigener Strukturen anregen</a:t>
            </a:r>
          </a:p>
          <a:p>
            <a:pPr marL="285750" indent="-285750">
              <a:spcBef>
                <a:spcPts val="600"/>
              </a:spcBef>
              <a:buFont typeface="Arial" panose="020B0604020202020204" pitchFamily="34" charset="0"/>
              <a:buChar char="•"/>
            </a:pPr>
            <a:r>
              <a:rPr lang="de-DE" sz="1600" dirty="0"/>
              <a:t>Verschieben von Plättchen, Markierungen und Zeichnungen ermöglichen</a:t>
            </a:r>
          </a:p>
        </p:txBody>
      </p:sp>
      <p:sp>
        <p:nvSpPr>
          <p:cNvPr id="5" name="Datumsplatzhalter 4">
            <a:extLst>
              <a:ext uri="{FF2B5EF4-FFF2-40B4-BE49-F238E27FC236}">
                <a16:creationId xmlns:a16="http://schemas.microsoft.com/office/drawing/2014/main" id="{ADFCEA28-C724-9EF7-8BCC-69EBDB8718B9}"/>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9B48F41-1800-93FA-60EC-36F233DE054A}"/>
              </a:ext>
            </a:extLst>
          </p:cNvPr>
          <p:cNvSpPr>
            <a:spLocks noGrp="1"/>
          </p:cNvSpPr>
          <p:nvPr>
            <p:ph type="sldNum" sz="quarter" idx="12"/>
          </p:nvPr>
        </p:nvSpPr>
        <p:spPr/>
        <p:txBody>
          <a:bodyPr/>
          <a:lstStyle/>
          <a:p>
            <a:fld id="{C3752B7C-18A9-864D-BBCB-54A9F41B5594}" type="slidenum">
              <a:rPr lang="de-DE" smtClean="0"/>
              <a:pPr/>
              <a:t>109</a:t>
            </a:fld>
            <a:endParaRPr lang="de-DE" dirty="0"/>
          </a:p>
        </p:txBody>
      </p:sp>
      <p:sp>
        <p:nvSpPr>
          <p:cNvPr id="8" name="Textfeld 7">
            <a:extLst>
              <a:ext uri="{FF2B5EF4-FFF2-40B4-BE49-F238E27FC236}">
                <a16:creationId xmlns:a16="http://schemas.microsoft.com/office/drawing/2014/main" id="{4A34F5CB-6121-A408-0B89-87150C6054DA}"/>
              </a:ext>
            </a:extLst>
          </p:cNvPr>
          <p:cNvSpPr txBox="1"/>
          <p:nvPr/>
        </p:nvSpPr>
        <p:spPr>
          <a:xfrm>
            <a:off x="6372949" y="5906009"/>
            <a:ext cx="2552138" cy="276999"/>
          </a:xfrm>
          <a:prstGeom prst="rect">
            <a:avLst/>
          </a:prstGeom>
          <a:noFill/>
        </p:spPr>
        <p:txBody>
          <a:bodyPr wrap="square">
            <a:spAutoFit/>
          </a:bodyPr>
          <a:lstStyle/>
          <a:p>
            <a:r>
              <a:rPr lang="de-DE" sz="1200" dirty="0">
                <a:solidFill>
                  <a:srgbClr val="327D8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https://pikas-mi.dzlm.de/node/633</a:t>
            </a:r>
            <a:endParaRPr lang="de-DE" sz="1200" dirty="0">
              <a:solidFill>
                <a:srgbClr val="327D87"/>
              </a:solidFill>
              <a:latin typeface="Arial" panose="020B0604020202020204" pitchFamily="34" charset="0"/>
              <a:cs typeface="Arial" panose="020B0604020202020204" pitchFamily="34" charset="0"/>
            </a:endParaRPr>
          </a:p>
        </p:txBody>
      </p:sp>
      <p:pic>
        <p:nvPicPr>
          <p:cNvPr id="11" name="Grafik 10">
            <a:extLst>
              <a:ext uri="{FF2B5EF4-FFF2-40B4-BE49-F238E27FC236}">
                <a16:creationId xmlns:a16="http://schemas.microsoft.com/office/drawing/2014/main" id="{840FCF7A-470B-95E0-60FB-690DDB1E1EBD}"/>
              </a:ext>
            </a:extLst>
          </p:cNvPr>
          <p:cNvPicPr>
            <a:picLocks noChangeAspect="1"/>
          </p:cNvPicPr>
          <p:nvPr/>
        </p:nvPicPr>
        <p:blipFill rotWithShape="1">
          <a:blip r:embed="rId4"/>
          <a:srcRect r="72180"/>
          <a:stretch/>
        </p:blipFill>
        <p:spPr>
          <a:xfrm>
            <a:off x="4780786" y="2078418"/>
            <a:ext cx="1371604" cy="3286765"/>
          </a:xfrm>
          <a:prstGeom prst="rect">
            <a:avLst/>
          </a:prstGeom>
        </p:spPr>
      </p:pic>
      <p:pic>
        <p:nvPicPr>
          <p:cNvPr id="12" name="Grafik 11">
            <a:extLst>
              <a:ext uri="{FF2B5EF4-FFF2-40B4-BE49-F238E27FC236}">
                <a16:creationId xmlns:a16="http://schemas.microsoft.com/office/drawing/2014/main" id="{8ADBE20F-438B-F4FC-EBF0-8B06F9AD5705}"/>
              </a:ext>
            </a:extLst>
          </p:cNvPr>
          <p:cNvPicPr>
            <a:picLocks noChangeAspect="1"/>
          </p:cNvPicPr>
          <p:nvPr/>
        </p:nvPicPr>
        <p:blipFill rotWithShape="1">
          <a:blip r:embed="rId4"/>
          <a:srcRect l="34118" r="36036"/>
          <a:stretch/>
        </p:blipFill>
        <p:spPr>
          <a:xfrm>
            <a:off x="6100378" y="2077485"/>
            <a:ext cx="1471418" cy="3286765"/>
          </a:xfrm>
          <a:prstGeom prst="rect">
            <a:avLst/>
          </a:prstGeom>
        </p:spPr>
      </p:pic>
      <p:pic>
        <p:nvPicPr>
          <p:cNvPr id="13" name="Grafik 12">
            <a:extLst>
              <a:ext uri="{FF2B5EF4-FFF2-40B4-BE49-F238E27FC236}">
                <a16:creationId xmlns:a16="http://schemas.microsoft.com/office/drawing/2014/main" id="{E0B4C0CA-17B1-3B3E-F6E8-B58566A6FB58}"/>
              </a:ext>
            </a:extLst>
          </p:cNvPr>
          <p:cNvPicPr>
            <a:picLocks noChangeAspect="1"/>
          </p:cNvPicPr>
          <p:nvPr/>
        </p:nvPicPr>
        <p:blipFill rotWithShape="1">
          <a:blip r:embed="rId4"/>
          <a:srcRect l="72179"/>
          <a:stretch/>
        </p:blipFill>
        <p:spPr>
          <a:xfrm>
            <a:off x="7486650" y="2077485"/>
            <a:ext cx="1371603" cy="3286765"/>
          </a:xfrm>
          <a:prstGeom prst="rect">
            <a:avLst/>
          </a:prstGeom>
        </p:spPr>
      </p:pic>
    </p:spTree>
    <p:extLst>
      <p:ext uri="{BB962C8B-B14F-4D97-AF65-F5344CB8AC3E}">
        <p14:creationId xmlns:p14="http://schemas.microsoft.com/office/powerpoint/2010/main" val="317236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8DB577-EE9B-FBB5-E8EA-52DBFD7F842F}"/>
              </a:ext>
            </a:extLst>
          </p:cNvPr>
          <p:cNvSpPr>
            <a:spLocks noGrp="1"/>
          </p:cNvSpPr>
          <p:nvPr>
            <p:ph type="title"/>
          </p:nvPr>
        </p:nvSpPr>
        <p:spPr/>
        <p:txBody>
          <a:bodyPr/>
          <a:lstStyle/>
          <a:p>
            <a:r>
              <a:rPr lang="de-DE" dirty="0"/>
              <a:t>4. Förderschwerpunkt Lernen</a:t>
            </a:r>
          </a:p>
        </p:txBody>
      </p:sp>
      <p:sp>
        <p:nvSpPr>
          <p:cNvPr id="3" name="Textplatzhalter 2">
            <a:extLst>
              <a:ext uri="{FF2B5EF4-FFF2-40B4-BE49-F238E27FC236}">
                <a16:creationId xmlns:a16="http://schemas.microsoft.com/office/drawing/2014/main" id="{228E9393-9CB6-D837-6C03-4606083F51F9}"/>
              </a:ext>
            </a:extLst>
          </p:cNvPr>
          <p:cNvSpPr>
            <a:spLocks noGrp="1"/>
          </p:cNvSpPr>
          <p:nvPr>
            <p:ph type="body" sz="quarter" idx="13"/>
          </p:nvPr>
        </p:nvSpPr>
        <p:spPr/>
        <p:txBody>
          <a:bodyPr/>
          <a:lstStyle/>
          <a:p>
            <a:r>
              <a:rPr lang="de-DE" dirty="0"/>
              <a:t>BASISAUFGABE „WIE VIELE PLÄTTCHEN SIEHST DU? – REDUKTION</a:t>
            </a:r>
          </a:p>
        </p:txBody>
      </p:sp>
      <p:sp>
        <p:nvSpPr>
          <p:cNvPr id="4" name="Inhaltsplatzhalter 3">
            <a:extLst>
              <a:ext uri="{FF2B5EF4-FFF2-40B4-BE49-F238E27FC236}">
                <a16:creationId xmlns:a16="http://schemas.microsoft.com/office/drawing/2014/main" id="{F807A4A4-F2DB-2B8F-6C26-783638A124EF}"/>
              </a:ext>
            </a:extLst>
          </p:cNvPr>
          <p:cNvSpPr>
            <a:spLocks noGrp="1"/>
          </p:cNvSpPr>
          <p:nvPr>
            <p:ph idx="1"/>
          </p:nvPr>
        </p:nvSpPr>
        <p:spPr>
          <a:xfrm>
            <a:off x="1096423" y="1728115"/>
            <a:ext cx="7428452" cy="4418617"/>
          </a:xfrm>
        </p:spPr>
        <p:txBody>
          <a:bodyPr/>
          <a:lstStyle/>
          <a:p>
            <a:pPr>
              <a:spcBef>
                <a:spcPts val="600"/>
              </a:spcBef>
            </a:pPr>
            <a:r>
              <a:rPr lang="de-DE" sz="1600" dirty="0"/>
              <a:t>Reduktion: Beschreiben und Nachlegen bzw. Zeichnen von Zahldarstellungen Ziel: Unterstützung beim Aufbau geeigneter mentaler Bilder</a:t>
            </a:r>
          </a:p>
          <a:p>
            <a:pPr>
              <a:spcBef>
                <a:spcPts val="600"/>
              </a:spcBef>
            </a:pPr>
            <a:endParaRPr lang="de-DE" sz="1600" dirty="0"/>
          </a:p>
        </p:txBody>
      </p:sp>
      <p:sp>
        <p:nvSpPr>
          <p:cNvPr id="5" name="Datumsplatzhalter 4">
            <a:extLst>
              <a:ext uri="{FF2B5EF4-FFF2-40B4-BE49-F238E27FC236}">
                <a16:creationId xmlns:a16="http://schemas.microsoft.com/office/drawing/2014/main" id="{ADFCEA28-C724-9EF7-8BCC-69EBDB8718B9}"/>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9B48F41-1800-93FA-60EC-36F233DE054A}"/>
              </a:ext>
            </a:extLst>
          </p:cNvPr>
          <p:cNvSpPr>
            <a:spLocks noGrp="1"/>
          </p:cNvSpPr>
          <p:nvPr>
            <p:ph type="sldNum" sz="quarter" idx="12"/>
          </p:nvPr>
        </p:nvSpPr>
        <p:spPr/>
        <p:txBody>
          <a:bodyPr/>
          <a:lstStyle/>
          <a:p>
            <a:fld id="{C3752B7C-18A9-864D-BBCB-54A9F41B5594}" type="slidenum">
              <a:rPr lang="de-DE" smtClean="0"/>
              <a:pPr/>
              <a:t>110</a:t>
            </a:fld>
            <a:endParaRPr lang="de-DE" dirty="0"/>
          </a:p>
        </p:txBody>
      </p:sp>
      <p:sp>
        <p:nvSpPr>
          <p:cNvPr id="8" name="Textfeld 7">
            <a:extLst>
              <a:ext uri="{FF2B5EF4-FFF2-40B4-BE49-F238E27FC236}">
                <a16:creationId xmlns:a16="http://schemas.microsoft.com/office/drawing/2014/main" id="{4A34F5CB-6121-A408-0B89-87150C6054DA}"/>
              </a:ext>
            </a:extLst>
          </p:cNvPr>
          <p:cNvSpPr txBox="1"/>
          <p:nvPr/>
        </p:nvSpPr>
        <p:spPr>
          <a:xfrm>
            <a:off x="6372949" y="5906009"/>
            <a:ext cx="2552138" cy="276999"/>
          </a:xfrm>
          <a:prstGeom prst="rect">
            <a:avLst/>
          </a:prstGeom>
          <a:noFill/>
        </p:spPr>
        <p:txBody>
          <a:bodyPr wrap="square">
            <a:spAutoFit/>
          </a:bodyPr>
          <a:lstStyle/>
          <a:p>
            <a:r>
              <a:rPr lang="de-DE" sz="1200" dirty="0">
                <a:solidFill>
                  <a:srgbClr val="327D8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https://pikas-mi.dzlm.de/node/633</a:t>
            </a:r>
            <a:endParaRPr lang="de-DE" sz="1200" dirty="0">
              <a:solidFill>
                <a:srgbClr val="327D87"/>
              </a:solidFill>
              <a:latin typeface="Arial" panose="020B0604020202020204" pitchFamily="34" charset="0"/>
              <a:cs typeface="Arial" panose="020B0604020202020204" pitchFamily="34" charset="0"/>
            </a:endParaRPr>
          </a:p>
        </p:txBody>
      </p:sp>
      <p:grpSp>
        <p:nvGrpSpPr>
          <p:cNvPr id="27" name="Gruppieren 26">
            <a:extLst>
              <a:ext uri="{FF2B5EF4-FFF2-40B4-BE49-F238E27FC236}">
                <a16:creationId xmlns:a16="http://schemas.microsoft.com/office/drawing/2014/main" id="{97F8711C-C0F5-FF7E-A88B-10C434919214}"/>
              </a:ext>
            </a:extLst>
          </p:cNvPr>
          <p:cNvGrpSpPr/>
          <p:nvPr/>
        </p:nvGrpSpPr>
        <p:grpSpPr>
          <a:xfrm>
            <a:off x="2881841" y="2833757"/>
            <a:ext cx="2880000" cy="576000"/>
            <a:chOff x="3221275" y="4927600"/>
            <a:chExt cx="2880000" cy="576000"/>
          </a:xfrm>
        </p:grpSpPr>
        <p:sp>
          <p:nvSpPr>
            <p:cNvPr id="18" name="Kreis">
              <a:extLst>
                <a:ext uri="{FF2B5EF4-FFF2-40B4-BE49-F238E27FC236}">
                  <a16:creationId xmlns:a16="http://schemas.microsoft.com/office/drawing/2014/main" id="{9BFE8F59-A133-4D9D-383A-E3F67CD77B3F}"/>
                </a:ext>
              </a:extLst>
            </p:cNvPr>
            <p:cNvSpPr/>
            <p:nvPr/>
          </p:nvSpPr>
          <p:spPr>
            <a:xfrm>
              <a:off x="3243085" y="4937776"/>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9" name="Kreis">
              <a:extLst>
                <a:ext uri="{FF2B5EF4-FFF2-40B4-BE49-F238E27FC236}">
                  <a16:creationId xmlns:a16="http://schemas.microsoft.com/office/drawing/2014/main" id="{2E66989A-BE03-DA10-8392-7264873EDC6C}"/>
                </a:ext>
              </a:extLst>
            </p:cNvPr>
            <p:cNvSpPr/>
            <p:nvPr/>
          </p:nvSpPr>
          <p:spPr>
            <a:xfrm>
              <a:off x="3535979" y="4937776"/>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0" name="Kreis">
              <a:extLst>
                <a:ext uri="{FF2B5EF4-FFF2-40B4-BE49-F238E27FC236}">
                  <a16:creationId xmlns:a16="http://schemas.microsoft.com/office/drawing/2014/main" id="{0D94ADB9-E339-CA80-05F7-24AF7BCB9D10}"/>
                </a:ext>
              </a:extLst>
            </p:cNvPr>
            <p:cNvSpPr/>
            <p:nvPr/>
          </p:nvSpPr>
          <p:spPr>
            <a:xfrm>
              <a:off x="3820315" y="4937776"/>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1" name="Kreis">
              <a:extLst>
                <a:ext uri="{FF2B5EF4-FFF2-40B4-BE49-F238E27FC236}">
                  <a16:creationId xmlns:a16="http://schemas.microsoft.com/office/drawing/2014/main" id="{A183C93F-2101-84D7-F736-85CC48B97830}"/>
                </a:ext>
              </a:extLst>
            </p:cNvPr>
            <p:cNvSpPr/>
            <p:nvPr/>
          </p:nvSpPr>
          <p:spPr>
            <a:xfrm>
              <a:off x="4104651" y="4937776"/>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2" name="Kreis">
              <a:extLst>
                <a:ext uri="{FF2B5EF4-FFF2-40B4-BE49-F238E27FC236}">
                  <a16:creationId xmlns:a16="http://schemas.microsoft.com/office/drawing/2014/main" id="{FE5276B3-068C-9001-CA79-E646E88F6C49}"/>
                </a:ext>
              </a:extLst>
            </p:cNvPr>
            <p:cNvSpPr/>
            <p:nvPr/>
          </p:nvSpPr>
          <p:spPr>
            <a:xfrm>
              <a:off x="4393749" y="4937776"/>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3" name="Kreis">
              <a:extLst>
                <a:ext uri="{FF2B5EF4-FFF2-40B4-BE49-F238E27FC236}">
                  <a16:creationId xmlns:a16="http://schemas.microsoft.com/office/drawing/2014/main" id="{A00CD84D-11AE-C9AC-F8CD-23A68A3F36EA}"/>
                </a:ext>
              </a:extLst>
            </p:cNvPr>
            <p:cNvSpPr/>
            <p:nvPr/>
          </p:nvSpPr>
          <p:spPr>
            <a:xfrm>
              <a:off x="3236839" y="5234458"/>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4" name="Kreis">
              <a:extLst>
                <a:ext uri="{FF2B5EF4-FFF2-40B4-BE49-F238E27FC236}">
                  <a16:creationId xmlns:a16="http://schemas.microsoft.com/office/drawing/2014/main" id="{1D0E69BF-073B-1604-F953-22611CBBA760}"/>
                </a:ext>
              </a:extLst>
            </p:cNvPr>
            <p:cNvSpPr/>
            <p:nvPr/>
          </p:nvSpPr>
          <p:spPr>
            <a:xfrm>
              <a:off x="3529733" y="5234458"/>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nvGrpSpPr>
            <p:cNvPr id="14" name="Gruppieren 13">
              <a:extLst>
                <a:ext uri="{FF2B5EF4-FFF2-40B4-BE49-F238E27FC236}">
                  <a16:creationId xmlns:a16="http://schemas.microsoft.com/office/drawing/2014/main" id="{441B27D7-E64B-1C4B-C355-230D70810FA7}"/>
                </a:ext>
              </a:extLst>
            </p:cNvPr>
            <p:cNvGrpSpPr/>
            <p:nvPr/>
          </p:nvGrpSpPr>
          <p:grpSpPr>
            <a:xfrm>
              <a:off x="3221275" y="4927600"/>
              <a:ext cx="2880000" cy="576000"/>
              <a:chOff x="4792771" y="3155274"/>
              <a:chExt cx="2880000" cy="576000"/>
            </a:xfrm>
          </p:grpSpPr>
          <p:graphicFrame>
            <p:nvGraphicFramePr>
              <p:cNvPr id="15" name="Tabelle">
                <a:extLst>
                  <a:ext uri="{FF2B5EF4-FFF2-40B4-BE49-F238E27FC236}">
                    <a16:creationId xmlns:a16="http://schemas.microsoft.com/office/drawing/2014/main" id="{0B32CC36-1153-B566-885C-F018003C7405}"/>
                  </a:ext>
                </a:extLst>
              </p:cNvPr>
              <p:cNvGraphicFramePr/>
              <p:nvPr>
                <p:extLst>
                  <p:ext uri="{D42A27DB-BD31-4B8C-83A1-F6EECF244321}">
                    <p14:modId xmlns:p14="http://schemas.microsoft.com/office/powerpoint/2010/main" val="2730678756"/>
                  </p:ext>
                </p:extLst>
              </p:nvPr>
            </p:nvGraphicFramePr>
            <p:xfrm>
              <a:off x="4792771" y="3155274"/>
              <a:ext cx="2880000" cy="576000"/>
            </p:xfrm>
            <a:graphic>
              <a:graphicData uri="http://schemas.openxmlformats.org/drawingml/2006/table">
                <a:tbl>
                  <a:tblPr bandRow="1"/>
                  <a:tblGrid>
                    <a:gridCol w="288000">
                      <a:extLst>
                        <a:ext uri="{9D8B030D-6E8A-4147-A177-3AD203B41FA5}">
                          <a16:colId xmlns:a16="http://schemas.microsoft.com/office/drawing/2014/main" val="20000"/>
                        </a:ext>
                      </a:extLst>
                    </a:gridCol>
                    <a:gridCol w="288000">
                      <a:extLst>
                        <a:ext uri="{9D8B030D-6E8A-4147-A177-3AD203B41FA5}">
                          <a16:colId xmlns:a16="http://schemas.microsoft.com/office/drawing/2014/main" val="20001"/>
                        </a:ext>
                      </a:extLst>
                    </a:gridCol>
                    <a:gridCol w="288000">
                      <a:extLst>
                        <a:ext uri="{9D8B030D-6E8A-4147-A177-3AD203B41FA5}">
                          <a16:colId xmlns:a16="http://schemas.microsoft.com/office/drawing/2014/main" val="20002"/>
                        </a:ext>
                      </a:extLst>
                    </a:gridCol>
                    <a:gridCol w="288000">
                      <a:extLst>
                        <a:ext uri="{9D8B030D-6E8A-4147-A177-3AD203B41FA5}">
                          <a16:colId xmlns:a16="http://schemas.microsoft.com/office/drawing/2014/main" val="20003"/>
                        </a:ext>
                      </a:extLst>
                    </a:gridCol>
                    <a:gridCol w="288000">
                      <a:extLst>
                        <a:ext uri="{9D8B030D-6E8A-4147-A177-3AD203B41FA5}">
                          <a16:colId xmlns:a16="http://schemas.microsoft.com/office/drawing/2014/main" val="20004"/>
                        </a:ext>
                      </a:extLst>
                    </a:gridCol>
                    <a:gridCol w="288000">
                      <a:extLst>
                        <a:ext uri="{9D8B030D-6E8A-4147-A177-3AD203B41FA5}">
                          <a16:colId xmlns:a16="http://schemas.microsoft.com/office/drawing/2014/main" val="1740998449"/>
                        </a:ext>
                      </a:extLst>
                    </a:gridCol>
                    <a:gridCol w="288000">
                      <a:extLst>
                        <a:ext uri="{9D8B030D-6E8A-4147-A177-3AD203B41FA5}">
                          <a16:colId xmlns:a16="http://schemas.microsoft.com/office/drawing/2014/main" val="1352188810"/>
                        </a:ext>
                      </a:extLst>
                    </a:gridCol>
                    <a:gridCol w="288000">
                      <a:extLst>
                        <a:ext uri="{9D8B030D-6E8A-4147-A177-3AD203B41FA5}">
                          <a16:colId xmlns:a16="http://schemas.microsoft.com/office/drawing/2014/main" val="3684796395"/>
                        </a:ext>
                      </a:extLst>
                    </a:gridCol>
                    <a:gridCol w="288000">
                      <a:extLst>
                        <a:ext uri="{9D8B030D-6E8A-4147-A177-3AD203B41FA5}">
                          <a16:colId xmlns:a16="http://schemas.microsoft.com/office/drawing/2014/main" val="518407479"/>
                        </a:ext>
                      </a:extLst>
                    </a:gridCol>
                    <a:gridCol w="288000">
                      <a:extLst>
                        <a:ext uri="{9D8B030D-6E8A-4147-A177-3AD203B41FA5}">
                          <a16:colId xmlns:a16="http://schemas.microsoft.com/office/drawing/2014/main" val="882504228"/>
                        </a:ext>
                      </a:extLst>
                    </a:gridCol>
                  </a:tblGrid>
                  <a:tr h="288000">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88000">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cxnSp>
            <p:nvCxnSpPr>
              <p:cNvPr id="16" name="Gerader Verbinder 15">
                <a:extLst>
                  <a:ext uri="{FF2B5EF4-FFF2-40B4-BE49-F238E27FC236}">
                    <a16:creationId xmlns:a16="http://schemas.microsoft.com/office/drawing/2014/main" id="{BEA2E352-28D5-D8FC-D6A1-0D7D18484E19}"/>
                  </a:ext>
                </a:extLst>
              </p:cNvPr>
              <p:cNvCxnSpPr>
                <a:cxnSpLocks/>
                <a:stCxn id="15" idx="0"/>
                <a:endCxn id="15" idx="2"/>
              </p:cNvCxnSpPr>
              <p:nvPr/>
            </p:nvCxnSpPr>
            <p:spPr>
              <a:xfrm>
                <a:off x="6232771" y="3155274"/>
                <a:ext cx="0" cy="57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7C950EAD-FE7B-C321-D280-4D62BD551664}"/>
                  </a:ext>
                </a:extLst>
              </p:cNvPr>
              <p:cNvCxnSpPr>
                <a:cxnSpLocks/>
                <a:endCxn id="15" idx="3"/>
              </p:cNvCxnSpPr>
              <p:nvPr/>
            </p:nvCxnSpPr>
            <p:spPr>
              <a:xfrm>
                <a:off x="4801985" y="3443274"/>
                <a:ext cx="28707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Kreis">
              <a:extLst>
                <a:ext uri="{FF2B5EF4-FFF2-40B4-BE49-F238E27FC236}">
                  <a16:creationId xmlns:a16="http://schemas.microsoft.com/office/drawing/2014/main" id="{AB1FBC5D-32DA-E734-7EAD-0FF380675312}"/>
                </a:ext>
              </a:extLst>
            </p:cNvPr>
            <p:cNvSpPr/>
            <p:nvPr/>
          </p:nvSpPr>
          <p:spPr>
            <a:xfrm>
              <a:off x="3824077" y="5230495"/>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sp>
        <p:nvSpPr>
          <p:cNvPr id="28" name="Sprechblase: oval 27">
            <a:extLst>
              <a:ext uri="{FF2B5EF4-FFF2-40B4-BE49-F238E27FC236}">
                <a16:creationId xmlns:a16="http://schemas.microsoft.com/office/drawing/2014/main" id="{9449A7DB-E85A-021D-CACE-E213F3A8D6F5}"/>
              </a:ext>
            </a:extLst>
          </p:cNvPr>
          <p:cNvSpPr/>
          <p:nvPr/>
        </p:nvSpPr>
        <p:spPr>
          <a:xfrm>
            <a:off x="1060579" y="2664036"/>
            <a:ext cx="1577081" cy="765984"/>
          </a:xfrm>
          <a:prstGeom prst="wedgeEllipseCallout">
            <a:avLst>
              <a:gd name="adj1" fmla="val 38855"/>
              <a:gd name="adj2" fmla="val 51171"/>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Wie viele Plättchen siehst du?</a:t>
            </a:r>
          </a:p>
        </p:txBody>
      </p:sp>
      <p:sp>
        <p:nvSpPr>
          <p:cNvPr id="31" name="Sprechblase: oval 30">
            <a:extLst>
              <a:ext uri="{FF2B5EF4-FFF2-40B4-BE49-F238E27FC236}">
                <a16:creationId xmlns:a16="http://schemas.microsoft.com/office/drawing/2014/main" id="{90A20CF9-2349-9FB7-D378-A3BDE3DA1A6D}"/>
              </a:ext>
            </a:extLst>
          </p:cNvPr>
          <p:cNvSpPr/>
          <p:nvPr/>
        </p:nvSpPr>
        <p:spPr>
          <a:xfrm>
            <a:off x="6006022" y="2660246"/>
            <a:ext cx="1577081" cy="765984"/>
          </a:xfrm>
          <a:prstGeom prst="wedgeEllipseCallout">
            <a:avLst>
              <a:gd name="adj1" fmla="val -42076"/>
              <a:gd name="adj2" fmla="val 47441"/>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Das sind 8 Plättchen.</a:t>
            </a:r>
          </a:p>
        </p:txBody>
      </p:sp>
      <p:sp>
        <p:nvSpPr>
          <p:cNvPr id="32" name="Sprechblase: oval 31">
            <a:extLst>
              <a:ext uri="{FF2B5EF4-FFF2-40B4-BE49-F238E27FC236}">
                <a16:creationId xmlns:a16="http://schemas.microsoft.com/office/drawing/2014/main" id="{720345F5-376C-7C39-D21F-D0B7C92C8233}"/>
              </a:ext>
            </a:extLst>
          </p:cNvPr>
          <p:cNvSpPr/>
          <p:nvPr/>
        </p:nvSpPr>
        <p:spPr>
          <a:xfrm>
            <a:off x="1678161" y="3512195"/>
            <a:ext cx="1577081" cy="765984"/>
          </a:xfrm>
          <a:prstGeom prst="wedgeEllipseCallout">
            <a:avLst>
              <a:gd name="adj1" fmla="val 38855"/>
              <a:gd name="adj2" fmla="val 51171"/>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Erklär mal!</a:t>
            </a:r>
          </a:p>
        </p:txBody>
      </p:sp>
      <p:sp>
        <p:nvSpPr>
          <p:cNvPr id="33" name="Sprechblase: oval 32">
            <a:extLst>
              <a:ext uri="{FF2B5EF4-FFF2-40B4-BE49-F238E27FC236}">
                <a16:creationId xmlns:a16="http://schemas.microsoft.com/office/drawing/2014/main" id="{6D064082-FF79-A629-709D-AE92FA21114E}"/>
              </a:ext>
            </a:extLst>
          </p:cNvPr>
          <p:cNvSpPr/>
          <p:nvPr/>
        </p:nvSpPr>
        <p:spPr>
          <a:xfrm>
            <a:off x="5061937" y="3498214"/>
            <a:ext cx="1888169" cy="765984"/>
          </a:xfrm>
          <a:prstGeom prst="wedgeEllipseCallout">
            <a:avLst>
              <a:gd name="adj1" fmla="val -43284"/>
              <a:gd name="adj2" fmla="val 44954"/>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Oben sind 5 und unten sind 3 Plättchen.</a:t>
            </a:r>
          </a:p>
        </p:txBody>
      </p:sp>
      <p:sp>
        <p:nvSpPr>
          <p:cNvPr id="34" name="Rechteck 33">
            <a:extLst>
              <a:ext uri="{FF2B5EF4-FFF2-40B4-BE49-F238E27FC236}">
                <a16:creationId xmlns:a16="http://schemas.microsoft.com/office/drawing/2014/main" id="{111D88D2-494D-77A1-AC9D-A797E55ADC5B}"/>
              </a:ext>
            </a:extLst>
          </p:cNvPr>
          <p:cNvSpPr/>
          <p:nvPr/>
        </p:nvSpPr>
        <p:spPr>
          <a:xfrm>
            <a:off x="2769266" y="2634183"/>
            <a:ext cx="3105150" cy="8118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Sprechblase: oval 34">
            <a:extLst>
              <a:ext uri="{FF2B5EF4-FFF2-40B4-BE49-F238E27FC236}">
                <a16:creationId xmlns:a16="http://schemas.microsoft.com/office/drawing/2014/main" id="{E4A00AF7-8704-E8F9-1B19-44DD2DBD6045}"/>
              </a:ext>
            </a:extLst>
          </p:cNvPr>
          <p:cNvSpPr/>
          <p:nvPr/>
        </p:nvSpPr>
        <p:spPr>
          <a:xfrm>
            <a:off x="1133367" y="4251546"/>
            <a:ext cx="1577081" cy="765984"/>
          </a:xfrm>
          <a:prstGeom prst="wedgeEllipseCallout">
            <a:avLst>
              <a:gd name="adj1" fmla="val 38855"/>
              <a:gd name="adj2" fmla="val 51171"/>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Stell dir das Punktefeld jetzt vor!</a:t>
            </a:r>
          </a:p>
        </p:txBody>
      </p:sp>
      <p:grpSp>
        <p:nvGrpSpPr>
          <p:cNvPr id="64" name="Gruppieren 63">
            <a:extLst>
              <a:ext uri="{FF2B5EF4-FFF2-40B4-BE49-F238E27FC236}">
                <a16:creationId xmlns:a16="http://schemas.microsoft.com/office/drawing/2014/main" id="{42AFAE0D-61E2-6D65-E329-37D060D449E2}"/>
              </a:ext>
            </a:extLst>
          </p:cNvPr>
          <p:cNvGrpSpPr/>
          <p:nvPr/>
        </p:nvGrpSpPr>
        <p:grpSpPr>
          <a:xfrm>
            <a:off x="5423645" y="4271530"/>
            <a:ext cx="1704975" cy="772023"/>
            <a:chOff x="5451353" y="4336182"/>
            <a:chExt cx="1704975" cy="772023"/>
          </a:xfrm>
        </p:grpSpPr>
        <p:sp>
          <p:nvSpPr>
            <p:cNvPr id="36" name="Denkblase: wolkenförmig 35">
              <a:extLst>
                <a:ext uri="{FF2B5EF4-FFF2-40B4-BE49-F238E27FC236}">
                  <a16:creationId xmlns:a16="http://schemas.microsoft.com/office/drawing/2014/main" id="{1ED74BE8-5D40-116B-7DC8-E02EB4CE733E}"/>
                </a:ext>
              </a:extLst>
            </p:cNvPr>
            <p:cNvSpPr/>
            <p:nvPr/>
          </p:nvSpPr>
          <p:spPr>
            <a:xfrm>
              <a:off x="5451353" y="4336182"/>
              <a:ext cx="1704975" cy="772023"/>
            </a:xfrm>
            <a:prstGeom prst="cloudCallout">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0" name="Gruppieren 49">
              <a:extLst>
                <a:ext uri="{FF2B5EF4-FFF2-40B4-BE49-F238E27FC236}">
                  <a16:creationId xmlns:a16="http://schemas.microsoft.com/office/drawing/2014/main" id="{58DF0B61-B12E-BA72-0C8C-021463F15760}"/>
                </a:ext>
              </a:extLst>
            </p:cNvPr>
            <p:cNvGrpSpPr/>
            <p:nvPr/>
          </p:nvGrpSpPr>
          <p:grpSpPr>
            <a:xfrm>
              <a:off x="5737949" y="4567095"/>
              <a:ext cx="1270000" cy="254000"/>
              <a:chOff x="2673504" y="4843862"/>
              <a:chExt cx="1270000" cy="254000"/>
            </a:xfrm>
          </p:grpSpPr>
          <p:sp>
            <p:nvSpPr>
              <p:cNvPr id="38" name="Kreis">
                <a:extLst>
                  <a:ext uri="{FF2B5EF4-FFF2-40B4-BE49-F238E27FC236}">
                    <a16:creationId xmlns:a16="http://schemas.microsoft.com/office/drawing/2014/main" id="{1318B0B8-43B7-58AB-7458-11012B668641}"/>
                  </a:ext>
                </a:extLst>
              </p:cNvPr>
              <p:cNvSpPr/>
              <p:nvPr/>
            </p:nvSpPr>
            <p:spPr>
              <a:xfrm flipH="1">
                <a:off x="2683938" y="4850212"/>
                <a:ext cx="107988" cy="108947"/>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39" name="Kreis">
                <a:extLst>
                  <a:ext uri="{FF2B5EF4-FFF2-40B4-BE49-F238E27FC236}">
                    <a16:creationId xmlns:a16="http://schemas.microsoft.com/office/drawing/2014/main" id="{9EA60FA1-3846-D505-E02A-C473C1347AD5}"/>
                  </a:ext>
                </a:extLst>
              </p:cNvPr>
              <p:cNvSpPr/>
              <p:nvPr/>
            </p:nvSpPr>
            <p:spPr>
              <a:xfrm flipH="1">
                <a:off x="2808846" y="4852888"/>
                <a:ext cx="107988" cy="108947"/>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40" name="Kreis">
                <a:extLst>
                  <a:ext uri="{FF2B5EF4-FFF2-40B4-BE49-F238E27FC236}">
                    <a16:creationId xmlns:a16="http://schemas.microsoft.com/office/drawing/2014/main" id="{3DFC950A-02C4-88E8-F42B-66A3CEF687B4}"/>
                  </a:ext>
                </a:extLst>
              </p:cNvPr>
              <p:cNvSpPr/>
              <p:nvPr/>
            </p:nvSpPr>
            <p:spPr>
              <a:xfrm flipH="1">
                <a:off x="2935097" y="4852888"/>
                <a:ext cx="107988" cy="108947"/>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41" name="Kreis">
                <a:extLst>
                  <a:ext uri="{FF2B5EF4-FFF2-40B4-BE49-F238E27FC236}">
                    <a16:creationId xmlns:a16="http://schemas.microsoft.com/office/drawing/2014/main" id="{52819EEE-4CF1-E7BC-5B04-770DEBCC2166}"/>
                  </a:ext>
                </a:extLst>
              </p:cNvPr>
              <p:cNvSpPr/>
              <p:nvPr/>
            </p:nvSpPr>
            <p:spPr>
              <a:xfrm flipH="1">
                <a:off x="3064588" y="4852888"/>
                <a:ext cx="107988" cy="108947"/>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42" name="Kreis">
                <a:extLst>
                  <a:ext uri="{FF2B5EF4-FFF2-40B4-BE49-F238E27FC236}">
                    <a16:creationId xmlns:a16="http://schemas.microsoft.com/office/drawing/2014/main" id="{7D96E0DE-60D7-1A79-1964-F0F1D7B5F2AD}"/>
                  </a:ext>
                </a:extLst>
              </p:cNvPr>
              <p:cNvSpPr/>
              <p:nvPr/>
            </p:nvSpPr>
            <p:spPr>
              <a:xfrm flipH="1">
                <a:off x="3189197" y="4853387"/>
                <a:ext cx="107988" cy="108947"/>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43" name="Kreis">
                <a:extLst>
                  <a:ext uri="{FF2B5EF4-FFF2-40B4-BE49-F238E27FC236}">
                    <a16:creationId xmlns:a16="http://schemas.microsoft.com/office/drawing/2014/main" id="{B00B7F41-CCE3-71BD-0CA9-61D32428FACF}"/>
                  </a:ext>
                </a:extLst>
              </p:cNvPr>
              <p:cNvSpPr/>
              <p:nvPr/>
            </p:nvSpPr>
            <p:spPr>
              <a:xfrm flipH="1">
                <a:off x="2683938" y="4976121"/>
                <a:ext cx="107988" cy="108947"/>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44" name="Kreis">
                <a:extLst>
                  <a:ext uri="{FF2B5EF4-FFF2-40B4-BE49-F238E27FC236}">
                    <a16:creationId xmlns:a16="http://schemas.microsoft.com/office/drawing/2014/main" id="{6686BA8F-537D-6B16-2E76-C1FB573955C2}"/>
                  </a:ext>
                </a:extLst>
              </p:cNvPr>
              <p:cNvSpPr/>
              <p:nvPr/>
            </p:nvSpPr>
            <p:spPr>
              <a:xfrm flipH="1">
                <a:off x="2808981" y="4976120"/>
                <a:ext cx="107988" cy="108947"/>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aphicFrame>
            <p:nvGraphicFramePr>
              <p:cNvPr id="47" name="Tabelle">
                <a:extLst>
                  <a:ext uri="{FF2B5EF4-FFF2-40B4-BE49-F238E27FC236}">
                    <a16:creationId xmlns:a16="http://schemas.microsoft.com/office/drawing/2014/main" id="{A9B81527-1A02-6986-9A52-F96DF189B4E9}"/>
                  </a:ext>
                </a:extLst>
              </p:cNvPr>
              <p:cNvGraphicFramePr/>
              <p:nvPr>
                <p:extLst>
                  <p:ext uri="{D42A27DB-BD31-4B8C-83A1-F6EECF244321}">
                    <p14:modId xmlns:p14="http://schemas.microsoft.com/office/powerpoint/2010/main" val="1621236168"/>
                  </p:ext>
                </p:extLst>
              </p:nvPr>
            </p:nvGraphicFramePr>
            <p:xfrm>
              <a:off x="2673504" y="4843862"/>
              <a:ext cx="1270000" cy="254000"/>
            </p:xfrm>
            <a:graphic>
              <a:graphicData uri="http://schemas.openxmlformats.org/drawingml/2006/table">
                <a:tbl>
                  <a:tblPr bandRow="1"/>
                  <a:tblGrid>
                    <a:gridCol w="127000">
                      <a:extLst>
                        <a:ext uri="{9D8B030D-6E8A-4147-A177-3AD203B41FA5}">
                          <a16:colId xmlns:a16="http://schemas.microsoft.com/office/drawing/2014/main" val="20000"/>
                        </a:ext>
                      </a:extLst>
                    </a:gridCol>
                    <a:gridCol w="127000">
                      <a:extLst>
                        <a:ext uri="{9D8B030D-6E8A-4147-A177-3AD203B41FA5}">
                          <a16:colId xmlns:a16="http://schemas.microsoft.com/office/drawing/2014/main" val="20001"/>
                        </a:ext>
                      </a:extLst>
                    </a:gridCol>
                    <a:gridCol w="127000">
                      <a:extLst>
                        <a:ext uri="{9D8B030D-6E8A-4147-A177-3AD203B41FA5}">
                          <a16:colId xmlns:a16="http://schemas.microsoft.com/office/drawing/2014/main" val="20002"/>
                        </a:ext>
                      </a:extLst>
                    </a:gridCol>
                    <a:gridCol w="127000">
                      <a:extLst>
                        <a:ext uri="{9D8B030D-6E8A-4147-A177-3AD203B41FA5}">
                          <a16:colId xmlns:a16="http://schemas.microsoft.com/office/drawing/2014/main" val="20003"/>
                        </a:ext>
                      </a:extLst>
                    </a:gridCol>
                    <a:gridCol w="127000">
                      <a:extLst>
                        <a:ext uri="{9D8B030D-6E8A-4147-A177-3AD203B41FA5}">
                          <a16:colId xmlns:a16="http://schemas.microsoft.com/office/drawing/2014/main" val="20004"/>
                        </a:ext>
                      </a:extLst>
                    </a:gridCol>
                    <a:gridCol w="127000">
                      <a:extLst>
                        <a:ext uri="{9D8B030D-6E8A-4147-A177-3AD203B41FA5}">
                          <a16:colId xmlns:a16="http://schemas.microsoft.com/office/drawing/2014/main" val="1740998449"/>
                        </a:ext>
                      </a:extLst>
                    </a:gridCol>
                    <a:gridCol w="127000">
                      <a:extLst>
                        <a:ext uri="{9D8B030D-6E8A-4147-A177-3AD203B41FA5}">
                          <a16:colId xmlns:a16="http://schemas.microsoft.com/office/drawing/2014/main" val="1352188810"/>
                        </a:ext>
                      </a:extLst>
                    </a:gridCol>
                    <a:gridCol w="127000">
                      <a:extLst>
                        <a:ext uri="{9D8B030D-6E8A-4147-A177-3AD203B41FA5}">
                          <a16:colId xmlns:a16="http://schemas.microsoft.com/office/drawing/2014/main" val="3684796395"/>
                        </a:ext>
                      </a:extLst>
                    </a:gridCol>
                    <a:gridCol w="127000">
                      <a:extLst>
                        <a:ext uri="{9D8B030D-6E8A-4147-A177-3AD203B41FA5}">
                          <a16:colId xmlns:a16="http://schemas.microsoft.com/office/drawing/2014/main" val="518407479"/>
                        </a:ext>
                      </a:extLst>
                    </a:gridCol>
                    <a:gridCol w="127000">
                      <a:extLst>
                        <a:ext uri="{9D8B030D-6E8A-4147-A177-3AD203B41FA5}">
                          <a16:colId xmlns:a16="http://schemas.microsoft.com/office/drawing/2014/main" val="882504228"/>
                        </a:ext>
                      </a:extLst>
                    </a:gridCol>
                  </a:tblGrid>
                  <a:tr h="0">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defTabSz="642937">
                            <a:tabLst>
                              <a:tab pos="635000" algn="l"/>
                            </a:tabLst>
                            <a:defRPr sz="1200">
                              <a:uFill>
                                <a:solidFill>
                                  <a:srgbClr val="000000"/>
                                </a:solidFill>
                              </a:uFill>
                              <a:latin typeface="+mj-lt"/>
                              <a:ea typeface="+mj-ea"/>
                              <a:cs typeface="+mj-cs"/>
                              <a:sym typeface="Calibri"/>
                            </a:defRPr>
                          </a:pPr>
                          <a:endParaRPr sz="10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1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6" name="Kreis">
                <a:extLst>
                  <a:ext uri="{FF2B5EF4-FFF2-40B4-BE49-F238E27FC236}">
                    <a16:creationId xmlns:a16="http://schemas.microsoft.com/office/drawing/2014/main" id="{48B25E4D-1858-1794-11A4-A58E41BBCA45}"/>
                  </a:ext>
                </a:extLst>
              </p:cNvPr>
              <p:cNvSpPr/>
              <p:nvPr/>
            </p:nvSpPr>
            <p:spPr>
              <a:xfrm flipH="1">
                <a:off x="2934024" y="4970861"/>
                <a:ext cx="107988" cy="108947"/>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grpSp>
      <p:grpSp>
        <p:nvGrpSpPr>
          <p:cNvPr id="59" name="Gruppieren 58">
            <a:extLst>
              <a:ext uri="{FF2B5EF4-FFF2-40B4-BE49-F238E27FC236}">
                <a16:creationId xmlns:a16="http://schemas.microsoft.com/office/drawing/2014/main" id="{316A3977-4219-281E-B0EE-EDE543200ABB}"/>
              </a:ext>
            </a:extLst>
          </p:cNvPr>
          <p:cNvGrpSpPr/>
          <p:nvPr/>
        </p:nvGrpSpPr>
        <p:grpSpPr>
          <a:xfrm>
            <a:off x="2916048" y="5304519"/>
            <a:ext cx="2880000" cy="576000"/>
            <a:chOff x="4792771" y="3155274"/>
            <a:chExt cx="2880000" cy="576000"/>
          </a:xfrm>
        </p:grpSpPr>
        <p:graphicFrame>
          <p:nvGraphicFramePr>
            <p:cNvPr id="61" name="Tabelle">
              <a:extLst>
                <a:ext uri="{FF2B5EF4-FFF2-40B4-BE49-F238E27FC236}">
                  <a16:creationId xmlns:a16="http://schemas.microsoft.com/office/drawing/2014/main" id="{1FE14DEC-6A54-A750-7FF9-BA11E27BBCBA}"/>
                </a:ext>
              </a:extLst>
            </p:cNvPr>
            <p:cNvGraphicFramePr/>
            <p:nvPr>
              <p:extLst>
                <p:ext uri="{D42A27DB-BD31-4B8C-83A1-F6EECF244321}">
                  <p14:modId xmlns:p14="http://schemas.microsoft.com/office/powerpoint/2010/main" val="1725063032"/>
                </p:ext>
              </p:extLst>
            </p:nvPr>
          </p:nvGraphicFramePr>
          <p:xfrm>
            <a:off x="4792771" y="3155274"/>
            <a:ext cx="2880000" cy="576000"/>
          </p:xfrm>
          <a:graphic>
            <a:graphicData uri="http://schemas.openxmlformats.org/drawingml/2006/table">
              <a:tbl>
                <a:tblPr bandRow="1"/>
                <a:tblGrid>
                  <a:gridCol w="288000">
                    <a:extLst>
                      <a:ext uri="{9D8B030D-6E8A-4147-A177-3AD203B41FA5}">
                        <a16:colId xmlns:a16="http://schemas.microsoft.com/office/drawing/2014/main" val="20000"/>
                      </a:ext>
                    </a:extLst>
                  </a:gridCol>
                  <a:gridCol w="288000">
                    <a:extLst>
                      <a:ext uri="{9D8B030D-6E8A-4147-A177-3AD203B41FA5}">
                        <a16:colId xmlns:a16="http://schemas.microsoft.com/office/drawing/2014/main" val="20001"/>
                      </a:ext>
                    </a:extLst>
                  </a:gridCol>
                  <a:gridCol w="288000">
                    <a:extLst>
                      <a:ext uri="{9D8B030D-6E8A-4147-A177-3AD203B41FA5}">
                        <a16:colId xmlns:a16="http://schemas.microsoft.com/office/drawing/2014/main" val="20002"/>
                      </a:ext>
                    </a:extLst>
                  </a:gridCol>
                  <a:gridCol w="288000">
                    <a:extLst>
                      <a:ext uri="{9D8B030D-6E8A-4147-A177-3AD203B41FA5}">
                        <a16:colId xmlns:a16="http://schemas.microsoft.com/office/drawing/2014/main" val="20003"/>
                      </a:ext>
                    </a:extLst>
                  </a:gridCol>
                  <a:gridCol w="288000">
                    <a:extLst>
                      <a:ext uri="{9D8B030D-6E8A-4147-A177-3AD203B41FA5}">
                        <a16:colId xmlns:a16="http://schemas.microsoft.com/office/drawing/2014/main" val="20004"/>
                      </a:ext>
                    </a:extLst>
                  </a:gridCol>
                  <a:gridCol w="288000">
                    <a:extLst>
                      <a:ext uri="{9D8B030D-6E8A-4147-A177-3AD203B41FA5}">
                        <a16:colId xmlns:a16="http://schemas.microsoft.com/office/drawing/2014/main" val="1740998449"/>
                      </a:ext>
                    </a:extLst>
                  </a:gridCol>
                  <a:gridCol w="288000">
                    <a:extLst>
                      <a:ext uri="{9D8B030D-6E8A-4147-A177-3AD203B41FA5}">
                        <a16:colId xmlns:a16="http://schemas.microsoft.com/office/drawing/2014/main" val="1352188810"/>
                      </a:ext>
                    </a:extLst>
                  </a:gridCol>
                  <a:gridCol w="288000">
                    <a:extLst>
                      <a:ext uri="{9D8B030D-6E8A-4147-A177-3AD203B41FA5}">
                        <a16:colId xmlns:a16="http://schemas.microsoft.com/office/drawing/2014/main" val="3684796395"/>
                      </a:ext>
                    </a:extLst>
                  </a:gridCol>
                  <a:gridCol w="288000">
                    <a:extLst>
                      <a:ext uri="{9D8B030D-6E8A-4147-A177-3AD203B41FA5}">
                        <a16:colId xmlns:a16="http://schemas.microsoft.com/office/drawing/2014/main" val="518407479"/>
                      </a:ext>
                    </a:extLst>
                  </a:gridCol>
                  <a:gridCol w="288000">
                    <a:extLst>
                      <a:ext uri="{9D8B030D-6E8A-4147-A177-3AD203B41FA5}">
                        <a16:colId xmlns:a16="http://schemas.microsoft.com/office/drawing/2014/main" val="882504228"/>
                      </a:ext>
                    </a:extLst>
                  </a:gridCol>
                </a:tblGrid>
                <a:tr h="288000">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88000">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cxnSp>
          <p:nvCxnSpPr>
            <p:cNvPr id="62" name="Gerader Verbinder 61">
              <a:extLst>
                <a:ext uri="{FF2B5EF4-FFF2-40B4-BE49-F238E27FC236}">
                  <a16:creationId xmlns:a16="http://schemas.microsoft.com/office/drawing/2014/main" id="{7A95153D-30A8-3219-6698-49DD87C55662}"/>
                </a:ext>
              </a:extLst>
            </p:cNvPr>
            <p:cNvCxnSpPr>
              <a:cxnSpLocks/>
              <a:stCxn id="61" idx="0"/>
              <a:endCxn id="61" idx="2"/>
            </p:cNvCxnSpPr>
            <p:nvPr/>
          </p:nvCxnSpPr>
          <p:spPr>
            <a:xfrm>
              <a:off x="6232771" y="3155274"/>
              <a:ext cx="0" cy="57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9005F89C-B15F-E4C1-BDC6-AC5DFA61F917}"/>
                </a:ext>
              </a:extLst>
            </p:cNvPr>
            <p:cNvCxnSpPr>
              <a:cxnSpLocks/>
              <a:endCxn id="61" idx="3"/>
            </p:cNvCxnSpPr>
            <p:nvPr/>
          </p:nvCxnSpPr>
          <p:spPr>
            <a:xfrm>
              <a:off x="4801985" y="3443274"/>
              <a:ext cx="28707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Sprechblase: oval 64">
            <a:extLst>
              <a:ext uri="{FF2B5EF4-FFF2-40B4-BE49-F238E27FC236}">
                <a16:creationId xmlns:a16="http://schemas.microsoft.com/office/drawing/2014/main" id="{D4D4F230-164E-5BFE-E4D0-590A963D2AF5}"/>
              </a:ext>
            </a:extLst>
          </p:cNvPr>
          <p:cNvSpPr/>
          <p:nvPr/>
        </p:nvSpPr>
        <p:spPr>
          <a:xfrm>
            <a:off x="549948" y="5107578"/>
            <a:ext cx="2057400" cy="765984"/>
          </a:xfrm>
          <a:prstGeom prst="wedgeEllipseCallout">
            <a:avLst>
              <a:gd name="adj1" fmla="val 38855"/>
              <a:gd name="adj2" fmla="val 51171"/>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Zeichne die Plättchen in das leere Punktefeld!</a:t>
            </a:r>
          </a:p>
        </p:txBody>
      </p:sp>
      <mc:AlternateContent xmlns:mc="http://schemas.openxmlformats.org/markup-compatibility/2006" xmlns:p14="http://schemas.microsoft.com/office/powerpoint/2010/main">
        <mc:Choice Requires="p14">
          <p:contentPart p14:bwMode="auto" r:id="rId4">
            <p14:nvContentPartPr>
              <p14:cNvPr id="69" name="Freihand 68">
                <a:extLst>
                  <a:ext uri="{FF2B5EF4-FFF2-40B4-BE49-F238E27FC236}">
                    <a16:creationId xmlns:a16="http://schemas.microsoft.com/office/drawing/2014/main" id="{501EA276-84B6-C4CC-1CE5-BA1CDD3F8BBB}"/>
                  </a:ext>
                </a:extLst>
              </p14:cNvPr>
              <p14:cNvContentPartPr/>
              <p14:nvPr/>
            </p14:nvContentPartPr>
            <p14:xfrm>
              <a:off x="3001639" y="5391427"/>
              <a:ext cx="117000" cy="110520"/>
            </p14:xfrm>
          </p:contentPart>
        </mc:Choice>
        <mc:Fallback xmlns="">
          <p:pic>
            <p:nvPicPr>
              <p:cNvPr id="69" name="Freihand 68">
                <a:extLst>
                  <a:ext uri="{FF2B5EF4-FFF2-40B4-BE49-F238E27FC236}">
                    <a16:creationId xmlns:a16="http://schemas.microsoft.com/office/drawing/2014/main" id="{501EA276-84B6-C4CC-1CE5-BA1CDD3F8BBB}"/>
                  </a:ext>
                </a:extLst>
              </p:cNvPr>
              <p:cNvPicPr/>
              <p:nvPr/>
            </p:nvPicPr>
            <p:blipFill>
              <a:blip r:embed="rId5"/>
              <a:stretch>
                <a:fillRect/>
              </a:stretch>
            </p:blipFill>
            <p:spPr>
              <a:xfrm>
                <a:off x="2983639" y="5355787"/>
                <a:ext cx="152640" cy="182160"/>
              </a:xfrm>
              <a:prstGeom prst="rect">
                <a:avLst/>
              </a:prstGeom>
            </p:spPr>
          </p:pic>
        </mc:Fallback>
      </mc:AlternateContent>
      <p:pic>
        <p:nvPicPr>
          <p:cNvPr id="67" name="Grafik 66" descr="Bleistift mit einfarbiger Füllung">
            <a:extLst>
              <a:ext uri="{FF2B5EF4-FFF2-40B4-BE49-F238E27FC236}">
                <a16:creationId xmlns:a16="http://schemas.microsoft.com/office/drawing/2014/main" id="{C104B0FB-8562-D717-AE89-B2F3CFC389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127466">
            <a:off x="2959649" y="5455917"/>
            <a:ext cx="687045" cy="687045"/>
          </a:xfrm>
          <a:prstGeom prst="rect">
            <a:avLst/>
          </a:prstGeom>
        </p:spPr>
      </p:pic>
    </p:spTree>
    <p:extLst>
      <p:ext uri="{BB962C8B-B14F-4D97-AF65-F5344CB8AC3E}">
        <p14:creationId xmlns:p14="http://schemas.microsoft.com/office/powerpoint/2010/main" val="161097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69"/>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32" grpId="0" animBg="1"/>
      <p:bldP spid="33" grpId="0" animBg="1"/>
      <p:bldP spid="34" grpId="0" animBg="1"/>
      <p:bldP spid="35" grpId="0" animBg="1"/>
      <p:bldP spid="6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8DB577-EE9B-FBB5-E8EA-52DBFD7F842F}"/>
              </a:ext>
            </a:extLst>
          </p:cNvPr>
          <p:cNvSpPr>
            <a:spLocks noGrp="1"/>
          </p:cNvSpPr>
          <p:nvPr>
            <p:ph type="title"/>
          </p:nvPr>
        </p:nvSpPr>
        <p:spPr/>
        <p:txBody>
          <a:bodyPr/>
          <a:lstStyle/>
          <a:p>
            <a:r>
              <a:rPr lang="de-DE" dirty="0"/>
              <a:t>4. Förderschwerpunkt Lernen</a:t>
            </a:r>
          </a:p>
        </p:txBody>
      </p:sp>
      <p:sp>
        <p:nvSpPr>
          <p:cNvPr id="3" name="Textplatzhalter 2">
            <a:extLst>
              <a:ext uri="{FF2B5EF4-FFF2-40B4-BE49-F238E27FC236}">
                <a16:creationId xmlns:a16="http://schemas.microsoft.com/office/drawing/2014/main" id="{228E9393-9CB6-D837-6C03-4606083F51F9}"/>
              </a:ext>
            </a:extLst>
          </p:cNvPr>
          <p:cNvSpPr>
            <a:spLocks noGrp="1"/>
          </p:cNvSpPr>
          <p:nvPr>
            <p:ph type="body" sz="quarter" idx="13"/>
          </p:nvPr>
        </p:nvSpPr>
        <p:spPr/>
        <p:txBody>
          <a:bodyPr/>
          <a:lstStyle/>
          <a:p>
            <a:r>
              <a:rPr lang="de-DE" dirty="0"/>
              <a:t>BASISAUFGABE „WIE VIELE PLÄTTCHEN SIEHST DU? – REDUKTION</a:t>
            </a:r>
          </a:p>
        </p:txBody>
      </p:sp>
      <p:sp>
        <p:nvSpPr>
          <p:cNvPr id="4" name="Inhaltsplatzhalter 3">
            <a:extLst>
              <a:ext uri="{FF2B5EF4-FFF2-40B4-BE49-F238E27FC236}">
                <a16:creationId xmlns:a16="http://schemas.microsoft.com/office/drawing/2014/main" id="{F807A4A4-F2DB-2B8F-6C26-783638A124EF}"/>
              </a:ext>
            </a:extLst>
          </p:cNvPr>
          <p:cNvSpPr>
            <a:spLocks noGrp="1"/>
          </p:cNvSpPr>
          <p:nvPr>
            <p:ph idx="1"/>
          </p:nvPr>
        </p:nvSpPr>
        <p:spPr>
          <a:xfrm>
            <a:off x="1096423" y="1728115"/>
            <a:ext cx="7428452" cy="4418617"/>
          </a:xfrm>
        </p:spPr>
        <p:txBody>
          <a:bodyPr/>
          <a:lstStyle/>
          <a:p>
            <a:pPr>
              <a:spcBef>
                <a:spcPts val="600"/>
              </a:spcBef>
            </a:pPr>
            <a:r>
              <a:rPr lang="de-DE" sz="1600" dirty="0"/>
              <a:t>Reduktion: Fokussieren von Zahldarstellungen in Bezug zur „5“ und zur „10“</a:t>
            </a:r>
          </a:p>
          <a:p>
            <a:pPr>
              <a:spcBef>
                <a:spcPts val="600"/>
              </a:spcBef>
            </a:pPr>
            <a:r>
              <a:rPr lang="de-DE" sz="1600" dirty="0"/>
              <a:t>Ziel: Betonung von bedeutsamen Zahlbeziehungen für das flexible Rechnen</a:t>
            </a:r>
          </a:p>
          <a:p>
            <a:pPr>
              <a:spcBef>
                <a:spcPts val="600"/>
              </a:spcBef>
            </a:pPr>
            <a:endParaRPr lang="de-DE" sz="1600" dirty="0"/>
          </a:p>
        </p:txBody>
      </p:sp>
      <p:sp>
        <p:nvSpPr>
          <p:cNvPr id="5" name="Datumsplatzhalter 4">
            <a:extLst>
              <a:ext uri="{FF2B5EF4-FFF2-40B4-BE49-F238E27FC236}">
                <a16:creationId xmlns:a16="http://schemas.microsoft.com/office/drawing/2014/main" id="{ADFCEA28-C724-9EF7-8BCC-69EBDB8718B9}"/>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9B48F41-1800-93FA-60EC-36F233DE054A}"/>
              </a:ext>
            </a:extLst>
          </p:cNvPr>
          <p:cNvSpPr>
            <a:spLocks noGrp="1"/>
          </p:cNvSpPr>
          <p:nvPr>
            <p:ph type="sldNum" sz="quarter" idx="12"/>
          </p:nvPr>
        </p:nvSpPr>
        <p:spPr/>
        <p:txBody>
          <a:bodyPr/>
          <a:lstStyle/>
          <a:p>
            <a:fld id="{C3752B7C-18A9-864D-BBCB-54A9F41B5594}" type="slidenum">
              <a:rPr lang="de-DE" smtClean="0"/>
              <a:pPr/>
              <a:t>111</a:t>
            </a:fld>
            <a:endParaRPr lang="de-DE" dirty="0"/>
          </a:p>
        </p:txBody>
      </p:sp>
      <p:sp>
        <p:nvSpPr>
          <p:cNvPr id="8" name="Textfeld 7">
            <a:extLst>
              <a:ext uri="{FF2B5EF4-FFF2-40B4-BE49-F238E27FC236}">
                <a16:creationId xmlns:a16="http://schemas.microsoft.com/office/drawing/2014/main" id="{4A34F5CB-6121-A408-0B89-87150C6054DA}"/>
              </a:ext>
            </a:extLst>
          </p:cNvPr>
          <p:cNvSpPr txBox="1"/>
          <p:nvPr/>
        </p:nvSpPr>
        <p:spPr>
          <a:xfrm>
            <a:off x="6372949" y="5906009"/>
            <a:ext cx="2552138" cy="276999"/>
          </a:xfrm>
          <a:prstGeom prst="rect">
            <a:avLst/>
          </a:prstGeom>
          <a:noFill/>
        </p:spPr>
        <p:txBody>
          <a:bodyPr wrap="square">
            <a:spAutoFit/>
          </a:bodyPr>
          <a:lstStyle/>
          <a:p>
            <a:r>
              <a:rPr lang="de-DE" sz="1200" dirty="0">
                <a:solidFill>
                  <a:srgbClr val="327D8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https://pikas-mi.dzlm.de/node/633</a:t>
            </a:r>
            <a:endParaRPr lang="de-DE" sz="1200" dirty="0">
              <a:solidFill>
                <a:srgbClr val="327D87"/>
              </a:solidFill>
              <a:latin typeface="Arial" panose="020B0604020202020204" pitchFamily="34" charset="0"/>
              <a:cs typeface="Arial" panose="020B0604020202020204" pitchFamily="34" charset="0"/>
            </a:endParaRPr>
          </a:p>
        </p:txBody>
      </p:sp>
      <p:grpSp>
        <p:nvGrpSpPr>
          <p:cNvPr id="56" name="Gruppieren 55">
            <a:extLst>
              <a:ext uri="{FF2B5EF4-FFF2-40B4-BE49-F238E27FC236}">
                <a16:creationId xmlns:a16="http://schemas.microsoft.com/office/drawing/2014/main" id="{6975E80A-839A-7740-D569-921B794CF070}"/>
              </a:ext>
            </a:extLst>
          </p:cNvPr>
          <p:cNvGrpSpPr/>
          <p:nvPr/>
        </p:nvGrpSpPr>
        <p:grpSpPr>
          <a:xfrm>
            <a:off x="2075696" y="3776987"/>
            <a:ext cx="1440000" cy="576000"/>
            <a:chOff x="3927069" y="3911528"/>
            <a:chExt cx="1440000" cy="576000"/>
          </a:xfrm>
        </p:grpSpPr>
        <p:sp>
          <p:nvSpPr>
            <p:cNvPr id="9" name="Kreis">
              <a:extLst>
                <a:ext uri="{FF2B5EF4-FFF2-40B4-BE49-F238E27FC236}">
                  <a16:creationId xmlns:a16="http://schemas.microsoft.com/office/drawing/2014/main" id="{6E4536A1-F8DC-176B-0E8C-515E53654E7A}"/>
                </a:ext>
              </a:extLst>
            </p:cNvPr>
            <p:cNvSpPr/>
            <p:nvPr/>
          </p:nvSpPr>
          <p:spPr>
            <a:xfrm>
              <a:off x="3952317" y="3928869"/>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0" name="Kreis">
              <a:extLst>
                <a:ext uri="{FF2B5EF4-FFF2-40B4-BE49-F238E27FC236}">
                  <a16:creationId xmlns:a16="http://schemas.microsoft.com/office/drawing/2014/main" id="{BD74DFCB-2D13-CB75-404B-EF06822B1462}"/>
                </a:ext>
              </a:extLst>
            </p:cNvPr>
            <p:cNvSpPr/>
            <p:nvPr/>
          </p:nvSpPr>
          <p:spPr>
            <a:xfrm>
              <a:off x="4245211" y="3928869"/>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1" name="Kreis">
              <a:extLst>
                <a:ext uri="{FF2B5EF4-FFF2-40B4-BE49-F238E27FC236}">
                  <a16:creationId xmlns:a16="http://schemas.microsoft.com/office/drawing/2014/main" id="{37CF78AD-9AFB-92FA-1B61-873301238333}"/>
                </a:ext>
              </a:extLst>
            </p:cNvPr>
            <p:cNvSpPr/>
            <p:nvPr/>
          </p:nvSpPr>
          <p:spPr>
            <a:xfrm>
              <a:off x="4529547" y="3928869"/>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2" name="Kreis">
              <a:extLst>
                <a:ext uri="{FF2B5EF4-FFF2-40B4-BE49-F238E27FC236}">
                  <a16:creationId xmlns:a16="http://schemas.microsoft.com/office/drawing/2014/main" id="{2AF37B75-9799-2162-9C60-35B7412030F9}"/>
                </a:ext>
              </a:extLst>
            </p:cNvPr>
            <p:cNvSpPr/>
            <p:nvPr/>
          </p:nvSpPr>
          <p:spPr>
            <a:xfrm>
              <a:off x="4813883" y="3928869"/>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aphicFrame>
          <p:nvGraphicFramePr>
            <p:cNvPr id="45" name="Tabelle">
              <a:extLst>
                <a:ext uri="{FF2B5EF4-FFF2-40B4-BE49-F238E27FC236}">
                  <a16:creationId xmlns:a16="http://schemas.microsoft.com/office/drawing/2014/main" id="{19B4A407-8A23-EF26-8B26-342DB8AF5F8D}"/>
                </a:ext>
              </a:extLst>
            </p:cNvPr>
            <p:cNvGraphicFramePr/>
            <p:nvPr>
              <p:extLst>
                <p:ext uri="{D42A27DB-BD31-4B8C-83A1-F6EECF244321}">
                  <p14:modId xmlns:p14="http://schemas.microsoft.com/office/powerpoint/2010/main" val="2207322270"/>
                </p:ext>
              </p:extLst>
            </p:nvPr>
          </p:nvGraphicFramePr>
          <p:xfrm>
            <a:off x="3927069" y="3911528"/>
            <a:ext cx="1440000" cy="576000"/>
          </p:xfrm>
          <a:graphic>
            <a:graphicData uri="http://schemas.openxmlformats.org/drawingml/2006/table">
              <a:tbl>
                <a:tblPr bandRow="1"/>
                <a:tblGrid>
                  <a:gridCol w="288000">
                    <a:extLst>
                      <a:ext uri="{9D8B030D-6E8A-4147-A177-3AD203B41FA5}">
                        <a16:colId xmlns:a16="http://schemas.microsoft.com/office/drawing/2014/main" val="20000"/>
                      </a:ext>
                    </a:extLst>
                  </a:gridCol>
                  <a:gridCol w="288000">
                    <a:extLst>
                      <a:ext uri="{9D8B030D-6E8A-4147-A177-3AD203B41FA5}">
                        <a16:colId xmlns:a16="http://schemas.microsoft.com/office/drawing/2014/main" val="20001"/>
                      </a:ext>
                    </a:extLst>
                  </a:gridCol>
                  <a:gridCol w="288000">
                    <a:extLst>
                      <a:ext uri="{9D8B030D-6E8A-4147-A177-3AD203B41FA5}">
                        <a16:colId xmlns:a16="http://schemas.microsoft.com/office/drawing/2014/main" val="20002"/>
                      </a:ext>
                    </a:extLst>
                  </a:gridCol>
                  <a:gridCol w="288000">
                    <a:extLst>
                      <a:ext uri="{9D8B030D-6E8A-4147-A177-3AD203B41FA5}">
                        <a16:colId xmlns:a16="http://schemas.microsoft.com/office/drawing/2014/main" val="20003"/>
                      </a:ext>
                    </a:extLst>
                  </a:gridCol>
                  <a:gridCol w="288000">
                    <a:extLst>
                      <a:ext uri="{9D8B030D-6E8A-4147-A177-3AD203B41FA5}">
                        <a16:colId xmlns:a16="http://schemas.microsoft.com/office/drawing/2014/main" val="20004"/>
                      </a:ext>
                    </a:extLst>
                  </a:gridCol>
                </a:tblGrid>
                <a:tr h="288000">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extLst>
                    <a:ext uri="{0D108BD9-81ED-4DB2-BD59-A6C34878D82A}">
                      <a16:rowId xmlns:a16="http://schemas.microsoft.com/office/drawing/2014/main" val="10000"/>
                    </a:ext>
                  </a:extLst>
                </a:tr>
                <a:tr h="288000">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pSp>
      <p:grpSp>
        <p:nvGrpSpPr>
          <p:cNvPr id="57" name="Gruppieren 56">
            <a:extLst>
              <a:ext uri="{FF2B5EF4-FFF2-40B4-BE49-F238E27FC236}">
                <a16:creationId xmlns:a16="http://schemas.microsoft.com/office/drawing/2014/main" id="{3072AF1A-0387-2460-DB72-DFA2060EA89E}"/>
              </a:ext>
            </a:extLst>
          </p:cNvPr>
          <p:cNvGrpSpPr/>
          <p:nvPr/>
        </p:nvGrpSpPr>
        <p:grpSpPr>
          <a:xfrm>
            <a:off x="6384672" y="3765604"/>
            <a:ext cx="1440000" cy="576000"/>
            <a:chOff x="6412777" y="3796261"/>
            <a:chExt cx="1440000" cy="576000"/>
          </a:xfrm>
        </p:grpSpPr>
        <p:sp>
          <p:nvSpPr>
            <p:cNvPr id="13" name="Kreis">
              <a:extLst>
                <a:ext uri="{FF2B5EF4-FFF2-40B4-BE49-F238E27FC236}">
                  <a16:creationId xmlns:a16="http://schemas.microsoft.com/office/drawing/2014/main" id="{0C86DF6A-DF60-A45B-2BF5-46B90940D189}"/>
                </a:ext>
              </a:extLst>
            </p:cNvPr>
            <p:cNvSpPr/>
            <p:nvPr/>
          </p:nvSpPr>
          <p:spPr>
            <a:xfrm>
              <a:off x="7580579" y="3813602"/>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9" name="Kreis">
              <a:extLst>
                <a:ext uri="{FF2B5EF4-FFF2-40B4-BE49-F238E27FC236}">
                  <a16:creationId xmlns:a16="http://schemas.microsoft.com/office/drawing/2014/main" id="{2A0103A3-DE50-0AC7-FD5F-DBD056F69BAC}"/>
                </a:ext>
              </a:extLst>
            </p:cNvPr>
            <p:cNvSpPr/>
            <p:nvPr/>
          </p:nvSpPr>
          <p:spPr>
            <a:xfrm>
              <a:off x="6729998" y="4099718"/>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37" name="Kreis">
              <a:extLst>
                <a:ext uri="{FF2B5EF4-FFF2-40B4-BE49-F238E27FC236}">
                  <a16:creationId xmlns:a16="http://schemas.microsoft.com/office/drawing/2014/main" id="{689BDF7A-5FF3-6D2A-4138-7127A513F74B}"/>
                </a:ext>
              </a:extLst>
            </p:cNvPr>
            <p:cNvSpPr/>
            <p:nvPr/>
          </p:nvSpPr>
          <p:spPr>
            <a:xfrm>
              <a:off x="6448679" y="4099718"/>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1" name="Kreis">
              <a:extLst>
                <a:ext uri="{FF2B5EF4-FFF2-40B4-BE49-F238E27FC236}">
                  <a16:creationId xmlns:a16="http://schemas.microsoft.com/office/drawing/2014/main" id="{5703E1EB-D009-BC9F-8705-D8AA88FDE565}"/>
                </a:ext>
              </a:extLst>
            </p:cNvPr>
            <p:cNvSpPr/>
            <p:nvPr/>
          </p:nvSpPr>
          <p:spPr>
            <a:xfrm>
              <a:off x="6438025" y="3813602"/>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2" name="Kreis">
              <a:extLst>
                <a:ext uri="{FF2B5EF4-FFF2-40B4-BE49-F238E27FC236}">
                  <a16:creationId xmlns:a16="http://schemas.microsoft.com/office/drawing/2014/main" id="{768F626E-FB63-3F28-EA98-7FD4A1132FDD}"/>
                </a:ext>
              </a:extLst>
            </p:cNvPr>
            <p:cNvSpPr/>
            <p:nvPr/>
          </p:nvSpPr>
          <p:spPr>
            <a:xfrm>
              <a:off x="6730919" y="3813602"/>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3" name="Kreis">
              <a:extLst>
                <a:ext uri="{FF2B5EF4-FFF2-40B4-BE49-F238E27FC236}">
                  <a16:creationId xmlns:a16="http://schemas.microsoft.com/office/drawing/2014/main" id="{8B1C47A1-E37D-01F9-38B1-FCF65784AE76}"/>
                </a:ext>
              </a:extLst>
            </p:cNvPr>
            <p:cNvSpPr/>
            <p:nvPr/>
          </p:nvSpPr>
          <p:spPr>
            <a:xfrm>
              <a:off x="7015255" y="3813602"/>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4" name="Kreis">
              <a:extLst>
                <a:ext uri="{FF2B5EF4-FFF2-40B4-BE49-F238E27FC236}">
                  <a16:creationId xmlns:a16="http://schemas.microsoft.com/office/drawing/2014/main" id="{5200E22D-0CAB-0245-0DD2-B2882E3E92BB}"/>
                </a:ext>
              </a:extLst>
            </p:cNvPr>
            <p:cNvSpPr/>
            <p:nvPr/>
          </p:nvSpPr>
          <p:spPr>
            <a:xfrm>
              <a:off x="7299591" y="3813602"/>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aphicFrame>
          <p:nvGraphicFramePr>
            <p:cNvPr id="55" name="Tabelle">
              <a:extLst>
                <a:ext uri="{FF2B5EF4-FFF2-40B4-BE49-F238E27FC236}">
                  <a16:creationId xmlns:a16="http://schemas.microsoft.com/office/drawing/2014/main" id="{B17A3C08-4F54-C7EB-B7FE-F92951CC6B10}"/>
                </a:ext>
              </a:extLst>
            </p:cNvPr>
            <p:cNvGraphicFramePr/>
            <p:nvPr>
              <p:extLst>
                <p:ext uri="{D42A27DB-BD31-4B8C-83A1-F6EECF244321}">
                  <p14:modId xmlns:p14="http://schemas.microsoft.com/office/powerpoint/2010/main" val="3006204887"/>
                </p:ext>
              </p:extLst>
            </p:nvPr>
          </p:nvGraphicFramePr>
          <p:xfrm>
            <a:off x="6412777" y="3796261"/>
            <a:ext cx="1440000" cy="576000"/>
          </p:xfrm>
          <a:graphic>
            <a:graphicData uri="http://schemas.openxmlformats.org/drawingml/2006/table">
              <a:tbl>
                <a:tblPr bandRow="1"/>
                <a:tblGrid>
                  <a:gridCol w="288000">
                    <a:extLst>
                      <a:ext uri="{9D8B030D-6E8A-4147-A177-3AD203B41FA5}">
                        <a16:colId xmlns:a16="http://schemas.microsoft.com/office/drawing/2014/main" val="20000"/>
                      </a:ext>
                    </a:extLst>
                  </a:gridCol>
                  <a:gridCol w="288000">
                    <a:extLst>
                      <a:ext uri="{9D8B030D-6E8A-4147-A177-3AD203B41FA5}">
                        <a16:colId xmlns:a16="http://schemas.microsoft.com/office/drawing/2014/main" val="20001"/>
                      </a:ext>
                    </a:extLst>
                  </a:gridCol>
                  <a:gridCol w="288000">
                    <a:extLst>
                      <a:ext uri="{9D8B030D-6E8A-4147-A177-3AD203B41FA5}">
                        <a16:colId xmlns:a16="http://schemas.microsoft.com/office/drawing/2014/main" val="20002"/>
                      </a:ext>
                    </a:extLst>
                  </a:gridCol>
                  <a:gridCol w="288000">
                    <a:extLst>
                      <a:ext uri="{9D8B030D-6E8A-4147-A177-3AD203B41FA5}">
                        <a16:colId xmlns:a16="http://schemas.microsoft.com/office/drawing/2014/main" val="20003"/>
                      </a:ext>
                    </a:extLst>
                  </a:gridCol>
                  <a:gridCol w="288000">
                    <a:extLst>
                      <a:ext uri="{9D8B030D-6E8A-4147-A177-3AD203B41FA5}">
                        <a16:colId xmlns:a16="http://schemas.microsoft.com/office/drawing/2014/main" val="20004"/>
                      </a:ext>
                    </a:extLst>
                  </a:gridCol>
                </a:tblGrid>
                <a:tr h="288000">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extLst>
                    <a:ext uri="{0D108BD9-81ED-4DB2-BD59-A6C34878D82A}">
                      <a16:rowId xmlns:a16="http://schemas.microsoft.com/office/drawing/2014/main" val="10000"/>
                    </a:ext>
                  </a:extLst>
                </a:tr>
                <a:tr h="288000">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pSp>
      <p:sp>
        <p:nvSpPr>
          <p:cNvPr id="58" name="Sprechblase: oval 57">
            <a:extLst>
              <a:ext uri="{FF2B5EF4-FFF2-40B4-BE49-F238E27FC236}">
                <a16:creationId xmlns:a16="http://schemas.microsoft.com/office/drawing/2014/main" id="{B2F9BBF8-4A36-3046-6F19-E731A4363E1C}"/>
              </a:ext>
            </a:extLst>
          </p:cNvPr>
          <p:cNvSpPr/>
          <p:nvPr/>
        </p:nvSpPr>
        <p:spPr>
          <a:xfrm>
            <a:off x="936394" y="2869888"/>
            <a:ext cx="1577081" cy="765984"/>
          </a:xfrm>
          <a:prstGeom prst="wedgeEllipseCallout">
            <a:avLst>
              <a:gd name="adj1" fmla="val 44653"/>
              <a:gd name="adj2" fmla="val 50176"/>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Wie viele Plättchen siehst du?</a:t>
            </a:r>
          </a:p>
        </p:txBody>
      </p:sp>
      <p:sp>
        <p:nvSpPr>
          <p:cNvPr id="60" name="Sprechblase: oval 59">
            <a:extLst>
              <a:ext uri="{FF2B5EF4-FFF2-40B4-BE49-F238E27FC236}">
                <a16:creationId xmlns:a16="http://schemas.microsoft.com/office/drawing/2014/main" id="{6428B02C-D4D4-4144-222C-A069CB731FE4}"/>
              </a:ext>
            </a:extLst>
          </p:cNvPr>
          <p:cNvSpPr/>
          <p:nvPr/>
        </p:nvSpPr>
        <p:spPr>
          <a:xfrm>
            <a:off x="3193669" y="3084809"/>
            <a:ext cx="1024620" cy="475395"/>
          </a:xfrm>
          <a:prstGeom prst="wedgeEllipseCallout">
            <a:avLst>
              <a:gd name="adj1" fmla="val -37969"/>
              <a:gd name="adj2" fmla="val 52166"/>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Vier!</a:t>
            </a:r>
          </a:p>
        </p:txBody>
      </p:sp>
      <p:sp>
        <p:nvSpPr>
          <p:cNvPr id="66" name="Sprechblase: oval 65">
            <a:extLst>
              <a:ext uri="{FF2B5EF4-FFF2-40B4-BE49-F238E27FC236}">
                <a16:creationId xmlns:a16="http://schemas.microsoft.com/office/drawing/2014/main" id="{0F31AA67-27D2-492D-B0F8-CA3DF7C8EFB5}"/>
              </a:ext>
            </a:extLst>
          </p:cNvPr>
          <p:cNvSpPr/>
          <p:nvPr/>
        </p:nvSpPr>
        <p:spPr>
          <a:xfrm>
            <a:off x="918186" y="4413845"/>
            <a:ext cx="1577081" cy="765984"/>
          </a:xfrm>
          <a:prstGeom prst="wedgeEllipseCallout">
            <a:avLst>
              <a:gd name="adj1" fmla="val 44653"/>
              <a:gd name="adj2" fmla="val 50176"/>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Wie viele fehlen bis zur „5“?</a:t>
            </a:r>
          </a:p>
        </p:txBody>
      </p:sp>
      <p:sp>
        <p:nvSpPr>
          <p:cNvPr id="68" name="Sprechblase: oval 67">
            <a:extLst>
              <a:ext uri="{FF2B5EF4-FFF2-40B4-BE49-F238E27FC236}">
                <a16:creationId xmlns:a16="http://schemas.microsoft.com/office/drawing/2014/main" id="{066A4002-4A0D-D29C-319B-AE170059E2A8}"/>
              </a:ext>
            </a:extLst>
          </p:cNvPr>
          <p:cNvSpPr/>
          <p:nvPr/>
        </p:nvSpPr>
        <p:spPr>
          <a:xfrm>
            <a:off x="3085368" y="4494102"/>
            <a:ext cx="1024620" cy="475395"/>
          </a:xfrm>
          <a:prstGeom prst="wedgeEllipseCallout">
            <a:avLst>
              <a:gd name="adj1" fmla="val -37969"/>
              <a:gd name="adj2" fmla="val 52166"/>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Eins!</a:t>
            </a:r>
          </a:p>
        </p:txBody>
      </p:sp>
      <p:sp>
        <p:nvSpPr>
          <p:cNvPr id="70" name="Sprechblase: oval 69">
            <a:extLst>
              <a:ext uri="{FF2B5EF4-FFF2-40B4-BE49-F238E27FC236}">
                <a16:creationId xmlns:a16="http://schemas.microsoft.com/office/drawing/2014/main" id="{146055F1-39C4-5E5B-6594-D2539602F479}"/>
              </a:ext>
            </a:extLst>
          </p:cNvPr>
          <p:cNvSpPr/>
          <p:nvPr/>
        </p:nvSpPr>
        <p:spPr>
          <a:xfrm>
            <a:off x="5186447" y="2869888"/>
            <a:ext cx="1577081" cy="765984"/>
          </a:xfrm>
          <a:prstGeom prst="wedgeEllipseCallout">
            <a:avLst>
              <a:gd name="adj1" fmla="val 44653"/>
              <a:gd name="adj2" fmla="val 50176"/>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Wie viele Plättchen siehst du?</a:t>
            </a:r>
          </a:p>
        </p:txBody>
      </p:sp>
      <p:sp>
        <p:nvSpPr>
          <p:cNvPr id="71" name="Sprechblase: oval 70">
            <a:extLst>
              <a:ext uri="{FF2B5EF4-FFF2-40B4-BE49-F238E27FC236}">
                <a16:creationId xmlns:a16="http://schemas.microsoft.com/office/drawing/2014/main" id="{DB82120C-C6AB-C1AC-BBD1-3AF14FA64650}"/>
              </a:ext>
            </a:extLst>
          </p:cNvPr>
          <p:cNvSpPr/>
          <p:nvPr/>
        </p:nvSpPr>
        <p:spPr>
          <a:xfrm>
            <a:off x="7443722" y="3084809"/>
            <a:ext cx="1185928" cy="506139"/>
          </a:xfrm>
          <a:prstGeom prst="wedgeEllipseCallout">
            <a:avLst>
              <a:gd name="adj1" fmla="val -37969"/>
              <a:gd name="adj2" fmla="val 52166"/>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Sieben!</a:t>
            </a:r>
          </a:p>
        </p:txBody>
      </p:sp>
      <p:sp>
        <p:nvSpPr>
          <p:cNvPr id="72" name="Sprechblase: oval 71">
            <a:extLst>
              <a:ext uri="{FF2B5EF4-FFF2-40B4-BE49-F238E27FC236}">
                <a16:creationId xmlns:a16="http://schemas.microsoft.com/office/drawing/2014/main" id="{C2921A86-D8D6-A86D-9720-B44A7370CFAD}"/>
              </a:ext>
            </a:extLst>
          </p:cNvPr>
          <p:cNvSpPr/>
          <p:nvPr/>
        </p:nvSpPr>
        <p:spPr>
          <a:xfrm>
            <a:off x="5113445" y="4405416"/>
            <a:ext cx="1711306" cy="848055"/>
          </a:xfrm>
          <a:prstGeom prst="wedgeEllipseCallout">
            <a:avLst>
              <a:gd name="adj1" fmla="val 44653"/>
              <a:gd name="adj2" fmla="val 50176"/>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Wie viele sind das mehr als fünf?</a:t>
            </a:r>
          </a:p>
        </p:txBody>
      </p:sp>
      <p:sp>
        <p:nvSpPr>
          <p:cNvPr id="73" name="Sprechblase: oval 72">
            <a:extLst>
              <a:ext uri="{FF2B5EF4-FFF2-40B4-BE49-F238E27FC236}">
                <a16:creationId xmlns:a16="http://schemas.microsoft.com/office/drawing/2014/main" id="{5930B2DC-CBFB-196D-8578-F9EA6C2D272A}"/>
              </a:ext>
            </a:extLst>
          </p:cNvPr>
          <p:cNvSpPr/>
          <p:nvPr/>
        </p:nvSpPr>
        <p:spPr>
          <a:xfrm>
            <a:off x="7335421" y="4494102"/>
            <a:ext cx="1024620" cy="475395"/>
          </a:xfrm>
          <a:prstGeom prst="wedgeEllipseCallout">
            <a:avLst>
              <a:gd name="adj1" fmla="val -37969"/>
              <a:gd name="adj2" fmla="val 52166"/>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Zwei!</a:t>
            </a:r>
          </a:p>
        </p:txBody>
      </p:sp>
    </p:spTree>
    <p:extLst>
      <p:ext uri="{BB962C8B-B14F-4D97-AF65-F5344CB8AC3E}">
        <p14:creationId xmlns:p14="http://schemas.microsoft.com/office/powerpoint/2010/main" val="388177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6" grpId="0" animBg="1"/>
      <p:bldP spid="68" grpId="0" animBg="1"/>
      <p:bldP spid="70" grpId="0" animBg="1"/>
      <p:bldP spid="71" grpId="0" animBg="1"/>
      <p:bldP spid="72" grpId="0" animBg="1"/>
      <p:bldP spid="7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der Praxisaufgabe</a:t>
            </a:r>
          </a:p>
          <a:p>
            <a:r>
              <a:rPr lang="de-DE" cap="small" dirty="0"/>
              <a:t>Leitidee</a:t>
            </a:r>
            <a:r>
              <a:rPr lang="de-DE" dirty="0"/>
              <a:t> Aufgaben adaptieren</a:t>
            </a:r>
          </a:p>
          <a:p>
            <a:r>
              <a:rPr lang="de-DE" cap="small" dirty="0"/>
              <a:t>Inhalt</a:t>
            </a:r>
            <a:r>
              <a:rPr lang="de-DE" dirty="0"/>
              <a:t> Zahlvorstellungen aufbauen</a:t>
            </a:r>
          </a:p>
          <a:p>
            <a:pPr marL="457200" lvl="1" indent="0">
              <a:buNone/>
            </a:pPr>
            <a:r>
              <a:rPr lang="de-DE" dirty="0"/>
              <a:t>3.1	Zahlaspekte beachten</a:t>
            </a:r>
          </a:p>
          <a:p>
            <a:pPr marL="457200" lvl="1" indent="0">
              <a:buNone/>
            </a:pPr>
            <a:r>
              <a:rPr lang="de-DE" dirty="0"/>
              <a:t>3.2 	Anzahlen strukturieren – Darstellungen vernetzen</a:t>
            </a:r>
          </a:p>
          <a:p>
            <a:pPr marL="457200" lvl="1" indent="0">
              <a:buNone/>
            </a:pPr>
            <a:r>
              <a:rPr lang="de-DE" dirty="0"/>
              <a:t>3.3 	Beziehungen herstellen</a:t>
            </a:r>
          </a:p>
          <a:p>
            <a:r>
              <a:rPr lang="de-DE" dirty="0"/>
              <a:t>Förderschwerpunkt Lernen</a:t>
            </a:r>
          </a:p>
          <a:p>
            <a:r>
              <a:rPr lang="de-DE" dirty="0"/>
              <a:t>Planung der Praxisaufgabe</a:t>
            </a:r>
          </a:p>
          <a:p>
            <a:r>
              <a:rPr lang="de-DE" dirty="0"/>
              <a:t>Abschluss</a:t>
            </a:r>
          </a:p>
          <a:p>
            <a:endParaRPr lang="de-DE" dirty="0"/>
          </a:p>
          <a:p>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6" name="Rechteck: abgerundete Ecken 5">
            <a:extLst>
              <a:ext uri="{FF2B5EF4-FFF2-40B4-BE49-F238E27FC236}">
                <a16:creationId xmlns:a16="http://schemas.microsoft.com/office/drawing/2014/main" id="{849B7ABA-F71B-789A-462A-64462AAF0161}"/>
              </a:ext>
            </a:extLst>
          </p:cNvPr>
          <p:cNvSpPr/>
          <p:nvPr/>
        </p:nvSpPr>
        <p:spPr>
          <a:xfrm>
            <a:off x="1096423" y="1708630"/>
            <a:ext cx="4361402"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0873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8DB577-EE9B-FBB5-E8EA-52DBFD7F842F}"/>
              </a:ext>
            </a:extLst>
          </p:cNvPr>
          <p:cNvSpPr>
            <a:spLocks noGrp="1"/>
          </p:cNvSpPr>
          <p:nvPr>
            <p:ph type="title"/>
          </p:nvPr>
        </p:nvSpPr>
        <p:spPr/>
        <p:txBody>
          <a:bodyPr/>
          <a:lstStyle/>
          <a:p>
            <a:r>
              <a:rPr lang="de-DE" dirty="0"/>
              <a:t>4. Förderschwerpunkt Lernen</a:t>
            </a:r>
          </a:p>
        </p:txBody>
      </p:sp>
      <p:sp>
        <p:nvSpPr>
          <p:cNvPr id="3" name="Textplatzhalter 2">
            <a:extLst>
              <a:ext uri="{FF2B5EF4-FFF2-40B4-BE49-F238E27FC236}">
                <a16:creationId xmlns:a16="http://schemas.microsoft.com/office/drawing/2014/main" id="{228E9393-9CB6-D837-6C03-4606083F51F9}"/>
              </a:ext>
            </a:extLst>
          </p:cNvPr>
          <p:cNvSpPr>
            <a:spLocks noGrp="1"/>
          </p:cNvSpPr>
          <p:nvPr>
            <p:ph type="body" sz="quarter" idx="13"/>
          </p:nvPr>
        </p:nvSpPr>
        <p:spPr/>
        <p:txBody>
          <a:bodyPr/>
          <a:lstStyle/>
          <a:p>
            <a:r>
              <a:rPr lang="de-DE" dirty="0"/>
              <a:t>BASISAUFGABE „WIE VIELE PLÄTTCHEN SIEHST DU? – REDUKTION</a:t>
            </a:r>
          </a:p>
        </p:txBody>
      </p:sp>
      <p:sp>
        <p:nvSpPr>
          <p:cNvPr id="4" name="Inhaltsplatzhalter 3">
            <a:extLst>
              <a:ext uri="{FF2B5EF4-FFF2-40B4-BE49-F238E27FC236}">
                <a16:creationId xmlns:a16="http://schemas.microsoft.com/office/drawing/2014/main" id="{F807A4A4-F2DB-2B8F-6C26-783638A124EF}"/>
              </a:ext>
            </a:extLst>
          </p:cNvPr>
          <p:cNvSpPr>
            <a:spLocks noGrp="1"/>
          </p:cNvSpPr>
          <p:nvPr>
            <p:ph idx="1"/>
          </p:nvPr>
        </p:nvSpPr>
        <p:spPr>
          <a:xfrm>
            <a:off x="1096423" y="1728115"/>
            <a:ext cx="7428452" cy="4418617"/>
          </a:xfrm>
        </p:spPr>
        <p:txBody>
          <a:bodyPr/>
          <a:lstStyle/>
          <a:p>
            <a:pPr>
              <a:spcBef>
                <a:spcPts val="600"/>
              </a:spcBef>
            </a:pPr>
            <a:r>
              <a:rPr lang="de-DE" sz="1600" dirty="0"/>
              <a:t>Reduktion: Sortieren von Zahldarstellungen</a:t>
            </a:r>
          </a:p>
          <a:p>
            <a:pPr>
              <a:spcBef>
                <a:spcPts val="600"/>
              </a:spcBef>
            </a:pPr>
            <a:r>
              <a:rPr lang="de-DE" sz="1600" dirty="0"/>
              <a:t>Ziel: Begründen von Zuordnungen, Darstellungswechsel</a:t>
            </a:r>
          </a:p>
        </p:txBody>
      </p:sp>
      <p:sp>
        <p:nvSpPr>
          <p:cNvPr id="5" name="Datumsplatzhalter 4">
            <a:extLst>
              <a:ext uri="{FF2B5EF4-FFF2-40B4-BE49-F238E27FC236}">
                <a16:creationId xmlns:a16="http://schemas.microsoft.com/office/drawing/2014/main" id="{ADFCEA28-C724-9EF7-8BCC-69EBDB8718B9}"/>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9B48F41-1800-93FA-60EC-36F233DE054A}"/>
              </a:ext>
            </a:extLst>
          </p:cNvPr>
          <p:cNvSpPr>
            <a:spLocks noGrp="1"/>
          </p:cNvSpPr>
          <p:nvPr>
            <p:ph type="sldNum" sz="quarter" idx="12"/>
          </p:nvPr>
        </p:nvSpPr>
        <p:spPr/>
        <p:txBody>
          <a:bodyPr/>
          <a:lstStyle/>
          <a:p>
            <a:fld id="{C3752B7C-18A9-864D-BBCB-54A9F41B5594}" type="slidenum">
              <a:rPr lang="de-DE" smtClean="0"/>
              <a:pPr/>
              <a:t>112</a:t>
            </a:fld>
            <a:endParaRPr lang="de-DE" dirty="0"/>
          </a:p>
        </p:txBody>
      </p:sp>
      <p:sp>
        <p:nvSpPr>
          <p:cNvPr id="8" name="Textfeld 7">
            <a:extLst>
              <a:ext uri="{FF2B5EF4-FFF2-40B4-BE49-F238E27FC236}">
                <a16:creationId xmlns:a16="http://schemas.microsoft.com/office/drawing/2014/main" id="{4A34F5CB-6121-A408-0B89-87150C6054DA}"/>
              </a:ext>
            </a:extLst>
          </p:cNvPr>
          <p:cNvSpPr txBox="1"/>
          <p:nvPr/>
        </p:nvSpPr>
        <p:spPr>
          <a:xfrm>
            <a:off x="6372949" y="5906009"/>
            <a:ext cx="2552138" cy="276999"/>
          </a:xfrm>
          <a:prstGeom prst="rect">
            <a:avLst/>
          </a:prstGeom>
          <a:noFill/>
        </p:spPr>
        <p:txBody>
          <a:bodyPr wrap="square">
            <a:spAutoFit/>
          </a:bodyPr>
          <a:lstStyle/>
          <a:p>
            <a:r>
              <a:rPr lang="de-DE" sz="1200" dirty="0">
                <a:solidFill>
                  <a:srgbClr val="327D8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https://pikas-mi.dzlm.de/node/633</a:t>
            </a:r>
            <a:endParaRPr lang="de-DE" sz="1200" dirty="0">
              <a:solidFill>
                <a:srgbClr val="327D87"/>
              </a:solidFill>
              <a:latin typeface="Arial" panose="020B0604020202020204" pitchFamily="34" charset="0"/>
              <a:cs typeface="Arial" panose="020B0604020202020204" pitchFamily="34" charset="0"/>
            </a:endParaRPr>
          </a:p>
        </p:txBody>
      </p:sp>
      <p:pic>
        <p:nvPicPr>
          <p:cNvPr id="14" name="Grafik 13">
            <a:extLst>
              <a:ext uri="{FF2B5EF4-FFF2-40B4-BE49-F238E27FC236}">
                <a16:creationId xmlns:a16="http://schemas.microsoft.com/office/drawing/2014/main" id="{4680C21B-1C9A-C526-4920-1ED3EEE7F9A9}"/>
              </a:ext>
            </a:extLst>
          </p:cNvPr>
          <p:cNvPicPr>
            <a:picLocks noChangeAspect="1"/>
          </p:cNvPicPr>
          <p:nvPr/>
        </p:nvPicPr>
        <p:blipFill>
          <a:blip r:embed="rId4"/>
          <a:stretch>
            <a:fillRect/>
          </a:stretch>
        </p:blipFill>
        <p:spPr>
          <a:xfrm>
            <a:off x="270872" y="2667000"/>
            <a:ext cx="2676175" cy="1935812"/>
          </a:xfrm>
          <a:prstGeom prst="rect">
            <a:avLst/>
          </a:prstGeom>
        </p:spPr>
      </p:pic>
      <p:sp>
        <p:nvSpPr>
          <p:cNvPr id="15" name="Textfeld 14">
            <a:extLst>
              <a:ext uri="{FF2B5EF4-FFF2-40B4-BE49-F238E27FC236}">
                <a16:creationId xmlns:a16="http://schemas.microsoft.com/office/drawing/2014/main" id="{0C98363A-0ABF-CBD6-E128-2D12326C3D1F}"/>
              </a:ext>
            </a:extLst>
          </p:cNvPr>
          <p:cNvSpPr txBox="1"/>
          <p:nvPr/>
        </p:nvSpPr>
        <p:spPr>
          <a:xfrm>
            <a:off x="580260" y="4648307"/>
            <a:ext cx="2057400" cy="1015663"/>
          </a:xfrm>
          <a:prstGeom prst="rect">
            <a:avLst/>
          </a:prstGeom>
          <a:noFill/>
        </p:spPr>
        <p:txBody>
          <a:bodyPr wrap="square" rtlCol="0">
            <a:spAutoFit/>
          </a:bodyPr>
          <a:lstStyle/>
          <a:p>
            <a:pPr algn="ctr"/>
            <a:r>
              <a:rPr lang="de-DE" sz="1200" dirty="0">
                <a:latin typeface="Arial" panose="020B0604020202020204" pitchFamily="34" charset="0"/>
                <a:cs typeface="Arial" panose="020B0604020202020204" pitchFamily="34" charset="0"/>
              </a:rPr>
              <a:t>Bei welchen Zahldarstellungen kann ich die Anzahl der Plättchen bzw. Punkte schnell erkennen?</a:t>
            </a:r>
          </a:p>
        </p:txBody>
      </p:sp>
      <p:pic>
        <p:nvPicPr>
          <p:cNvPr id="17" name="Grafik 16">
            <a:extLst>
              <a:ext uri="{FF2B5EF4-FFF2-40B4-BE49-F238E27FC236}">
                <a16:creationId xmlns:a16="http://schemas.microsoft.com/office/drawing/2014/main" id="{78B42123-DC03-9914-ABD6-5C24E5687CB5}"/>
              </a:ext>
            </a:extLst>
          </p:cNvPr>
          <p:cNvPicPr>
            <a:picLocks noChangeAspect="1"/>
          </p:cNvPicPr>
          <p:nvPr/>
        </p:nvPicPr>
        <p:blipFill>
          <a:blip r:embed="rId5"/>
          <a:stretch>
            <a:fillRect/>
          </a:stretch>
        </p:blipFill>
        <p:spPr>
          <a:xfrm>
            <a:off x="3219078" y="2667000"/>
            <a:ext cx="2723964" cy="1935812"/>
          </a:xfrm>
          <a:prstGeom prst="rect">
            <a:avLst/>
          </a:prstGeom>
        </p:spPr>
      </p:pic>
      <p:sp>
        <p:nvSpPr>
          <p:cNvPr id="18" name="Textfeld 17">
            <a:extLst>
              <a:ext uri="{FF2B5EF4-FFF2-40B4-BE49-F238E27FC236}">
                <a16:creationId xmlns:a16="http://schemas.microsoft.com/office/drawing/2014/main" id="{3D19039E-3BB2-FBC3-0442-A33EDEADBD45}"/>
              </a:ext>
            </a:extLst>
          </p:cNvPr>
          <p:cNvSpPr txBox="1"/>
          <p:nvPr/>
        </p:nvSpPr>
        <p:spPr>
          <a:xfrm>
            <a:off x="3600289" y="4719236"/>
            <a:ext cx="2057400" cy="461665"/>
          </a:xfrm>
          <a:prstGeom prst="rect">
            <a:avLst/>
          </a:prstGeom>
          <a:noFill/>
        </p:spPr>
        <p:txBody>
          <a:bodyPr wrap="square" rtlCol="0">
            <a:spAutoFit/>
          </a:bodyPr>
          <a:lstStyle/>
          <a:p>
            <a:pPr algn="ctr"/>
            <a:r>
              <a:rPr lang="de-DE" sz="1200" dirty="0">
                <a:latin typeface="Arial" panose="020B0604020202020204" pitchFamily="34" charset="0"/>
                <a:cs typeface="Arial" panose="020B0604020202020204" pitchFamily="34" charset="0"/>
              </a:rPr>
              <a:t>Darstellung mit 4 Punkten oder nicht</a:t>
            </a:r>
          </a:p>
        </p:txBody>
      </p:sp>
      <p:pic>
        <p:nvPicPr>
          <p:cNvPr id="20" name="Grafik 19">
            <a:extLst>
              <a:ext uri="{FF2B5EF4-FFF2-40B4-BE49-F238E27FC236}">
                <a16:creationId xmlns:a16="http://schemas.microsoft.com/office/drawing/2014/main" id="{E59621F4-99BF-1E62-EC0F-86FD8D6024E1}"/>
              </a:ext>
            </a:extLst>
          </p:cNvPr>
          <p:cNvPicPr>
            <a:picLocks noChangeAspect="1"/>
          </p:cNvPicPr>
          <p:nvPr/>
        </p:nvPicPr>
        <p:blipFill>
          <a:blip r:embed="rId6"/>
          <a:stretch>
            <a:fillRect/>
          </a:stretch>
        </p:blipFill>
        <p:spPr>
          <a:xfrm>
            <a:off x="6201123" y="2667000"/>
            <a:ext cx="2723964" cy="1935812"/>
          </a:xfrm>
          <a:prstGeom prst="rect">
            <a:avLst/>
          </a:prstGeom>
        </p:spPr>
      </p:pic>
      <p:sp>
        <p:nvSpPr>
          <p:cNvPr id="21" name="Textfeld 20">
            <a:extLst>
              <a:ext uri="{FF2B5EF4-FFF2-40B4-BE49-F238E27FC236}">
                <a16:creationId xmlns:a16="http://schemas.microsoft.com/office/drawing/2014/main" id="{72B9B50B-F147-61FD-B680-539C1091049C}"/>
              </a:ext>
            </a:extLst>
          </p:cNvPr>
          <p:cNvSpPr txBox="1"/>
          <p:nvPr/>
        </p:nvSpPr>
        <p:spPr>
          <a:xfrm>
            <a:off x="6620318" y="4698834"/>
            <a:ext cx="2057400" cy="646331"/>
          </a:xfrm>
          <a:prstGeom prst="rect">
            <a:avLst/>
          </a:prstGeom>
          <a:noFill/>
        </p:spPr>
        <p:txBody>
          <a:bodyPr wrap="square" rtlCol="0">
            <a:spAutoFit/>
          </a:bodyPr>
          <a:lstStyle/>
          <a:p>
            <a:pPr algn="ctr"/>
            <a:r>
              <a:rPr lang="de-DE" sz="1200" dirty="0">
                <a:latin typeface="Arial" panose="020B0604020202020204" pitchFamily="34" charset="0"/>
                <a:cs typeface="Arial" panose="020B0604020202020204" pitchFamily="34" charset="0"/>
              </a:rPr>
              <a:t>Darstellung mit weniger, gleich, oder mehr als 4 Punkten</a:t>
            </a:r>
          </a:p>
        </p:txBody>
      </p:sp>
    </p:spTree>
    <p:extLst>
      <p:ext uri="{BB962C8B-B14F-4D97-AF65-F5344CB8AC3E}">
        <p14:creationId xmlns:p14="http://schemas.microsoft.com/office/powerpoint/2010/main" val="54781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der Praxisaufgabe</a:t>
            </a:r>
          </a:p>
          <a:p>
            <a:r>
              <a:rPr lang="de-DE" cap="small" dirty="0"/>
              <a:t>Leitidee</a:t>
            </a:r>
            <a:r>
              <a:rPr lang="de-DE" dirty="0"/>
              <a:t> Aufgaben adaptieren</a:t>
            </a:r>
          </a:p>
          <a:p>
            <a:r>
              <a:rPr lang="de-DE" cap="small" dirty="0"/>
              <a:t>Inhalt</a:t>
            </a:r>
            <a:r>
              <a:rPr lang="de-DE" dirty="0"/>
              <a:t> Zahlvorstellungen aufbauen</a:t>
            </a:r>
          </a:p>
          <a:p>
            <a:pPr marL="457200" lvl="1" indent="0">
              <a:buNone/>
            </a:pPr>
            <a:r>
              <a:rPr lang="de-DE" dirty="0"/>
              <a:t>3.1	Zahlaspekte beachten</a:t>
            </a:r>
          </a:p>
          <a:p>
            <a:pPr marL="457200" lvl="1" indent="0">
              <a:buNone/>
            </a:pPr>
            <a:r>
              <a:rPr lang="de-DE" dirty="0"/>
              <a:t>3.2 	Anzahlen strukturieren – Darstellungen Vernetzen</a:t>
            </a:r>
          </a:p>
          <a:p>
            <a:pPr marL="457200" lvl="1" indent="0">
              <a:buNone/>
            </a:pPr>
            <a:r>
              <a:rPr lang="de-DE" dirty="0"/>
              <a:t>3.3 	Beziehungen herstellen</a:t>
            </a:r>
          </a:p>
          <a:p>
            <a:r>
              <a:rPr lang="de-DE" dirty="0"/>
              <a:t>Förderschwerpunkt Lernen</a:t>
            </a:r>
          </a:p>
          <a:p>
            <a:r>
              <a:rPr lang="de-DE" dirty="0"/>
              <a:t>Planung der Praxisaufgabe</a:t>
            </a:r>
          </a:p>
          <a:p>
            <a:r>
              <a:rPr lang="de-DE" dirty="0"/>
              <a:t>Abschluss</a:t>
            </a:r>
          </a:p>
          <a:p>
            <a:endParaRPr lang="de-DE" dirty="0"/>
          </a:p>
          <a:p>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113</a:t>
            </a:fld>
            <a:endParaRPr lang="de-DE" dirty="0"/>
          </a:p>
        </p:txBody>
      </p:sp>
      <p:sp>
        <p:nvSpPr>
          <p:cNvPr id="6" name="Rechteck: abgerundete Ecken 5">
            <a:extLst>
              <a:ext uri="{FF2B5EF4-FFF2-40B4-BE49-F238E27FC236}">
                <a16:creationId xmlns:a16="http://schemas.microsoft.com/office/drawing/2014/main" id="{D939E3A4-7E55-7128-8F64-B6B3CF4F847F}"/>
              </a:ext>
            </a:extLst>
          </p:cNvPr>
          <p:cNvSpPr/>
          <p:nvPr/>
        </p:nvSpPr>
        <p:spPr>
          <a:xfrm>
            <a:off x="1096423" y="4761343"/>
            <a:ext cx="4361402"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2002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114</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dirty="0"/>
              <a:t>Hinweise zur Planung der Praxisaufgabe</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p:txBody>
          <a:bodyPr/>
          <a:lstStyle/>
          <a:p>
            <a:pPr>
              <a:lnSpc>
                <a:spcPct val="114000"/>
              </a:lnSpc>
              <a:spcBef>
                <a:spcPts val="600"/>
              </a:spcBef>
            </a:pPr>
            <a:r>
              <a:rPr lang="de-DE" dirty="0"/>
              <a:t>Geplanter Zeitaufwand: ca. 30 Minuten</a:t>
            </a:r>
          </a:p>
          <a:p>
            <a:pPr marL="503238" indent="-503238">
              <a:lnSpc>
                <a:spcPct val="114000"/>
              </a:lnSpc>
              <a:spcBef>
                <a:spcPts val="600"/>
              </a:spcBef>
            </a:pPr>
            <a:r>
              <a:rPr lang="de-DE" b="1" dirty="0"/>
              <a:t>Ziel: </a:t>
            </a:r>
            <a:r>
              <a:rPr lang="de-DE" dirty="0"/>
              <a:t>Vorbereitung der Praxisaufgabe, damit diese in der Praxis erprobt und reflektiert werden kann. </a:t>
            </a:r>
          </a:p>
          <a:p>
            <a:pPr marL="503238" indent="-503238">
              <a:lnSpc>
                <a:spcPct val="114000"/>
              </a:lnSpc>
              <a:spcBef>
                <a:spcPts val="600"/>
              </a:spcBef>
            </a:pPr>
            <a:r>
              <a:rPr lang="de-DE" sz="1200" dirty="0"/>
              <a:t>(Je nach Organisation der Veranstaltung ist eine gemeinsame Reflexion im Rahmen des Coaching-Moduls möglich.)</a:t>
            </a:r>
            <a:endParaRPr lang="de-DE" dirty="0"/>
          </a:p>
          <a:p>
            <a:pPr>
              <a:lnSpc>
                <a:spcPct val="114000"/>
              </a:lnSpc>
              <a:spcBef>
                <a:spcPts val="600"/>
              </a:spcBef>
            </a:pPr>
            <a:r>
              <a:rPr lang="de-DE" b="1" dirty="0">
                <a:latin typeface="Arial"/>
                <a:cs typeface="Arial"/>
              </a:rPr>
              <a:t>Aufbau</a:t>
            </a:r>
            <a:r>
              <a:rPr lang="de-DE" dirty="0">
                <a:latin typeface="Arial"/>
                <a:cs typeface="Arial"/>
              </a:rPr>
              <a:t> (Vorschlag): </a:t>
            </a:r>
          </a:p>
          <a:p>
            <a:pPr marL="285750" indent="-285750">
              <a:lnSpc>
                <a:spcPct val="114000"/>
              </a:lnSpc>
              <a:spcBef>
                <a:spcPts val="600"/>
              </a:spcBef>
              <a:buChar char="•"/>
            </a:pPr>
            <a:r>
              <a:rPr lang="de-DE" dirty="0">
                <a:latin typeface="Arial"/>
                <a:cs typeface="Arial"/>
              </a:rPr>
              <a:t>ca. 20 Minuten Arbeit an der Erstellung der Basisaufgabe und möglicher Adaptionen in Gruppen</a:t>
            </a:r>
            <a:endParaRPr lang="de-DE" dirty="0"/>
          </a:p>
          <a:p>
            <a:pPr marL="285750" indent="-285750">
              <a:lnSpc>
                <a:spcPct val="114000"/>
              </a:lnSpc>
              <a:spcBef>
                <a:spcPts val="600"/>
              </a:spcBef>
              <a:buChar char="•"/>
            </a:pPr>
            <a:r>
              <a:rPr lang="de-DE" dirty="0">
                <a:latin typeface="Arial"/>
                <a:cs typeface="Arial"/>
              </a:rPr>
              <a:t>ca. 10 Minuten Sammeln und Diskussion der Ergebnisse im Plenum</a:t>
            </a:r>
          </a:p>
          <a:p>
            <a:pPr marL="503238" indent="-503238"/>
            <a:endParaRPr lang="de-DE" dirty="0"/>
          </a:p>
        </p:txBody>
      </p:sp>
    </p:spTree>
    <p:extLst>
      <p:ext uri="{BB962C8B-B14F-4D97-AF65-F5344CB8AC3E}">
        <p14:creationId xmlns:p14="http://schemas.microsoft.com/office/powerpoint/2010/main" val="18344215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CAE76B-07EB-A807-B774-5CA6C92B16FF}"/>
              </a:ext>
            </a:extLst>
          </p:cNvPr>
          <p:cNvSpPr>
            <a:spLocks noGrp="1"/>
          </p:cNvSpPr>
          <p:nvPr>
            <p:ph type="title"/>
          </p:nvPr>
        </p:nvSpPr>
        <p:spPr/>
        <p:txBody>
          <a:bodyPr/>
          <a:lstStyle/>
          <a:p>
            <a:r>
              <a:rPr lang="de-DE" dirty="0"/>
              <a:t>5. Planung der Praxisaufgabe</a:t>
            </a:r>
          </a:p>
        </p:txBody>
      </p:sp>
      <p:sp>
        <p:nvSpPr>
          <p:cNvPr id="3" name="Textplatzhalter 2">
            <a:extLst>
              <a:ext uri="{FF2B5EF4-FFF2-40B4-BE49-F238E27FC236}">
                <a16:creationId xmlns:a16="http://schemas.microsoft.com/office/drawing/2014/main" id="{DE02A662-4445-481E-E6FB-04169E7B4997}"/>
              </a:ext>
            </a:extLst>
          </p:cNvPr>
          <p:cNvSpPr>
            <a:spLocks noGrp="1"/>
          </p:cNvSpPr>
          <p:nvPr>
            <p:ph type="body" sz="quarter" idx="13"/>
          </p:nvPr>
        </p:nvSpPr>
        <p:spPr/>
        <p:txBody>
          <a:bodyPr>
            <a:normAutofit/>
          </a:bodyPr>
          <a:lstStyle/>
          <a:p>
            <a:r>
              <a:rPr lang="de-DE" sz="1600" dirty="0"/>
              <a:t>Nutzen Sie die Modulübersicht „Aufgaben adaptieren“, um unterschiedliche Arten von Adaptionsmöglichkeiten zu finden.</a:t>
            </a:r>
          </a:p>
          <a:p>
            <a:r>
              <a:rPr lang="de-DE" sz="1600" dirty="0"/>
              <a:t>Versuchen Sie dabei insbesondere auf Kinder mit dem Förderschwerpunkt Lernen einzugehen: Wie können Sie diese unterstützen?</a:t>
            </a:r>
          </a:p>
          <a:p>
            <a:endParaRPr lang="de-DE" dirty="0"/>
          </a:p>
        </p:txBody>
      </p:sp>
      <p:sp>
        <p:nvSpPr>
          <p:cNvPr id="4" name="Textplatzhalter 3">
            <a:extLst>
              <a:ext uri="{FF2B5EF4-FFF2-40B4-BE49-F238E27FC236}">
                <a16:creationId xmlns:a16="http://schemas.microsoft.com/office/drawing/2014/main" id="{6AA1208C-5374-A080-B3DF-FFE24970113B}"/>
              </a:ext>
            </a:extLst>
          </p:cNvPr>
          <p:cNvSpPr>
            <a:spLocks noGrp="1"/>
          </p:cNvSpPr>
          <p:nvPr>
            <p:ph type="body" sz="quarter" idx="14"/>
          </p:nvPr>
        </p:nvSpPr>
        <p:spPr/>
        <p:txBody>
          <a:bodyPr>
            <a:normAutofit fontScale="92500" lnSpcReduction="10000"/>
          </a:bodyPr>
          <a:lstStyle/>
          <a:p>
            <a:r>
              <a:rPr lang="de-DE" sz="1600" dirty="0"/>
              <a:t>Wählen Sie eine Schulbuchaufgabe zu einem für Ihre Lerngruppe aktuellen mathematischen Inhalt. Erstellen Sie auf dieser Grundlage eine Basisaufgabe, die möglichst viele Eigenschaften natürlicher Differenzierung besitzt. (Alternativ: Wählen Sie eine der hier gezeigten Basisaufgaben).</a:t>
            </a:r>
          </a:p>
          <a:p>
            <a:r>
              <a:rPr lang="de-DE" sz="1600" dirty="0"/>
              <a:t>Entwickeln Sie für die Aufgabe einige sinnvolle Adaptionen.</a:t>
            </a:r>
          </a:p>
        </p:txBody>
      </p:sp>
      <p:sp>
        <p:nvSpPr>
          <p:cNvPr id="5" name="Datumsplatzhalter 4">
            <a:extLst>
              <a:ext uri="{FF2B5EF4-FFF2-40B4-BE49-F238E27FC236}">
                <a16:creationId xmlns:a16="http://schemas.microsoft.com/office/drawing/2014/main" id="{2120B9E4-364B-9D6D-EF8D-CF9C6CCBB11B}"/>
              </a:ext>
            </a:extLst>
          </p:cNvPr>
          <p:cNvSpPr>
            <a:spLocks noGrp="1"/>
          </p:cNvSpPr>
          <p:nvPr>
            <p:ph type="dt" sz="half" idx="10"/>
          </p:nvPr>
        </p:nvSpPr>
        <p:spPr/>
        <p:txBody>
          <a:bodyPr/>
          <a:lstStyle/>
          <a:p>
            <a:pPr>
              <a:lnSpc>
                <a:spcPct val="150000"/>
              </a:lnSpc>
            </a:pPr>
            <a:fld id="{1AFEB675-97A2-2047-A453-727B8A442EDA}" type="datetime6">
              <a:rPr lang="de-DE" smtClean="0"/>
              <a:t>August 23</a:t>
            </a:fld>
            <a:endParaRPr lang="de-DE" dirty="0"/>
          </a:p>
        </p:txBody>
      </p:sp>
      <p:sp>
        <p:nvSpPr>
          <p:cNvPr id="6" name="Foliennummernplatzhalter 5">
            <a:extLst>
              <a:ext uri="{FF2B5EF4-FFF2-40B4-BE49-F238E27FC236}">
                <a16:creationId xmlns:a16="http://schemas.microsoft.com/office/drawing/2014/main" id="{580617B1-C884-612F-4311-81F4B5F6C5E0}"/>
              </a:ext>
            </a:extLst>
          </p:cNvPr>
          <p:cNvSpPr>
            <a:spLocks noGrp="1"/>
          </p:cNvSpPr>
          <p:nvPr>
            <p:ph type="sldNum" sz="quarter" idx="12"/>
          </p:nvPr>
        </p:nvSpPr>
        <p:spPr/>
        <p:txBody>
          <a:bodyPr/>
          <a:lstStyle/>
          <a:p>
            <a:fld id="{C3752B7C-18A9-864D-BBCB-54A9F41B5594}" type="slidenum">
              <a:rPr lang="de-DE" smtClean="0"/>
              <a:pPr/>
              <a:t>115</a:t>
            </a:fld>
            <a:endParaRPr lang="de-DE" dirty="0"/>
          </a:p>
        </p:txBody>
      </p:sp>
    </p:spTree>
    <p:extLst>
      <p:ext uri="{BB962C8B-B14F-4D97-AF65-F5344CB8AC3E}">
        <p14:creationId xmlns:p14="http://schemas.microsoft.com/office/powerpoint/2010/main" val="369091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B59D0D1-D489-CF31-64C4-920F49A8A1E9}"/>
              </a:ext>
            </a:extLst>
          </p:cNvPr>
          <p:cNvSpPr>
            <a:spLocks noGrp="1"/>
          </p:cNvSpPr>
          <p:nvPr>
            <p:ph type="dt" sz="half" idx="10"/>
          </p:nvPr>
        </p:nvSpPr>
        <p:spPr/>
        <p:txBody>
          <a:bodyPr/>
          <a:lstStyle/>
          <a:p>
            <a:pPr>
              <a:lnSpc>
                <a:spcPct val="150000"/>
              </a:lnSpc>
            </a:pPr>
            <a:fld id="{1AFEB675-97A2-2047-A453-727B8A442EDA}" type="datetime6">
              <a:rPr lang="de-DE" smtClean="0"/>
              <a:t>August 23</a:t>
            </a:fld>
            <a:endParaRPr lang="de-DE" dirty="0"/>
          </a:p>
        </p:txBody>
      </p:sp>
      <p:sp>
        <p:nvSpPr>
          <p:cNvPr id="3" name="Foliennummernplatzhalter 2">
            <a:extLst>
              <a:ext uri="{FF2B5EF4-FFF2-40B4-BE49-F238E27FC236}">
                <a16:creationId xmlns:a16="http://schemas.microsoft.com/office/drawing/2014/main" id="{204B13CB-CA15-C03E-8BC2-72ACA20716C8}"/>
              </a:ext>
            </a:extLst>
          </p:cNvPr>
          <p:cNvSpPr>
            <a:spLocks noGrp="1"/>
          </p:cNvSpPr>
          <p:nvPr>
            <p:ph type="sldNum" sz="quarter" idx="12"/>
          </p:nvPr>
        </p:nvSpPr>
        <p:spPr/>
        <p:txBody>
          <a:bodyPr/>
          <a:lstStyle/>
          <a:p>
            <a:fld id="{C3752B7C-18A9-864D-BBCB-54A9F41B5594}" type="slidenum">
              <a:rPr lang="de-DE" smtClean="0"/>
              <a:pPr/>
              <a:t>116</a:t>
            </a:fld>
            <a:endParaRPr lang="de-DE" dirty="0"/>
          </a:p>
        </p:txBody>
      </p:sp>
      <p:sp>
        <p:nvSpPr>
          <p:cNvPr id="4" name="Textplatzhalter 3">
            <a:extLst>
              <a:ext uri="{FF2B5EF4-FFF2-40B4-BE49-F238E27FC236}">
                <a16:creationId xmlns:a16="http://schemas.microsoft.com/office/drawing/2014/main" id="{14269373-5D27-42AB-5308-EDF933E35C73}"/>
              </a:ext>
            </a:extLst>
          </p:cNvPr>
          <p:cNvSpPr>
            <a:spLocks noGrp="1"/>
          </p:cNvSpPr>
          <p:nvPr>
            <p:ph type="body" sz="quarter" idx="13"/>
          </p:nvPr>
        </p:nvSpPr>
        <p:spPr>
          <a:xfrm>
            <a:off x="1096423" y="4134419"/>
            <a:ext cx="7418927" cy="2033019"/>
          </a:xfrm>
        </p:spPr>
        <p:txBody>
          <a:bodyPr/>
          <a:lstStyle/>
          <a:p>
            <a:pPr>
              <a:spcBef>
                <a:spcPts val="300"/>
              </a:spcBef>
            </a:pPr>
            <a:r>
              <a:rPr lang="de-DE" sz="1400" dirty="0"/>
              <a:t>Reflexionsschwerpunkte:</a:t>
            </a:r>
          </a:p>
          <a:p>
            <a:pPr marL="285750" indent="-285750">
              <a:spcBef>
                <a:spcPts val="300"/>
              </a:spcBef>
              <a:buFont typeface="Arial" panose="020B0604020202020204" pitchFamily="34" charset="0"/>
              <a:buChar char="•"/>
            </a:pPr>
            <a:r>
              <a:rPr lang="de-DE" sz="1400" dirty="0"/>
              <a:t>Inwiefern haben Ihre Adaptionen eine natürliche Differenzierung unterstützt?</a:t>
            </a:r>
          </a:p>
          <a:p>
            <a:pPr marL="285750" indent="-285750">
              <a:spcBef>
                <a:spcPts val="300"/>
              </a:spcBef>
              <a:buFont typeface="Arial" panose="020B0604020202020204" pitchFamily="34" charset="0"/>
              <a:buChar char="•"/>
            </a:pPr>
            <a:r>
              <a:rPr lang="de-DE" sz="1400" dirty="0"/>
              <a:t>Welche Zugänge und Lösungsmöglichkeiten haben Sie Ihren Lernenden ermöglicht?</a:t>
            </a:r>
          </a:p>
          <a:p>
            <a:pPr marL="285750" indent="-285750">
              <a:spcBef>
                <a:spcPts val="300"/>
              </a:spcBef>
              <a:buFont typeface="Arial" panose="020B0604020202020204" pitchFamily="34" charset="0"/>
              <a:buChar char="•"/>
            </a:pPr>
            <a:r>
              <a:rPr lang="de-DE" sz="1400" dirty="0"/>
              <a:t>Wie haben Sie Lernende mit Schwierigkeiten im Mathematiklernen / im Förderschwerpunkt Lernen unterstützt?</a:t>
            </a:r>
          </a:p>
        </p:txBody>
      </p:sp>
      <p:sp>
        <p:nvSpPr>
          <p:cNvPr id="5" name="Textplatzhalter 4">
            <a:extLst>
              <a:ext uri="{FF2B5EF4-FFF2-40B4-BE49-F238E27FC236}">
                <a16:creationId xmlns:a16="http://schemas.microsoft.com/office/drawing/2014/main" id="{105AAF83-EBCA-BF20-5AEA-3560C94CA22E}"/>
              </a:ext>
            </a:extLst>
          </p:cNvPr>
          <p:cNvSpPr>
            <a:spLocks noGrp="1"/>
          </p:cNvSpPr>
          <p:nvPr>
            <p:ph type="body" sz="quarter" idx="14"/>
          </p:nvPr>
        </p:nvSpPr>
        <p:spPr/>
        <p:txBody>
          <a:bodyPr>
            <a:normAutofit/>
          </a:bodyPr>
          <a:lstStyle/>
          <a:p>
            <a:pPr>
              <a:spcBef>
                <a:spcPts val="600"/>
              </a:spcBef>
            </a:pPr>
            <a:r>
              <a:rPr lang="de-DE" sz="1800" dirty="0"/>
              <a:t>Erproben Sie Ihre adaptierten Aufgaben in Ihrer Lerngruppe.</a:t>
            </a:r>
          </a:p>
          <a:p>
            <a:pPr marL="0" indent="0">
              <a:lnSpc>
                <a:spcPct val="100000"/>
              </a:lnSpc>
              <a:spcBef>
                <a:spcPts val="600"/>
              </a:spcBef>
              <a:buNone/>
            </a:pPr>
            <a:r>
              <a:rPr lang="de-DE" sz="1800" dirty="0"/>
              <a:t>Halten Sie Ihre Beobachtungen zu den Reflexionsschwerpunkten fest. </a:t>
            </a:r>
          </a:p>
          <a:p>
            <a:pPr marL="0" indent="0">
              <a:lnSpc>
                <a:spcPct val="100000"/>
              </a:lnSpc>
              <a:spcBef>
                <a:spcPts val="600"/>
              </a:spcBef>
              <a:buNone/>
            </a:pPr>
            <a:r>
              <a:rPr lang="de-DE" sz="1800" dirty="0"/>
              <a:t>Bringen Sie (gescannte/fotografierte) Kinderdokumente sowie Fragen und Anregungen zum nächsten Treffen mit.</a:t>
            </a:r>
          </a:p>
          <a:p>
            <a:pPr marL="0" indent="0">
              <a:lnSpc>
                <a:spcPct val="100000"/>
              </a:lnSpc>
              <a:spcBef>
                <a:spcPts val="600"/>
              </a:spcBef>
              <a:buNone/>
            </a:pPr>
            <a:endParaRPr lang="de-DE" sz="1600" dirty="0"/>
          </a:p>
        </p:txBody>
      </p:sp>
      <p:sp>
        <p:nvSpPr>
          <p:cNvPr id="6" name="Titel 5">
            <a:extLst>
              <a:ext uri="{FF2B5EF4-FFF2-40B4-BE49-F238E27FC236}">
                <a16:creationId xmlns:a16="http://schemas.microsoft.com/office/drawing/2014/main" id="{4FEBB775-0985-5D7E-D5CA-F8E00A9659BA}"/>
              </a:ext>
            </a:extLst>
          </p:cNvPr>
          <p:cNvSpPr>
            <a:spLocks noGrp="1"/>
          </p:cNvSpPr>
          <p:nvPr>
            <p:ph type="title"/>
          </p:nvPr>
        </p:nvSpPr>
        <p:spPr/>
        <p:txBody>
          <a:bodyPr/>
          <a:lstStyle/>
          <a:p>
            <a:r>
              <a:rPr lang="de-DE" dirty="0"/>
              <a:t>5. Planung der Praxisaufgabe</a:t>
            </a:r>
          </a:p>
        </p:txBody>
      </p:sp>
    </p:spTree>
    <p:extLst>
      <p:ext uri="{BB962C8B-B14F-4D97-AF65-F5344CB8AC3E}">
        <p14:creationId xmlns:p14="http://schemas.microsoft.com/office/powerpoint/2010/main" val="40295580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der Praxisaufgabe</a:t>
            </a:r>
          </a:p>
          <a:p>
            <a:r>
              <a:rPr lang="de-DE" cap="small" dirty="0"/>
              <a:t>Leitidee</a:t>
            </a:r>
            <a:r>
              <a:rPr lang="de-DE" dirty="0"/>
              <a:t> Aufgaben adaptieren</a:t>
            </a:r>
          </a:p>
          <a:p>
            <a:r>
              <a:rPr lang="de-DE" cap="small" dirty="0"/>
              <a:t>Inhalt</a:t>
            </a:r>
            <a:r>
              <a:rPr lang="de-DE" dirty="0"/>
              <a:t> Zahlvorstellungen aufbauen</a:t>
            </a:r>
          </a:p>
          <a:p>
            <a:pPr marL="457200" lvl="1" indent="0">
              <a:buNone/>
            </a:pPr>
            <a:r>
              <a:rPr lang="de-DE" dirty="0"/>
              <a:t>3.1	Zahlaspekte beachten</a:t>
            </a:r>
          </a:p>
          <a:p>
            <a:pPr marL="457200" lvl="1" indent="0">
              <a:buNone/>
            </a:pPr>
            <a:r>
              <a:rPr lang="de-DE" dirty="0"/>
              <a:t>3.2 	Anzahlen strukturieren – Darstellungen Vernetzen</a:t>
            </a:r>
          </a:p>
          <a:p>
            <a:pPr marL="457200" lvl="1" indent="0">
              <a:buNone/>
            </a:pPr>
            <a:r>
              <a:rPr lang="de-DE" dirty="0"/>
              <a:t>3.3 	Beziehungen herstellen</a:t>
            </a:r>
          </a:p>
          <a:p>
            <a:r>
              <a:rPr lang="de-DE" dirty="0"/>
              <a:t>Förderschwerpunkt Lernen</a:t>
            </a:r>
          </a:p>
          <a:p>
            <a:r>
              <a:rPr lang="de-DE" dirty="0"/>
              <a:t>Planung der Praxisaufgabe</a:t>
            </a:r>
          </a:p>
          <a:p>
            <a:r>
              <a:rPr lang="de-DE" dirty="0"/>
              <a:t>Abschluss</a:t>
            </a:r>
          </a:p>
          <a:p>
            <a:endParaRPr lang="de-DE" dirty="0"/>
          </a:p>
          <a:p>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117</a:t>
            </a:fld>
            <a:endParaRPr lang="de-DE" dirty="0"/>
          </a:p>
        </p:txBody>
      </p:sp>
      <p:sp>
        <p:nvSpPr>
          <p:cNvPr id="6" name="Rechteck: abgerundete Ecken 5">
            <a:extLst>
              <a:ext uri="{FF2B5EF4-FFF2-40B4-BE49-F238E27FC236}">
                <a16:creationId xmlns:a16="http://schemas.microsoft.com/office/drawing/2014/main" id="{D939E3A4-7E55-7128-8F64-B6B3CF4F847F}"/>
              </a:ext>
            </a:extLst>
          </p:cNvPr>
          <p:cNvSpPr/>
          <p:nvPr/>
        </p:nvSpPr>
        <p:spPr>
          <a:xfrm>
            <a:off x="1096423" y="5302880"/>
            <a:ext cx="4361402"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5904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a:xfrm>
            <a:off x="1096423" y="382774"/>
            <a:ext cx="8047577" cy="603704"/>
          </a:xfrm>
        </p:spPr>
        <p:txBody>
          <a:bodyPr anchor="ctr">
            <a:normAutofit/>
          </a:bodyPr>
          <a:lstStyle/>
          <a:p>
            <a:r>
              <a:rPr lang="de-DE" dirty="0"/>
              <a:t>6. Abschluss</a:t>
            </a:r>
          </a:p>
        </p:txBody>
      </p:sp>
      <p:sp>
        <p:nvSpPr>
          <p:cNvPr id="7" name="Text">
            <a:extLst>
              <a:ext uri="{FF2B5EF4-FFF2-40B4-BE49-F238E27FC236}">
                <a16:creationId xmlns:a16="http://schemas.microsoft.com/office/drawing/2014/main" id="{D345BD5E-71FB-1447-A5B9-3F200EBA1174}"/>
              </a:ext>
            </a:extLst>
          </p:cNvPr>
          <p:cNvSpPr txBox="1"/>
          <p:nvPr/>
        </p:nvSpPr>
        <p:spPr>
          <a:xfrm>
            <a:off x="4171356" y="7280244"/>
            <a:ext cx="207626" cy="4614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spAutoFit/>
          </a:bodyPr>
          <a:lstStyle>
            <a:lvl1pPr>
              <a:defRPr sz="1800"/>
            </a:lvl1pPr>
          </a:lstStyle>
          <a:p>
            <a:fld id="{86CB4B4D-7CA3-9044-876B-883B54F8677D}" type="slidenum">
              <a:rPr sz="1265"/>
              <a:t>118</a:t>
            </a:fld>
            <a:endParaRPr sz="1265"/>
          </a:p>
        </p:txBody>
      </p:sp>
      <p:sp>
        <p:nvSpPr>
          <p:cNvPr id="6" name="Inhaltsplatzhalter 3">
            <a:extLst>
              <a:ext uri="{FF2B5EF4-FFF2-40B4-BE49-F238E27FC236}">
                <a16:creationId xmlns:a16="http://schemas.microsoft.com/office/drawing/2014/main" id="{C32876CE-19DB-B4F1-36F4-2763D2BF46FF}"/>
              </a:ext>
            </a:extLst>
          </p:cNvPr>
          <p:cNvSpPr>
            <a:spLocks noGrp="1"/>
          </p:cNvSpPr>
          <p:nvPr>
            <p:ph idx="1"/>
          </p:nvPr>
        </p:nvSpPr>
        <p:spPr>
          <a:xfrm>
            <a:off x="817456" y="2109169"/>
            <a:ext cx="8047576" cy="2218991"/>
          </a:xfrm>
        </p:spPr>
        <p:txBody>
          <a:bodyPr/>
          <a:lstStyle/>
          <a:p>
            <a:r>
              <a:rPr lang="de-DE" dirty="0"/>
              <a:t>Modul 1: Grundlagen inklusiven Lernens im Mathematikunterricht </a:t>
            </a:r>
          </a:p>
          <a:p>
            <a:r>
              <a:rPr lang="de-DE" dirty="0"/>
              <a:t>Modul 2: Diagnosegeleitet fördern – Operationen verstehen – FS Sprache</a:t>
            </a:r>
          </a:p>
          <a:p>
            <a:r>
              <a:rPr lang="de-DE" dirty="0"/>
              <a:t>Modul 3: Aufgaben adaptieren – Zahlvorstellungen aufbauen – FS Lernen</a:t>
            </a:r>
          </a:p>
          <a:p>
            <a:pPr>
              <a:lnSpc>
                <a:spcPct val="100000"/>
              </a:lnSpc>
              <a:spcBef>
                <a:spcPts val="400"/>
              </a:spcBef>
            </a:pPr>
            <a:endParaRPr lang="de-DE" sz="2000" b="1" dirty="0"/>
          </a:p>
          <a:p>
            <a:endParaRPr lang="de-DE" dirty="0">
              <a:solidFill>
                <a:srgbClr val="FF0000"/>
              </a:solidFill>
            </a:endParaRPr>
          </a:p>
        </p:txBody>
      </p:sp>
      <p:pic>
        <p:nvPicPr>
          <p:cNvPr id="4" name="Grafik 3" descr="Häkchen">
            <a:extLst>
              <a:ext uri="{FF2B5EF4-FFF2-40B4-BE49-F238E27FC236}">
                <a16:creationId xmlns:a16="http://schemas.microsoft.com/office/drawing/2014/main" id="{23A371A9-2585-3856-A079-2699DB780B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36491" y="2021066"/>
            <a:ext cx="573525" cy="573525"/>
          </a:xfrm>
          <a:prstGeom prst="rect">
            <a:avLst/>
          </a:prstGeom>
          <a:effectLst>
            <a:outerShdw blurRad="50800" dist="38100" dir="2700000" algn="tl" rotWithShape="0">
              <a:prstClr val="black">
                <a:alpha val="40000"/>
              </a:prstClr>
            </a:outerShdw>
          </a:effectLst>
        </p:spPr>
      </p:pic>
      <p:sp>
        <p:nvSpPr>
          <p:cNvPr id="3" name="Foliennummernplatzhalter 5">
            <a:extLst>
              <a:ext uri="{FF2B5EF4-FFF2-40B4-BE49-F238E27FC236}">
                <a16:creationId xmlns:a16="http://schemas.microsoft.com/office/drawing/2014/main" id="{6E3EE390-D9EE-784F-179E-4E79B3D0D511}"/>
              </a:ext>
            </a:extLst>
          </p:cNvPr>
          <p:cNvSpPr>
            <a:spLocks noGrp="1"/>
          </p:cNvSpPr>
          <p:nvPr>
            <p:ph type="sldNum" sz="quarter" idx="12"/>
          </p:nvPr>
        </p:nvSpPr>
        <p:spPr>
          <a:xfrm>
            <a:off x="6457950" y="6352795"/>
            <a:ext cx="2057400" cy="365125"/>
          </a:xfrm>
        </p:spPr>
        <p:txBody>
          <a:bodyPr/>
          <a:lstStyle/>
          <a:p>
            <a:fld id="{C3752B7C-18A9-864D-BBCB-54A9F41B5594}" type="slidenum">
              <a:rPr lang="de-DE" smtClean="0"/>
              <a:pPr/>
              <a:t>118</a:t>
            </a:fld>
            <a:endParaRPr lang="de-DE"/>
          </a:p>
        </p:txBody>
      </p:sp>
      <p:pic>
        <p:nvPicPr>
          <p:cNvPr id="10" name="Grafik 9" descr="Häkchen">
            <a:extLst>
              <a:ext uri="{FF2B5EF4-FFF2-40B4-BE49-F238E27FC236}">
                <a16:creationId xmlns:a16="http://schemas.microsoft.com/office/drawing/2014/main" id="{8B3DBAAA-4AB3-D31D-E9AA-8496CC84DD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00762" y="2594591"/>
            <a:ext cx="573525" cy="573525"/>
          </a:xfrm>
          <a:prstGeom prst="rect">
            <a:avLst/>
          </a:prstGeom>
          <a:effectLst>
            <a:outerShdw blurRad="50800" dist="38100" dir="2700000" algn="tl" rotWithShape="0">
              <a:prstClr val="black">
                <a:alpha val="40000"/>
              </a:prstClr>
            </a:outerShdw>
          </a:effectLst>
        </p:spPr>
      </p:pic>
      <p:pic>
        <p:nvPicPr>
          <p:cNvPr id="8" name="Grafik 7" descr="Häkchen">
            <a:extLst>
              <a:ext uri="{FF2B5EF4-FFF2-40B4-BE49-F238E27FC236}">
                <a16:creationId xmlns:a16="http://schemas.microsoft.com/office/drawing/2014/main" id="{D1D30CAC-180B-5C78-43D4-EB9CD275F0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5350" y="3116360"/>
            <a:ext cx="573525" cy="573525"/>
          </a:xfrm>
          <a:prstGeom prst="rect">
            <a:avLst/>
          </a:prstGeom>
          <a:effectLst>
            <a:outerShdw blurRad="50800" dist="38100" dir="2700000" algn="tl" rotWithShape="0">
              <a:prstClr val="black">
                <a:alpha val="40000"/>
              </a:prstClr>
            </a:outerShdw>
          </a:effectLst>
        </p:spPr>
      </p:pic>
      <p:sp>
        <p:nvSpPr>
          <p:cNvPr id="11" name="Textplatzhalter 10">
            <a:extLst>
              <a:ext uri="{FF2B5EF4-FFF2-40B4-BE49-F238E27FC236}">
                <a16:creationId xmlns:a16="http://schemas.microsoft.com/office/drawing/2014/main" id="{FD411734-5FBF-BA35-1AE1-812158E0A721}"/>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421117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F9642-7F39-A14D-9182-6F8F9F9BC508}"/>
              </a:ext>
            </a:extLst>
          </p:cNvPr>
          <p:cNvSpPr>
            <a:spLocks noGrp="1"/>
          </p:cNvSpPr>
          <p:nvPr>
            <p:ph type="title"/>
          </p:nvPr>
        </p:nvSpPr>
        <p:spPr/>
        <p:txBody>
          <a:bodyPr anchor="ctr">
            <a:normAutofit/>
          </a:bodyPr>
          <a:lstStyle/>
          <a:p>
            <a:r>
              <a:rPr lang="de-DE" dirty="0"/>
              <a:t>6. Abschluss</a:t>
            </a:r>
          </a:p>
        </p:txBody>
      </p:sp>
      <p:sp>
        <p:nvSpPr>
          <p:cNvPr id="4" name="Inhaltsplatzhalter 3">
            <a:extLst>
              <a:ext uri="{FF2B5EF4-FFF2-40B4-BE49-F238E27FC236}">
                <a16:creationId xmlns:a16="http://schemas.microsoft.com/office/drawing/2014/main" id="{A3ACA239-873C-424C-B74F-CEDB1C87D608}"/>
              </a:ext>
            </a:extLst>
          </p:cNvPr>
          <p:cNvSpPr>
            <a:spLocks noGrp="1"/>
          </p:cNvSpPr>
          <p:nvPr>
            <p:ph idx="1"/>
          </p:nvPr>
        </p:nvSpPr>
        <p:spPr>
          <a:xfrm>
            <a:off x="176270" y="1460328"/>
            <a:ext cx="8765849" cy="4418617"/>
          </a:xfrm>
        </p:spPr>
        <p:txBody>
          <a:bodyPr/>
          <a:lstStyle/>
          <a:p>
            <a:endParaRPr lang="de-DE"/>
          </a:p>
          <a:p>
            <a:endParaRPr lang="de-DE"/>
          </a:p>
          <a:p>
            <a:endParaRPr lang="de-DE"/>
          </a:p>
          <a:p>
            <a:endParaRPr lang="de-DE"/>
          </a:p>
        </p:txBody>
      </p:sp>
      <p:sp>
        <p:nvSpPr>
          <p:cNvPr id="5" name="Datumsplatzhalter 4">
            <a:extLst>
              <a:ext uri="{FF2B5EF4-FFF2-40B4-BE49-F238E27FC236}">
                <a16:creationId xmlns:a16="http://schemas.microsoft.com/office/drawing/2014/main" id="{82E51E18-204B-FB45-8058-F36BEE01A1DA}"/>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119</a:t>
            </a:fld>
            <a:endParaRPr lang="de-DE"/>
          </a:p>
        </p:txBody>
      </p:sp>
      <p:sp>
        <p:nvSpPr>
          <p:cNvPr id="8" name="Rechteck 7">
            <a:extLst>
              <a:ext uri="{FF2B5EF4-FFF2-40B4-BE49-F238E27FC236}">
                <a16:creationId xmlns:a16="http://schemas.microsoft.com/office/drawing/2014/main" id="{83A064FA-6317-0D4F-A794-096433EA2432}"/>
              </a:ext>
            </a:extLst>
          </p:cNvPr>
          <p:cNvSpPr/>
          <p:nvPr/>
        </p:nvSpPr>
        <p:spPr>
          <a:xfrm>
            <a:off x="841055" y="1368057"/>
            <a:ext cx="7436278" cy="954107"/>
          </a:xfrm>
          <a:prstGeom prst="rect">
            <a:avLst/>
          </a:prstGeom>
        </p:spPr>
        <p:txBody>
          <a:bodyPr wrap="square">
            <a:spAutoFit/>
          </a:bodyPr>
          <a:lstStyle/>
          <a:p>
            <a:pPr algn="ctr"/>
            <a:r>
              <a:rPr lang="de-DE" sz="2800" dirty="0">
                <a:solidFill>
                  <a:srgbClr val="327D87"/>
                </a:solidFill>
                <a:latin typeface="Helvetica Neue" panose="02000503000000020004" pitchFamily="2" charset="0"/>
              </a:rPr>
              <a:t>Was nehmen Sie aus dem heutigen Coaching-Modul mit?</a:t>
            </a:r>
          </a:p>
        </p:txBody>
      </p:sp>
      <p:sp>
        <p:nvSpPr>
          <p:cNvPr id="9" name="Ovale Legende 8">
            <a:extLst>
              <a:ext uri="{FF2B5EF4-FFF2-40B4-BE49-F238E27FC236}">
                <a16:creationId xmlns:a16="http://schemas.microsoft.com/office/drawing/2014/main" id="{8071E580-B3A8-4667-B7A6-67D372FF8B32}"/>
              </a:ext>
            </a:extLst>
          </p:cNvPr>
          <p:cNvSpPr/>
          <p:nvPr/>
        </p:nvSpPr>
        <p:spPr>
          <a:xfrm>
            <a:off x="1372288" y="2884714"/>
            <a:ext cx="6114362" cy="2229342"/>
          </a:xfrm>
          <a:prstGeom prst="wedgeEllipseCallout">
            <a:avLst>
              <a:gd name="adj1" fmla="val -30923"/>
              <a:gd name="adj2" fmla="val 60372"/>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C94DC5EE-FEBA-FBED-AEF5-DE3ABA0A070A}"/>
              </a:ext>
            </a:extLst>
          </p:cNvPr>
          <p:cNvSpPr txBox="1"/>
          <p:nvPr/>
        </p:nvSpPr>
        <p:spPr>
          <a:xfrm>
            <a:off x="1372288" y="3408057"/>
            <a:ext cx="6114362" cy="1384995"/>
          </a:xfrm>
          <a:prstGeom prst="rect">
            <a:avLst/>
          </a:prstGeom>
          <a:noFill/>
        </p:spPr>
        <p:txBody>
          <a:bodyPr wrap="square" rtlCol="0">
            <a:spAutoFit/>
          </a:bodyPr>
          <a:lstStyle/>
          <a:p>
            <a:pPr algn="ctr"/>
            <a:r>
              <a:rPr lang="de-DE" sz="2800" dirty="0">
                <a:latin typeface="Arial" panose="020B0604020202020204" pitchFamily="34" charset="0"/>
              </a:rPr>
              <a:t>Ich nehme aus der heutigen Veranstaltung mit, </a:t>
            </a:r>
          </a:p>
          <a:p>
            <a:pPr algn="ctr"/>
            <a:r>
              <a:rPr lang="de-DE" sz="2800" dirty="0">
                <a:latin typeface="Arial" panose="020B0604020202020204" pitchFamily="34" charset="0"/>
              </a:rPr>
              <a:t>dass ...</a:t>
            </a:r>
            <a:endParaRPr lang="de-DE" dirty="0"/>
          </a:p>
        </p:txBody>
      </p:sp>
    </p:spTree>
    <p:extLst>
      <p:ext uri="{BB962C8B-B14F-4D97-AF65-F5344CB8AC3E}">
        <p14:creationId xmlns:p14="http://schemas.microsoft.com/office/powerpoint/2010/main" val="331622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05EF52-F1B3-8D05-F087-356B6B9FA0FD}"/>
              </a:ext>
            </a:extLst>
          </p:cNvPr>
          <p:cNvSpPr>
            <a:spLocks noGrp="1"/>
          </p:cNvSpPr>
          <p:nvPr>
            <p:ph type="title"/>
          </p:nvPr>
        </p:nvSpPr>
        <p:spPr/>
        <p:txBody>
          <a:bodyPr/>
          <a:lstStyle/>
          <a:p>
            <a:r>
              <a:rPr lang="de-DE" dirty="0"/>
              <a:t>Literatur</a:t>
            </a:r>
          </a:p>
        </p:txBody>
      </p:sp>
      <p:sp>
        <p:nvSpPr>
          <p:cNvPr id="3" name="Textplatzhalter 2">
            <a:extLst>
              <a:ext uri="{FF2B5EF4-FFF2-40B4-BE49-F238E27FC236}">
                <a16:creationId xmlns:a16="http://schemas.microsoft.com/office/drawing/2014/main" id="{F43E4A7A-0B7E-55C0-5D0E-F348C7184E98}"/>
              </a:ext>
            </a:extLst>
          </p:cNvPr>
          <p:cNvSpPr>
            <a:spLocks noGrp="1"/>
          </p:cNvSpPr>
          <p:nvPr>
            <p:ph type="body" sz="quarter" idx="13"/>
          </p:nvPr>
        </p:nvSpPr>
        <p:spPr/>
        <p:txBody>
          <a:bodyPr/>
          <a:lstStyle/>
          <a:p>
            <a:endParaRPr lang="de-DE"/>
          </a:p>
        </p:txBody>
      </p:sp>
      <p:sp>
        <p:nvSpPr>
          <p:cNvPr id="4" name="Inhaltsplatzhalter 3">
            <a:extLst>
              <a:ext uri="{FF2B5EF4-FFF2-40B4-BE49-F238E27FC236}">
                <a16:creationId xmlns:a16="http://schemas.microsoft.com/office/drawing/2014/main" id="{25EC4D45-E3F3-99FE-EC67-B263F41738B4}"/>
              </a:ext>
            </a:extLst>
          </p:cNvPr>
          <p:cNvSpPr>
            <a:spLocks noGrp="1"/>
          </p:cNvSpPr>
          <p:nvPr>
            <p:ph idx="1"/>
          </p:nvPr>
        </p:nvSpPr>
        <p:spPr/>
        <p:txBody>
          <a:bodyPr/>
          <a:lstStyle/>
          <a:p>
            <a:pPr>
              <a:lnSpc>
                <a:spcPct val="114000"/>
              </a:lnSpc>
              <a:spcBef>
                <a:spcPts val="600"/>
              </a:spcBef>
            </a:pPr>
            <a:r>
              <a:rPr lang="de-DE" sz="1400" dirty="0">
                <a:latin typeface="+mn-lt"/>
              </a:rPr>
              <a:t>AO-SF - Ministerium für Schule und Weiterbildung des Landes Nordrhein-Westfalen (2022). Verordnung über die sonderpädagogische Förderung, den Hausunterricht und die Schule für Kranke (Ausbildungsordnung sonderpädagogische Förderung – AO-SF) vom 29. April 2005, zuletzt geändert durch Verordnung vom 23.03.2022. Frechen: Ritterbach. Abgerufen von </a:t>
            </a:r>
            <a:r>
              <a:rPr lang="de-DE" sz="1400" dirty="0">
                <a:solidFill>
                  <a:srgbClr val="327D87"/>
                </a:solidFill>
                <a:latin typeface="+mn-lt"/>
                <a:hlinkClick r:id="rId2">
                  <a:extLst>
                    <a:ext uri="{A12FA001-AC4F-418D-AE19-62706E023703}">
                      <ahyp:hlinkClr xmlns:ahyp="http://schemas.microsoft.com/office/drawing/2018/hyperlinkcolor" val="tx"/>
                    </a:ext>
                  </a:extLst>
                </a:hlinkClick>
              </a:rPr>
              <a:t>https://bass.schul-welt.de/pdf/6225.pdf?20230614101925</a:t>
            </a:r>
            <a:endParaRPr lang="de-DE" sz="1400" dirty="0">
              <a:solidFill>
                <a:srgbClr val="327D87"/>
              </a:solidFill>
              <a:latin typeface="+mn-lt"/>
            </a:endParaRPr>
          </a:p>
          <a:p>
            <a:pPr>
              <a:lnSpc>
                <a:spcPct val="114000"/>
              </a:lnSpc>
              <a:spcBef>
                <a:spcPts val="600"/>
              </a:spcBef>
            </a:pPr>
            <a:r>
              <a:rPr lang="de-DE" sz="1400" dirty="0" err="1">
                <a:effectLst/>
                <a:latin typeface="Calibri" panose="020F0502020204030204" pitchFamily="34" charset="0"/>
                <a:ea typeface="Calibri" panose="020F0502020204030204" pitchFamily="34" charset="0"/>
                <a:cs typeface="Times New Roman" panose="02020603050405020304" pitchFamily="18" charset="0"/>
              </a:rPr>
              <a:t>Gaidoschik</a:t>
            </a:r>
            <a:r>
              <a:rPr lang="de-DE" sz="1400" dirty="0">
                <a:effectLst/>
                <a:latin typeface="Calibri" panose="020F0502020204030204" pitchFamily="34" charset="0"/>
                <a:ea typeface="Calibri" panose="020F0502020204030204" pitchFamily="34" charset="0"/>
                <a:cs typeface="Times New Roman" panose="02020603050405020304" pitchFamily="18" charset="0"/>
              </a:rPr>
              <a:t>, M. (2006). Rechenschwäche - Dyskalkulie. Eine unterrichtspraktische Einführung für LehrerInnen und Eltern. Horneburg: </a:t>
            </a:r>
            <a:r>
              <a:rPr lang="de-DE" sz="1400" dirty="0" err="1">
                <a:effectLst/>
                <a:latin typeface="Calibri" panose="020F0502020204030204" pitchFamily="34" charset="0"/>
                <a:ea typeface="Calibri" panose="020F0502020204030204" pitchFamily="34" charset="0"/>
                <a:cs typeface="Times New Roman" panose="02020603050405020304" pitchFamily="18" charset="0"/>
              </a:rPr>
              <a:t>Persen</a:t>
            </a:r>
            <a:r>
              <a:rPr lang="de-DE" sz="14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4000"/>
              </a:lnSpc>
              <a:spcBef>
                <a:spcPts val="600"/>
              </a:spcBef>
            </a:pPr>
            <a:r>
              <a:rPr lang="de-DE" sz="1400" dirty="0" err="1">
                <a:latin typeface="+mn-lt"/>
              </a:rPr>
              <a:t>Gaidoschik</a:t>
            </a:r>
            <a:r>
              <a:rPr lang="de-DE" sz="1400" dirty="0">
                <a:latin typeface="+mn-lt"/>
              </a:rPr>
              <a:t>, M. (2007). Rechenschwäche verstehen – Kinder gezielt fördern: Ein Leitfaden für die Unterrichtspraxis (1. Bis 4. Klasse). Horneburg: </a:t>
            </a:r>
            <a:r>
              <a:rPr lang="de-DE" sz="1400" dirty="0" err="1">
                <a:latin typeface="+mn-lt"/>
              </a:rPr>
              <a:t>Persen</a:t>
            </a:r>
            <a:r>
              <a:rPr lang="de-DE" sz="1400" dirty="0">
                <a:latin typeface="+mn-lt"/>
              </a:rPr>
              <a:t>.</a:t>
            </a:r>
          </a:p>
          <a:p>
            <a:pPr>
              <a:lnSpc>
                <a:spcPct val="114000"/>
              </a:lnSpc>
              <a:spcBef>
                <a:spcPts val="600"/>
              </a:spcBef>
            </a:pPr>
            <a:r>
              <a:rPr lang="de-DE" sz="1400" dirty="0" err="1">
                <a:latin typeface="+mn-lt"/>
              </a:rPr>
              <a:t>Häsel</a:t>
            </a:r>
            <a:r>
              <a:rPr lang="de-DE" sz="1400" dirty="0">
                <a:latin typeface="+mn-lt"/>
              </a:rPr>
              <a:t>-Weide, U., </a:t>
            </a:r>
            <a:r>
              <a:rPr lang="de-DE" sz="1400" dirty="0" err="1">
                <a:latin typeface="+mn-lt"/>
              </a:rPr>
              <a:t>Nührenbörger</a:t>
            </a:r>
            <a:r>
              <a:rPr lang="de-DE" sz="1400" dirty="0">
                <a:latin typeface="+mn-lt"/>
              </a:rPr>
              <a:t>, M., Moser Opitz, E. &amp; Wittich, C. (2013). Ablösung vom zählenden Rechnen. Fördereinheiten für heterogene Lerngruppen. Seelze: Kallmeyer.</a:t>
            </a:r>
          </a:p>
          <a:p>
            <a:pPr>
              <a:lnSpc>
                <a:spcPct val="114000"/>
              </a:lnSpc>
              <a:spcBef>
                <a:spcPts val="600"/>
              </a:spcBef>
            </a:pPr>
            <a:r>
              <a:rPr lang="de-DE" sz="1400" dirty="0">
                <a:latin typeface="+mn-lt"/>
              </a:rPr>
              <a:t>Humbach, M. (2008). Arithmetische Basiskompetenzen in der Klasse 10. Quantitative und qualitative Analysen. Berlin: Dr. Köster.</a:t>
            </a:r>
          </a:p>
          <a:p>
            <a:pPr>
              <a:lnSpc>
                <a:spcPct val="114000"/>
              </a:lnSpc>
              <a:spcBef>
                <a:spcPts val="600"/>
              </a:spcBef>
            </a:pPr>
            <a:r>
              <a:rPr lang="de-DE" sz="1400" dirty="0">
                <a:latin typeface="+mn-lt"/>
              </a:rPr>
              <a:t>Krajewski, K. &amp; Schneider, W. (2006). Mathematische Vorläuferfertigkeiten im Vorschulalter und ihre Vorhersagekraft für die Mathematikleistungen bis zum Ende der Grundschulzeit. In: Psychologie in Erziehung und Unterricht 53 (4), 246-262.</a:t>
            </a:r>
          </a:p>
          <a:p>
            <a:pPr marL="0" indent="0">
              <a:lnSpc>
                <a:spcPct val="114000"/>
              </a:lnSpc>
              <a:spcBef>
                <a:spcPts val="600"/>
              </a:spcBef>
              <a:buNone/>
            </a:pPr>
            <a:endParaRPr lang="de-DE" sz="1400" dirty="0">
              <a:latin typeface="+mn-lt"/>
            </a:endParaRPr>
          </a:p>
          <a:p>
            <a:pPr>
              <a:lnSpc>
                <a:spcPct val="114000"/>
              </a:lnSpc>
              <a:spcBef>
                <a:spcPts val="600"/>
              </a:spcBef>
            </a:pPr>
            <a:endParaRPr lang="de-DE" sz="1400" dirty="0">
              <a:latin typeface="+mn-lt"/>
            </a:endParaRPr>
          </a:p>
          <a:p>
            <a:pPr>
              <a:lnSpc>
                <a:spcPct val="114000"/>
              </a:lnSpc>
              <a:spcBef>
                <a:spcPts val="600"/>
              </a:spcBef>
            </a:pP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4000"/>
              </a:lnSpc>
              <a:spcBef>
                <a:spcPts val="600"/>
              </a:spcBef>
            </a:pPr>
            <a:endParaRPr lang="de-DE" sz="1400" dirty="0">
              <a:latin typeface="+mn-lt"/>
            </a:endParaRPr>
          </a:p>
          <a:p>
            <a:endParaRPr lang="de-DE" dirty="0"/>
          </a:p>
        </p:txBody>
      </p:sp>
      <p:sp>
        <p:nvSpPr>
          <p:cNvPr id="5" name="Datumsplatzhalter 4">
            <a:extLst>
              <a:ext uri="{FF2B5EF4-FFF2-40B4-BE49-F238E27FC236}">
                <a16:creationId xmlns:a16="http://schemas.microsoft.com/office/drawing/2014/main" id="{FD11078D-6A4E-0990-ECCC-85CBC3D37CEB}"/>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BFAE5744-F473-1BB8-0E5B-7F226D359645}"/>
              </a:ext>
            </a:extLst>
          </p:cNvPr>
          <p:cNvSpPr>
            <a:spLocks noGrp="1"/>
          </p:cNvSpPr>
          <p:nvPr>
            <p:ph type="sldNum" sz="quarter" idx="12"/>
          </p:nvPr>
        </p:nvSpPr>
        <p:spPr/>
        <p:txBody>
          <a:bodyPr/>
          <a:lstStyle/>
          <a:p>
            <a:fld id="{C3752B7C-18A9-864D-BBCB-54A9F41B5594}" type="slidenum">
              <a:rPr lang="de-DE" smtClean="0"/>
              <a:pPr/>
              <a:t>121</a:t>
            </a:fld>
            <a:endParaRPr lang="de-DE" dirty="0"/>
          </a:p>
        </p:txBody>
      </p:sp>
    </p:spTree>
    <p:extLst>
      <p:ext uri="{BB962C8B-B14F-4D97-AF65-F5344CB8AC3E}">
        <p14:creationId xmlns:p14="http://schemas.microsoft.com/office/powerpoint/2010/main" val="1798088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655BE-7FD6-4004-C614-A6173EF04B46}"/>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F08F1ACB-5379-A998-8BF3-2AB043D6E1AD}"/>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4" name="Foliennummernplatzhalter 3">
            <a:extLst>
              <a:ext uri="{FF2B5EF4-FFF2-40B4-BE49-F238E27FC236}">
                <a16:creationId xmlns:a16="http://schemas.microsoft.com/office/drawing/2014/main" id="{E28A845B-F3EF-502D-157E-C77223A7E662}"/>
              </a:ext>
            </a:extLst>
          </p:cNvPr>
          <p:cNvSpPr>
            <a:spLocks noGrp="1"/>
          </p:cNvSpPr>
          <p:nvPr>
            <p:ph type="sldNum" sz="quarter" idx="12"/>
          </p:nvPr>
        </p:nvSpPr>
        <p:spPr/>
        <p:txBody>
          <a:bodyPr/>
          <a:lstStyle/>
          <a:p>
            <a:fld id="{C3752B7C-18A9-864D-BBCB-54A9F41B5594}" type="slidenum">
              <a:rPr lang="de-DE" smtClean="0"/>
              <a:pPr/>
              <a:t>14</a:t>
            </a:fld>
            <a:endParaRPr lang="de-DE" dirty="0"/>
          </a:p>
        </p:txBody>
      </p:sp>
      <p:sp>
        <p:nvSpPr>
          <p:cNvPr id="5" name="Textplatzhalter 4">
            <a:extLst>
              <a:ext uri="{FF2B5EF4-FFF2-40B4-BE49-F238E27FC236}">
                <a16:creationId xmlns:a16="http://schemas.microsoft.com/office/drawing/2014/main" id="{B64BCF96-DC9A-DF11-54AF-80D1A6A5DB05}"/>
              </a:ext>
            </a:extLst>
          </p:cNvPr>
          <p:cNvSpPr>
            <a:spLocks noGrp="1"/>
          </p:cNvSpPr>
          <p:nvPr>
            <p:ph type="body" sz="quarter" idx="13"/>
          </p:nvPr>
        </p:nvSpPr>
        <p:spPr/>
        <p:txBody>
          <a:bodyPr/>
          <a:lstStyle/>
          <a:p>
            <a:r>
              <a:rPr lang="de-DE" dirty="0"/>
              <a:t>HINWEISE ZUR LEITIDEE AUFGABEN ADAPTIEREN 1 von 3 </a:t>
            </a:r>
          </a:p>
        </p:txBody>
      </p:sp>
      <p:sp>
        <p:nvSpPr>
          <p:cNvPr id="6" name="Inhaltsplatzhalter 5">
            <a:extLst>
              <a:ext uri="{FF2B5EF4-FFF2-40B4-BE49-F238E27FC236}">
                <a16:creationId xmlns:a16="http://schemas.microsoft.com/office/drawing/2014/main" id="{98157994-0740-4A29-4C5F-DD5C929F90FD}"/>
              </a:ext>
            </a:extLst>
          </p:cNvPr>
          <p:cNvSpPr>
            <a:spLocks noGrp="1"/>
          </p:cNvSpPr>
          <p:nvPr>
            <p:ph idx="1"/>
          </p:nvPr>
        </p:nvSpPr>
        <p:spPr/>
        <p:txBody>
          <a:bodyPr/>
          <a:lstStyle/>
          <a:p>
            <a:pPr marL="285750" indent="-285750">
              <a:buFont typeface="Arial" panose="020B0604020202020204" pitchFamily="34" charset="0"/>
              <a:buChar char="•"/>
            </a:pPr>
            <a:r>
              <a:rPr lang="de-DE" sz="1600" dirty="0"/>
              <a:t>„Aufgaben adaptieren“ ist eine von insgesamt fünf Leitideen des Projekts Mathe inklusiv. Leitideen sind übergreifende Aspekte inklusiven Unterrichts, die für jeden Inhalt zu beachten sind.</a:t>
            </a:r>
          </a:p>
          <a:p>
            <a:pPr marL="285750" indent="-285750">
              <a:buFont typeface="Arial" panose="020B0604020202020204" pitchFamily="34" charset="0"/>
              <a:buChar char="•"/>
            </a:pPr>
            <a:r>
              <a:rPr lang="de-DE" sz="1600" dirty="0"/>
              <a:t>Grundsätzlich soll durch die Adaption von Aufgaben eine Passung von individuellen Lernvoraussetzungen der Kinder und den fachlichen Anforderungen der Lernaufgabe erreicht werden.</a:t>
            </a:r>
          </a:p>
          <a:p>
            <a:pPr marL="285750" indent="-285750">
              <a:buFont typeface="Arial" panose="020B0604020202020204" pitchFamily="34" charset="0"/>
              <a:buChar char="•"/>
            </a:pPr>
            <a:r>
              <a:rPr lang="de-DE" sz="1600" dirty="0"/>
              <a:t>Gezielte Adaptionen sind also notwendig, um allen Kindern die aktive Auseinandersetzung mit der Lernaufgabe zu ermöglichen.</a:t>
            </a:r>
          </a:p>
          <a:p>
            <a:pPr marL="285750" indent="-285750">
              <a:buFont typeface="Arial" panose="020B0604020202020204" pitchFamily="34" charset="0"/>
              <a:buChar char="•"/>
            </a:pPr>
            <a:endParaRPr lang="de-DE" dirty="0"/>
          </a:p>
          <a:p>
            <a:endParaRPr lang="de-DE" dirty="0"/>
          </a:p>
        </p:txBody>
      </p:sp>
    </p:spTree>
    <p:extLst>
      <p:ext uri="{BB962C8B-B14F-4D97-AF65-F5344CB8AC3E}">
        <p14:creationId xmlns:p14="http://schemas.microsoft.com/office/powerpoint/2010/main" val="24914600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05EF52-F1B3-8D05-F087-356B6B9FA0FD}"/>
              </a:ext>
            </a:extLst>
          </p:cNvPr>
          <p:cNvSpPr>
            <a:spLocks noGrp="1"/>
          </p:cNvSpPr>
          <p:nvPr>
            <p:ph type="title"/>
          </p:nvPr>
        </p:nvSpPr>
        <p:spPr/>
        <p:txBody>
          <a:bodyPr/>
          <a:lstStyle/>
          <a:p>
            <a:r>
              <a:rPr lang="de-DE" dirty="0"/>
              <a:t>Literatur</a:t>
            </a:r>
          </a:p>
        </p:txBody>
      </p:sp>
      <p:sp>
        <p:nvSpPr>
          <p:cNvPr id="3" name="Textplatzhalter 2">
            <a:extLst>
              <a:ext uri="{FF2B5EF4-FFF2-40B4-BE49-F238E27FC236}">
                <a16:creationId xmlns:a16="http://schemas.microsoft.com/office/drawing/2014/main" id="{F43E4A7A-0B7E-55C0-5D0E-F348C7184E98}"/>
              </a:ext>
            </a:extLst>
          </p:cNvPr>
          <p:cNvSpPr>
            <a:spLocks noGrp="1"/>
          </p:cNvSpPr>
          <p:nvPr>
            <p:ph type="body" sz="quarter" idx="13"/>
          </p:nvPr>
        </p:nvSpPr>
        <p:spPr/>
        <p:txBody>
          <a:bodyPr/>
          <a:lstStyle/>
          <a:p>
            <a:endParaRPr lang="de-DE"/>
          </a:p>
        </p:txBody>
      </p:sp>
      <p:sp>
        <p:nvSpPr>
          <p:cNvPr id="4" name="Inhaltsplatzhalter 3">
            <a:extLst>
              <a:ext uri="{FF2B5EF4-FFF2-40B4-BE49-F238E27FC236}">
                <a16:creationId xmlns:a16="http://schemas.microsoft.com/office/drawing/2014/main" id="{25EC4D45-E3F3-99FE-EC67-B263F41738B4}"/>
              </a:ext>
            </a:extLst>
          </p:cNvPr>
          <p:cNvSpPr>
            <a:spLocks noGrp="1"/>
          </p:cNvSpPr>
          <p:nvPr>
            <p:ph idx="1"/>
          </p:nvPr>
        </p:nvSpPr>
        <p:spPr/>
        <p:txBody>
          <a:bodyPr/>
          <a:lstStyle/>
          <a:p>
            <a:pPr>
              <a:lnSpc>
                <a:spcPct val="114000"/>
              </a:lnSpc>
              <a:spcBef>
                <a:spcPts val="600"/>
              </a:spcBef>
            </a:pPr>
            <a:r>
              <a:rPr lang="de-DE" sz="1400" dirty="0">
                <a:effectLst/>
                <a:latin typeface="Calibri" panose="020F0502020204030204" pitchFamily="34" charset="0"/>
                <a:ea typeface="Calibri" panose="020F0502020204030204" pitchFamily="34" charset="0"/>
                <a:cs typeface="Times New Roman" panose="02020603050405020304" pitchFamily="18" charset="0"/>
              </a:rPr>
              <a:t>Krauthausen, G. (2018). Einführung in die Mathematikdidaktik – Grundschule. Berlin, Heidelberg: Springer Spektrum.</a:t>
            </a:r>
          </a:p>
          <a:p>
            <a:pPr>
              <a:lnSpc>
                <a:spcPct val="114000"/>
              </a:lnSpc>
              <a:spcBef>
                <a:spcPts val="600"/>
              </a:spcBef>
            </a:pPr>
            <a:r>
              <a:rPr lang="de-DE" sz="1400" dirty="0">
                <a:effectLst/>
                <a:latin typeface="Calibri" panose="020F0502020204030204" pitchFamily="34" charset="0"/>
                <a:ea typeface="Calibri" panose="020F0502020204030204" pitchFamily="34" charset="0"/>
                <a:cs typeface="Times New Roman" panose="02020603050405020304" pitchFamily="18" charset="0"/>
              </a:rPr>
              <a:t>Krauthausen, G. &amp; Scherer, P. (2008). Einführung in die Mathematikdidaktik. Heidelberg: Spektrum Akademischer Verlag.</a:t>
            </a:r>
          </a:p>
          <a:p>
            <a:pPr>
              <a:lnSpc>
                <a:spcPct val="114000"/>
              </a:lnSpc>
              <a:spcBef>
                <a:spcPts val="600"/>
              </a:spcBef>
            </a:pPr>
            <a:r>
              <a:rPr lang="de-DE" sz="1400" dirty="0">
                <a:effectLst/>
                <a:latin typeface="Calibri" panose="020F0502020204030204" pitchFamily="34" charset="0"/>
                <a:ea typeface="Calibri" panose="020F0502020204030204" pitchFamily="34" charset="0"/>
                <a:cs typeface="Times New Roman" panose="02020603050405020304" pitchFamily="18" charset="0"/>
              </a:rPr>
              <a:t>MSB NRW (2021). Lehrplan für die Primarstufe in Nordrhein-Westfalen. Fach Mathematik. Auszug aus Heft 2012 der Schriftenreihe „Schule in NRW“, Sammelband: Lehrpläne Primarstufe, RdErl. d. Ministeriums für Schule und Bildung v. 01.07.2021. Online: </a:t>
            </a:r>
            <a:r>
              <a:rPr lang="de-DE"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https://www.schulentwicklung.nrw.de/lehrplaene/lehrplan/289/ps_lp_m_einzeldatei_2021_08_02.pdf</a:t>
            </a:r>
            <a:endParaRPr lang="de-DE"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4000"/>
              </a:lnSpc>
              <a:spcBef>
                <a:spcPts val="600"/>
              </a:spcBef>
            </a:pPr>
            <a:r>
              <a:rPr lang="de-DE" sz="1400" dirty="0">
                <a:latin typeface="+mn-lt"/>
              </a:rPr>
              <a:t>Moser Opitz, E. (2007). Rechenschwäche/ Dyskalkulie. Theoretische Klärungen und empirische Studien an betroffenen Schülerinnen und Schülern (2., korrigierte Aufl.). Bern: Haupt.</a:t>
            </a:r>
          </a:p>
          <a:p>
            <a:pPr>
              <a:lnSpc>
                <a:spcPct val="114000"/>
              </a:lnSpc>
              <a:spcBef>
                <a:spcPts val="600"/>
              </a:spcBef>
            </a:pPr>
            <a:r>
              <a:rPr lang="de-DE" sz="1400" dirty="0" err="1">
                <a:latin typeface="+mn-lt"/>
              </a:rPr>
              <a:t>Ruwisch</a:t>
            </a:r>
            <a:r>
              <a:rPr lang="de-DE" sz="1400" dirty="0">
                <a:latin typeface="+mn-lt"/>
              </a:rPr>
              <a:t>, S. (2015). Wie die Zahlen im Kopf wirksam werden. Merkmale tragfähiger Zahlvorstellungen. Grundschule Mathematik 44 (1. Quartal), 4-5.</a:t>
            </a:r>
          </a:p>
          <a:p>
            <a:pPr>
              <a:lnSpc>
                <a:spcPct val="114000"/>
              </a:lnSpc>
              <a:spcBef>
                <a:spcPts val="600"/>
              </a:spcBef>
            </a:pPr>
            <a:r>
              <a:rPr lang="de-DE" sz="1400" dirty="0">
                <a:latin typeface="+mn-lt"/>
              </a:rPr>
              <a:t>Schäfer, J. (2005). Rechenschwäche in der Eingangsstufe der Hauptschule. Lernstand, Einstellungen und Wahrnehmungsleistungen; eine empirische Studie. Hamburg: Kovac.</a:t>
            </a:r>
          </a:p>
          <a:p>
            <a:pPr marL="0" indent="0">
              <a:lnSpc>
                <a:spcPct val="114000"/>
              </a:lnSpc>
              <a:spcBef>
                <a:spcPts val="600"/>
              </a:spcBef>
              <a:buNone/>
            </a:pPr>
            <a:endParaRPr lang="de-DE"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a:lnSpc>
                <a:spcPct val="114000"/>
              </a:lnSpc>
              <a:spcBef>
                <a:spcPts val="600"/>
              </a:spcBef>
            </a:pPr>
            <a:endParaRPr lang="de-DE" sz="1400" dirty="0">
              <a:latin typeface="+mn-lt"/>
            </a:endParaRPr>
          </a:p>
          <a:p>
            <a:pPr>
              <a:lnSpc>
                <a:spcPct val="114000"/>
              </a:lnSpc>
              <a:spcBef>
                <a:spcPts val="600"/>
              </a:spcBef>
            </a:pP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4000"/>
              </a:lnSpc>
              <a:spcBef>
                <a:spcPts val="600"/>
              </a:spcBef>
            </a:pPr>
            <a:endParaRPr lang="de-DE" sz="1400" dirty="0">
              <a:latin typeface="+mn-lt"/>
            </a:endParaRPr>
          </a:p>
          <a:p>
            <a:endParaRPr lang="de-DE" dirty="0"/>
          </a:p>
        </p:txBody>
      </p:sp>
      <p:sp>
        <p:nvSpPr>
          <p:cNvPr id="5" name="Datumsplatzhalter 4">
            <a:extLst>
              <a:ext uri="{FF2B5EF4-FFF2-40B4-BE49-F238E27FC236}">
                <a16:creationId xmlns:a16="http://schemas.microsoft.com/office/drawing/2014/main" id="{FD11078D-6A4E-0990-ECCC-85CBC3D37CEB}"/>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BFAE5744-F473-1BB8-0E5B-7F226D359645}"/>
              </a:ext>
            </a:extLst>
          </p:cNvPr>
          <p:cNvSpPr>
            <a:spLocks noGrp="1"/>
          </p:cNvSpPr>
          <p:nvPr>
            <p:ph type="sldNum" sz="quarter" idx="12"/>
          </p:nvPr>
        </p:nvSpPr>
        <p:spPr/>
        <p:txBody>
          <a:bodyPr/>
          <a:lstStyle/>
          <a:p>
            <a:fld id="{C3752B7C-18A9-864D-BBCB-54A9F41B5594}" type="slidenum">
              <a:rPr lang="de-DE" smtClean="0"/>
              <a:pPr/>
              <a:t>122</a:t>
            </a:fld>
            <a:endParaRPr lang="de-DE" dirty="0"/>
          </a:p>
        </p:txBody>
      </p:sp>
    </p:spTree>
    <p:extLst>
      <p:ext uri="{BB962C8B-B14F-4D97-AF65-F5344CB8AC3E}">
        <p14:creationId xmlns:p14="http://schemas.microsoft.com/office/powerpoint/2010/main" val="7602098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05EF52-F1B3-8D05-F087-356B6B9FA0FD}"/>
              </a:ext>
            </a:extLst>
          </p:cNvPr>
          <p:cNvSpPr>
            <a:spLocks noGrp="1"/>
          </p:cNvSpPr>
          <p:nvPr>
            <p:ph type="title"/>
          </p:nvPr>
        </p:nvSpPr>
        <p:spPr/>
        <p:txBody>
          <a:bodyPr/>
          <a:lstStyle/>
          <a:p>
            <a:r>
              <a:rPr lang="de-DE" dirty="0"/>
              <a:t>Literatur</a:t>
            </a:r>
          </a:p>
        </p:txBody>
      </p:sp>
      <p:sp>
        <p:nvSpPr>
          <p:cNvPr id="3" name="Textplatzhalter 2">
            <a:extLst>
              <a:ext uri="{FF2B5EF4-FFF2-40B4-BE49-F238E27FC236}">
                <a16:creationId xmlns:a16="http://schemas.microsoft.com/office/drawing/2014/main" id="{F43E4A7A-0B7E-55C0-5D0E-F348C7184E98}"/>
              </a:ext>
            </a:extLst>
          </p:cNvPr>
          <p:cNvSpPr>
            <a:spLocks noGrp="1"/>
          </p:cNvSpPr>
          <p:nvPr>
            <p:ph type="body" sz="quarter" idx="13"/>
          </p:nvPr>
        </p:nvSpPr>
        <p:spPr/>
        <p:txBody>
          <a:bodyPr/>
          <a:lstStyle/>
          <a:p>
            <a:endParaRPr lang="de-DE"/>
          </a:p>
        </p:txBody>
      </p:sp>
      <p:sp>
        <p:nvSpPr>
          <p:cNvPr id="4" name="Inhaltsplatzhalter 3">
            <a:extLst>
              <a:ext uri="{FF2B5EF4-FFF2-40B4-BE49-F238E27FC236}">
                <a16:creationId xmlns:a16="http://schemas.microsoft.com/office/drawing/2014/main" id="{25EC4D45-E3F3-99FE-EC67-B263F41738B4}"/>
              </a:ext>
            </a:extLst>
          </p:cNvPr>
          <p:cNvSpPr>
            <a:spLocks noGrp="1"/>
          </p:cNvSpPr>
          <p:nvPr>
            <p:ph idx="1"/>
          </p:nvPr>
        </p:nvSpPr>
        <p:spPr/>
        <p:txBody>
          <a:bodyPr/>
          <a:lstStyle/>
          <a:p>
            <a:pPr>
              <a:lnSpc>
                <a:spcPct val="114000"/>
              </a:lnSpc>
              <a:spcBef>
                <a:spcPts val="600"/>
              </a:spcBef>
            </a:pPr>
            <a:r>
              <a:rPr lang="de-DE" sz="1400" dirty="0">
                <a:latin typeface="+mn-lt"/>
              </a:rPr>
              <a:t>Scherer, P. &amp; Moser Opitz, E. (2010). Fördern im Mathematikunterricht der Primarstufe. Heidelberg: Spektrum. </a:t>
            </a:r>
          </a:p>
          <a:p>
            <a:pPr>
              <a:lnSpc>
                <a:spcPct val="114000"/>
              </a:lnSpc>
              <a:spcBef>
                <a:spcPts val="600"/>
              </a:spcBef>
            </a:pPr>
            <a:r>
              <a:rPr lang="de-DE" sz="1400" dirty="0">
                <a:latin typeface="+mn-lt"/>
              </a:rPr>
              <a:t>Schipper, W. (2008). Rechenstörungen als schulische Herausforderung. Handreichung zur Förderung von Kindern mit besonderen Schwierigkeiten beim Rechnen. Ludwigsfelde-</a:t>
            </a:r>
            <a:r>
              <a:rPr lang="de-DE" sz="1400" dirty="0" err="1">
                <a:latin typeface="+mn-lt"/>
              </a:rPr>
              <a:t>Struveshof</a:t>
            </a:r>
            <a:r>
              <a:rPr lang="de-DE" sz="1400" dirty="0">
                <a:latin typeface="+mn-lt"/>
              </a:rPr>
              <a:t>: Landesinstitut für Schule und Medien Berlin-Brandenburg (LISUM). </a:t>
            </a:r>
            <a:r>
              <a:rPr lang="de-DE" sz="1400" dirty="0">
                <a:latin typeface="+mn-lt"/>
                <a:hlinkClick r:id="rId2"/>
              </a:rPr>
              <a:t>https://www.uni-bielefeld.de/idm/serv/handreichung-schipper.pdf. Zugriff am 15.11.2015</a:t>
            </a:r>
            <a:r>
              <a:rPr lang="de-DE" sz="1400" dirty="0">
                <a:latin typeface="+mn-lt"/>
              </a:rPr>
              <a:t>.</a:t>
            </a:r>
          </a:p>
          <a:p>
            <a:pPr>
              <a:lnSpc>
                <a:spcPct val="114000"/>
              </a:lnSpc>
              <a:spcBef>
                <a:spcPts val="600"/>
              </a:spcBef>
            </a:pPr>
            <a:r>
              <a:rPr lang="de-DE" sz="1400" dirty="0">
                <a:effectLst/>
                <a:latin typeface="Calibri" panose="020F0502020204030204" pitchFamily="34" charset="0"/>
                <a:ea typeface="Calibri" panose="020F0502020204030204" pitchFamily="34" charset="0"/>
                <a:cs typeface="Times New Roman" panose="02020603050405020304" pitchFamily="18" charset="0"/>
              </a:rPr>
              <a:t>Sundermann, B., Selter, </a:t>
            </a:r>
            <a:r>
              <a:rPr lang="de-DE" sz="1400" dirty="0" err="1">
                <a:effectLst/>
                <a:latin typeface="Calibri" panose="020F0502020204030204" pitchFamily="34" charset="0"/>
                <a:ea typeface="Calibri" panose="020F0502020204030204" pitchFamily="34" charset="0"/>
                <a:cs typeface="Times New Roman" panose="02020603050405020304" pitchFamily="18" charset="0"/>
              </a:rPr>
              <a:t>Ch</a:t>
            </a:r>
            <a:r>
              <a:rPr lang="de-DE" sz="1400" dirty="0">
                <a:effectLst/>
                <a:latin typeface="Calibri" panose="020F0502020204030204" pitchFamily="34" charset="0"/>
                <a:ea typeface="Calibri" panose="020F0502020204030204" pitchFamily="34" charset="0"/>
                <a:cs typeface="Times New Roman" panose="02020603050405020304" pitchFamily="18" charset="0"/>
              </a:rPr>
              <a:t>. (2006). Beurteilen und Fördern im Mathematikunterricht. Berlin: Cornelsen Verlag Scriptor GmbH &amp; Co. KG.</a:t>
            </a:r>
          </a:p>
          <a:p>
            <a:pPr>
              <a:lnSpc>
                <a:spcPct val="114000"/>
              </a:lnSpc>
              <a:spcBef>
                <a:spcPts val="600"/>
              </a:spcBef>
            </a:pPr>
            <a:r>
              <a:rPr lang="de-DE" sz="1400" dirty="0">
                <a:effectLst/>
                <a:latin typeface="Calibri" panose="020F0502020204030204" pitchFamily="34" charset="0"/>
                <a:ea typeface="Calibri" panose="020F0502020204030204" pitchFamily="34" charset="0"/>
                <a:cs typeface="Times New Roman" panose="02020603050405020304" pitchFamily="18" charset="0"/>
              </a:rPr>
              <a:t>Sundermann, B. (2014). „Wie treffen wir die 1000?“ –Lösungswege mit Forschermitteln entwickeln und darstellen. In Denkwege darstellen – Grundschule Mathematik Nr. 41/2014. Seelze: Friedrich Verlag GmbH.</a:t>
            </a:r>
          </a:p>
          <a:p>
            <a:pPr>
              <a:lnSpc>
                <a:spcPct val="114000"/>
              </a:lnSpc>
              <a:spcBef>
                <a:spcPts val="600"/>
              </a:spcBef>
            </a:pPr>
            <a:r>
              <a:rPr lang="de-DE" sz="1400" dirty="0">
                <a:latin typeface="+mn-lt"/>
              </a:rPr>
              <a:t>Wittmann, E.C. &amp; Müller, G. (2009). Das Zahlenbuch. Handbuch zum Frühförderprogramm. Stuttgart: Ernst Klett-Verlag.</a:t>
            </a:r>
          </a:p>
          <a:p>
            <a:pPr>
              <a:lnSpc>
                <a:spcPct val="114000"/>
              </a:lnSpc>
              <a:spcBef>
                <a:spcPts val="600"/>
              </a:spcBef>
            </a:pPr>
            <a:r>
              <a:rPr lang="de-DE" sz="1400" dirty="0">
                <a:effectLst/>
                <a:latin typeface="Calibri" panose="020F0502020204030204" pitchFamily="34" charset="0"/>
                <a:ea typeface="Calibri" panose="020F0502020204030204" pitchFamily="34" charset="0"/>
                <a:cs typeface="Times New Roman" panose="02020603050405020304" pitchFamily="18" charset="0"/>
              </a:rPr>
              <a:t>Wittmann, E. </a:t>
            </a:r>
            <a:r>
              <a:rPr lang="de-DE" sz="1400" dirty="0" err="1">
                <a:effectLst/>
                <a:latin typeface="Calibri" panose="020F0502020204030204" pitchFamily="34" charset="0"/>
                <a:ea typeface="Calibri" panose="020F0502020204030204" pitchFamily="34" charset="0"/>
                <a:cs typeface="Times New Roman" panose="02020603050405020304" pitchFamily="18" charset="0"/>
              </a:rPr>
              <a:t>Ch</a:t>
            </a:r>
            <a:r>
              <a:rPr lang="de-DE" sz="1400" dirty="0">
                <a:effectLst/>
                <a:latin typeface="Calibri" panose="020F0502020204030204" pitchFamily="34" charset="0"/>
                <a:ea typeface="Calibri" panose="020F0502020204030204" pitchFamily="34" charset="0"/>
                <a:cs typeface="Times New Roman" panose="02020603050405020304" pitchFamily="18" charset="0"/>
              </a:rPr>
              <a:t>. (1995). Unterrichtsdesign und empirische Forschung. In K. P. Müller (Hrsg.), Beiträge zum Mathematikunterricht 1995 (S. 528-531). Hildesheim: Franzbecker.</a:t>
            </a:r>
          </a:p>
          <a:p>
            <a:pPr>
              <a:lnSpc>
                <a:spcPct val="114000"/>
              </a:lnSpc>
              <a:spcBef>
                <a:spcPts val="600"/>
              </a:spcBef>
            </a:pPr>
            <a:endParaRPr lang="de-DE" sz="1400" dirty="0"/>
          </a:p>
          <a:p>
            <a:pPr>
              <a:lnSpc>
                <a:spcPct val="114000"/>
              </a:lnSpc>
              <a:spcBef>
                <a:spcPts val="600"/>
              </a:spcBef>
            </a:pPr>
            <a:endParaRPr lang="de-DE" sz="1400" dirty="0"/>
          </a:p>
        </p:txBody>
      </p:sp>
      <p:sp>
        <p:nvSpPr>
          <p:cNvPr id="5" name="Datumsplatzhalter 4">
            <a:extLst>
              <a:ext uri="{FF2B5EF4-FFF2-40B4-BE49-F238E27FC236}">
                <a16:creationId xmlns:a16="http://schemas.microsoft.com/office/drawing/2014/main" id="{FD11078D-6A4E-0990-ECCC-85CBC3D37CEB}"/>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BFAE5744-F473-1BB8-0E5B-7F226D359645}"/>
              </a:ext>
            </a:extLst>
          </p:cNvPr>
          <p:cNvSpPr>
            <a:spLocks noGrp="1"/>
          </p:cNvSpPr>
          <p:nvPr>
            <p:ph type="sldNum" sz="quarter" idx="12"/>
          </p:nvPr>
        </p:nvSpPr>
        <p:spPr/>
        <p:txBody>
          <a:bodyPr/>
          <a:lstStyle/>
          <a:p>
            <a:fld id="{C3752B7C-18A9-864D-BBCB-54A9F41B5594}" type="slidenum">
              <a:rPr lang="de-DE" smtClean="0"/>
              <a:pPr/>
              <a:t>123</a:t>
            </a:fld>
            <a:endParaRPr lang="de-DE" dirty="0"/>
          </a:p>
        </p:txBody>
      </p:sp>
    </p:spTree>
    <p:extLst>
      <p:ext uri="{BB962C8B-B14F-4D97-AF65-F5344CB8AC3E}">
        <p14:creationId xmlns:p14="http://schemas.microsoft.com/office/powerpoint/2010/main" val="3375492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655BE-7FD6-4004-C614-A6173EF04B46}"/>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F08F1ACB-5379-A998-8BF3-2AB043D6E1AD}"/>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4" name="Foliennummernplatzhalter 3">
            <a:extLst>
              <a:ext uri="{FF2B5EF4-FFF2-40B4-BE49-F238E27FC236}">
                <a16:creationId xmlns:a16="http://schemas.microsoft.com/office/drawing/2014/main" id="{E28A845B-F3EF-502D-157E-C77223A7E662}"/>
              </a:ext>
            </a:extLst>
          </p:cNvPr>
          <p:cNvSpPr>
            <a:spLocks noGrp="1"/>
          </p:cNvSpPr>
          <p:nvPr>
            <p:ph type="sldNum" sz="quarter" idx="12"/>
          </p:nvPr>
        </p:nvSpPr>
        <p:spPr/>
        <p:txBody>
          <a:bodyPr/>
          <a:lstStyle/>
          <a:p>
            <a:fld id="{C3752B7C-18A9-864D-BBCB-54A9F41B5594}" type="slidenum">
              <a:rPr lang="de-DE" smtClean="0"/>
              <a:pPr/>
              <a:t>15</a:t>
            </a:fld>
            <a:endParaRPr lang="de-DE" dirty="0"/>
          </a:p>
        </p:txBody>
      </p:sp>
      <p:sp>
        <p:nvSpPr>
          <p:cNvPr id="5" name="Textplatzhalter 4">
            <a:extLst>
              <a:ext uri="{FF2B5EF4-FFF2-40B4-BE49-F238E27FC236}">
                <a16:creationId xmlns:a16="http://schemas.microsoft.com/office/drawing/2014/main" id="{B64BCF96-DC9A-DF11-54AF-80D1A6A5DB05}"/>
              </a:ext>
            </a:extLst>
          </p:cNvPr>
          <p:cNvSpPr>
            <a:spLocks noGrp="1"/>
          </p:cNvSpPr>
          <p:nvPr>
            <p:ph type="body" sz="quarter" idx="13"/>
          </p:nvPr>
        </p:nvSpPr>
        <p:spPr/>
        <p:txBody>
          <a:bodyPr/>
          <a:lstStyle/>
          <a:p>
            <a:r>
              <a:rPr lang="de-DE" dirty="0"/>
              <a:t>HINWEISE ZUR LEITIDEE AUFGABEN ADAPTIEREN 2 von 3 </a:t>
            </a:r>
          </a:p>
        </p:txBody>
      </p:sp>
      <p:sp>
        <p:nvSpPr>
          <p:cNvPr id="6" name="Inhaltsplatzhalter 5">
            <a:extLst>
              <a:ext uri="{FF2B5EF4-FFF2-40B4-BE49-F238E27FC236}">
                <a16:creationId xmlns:a16="http://schemas.microsoft.com/office/drawing/2014/main" id="{98157994-0740-4A29-4C5F-DD5C929F90FD}"/>
              </a:ext>
            </a:extLst>
          </p:cNvPr>
          <p:cNvSpPr>
            <a:spLocks noGrp="1"/>
          </p:cNvSpPr>
          <p:nvPr>
            <p:ph idx="1"/>
          </p:nvPr>
        </p:nvSpPr>
        <p:spPr/>
        <p:txBody>
          <a:bodyPr/>
          <a:lstStyle/>
          <a:p>
            <a:pPr marL="285750" indent="-285750">
              <a:buFont typeface="Arial" panose="020B0604020202020204" pitchFamily="34" charset="0"/>
              <a:buChar char="•"/>
            </a:pPr>
            <a:r>
              <a:rPr lang="de-DE" sz="1600" dirty="0"/>
              <a:t>Zunächst werden kurz Basisaufgaben und Eigenschaften natürlicher Differenzierung dargestellt</a:t>
            </a:r>
          </a:p>
          <a:p>
            <a:pPr marL="285750" indent="-285750">
              <a:buFont typeface="Arial" panose="020B0604020202020204" pitchFamily="34" charset="0"/>
              <a:buChar char="•"/>
            </a:pPr>
            <a:r>
              <a:rPr lang="de-DE" sz="1600" dirty="0"/>
              <a:t>Es folgt eine (mögliche) Aktivität, bei der die Basisaufgabe „Wie viele Plättchen siehst du?“ hinsichtlich möglicherweise vorhandener Eigenschaften natürlicher Differenzierung bewertet werden soll.</a:t>
            </a:r>
          </a:p>
          <a:p>
            <a:pPr marL="285750" indent="-285750">
              <a:buFont typeface="Arial" panose="020B0604020202020204" pitchFamily="34" charset="0"/>
              <a:buChar char="•"/>
            </a:pPr>
            <a:r>
              <a:rPr lang="de-DE" sz="1600" dirty="0"/>
              <a:t>Zur Leitidee "Aufgaben adaptieren" finden sich auf der Webseite 7 Teilmodule, die in diesem Abschnitt kurz dargestellt und illustriert werden.</a:t>
            </a:r>
          </a:p>
          <a:p>
            <a:pPr marL="285750" indent="-285750">
              <a:buFont typeface="Arial" panose="020B0604020202020204" pitchFamily="34" charset="0"/>
              <a:buChar char="•"/>
            </a:pPr>
            <a:r>
              <a:rPr lang="de-DE" sz="1600" dirty="0"/>
              <a:t>Es folgt eine (mögliche) Aktivität, bei der die Basisaufgabe „Wie viele Plättchen siehst du?“ adaptiert und die Ergebnisse der Adaption reflektiert werden sollen.</a:t>
            </a:r>
          </a:p>
          <a:p>
            <a:endParaRPr lang="de-DE" dirty="0"/>
          </a:p>
        </p:txBody>
      </p:sp>
    </p:spTree>
    <p:extLst>
      <p:ext uri="{BB962C8B-B14F-4D97-AF65-F5344CB8AC3E}">
        <p14:creationId xmlns:p14="http://schemas.microsoft.com/office/powerpoint/2010/main" val="1656352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655BE-7FD6-4004-C614-A6173EF04B46}"/>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F08F1ACB-5379-A998-8BF3-2AB043D6E1AD}"/>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4" name="Foliennummernplatzhalter 3">
            <a:extLst>
              <a:ext uri="{FF2B5EF4-FFF2-40B4-BE49-F238E27FC236}">
                <a16:creationId xmlns:a16="http://schemas.microsoft.com/office/drawing/2014/main" id="{E28A845B-F3EF-502D-157E-C77223A7E662}"/>
              </a:ext>
            </a:extLst>
          </p:cNvPr>
          <p:cNvSpPr>
            <a:spLocks noGrp="1"/>
          </p:cNvSpPr>
          <p:nvPr>
            <p:ph type="sldNum" sz="quarter" idx="12"/>
          </p:nvPr>
        </p:nvSpPr>
        <p:spPr/>
        <p:txBody>
          <a:bodyPr/>
          <a:lstStyle/>
          <a:p>
            <a:fld id="{C3752B7C-18A9-864D-BBCB-54A9F41B5594}" type="slidenum">
              <a:rPr lang="de-DE" smtClean="0"/>
              <a:pPr/>
              <a:t>16</a:t>
            </a:fld>
            <a:endParaRPr lang="de-DE" dirty="0"/>
          </a:p>
        </p:txBody>
      </p:sp>
      <p:sp>
        <p:nvSpPr>
          <p:cNvPr id="5" name="Textplatzhalter 4">
            <a:extLst>
              <a:ext uri="{FF2B5EF4-FFF2-40B4-BE49-F238E27FC236}">
                <a16:creationId xmlns:a16="http://schemas.microsoft.com/office/drawing/2014/main" id="{B64BCF96-DC9A-DF11-54AF-80D1A6A5DB05}"/>
              </a:ext>
            </a:extLst>
          </p:cNvPr>
          <p:cNvSpPr>
            <a:spLocks noGrp="1"/>
          </p:cNvSpPr>
          <p:nvPr>
            <p:ph type="body" sz="quarter" idx="13"/>
          </p:nvPr>
        </p:nvSpPr>
        <p:spPr/>
        <p:txBody>
          <a:bodyPr/>
          <a:lstStyle/>
          <a:p>
            <a:r>
              <a:rPr lang="de-DE" dirty="0"/>
              <a:t>HINWEISE ZUR LEITIDEE AUFGABEN ADAPTIEREN 3 von 3 </a:t>
            </a:r>
          </a:p>
        </p:txBody>
      </p:sp>
      <p:sp>
        <p:nvSpPr>
          <p:cNvPr id="6" name="Inhaltsplatzhalter 5">
            <a:extLst>
              <a:ext uri="{FF2B5EF4-FFF2-40B4-BE49-F238E27FC236}">
                <a16:creationId xmlns:a16="http://schemas.microsoft.com/office/drawing/2014/main" id="{98157994-0740-4A29-4C5F-DD5C929F90FD}"/>
              </a:ext>
            </a:extLst>
          </p:cNvPr>
          <p:cNvSpPr>
            <a:spLocks noGrp="1"/>
          </p:cNvSpPr>
          <p:nvPr>
            <p:ph idx="1"/>
          </p:nvPr>
        </p:nvSpPr>
        <p:spPr/>
        <p:txBody>
          <a:bodyPr/>
          <a:lstStyle/>
          <a:p>
            <a:r>
              <a:rPr lang="de-DE" sz="2000" b="1" dirty="0"/>
              <a:t>Kernbotschaft:</a:t>
            </a:r>
          </a:p>
          <a:p>
            <a:pPr marL="342900" indent="-342900">
              <a:buFont typeface="Arial" panose="020B0604020202020204" pitchFamily="34" charset="0"/>
              <a:buChar char="•"/>
            </a:pPr>
            <a:endParaRPr lang="de-DE" sz="2000" dirty="0">
              <a:solidFill>
                <a:srgbClr val="242021"/>
              </a:solidFill>
            </a:endParaRPr>
          </a:p>
          <a:p>
            <a:pPr marL="342900" indent="-342900">
              <a:buFont typeface="Arial" panose="020B0604020202020204" pitchFamily="34" charset="0"/>
              <a:buChar char="•"/>
            </a:pPr>
            <a:r>
              <a:rPr lang="de-DE" sz="2000" dirty="0">
                <a:solidFill>
                  <a:srgbClr val="242021"/>
                </a:solidFill>
              </a:rPr>
              <a:t>Um allen Lernenden die aktive Auseinandersetzung mit den Lerninhalten zu ermöglichen, sind </a:t>
            </a:r>
            <a:r>
              <a:rPr lang="de-DE" sz="2000" i="1" dirty="0">
                <a:solidFill>
                  <a:srgbClr val="242021"/>
                </a:solidFill>
              </a:rPr>
              <a:t>gezielte Adaptionen </a:t>
            </a:r>
            <a:r>
              <a:rPr lang="de-DE" sz="2000" dirty="0">
                <a:solidFill>
                  <a:srgbClr val="242021"/>
                </a:solidFill>
              </a:rPr>
              <a:t>notwendig. Die Bereitstellung einer Aufgabe mit natürlicher Differenzierung ist nicht ausreichend.</a:t>
            </a:r>
            <a:endParaRPr lang="de-DE" sz="2000" dirty="0"/>
          </a:p>
          <a:p>
            <a:endParaRPr lang="de-DE" sz="2000" b="1" dirty="0"/>
          </a:p>
          <a:p>
            <a:pPr marL="285750" indent="-285750">
              <a:buFont typeface="Arial" panose="020B0604020202020204" pitchFamily="34" charset="0"/>
              <a:buChar char="•"/>
            </a:pPr>
            <a:endParaRPr lang="de-DE" sz="1600" b="1" dirty="0"/>
          </a:p>
          <a:p>
            <a:endParaRPr lang="de-DE" dirty="0"/>
          </a:p>
        </p:txBody>
      </p:sp>
    </p:spTree>
    <p:extLst>
      <p:ext uri="{BB962C8B-B14F-4D97-AF65-F5344CB8AC3E}">
        <p14:creationId xmlns:p14="http://schemas.microsoft.com/office/powerpoint/2010/main" val="2481826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13A8E3-AC37-E023-6521-A2FAA3FB6A86}"/>
              </a:ext>
            </a:extLst>
          </p:cNvPr>
          <p:cNvSpPr>
            <a:spLocks noGrp="1"/>
          </p:cNvSpPr>
          <p:nvPr>
            <p:ph type="title"/>
          </p:nvPr>
        </p:nvSpPr>
        <p:spPr/>
        <p:txBody>
          <a:bodyPr/>
          <a:lstStyle/>
          <a:p>
            <a:r>
              <a:rPr lang="de-DE" dirty="0"/>
              <a:t>2. Aufgaben adaptieren</a:t>
            </a:r>
          </a:p>
        </p:txBody>
      </p:sp>
      <p:sp>
        <p:nvSpPr>
          <p:cNvPr id="3" name="Textplatzhalter 2">
            <a:extLst>
              <a:ext uri="{FF2B5EF4-FFF2-40B4-BE49-F238E27FC236}">
                <a16:creationId xmlns:a16="http://schemas.microsoft.com/office/drawing/2014/main" id="{6C5C9570-651C-6F69-46E4-886891261F3F}"/>
              </a:ext>
            </a:extLst>
          </p:cNvPr>
          <p:cNvSpPr>
            <a:spLocks noGrp="1"/>
          </p:cNvSpPr>
          <p:nvPr>
            <p:ph type="body" sz="quarter" idx="13"/>
          </p:nvPr>
        </p:nvSpPr>
        <p:spPr/>
        <p:txBody>
          <a:bodyPr/>
          <a:lstStyle/>
          <a:p>
            <a:r>
              <a:rPr lang="de-DE" dirty="0">
                <a:latin typeface="Arial"/>
                <a:cs typeface="Arial"/>
              </a:rPr>
              <a:t>LEITIDEEN INKLUSIVEN MATHEMATIKUNTERRICHTS</a:t>
            </a:r>
          </a:p>
        </p:txBody>
      </p:sp>
      <p:sp>
        <p:nvSpPr>
          <p:cNvPr id="5" name="Datumsplatzhalter 4">
            <a:extLst>
              <a:ext uri="{FF2B5EF4-FFF2-40B4-BE49-F238E27FC236}">
                <a16:creationId xmlns:a16="http://schemas.microsoft.com/office/drawing/2014/main" id="{21EE03DF-FE4A-C2BE-D8AE-C43F40F4E971}"/>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3A4E1987-BB17-3857-05FF-D1EA4B047A8B}"/>
              </a:ext>
            </a:extLst>
          </p:cNvPr>
          <p:cNvSpPr>
            <a:spLocks noGrp="1"/>
          </p:cNvSpPr>
          <p:nvPr>
            <p:ph type="sldNum" sz="quarter" idx="12"/>
          </p:nvPr>
        </p:nvSpPr>
        <p:spPr/>
        <p:txBody>
          <a:bodyPr/>
          <a:lstStyle/>
          <a:p>
            <a:fld id="{C3752B7C-18A9-864D-BBCB-54A9F41B5594}" type="slidenum">
              <a:rPr lang="de-DE" smtClean="0"/>
              <a:pPr/>
              <a:t>17</a:t>
            </a:fld>
            <a:endParaRPr lang="de-DE" dirty="0"/>
          </a:p>
        </p:txBody>
      </p:sp>
      <p:pic>
        <p:nvPicPr>
          <p:cNvPr id="13" name="Inhaltsplatzhalter 12">
            <a:extLst>
              <a:ext uri="{FF2B5EF4-FFF2-40B4-BE49-F238E27FC236}">
                <a16:creationId xmlns:a16="http://schemas.microsoft.com/office/drawing/2014/main" id="{855B7464-B7C0-537D-1F85-834BD29E5A1B}"/>
              </a:ext>
            </a:extLst>
          </p:cNvPr>
          <p:cNvPicPr>
            <a:picLocks noGrp="1" noChangeAspect="1"/>
          </p:cNvPicPr>
          <p:nvPr>
            <p:ph idx="1"/>
          </p:nvPr>
        </p:nvPicPr>
        <p:blipFill rotWithShape="1">
          <a:blip r:embed="rId3"/>
          <a:srcRect b="37674"/>
          <a:stretch/>
        </p:blipFill>
        <p:spPr>
          <a:xfrm>
            <a:off x="365932" y="1784610"/>
            <a:ext cx="8470175" cy="4453958"/>
          </a:xfrm>
        </p:spPr>
      </p:pic>
    </p:spTree>
    <p:extLst>
      <p:ext uri="{BB962C8B-B14F-4D97-AF65-F5344CB8AC3E}">
        <p14:creationId xmlns:p14="http://schemas.microsoft.com/office/powerpoint/2010/main" val="575762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29FCADE-E590-7967-4729-A97642861ADC}"/>
              </a:ext>
            </a:extLst>
          </p:cNvPr>
          <p:cNvPicPr>
            <a:picLocks noChangeAspect="1"/>
          </p:cNvPicPr>
          <p:nvPr/>
        </p:nvPicPr>
        <p:blipFill rotWithShape="1">
          <a:blip r:embed="rId3"/>
          <a:srcRect t="3131" b="4288"/>
          <a:stretch/>
        </p:blipFill>
        <p:spPr>
          <a:xfrm>
            <a:off x="820816" y="1639658"/>
            <a:ext cx="7502368" cy="4465321"/>
          </a:xfrm>
          <a:prstGeom prst="rect">
            <a:avLst/>
          </a:prstGeom>
        </p:spPr>
      </p:pic>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3" name="Textplatzhalter 2">
            <a:extLst>
              <a:ext uri="{FF2B5EF4-FFF2-40B4-BE49-F238E27FC236}">
                <a16:creationId xmlns:a16="http://schemas.microsoft.com/office/drawing/2014/main" id="{4AB3BD95-A5A5-90F6-3AC7-099201E9FBC4}"/>
              </a:ext>
            </a:extLst>
          </p:cNvPr>
          <p:cNvSpPr>
            <a:spLocks noGrp="1"/>
          </p:cNvSpPr>
          <p:nvPr>
            <p:ph type="body" sz="quarter" idx="13"/>
          </p:nvPr>
        </p:nvSpPr>
        <p:spPr/>
        <p:txBody>
          <a:bodyPr/>
          <a:lstStyle/>
          <a:p>
            <a:r>
              <a:rPr lang="de-DE" dirty="0"/>
              <a:t>INKLUSIVER MATHEMATIKUNTERICHT SOLL…</a:t>
            </a:r>
          </a:p>
          <a:p>
            <a:endParaRPr lang="de-DE" dirty="0"/>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18</a:t>
            </a:fld>
            <a:endParaRPr lang="de-DE" dirty="0"/>
          </a:p>
        </p:txBody>
      </p:sp>
    </p:spTree>
    <p:extLst>
      <p:ext uri="{BB962C8B-B14F-4D97-AF65-F5344CB8AC3E}">
        <p14:creationId xmlns:p14="http://schemas.microsoft.com/office/powerpoint/2010/main" val="3421273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EA9D8AB-6D12-CB91-33AE-0A12D7487C16}"/>
              </a:ext>
            </a:extLst>
          </p:cNvPr>
          <p:cNvSpPr>
            <a:spLocks noGrp="1"/>
          </p:cNvSpPr>
          <p:nvPr>
            <p:ph idx="1"/>
          </p:nvPr>
        </p:nvSpPr>
        <p:spPr>
          <a:xfrm>
            <a:off x="982980" y="1649791"/>
            <a:ext cx="7654290" cy="1375349"/>
          </a:xfrm>
        </p:spPr>
        <p:txBody>
          <a:bodyPr/>
          <a:lstStyle/>
          <a:p>
            <a:r>
              <a:rPr lang="de-DE" sz="1600" dirty="0"/>
              <a:t>Schülerinnen und Schüler jeden Leistungsniveaus gleichermaßen fordern (individuelle Förderung)</a:t>
            </a:r>
          </a:p>
          <a:p>
            <a:r>
              <a:rPr lang="de-DE" sz="1600" dirty="0"/>
              <a:t>Lernen am „gemeinsamen Gegenstand“ ermöglichen (gemeinsamer Austausch)</a:t>
            </a:r>
          </a:p>
        </p:txBody>
      </p:sp>
      <p:pic>
        <p:nvPicPr>
          <p:cNvPr id="9" name="Grafik 8">
            <a:extLst>
              <a:ext uri="{FF2B5EF4-FFF2-40B4-BE49-F238E27FC236}">
                <a16:creationId xmlns:a16="http://schemas.microsoft.com/office/drawing/2014/main" id="{F29FCADE-E590-7967-4729-A97642861ADC}"/>
              </a:ext>
            </a:extLst>
          </p:cNvPr>
          <p:cNvPicPr>
            <a:picLocks noChangeAspect="1"/>
          </p:cNvPicPr>
          <p:nvPr/>
        </p:nvPicPr>
        <p:blipFill>
          <a:blip r:embed="rId3"/>
          <a:stretch>
            <a:fillRect/>
          </a:stretch>
        </p:blipFill>
        <p:spPr>
          <a:xfrm>
            <a:off x="4033583" y="2956456"/>
            <a:ext cx="5122848" cy="3293369"/>
          </a:xfrm>
          <a:prstGeom prst="rect">
            <a:avLst/>
          </a:prstGeom>
        </p:spPr>
      </p:pic>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3" name="Textplatzhalter 2">
            <a:extLst>
              <a:ext uri="{FF2B5EF4-FFF2-40B4-BE49-F238E27FC236}">
                <a16:creationId xmlns:a16="http://schemas.microsoft.com/office/drawing/2014/main" id="{4AB3BD95-A5A5-90F6-3AC7-099201E9FBC4}"/>
              </a:ext>
            </a:extLst>
          </p:cNvPr>
          <p:cNvSpPr>
            <a:spLocks noGrp="1"/>
          </p:cNvSpPr>
          <p:nvPr>
            <p:ph type="body" sz="quarter" idx="13"/>
          </p:nvPr>
        </p:nvSpPr>
        <p:spPr/>
        <p:txBody>
          <a:bodyPr/>
          <a:lstStyle/>
          <a:p>
            <a:r>
              <a:rPr lang="de-DE" dirty="0"/>
              <a:t>INKLUSIVER MATHEMATIKUNTERICHT SOLL</a:t>
            </a:r>
          </a:p>
          <a:p>
            <a:endParaRPr lang="de-DE" dirty="0"/>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32" name="Textfeld 31">
            <a:extLst>
              <a:ext uri="{FF2B5EF4-FFF2-40B4-BE49-F238E27FC236}">
                <a16:creationId xmlns:a16="http://schemas.microsoft.com/office/drawing/2014/main" id="{4BE449EF-1CA6-2A45-C5F0-B896769C032B}"/>
              </a:ext>
            </a:extLst>
          </p:cNvPr>
          <p:cNvSpPr txBox="1"/>
          <p:nvPr/>
        </p:nvSpPr>
        <p:spPr>
          <a:xfrm>
            <a:off x="982979" y="3936113"/>
            <a:ext cx="3136347" cy="2334357"/>
          </a:xfrm>
          <a:prstGeom prst="rect">
            <a:avLst/>
          </a:prstGeom>
          <a:noFill/>
        </p:spPr>
        <p:txBody>
          <a:bodyPr wrap="square" rtlCol="0">
            <a:spAutoFit/>
          </a:bodyPr>
          <a:lstStyle/>
          <a:p>
            <a:pPr marL="285750" indent="-285750">
              <a:lnSpc>
                <a:spcPct val="114000"/>
              </a:lnSpc>
              <a:buFont typeface="Arial" panose="020B0604020202020204" pitchFamily="34" charset="0"/>
              <a:buChar char="•"/>
            </a:pPr>
            <a:r>
              <a:rPr lang="de-DE" sz="1600" dirty="0">
                <a:latin typeface="Arial" panose="020B0604020202020204" pitchFamily="34" charset="0"/>
                <a:cs typeface="Arial" panose="020B0604020202020204" pitchFamily="34" charset="0"/>
              </a:rPr>
              <a:t>Nutzung ergiebiger Aufgaben als Grundlage (MSB, 2021)</a:t>
            </a:r>
          </a:p>
          <a:p>
            <a:pPr marL="285750" indent="-285750">
              <a:lnSpc>
                <a:spcPct val="114000"/>
              </a:lnSpc>
              <a:buFont typeface="Arial" panose="020B0604020202020204" pitchFamily="34" charset="0"/>
              <a:buChar char="•"/>
            </a:pPr>
            <a:endParaRPr lang="de-DE" sz="1600" dirty="0">
              <a:latin typeface="Arial" panose="020B0604020202020204" pitchFamily="34" charset="0"/>
              <a:cs typeface="Arial" panose="020B0604020202020204" pitchFamily="34" charset="0"/>
            </a:endParaRPr>
          </a:p>
          <a:p>
            <a:pPr marL="285750" indent="-285750">
              <a:lnSpc>
                <a:spcPct val="114000"/>
              </a:lnSpc>
              <a:buFont typeface="Arial" panose="020B0604020202020204" pitchFamily="34" charset="0"/>
              <a:buChar char="•"/>
            </a:pPr>
            <a:r>
              <a:rPr lang="de-DE" sz="1600" dirty="0">
                <a:latin typeface="Arial" panose="020B0604020202020204" pitchFamily="34" charset="0"/>
                <a:cs typeface="Arial" panose="020B0604020202020204" pitchFamily="34" charset="0"/>
              </a:rPr>
              <a:t>Schaffung ganzheitlicher Zugänge durch natürliche Differenzierung (Wittmann, 1995)</a:t>
            </a:r>
          </a:p>
          <a:p>
            <a:endParaRPr lang="de-DE" dirty="0"/>
          </a:p>
        </p:txBody>
      </p:sp>
      <p:sp>
        <p:nvSpPr>
          <p:cNvPr id="33" name="Pfeil: nach unten 32">
            <a:extLst>
              <a:ext uri="{FF2B5EF4-FFF2-40B4-BE49-F238E27FC236}">
                <a16:creationId xmlns:a16="http://schemas.microsoft.com/office/drawing/2014/main" id="{BA2A1569-EB45-254F-8D87-DFC735198042}"/>
              </a:ext>
            </a:extLst>
          </p:cNvPr>
          <p:cNvSpPr/>
          <p:nvPr/>
        </p:nvSpPr>
        <p:spPr>
          <a:xfrm>
            <a:off x="2165220" y="3161105"/>
            <a:ext cx="472440" cy="590107"/>
          </a:xfrm>
          <a:prstGeom prst="downArrow">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9682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3FBCEE-06F6-A879-4CC0-E043D5E424E4}"/>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1E8D32CA-AF72-4EBF-E29C-10AF193F5491}"/>
              </a:ext>
            </a:extLst>
          </p:cNvPr>
          <p:cNvSpPr>
            <a:spLocks noGrp="1"/>
          </p:cNvSpPr>
          <p:nvPr>
            <p:ph type="dt" sz="half" idx="10"/>
          </p:nvPr>
        </p:nvSpPr>
        <p:spPr>
          <a:effectLst/>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FCE34C9A-7277-F914-F53B-39F5656D53B1}"/>
              </a:ext>
            </a:extLst>
          </p:cNvPr>
          <p:cNvSpPr>
            <a:spLocks noGrp="1"/>
          </p:cNvSpPr>
          <p:nvPr>
            <p:ph type="sldNum" sz="quarter" idx="12"/>
          </p:nvPr>
        </p:nvSpPr>
        <p:spPr>
          <a:effectLst/>
        </p:spPr>
        <p:txBody>
          <a:bodyPr/>
          <a:lstStyle/>
          <a:p>
            <a:fld id="{C3752B7C-18A9-864D-BBCB-54A9F41B5594}" type="slidenum">
              <a:rPr lang="de-DE" smtClean="0"/>
              <a:pPr/>
              <a:t>20</a:t>
            </a:fld>
            <a:endParaRPr lang="de-DE" dirty="0"/>
          </a:p>
        </p:txBody>
      </p:sp>
      <p:sp>
        <p:nvSpPr>
          <p:cNvPr id="7" name="‚Gute’ (Basis-)Aufgabe…">
            <a:extLst>
              <a:ext uri="{FF2B5EF4-FFF2-40B4-BE49-F238E27FC236}">
                <a16:creationId xmlns:a16="http://schemas.microsoft.com/office/drawing/2014/main" id="{DFA1DD55-E200-5747-FF2F-0C7367BF8FD4}"/>
              </a:ext>
            </a:extLst>
          </p:cNvPr>
          <p:cNvSpPr/>
          <p:nvPr/>
        </p:nvSpPr>
        <p:spPr>
          <a:xfrm>
            <a:off x="202466" y="1538195"/>
            <a:ext cx="3023990" cy="3608090"/>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spcAft>
                <a:spcPts val="600"/>
              </a:spcAft>
              <a:defRPr>
                <a:latin typeface="Helvetica Neue"/>
                <a:ea typeface="Helvetica Neue"/>
                <a:cs typeface="Helvetica Neue"/>
                <a:sym typeface="Helvetica Neue"/>
              </a:defRPr>
            </a:pPr>
            <a:r>
              <a:rPr lang="de-DE" sz="2200" dirty="0">
                <a:solidFill>
                  <a:srgbClr val="327882"/>
                </a:solidFill>
                <a:latin typeface="Arial" panose="020B0604020202020204" pitchFamily="34" charset="0"/>
                <a:cs typeface="Arial" panose="020B0604020202020204" pitchFamily="34" charset="0"/>
              </a:rPr>
              <a:t>BASISAUFGABE</a:t>
            </a:r>
          </a:p>
          <a:p>
            <a:pPr>
              <a:defRPr>
                <a:latin typeface="Helvetica Neue"/>
                <a:ea typeface="Helvetica Neue"/>
                <a:cs typeface="Helvetica Neue"/>
                <a:sym typeface="Helvetica Neue"/>
              </a:defRPr>
            </a:pPr>
            <a:r>
              <a:rPr lang="de-DE" sz="2000" dirty="0">
                <a:latin typeface="Arial" panose="020B0604020202020204" pitchFamily="34" charset="0"/>
                <a:cs typeface="Arial" panose="020B0604020202020204" pitchFamily="34" charset="0"/>
              </a:rPr>
              <a:t>gemeinsame Aufgaben-stellung für alle Kinder</a:t>
            </a:r>
          </a:p>
          <a:p>
            <a:pPr>
              <a:defRPr>
                <a:latin typeface="Helvetica Neue"/>
                <a:ea typeface="Helvetica Neue"/>
                <a:cs typeface="Helvetica Neue"/>
                <a:sym typeface="Helvetica Neue"/>
              </a:defRPr>
            </a:pPr>
            <a:endParaRPr lang="de-DE" sz="2000" dirty="0">
              <a:latin typeface="Arial" panose="020B0604020202020204" pitchFamily="34" charset="0"/>
              <a:cs typeface="Arial" panose="020B0604020202020204" pitchFamily="34" charset="0"/>
            </a:endParaRPr>
          </a:p>
          <a:p>
            <a:pPr>
              <a:spcAft>
                <a:spcPts val="600"/>
              </a:spcAft>
              <a:defRPr>
                <a:latin typeface="Helvetica Neue"/>
                <a:ea typeface="Helvetica Neue"/>
                <a:cs typeface="Helvetica Neue"/>
                <a:sym typeface="Helvetica Neue"/>
              </a:defRPr>
            </a:pPr>
            <a:r>
              <a:rPr lang="de-DE" sz="2200" dirty="0">
                <a:solidFill>
                  <a:srgbClr val="327882"/>
                </a:solidFill>
                <a:latin typeface="Arial" panose="020B0604020202020204" pitchFamily="34" charset="0"/>
                <a:cs typeface="Arial" panose="020B0604020202020204" pitchFamily="34" charset="0"/>
              </a:rPr>
              <a:t>VERTIEFUNG</a:t>
            </a:r>
          </a:p>
          <a:p>
            <a:pPr>
              <a:defRPr>
                <a:latin typeface="Helvetica Neue"/>
                <a:ea typeface="Helvetica Neue"/>
                <a:cs typeface="Helvetica Neue"/>
                <a:sym typeface="Helvetica Neue"/>
              </a:defRPr>
            </a:pPr>
            <a:r>
              <a:rPr lang="de-DE" sz="2000" dirty="0">
                <a:latin typeface="Arial" panose="020B0604020202020204" pitchFamily="34" charset="0"/>
                <a:cs typeface="Arial" panose="020B0604020202020204" pitchFamily="34" charset="0"/>
              </a:rPr>
              <a:t>mögliche Teilaufgaben und vertiefende Aktivitäten</a:t>
            </a:r>
          </a:p>
          <a:p>
            <a:pPr>
              <a:defRPr>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p:txBody>
      </p:sp>
      <p:sp>
        <p:nvSpPr>
          <p:cNvPr id="8" name="Reduktion…">
            <a:extLst>
              <a:ext uri="{FF2B5EF4-FFF2-40B4-BE49-F238E27FC236}">
                <a16:creationId xmlns:a16="http://schemas.microsoft.com/office/drawing/2014/main" id="{E85E7861-ACB7-23EA-5170-C1BFA00B0966}"/>
              </a:ext>
            </a:extLst>
          </p:cNvPr>
          <p:cNvSpPr/>
          <p:nvPr/>
        </p:nvSpPr>
        <p:spPr>
          <a:xfrm>
            <a:off x="6116300" y="1154740"/>
            <a:ext cx="2875956" cy="1880547"/>
          </a:xfrm>
          <a:prstGeom prst="roundRect">
            <a:avLst>
              <a:gd name="adj" fmla="val 16586"/>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spcAft>
                <a:spcPts val="600"/>
              </a:spcAft>
              <a:defRPr>
                <a:latin typeface="Helvetica Neue"/>
                <a:ea typeface="Helvetica Neue"/>
                <a:cs typeface="Helvetica Neue"/>
                <a:sym typeface="Helvetica Neue"/>
              </a:defRPr>
            </a:pPr>
            <a:r>
              <a:rPr lang="de-DE" sz="2200" dirty="0">
                <a:solidFill>
                  <a:srgbClr val="327882"/>
                </a:solidFill>
                <a:latin typeface="Arial" panose="020B0604020202020204" pitchFamily="34" charset="0"/>
                <a:cs typeface="Arial" panose="020B0604020202020204" pitchFamily="34" charset="0"/>
              </a:rPr>
              <a:t>REDUKTION</a:t>
            </a:r>
          </a:p>
          <a:p>
            <a:pPr>
              <a:spcAft>
                <a:spcPts val="600"/>
              </a:spcAft>
              <a:defRPr>
                <a:latin typeface="Helvetica Neue"/>
                <a:ea typeface="Helvetica Neue"/>
                <a:cs typeface="Helvetica Neue"/>
                <a:sym typeface="Helvetica Neue"/>
              </a:defRPr>
            </a:pPr>
            <a:r>
              <a:rPr lang="de-DE" dirty="0">
                <a:latin typeface="Arial" panose="020B0604020202020204" pitchFamily="34" charset="0"/>
                <a:cs typeface="Arial" panose="020B0604020202020204" pitchFamily="34" charset="0"/>
              </a:rPr>
              <a:t>Reduktion der inhalt-</a:t>
            </a:r>
            <a:r>
              <a:rPr lang="de-DE" dirty="0" err="1">
                <a:latin typeface="Arial" panose="020B0604020202020204" pitchFamily="34" charset="0"/>
                <a:cs typeface="Arial" panose="020B0604020202020204" pitchFamily="34" charset="0"/>
              </a:rPr>
              <a:t>lichen</a:t>
            </a:r>
            <a:r>
              <a:rPr lang="de-DE" dirty="0">
                <a:latin typeface="Arial" panose="020B0604020202020204" pitchFamily="34" charset="0"/>
                <a:cs typeface="Arial" panose="020B0604020202020204" pitchFamily="34" charset="0"/>
              </a:rPr>
              <a:t> Anforderungen, Angebote für Kinder mit Unterstützungsbedarf</a:t>
            </a:r>
            <a:endParaRPr dirty="0">
              <a:latin typeface="Arial" panose="020B0604020202020204" pitchFamily="34" charset="0"/>
              <a:cs typeface="Arial" panose="020B0604020202020204" pitchFamily="34" charset="0"/>
            </a:endParaRPr>
          </a:p>
        </p:txBody>
      </p:sp>
      <p:sp>
        <p:nvSpPr>
          <p:cNvPr id="9" name="Möglichkeiten individueller Unterstützung (medial und organisatorisch)…">
            <a:extLst>
              <a:ext uri="{FF2B5EF4-FFF2-40B4-BE49-F238E27FC236}">
                <a16:creationId xmlns:a16="http://schemas.microsoft.com/office/drawing/2014/main" id="{E839E527-A2BA-A34B-1A6A-A8F61FF26D4F}"/>
              </a:ext>
            </a:extLst>
          </p:cNvPr>
          <p:cNvSpPr/>
          <p:nvPr/>
        </p:nvSpPr>
        <p:spPr>
          <a:xfrm>
            <a:off x="88398" y="5469345"/>
            <a:ext cx="9025243" cy="738190"/>
          </a:xfrm>
          <a:prstGeom prst="roundRect">
            <a:avLst>
              <a:gd name="adj" fmla="val 39153"/>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a:latin typeface="Helvetica Neue"/>
                <a:ea typeface="Helvetica Neue"/>
                <a:cs typeface="Helvetica Neue"/>
                <a:sym typeface="Helvetica Neue"/>
              </a:defRPr>
            </a:pPr>
            <a:r>
              <a:rPr lang="de-DE" sz="2200" dirty="0">
                <a:solidFill>
                  <a:srgbClr val="327882"/>
                </a:solidFill>
                <a:latin typeface="Arial" panose="020B0604020202020204" pitchFamily="34" charset="0"/>
                <a:cs typeface="Arial" panose="020B0604020202020204" pitchFamily="34" charset="0"/>
              </a:rPr>
              <a:t>MÖGLICHKEITEN INDIVIDUELLER UNTERSTÜTZUNG</a:t>
            </a:r>
          </a:p>
          <a:p>
            <a:pPr algn="ctr">
              <a:defRPr>
                <a:latin typeface="Helvetica Neue"/>
                <a:ea typeface="Helvetica Neue"/>
                <a:cs typeface="Helvetica Neue"/>
                <a:sym typeface="Helvetica Neue"/>
              </a:defRPr>
            </a:pPr>
            <a:r>
              <a:rPr lang="de-DE" dirty="0">
                <a:latin typeface="Arial" panose="020B0604020202020204" pitchFamily="34" charset="0"/>
                <a:cs typeface="Arial" panose="020B0604020202020204" pitchFamily="34" charset="0"/>
              </a:rPr>
              <a:t>Mediale und organisatorische Unterstützung, barrierearmes Lernen </a:t>
            </a:r>
            <a:endParaRPr dirty="0">
              <a:latin typeface="Arial" panose="020B0604020202020204" pitchFamily="34" charset="0"/>
              <a:cs typeface="Arial" panose="020B0604020202020204" pitchFamily="34" charset="0"/>
            </a:endParaRPr>
          </a:p>
        </p:txBody>
      </p:sp>
      <p:sp>
        <p:nvSpPr>
          <p:cNvPr id="10" name="Erweiterung…">
            <a:extLst>
              <a:ext uri="{FF2B5EF4-FFF2-40B4-BE49-F238E27FC236}">
                <a16:creationId xmlns:a16="http://schemas.microsoft.com/office/drawing/2014/main" id="{1D91FEC9-11E6-DC8F-C7CB-E9695C190DCF}"/>
              </a:ext>
            </a:extLst>
          </p:cNvPr>
          <p:cNvSpPr/>
          <p:nvPr/>
        </p:nvSpPr>
        <p:spPr>
          <a:xfrm>
            <a:off x="6116300" y="3195839"/>
            <a:ext cx="2875956" cy="2087847"/>
          </a:xfrm>
          <a:prstGeom prst="roundRect">
            <a:avLst>
              <a:gd name="adj" fmla="val 16586"/>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spcAft>
                <a:spcPts val="600"/>
              </a:spcAft>
              <a:defRPr>
                <a:latin typeface="Helvetica Neue"/>
                <a:ea typeface="Helvetica Neue"/>
                <a:cs typeface="Helvetica Neue"/>
                <a:sym typeface="Helvetica Neue"/>
              </a:defRPr>
            </a:pPr>
            <a:r>
              <a:rPr lang="de-DE" sz="2200" dirty="0">
                <a:solidFill>
                  <a:srgbClr val="327882"/>
                </a:solidFill>
                <a:latin typeface="Arial" panose="020B0604020202020204" pitchFamily="34" charset="0"/>
                <a:cs typeface="Arial" panose="020B0604020202020204" pitchFamily="34" charset="0"/>
              </a:rPr>
              <a:t>ERWEITERUNG</a:t>
            </a:r>
          </a:p>
          <a:p>
            <a:pPr>
              <a:spcAft>
                <a:spcPts val="600"/>
              </a:spcAft>
              <a:defRPr>
                <a:latin typeface="Helvetica Neue"/>
                <a:ea typeface="Helvetica Neue"/>
                <a:cs typeface="Helvetica Neue"/>
                <a:sym typeface="Helvetica Neue"/>
              </a:defRPr>
            </a:pPr>
            <a:r>
              <a:rPr lang="de-DE" dirty="0">
                <a:latin typeface="Arial" panose="020B0604020202020204" pitchFamily="34" charset="0"/>
                <a:cs typeface="Arial" panose="020B0604020202020204" pitchFamily="34" charset="0"/>
              </a:rPr>
              <a:t>Erweiterung der inhaltlichen Anforderungen, Angebote für leistungsstarke Kinder</a:t>
            </a:r>
            <a:endParaRPr dirty="0">
              <a:latin typeface="Arial" panose="020B0604020202020204" pitchFamily="34" charset="0"/>
              <a:cs typeface="Arial" panose="020B0604020202020204" pitchFamily="34" charset="0"/>
            </a:endParaRPr>
          </a:p>
        </p:txBody>
      </p:sp>
      <p:sp>
        <p:nvSpPr>
          <p:cNvPr id="11" name="Linie">
            <a:extLst>
              <a:ext uri="{FF2B5EF4-FFF2-40B4-BE49-F238E27FC236}">
                <a16:creationId xmlns:a16="http://schemas.microsoft.com/office/drawing/2014/main" id="{C284420D-648A-F59E-E3BA-9412E0923213}"/>
              </a:ext>
            </a:extLst>
          </p:cNvPr>
          <p:cNvSpPr/>
          <p:nvPr/>
        </p:nvSpPr>
        <p:spPr>
          <a:xfrm flipV="1">
            <a:off x="3370916" y="2481701"/>
            <a:ext cx="2550124" cy="739245"/>
          </a:xfrm>
          <a:prstGeom prst="line">
            <a:avLst/>
          </a:prstGeom>
          <a:ln w="25400">
            <a:solidFill>
              <a:srgbClr val="6A6B6B"/>
            </a:solidFill>
            <a:miter/>
            <a:headEnd type="triangle"/>
            <a:tailEnd type="triangle"/>
          </a:ln>
          <a:effectLst/>
        </p:spPr>
        <p:txBody>
          <a:bodyPr lIns="45719" rIns="45719"/>
          <a:lstStyle/>
          <a:p>
            <a:endParaRPr/>
          </a:p>
        </p:txBody>
      </p:sp>
      <p:sp>
        <p:nvSpPr>
          <p:cNvPr id="12" name="Linie">
            <a:extLst>
              <a:ext uri="{FF2B5EF4-FFF2-40B4-BE49-F238E27FC236}">
                <a16:creationId xmlns:a16="http://schemas.microsoft.com/office/drawing/2014/main" id="{AF23EB9F-0445-2D1D-0D65-DD7DF79737D6}"/>
              </a:ext>
            </a:extLst>
          </p:cNvPr>
          <p:cNvSpPr/>
          <p:nvPr/>
        </p:nvSpPr>
        <p:spPr>
          <a:xfrm>
            <a:off x="3344736" y="3471969"/>
            <a:ext cx="2573286" cy="909241"/>
          </a:xfrm>
          <a:prstGeom prst="line">
            <a:avLst/>
          </a:prstGeom>
          <a:ln w="25400">
            <a:solidFill>
              <a:srgbClr val="6A6B6B"/>
            </a:solidFill>
            <a:miter/>
            <a:headEnd type="triangle"/>
            <a:tailEnd type="triangle"/>
          </a:ln>
          <a:effectLst/>
        </p:spPr>
        <p:txBody>
          <a:bodyPr lIns="45719" rIns="45719"/>
          <a:lstStyle/>
          <a:p>
            <a:endParaRPr/>
          </a:p>
        </p:txBody>
      </p:sp>
    </p:spTree>
    <p:extLst>
      <p:ext uri="{BB962C8B-B14F-4D97-AF65-F5344CB8AC3E}">
        <p14:creationId xmlns:p14="http://schemas.microsoft.com/office/powerpoint/2010/main" val="373515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3FBCEE-06F6-A879-4CC0-E043D5E424E4}"/>
              </a:ext>
            </a:extLst>
          </p:cNvPr>
          <p:cNvSpPr>
            <a:spLocks noGrp="1"/>
          </p:cNvSpPr>
          <p:nvPr>
            <p:ph type="title"/>
          </p:nvPr>
        </p:nvSpPr>
        <p:spPr/>
        <p:txBody>
          <a:bodyPr/>
          <a:lstStyle/>
          <a:p>
            <a:r>
              <a:rPr lang="de-DE" dirty="0"/>
              <a:t>2. Aufgaben adaptieren</a:t>
            </a:r>
          </a:p>
        </p:txBody>
      </p:sp>
      <p:sp>
        <p:nvSpPr>
          <p:cNvPr id="3" name="Textplatzhalter 2">
            <a:extLst>
              <a:ext uri="{FF2B5EF4-FFF2-40B4-BE49-F238E27FC236}">
                <a16:creationId xmlns:a16="http://schemas.microsoft.com/office/drawing/2014/main" id="{2B03EA85-8CE2-B7A1-EDB5-B7863CE341BF}"/>
              </a:ext>
            </a:extLst>
          </p:cNvPr>
          <p:cNvSpPr>
            <a:spLocks noGrp="1"/>
          </p:cNvSpPr>
          <p:nvPr>
            <p:ph type="body" sz="quarter" idx="13"/>
          </p:nvPr>
        </p:nvSpPr>
        <p:spPr>
          <a:effectLst/>
        </p:spPr>
        <p:txBody>
          <a:bodyPr/>
          <a:lstStyle/>
          <a:p>
            <a:r>
              <a:rPr lang="de-DE" dirty="0"/>
              <a:t>BEISPIEL EINER BASISAUFGABE AUS MATHE INKLUSIV:</a:t>
            </a:r>
          </a:p>
        </p:txBody>
      </p:sp>
      <p:sp>
        <p:nvSpPr>
          <p:cNvPr id="5" name="Datumsplatzhalter 4">
            <a:extLst>
              <a:ext uri="{FF2B5EF4-FFF2-40B4-BE49-F238E27FC236}">
                <a16:creationId xmlns:a16="http://schemas.microsoft.com/office/drawing/2014/main" id="{1E8D32CA-AF72-4EBF-E29C-10AF193F5491}"/>
              </a:ext>
            </a:extLst>
          </p:cNvPr>
          <p:cNvSpPr>
            <a:spLocks noGrp="1"/>
          </p:cNvSpPr>
          <p:nvPr>
            <p:ph type="dt" sz="half" idx="10"/>
          </p:nvPr>
        </p:nvSpPr>
        <p:spPr>
          <a:effectLst/>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FCE34C9A-7277-F914-F53B-39F5656D53B1}"/>
              </a:ext>
            </a:extLst>
          </p:cNvPr>
          <p:cNvSpPr>
            <a:spLocks noGrp="1"/>
          </p:cNvSpPr>
          <p:nvPr>
            <p:ph type="sldNum" sz="quarter" idx="12"/>
          </p:nvPr>
        </p:nvSpPr>
        <p:spPr>
          <a:effectLst/>
        </p:spPr>
        <p:txBody>
          <a:bodyPr/>
          <a:lstStyle/>
          <a:p>
            <a:fld id="{C3752B7C-18A9-864D-BBCB-54A9F41B5594}" type="slidenum">
              <a:rPr lang="de-DE" smtClean="0"/>
              <a:pPr/>
              <a:t>21</a:t>
            </a:fld>
            <a:endParaRPr lang="de-DE" dirty="0"/>
          </a:p>
        </p:txBody>
      </p:sp>
      <p:sp>
        <p:nvSpPr>
          <p:cNvPr id="7" name="‚Gute’ (Basis-)Aufgabe…">
            <a:extLst>
              <a:ext uri="{FF2B5EF4-FFF2-40B4-BE49-F238E27FC236}">
                <a16:creationId xmlns:a16="http://schemas.microsoft.com/office/drawing/2014/main" id="{DFA1DD55-E200-5747-FF2F-0C7367BF8FD4}"/>
              </a:ext>
            </a:extLst>
          </p:cNvPr>
          <p:cNvSpPr/>
          <p:nvPr/>
        </p:nvSpPr>
        <p:spPr>
          <a:xfrm>
            <a:off x="202843" y="2208212"/>
            <a:ext cx="3358504" cy="2908783"/>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a:latin typeface="Helvetica Neue"/>
                <a:ea typeface="Helvetica Neue"/>
                <a:cs typeface="Helvetica Neue"/>
                <a:sym typeface="Helvetica Neue"/>
              </a:defRPr>
            </a:pPr>
            <a:r>
              <a:rPr lang="de-DE" sz="2000" b="1" dirty="0">
                <a:latin typeface="Arial" panose="020B0604020202020204" pitchFamily="34" charset="0"/>
                <a:cs typeface="Arial" panose="020B0604020202020204" pitchFamily="34" charset="0"/>
              </a:rPr>
              <a:t>Basisaufgabe</a:t>
            </a:r>
            <a:endParaRPr dirty="0">
              <a:latin typeface="Arial" panose="020B0604020202020204" pitchFamily="34" charset="0"/>
              <a:cs typeface="Arial" panose="020B0604020202020204" pitchFamily="34" charset="0"/>
            </a:endParaRPr>
          </a:p>
          <a:p>
            <a:pPr algn="ctr">
              <a:defRPr>
                <a:latin typeface="Helvetica Neue"/>
                <a:ea typeface="Helvetica Neue"/>
                <a:cs typeface="Helvetica Neue"/>
                <a:sym typeface="Helvetica Neue"/>
              </a:defRPr>
            </a:pPr>
            <a:r>
              <a:rPr lang="de-DE" dirty="0">
                <a:latin typeface="Arial" panose="020B0604020202020204" pitchFamily="34" charset="0"/>
                <a:cs typeface="Arial" panose="020B0604020202020204" pitchFamily="34" charset="0"/>
              </a:rPr>
              <a:t>„Wie viele Plättchen siehst du?“</a:t>
            </a:r>
          </a:p>
          <a:p>
            <a:pPr algn="ctr">
              <a:defRPr>
                <a:latin typeface="Helvetica Neue"/>
                <a:ea typeface="Helvetica Neue"/>
                <a:cs typeface="Helvetica Neue"/>
                <a:sym typeface="Helvetica Neue"/>
              </a:defRPr>
            </a:pP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Gedankliche Rekonstruktion von Zahldarstellungen</a:t>
            </a:r>
          </a:p>
          <a:p>
            <a:pPr marL="285750" indent="-28575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Zuordnungen von Zahldarstellungen</a:t>
            </a:r>
            <a:endParaRPr sz="1600"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FFBD5658-DB80-0F2C-0DFB-809653E10099}"/>
              </a:ext>
            </a:extLst>
          </p:cNvPr>
          <p:cNvSpPr txBox="1"/>
          <p:nvPr/>
        </p:nvSpPr>
        <p:spPr>
          <a:xfrm>
            <a:off x="6372949" y="5906009"/>
            <a:ext cx="2552138" cy="276999"/>
          </a:xfrm>
          <a:prstGeom prst="rect">
            <a:avLst/>
          </a:prstGeom>
          <a:noFill/>
        </p:spPr>
        <p:txBody>
          <a:bodyPr wrap="square">
            <a:spAutoFit/>
          </a:bodyPr>
          <a:lstStyle/>
          <a:p>
            <a:r>
              <a:rPr lang="de-DE" sz="1200" dirty="0">
                <a:solidFill>
                  <a:srgbClr val="327D8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https://pikas-mi.dzlm.de/node/633</a:t>
            </a:r>
            <a:endParaRPr lang="de-DE" sz="1200" dirty="0">
              <a:solidFill>
                <a:srgbClr val="327D87"/>
              </a:solidFill>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20E74287-6A53-5D1C-783F-9F8C8624510B}"/>
              </a:ext>
            </a:extLst>
          </p:cNvPr>
          <p:cNvSpPr txBox="1"/>
          <p:nvPr/>
        </p:nvSpPr>
        <p:spPr>
          <a:xfrm>
            <a:off x="1096269" y="1574753"/>
            <a:ext cx="5077031" cy="276999"/>
          </a:xfrm>
          <a:prstGeom prst="rect">
            <a:avLst/>
          </a:prstGeom>
          <a:noFill/>
        </p:spPr>
        <p:txBody>
          <a:bodyPr wrap="none" rtlCol="0">
            <a:spAutoFit/>
          </a:bodyPr>
          <a:lstStyle/>
          <a:p>
            <a:r>
              <a:rPr lang="de-DE" sz="1200" dirty="0">
                <a:solidFill>
                  <a:schemeClr val="bg1">
                    <a:lumMod val="5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Startseite</a:t>
            </a:r>
            <a:r>
              <a:rPr lang="de-DE" sz="1200" dirty="0">
                <a:solidFill>
                  <a:schemeClr val="bg1">
                    <a:lumMod val="50000"/>
                  </a:schemeClr>
                </a:solidFill>
                <a:latin typeface="Arial" panose="020B0604020202020204" pitchFamily="34" charset="0"/>
                <a:cs typeface="Arial" panose="020B0604020202020204" pitchFamily="34" charset="0"/>
              </a:rPr>
              <a:t> » </a:t>
            </a:r>
            <a:r>
              <a:rPr lang="de-DE" sz="1200" dirty="0">
                <a:solidFill>
                  <a:schemeClr val="bg1">
                    <a:lumMod val="50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Inhalte</a:t>
            </a:r>
            <a:r>
              <a:rPr lang="de-DE" sz="1200" dirty="0">
                <a:solidFill>
                  <a:schemeClr val="bg1">
                    <a:lumMod val="50000"/>
                  </a:schemeClr>
                </a:solidFill>
                <a:latin typeface="Arial" panose="020B0604020202020204" pitchFamily="34" charset="0"/>
                <a:cs typeface="Arial" panose="020B0604020202020204" pitchFamily="34" charset="0"/>
              </a:rPr>
              <a:t> » </a:t>
            </a:r>
            <a:r>
              <a:rPr lang="de-DE" sz="1200" dirty="0">
                <a:solidFill>
                  <a:schemeClr val="bg1">
                    <a:lumMod val="50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Zahlvorstellungen</a:t>
            </a:r>
            <a:r>
              <a:rPr lang="de-DE" sz="1200" dirty="0">
                <a:solidFill>
                  <a:schemeClr val="bg1">
                    <a:lumMod val="50000"/>
                  </a:schemeClr>
                </a:solidFill>
                <a:latin typeface="Arial" panose="020B0604020202020204" pitchFamily="34" charset="0"/>
                <a:cs typeface="Arial" panose="020B0604020202020204" pitchFamily="34" charset="0"/>
              </a:rPr>
              <a:t> » </a:t>
            </a:r>
            <a:r>
              <a:rPr lang="de-DE" sz="1200" dirty="0">
                <a:solidFill>
                  <a:schemeClr val="bg1">
                    <a:lumMod val="50000"/>
                  </a:schemeClr>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Unterricht</a:t>
            </a:r>
            <a:r>
              <a:rPr lang="de-DE" sz="1200" dirty="0">
                <a:solidFill>
                  <a:schemeClr val="bg1">
                    <a:lumMod val="50000"/>
                  </a:schemeClr>
                </a:solidFill>
                <a:latin typeface="Arial" panose="020B0604020202020204" pitchFamily="34" charset="0"/>
                <a:cs typeface="Arial" panose="020B0604020202020204" pitchFamily="34" charset="0"/>
              </a:rPr>
              <a:t> » </a:t>
            </a:r>
            <a:r>
              <a:rPr lang="de-DE" sz="1200" dirty="0">
                <a:solidFill>
                  <a:schemeClr val="tx1">
                    <a:lumMod val="95000"/>
                    <a:lumOff val="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Schnelles Sehen</a:t>
            </a:r>
            <a:endParaRPr lang="de-DE" sz="12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20" name="Gruppieren 19">
            <a:extLst>
              <a:ext uri="{FF2B5EF4-FFF2-40B4-BE49-F238E27FC236}">
                <a16:creationId xmlns:a16="http://schemas.microsoft.com/office/drawing/2014/main" id="{1C3230E7-15D1-F516-1F62-66E5E32C7FF5}"/>
              </a:ext>
            </a:extLst>
          </p:cNvPr>
          <p:cNvGrpSpPr/>
          <p:nvPr/>
        </p:nvGrpSpPr>
        <p:grpSpPr>
          <a:xfrm>
            <a:off x="5524975" y="4700472"/>
            <a:ext cx="2406950" cy="873928"/>
            <a:chOff x="5698825" y="4772997"/>
            <a:chExt cx="2406950" cy="873928"/>
          </a:xfrm>
        </p:grpSpPr>
        <p:graphicFrame>
          <p:nvGraphicFramePr>
            <p:cNvPr id="21" name="Tabelle">
              <a:extLst>
                <a:ext uri="{FF2B5EF4-FFF2-40B4-BE49-F238E27FC236}">
                  <a16:creationId xmlns:a16="http://schemas.microsoft.com/office/drawing/2014/main" id="{C25361B1-7A76-EE2B-54A9-5E381F99DBA1}"/>
                </a:ext>
              </a:extLst>
            </p:cNvPr>
            <p:cNvGraphicFramePr/>
            <p:nvPr/>
          </p:nvGraphicFramePr>
          <p:xfrm>
            <a:off x="5698825" y="4772997"/>
            <a:ext cx="2406950" cy="873928"/>
          </p:xfrm>
          <a:graphic>
            <a:graphicData uri="http://schemas.openxmlformats.org/drawingml/2006/table">
              <a:tbl>
                <a:tblPr bandRow="1"/>
                <a:tblGrid>
                  <a:gridCol w="481390">
                    <a:extLst>
                      <a:ext uri="{9D8B030D-6E8A-4147-A177-3AD203B41FA5}">
                        <a16:colId xmlns:a16="http://schemas.microsoft.com/office/drawing/2014/main" val="20000"/>
                      </a:ext>
                    </a:extLst>
                  </a:gridCol>
                  <a:gridCol w="481390">
                    <a:extLst>
                      <a:ext uri="{9D8B030D-6E8A-4147-A177-3AD203B41FA5}">
                        <a16:colId xmlns:a16="http://schemas.microsoft.com/office/drawing/2014/main" val="20001"/>
                      </a:ext>
                    </a:extLst>
                  </a:gridCol>
                  <a:gridCol w="481390">
                    <a:extLst>
                      <a:ext uri="{9D8B030D-6E8A-4147-A177-3AD203B41FA5}">
                        <a16:colId xmlns:a16="http://schemas.microsoft.com/office/drawing/2014/main" val="20002"/>
                      </a:ext>
                    </a:extLst>
                  </a:gridCol>
                  <a:gridCol w="481390">
                    <a:extLst>
                      <a:ext uri="{9D8B030D-6E8A-4147-A177-3AD203B41FA5}">
                        <a16:colId xmlns:a16="http://schemas.microsoft.com/office/drawing/2014/main" val="20003"/>
                      </a:ext>
                    </a:extLst>
                  </a:gridCol>
                  <a:gridCol w="481390">
                    <a:extLst>
                      <a:ext uri="{9D8B030D-6E8A-4147-A177-3AD203B41FA5}">
                        <a16:colId xmlns:a16="http://schemas.microsoft.com/office/drawing/2014/main" val="20004"/>
                      </a:ext>
                    </a:extLst>
                  </a:gridCol>
                </a:tblGrid>
                <a:tr h="436964">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extLst>
                    <a:ext uri="{0D108BD9-81ED-4DB2-BD59-A6C34878D82A}">
                      <a16:rowId xmlns:a16="http://schemas.microsoft.com/office/drawing/2014/main" val="10000"/>
                    </a:ext>
                  </a:extLst>
                </a:tr>
                <a:tr h="436964">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2" name="Kreis">
              <a:extLst>
                <a:ext uri="{FF2B5EF4-FFF2-40B4-BE49-F238E27FC236}">
                  <a16:creationId xmlns:a16="http://schemas.microsoft.com/office/drawing/2014/main" id="{84401D94-3CCB-30ED-B2A3-16B43997D4AB}"/>
                </a:ext>
              </a:extLst>
            </p:cNvPr>
            <p:cNvSpPr/>
            <p:nvPr/>
          </p:nvSpPr>
          <p:spPr>
            <a:xfrm>
              <a:off x="5754197" y="5233933"/>
              <a:ext cx="349446" cy="349454"/>
            </a:xfrm>
            <a:prstGeom prst="ellipse">
              <a:avLst/>
            </a:prstGeom>
            <a:solidFill>
              <a:srgbClr val="0056D6"/>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3" name="Kreis">
              <a:extLst>
                <a:ext uri="{FF2B5EF4-FFF2-40B4-BE49-F238E27FC236}">
                  <a16:creationId xmlns:a16="http://schemas.microsoft.com/office/drawing/2014/main" id="{A53E8AC3-6FDD-FC69-2CF9-89CCA54365F9}"/>
                </a:ext>
              </a:extLst>
            </p:cNvPr>
            <p:cNvSpPr/>
            <p:nvPr/>
          </p:nvSpPr>
          <p:spPr>
            <a:xfrm>
              <a:off x="5764135" y="4833039"/>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4" name="Kreis">
              <a:extLst>
                <a:ext uri="{FF2B5EF4-FFF2-40B4-BE49-F238E27FC236}">
                  <a16:creationId xmlns:a16="http://schemas.microsoft.com/office/drawing/2014/main" id="{286C8A98-095A-0499-8EE7-A52B2D460C57}"/>
                </a:ext>
              </a:extLst>
            </p:cNvPr>
            <p:cNvSpPr/>
            <p:nvPr/>
          </p:nvSpPr>
          <p:spPr>
            <a:xfrm>
              <a:off x="6247836" y="4829617"/>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5" name="Kreis">
              <a:extLst>
                <a:ext uri="{FF2B5EF4-FFF2-40B4-BE49-F238E27FC236}">
                  <a16:creationId xmlns:a16="http://schemas.microsoft.com/office/drawing/2014/main" id="{7BC79CF6-2774-8111-6612-550EA0DC681E}"/>
                </a:ext>
              </a:extLst>
            </p:cNvPr>
            <p:cNvSpPr/>
            <p:nvPr/>
          </p:nvSpPr>
          <p:spPr>
            <a:xfrm>
              <a:off x="6732546" y="4829617"/>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6" name="Kreis">
              <a:extLst>
                <a:ext uri="{FF2B5EF4-FFF2-40B4-BE49-F238E27FC236}">
                  <a16:creationId xmlns:a16="http://schemas.microsoft.com/office/drawing/2014/main" id="{A158FA98-E973-DD22-5788-B18493D5D536}"/>
                </a:ext>
              </a:extLst>
            </p:cNvPr>
            <p:cNvSpPr/>
            <p:nvPr/>
          </p:nvSpPr>
          <p:spPr>
            <a:xfrm>
              <a:off x="7217256" y="4829617"/>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7" name="Kreis">
              <a:extLst>
                <a:ext uri="{FF2B5EF4-FFF2-40B4-BE49-F238E27FC236}">
                  <a16:creationId xmlns:a16="http://schemas.microsoft.com/office/drawing/2014/main" id="{AC5B5AF0-75E0-B966-2001-F66E26ADE79A}"/>
                </a:ext>
              </a:extLst>
            </p:cNvPr>
            <p:cNvSpPr/>
            <p:nvPr/>
          </p:nvSpPr>
          <p:spPr>
            <a:xfrm>
              <a:off x="7694928" y="4833039"/>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sp>
        <p:nvSpPr>
          <p:cNvPr id="28" name="Rechteck 27">
            <a:extLst>
              <a:ext uri="{FF2B5EF4-FFF2-40B4-BE49-F238E27FC236}">
                <a16:creationId xmlns:a16="http://schemas.microsoft.com/office/drawing/2014/main" id="{D375750D-E244-3149-DF04-6517881DC619}"/>
              </a:ext>
            </a:extLst>
          </p:cNvPr>
          <p:cNvSpPr/>
          <p:nvPr/>
        </p:nvSpPr>
        <p:spPr>
          <a:xfrm>
            <a:off x="5076292" y="4505051"/>
            <a:ext cx="3439058" cy="118310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6" name="Grafik 35">
            <a:extLst>
              <a:ext uri="{FF2B5EF4-FFF2-40B4-BE49-F238E27FC236}">
                <a16:creationId xmlns:a16="http://schemas.microsoft.com/office/drawing/2014/main" id="{F902A0E7-06D5-99D2-BE11-459401C1386C}"/>
              </a:ext>
            </a:extLst>
          </p:cNvPr>
          <p:cNvPicPr>
            <a:picLocks noChangeAspect="1"/>
          </p:cNvPicPr>
          <p:nvPr/>
        </p:nvPicPr>
        <p:blipFill>
          <a:blip r:embed="rId8"/>
          <a:stretch>
            <a:fillRect/>
          </a:stretch>
        </p:blipFill>
        <p:spPr>
          <a:xfrm>
            <a:off x="5420066" y="2635192"/>
            <a:ext cx="2691814" cy="1820112"/>
          </a:xfrm>
          <a:prstGeom prst="rect">
            <a:avLst/>
          </a:prstGeom>
        </p:spPr>
      </p:pic>
      <p:sp>
        <p:nvSpPr>
          <p:cNvPr id="29" name="Sprechblase: oval 28">
            <a:extLst>
              <a:ext uri="{FF2B5EF4-FFF2-40B4-BE49-F238E27FC236}">
                <a16:creationId xmlns:a16="http://schemas.microsoft.com/office/drawing/2014/main" id="{18728B4D-66E8-79D7-305D-7BAEB85F0BFE}"/>
              </a:ext>
            </a:extLst>
          </p:cNvPr>
          <p:cNvSpPr/>
          <p:nvPr/>
        </p:nvSpPr>
        <p:spPr>
          <a:xfrm>
            <a:off x="7614086" y="1912269"/>
            <a:ext cx="1395061" cy="868693"/>
          </a:xfrm>
          <a:prstGeom prst="wedgeEllipseCallout">
            <a:avLst>
              <a:gd name="adj1" fmla="val -45720"/>
              <a:gd name="adj2" fmla="val 37132"/>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Arial" panose="020B0604020202020204" pitchFamily="34" charset="0"/>
                <a:cs typeface="Arial" panose="020B0604020202020204" pitchFamily="34" charset="0"/>
              </a:rPr>
              <a:t>Wie viele Plättchen siehst du?</a:t>
            </a:r>
          </a:p>
        </p:txBody>
      </p:sp>
      <p:sp>
        <p:nvSpPr>
          <p:cNvPr id="30" name="Sprechblase: oval 29">
            <a:extLst>
              <a:ext uri="{FF2B5EF4-FFF2-40B4-BE49-F238E27FC236}">
                <a16:creationId xmlns:a16="http://schemas.microsoft.com/office/drawing/2014/main" id="{B71A239C-5F20-49B9-6F80-40332557A563}"/>
              </a:ext>
            </a:extLst>
          </p:cNvPr>
          <p:cNvSpPr/>
          <p:nvPr/>
        </p:nvSpPr>
        <p:spPr>
          <a:xfrm>
            <a:off x="4758683" y="2237864"/>
            <a:ext cx="971505" cy="617743"/>
          </a:xfrm>
          <a:prstGeom prst="wedgeEllipseCallout">
            <a:avLst>
              <a:gd name="adj1" fmla="val 37656"/>
              <a:gd name="adj2" fmla="val 50439"/>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Arial" panose="020B0604020202020204" pitchFamily="34" charset="0"/>
                <a:cs typeface="Arial" panose="020B0604020202020204" pitchFamily="34" charset="0"/>
              </a:rPr>
              <a:t>Sechs</a:t>
            </a:r>
          </a:p>
        </p:txBody>
      </p:sp>
      <p:sp>
        <p:nvSpPr>
          <p:cNvPr id="31" name="Sprechblase: oval 30">
            <a:extLst>
              <a:ext uri="{FF2B5EF4-FFF2-40B4-BE49-F238E27FC236}">
                <a16:creationId xmlns:a16="http://schemas.microsoft.com/office/drawing/2014/main" id="{D846EAA8-BA60-E4D1-5D5C-8DE5C16E3417}"/>
              </a:ext>
            </a:extLst>
          </p:cNvPr>
          <p:cNvSpPr/>
          <p:nvPr/>
        </p:nvSpPr>
        <p:spPr>
          <a:xfrm>
            <a:off x="7668973" y="2827730"/>
            <a:ext cx="1395061" cy="868693"/>
          </a:xfrm>
          <a:prstGeom prst="wedgeEllipseCallout">
            <a:avLst>
              <a:gd name="adj1" fmla="val -51836"/>
              <a:gd name="adj2" fmla="val -24813"/>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Arial" panose="020B0604020202020204" pitchFamily="34" charset="0"/>
                <a:cs typeface="Arial" panose="020B0604020202020204" pitchFamily="34" charset="0"/>
              </a:rPr>
              <a:t>Wie hast du das gesehen?</a:t>
            </a:r>
          </a:p>
        </p:txBody>
      </p:sp>
      <p:sp>
        <p:nvSpPr>
          <p:cNvPr id="32" name="Sprechblase: oval 31">
            <a:extLst>
              <a:ext uri="{FF2B5EF4-FFF2-40B4-BE49-F238E27FC236}">
                <a16:creationId xmlns:a16="http://schemas.microsoft.com/office/drawing/2014/main" id="{E1B38B35-184A-F536-28D4-8B799CC467AA}"/>
              </a:ext>
            </a:extLst>
          </p:cNvPr>
          <p:cNvSpPr/>
          <p:nvPr/>
        </p:nvSpPr>
        <p:spPr>
          <a:xfrm>
            <a:off x="3939206" y="2938557"/>
            <a:ext cx="1527496" cy="980886"/>
          </a:xfrm>
          <a:prstGeom prst="wedgeEllipseCallout">
            <a:avLst>
              <a:gd name="adj1" fmla="val 56422"/>
              <a:gd name="adj2" fmla="val -11299"/>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Arial" panose="020B0604020202020204" pitchFamily="34" charset="0"/>
                <a:cs typeface="Arial" panose="020B0604020202020204" pitchFamily="34" charset="0"/>
              </a:rPr>
              <a:t>Sechs insgesamt, oben fünf und unten eins.</a:t>
            </a:r>
          </a:p>
        </p:txBody>
      </p:sp>
    </p:spTree>
    <p:extLst>
      <p:ext uri="{BB962C8B-B14F-4D97-AF65-F5344CB8AC3E}">
        <p14:creationId xmlns:p14="http://schemas.microsoft.com/office/powerpoint/2010/main" val="364280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2"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1" nodeType="afterEffect">
                                  <p:stCondLst>
                                    <p:cond delay="1500"/>
                                  </p:stCondLst>
                                  <p:childTnLst>
                                    <p:set>
                                      <p:cBhvr>
                                        <p:cTn id="29" dur="1" fill="hold">
                                          <p:stCondLst>
                                            <p:cond delay="0"/>
                                          </p:stCondLst>
                                        </p:cTn>
                                        <p:tgtEl>
                                          <p:spTgt spid="2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8" grpId="0" animBg="1"/>
      <p:bldP spid="28" grpId="1" animBg="1"/>
      <p:bldP spid="28" grpId="2" animBg="1"/>
      <p:bldP spid="29" grpId="0" animBg="1"/>
      <p:bldP spid="30"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591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3FBCEE-06F6-A879-4CC0-E043D5E424E4}"/>
              </a:ext>
            </a:extLst>
          </p:cNvPr>
          <p:cNvSpPr>
            <a:spLocks noGrp="1"/>
          </p:cNvSpPr>
          <p:nvPr>
            <p:ph type="title"/>
          </p:nvPr>
        </p:nvSpPr>
        <p:spPr/>
        <p:txBody>
          <a:bodyPr/>
          <a:lstStyle/>
          <a:p>
            <a:r>
              <a:rPr lang="de-DE" dirty="0"/>
              <a:t>2. Aufgaben adaptieren</a:t>
            </a:r>
          </a:p>
        </p:txBody>
      </p:sp>
      <p:sp>
        <p:nvSpPr>
          <p:cNvPr id="3" name="Textplatzhalter 2">
            <a:extLst>
              <a:ext uri="{FF2B5EF4-FFF2-40B4-BE49-F238E27FC236}">
                <a16:creationId xmlns:a16="http://schemas.microsoft.com/office/drawing/2014/main" id="{2B03EA85-8CE2-B7A1-EDB5-B7863CE341BF}"/>
              </a:ext>
            </a:extLst>
          </p:cNvPr>
          <p:cNvSpPr>
            <a:spLocks noGrp="1"/>
          </p:cNvSpPr>
          <p:nvPr>
            <p:ph type="body" sz="quarter" idx="13"/>
          </p:nvPr>
        </p:nvSpPr>
        <p:spPr>
          <a:effectLst/>
        </p:spPr>
        <p:txBody>
          <a:bodyPr/>
          <a:lstStyle/>
          <a:p>
            <a:r>
              <a:rPr lang="de-DE" dirty="0"/>
              <a:t>BEISPIEL EINER BASISAUFGABE AUS MATHE INKLUSIV:</a:t>
            </a:r>
          </a:p>
        </p:txBody>
      </p:sp>
      <p:sp>
        <p:nvSpPr>
          <p:cNvPr id="5" name="Datumsplatzhalter 4">
            <a:extLst>
              <a:ext uri="{FF2B5EF4-FFF2-40B4-BE49-F238E27FC236}">
                <a16:creationId xmlns:a16="http://schemas.microsoft.com/office/drawing/2014/main" id="{1E8D32CA-AF72-4EBF-E29C-10AF193F5491}"/>
              </a:ext>
            </a:extLst>
          </p:cNvPr>
          <p:cNvSpPr>
            <a:spLocks noGrp="1"/>
          </p:cNvSpPr>
          <p:nvPr>
            <p:ph type="dt" sz="half" idx="10"/>
          </p:nvPr>
        </p:nvSpPr>
        <p:spPr>
          <a:effectLst/>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FCE34C9A-7277-F914-F53B-39F5656D53B1}"/>
              </a:ext>
            </a:extLst>
          </p:cNvPr>
          <p:cNvSpPr>
            <a:spLocks noGrp="1"/>
          </p:cNvSpPr>
          <p:nvPr>
            <p:ph type="sldNum" sz="quarter" idx="12"/>
          </p:nvPr>
        </p:nvSpPr>
        <p:spPr>
          <a:effectLst/>
        </p:spPr>
        <p:txBody>
          <a:bodyPr/>
          <a:lstStyle/>
          <a:p>
            <a:fld id="{C3752B7C-18A9-864D-BBCB-54A9F41B5594}" type="slidenum">
              <a:rPr lang="de-DE" smtClean="0"/>
              <a:pPr/>
              <a:t>22</a:t>
            </a:fld>
            <a:endParaRPr lang="de-DE" dirty="0"/>
          </a:p>
        </p:txBody>
      </p:sp>
      <p:sp>
        <p:nvSpPr>
          <p:cNvPr id="7" name="‚Gute’ (Basis-)Aufgabe…">
            <a:extLst>
              <a:ext uri="{FF2B5EF4-FFF2-40B4-BE49-F238E27FC236}">
                <a16:creationId xmlns:a16="http://schemas.microsoft.com/office/drawing/2014/main" id="{DFA1DD55-E200-5747-FF2F-0C7367BF8FD4}"/>
              </a:ext>
            </a:extLst>
          </p:cNvPr>
          <p:cNvSpPr/>
          <p:nvPr/>
        </p:nvSpPr>
        <p:spPr>
          <a:xfrm>
            <a:off x="202843" y="2208212"/>
            <a:ext cx="3358504" cy="2908783"/>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a:latin typeface="Helvetica Neue"/>
                <a:ea typeface="Helvetica Neue"/>
                <a:cs typeface="Helvetica Neue"/>
                <a:sym typeface="Helvetica Neue"/>
              </a:defRPr>
            </a:pPr>
            <a:r>
              <a:rPr lang="de-DE" sz="2000" b="1" dirty="0">
                <a:latin typeface="Arial" panose="020B0604020202020204" pitchFamily="34" charset="0"/>
                <a:cs typeface="Arial" panose="020B0604020202020204" pitchFamily="34" charset="0"/>
              </a:rPr>
              <a:t>Basisaufgabe</a:t>
            </a:r>
            <a:endParaRPr dirty="0">
              <a:latin typeface="Arial" panose="020B0604020202020204" pitchFamily="34" charset="0"/>
              <a:cs typeface="Arial" panose="020B0604020202020204" pitchFamily="34" charset="0"/>
            </a:endParaRPr>
          </a:p>
          <a:p>
            <a:pPr algn="ctr">
              <a:defRPr>
                <a:latin typeface="Helvetica Neue"/>
                <a:ea typeface="Helvetica Neue"/>
                <a:cs typeface="Helvetica Neue"/>
                <a:sym typeface="Helvetica Neue"/>
              </a:defRPr>
            </a:pPr>
            <a:r>
              <a:rPr lang="de-DE" dirty="0">
                <a:latin typeface="Arial" panose="020B0604020202020204" pitchFamily="34" charset="0"/>
                <a:cs typeface="Arial" panose="020B0604020202020204" pitchFamily="34" charset="0"/>
              </a:rPr>
              <a:t>„Wie viele Plättchen siehst du?“</a:t>
            </a:r>
          </a:p>
          <a:p>
            <a:pPr algn="ctr">
              <a:defRPr>
                <a:latin typeface="Helvetica Neue"/>
                <a:ea typeface="Helvetica Neue"/>
                <a:cs typeface="Helvetica Neue"/>
                <a:sym typeface="Helvetica Neue"/>
              </a:defRPr>
            </a:pP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Gedankliche Rekonstruktion von Zahldarstellungen</a:t>
            </a:r>
          </a:p>
          <a:p>
            <a:pPr marL="285750" indent="-28575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Zuordnungen von Zahldarstellungen</a:t>
            </a:r>
            <a:endParaRPr sz="1600"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FFBD5658-DB80-0F2C-0DFB-809653E10099}"/>
              </a:ext>
            </a:extLst>
          </p:cNvPr>
          <p:cNvSpPr txBox="1"/>
          <p:nvPr/>
        </p:nvSpPr>
        <p:spPr>
          <a:xfrm>
            <a:off x="6372949" y="5906009"/>
            <a:ext cx="2552138" cy="276999"/>
          </a:xfrm>
          <a:prstGeom prst="rect">
            <a:avLst/>
          </a:prstGeom>
          <a:noFill/>
        </p:spPr>
        <p:txBody>
          <a:bodyPr wrap="square">
            <a:spAutoFit/>
          </a:bodyPr>
          <a:lstStyle/>
          <a:p>
            <a:r>
              <a:rPr lang="de-DE" sz="1200" dirty="0">
                <a:solidFill>
                  <a:srgbClr val="327D8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https://pikas-mi.dzlm.de/node/633</a:t>
            </a:r>
            <a:endParaRPr lang="de-DE" sz="1200" dirty="0">
              <a:solidFill>
                <a:srgbClr val="327D87"/>
              </a:solidFill>
              <a:latin typeface="Arial" panose="020B0604020202020204" pitchFamily="34" charset="0"/>
              <a:cs typeface="Arial" panose="020B0604020202020204" pitchFamily="34" charset="0"/>
            </a:endParaRPr>
          </a:p>
        </p:txBody>
      </p:sp>
      <p:sp>
        <p:nvSpPr>
          <p:cNvPr id="4" name="Linie">
            <a:extLst>
              <a:ext uri="{FF2B5EF4-FFF2-40B4-BE49-F238E27FC236}">
                <a16:creationId xmlns:a16="http://schemas.microsoft.com/office/drawing/2014/main" id="{BAEF5312-CCBE-1D73-1457-2D119B831E96}"/>
              </a:ext>
            </a:extLst>
          </p:cNvPr>
          <p:cNvSpPr/>
          <p:nvPr/>
        </p:nvSpPr>
        <p:spPr>
          <a:xfrm flipV="1">
            <a:off x="3664507" y="2801733"/>
            <a:ext cx="780493" cy="289332"/>
          </a:xfrm>
          <a:prstGeom prst="line">
            <a:avLst/>
          </a:prstGeom>
          <a:ln w="25400">
            <a:solidFill>
              <a:srgbClr val="6A6B6B"/>
            </a:solidFill>
            <a:miter/>
            <a:headEnd type="triangle"/>
            <a:tailEnd type="triangle"/>
          </a:ln>
          <a:effectLst/>
        </p:spPr>
        <p:txBody>
          <a:bodyPr lIns="45719" rIns="45719"/>
          <a:lstStyle/>
          <a:p>
            <a:endParaRPr/>
          </a:p>
        </p:txBody>
      </p:sp>
      <p:sp>
        <p:nvSpPr>
          <p:cNvPr id="8" name="Linie">
            <a:extLst>
              <a:ext uri="{FF2B5EF4-FFF2-40B4-BE49-F238E27FC236}">
                <a16:creationId xmlns:a16="http://schemas.microsoft.com/office/drawing/2014/main" id="{CD1DBBC0-009D-F925-9EE4-39C1FA6BCAEF}"/>
              </a:ext>
            </a:extLst>
          </p:cNvPr>
          <p:cNvSpPr/>
          <p:nvPr/>
        </p:nvSpPr>
        <p:spPr>
          <a:xfrm>
            <a:off x="3664507" y="3564905"/>
            <a:ext cx="780493" cy="289332"/>
          </a:xfrm>
          <a:prstGeom prst="line">
            <a:avLst/>
          </a:prstGeom>
          <a:ln w="25400">
            <a:solidFill>
              <a:srgbClr val="6A6B6B"/>
            </a:solidFill>
            <a:miter/>
            <a:headEnd type="triangle"/>
            <a:tailEnd type="triangle"/>
          </a:ln>
          <a:effectLst/>
        </p:spPr>
        <p:txBody>
          <a:bodyPr lIns="45719" rIns="45719"/>
          <a:lstStyle/>
          <a:p>
            <a:endParaRPr/>
          </a:p>
        </p:txBody>
      </p:sp>
      <p:sp>
        <p:nvSpPr>
          <p:cNvPr id="9" name="‚Gute’ (Basis-)Aufgabe…">
            <a:extLst>
              <a:ext uri="{FF2B5EF4-FFF2-40B4-BE49-F238E27FC236}">
                <a16:creationId xmlns:a16="http://schemas.microsoft.com/office/drawing/2014/main" id="{A7F804C9-B677-4BDA-925D-6E34CEC0ECB1}"/>
              </a:ext>
            </a:extLst>
          </p:cNvPr>
          <p:cNvSpPr/>
          <p:nvPr/>
        </p:nvSpPr>
        <p:spPr>
          <a:xfrm>
            <a:off x="4585697" y="1715229"/>
            <a:ext cx="4369157" cy="1688736"/>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lstStyle/>
          <a:p>
            <a:pPr algn="ctr">
              <a:defRPr>
                <a:latin typeface="Helvetica Neue"/>
                <a:ea typeface="Helvetica Neue"/>
                <a:cs typeface="Helvetica Neue"/>
                <a:sym typeface="Helvetica Neue"/>
              </a:defRPr>
            </a:pPr>
            <a:r>
              <a:rPr lang="de-DE" sz="2000" b="1" dirty="0">
                <a:latin typeface="Arial" panose="020B0604020202020204" pitchFamily="34" charset="0"/>
                <a:cs typeface="Arial" panose="020B0604020202020204" pitchFamily="34" charset="0"/>
              </a:rPr>
              <a:t>Reduktion</a:t>
            </a:r>
          </a:p>
          <a:p>
            <a:pPr marL="342900" indent="-34290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Beschreiben und Nachlegen bzw. Zeichnen von Zahldarstellungen</a:t>
            </a:r>
          </a:p>
          <a:p>
            <a:pPr marL="342900" indent="-34290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Fokussieren von Zahldarstellungen mit Bezug zur fünf und zehn</a:t>
            </a:r>
          </a:p>
          <a:p>
            <a:pPr marL="342900" indent="-34290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Sortieren von Zahldarstellungen</a:t>
            </a:r>
          </a:p>
          <a:p>
            <a:pPr algn="ctr">
              <a:defRPr>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p:txBody>
      </p:sp>
      <p:sp>
        <p:nvSpPr>
          <p:cNvPr id="10" name="‚Gute’ (Basis-)Aufgabe…">
            <a:extLst>
              <a:ext uri="{FF2B5EF4-FFF2-40B4-BE49-F238E27FC236}">
                <a16:creationId xmlns:a16="http://schemas.microsoft.com/office/drawing/2014/main" id="{6E2413EE-B952-1376-6653-F749967911D2}"/>
              </a:ext>
            </a:extLst>
          </p:cNvPr>
          <p:cNvSpPr/>
          <p:nvPr/>
        </p:nvSpPr>
        <p:spPr>
          <a:xfrm>
            <a:off x="4555930" y="3573751"/>
            <a:ext cx="4369157" cy="2332257"/>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lstStyle/>
          <a:p>
            <a:pPr algn="ctr">
              <a:defRPr>
                <a:latin typeface="Helvetica Neue"/>
                <a:ea typeface="Helvetica Neue"/>
                <a:cs typeface="Helvetica Neue"/>
                <a:sym typeface="Helvetica Neue"/>
              </a:defRPr>
            </a:pPr>
            <a:r>
              <a:rPr lang="de-DE" sz="2000" b="1" dirty="0">
                <a:latin typeface="Arial" panose="020B0604020202020204" pitchFamily="34" charset="0"/>
                <a:cs typeface="Arial" panose="020B0604020202020204" pitchFamily="34" charset="0"/>
              </a:rPr>
              <a:t>Erweiterung</a:t>
            </a:r>
          </a:p>
          <a:p>
            <a:pPr marL="342900" indent="-34290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Notieren von Additions- bzw. Subtraktionsaufgaben zu vorgegebenen Zahldarstellungen</a:t>
            </a:r>
          </a:p>
          <a:p>
            <a:pPr marL="342900" indent="-34290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Gedankliches Hinzufügen oder Entfernen von Plättchen</a:t>
            </a:r>
          </a:p>
          <a:p>
            <a:pPr marL="342900" indent="-34290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Übertragung der Aufgabenstellung auf erweiterte Zahlenräume</a:t>
            </a:r>
          </a:p>
        </p:txBody>
      </p:sp>
    </p:spTree>
    <p:extLst>
      <p:ext uri="{BB962C8B-B14F-4D97-AF65-F5344CB8AC3E}">
        <p14:creationId xmlns:p14="http://schemas.microsoft.com/office/powerpoint/2010/main" val="27925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3" name="Textplatzhalter 2">
            <a:extLst>
              <a:ext uri="{FF2B5EF4-FFF2-40B4-BE49-F238E27FC236}">
                <a16:creationId xmlns:a16="http://schemas.microsoft.com/office/drawing/2014/main" id="{4AB3BD95-A5A5-90F6-3AC7-099201E9FBC4}"/>
              </a:ext>
            </a:extLst>
          </p:cNvPr>
          <p:cNvSpPr>
            <a:spLocks noGrp="1"/>
          </p:cNvSpPr>
          <p:nvPr>
            <p:ph type="body" sz="quarter" idx="13"/>
          </p:nvPr>
        </p:nvSpPr>
        <p:spPr/>
        <p:txBody>
          <a:bodyPr/>
          <a:lstStyle/>
          <a:p>
            <a:r>
              <a:rPr lang="de-DE" dirty="0"/>
              <a:t>NATÜRLICHE DIFFERENZIERUNG KANN ENTSTEHEN DURCH…</a:t>
            </a:r>
          </a:p>
          <a:p>
            <a:endParaRPr lang="de-DE" dirty="0"/>
          </a:p>
        </p:txBody>
      </p:sp>
      <p:sp>
        <p:nvSpPr>
          <p:cNvPr id="4" name="Inhaltsplatzhalter 3">
            <a:extLst>
              <a:ext uri="{FF2B5EF4-FFF2-40B4-BE49-F238E27FC236}">
                <a16:creationId xmlns:a16="http://schemas.microsoft.com/office/drawing/2014/main" id="{6EA9D8AB-6D12-CB91-33AE-0A12D7487C16}"/>
              </a:ext>
            </a:extLst>
          </p:cNvPr>
          <p:cNvSpPr>
            <a:spLocks noGrp="1"/>
          </p:cNvSpPr>
          <p:nvPr>
            <p:ph idx="1"/>
          </p:nvPr>
        </p:nvSpPr>
        <p:spPr/>
        <p:txBody>
          <a:bodyPr/>
          <a:lstStyle/>
          <a:p>
            <a:r>
              <a:rPr lang="de-DE" sz="1800" b="0" i="0" dirty="0">
                <a:solidFill>
                  <a:srgbClr val="242021"/>
                </a:solidFill>
                <a:effectLst/>
              </a:rPr>
              <a:t>ein gemeinsames Lernangebot für alle Lernenden,</a:t>
            </a:r>
          </a:p>
          <a:p>
            <a:r>
              <a:rPr lang="de-DE" sz="1800" b="0" i="0" dirty="0">
                <a:solidFill>
                  <a:srgbClr val="242021"/>
                </a:solidFill>
                <a:effectLst/>
              </a:rPr>
              <a:t>(inhaltliche) Ganzheitlichkeit und ein Mindestmaß an Komplexität, aus dem sich unterschiedliche Schwierigkeitsgrade ergeben,</a:t>
            </a:r>
          </a:p>
          <a:p>
            <a:r>
              <a:rPr lang="de-DE" sz="1800" b="0" i="0" dirty="0">
                <a:solidFill>
                  <a:srgbClr val="242021"/>
                </a:solidFill>
                <a:effectLst/>
              </a:rPr>
              <a:t>Freiheit in der Wahl des Bearbeitungsniveaus, der Lösungswege, der Hilfsmittel und der Darstellungsweisen sowie ggf. auch der Problemstellungen selbst und</a:t>
            </a:r>
            <a:r>
              <a:rPr lang="de-DE" sz="1800" dirty="0">
                <a:solidFill>
                  <a:srgbClr val="242021"/>
                </a:solidFill>
              </a:rPr>
              <a:t> </a:t>
            </a:r>
          </a:p>
          <a:p>
            <a:r>
              <a:rPr lang="de-DE" sz="1800" b="0" i="0" dirty="0">
                <a:solidFill>
                  <a:srgbClr val="242021"/>
                </a:solidFill>
                <a:effectLst/>
              </a:rPr>
              <a:t>soziales Lernen von- und miteinander</a:t>
            </a:r>
            <a:r>
              <a:rPr lang="de-DE" b="0" i="0" dirty="0">
                <a:solidFill>
                  <a:srgbClr val="242021"/>
                </a:solidFill>
                <a:effectLst/>
              </a:rPr>
              <a:t>.</a:t>
            </a:r>
            <a:endParaRPr lang="de-DE" sz="1800" dirty="0"/>
          </a:p>
          <a:p>
            <a:pPr marL="0" indent="0">
              <a:buNone/>
            </a:pPr>
            <a:r>
              <a:rPr lang="de-DE" sz="1800" dirty="0"/>
              <a:t>(</a:t>
            </a:r>
            <a:r>
              <a:rPr lang="de-DE" sz="1800" b="0" i="0" dirty="0">
                <a:solidFill>
                  <a:srgbClr val="242021"/>
                </a:solidFill>
                <a:effectLst/>
              </a:rPr>
              <a:t>Krauthausen, 2018, S. 508)</a:t>
            </a:r>
            <a:endParaRPr lang="de-DE" dirty="0"/>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23</a:t>
            </a:fld>
            <a:endParaRPr lang="de-DE" dirty="0"/>
          </a:p>
        </p:txBody>
      </p:sp>
    </p:spTree>
    <p:extLst>
      <p:ext uri="{BB962C8B-B14F-4D97-AF65-F5344CB8AC3E}">
        <p14:creationId xmlns:p14="http://schemas.microsoft.com/office/powerpoint/2010/main" val="2507606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655BE-7FD6-4004-C614-A6173EF04B46}"/>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F08F1ACB-5379-A998-8BF3-2AB043D6E1AD}"/>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4" name="Foliennummernplatzhalter 3">
            <a:extLst>
              <a:ext uri="{FF2B5EF4-FFF2-40B4-BE49-F238E27FC236}">
                <a16:creationId xmlns:a16="http://schemas.microsoft.com/office/drawing/2014/main" id="{E28A845B-F3EF-502D-157E-C77223A7E662}"/>
              </a:ext>
            </a:extLst>
          </p:cNvPr>
          <p:cNvSpPr>
            <a:spLocks noGrp="1"/>
          </p:cNvSpPr>
          <p:nvPr>
            <p:ph type="sldNum" sz="quarter" idx="12"/>
          </p:nvPr>
        </p:nvSpPr>
        <p:spPr/>
        <p:txBody>
          <a:bodyPr/>
          <a:lstStyle/>
          <a:p>
            <a:fld id="{C3752B7C-18A9-864D-BBCB-54A9F41B5594}" type="slidenum">
              <a:rPr lang="de-DE" smtClean="0"/>
              <a:pPr/>
              <a:t>24</a:t>
            </a:fld>
            <a:endParaRPr lang="de-DE" dirty="0"/>
          </a:p>
        </p:txBody>
      </p:sp>
      <p:sp>
        <p:nvSpPr>
          <p:cNvPr id="5" name="Textplatzhalter 4">
            <a:extLst>
              <a:ext uri="{FF2B5EF4-FFF2-40B4-BE49-F238E27FC236}">
                <a16:creationId xmlns:a16="http://schemas.microsoft.com/office/drawing/2014/main" id="{B64BCF96-DC9A-DF11-54AF-80D1A6A5DB05}"/>
              </a:ext>
            </a:extLst>
          </p:cNvPr>
          <p:cNvSpPr>
            <a:spLocks noGrp="1"/>
          </p:cNvSpPr>
          <p:nvPr>
            <p:ph type="body" sz="quarter" idx="13"/>
          </p:nvPr>
        </p:nvSpPr>
        <p:spPr/>
        <p:txBody>
          <a:bodyPr/>
          <a:lstStyle/>
          <a:p>
            <a:r>
              <a:rPr lang="de-DE" dirty="0"/>
              <a:t>HINWEISE ZUR AKTIVITÄT „NATÜRLICHE DIFFERENZIERUNG“</a:t>
            </a:r>
          </a:p>
        </p:txBody>
      </p:sp>
      <p:sp>
        <p:nvSpPr>
          <p:cNvPr id="6" name="Inhaltsplatzhalter 5">
            <a:extLst>
              <a:ext uri="{FF2B5EF4-FFF2-40B4-BE49-F238E27FC236}">
                <a16:creationId xmlns:a16="http://schemas.microsoft.com/office/drawing/2014/main" id="{98157994-0740-4A29-4C5F-DD5C929F90FD}"/>
              </a:ext>
            </a:extLst>
          </p:cNvPr>
          <p:cNvSpPr>
            <a:spLocks noGrp="1"/>
          </p:cNvSpPr>
          <p:nvPr>
            <p:ph idx="1"/>
          </p:nvPr>
        </p:nvSpPr>
        <p:spPr/>
        <p:txBody>
          <a:bodyPr/>
          <a:lstStyle/>
          <a:p>
            <a:r>
              <a:rPr lang="de-DE" b="1" dirty="0">
                <a:latin typeface="Arial"/>
                <a:cs typeface="Arial"/>
              </a:rPr>
              <a:t>Ziel</a:t>
            </a:r>
            <a:r>
              <a:rPr lang="de-DE" dirty="0">
                <a:latin typeface="Arial"/>
                <a:cs typeface="Arial"/>
              </a:rPr>
              <a:t>: Vertiefende Auseinandersetzung mit der Basisaufgabe „Wie viele Plättchen siehst du?“ und mit Eigenschaften der natürlichen Differenzierung.</a:t>
            </a:r>
          </a:p>
          <a:p>
            <a:r>
              <a:rPr lang="de-DE" b="1" dirty="0">
                <a:latin typeface="Arial"/>
                <a:cs typeface="Arial"/>
              </a:rPr>
              <a:t>Aufbau</a:t>
            </a:r>
            <a:r>
              <a:rPr lang="de-DE" dirty="0">
                <a:latin typeface="Arial"/>
                <a:cs typeface="Arial"/>
              </a:rPr>
              <a:t> (Vorschlag): </a:t>
            </a:r>
          </a:p>
          <a:p>
            <a:pPr marL="285750" indent="-285750">
              <a:buChar char="•"/>
            </a:pPr>
            <a:r>
              <a:rPr lang="de-DE" dirty="0">
                <a:latin typeface="Arial"/>
                <a:cs typeface="Arial"/>
              </a:rPr>
              <a:t>ca. 5 Minuten Diskussion in Zweiergruppen</a:t>
            </a:r>
            <a:endParaRPr lang="de-DE" dirty="0"/>
          </a:p>
          <a:p>
            <a:pPr marL="285750" indent="-285750">
              <a:buChar char="•"/>
            </a:pPr>
            <a:r>
              <a:rPr lang="de-DE" dirty="0">
                <a:latin typeface="Arial"/>
                <a:cs typeface="Arial"/>
              </a:rPr>
              <a:t>ca. 10 Minuten Sammeln und Diskussion der Ergebnisse im Plenum</a:t>
            </a:r>
          </a:p>
          <a:p>
            <a:r>
              <a:rPr lang="de-DE" dirty="0">
                <a:latin typeface="Arial"/>
                <a:cs typeface="Arial"/>
              </a:rPr>
              <a:t>(Hinweis: Die Basisaufgabe „Wie viele Plättchen siehst du?“ wird im Verlauf des Moduls hin und wieder aufgegriffen.)</a:t>
            </a:r>
            <a:endParaRPr lang="de-DE" dirty="0"/>
          </a:p>
        </p:txBody>
      </p:sp>
    </p:spTree>
    <p:extLst>
      <p:ext uri="{BB962C8B-B14F-4D97-AF65-F5344CB8AC3E}">
        <p14:creationId xmlns:p14="http://schemas.microsoft.com/office/powerpoint/2010/main" val="123468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F1E7B9-AC8F-3115-9123-8349BDCF8E1C}"/>
              </a:ext>
            </a:extLst>
          </p:cNvPr>
          <p:cNvSpPr>
            <a:spLocks noGrp="1"/>
          </p:cNvSpPr>
          <p:nvPr>
            <p:ph type="title"/>
          </p:nvPr>
        </p:nvSpPr>
        <p:spPr/>
        <p:txBody>
          <a:bodyPr/>
          <a:lstStyle/>
          <a:p>
            <a:r>
              <a:rPr lang="de-DE" dirty="0"/>
              <a:t>2. Aufgaben adaptieren</a:t>
            </a:r>
          </a:p>
        </p:txBody>
      </p:sp>
      <p:sp>
        <p:nvSpPr>
          <p:cNvPr id="3" name="Textplatzhalter 2">
            <a:extLst>
              <a:ext uri="{FF2B5EF4-FFF2-40B4-BE49-F238E27FC236}">
                <a16:creationId xmlns:a16="http://schemas.microsoft.com/office/drawing/2014/main" id="{3D0F60E9-A6EB-C8B7-820C-081916A82EA6}"/>
              </a:ext>
            </a:extLst>
          </p:cNvPr>
          <p:cNvSpPr>
            <a:spLocks noGrp="1"/>
          </p:cNvSpPr>
          <p:nvPr>
            <p:ph type="body" sz="quarter" idx="13"/>
          </p:nvPr>
        </p:nvSpPr>
        <p:spPr/>
        <p:txBody>
          <a:bodyPr>
            <a:normAutofit fontScale="77500" lnSpcReduction="20000"/>
          </a:bodyPr>
          <a:lstStyle/>
          <a:p>
            <a:pPr marL="285750" indent="-285750">
              <a:spcBef>
                <a:spcPts val="300"/>
              </a:spcBef>
              <a:buFont typeface="Arial" panose="020B0604020202020204" pitchFamily="34" charset="0"/>
              <a:buChar char="•"/>
            </a:pPr>
            <a:r>
              <a:rPr lang="de-DE" dirty="0">
                <a:solidFill>
                  <a:srgbClr val="242021"/>
                </a:solidFill>
              </a:rPr>
              <a:t>e</a:t>
            </a:r>
            <a:r>
              <a:rPr lang="de-DE" sz="1800" b="0" i="0" dirty="0">
                <a:solidFill>
                  <a:srgbClr val="242021"/>
                </a:solidFill>
                <a:effectLst/>
              </a:rPr>
              <a:t>in gemeinsames Lernangebot für alle Lernenden,</a:t>
            </a:r>
          </a:p>
          <a:p>
            <a:pPr marL="285750" indent="-285750">
              <a:spcBef>
                <a:spcPts val="300"/>
              </a:spcBef>
              <a:buFont typeface="Arial" panose="020B0604020202020204" pitchFamily="34" charset="0"/>
              <a:buChar char="•"/>
            </a:pPr>
            <a:r>
              <a:rPr lang="de-DE" sz="1800" b="0" i="0" dirty="0">
                <a:solidFill>
                  <a:srgbClr val="242021"/>
                </a:solidFill>
                <a:effectLst/>
              </a:rPr>
              <a:t>(inhaltliche) Ganzheitlichkeit und ein Mindestmaß an Komplexität, aus dem sich unterschiedliche Schwierigkeitsgrade ergeben,</a:t>
            </a:r>
          </a:p>
          <a:p>
            <a:pPr marL="285750" indent="-285750">
              <a:spcBef>
                <a:spcPts val="300"/>
              </a:spcBef>
              <a:buFont typeface="Arial" panose="020B0604020202020204" pitchFamily="34" charset="0"/>
              <a:buChar char="•"/>
            </a:pPr>
            <a:r>
              <a:rPr lang="de-DE" sz="1800" b="0" i="0" dirty="0">
                <a:solidFill>
                  <a:srgbClr val="242021"/>
                </a:solidFill>
                <a:effectLst/>
              </a:rPr>
              <a:t>Freiheit in der Wahl des Bearbeitungsniveaus, der Lösungswege, der Hilfsmittel und der Darstellungsweisen sowie ggf. auch der Problemstellungen selbst und</a:t>
            </a:r>
            <a:endParaRPr lang="de-DE" sz="1800" dirty="0">
              <a:solidFill>
                <a:srgbClr val="242021"/>
              </a:solidFill>
            </a:endParaRPr>
          </a:p>
          <a:p>
            <a:pPr marL="285750" indent="-285750">
              <a:spcBef>
                <a:spcPts val="300"/>
              </a:spcBef>
              <a:buFont typeface="Arial" panose="020B0604020202020204" pitchFamily="34" charset="0"/>
              <a:buChar char="•"/>
            </a:pPr>
            <a:r>
              <a:rPr lang="de-DE" sz="1800" b="0" i="0" dirty="0">
                <a:solidFill>
                  <a:srgbClr val="242021"/>
                </a:solidFill>
                <a:effectLst/>
              </a:rPr>
              <a:t>soziales Lernen von- und miteinander?</a:t>
            </a:r>
            <a:endParaRPr lang="de-DE" sz="1800" dirty="0"/>
          </a:p>
        </p:txBody>
      </p:sp>
      <p:sp>
        <p:nvSpPr>
          <p:cNvPr id="4" name="Textplatzhalter 3">
            <a:extLst>
              <a:ext uri="{FF2B5EF4-FFF2-40B4-BE49-F238E27FC236}">
                <a16:creationId xmlns:a16="http://schemas.microsoft.com/office/drawing/2014/main" id="{794962C4-8694-F16B-8898-8D4F7515C9B5}"/>
              </a:ext>
            </a:extLst>
          </p:cNvPr>
          <p:cNvSpPr>
            <a:spLocks noGrp="1"/>
          </p:cNvSpPr>
          <p:nvPr>
            <p:ph type="body" sz="quarter" idx="14"/>
          </p:nvPr>
        </p:nvSpPr>
        <p:spPr/>
        <p:txBody>
          <a:bodyPr>
            <a:normAutofit fontScale="92500" lnSpcReduction="20000"/>
          </a:bodyPr>
          <a:lstStyle/>
          <a:p>
            <a:r>
              <a:rPr lang="de-DE" dirty="0"/>
              <a:t>Diskutieren Sie, inwiefern die Basisaufgabe „Wie viele Plättchen siehst du?“ natürliche Differenzierung ermöglicht.</a:t>
            </a:r>
          </a:p>
          <a:p>
            <a:r>
              <a:rPr lang="de-DE" dirty="0"/>
              <a:t>Gehen Sie insbesondere auf die unten genannten Punkte ein. Beinhaltet die Aufgabe…</a:t>
            </a:r>
          </a:p>
        </p:txBody>
      </p:sp>
      <p:sp>
        <p:nvSpPr>
          <p:cNvPr id="5" name="Datumsplatzhalter 4">
            <a:extLst>
              <a:ext uri="{FF2B5EF4-FFF2-40B4-BE49-F238E27FC236}">
                <a16:creationId xmlns:a16="http://schemas.microsoft.com/office/drawing/2014/main" id="{10F5A7E3-352F-3959-FE20-270B54438978}"/>
              </a:ext>
            </a:extLst>
          </p:cNvPr>
          <p:cNvSpPr>
            <a:spLocks noGrp="1"/>
          </p:cNvSpPr>
          <p:nvPr>
            <p:ph type="dt" sz="half" idx="10"/>
          </p:nvPr>
        </p:nvSpPr>
        <p:spPr/>
        <p:txBody>
          <a:bodyPr/>
          <a:lstStyle/>
          <a:p>
            <a:pPr>
              <a:lnSpc>
                <a:spcPct val="150000"/>
              </a:lnSpc>
            </a:pPr>
            <a:fld id="{1AFEB675-97A2-2047-A453-727B8A442EDA}" type="datetime6">
              <a:rPr lang="de-DE" smtClean="0"/>
              <a:t>August 23</a:t>
            </a:fld>
            <a:endParaRPr lang="de-DE" dirty="0"/>
          </a:p>
        </p:txBody>
      </p:sp>
      <p:sp>
        <p:nvSpPr>
          <p:cNvPr id="6" name="Foliennummernplatzhalter 5">
            <a:extLst>
              <a:ext uri="{FF2B5EF4-FFF2-40B4-BE49-F238E27FC236}">
                <a16:creationId xmlns:a16="http://schemas.microsoft.com/office/drawing/2014/main" id="{8A0EF4E4-1869-E95D-2A45-5D6422704407}"/>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Tree>
    <p:extLst>
      <p:ext uri="{BB962C8B-B14F-4D97-AF65-F5344CB8AC3E}">
        <p14:creationId xmlns:p14="http://schemas.microsoft.com/office/powerpoint/2010/main" val="854179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1B9780-CC20-3F6E-F088-AD9C39E026A1}"/>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7F207053-D113-21D1-8CC7-C81B88A9744D}"/>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26</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619931" y="2462923"/>
            <a:ext cx="6076950" cy="290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de-DE" sz="2000" dirty="0">
                <a:solidFill>
                  <a:srgbClr val="242021"/>
                </a:solidFill>
                <a:latin typeface="Arial" panose="020B0604020202020204" pitchFamily="34" charset="0"/>
                <a:cs typeface="Arial" panose="020B0604020202020204" pitchFamily="34" charset="0"/>
              </a:rPr>
              <a:t>Um allen Lernenden die aktive Auseinandersetzung mit den Lerninhalten zu ermöglichen, sind </a:t>
            </a:r>
            <a:r>
              <a:rPr lang="de-DE" sz="2000" i="1" dirty="0">
                <a:solidFill>
                  <a:srgbClr val="242021"/>
                </a:solidFill>
                <a:latin typeface="Arial" panose="020B0604020202020204" pitchFamily="34" charset="0"/>
                <a:cs typeface="Arial" panose="020B0604020202020204" pitchFamily="34" charset="0"/>
              </a:rPr>
              <a:t>gezielte Adaptionen </a:t>
            </a:r>
            <a:r>
              <a:rPr lang="de-DE" sz="2000" dirty="0">
                <a:solidFill>
                  <a:srgbClr val="242021"/>
                </a:solidFill>
                <a:latin typeface="Arial" panose="020B0604020202020204" pitchFamily="34" charset="0"/>
                <a:cs typeface="Arial" panose="020B0604020202020204" pitchFamily="34" charset="0"/>
              </a:rPr>
              <a:t>notwendig. </a:t>
            </a:r>
          </a:p>
          <a:p>
            <a:pPr algn="ctr">
              <a:lnSpc>
                <a:spcPct val="150000"/>
              </a:lnSpc>
              <a:spcBef>
                <a:spcPts val="600"/>
              </a:spcBef>
              <a:spcAft>
                <a:spcPts val="600"/>
              </a:spcAft>
            </a:pPr>
            <a:r>
              <a:rPr lang="de-DE" sz="2000" dirty="0">
                <a:solidFill>
                  <a:srgbClr val="242021"/>
                </a:solidFill>
                <a:latin typeface="Arial" panose="020B0604020202020204" pitchFamily="34" charset="0"/>
                <a:cs typeface="Arial" panose="020B0604020202020204" pitchFamily="34" charset="0"/>
              </a:rPr>
              <a:t>Die Bereitstellung einer Aufgabe mit natürlicher Differenzierung ist nicht ausreichend.</a:t>
            </a:r>
            <a:endParaRPr lang="de-DE" sz="2000" dirty="0">
              <a:latin typeface="Arial" panose="020B0604020202020204" pitchFamily="34" charset="0"/>
              <a:cs typeface="Arial" panose="020B0604020202020204" pitchFamily="34" charset="0"/>
            </a:endParaRPr>
          </a:p>
          <a:p>
            <a:pPr algn="ctr"/>
            <a:endParaRPr lang="de-DE" dirty="0"/>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Tree>
    <p:extLst>
      <p:ext uri="{BB962C8B-B14F-4D97-AF65-F5344CB8AC3E}">
        <p14:creationId xmlns:p14="http://schemas.microsoft.com/office/powerpoint/2010/main" val="1818968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62E260D-BF0C-7E07-4F52-514857533F77}"/>
              </a:ext>
            </a:extLst>
          </p:cNvPr>
          <p:cNvPicPr>
            <a:picLocks noChangeAspect="1"/>
          </p:cNvPicPr>
          <p:nvPr/>
        </p:nvPicPr>
        <p:blipFill>
          <a:blip r:embed="rId3"/>
          <a:stretch>
            <a:fillRect/>
          </a:stretch>
        </p:blipFill>
        <p:spPr>
          <a:xfrm>
            <a:off x="1239333" y="1696191"/>
            <a:ext cx="6736981" cy="4439467"/>
          </a:xfrm>
          <a:prstGeom prst="rect">
            <a:avLst/>
          </a:prstGeom>
        </p:spPr>
      </p:pic>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27</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MODULÜBERBLICK</a:t>
            </a:r>
          </a:p>
        </p:txBody>
      </p:sp>
      <p:sp>
        <p:nvSpPr>
          <p:cNvPr id="3" name="Textfeld 2">
            <a:extLst>
              <a:ext uri="{FF2B5EF4-FFF2-40B4-BE49-F238E27FC236}">
                <a16:creationId xmlns:a16="http://schemas.microsoft.com/office/drawing/2014/main" id="{A04E9D84-FCE5-0ED4-08A9-E1460A2A6929}"/>
              </a:ext>
            </a:extLst>
          </p:cNvPr>
          <p:cNvSpPr txBox="1"/>
          <p:nvPr/>
        </p:nvSpPr>
        <p:spPr>
          <a:xfrm>
            <a:off x="6502400" y="6002568"/>
            <a:ext cx="2316083" cy="276999"/>
          </a:xfrm>
          <a:prstGeom prst="rect">
            <a:avLst/>
          </a:prstGeom>
          <a:noFill/>
        </p:spPr>
        <p:txBody>
          <a:bodyPr wrap="none" rtlCol="0">
            <a:spAutoFit/>
          </a:bodyPr>
          <a:lstStyle/>
          <a:p>
            <a:r>
              <a:rPr lang="de-DE" sz="1200" dirty="0">
                <a:solidFill>
                  <a:srgbClr val="327D87"/>
                </a:solidFill>
                <a:hlinkClick r:id="rId4">
                  <a:extLst>
                    <a:ext uri="{A12FA001-AC4F-418D-AE19-62706E023703}">
                      <ahyp:hlinkClr xmlns:ahyp="http://schemas.microsoft.com/office/drawing/2018/hyperlinkcolor" val="tx"/>
                    </a:ext>
                  </a:extLst>
                </a:hlinkClick>
              </a:rPr>
              <a:t>https://pikas-mi.dzlm.de/node/49</a:t>
            </a:r>
            <a:endParaRPr lang="de-DE" sz="1200" dirty="0">
              <a:solidFill>
                <a:srgbClr val="327D87"/>
              </a:solidFill>
            </a:endParaRPr>
          </a:p>
        </p:txBody>
      </p:sp>
      <p:sp>
        <p:nvSpPr>
          <p:cNvPr id="4" name="Rechteck: abgerundete Ecken 3">
            <a:extLst>
              <a:ext uri="{FF2B5EF4-FFF2-40B4-BE49-F238E27FC236}">
                <a16:creationId xmlns:a16="http://schemas.microsoft.com/office/drawing/2014/main" id="{80373D3F-7709-DD77-EEC2-446D5C1682D1}"/>
              </a:ext>
            </a:extLst>
          </p:cNvPr>
          <p:cNvSpPr/>
          <p:nvPr/>
        </p:nvSpPr>
        <p:spPr>
          <a:xfrm>
            <a:off x="2056338" y="1648895"/>
            <a:ext cx="2316083" cy="1417578"/>
          </a:xfrm>
          <a:prstGeom prst="roundRect">
            <a:avLst/>
          </a:prstGeom>
          <a:noFill/>
          <a:ln w="571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8158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ANFORDERUNGSBEREICHE BERÜCKSICHTIGEN</a:t>
            </a:r>
          </a:p>
        </p:txBody>
      </p:sp>
      <p:sp>
        <p:nvSpPr>
          <p:cNvPr id="4" name="Inhaltsplatzhalter 3">
            <a:extLst>
              <a:ext uri="{FF2B5EF4-FFF2-40B4-BE49-F238E27FC236}">
                <a16:creationId xmlns:a16="http://schemas.microsoft.com/office/drawing/2014/main" id="{264952F5-B4D3-C50B-A95B-5E2E220F2EDD}"/>
              </a:ext>
            </a:extLst>
          </p:cNvPr>
          <p:cNvSpPr>
            <a:spLocks noGrp="1"/>
          </p:cNvSpPr>
          <p:nvPr>
            <p:ph idx="1"/>
          </p:nvPr>
        </p:nvSpPr>
        <p:spPr/>
        <p:txBody>
          <a:bodyPr/>
          <a:lstStyle/>
          <a:p>
            <a:pPr>
              <a:spcBef>
                <a:spcPts val="300"/>
              </a:spcBef>
            </a:pPr>
            <a:r>
              <a:rPr lang="de-DE" dirty="0"/>
              <a:t>Anforderungsbereich I: Reproduzieren</a:t>
            </a:r>
          </a:p>
          <a:p>
            <a:pPr lvl="2">
              <a:spcBef>
                <a:spcPts val="300"/>
              </a:spcBef>
            </a:pPr>
            <a:r>
              <a:rPr lang="de-DE" dirty="0"/>
              <a:t>Das Lösen der Aufgabe erfordert Grundwissen und Routinetätigkeiten.</a:t>
            </a:r>
          </a:p>
          <a:p>
            <a:pPr>
              <a:spcBef>
                <a:spcPts val="1200"/>
              </a:spcBef>
            </a:pPr>
            <a:r>
              <a:rPr lang="de-DE" dirty="0"/>
              <a:t>Anforderungsbereich II: Zusammenhänge herstellen</a:t>
            </a:r>
          </a:p>
          <a:p>
            <a:pPr lvl="2">
              <a:spcBef>
                <a:spcPts val="300"/>
              </a:spcBef>
            </a:pPr>
            <a:r>
              <a:rPr lang="de-DE" dirty="0"/>
              <a:t>Das Lösen der Aufgabe erfordert das Erkennen und Nutzen von Zusammenhängen.</a:t>
            </a:r>
          </a:p>
          <a:p>
            <a:pPr>
              <a:spcBef>
                <a:spcPts val="1200"/>
              </a:spcBef>
            </a:pPr>
            <a:r>
              <a:rPr lang="de-DE" dirty="0"/>
              <a:t>Anforderungsbereich III: Verallgemeinern und Reflektieren</a:t>
            </a:r>
          </a:p>
          <a:p>
            <a:pPr lvl="2"/>
            <a:r>
              <a:rPr lang="de-DE" dirty="0"/>
              <a:t>Das Lösen der Aufgabe erfordert komplexe Tätigkeiten wie Strukturieren, Entwickeln von Strategien, Beurteilen und Verallgemeinern.</a:t>
            </a:r>
          </a:p>
        </p:txBody>
      </p:sp>
      <p:sp>
        <p:nvSpPr>
          <p:cNvPr id="3" name="Textfeld 2">
            <a:extLst>
              <a:ext uri="{FF2B5EF4-FFF2-40B4-BE49-F238E27FC236}">
                <a16:creationId xmlns:a16="http://schemas.microsoft.com/office/drawing/2014/main" id="{6FDC9180-F441-4B17-6E1E-D99297CD29CE}"/>
              </a:ext>
            </a:extLst>
          </p:cNvPr>
          <p:cNvSpPr txBox="1"/>
          <p:nvPr/>
        </p:nvSpPr>
        <p:spPr>
          <a:xfrm>
            <a:off x="6457950" y="5950266"/>
            <a:ext cx="2316083" cy="276999"/>
          </a:xfrm>
          <a:prstGeom prst="rect">
            <a:avLst/>
          </a:prstGeom>
          <a:noFill/>
        </p:spPr>
        <p:txBody>
          <a:bodyPr wrap="none" rtlCol="0">
            <a:spAutoFit/>
          </a:bodyPr>
          <a:lstStyle/>
          <a:p>
            <a:r>
              <a:rPr lang="de-DE" sz="1200" dirty="0">
                <a:solidFill>
                  <a:srgbClr val="327D87"/>
                </a:solidFill>
                <a:hlinkClick r:id="rId3">
                  <a:extLst>
                    <a:ext uri="{A12FA001-AC4F-418D-AE19-62706E023703}">
                      <ahyp:hlinkClr xmlns:ahyp="http://schemas.microsoft.com/office/drawing/2018/hyperlinkcolor" val="tx"/>
                    </a:ext>
                  </a:extLst>
                </a:hlinkClick>
              </a:rPr>
              <a:t>https://pikas-mi.dzlm.de/node/68</a:t>
            </a:r>
            <a:endParaRPr lang="de-DE" sz="1200" dirty="0">
              <a:solidFill>
                <a:srgbClr val="327D87"/>
              </a:solidFill>
            </a:endParaRPr>
          </a:p>
        </p:txBody>
      </p:sp>
    </p:spTree>
    <p:extLst>
      <p:ext uri="{BB962C8B-B14F-4D97-AF65-F5344CB8AC3E}">
        <p14:creationId xmlns:p14="http://schemas.microsoft.com/office/powerpoint/2010/main" val="144786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29</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ANFORDERUNGSBEREICHE BERÜCKSICHTIGEN</a:t>
            </a:r>
          </a:p>
        </p:txBody>
      </p:sp>
      <p:pic>
        <p:nvPicPr>
          <p:cNvPr id="7" name="Inhaltsplatzhalter 6">
            <a:extLst>
              <a:ext uri="{FF2B5EF4-FFF2-40B4-BE49-F238E27FC236}">
                <a16:creationId xmlns:a16="http://schemas.microsoft.com/office/drawing/2014/main" id="{D0B130E9-6F2C-8FB7-FCF4-9AA8AAC8DE42}"/>
              </a:ext>
            </a:extLst>
          </p:cNvPr>
          <p:cNvPicPr>
            <a:picLocks noGrp="1" noChangeAspect="1"/>
          </p:cNvPicPr>
          <p:nvPr>
            <p:ph idx="1"/>
          </p:nvPr>
        </p:nvPicPr>
        <p:blipFill>
          <a:blip r:embed="rId3"/>
          <a:stretch>
            <a:fillRect/>
          </a:stretch>
        </p:blipFill>
        <p:spPr>
          <a:xfrm>
            <a:off x="1371090" y="1749425"/>
            <a:ext cx="6460557" cy="4418013"/>
          </a:xfrm>
        </p:spPr>
      </p:pic>
      <p:pic>
        <p:nvPicPr>
          <p:cNvPr id="9" name="Grafik 8">
            <a:extLst>
              <a:ext uri="{FF2B5EF4-FFF2-40B4-BE49-F238E27FC236}">
                <a16:creationId xmlns:a16="http://schemas.microsoft.com/office/drawing/2014/main" id="{F42D2154-CC78-9C49-F3F0-8E55BC4D528E}"/>
              </a:ext>
            </a:extLst>
          </p:cNvPr>
          <p:cNvPicPr>
            <a:picLocks noChangeAspect="1"/>
          </p:cNvPicPr>
          <p:nvPr/>
        </p:nvPicPr>
        <p:blipFill>
          <a:blip r:embed="rId4"/>
          <a:stretch>
            <a:fillRect/>
          </a:stretch>
        </p:blipFill>
        <p:spPr>
          <a:xfrm>
            <a:off x="1312353" y="1986641"/>
            <a:ext cx="7009510" cy="4019170"/>
          </a:xfrm>
          <a:prstGeom prst="rect">
            <a:avLst/>
          </a:prstGeom>
        </p:spPr>
      </p:pic>
    </p:spTree>
    <p:extLst>
      <p:ext uri="{BB962C8B-B14F-4D97-AF65-F5344CB8AC3E}">
        <p14:creationId xmlns:p14="http://schemas.microsoft.com/office/powerpoint/2010/main" val="216674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30</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ANFORDERUNGSBEREICHE BERÜCKSICHTIGEN</a:t>
            </a:r>
          </a:p>
        </p:txBody>
      </p:sp>
      <p:sp>
        <p:nvSpPr>
          <p:cNvPr id="4" name="Inhaltsplatzhalter 3">
            <a:extLst>
              <a:ext uri="{FF2B5EF4-FFF2-40B4-BE49-F238E27FC236}">
                <a16:creationId xmlns:a16="http://schemas.microsoft.com/office/drawing/2014/main" id="{264952F5-B4D3-C50B-A95B-5E2E220F2EDD}"/>
              </a:ext>
            </a:extLst>
          </p:cNvPr>
          <p:cNvSpPr>
            <a:spLocks noGrp="1"/>
          </p:cNvSpPr>
          <p:nvPr>
            <p:ph idx="1"/>
          </p:nvPr>
        </p:nvSpPr>
        <p:spPr/>
        <p:txBody>
          <a:bodyPr/>
          <a:lstStyle/>
          <a:p>
            <a:pPr>
              <a:spcBef>
                <a:spcPts val="300"/>
              </a:spcBef>
            </a:pPr>
            <a:r>
              <a:rPr lang="de-DE" dirty="0"/>
              <a:t>Anforderungsbereich I: Reproduzieren</a:t>
            </a:r>
          </a:p>
          <a:p>
            <a:pPr>
              <a:spcBef>
                <a:spcPts val="300"/>
              </a:spcBef>
            </a:pPr>
            <a:r>
              <a:rPr lang="de-DE" dirty="0"/>
              <a:t>Anforderungsbereich II: Zusammenhänge herstellen</a:t>
            </a:r>
          </a:p>
          <a:p>
            <a:pPr>
              <a:spcBef>
                <a:spcPts val="300"/>
              </a:spcBef>
            </a:pPr>
            <a:r>
              <a:rPr lang="de-DE" dirty="0"/>
              <a:t>Anforderungsbereich III: Verallgemeinern und Reflektieren</a:t>
            </a:r>
          </a:p>
          <a:p>
            <a:endParaRPr lang="de-DE" dirty="0"/>
          </a:p>
        </p:txBody>
      </p:sp>
      <p:pic>
        <p:nvPicPr>
          <p:cNvPr id="11" name="Grafik 10">
            <a:extLst>
              <a:ext uri="{FF2B5EF4-FFF2-40B4-BE49-F238E27FC236}">
                <a16:creationId xmlns:a16="http://schemas.microsoft.com/office/drawing/2014/main" id="{48315785-5805-4868-2566-57A726E0CF9D}"/>
              </a:ext>
            </a:extLst>
          </p:cNvPr>
          <p:cNvPicPr>
            <a:picLocks noChangeAspect="1"/>
          </p:cNvPicPr>
          <p:nvPr/>
        </p:nvPicPr>
        <p:blipFill rotWithShape="1">
          <a:blip r:embed="rId3"/>
          <a:srcRect b="44148"/>
          <a:stretch/>
        </p:blipFill>
        <p:spPr>
          <a:xfrm>
            <a:off x="1096423" y="3738568"/>
            <a:ext cx="7009510" cy="2244789"/>
          </a:xfrm>
          <a:prstGeom prst="rect">
            <a:avLst/>
          </a:prstGeom>
        </p:spPr>
      </p:pic>
      <p:pic>
        <p:nvPicPr>
          <p:cNvPr id="13" name="Grafik 12">
            <a:extLst>
              <a:ext uri="{FF2B5EF4-FFF2-40B4-BE49-F238E27FC236}">
                <a16:creationId xmlns:a16="http://schemas.microsoft.com/office/drawing/2014/main" id="{C7E37BA4-4362-2C76-09B0-2A03718CF363}"/>
              </a:ext>
            </a:extLst>
          </p:cNvPr>
          <p:cNvPicPr>
            <a:picLocks noChangeAspect="1"/>
          </p:cNvPicPr>
          <p:nvPr/>
        </p:nvPicPr>
        <p:blipFill rotWithShape="1">
          <a:blip r:embed="rId4"/>
          <a:srcRect b="3105"/>
          <a:stretch/>
        </p:blipFill>
        <p:spPr>
          <a:xfrm>
            <a:off x="2396557" y="3307918"/>
            <a:ext cx="3896830" cy="2736658"/>
          </a:xfrm>
          <a:prstGeom prst="rect">
            <a:avLst/>
          </a:prstGeom>
        </p:spPr>
      </p:pic>
      <p:pic>
        <p:nvPicPr>
          <p:cNvPr id="14" name="Grafik 13">
            <a:extLst>
              <a:ext uri="{FF2B5EF4-FFF2-40B4-BE49-F238E27FC236}">
                <a16:creationId xmlns:a16="http://schemas.microsoft.com/office/drawing/2014/main" id="{30E51D4C-9E14-2461-B58C-EF50ADF96C7F}"/>
              </a:ext>
            </a:extLst>
          </p:cNvPr>
          <p:cNvPicPr>
            <a:picLocks noChangeAspect="1"/>
          </p:cNvPicPr>
          <p:nvPr/>
        </p:nvPicPr>
        <p:blipFill rotWithShape="1">
          <a:blip r:embed="rId3"/>
          <a:srcRect t="57135"/>
          <a:stretch/>
        </p:blipFill>
        <p:spPr>
          <a:xfrm>
            <a:off x="1096423" y="3625059"/>
            <a:ext cx="7009510" cy="1722805"/>
          </a:xfrm>
          <a:prstGeom prst="rect">
            <a:avLst/>
          </a:prstGeom>
        </p:spPr>
      </p:pic>
      <p:pic>
        <p:nvPicPr>
          <p:cNvPr id="16" name="Grafik 15">
            <a:extLst>
              <a:ext uri="{FF2B5EF4-FFF2-40B4-BE49-F238E27FC236}">
                <a16:creationId xmlns:a16="http://schemas.microsoft.com/office/drawing/2014/main" id="{ACB6628B-7F1D-5AC7-5E13-FA48DB12C714}"/>
              </a:ext>
            </a:extLst>
          </p:cNvPr>
          <p:cNvPicPr>
            <a:picLocks noChangeAspect="1"/>
          </p:cNvPicPr>
          <p:nvPr/>
        </p:nvPicPr>
        <p:blipFill>
          <a:blip r:embed="rId5"/>
          <a:stretch>
            <a:fillRect/>
          </a:stretch>
        </p:blipFill>
        <p:spPr>
          <a:xfrm>
            <a:off x="1383680" y="4337074"/>
            <a:ext cx="6376639" cy="1440712"/>
          </a:xfrm>
          <a:prstGeom prst="rect">
            <a:avLst/>
          </a:prstGeom>
        </p:spPr>
      </p:pic>
      <p:sp>
        <p:nvSpPr>
          <p:cNvPr id="3" name="Textfeld 2">
            <a:extLst>
              <a:ext uri="{FF2B5EF4-FFF2-40B4-BE49-F238E27FC236}">
                <a16:creationId xmlns:a16="http://schemas.microsoft.com/office/drawing/2014/main" id="{6FDC9180-F441-4B17-6E1E-D99297CD29CE}"/>
              </a:ext>
            </a:extLst>
          </p:cNvPr>
          <p:cNvSpPr txBox="1"/>
          <p:nvPr/>
        </p:nvSpPr>
        <p:spPr>
          <a:xfrm>
            <a:off x="6457950" y="5950266"/>
            <a:ext cx="2316083" cy="276999"/>
          </a:xfrm>
          <a:prstGeom prst="rect">
            <a:avLst/>
          </a:prstGeom>
          <a:noFill/>
        </p:spPr>
        <p:txBody>
          <a:bodyPr wrap="none" rtlCol="0">
            <a:spAutoFit/>
          </a:bodyPr>
          <a:lstStyle/>
          <a:p>
            <a:r>
              <a:rPr lang="de-DE" sz="1200" dirty="0">
                <a:solidFill>
                  <a:srgbClr val="327D87"/>
                </a:solidFill>
                <a:hlinkClick r:id="rId6">
                  <a:extLst>
                    <a:ext uri="{A12FA001-AC4F-418D-AE19-62706E023703}">
                      <ahyp:hlinkClr xmlns:ahyp="http://schemas.microsoft.com/office/drawing/2018/hyperlinkcolor" val="tx"/>
                    </a:ext>
                  </a:extLst>
                </a:hlinkClick>
              </a:rPr>
              <a:t>https://pikas-mi.dzlm.de/node/68</a:t>
            </a:r>
            <a:endParaRPr lang="de-DE" sz="1200" dirty="0">
              <a:solidFill>
                <a:srgbClr val="327D87"/>
              </a:solidFill>
            </a:endParaRPr>
          </a:p>
        </p:txBody>
      </p:sp>
      <p:pic>
        <p:nvPicPr>
          <p:cNvPr id="7" name="Inhaltsplatzhalter 6">
            <a:extLst>
              <a:ext uri="{FF2B5EF4-FFF2-40B4-BE49-F238E27FC236}">
                <a16:creationId xmlns:a16="http://schemas.microsoft.com/office/drawing/2014/main" id="{8065FAAE-52E5-D6EF-5960-ABD9FAAC6CFF}"/>
              </a:ext>
            </a:extLst>
          </p:cNvPr>
          <p:cNvPicPr>
            <a:picLocks noChangeAspect="1"/>
          </p:cNvPicPr>
          <p:nvPr/>
        </p:nvPicPr>
        <p:blipFill rotWithShape="1">
          <a:blip r:embed="rId7"/>
          <a:srcRect b="49948"/>
          <a:stretch/>
        </p:blipFill>
        <p:spPr>
          <a:xfrm>
            <a:off x="1096423" y="3599388"/>
            <a:ext cx="7677610" cy="2627878"/>
          </a:xfrm>
          <a:prstGeom prst="rect">
            <a:avLst/>
          </a:prstGeom>
        </p:spPr>
      </p:pic>
      <p:sp>
        <p:nvSpPr>
          <p:cNvPr id="8" name="Rechteck: abgerundete Ecken 7">
            <a:extLst>
              <a:ext uri="{FF2B5EF4-FFF2-40B4-BE49-F238E27FC236}">
                <a16:creationId xmlns:a16="http://schemas.microsoft.com/office/drawing/2014/main" id="{B6343C71-FACF-4E39-2D46-DC964752F481}"/>
              </a:ext>
            </a:extLst>
          </p:cNvPr>
          <p:cNvSpPr/>
          <p:nvPr/>
        </p:nvSpPr>
        <p:spPr>
          <a:xfrm>
            <a:off x="1096423" y="1784804"/>
            <a:ext cx="4361402"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r Verbinder 11">
            <a:extLst>
              <a:ext uri="{FF2B5EF4-FFF2-40B4-BE49-F238E27FC236}">
                <a16:creationId xmlns:a16="http://schemas.microsoft.com/office/drawing/2014/main" id="{DDC2F765-8F05-5974-B8F1-2250B0D1246D}"/>
              </a:ext>
            </a:extLst>
          </p:cNvPr>
          <p:cNvCxnSpPr>
            <a:cxnSpLocks/>
          </p:cNvCxnSpPr>
          <p:nvPr/>
        </p:nvCxnSpPr>
        <p:spPr>
          <a:xfrm>
            <a:off x="1018817" y="3256474"/>
            <a:ext cx="7677610" cy="0"/>
          </a:xfrm>
          <a:prstGeom prst="line">
            <a:avLst/>
          </a:prstGeom>
          <a:ln>
            <a:solidFill>
              <a:srgbClr val="327D87"/>
            </a:solidFill>
            <a:prstDash val="sysDash"/>
          </a:ln>
        </p:spPr>
        <p:style>
          <a:lnRef idx="1">
            <a:schemeClr val="accent1"/>
          </a:lnRef>
          <a:fillRef idx="0">
            <a:schemeClr val="accent1"/>
          </a:fillRef>
          <a:effectRef idx="0">
            <a:schemeClr val="accent1"/>
          </a:effectRef>
          <a:fontRef idx="minor">
            <a:schemeClr val="tx1"/>
          </a:fontRef>
        </p:style>
      </p:cxnSp>
      <p:sp>
        <p:nvSpPr>
          <p:cNvPr id="18" name="Rechteck: abgerundete Ecken 17">
            <a:extLst>
              <a:ext uri="{FF2B5EF4-FFF2-40B4-BE49-F238E27FC236}">
                <a16:creationId xmlns:a16="http://schemas.microsoft.com/office/drawing/2014/main" id="{AB5F8342-783D-8078-2905-8AB4F56DDE72}"/>
              </a:ext>
            </a:extLst>
          </p:cNvPr>
          <p:cNvSpPr/>
          <p:nvPr/>
        </p:nvSpPr>
        <p:spPr>
          <a:xfrm>
            <a:off x="1096423" y="2237369"/>
            <a:ext cx="5766390"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abgerundete Ecken 18">
            <a:extLst>
              <a:ext uri="{FF2B5EF4-FFF2-40B4-BE49-F238E27FC236}">
                <a16:creationId xmlns:a16="http://schemas.microsoft.com/office/drawing/2014/main" id="{BC8310F4-C14C-022C-1FAD-17DFC705796E}"/>
              </a:ext>
            </a:extLst>
          </p:cNvPr>
          <p:cNvSpPr/>
          <p:nvPr/>
        </p:nvSpPr>
        <p:spPr>
          <a:xfrm>
            <a:off x="1096422" y="2688374"/>
            <a:ext cx="6353531"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2625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8" grpId="0" animBg="1"/>
      <p:bldP spid="18" grpId="1"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120F869-5F1A-4B7C-3E7F-51591507970E}"/>
              </a:ext>
            </a:extLst>
          </p:cNvPr>
          <p:cNvPicPr>
            <a:picLocks noChangeAspect="1"/>
          </p:cNvPicPr>
          <p:nvPr/>
        </p:nvPicPr>
        <p:blipFill>
          <a:blip r:embed="rId3"/>
          <a:stretch>
            <a:fillRect/>
          </a:stretch>
        </p:blipFill>
        <p:spPr>
          <a:xfrm>
            <a:off x="1239333" y="1696191"/>
            <a:ext cx="6736981" cy="4439467"/>
          </a:xfrm>
          <a:prstGeom prst="rect">
            <a:avLst/>
          </a:prstGeom>
        </p:spPr>
      </p:pic>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31</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MODULÜBERBLICK</a:t>
            </a:r>
          </a:p>
        </p:txBody>
      </p:sp>
      <p:sp>
        <p:nvSpPr>
          <p:cNvPr id="3" name="Textfeld 2">
            <a:extLst>
              <a:ext uri="{FF2B5EF4-FFF2-40B4-BE49-F238E27FC236}">
                <a16:creationId xmlns:a16="http://schemas.microsoft.com/office/drawing/2014/main" id="{A04E9D84-FCE5-0ED4-08A9-E1460A2A6929}"/>
              </a:ext>
            </a:extLst>
          </p:cNvPr>
          <p:cNvSpPr txBox="1"/>
          <p:nvPr/>
        </p:nvSpPr>
        <p:spPr>
          <a:xfrm>
            <a:off x="6502400" y="6002568"/>
            <a:ext cx="2316083" cy="276999"/>
          </a:xfrm>
          <a:prstGeom prst="rect">
            <a:avLst/>
          </a:prstGeom>
          <a:noFill/>
        </p:spPr>
        <p:txBody>
          <a:bodyPr wrap="none" rtlCol="0">
            <a:spAutoFit/>
          </a:bodyPr>
          <a:lstStyle/>
          <a:p>
            <a:r>
              <a:rPr lang="de-DE" sz="1200" dirty="0">
                <a:solidFill>
                  <a:srgbClr val="327D87"/>
                </a:solidFill>
                <a:hlinkClick r:id="rId4">
                  <a:extLst>
                    <a:ext uri="{A12FA001-AC4F-418D-AE19-62706E023703}">
                      <ahyp:hlinkClr xmlns:ahyp="http://schemas.microsoft.com/office/drawing/2018/hyperlinkcolor" val="tx"/>
                    </a:ext>
                  </a:extLst>
                </a:hlinkClick>
              </a:rPr>
              <a:t>https://pikas-mi.dzlm.de/node/49</a:t>
            </a:r>
            <a:endParaRPr lang="de-DE" sz="1200" dirty="0">
              <a:solidFill>
                <a:srgbClr val="327D87"/>
              </a:solidFill>
            </a:endParaRPr>
          </a:p>
        </p:txBody>
      </p:sp>
      <p:sp>
        <p:nvSpPr>
          <p:cNvPr id="4" name="Rechteck: abgerundete Ecken 3">
            <a:extLst>
              <a:ext uri="{FF2B5EF4-FFF2-40B4-BE49-F238E27FC236}">
                <a16:creationId xmlns:a16="http://schemas.microsoft.com/office/drawing/2014/main" id="{80373D3F-7709-DD77-EEC2-446D5C1682D1}"/>
              </a:ext>
            </a:extLst>
          </p:cNvPr>
          <p:cNvSpPr/>
          <p:nvPr/>
        </p:nvSpPr>
        <p:spPr>
          <a:xfrm>
            <a:off x="4799538" y="1638504"/>
            <a:ext cx="2316083" cy="1417578"/>
          </a:xfrm>
          <a:prstGeom prst="roundRect">
            <a:avLst/>
          </a:prstGeom>
          <a:noFill/>
          <a:ln w="571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3175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91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44E6237-FBFC-DEC4-BAE1-9F0265A4B9E4}"/>
              </a:ext>
            </a:extLst>
          </p:cNvPr>
          <p:cNvPicPr>
            <a:picLocks noChangeAspect="1"/>
          </p:cNvPicPr>
          <p:nvPr/>
        </p:nvPicPr>
        <p:blipFill rotWithShape="1">
          <a:blip r:embed="rId3">
            <a:extLst>
              <a:ext uri="{28A0092B-C50C-407E-A947-70E740481C1C}">
                <a14:useLocalDpi xmlns:a14="http://schemas.microsoft.com/office/drawing/2010/main" val="0"/>
              </a:ext>
            </a:extLst>
          </a:blip>
          <a:srcRect r="3052"/>
          <a:stretch/>
        </p:blipFill>
        <p:spPr>
          <a:xfrm>
            <a:off x="4206340" y="1035027"/>
            <a:ext cx="4937660" cy="5093108"/>
          </a:xfrm>
          <a:prstGeom prst="rect">
            <a:avLst/>
          </a:prstGeom>
        </p:spPr>
      </p:pic>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32</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FORSCHERMITTEL</a:t>
            </a:r>
          </a:p>
        </p:txBody>
      </p:sp>
      <p:sp>
        <p:nvSpPr>
          <p:cNvPr id="4" name="Inhaltsplatzhalter 3">
            <a:extLst>
              <a:ext uri="{FF2B5EF4-FFF2-40B4-BE49-F238E27FC236}">
                <a16:creationId xmlns:a16="http://schemas.microsoft.com/office/drawing/2014/main" id="{E1358FEB-BDFA-64A3-F65A-5F2C0C224426}"/>
              </a:ext>
            </a:extLst>
          </p:cNvPr>
          <p:cNvSpPr>
            <a:spLocks noGrp="1"/>
          </p:cNvSpPr>
          <p:nvPr>
            <p:ph idx="1"/>
          </p:nvPr>
        </p:nvSpPr>
        <p:spPr>
          <a:xfrm>
            <a:off x="1096423" y="1748860"/>
            <a:ext cx="3905345" cy="4418617"/>
          </a:xfrm>
        </p:spPr>
        <p:txBody>
          <a:bodyPr/>
          <a:lstStyle/>
          <a:p>
            <a:pPr>
              <a:buFont typeface="Arial" panose="020B0604020202020204" pitchFamily="34" charset="0"/>
              <a:buChar char="•"/>
            </a:pPr>
            <a:r>
              <a:rPr lang="de-DE" dirty="0"/>
              <a:t>helfen, mathematische Strukturen zu entdecken                  </a:t>
            </a:r>
            <a:r>
              <a:rPr lang="de-DE" i="1" dirty="0"/>
              <a:t>(Funktion des Forschens)</a:t>
            </a:r>
            <a:endParaRPr lang="de-DE" dirty="0"/>
          </a:p>
          <a:p>
            <a:pPr>
              <a:buFont typeface="Arial" panose="020B0604020202020204" pitchFamily="34" charset="0"/>
              <a:buChar char="•"/>
            </a:pPr>
            <a:r>
              <a:rPr lang="de-DE" dirty="0"/>
              <a:t>helfen, Entdecktes darzustellen </a:t>
            </a:r>
            <a:r>
              <a:rPr lang="de-DE" i="1" dirty="0"/>
              <a:t>(Funktion des Dokumentierens)</a:t>
            </a:r>
            <a:endParaRPr lang="de-DE" dirty="0"/>
          </a:p>
          <a:p>
            <a:pPr>
              <a:buFont typeface="Arial" panose="020B0604020202020204" pitchFamily="34" charset="0"/>
              <a:buChar char="•"/>
            </a:pPr>
            <a:r>
              <a:rPr lang="de-DE" dirty="0"/>
              <a:t>helfen über Dargestelltes zu kommunizieren               </a:t>
            </a:r>
            <a:r>
              <a:rPr lang="de-DE" i="1" dirty="0"/>
              <a:t>(Funktion des Austausches)</a:t>
            </a:r>
            <a:endParaRPr lang="de-DE" dirty="0"/>
          </a:p>
          <a:p>
            <a:endParaRPr lang="de-DE" dirty="0"/>
          </a:p>
        </p:txBody>
      </p:sp>
      <p:sp>
        <p:nvSpPr>
          <p:cNvPr id="7" name="Textfeld 6">
            <a:extLst>
              <a:ext uri="{FF2B5EF4-FFF2-40B4-BE49-F238E27FC236}">
                <a16:creationId xmlns:a16="http://schemas.microsoft.com/office/drawing/2014/main" id="{CD30CE6D-45A3-1825-326C-F5C67E87D1FF}"/>
              </a:ext>
            </a:extLst>
          </p:cNvPr>
          <p:cNvSpPr txBox="1"/>
          <p:nvPr/>
        </p:nvSpPr>
        <p:spPr>
          <a:xfrm>
            <a:off x="6457950" y="5950266"/>
            <a:ext cx="2394630" cy="276999"/>
          </a:xfrm>
          <a:prstGeom prst="rect">
            <a:avLst/>
          </a:prstGeom>
          <a:noFill/>
        </p:spPr>
        <p:txBody>
          <a:bodyPr wrap="none" rtlCol="0">
            <a:spAutoFit/>
          </a:bodyPr>
          <a:lstStyle/>
          <a:p>
            <a:r>
              <a:rPr lang="de-DE" sz="1200" dirty="0">
                <a:solidFill>
                  <a:srgbClr val="327D87"/>
                </a:solidFill>
                <a:hlinkClick r:id="rId4">
                  <a:extLst>
                    <a:ext uri="{A12FA001-AC4F-418D-AE19-62706E023703}">
                      <ahyp:hlinkClr xmlns:ahyp="http://schemas.microsoft.com/office/drawing/2018/hyperlinkcolor" val="tx"/>
                    </a:ext>
                  </a:extLst>
                </a:hlinkClick>
              </a:rPr>
              <a:t>https://pikas-mi.dzlm.de/node/326</a:t>
            </a:r>
            <a:endParaRPr lang="de-DE" sz="1200" dirty="0">
              <a:solidFill>
                <a:srgbClr val="327D87"/>
              </a:solidFill>
            </a:endParaRPr>
          </a:p>
        </p:txBody>
      </p:sp>
    </p:spTree>
    <p:extLst>
      <p:ext uri="{BB962C8B-B14F-4D97-AF65-F5344CB8AC3E}">
        <p14:creationId xmlns:p14="http://schemas.microsoft.com/office/powerpoint/2010/main" val="365271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33</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FORSCHERMITTEL</a:t>
            </a:r>
          </a:p>
        </p:txBody>
      </p:sp>
      <p:pic>
        <p:nvPicPr>
          <p:cNvPr id="3" name="Inhaltsplatzhalter 6">
            <a:extLst>
              <a:ext uri="{FF2B5EF4-FFF2-40B4-BE49-F238E27FC236}">
                <a16:creationId xmlns:a16="http://schemas.microsoft.com/office/drawing/2014/main" id="{B64EF736-00CE-BDDF-E29E-63779B0C14F0}"/>
              </a:ext>
            </a:extLst>
          </p:cNvPr>
          <p:cNvPicPr>
            <a:picLocks noChangeAspect="1"/>
          </p:cNvPicPr>
          <p:nvPr/>
        </p:nvPicPr>
        <p:blipFill>
          <a:blip r:embed="rId3"/>
          <a:stretch>
            <a:fillRect/>
          </a:stretch>
        </p:blipFill>
        <p:spPr>
          <a:xfrm>
            <a:off x="1284358" y="2285105"/>
            <a:ext cx="5338184" cy="1156301"/>
          </a:xfrm>
          <a:prstGeom prst="rect">
            <a:avLst/>
          </a:prstGeom>
        </p:spPr>
      </p:pic>
      <p:sp>
        <p:nvSpPr>
          <p:cNvPr id="4" name="Textfeld 3">
            <a:extLst>
              <a:ext uri="{FF2B5EF4-FFF2-40B4-BE49-F238E27FC236}">
                <a16:creationId xmlns:a16="http://schemas.microsoft.com/office/drawing/2014/main" id="{88BB4915-0A7C-C1B0-8668-F88FB9EFCAA0}"/>
              </a:ext>
            </a:extLst>
          </p:cNvPr>
          <p:cNvSpPr txBox="1"/>
          <p:nvPr/>
        </p:nvSpPr>
        <p:spPr>
          <a:xfrm>
            <a:off x="1092132" y="1872605"/>
            <a:ext cx="6010212" cy="369332"/>
          </a:xfrm>
          <a:prstGeom prst="rect">
            <a:avLst/>
          </a:prstGeom>
          <a:noFill/>
        </p:spPr>
        <p:txBody>
          <a:bodyPr wrap="square" rtlCol="0">
            <a:spAutoFit/>
          </a:bodyPr>
          <a:lstStyle/>
          <a:p>
            <a:r>
              <a:rPr lang="de-DE" dirty="0">
                <a:latin typeface="Comic Sans MS" panose="030F0702030302020204" pitchFamily="66" charset="0"/>
              </a:rPr>
              <a:t>1. Was fällt dir auf? Markiere mit Forschermitteln!</a:t>
            </a:r>
          </a:p>
        </p:txBody>
      </p:sp>
      <p:pic>
        <p:nvPicPr>
          <p:cNvPr id="17" name="Grafik 16">
            <a:extLst>
              <a:ext uri="{FF2B5EF4-FFF2-40B4-BE49-F238E27FC236}">
                <a16:creationId xmlns:a16="http://schemas.microsoft.com/office/drawing/2014/main" id="{D849A40B-3E1B-7365-9C23-A984199B7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423" y="1872605"/>
            <a:ext cx="7178502" cy="3620902"/>
          </a:xfrm>
          <a:prstGeom prst="rect">
            <a:avLst/>
          </a:prstGeom>
        </p:spPr>
      </p:pic>
    </p:spTree>
    <p:extLst>
      <p:ext uri="{BB962C8B-B14F-4D97-AF65-F5344CB8AC3E}">
        <p14:creationId xmlns:p14="http://schemas.microsoft.com/office/powerpoint/2010/main" val="124149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88AD04B-FE8B-0581-7F2A-C4C645F10D50}"/>
              </a:ext>
            </a:extLst>
          </p:cNvPr>
          <p:cNvPicPr>
            <a:picLocks noChangeAspect="1"/>
          </p:cNvPicPr>
          <p:nvPr/>
        </p:nvPicPr>
        <p:blipFill>
          <a:blip r:embed="rId3"/>
          <a:stretch>
            <a:fillRect/>
          </a:stretch>
        </p:blipFill>
        <p:spPr>
          <a:xfrm>
            <a:off x="1239333" y="1696191"/>
            <a:ext cx="6736981" cy="4439467"/>
          </a:xfrm>
          <a:prstGeom prst="rect">
            <a:avLst/>
          </a:prstGeom>
        </p:spPr>
      </p:pic>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34</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MODULÜBERBLICK</a:t>
            </a:r>
          </a:p>
        </p:txBody>
      </p:sp>
      <p:sp>
        <p:nvSpPr>
          <p:cNvPr id="3" name="Textfeld 2">
            <a:extLst>
              <a:ext uri="{FF2B5EF4-FFF2-40B4-BE49-F238E27FC236}">
                <a16:creationId xmlns:a16="http://schemas.microsoft.com/office/drawing/2014/main" id="{A04E9D84-FCE5-0ED4-08A9-E1460A2A6929}"/>
              </a:ext>
            </a:extLst>
          </p:cNvPr>
          <p:cNvSpPr txBox="1"/>
          <p:nvPr/>
        </p:nvSpPr>
        <p:spPr>
          <a:xfrm>
            <a:off x="6502400" y="6002568"/>
            <a:ext cx="2316083" cy="276999"/>
          </a:xfrm>
          <a:prstGeom prst="rect">
            <a:avLst/>
          </a:prstGeom>
          <a:noFill/>
        </p:spPr>
        <p:txBody>
          <a:bodyPr wrap="none" rtlCol="0">
            <a:spAutoFit/>
          </a:bodyPr>
          <a:lstStyle/>
          <a:p>
            <a:r>
              <a:rPr lang="de-DE" sz="1200" dirty="0">
                <a:solidFill>
                  <a:srgbClr val="327D87"/>
                </a:solidFill>
                <a:hlinkClick r:id="rId4">
                  <a:extLst>
                    <a:ext uri="{A12FA001-AC4F-418D-AE19-62706E023703}">
                      <ahyp:hlinkClr xmlns:ahyp="http://schemas.microsoft.com/office/drawing/2018/hyperlinkcolor" val="tx"/>
                    </a:ext>
                  </a:extLst>
                </a:hlinkClick>
              </a:rPr>
              <a:t>https://pikas-mi.dzlm.de/node/49</a:t>
            </a:r>
            <a:endParaRPr lang="de-DE" sz="1200" dirty="0">
              <a:solidFill>
                <a:srgbClr val="327D87"/>
              </a:solidFill>
            </a:endParaRPr>
          </a:p>
        </p:txBody>
      </p:sp>
      <p:sp>
        <p:nvSpPr>
          <p:cNvPr id="4" name="Rechteck: abgerundete Ecken 3">
            <a:extLst>
              <a:ext uri="{FF2B5EF4-FFF2-40B4-BE49-F238E27FC236}">
                <a16:creationId xmlns:a16="http://schemas.microsoft.com/office/drawing/2014/main" id="{80373D3F-7709-DD77-EEC2-446D5C1682D1}"/>
              </a:ext>
            </a:extLst>
          </p:cNvPr>
          <p:cNvSpPr/>
          <p:nvPr/>
        </p:nvSpPr>
        <p:spPr>
          <a:xfrm>
            <a:off x="5612343" y="3109394"/>
            <a:ext cx="2316083" cy="1417578"/>
          </a:xfrm>
          <a:prstGeom prst="roundRect">
            <a:avLst/>
          </a:prstGeom>
          <a:noFill/>
          <a:ln w="571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3759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35</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DARSTELLUNGSFORMEN NUTZEN UND VERNETZEN</a:t>
            </a:r>
          </a:p>
        </p:txBody>
      </p:sp>
      <p:pic>
        <p:nvPicPr>
          <p:cNvPr id="7" name="Inhaltsplatzhalter 6">
            <a:extLst>
              <a:ext uri="{FF2B5EF4-FFF2-40B4-BE49-F238E27FC236}">
                <a16:creationId xmlns:a16="http://schemas.microsoft.com/office/drawing/2014/main" id="{41BD7F3E-060B-F4D4-FA4D-A5ACE71A21EF}"/>
              </a:ext>
            </a:extLst>
          </p:cNvPr>
          <p:cNvPicPr>
            <a:picLocks noGrp="1" noChangeAspect="1"/>
          </p:cNvPicPr>
          <p:nvPr>
            <p:ph idx="1"/>
          </p:nvPr>
        </p:nvPicPr>
        <p:blipFill>
          <a:blip r:embed="rId3"/>
          <a:stretch>
            <a:fillRect/>
          </a:stretch>
        </p:blipFill>
        <p:spPr>
          <a:xfrm>
            <a:off x="1096266" y="1892983"/>
            <a:ext cx="7008812" cy="3792566"/>
          </a:xfrm>
        </p:spPr>
      </p:pic>
      <p:sp>
        <p:nvSpPr>
          <p:cNvPr id="3" name="Textfeld 2">
            <a:extLst>
              <a:ext uri="{FF2B5EF4-FFF2-40B4-BE49-F238E27FC236}">
                <a16:creationId xmlns:a16="http://schemas.microsoft.com/office/drawing/2014/main" id="{66248824-9531-EB8C-94DA-016E37DD8889}"/>
              </a:ext>
            </a:extLst>
          </p:cNvPr>
          <p:cNvSpPr txBox="1"/>
          <p:nvPr/>
        </p:nvSpPr>
        <p:spPr>
          <a:xfrm>
            <a:off x="6457950" y="5950266"/>
            <a:ext cx="2394630" cy="276999"/>
          </a:xfrm>
          <a:prstGeom prst="rect">
            <a:avLst/>
          </a:prstGeom>
          <a:noFill/>
        </p:spPr>
        <p:txBody>
          <a:bodyPr wrap="none" rtlCol="0">
            <a:spAutoFit/>
          </a:bodyPr>
          <a:lstStyle/>
          <a:p>
            <a:r>
              <a:rPr lang="de-DE" sz="1200" dirty="0">
                <a:solidFill>
                  <a:srgbClr val="327D87"/>
                </a:solidFill>
                <a:hlinkClick r:id="rId4">
                  <a:extLst>
                    <a:ext uri="{A12FA001-AC4F-418D-AE19-62706E023703}">
                      <ahyp:hlinkClr xmlns:ahyp="http://schemas.microsoft.com/office/drawing/2018/hyperlinkcolor" val="tx"/>
                    </a:ext>
                  </a:extLst>
                </a:hlinkClick>
              </a:rPr>
              <a:t>https://pikas-mi.dzlm.de/node/125</a:t>
            </a:r>
            <a:endParaRPr lang="de-DE" sz="1200" dirty="0">
              <a:solidFill>
                <a:srgbClr val="327D87"/>
              </a:solidFill>
            </a:endParaRPr>
          </a:p>
        </p:txBody>
      </p:sp>
    </p:spTree>
    <p:extLst>
      <p:ext uri="{BB962C8B-B14F-4D97-AF65-F5344CB8AC3E}">
        <p14:creationId xmlns:p14="http://schemas.microsoft.com/office/powerpoint/2010/main" val="1833444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36</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DARSTELLUNGSFORMEN NUTZEN UND VERNETZEN</a:t>
            </a:r>
          </a:p>
        </p:txBody>
      </p:sp>
      <p:sp>
        <p:nvSpPr>
          <p:cNvPr id="8" name="Inhaltsplatzhalter 7">
            <a:extLst>
              <a:ext uri="{FF2B5EF4-FFF2-40B4-BE49-F238E27FC236}">
                <a16:creationId xmlns:a16="http://schemas.microsoft.com/office/drawing/2014/main" id="{684F5D7B-4FCA-9736-E602-8A7237B98BF7}"/>
              </a:ext>
            </a:extLst>
          </p:cNvPr>
          <p:cNvSpPr>
            <a:spLocks noGrp="1"/>
          </p:cNvSpPr>
          <p:nvPr>
            <p:ph idx="1"/>
          </p:nvPr>
        </p:nvSpPr>
        <p:spPr/>
        <p:txBody>
          <a:bodyPr/>
          <a:lstStyle/>
          <a:p>
            <a:endParaRPr lang="de-DE"/>
          </a:p>
        </p:txBody>
      </p:sp>
      <p:pic>
        <p:nvPicPr>
          <p:cNvPr id="9" name="Picture 2" descr="Schaubild „Darstellungswechsel“. Zwei große Rechtecke untereinander. In den Rechtecken befinden sich jeweils kleinere weiße Rechtecke, in denen jeweils ein blaues Rechteck mit einer Aufschrift enthalten ist. Oberes Rechteck: Überschrift: „Ebene der eher konkreten Repräsentanten“, Aufschrift in den blauen Rechtecken von links nach rechts: „Bilder“, „Handlungen und Objekte“ und „Situationen, Geschichten und Erklärungen“. Unteres Rechteck: Überschrift: „Ebene der eher symbolisch-abstrakten Repräsentanten“. Aufschrift in den blauen Rechtecken von links nach rechts: „Sprachliche Symbole (fünf, gleich, plus, drei plus zwei, …)“, „Schriftliche Symbole (5, =, +, 3 + 2, …)“. Von der oberen Seite der blauen Rechtecke zeigt jeweils ein Pfeil auf die linke Seite desselben blauen Rechtecks. Die weißen Rechtecke in einer Ebene sind mit blauen Doppelpfeilen miteinander verbunden. Die weißen Rechtecke der unterschiedlichen Ebenen sind jeweils mit grünen Doppelpfeilen verbunden.">
            <a:extLst>
              <a:ext uri="{FF2B5EF4-FFF2-40B4-BE49-F238E27FC236}">
                <a16:creationId xmlns:a16="http://schemas.microsoft.com/office/drawing/2014/main" id="{075D8C34-BAA6-F80B-3DB7-1DE955541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068" y="1639658"/>
            <a:ext cx="6863600" cy="4282600"/>
          </a:xfrm>
          <a:prstGeom prst="rect">
            <a:avLst/>
          </a:prstGeom>
          <a:solidFill>
            <a:schemeClr val="bg1"/>
          </a:solidFill>
        </p:spPr>
      </p:pic>
      <p:sp>
        <p:nvSpPr>
          <p:cNvPr id="11" name="Textfeld 10">
            <a:extLst>
              <a:ext uri="{FF2B5EF4-FFF2-40B4-BE49-F238E27FC236}">
                <a16:creationId xmlns:a16="http://schemas.microsoft.com/office/drawing/2014/main" id="{FD1C24A1-E580-513C-3A6E-2B6F1D2AF4D3}"/>
              </a:ext>
            </a:extLst>
          </p:cNvPr>
          <p:cNvSpPr txBox="1"/>
          <p:nvPr/>
        </p:nvSpPr>
        <p:spPr>
          <a:xfrm>
            <a:off x="6321347" y="5953500"/>
            <a:ext cx="2531233" cy="276999"/>
          </a:xfrm>
          <a:prstGeom prst="rect">
            <a:avLst/>
          </a:prstGeom>
          <a:noFill/>
        </p:spPr>
        <p:txBody>
          <a:bodyPr wrap="square">
            <a:spAutoFit/>
          </a:bodyPr>
          <a:lstStyle/>
          <a:p>
            <a:r>
              <a:rPr lang="de-DE" sz="12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de-DE" sz="12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pikas-mi.dzlm.de</a:t>
            </a:r>
            <a:r>
              <a:rPr lang="de-DE" sz="12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DE" sz="1200" b="0" i="0" u="none" strike="noStrike" dirty="0" err="1">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node</a:t>
            </a:r>
            <a:r>
              <a:rPr lang="de-DE" sz="1200" b="0" i="0" u="none" strike="noStrike" dirty="0">
                <a:solidFill>
                  <a:srgbClr val="327D8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/589</a:t>
            </a:r>
            <a:endParaRPr lang="de-DE" sz="1200" dirty="0">
              <a:solidFill>
                <a:srgbClr val="327D87"/>
              </a:solidFill>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2D30D420-B9F1-840A-22A3-34F0BB957044}"/>
              </a:ext>
            </a:extLst>
          </p:cNvPr>
          <p:cNvSpPr txBox="1"/>
          <p:nvPr/>
        </p:nvSpPr>
        <p:spPr>
          <a:xfrm>
            <a:off x="1038068" y="5966131"/>
            <a:ext cx="1599592" cy="276999"/>
          </a:xfrm>
          <a:prstGeom prst="rect">
            <a:avLst/>
          </a:prstGeom>
          <a:noFill/>
        </p:spPr>
        <p:txBody>
          <a:bodyPr wrap="square">
            <a:spAutoFit/>
          </a:bodyPr>
          <a:lstStyle/>
          <a:p>
            <a:r>
              <a:rPr lang="de-DE" sz="1200" dirty="0">
                <a:solidFill>
                  <a:schemeClr val="tx1">
                    <a:lumMod val="95000"/>
                    <a:lumOff val="5000"/>
                  </a:schemeClr>
                </a:solidFill>
                <a:latin typeface="Arial" panose="020B0604020202020204" pitchFamily="34" charset="0"/>
                <a:cs typeface="Arial" panose="020B0604020202020204" pitchFamily="34" charset="0"/>
                <a:sym typeface="Wingdings" pitchFamily="2" charset="2"/>
              </a:rPr>
              <a:t>(Schulz</a:t>
            </a:r>
            <a:r>
              <a:rPr lang="de-DE" sz="1200" dirty="0">
                <a:solidFill>
                  <a:schemeClr val="tx1">
                    <a:lumMod val="95000"/>
                    <a:lumOff val="5000"/>
                  </a:schemeClr>
                </a:solidFill>
                <a:latin typeface="Arial" panose="020B0604020202020204" pitchFamily="34" charset="0"/>
                <a:cs typeface="Arial" panose="020B0604020202020204" pitchFamily="34" charset="0"/>
              </a:rPr>
              <a:t>, 2020, S.19)</a:t>
            </a:r>
            <a:endParaRPr lang="de-DE" sz="1200" dirty="0"/>
          </a:p>
        </p:txBody>
      </p:sp>
    </p:spTree>
    <p:extLst>
      <p:ext uri="{BB962C8B-B14F-4D97-AF65-F5344CB8AC3E}">
        <p14:creationId xmlns:p14="http://schemas.microsoft.com/office/powerpoint/2010/main" val="331619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37</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DARSTELLUNGSFORMEN NUTZEN UND VERNETZEN</a:t>
            </a:r>
          </a:p>
        </p:txBody>
      </p:sp>
      <p:sp>
        <p:nvSpPr>
          <p:cNvPr id="3" name="Textfeld 2">
            <a:extLst>
              <a:ext uri="{FF2B5EF4-FFF2-40B4-BE49-F238E27FC236}">
                <a16:creationId xmlns:a16="http://schemas.microsoft.com/office/drawing/2014/main" id="{66248824-9531-EB8C-94DA-016E37DD8889}"/>
              </a:ext>
            </a:extLst>
          </p:cNvPr>
          <p:cNvSpPr txBox="1"/>
          <p:nvPr/>
        </p:nvSpPr>
        <p:spPr>
          <a:xfrm>
            <a:off x="6457950" y="5950266"/>
            <a:ext cx="2394630" cy="276999"/>
          </a:xfrm>
          <a:prstGeom prst="rect">
            <a:avLst/>
          </a:prstGeom>
          <a:noFill/>
        </p:spPr>
        <p:txBody>
          <a:bodyPr wrap="none" rtlCol="0">
            <a:spAutoFit/>
          </a:bodyPr>
          <a:lstStyle/>
          <a:p>
            <a:r>
              <a:rPr lang="de-DE" sz="1200" dirty="0">
                <a:solidFill>
                  <a:srgbClr val="327D87"/>
                </a:solidFill>
                <a:hlinkClick r:id="rId2">
                  <a:extLst>
                    <a:ext uri="{A12FA001-AC4F-418D-AE19-62706E023703}">
                      <ahyp:hlinkClr xmlns:ahyp="http://schemas.microsoft.com/office/drawing/2018/hyperlinkcolor" val="tx"/>
                    </a:ext>
                  </a:extLst>
                </a:hlinkClick>
              </a:rPr>
              <a:t>https://pikas-mi.dzlm.de/node/125</a:t>
            </a:r>
            <a:endParaRPr lang="de-DE" sz="1200" dirty="0">
              <a:solidFill>
                <a:srgbClr val="327D87"/>
              </a:solidFill>
            </a:endParaRPr>
          </a:p>
        </p:txBody>
      </p:sp>
      <p:pic>
        <p:nvPicPr>
          <p:cNvPr id="11" name="Inhaltsplatzhalter 10">
            <a:extLst>
              <a:ext uri="{FF2B5EF4-FFF2-40B4-BE49-F238E27FC236}">
                <a16:creationId xmlns:a16="http://schemas.microsoft.com/office/drawing/2014/main" id="{CA4CDF2C-853A-EAEB-A7A5-44E7C76D47E0}"/>
              </a:ext>
            </a:extLst>
          </p:cNvPr>
          <p:cNvPicPr>
            <a:picLocks noGrp="1" noChangeAspect="1"/>
          </p:cNvPicPr>
          <p:nvPr>
            <p:ph idx="1"/>
          </p:nvPr>
        </p:nvPicPr>
        <p:blipFill>
          <a:blip r:embed="rId3"/>
          <a:stretch>
            <a:fillRect/>
          </a:stretch>
        </p:blipFill>
        <p:spPr>
          <a:xfrm>
            <a:off x="925513" y="2426103"/>
            <a:ext cx="5269958" cy="2220911"/>
          </a:xfrm>
        </p:spPr>
      </p:pic>
      <p:sp>
        <p:nvSpPr>
          <p:cNvPr id="12" name="Textfeld 11">
            <a:extLst>
              <a:ext uri="{FF2B5EF4-FFF2-40B4-BE49-F238E27FC236}">
                <a16:creationId xmlns:a16="http://schemas.microsoft.com/office/drawing/2014/main" id="{122EDB24-3F9F-D702-E6F3-2EF380F9494D}"/>
              </a:ext>
            </a:extLst>
          </p:cNvPr>
          <p:cNvSpPr txBox="1"/>
          <p:nvPr/>
        </p:nvSpPr>
        <p:spPr>
          <a:xfrm>
            <a:off x="925513" y="1709715"/>
            <a:ext cx="6263453" cy="646331"/>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Unterschiedliche Darstellungen und Lösungsstrategien zur Aufgabe „3 mal 2“</a:t>
            </a:r>
          </a:p>
        </p:txBody>
      </p:sp>
      <p:pic>
        <p:nvPicPr>
          <p:cNvPr id="14" name="Grafik 13">
            <a:extLst>
              <a:ext uri="{FF2B5EF4-FFF2-40B4-BE49-F238E27FC236}">
                <a16:creationId xmlns:a16="http://schemas.microsoft.com/office/drawing/2014/main" id="{DA2D0FAE-747D-8C39-31B0-BA070FF37957}"/>
              </a:ext>
            </a:extLst>
          </p:cNvPr>
          <p:cNvPicPr>
            <a:picLocks noChangeAspect="1"/>
          </p:cNvPicPr>
          <p:nvPr/>
        </p:nvPicPr>
        <p:blipFill>
          <a:blip r:embed="rId4"/>
          <a:stretch>
            <a:fillRect/>
          </a:stretch>
        </p:blipFill>
        <p:spPr>
          <a:xfrm>
            <a:off x="3781425" y="3523663"/>
            <a:ext cx="5219140" cy="2220911"/>
          </a:xfrm>
          <a:prstGeom prst="rect">
            <a:avLst/>
          </a:prstGeom>
        </p:spPr>
      </p:pic>
    </p:spTree>
    <p:extLst>
      <p:ext uri="{BB962C8B-B14F-4D97-AF65-F5344CB8AC3E}">
        <p14:creationId xmlns:p14="http://schemas.microsoft.com/office/powerpoint/2010/main" val="390997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38</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DARSTELLUNGSFORMEN NUTZEN UND VERNETZEN</a:t>
            </a:r>
          </a:p>
        </p:txBody>
      </p:sp>
      <p:sp>
        <p:nvSpPr>
          <p:cNvPr id="7" name="Inhaltsplatzhalter 6">
            <a:extLst>
              <a:ext uri="{FF2B5EF4-FFF2-40B4-BE49-F238E27FC236}">
                <a16:creationId xmlns:a16="http://schemas.microsoft.com/office/drawing/2014/main" id="{50B06623-5AEC-F83C-6D35-E00CED09AE46}"/>
              </a:ext>
            </a:extLst>
          </p:cNvPr>
          <p:cNvSpPr>
            <a:spLocks noGrp="1"/>
          </p:cNvSpPr>
          <p:nvPr>
            <p:ph idx="1"/>
          </p:nvPr>
        </p:nvSpPr>
        <p:spPr>
          <a:xfrm>
            <a:off x="1096423" y="1601082"/>
            <a:ext cx="7009509" cy="4418617"/>
          </a:xfrm>
        </p:spPr>
        <p:txBody>
          <a:bodyPr/>
          <a:lstStyle/>
          <a:p>
            <a:pPr marL="0" indent="0">
              <a:buNone/>
            </a:pPr>
            <a:r>
              <a:rPr lang="de-DE" dirty="0">
                <a:latin typeface="Arial" panose="020B0604020202020204" pitchFamily="34" charset="0"/>
                <a:cs typeface="Arial" panose="020B0604020202020204" pitchFamily="34" charset="0"/>
              </a:rPr>
              <a:t>Basisaufgabe „Pasch würfeln“ </a:t>
            </a:r>
            <a:r>
              <a:rPr lang="de-DE" sz="1200" i="1" dirty="0">
                <a:latin typeface="Arial" panose="020B0604020202020204" pitchFamily="34" charset="0"/>
                <a:cs typeface="Arial" panose="020B0604020202020204" pitchFamily="34" charset="0"/>
              </a:rPr>
              <a:t>(Rückgriff auf Modul 2)</a:t>
            </a:r>
            <a:endParaRPr lang="de-DE" i="1" dirty="0">
              <a:latin typeface="Arial" panose="020B0604020202020204" pitchFamily="34" charset="0"/>
              <a:cs typeface="Arial" panose="020B0604020202020204" pitchFamily="34" charset="0"/>
            </a:endParaRPr>
          </a:p>
          <a:p>
            <a:endParaRPr lang="de-DE" dirty="0"/>
          </a:p>
        </p:txBody>
      </p:sp>
      <p:sp>
        <p:nvSpPr>
          <p:cNvPr id="9" name="Abgerundetes Rechteck">
            <a:extLst>
              <a:ext uri="{FF2B5EF4-FFF2-40B4-BE49-F238E27FC236}">
                <a16:creationId xmlns:a16="http://schemas.microsoft.com/office/drawing/2014/main" id="{18954CA0-246C-0BAE-51D5-DA9BFE730691}"/>
              </a:ext>
            </a:extLst>
          </p:cNvPr>
          <p:cNvSpPr/>
          <p:nvPr/>
        </p:nvSpPr>
        <p:spPr>
          <a:xfrm>
            <a:off x="275013" y="2300621"/>
            <a:ext cx="2635023" cy="2063322"/>
          </a:xfrm>
          <a:prstGeom prst="roundRect">
            <a:avLst>
              <a:gd name="adj" fmla="val 6173"/>
            </a:avLst>
          </a:prstGeom>
          <a:solidFill>
            <a:srgbClr val="FFFFFF"/>
          </a:solidFill>
          <a:ln w="25400" cap="flat">
            <a:solidFill>
              <a:srgbClr val="008483"/>
            </a:solidFill>
            <a:prstDash val="solid"/>
            <a:miter lim="400000"/>
          </a:ln>
          <a:effectLst/>
        </p:spPr>
        <p:txBody>
          <a:bodyPr wrap="square" lIns="38100" tIns="38100" rIns="38100" bIns="38100" numCol="1" anchor="t">
            <a:noAutofit/>
          </a:bodyPr>
          <a:lstStyle/>
          <a:p>
            <a:pPr algn="ctr" defTabSz="438150">
              <a:defRPr b="1">
                <a:latin typeface="Helvetica Neue"/>
                <a:ea typeface="Helvetica Neue"/>
                <a:cs typeface="Helvetica Neue"/>
                <a:sym typeface="Helvetica Neue"/>
              </a:defRPr>
            </a:pPr>
            <a:r>
              <a:rPr lang="de-DE" sz="1400" dirty="0"/>
              <a:t>Basisaufgabe</a:t>
            </a:r>
          </a:p>
          <a:p>
            <a:pPr algn="ctr" defTabSz="342900">
              <a:spcBef>
                <a:spcPts val="900"/>
              </a:spcBef>
              <a:defRPr b="1">
                <a:latin typeface="Helvetica Neue"/>
                <a:ea typeface="Helvetica Neue"/>
                <a:cs typeface="Helvetica Neue"/>
                <a:sym typeface="Helvetica Neue"/>
              </a:defRPr>
            </a:pPr>
            <a:r>
              <a:rPr lang="de-DE" sz="1400" dirty="0"/>
              <a:t>„Pasch würfeln“</a:t>
            </a:r>
          </a:p>
          <a:p>
            <a:pPr marL="171450" defTabSz="342900">
              <a:buSzPct val="150000"/>
              <a:defRPr>
                <a:latin typeface="Helvetica Neue"/>
                <a:ea typeface="Helvetica Neue"/>
                <a:cs typeface="Helvetica Neue"/>
                <a:sym typeface="Helvetica Neue"/>
              </a:defRPr>
            </a:pPr>
            <a:endParaRPr lang="de-DE" sz="1400" dirty="0"/>
          </a:p>
          <a:p>
            <a:pPr marL="171450" defTabSz="342900">
              <a:buSzPct val="150000"/>
              <a:defRPr>
                <a:latin typeface="Helvetica Neue"/>
                <a:ea typeface="Helvetica Neue"/>
                <a:cs typeface="Helvetica Neue"/>
                <a:sym typeface="Helvetica Neue"/>
              </a:defRPr>
            </a:pPr>
            <a:endParaRPr lang="de-DE" sz="1400" dirty="0"/>
          </a:p>
          <a:p>
            <a:pPr marL="457200" indent="-285750" defTabSz="342900">
              <a:buSzPct val="150000"/>
              <a:buFont typeface="Arial" panose="020B0604020202020204" pitchFamily="34" charset="0"/>
              <a:buChar char="•"/>
              <a:defRPr>
                <a:latin typeface="Helvetica Neue"/>
                <a:ea typeface="Helvetica Neue"/>
                <a:cs typeface="Helvetica Neue"/>
                <a:sym typeface="Helvetica Neue"/>
              </a:defRPr>
            </a:pPr>
            <a:r>
              <a:rPr lang="de-DE" sz="1400" dirty="0"/>
              <a:t>Beschreiben der Würfe.</a:t>
            </a:r>
          </a:p>
          <a:p>
            <a:pPr marL="457200" indent="-285750" defTabSz="342900">
              <a:buSzPct val="150000"/>
              <a:buFont typeface="Arial" panose="020B0604020202020204" pitchFamily="34" charset="0"/>
              <a:buChar char="•"/>
              <a:defRPr>
                <a:latin typeface="Helvetica Neue"/>
                <a:ea typeface="Helvetica Neue"/>
                <a:cs typeface="Helvetica Neue"/>
                <a:sym typeface="Helvetica Neue"/>
              </a:defRPr>
            </a:pPr>
            <a:endParaRPr lang="de-DE" sz="1400" dirty="0"/>
          </a:p>
          <a:p>
            <a:pPr marL="457200" indent="-285750" defTabSz="342900">
              <a:buSzPct val="150000"/>
              <a:buFont typeface="Arial" panose="020B0604020202020204" pitchFamily="34" charset="0"/>
              <a:buChar char="•"/>
              <a:defRPr>
                <a:latin typeface="Helvetica Neue"/>
                <a:ea typeface="Helvetica Neue"/>
                <a:cs typeface="Helvetica Neue"/>
                <a:sym typeface="Helvetica Neue"/>
              </a:defRPr>
            </a:pPr>
            <a:r>
              <a:rPr lang="de-DE" sz="1400" dirty="0"/>
              <a:t>Dokumentieren der Würfe.</a:t>
            </a:r>
          </a:p>
          <a:p>
            <a:pPr marL="342900" indent="-171450" algn="just" defTabSz="342900">
              <a:defRPr>
                <a:latin typeface="Helvetica Neue"/>
                <a:ea typeface="Helvetica Neue"/>
                <a:cs typeface="Helvetica Neue"/>
                <a:sym typeface="Helvetica Neue"/>
              </a:defRPr>
            </a:pPr>
            <a:endParaRPr lang="de-DE" sz="2400" dirty="0"/>
          </a:p>
          <a:p>
            <a:pPr algn="ctr" defTabSz="438150">
              <a:defRPr sz="2400">
                <a:solidFill>
                  <a:srgbClr val="FFFFFF"/>
                </a:solidFill>
                <a:latin typeface="Helvetica Light"/>
                <a:ea typeface="Helvetica Light"/>
                <a:cs typeface="Helvetica Light"/>
                <a:sym typeface="Helvetica Light"/>
              </a:defRPr>
            </a:pPr>
            <a:endParaRPr dirty="0"/>
          </a:p>
        </p:txBody>
      </p:sp>
      <p:grpSp>
        <p:nvGrpSpPr>
          <p:cNvPr id="16" name="Gruppieren 15">
            <a:extLst>
              <a:ext uri="{FF2B5EF4-FFF2-40B4-BE49-F238E27FC236}">
                <a16:creationId xmlns:a16="http://schemas.microsoft.com/office/drawing/2014/main" id="{2E3112C8-D45E-0354-8BC1-CF9B23D13226}"/>
              </a:ext>
            </a:extLst>
          </p:cNvPr>
          <p:cNvGrpSpPr/>
          <p:nvPr/>
        </p:nvGrpSpPr>
        <p:grpSpPr>
          <a:xfrm>
            <a:off x="914548" y="4588629"/>
            <a:ext cx="4347037" cy="1479902"/>
            <a:chOff x="3157201" y="4649856"/>
            <a:chExt cx="4347037" cy="1479902"/>
          </a:xfrm>
        </p:grpSpPr>
        <p:grpSp>
          <p:nvGrpSpPr>
            <p:cNvPr id="17" name="Gruppieren 16">
              <a:extLst>
                <a:ext uri="{FF2B5EF4-FFF2-40B4-BE49-F238E27FC236}">
                  <a16:creationId xmlns:a16="http://schemas.microsoft.com/office/drawing/2014/main" id="{06DEC225-CFF8-29EF-8C27-1CF75C3C39EF}"/>
                </a:ext>
              </a:extLst>
            </p:cNvPr>
            <p:cNvGrpSpPr/>
            <p:nvPr/>
          </p:nvGrpSpPr>
          <p:grpSpPr>
            <a:xfrm>
              <a:off x="3157201" y="5103388"/>
              <a:ext cx="1939445" cy="400050"/>
              <a:chOff x="5990178" y="5076060"/>
              <a:chExt cx="1939445" cy="400050"/>
            </a:xfrm>
          </p:grpSpPr>
          <p:sp>
            <p:nvSpPr>
              <p:cNvPr id="27" name="Abgerundetes Rechteck 2">
                <a:extLst>
                  <a:ext uri="{FF2B5EF4-FFF2-40B4-BE49-F238E27FC236}">
                    <a16:creationId xmlns:a16="http://schemas.microsoft.com/office/drawing/2014/main" id="{29EFBDCE-7801-679C-0399-29A8532EA297}"/>
                  </a:ext>
                </a:extLst>
              </p:cNvPr>
              <p:cNvSpPr/>
              <p:nvPr/>
            </p:nvSpPr>
            <p:spPr>
              <a:xfrm>
                <a:off x="6034071" y="5076060"/>
                <a:ext cx="185166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0E88CFA3-A5F2-5119-E3F8-49D3E46645DE}"/>
                  </a:ext>
                </a:extLst>
              </p:cNvPr>
              <p:cNvSpPr txBox="1"/>
              <p:nvPr/>
            </p:nvSpPr>
            <p:spPr>
              <a:xfrm>
                <a:off x="5990178" y="5085058"/>
                <a:ext cx="1939445" cy="369332"/>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Handlungen</a:t>
                </a:r>
              </a:p>
            </p:txBody>
          </p:sp>
        </p:grpSp>
        <p:grpSp>
          <p:nvGrpSpPr>
            <p:cNvPr id="18" name="Gruppieren 17">
              <a:extLst>
                <a:ext uri="{FF2B5EF4-FFF2-40B4-BE49-F238E27FC236}">
                  <a16:creationId xmlns:a16="http://schemas.microsoft.com/office/drawing/2014/main" id="{4ED7220A-9196-D16E-2657-6639C3685245}"/>
                </a:ext>
              </a:extLst>
            </p:cNvPr>
            <p:cNvGrpSpPr/>
            <p:nvPr/>
          </p:nvGrpSpPr>
          <p:grpSpPr>
            <a:xfrm>
              <a:off x="5790142" y="5465723"/>
              <a:ext cx="1426354" cy="664035"/>
              <a:chOff x="5977857" y="5076060"/>
              <a:chExt cx="1939445" cy="400050"/>
            </a:xfrm>
          </p:grpSpPr>
          <p:sp>
            <p:nvSpPr>
              <p:cNvPr id="25" name="Abgerundetes Rechteck 8">
                <a:extLst>
                  <a:ext uri="{FF2B5EF4-FFF2-40B4-BE49-F238E27FC236}">
                    <a16:creationId xmlns:a16="http://schemas.microsoft.com/office/drawing/2014/main" id="{20BFE641-D999-03F7-0B0C-394105891417}"/>
                  </a:ext>
                </a:extLst>
              </p:cNvPr>
              <p:cNvSpPr/>
              <p:nvPr/>
            </p:nvSpPr>
            <p:spPr>
              <a:xfrm>
                <a:off x="6034071" y="5076060"/>
                <a:ext cx="185166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extLst>
                  <a:ext uri="{FF2B5EF4-FFF2-40B4-BE49-F238E27FC236}">
                    <a16:creationId xmlns:a16="http://schemas.microsoft.com/office/drawing/2014/main" id="{8912D987-DCE2-B97B-EDF1-9BE2889AD459}"/>
                  </a:ext>
                </a:extLst>
              </p:cNvPr>
              <p:cNvSpPr txBox="1"/>
              <p:nvPr/>
            </p:nvSpPr>
            <p:spPr>
              <a:xfrm>
                <a:off x="5977857" y="5086726"/>
                <a:ext cx="1939445" cy="389384"/>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Schriftliche Symbole</a:t>
                </a:r>
              </a:p>
            </p:txBody>
          </p:sp>
        </p:grpSp>
        <p:grpSp>
          <p:nvGrpSpPr>
            <p:cNvPr id="19" name="Gruppieren 18">
              <a:extLst>
                <a:ext uri="{FF2B5EF4-FFF2-40B4-BE49-F238E27FC236}">
                  <a16:creationId xmlns:a16="http://schemas.microsoft.com/office/drawing/2014/main" id="{B8102DE1-E7EB-4CB7-5EC7-69D3FFE775EE}"/>
                </a:ext>
              </a:extLst>
            </p:cNvPr>
            <p:cNvGrpSpPr/>
            <p:nvPr/>
          </p:nvGrpSpPr>
          <p:grpSpPr>
            <a:xfrm>
              <a:off x="5564793" y="4649856"/>
              <a:ext cx="1939445" cy="400050"/>
              <a:chOff x="5990178" y="5076060"/>
              <a:chExt cx="1939445" cy="400050"/>
            </a:xfrm>
          </p:grpSpPr>
          <p:sp>
            <p:nvSpPr>
              <p:cNvPr id="23" name="Abgerundetes Rechteck 11">
                <a:extLst>
                  <a:ext uri="{FF2B5EF4-FFF2-40B4-BE49-F238E27FC236}">
                    <a16:creationId xmlns:a16="http://schemas.microsoft.com/office/drawing/2014/main" id="{87FBDEC7-53E2-2520-9616-C2C7683035DB}"/>
                  </a:ext>
                </a:extLst>
              </p:cNvPr>
              <p:cNvSpPr/>
              <p:nvPr/>
            </p:nvSpPr>
            <p:spPr>
              <a:xfrm>
                <a:off x="6034071" y="5076060"/>
                <a:ext cx="1851660" cy="400050"/>
              </a:xfrm>
              <a:prstGeom prst="roundRect">
                <a:avLst/>
              </a:prstGeom>
              <a:solidFill>
                <a:schemeClr val="bg1"/>
              </a:solidFill>
              <a:ln w="3810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71107D23-BC96-0FAB-5190-69CBC15508AD}"/>
                  </a:ext>
                </a:extLst>
              </p:cNvPr>
              <p:cNvSpPr txBox="1"/>
              <p:nvPr/>
            </p:nvSpPr>
            <p:spPr>
              <a:xfrm>
                <a:off x="5990178" y="5085058"/>
                <a:ext cx="1939445" cy="369332"/>
              </a:xfrm>
              <a:prstGeom prst="rect">
                <a:avLst/>
              </a:prstGeom>
              <a:noFill/>
              <a:ln w="38100" cap="rnd">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de-DE" dirty="0">
                    <a:latin typeface="Arial" panose="020B0604020202020204" pitchFamily="34" charset="0"/>
                    <a:cs typeface="Arial" panose="020B0604020202020204" pitchFamily="34" charset="0"/>
                  </a:rPr>
                  <a:t>Bilder</a:t>
                </a:r>
              </a:p>
            </p:txBody>
          </p:sp>
        </p:grpSp>
        <p:cxnSp>
          <p:nvCxnSpPr>
            <p:cNvPr id="20" name="Gerade Verbindung mit Pfeil 19">
              <a:extLst>
                <a:ext uri="{FF2B5EF4-FFF2-40B4-BE49-F238E27FC236}">
                  <a16:creationId xmlns:a16="http://schemas.microsoft.com/office/drawing/2014/main" id="{A79EE99A-EA0C-0DEE-2091-CF5D92849C99}"/>
                </a:ext>
              </a:extLst>
            </p:cNvPr>
            <p:cNvCxnSpPr>
              <a:cxnSpLocks/>
            </p:cNvCxnSpPr>
            <p:nvPr/>
          </p:nvCxnSpPr>
          <p:spPr>
            <a:xfrm flipV="1">
              <a:off x="5096646" y="5028186"/>
              <a:ext cx="468147" cy="164477"/>
            </a:xfrm>
            <a:prstGeom prst="straightConnector1">
              <a:avLst/>
            </a:prstGeom>
            <a:ln w="41275">
              <a:solidFill>
                <a:srgbClr val="327D87"/>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CF8DB996-F3B3-8B0F-498F-2A6D43B9753C}"/>
                </a:ext>
              </a:extLst>
            </p:cNvPr>
            <p:cNvCxnSpPr>
              <a:cxnSpLocks/>
              <a:endCxn id="26" idx="1"/>
            </p:cNvCxnSpPr>
            <p:nvPr/>
          </p:nvCxnSpPr>
          <p:spPr>
            <a:xfrm>
              <a:off x="5096646" y="5461378"/>
              <a:ext cx="693496" cy="345215"/>
            </a:xfrm>
            <a:prstGeom prst="straightConnector1">
              <a:avLst/>
            </a:prstGeom>
            <a:ln w="41275">
              <a:solidFill>
                <a:srgbClr val="327D87"/>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FC89F4D7-C8D7-2FF0-3F90-7638B0611C17}"/>
                </a:ext>
              </a:extLst>
            </p:cNvPr>
            <p:cNvCxnSpPr>
              <a:cxnSpLocks/>
            </p:cNvCxnSpPr>
            <p:nvPr/>
          </p:nvCxnSpPr>
          <p:spPr>
            <a:xfrm>
              <a:off x="6439204" y="5105560"/>
              <a:ext cx="0" cy="338443"/>
            </a:xfrm>
            <a:prstGeom prst="straightConnector1">
              <a:avLst/>
            </a:prstGeom>
            <a:ln w="41275">
              <a:solidFill>
                <a:srgbClr val="327D87"/>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9" name="Textfeld 28">
            <a:extLst>
              <a:ext uri="{FF2B5EF4-FFF2-40B4-BE49-F238E27FC236}">
                <a16:creationId xmlns:a16="http://schemas.microsoft.com/office/drawing/2014/main" id="{B71ECB3E-51B1-82BB-333E-E7ADBC3B4094}"/>
              </a:ext>
            </a:extLst>
          </p:cNvPr>
          <p:cNvSpPr txBox="1"/>
          <p:nvPr/>
        </p:nvSpPr>
        <p:spPr>
          <a:xfrm>
            <a:off x="6305528" y="6053840"/>
            <a:ext cx="2540943" cy="276999"/>
          </a:xfrm>
          <a:prstGeom prst="rect">
            <a:avLst/>
          </a:prstGeom>
          <a:noFill/>
        </p:spPr>
        <p:txBody>
          <a:bodyPr wrap="square">
            <a:spAutoFit/>
          </a:bodyPr>
          <a:lstStyle/>
          <a:p>
            <a:r>
              <a:rPr lang="de-DE" sz="12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a:t>
            </a:r>
            <a:r>
              <a:rPr lang="de-DE" sz="1200" b="0" i="0" u="none" strike="noStrike" dirty="0" err="1">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pikas-mi.dzlm.de</a:t>
            </a:r>
            <a:r>
              <a:rPr lang="de-DE" sz="12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t>
            </a:r>
            <a:r>
              <a:rPr lang="de-DE" sz="1200" b="0" i="0" u="none" strike="noStrike" dirty="0" err="1">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node</a:t>
            </a:r>
            <a:r>
              <a:rPr lang="de-DE" sz="1200" b="0" i="0" u="none" strike="noStrike" dirty="0">
                <a:solidFill>
                  <a:srgbClr val="327D87"/>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/637</a:t>
            </a:r>
            <a:endParaRPr lang="de-DE" sz="1200" dirty="0">
              <a:solidFill>
                <a:srgbClr val="327D87"/>
              </a:solidFill>
              <a:latin typeface="Arial" panose="020B0604020202020204" pitchFamily="34" charset="0"/>
              <a:cs typeface="Arial" panose="020B0604020202020204" pitchFamily="34" charset="0"/>
            </a:endParaRPr>
          </a:p>
        </p:txBody>
      </p:sp>
      <p:pic>
        <p:nvPicPr>
          <p:cNvPr id="30" name="Bildschirmfoto 2018-10-20 um 18.21.13.png" descr="Bildschirmfoto 2018-10-20 um 18.21.13.png">
            <a:extLst>
              <a:ext uri="{FF2B5EF4-FFF2-40B4-BE49-F238E27FC236}">
                <a16:creationId xmlns:a16="http://schemas.microsoft.com/office/drawing/2014/main" id="{240728C1-D38E-FF4E-92E7-C59C0E44E8F1}"/>
              </a:ext>
            </a:extLst>
          </p:cNvPr>
          <p:cNvPicPr>
            <a:picLocks/>
          </p:cNvPicPr>
          <p:nvPr/>
        </p:nvPicPr>
        <p:blipFill>
          <a:blip r:embed="rId4"/>
          <a:stretch>
            <a:fillRect/>
          </a:stretch>
        </p:blipFill>
        <p:spPr>
          <a:xfrm>
            <a:off x="3087166" y="2216642"/>
            <a:ext cx="4304045" cy="2147301"/>
          </a:xfrm>
          <a:prstGeom prst="rect">
            <a:avLst/>
          </a:prstGeom>
          <a:effectLst>
            <a:outerShdw blurRad="190500" dist="8455" dir="5400000" rotWithShape="0">
              <a:srgbClr val="000000"/>
            </a:outerShdw>
          </a:effectLst>
        </p:spPr>
      </p:pic>
      <p:grpSp>
        <p:nvGrpSpPr>
          <p:cNvPr id="31" name="Gruppieren">
            <a:extLst>
              <a:ext uri="{FF2B5EF4-FFF2-40B4-BE49-F238E27FC236}">
                <a16:creationId xmlns:a16="http://schemas.microsoft.com/office/drawing/2014/main" id="{EF6927B2-6177-87AC-1D8C-8D41C15826F9}"/>
              </a:ext>
            </a:extLst>
          </p:cNvPr>
          <p:cNvGrpSpPr/>
          <p:nvPr/>
        </p:nvGrpSpPr>
        <p:grpSpPr>
          <a:xfrm>
            <a:off x="6317265" y="2839023"/>
            <a:ext cx="2702988" cy="2622903"/>
            <a:chOff x="-126999" y="-88899"/>
            <a:chExt cx="3603982" cy="3497200"/>
          </a:xfrm>
        </p:grpSpPr>
        <p:pic>
          <p:nvPicPr>
            <p:cNvPr id="32" name="Bildschirmfoto 2018-10-17 um 22.13.27.png" descr="Bildschirmfoto 2018-10-17 um 22.13.27.png">
              <a:extLst>
                <a:ext uri="{FF2B5EF4-FFF2-40B4-BE49-F238E27FC236}">
                  <a16:creationId xmlns:a16="http://schemas.microsoft.com/office/drawing/2014/main" id="{057C6219-B10A-7037-BBB2-8D1A53279AFB}"/>
                </a:ext>
              </a:extLst>
            </p:cNvPr>
            <p:cNvPicPr>
              <a:picLocks/>
            </p:cNvPicPr>
            <p:nvPr/>
          </p:nvPicPr>
          <p:blipFill>
            <a:blip r:embed="rId5"/>
            <a:stretch>
              <a:fillRect/>
            </a:stretch>
          </p:blipFill>
          <p:spPr>
            <a:xfrm>
              <a:off x="-127000" y="-88900"/>
              <a:ext cx="3603983" cy="3497201"/>
            </a:xfrm>
            <a:prstGeom prst="rect">
              <a:avLst/>
            </a:prstGeom>
            <a:effectLst>
              <a:outerShdw blurRad="190500" dist="8455" dir="5400000" rotWithShape="0">
                <a:srgbClr val="000000"/>
              </a:outerShdw>
            </a:effectLst>
          </p:spPr>
        </p:pic>
        <p:pic>
          <p:nvPicPr>
            <p:cNvPr id="33" name="Bildschirmfoto 2018-10-25 um 09.56.32.png" descr="Bildschirmfoto 2018-10-25 um 09.56.32.png">
              <a:extLst>
                <a:ext uri="{FF2B5EF4-FFF2-40B4-BE49-F238E27FC236}">
                  <a16:creationId xmlns:a16="http://schemas.microsoft.com/office/drawing/2014/main" id="{6AEE34DB-37F0-FB0C-AA35-922248A926B7}"/>
                </a:ext>
              </a:extLst>
            </p:cNvPr>
            <p:cNvPicPr>
              <a:picLocks noChangeAspect="1"/>
            </p:cNvPicPr>
            <p:nvPr/>
          </p:nvPicPr>
          <p:blipFill>
            <a:blip r:embed="rId6"/>
            <a:stretch>
              <a:fillRect/>
            </a:stretch>
          </p:blipFill>
          <p:spPr>
            <a:xfrm>
              <a:off x="2597546" y="718798"/>
              <a:ext cx="368301" cy="419101"/>
            </a:xfrm>
            <a:prstGeom prst="rect">
              <a:avLst/>
            </a:prstGeom>
            <a:ln w="12700" cap="flat">
              <a:noFill/>
              <a:miter lim="400000"/>
            </a:ln>
            <a:effectLst/>
          </p:spPr>
        </p:pic>
      </p:grpSp>
    </p:spTree>
    <p:extLst>
      <p:ext uri="{BB962C8B-B14F-4D97-AF65-F5344CB8AC3E}">
        <p14:creationId xmlns:p14="http://schemas.microsoft.com/office/powerpoint/2010/main" val="162883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ED328DD-3E4F-7080-69EC-E4F8BE825104}"/>
              </a:ext>
            </a:extLst>
          </p:cNvPr>
          <p:cNvPicPr>
            <a:picLocks noChangeAspect="1"/>
          </p:cNvPicPr>
          <p:nvPr/>
        </p:nvPicPr>
        <p:blipFill>
          <a:blip r:embed="rId3"/>
          <a:stretch>
            <a:fillRect/>
          </a:stretch>
        </p:blipFill>
        <p:spPr>
          <a:xfrm>
            <a:off x="1239333" y="1696191"/>
            <a:ext cx="6736981" cy="4439467"/>
          </a:xfrm>
          <a:prstGeom prst="rect">
            <a:avLst/>
          </a:prstGeom>
        </p:spPr>
      </p:pic>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39</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MODULÜBERBLICK</a:t>
            </a:r>
          </a:p>
        </p:txBody>
      </p:sp>
      <p:sp>
        <p:nvSpPr>
          <p:cNvPr id="3" name="Textfeld 2">
            <a:extLst>
              <a:ext uri="{FF2B5EF4-FFF2-40B4-BE49-F238E27FC236}">
                <a16:creationId xmlns:a16="http://schemas.microsoft.com/office/drawing/2014/main" id="{A04E9D84-FCE5-0ED4-08A9-E1460A2A6929}"/>
              </a:ext>
            </a:extLst>
          </p:cNvPr>
          <p:cNvSpPr txBox="1"/>
          <p:nvPr/>
        </p:nvSpPr>
        <p:spPr>
          <a:xfrm>
            <a:off x="6502400" y="6002568"/>
            <a:ext cx="2316083" cy="276999"/>
          </a:xfrm>
          <a:prstGeom prst="rect">
            <a:avLst/>
          </a:prstGeom>
          <a:noFill/>
        </p:spPr>
        <p:txBody>
          <a:bodyPr wrap="none" rtlCol="0">
            <a:spAutoFit/>
          </a:bodyPr>
          <a:lstStyle/>
          <a:p>
            <a:r>
              <a:rPr lang="de-DE" sz="1200" dirty="0">
                <a:solidFill>
                  <a:srgbClr val="327D87"/>
                </a:solidFill>
                <a:hlinkClick r:id="rId4">
                  <a:extLst>
                    <a:ext uri="{A12FA001-AC4F-418D-AE19-62706E023703}">
                      <ahyp:hlinkClr xmlns:ahyp="http://schemas.microsoft.com/office/drawing/2018/hyperlinkcolor" val="tx"/>
                    </a:ext>
                  </a:extLst>
                </a:hlinkClick>
              </a:rPr>
              <a:t>https://pikas-mi.dzlm.de/node/49</a:t>
            </a:r>
            <a:endParaRPr lang="de-DE" sz="1200" dirty="0">
              <a:solidFill>
                <a:srgbClr val="327D87"/>
              </a:solidFill>
            </a:endParaRPr>
          </a:p>
        </p:txBody>
      </p:sp>
      <p:sp>
        <p:nvSpPr>
          <p:cNvPr id="4" name="Rechteck: abgerundete Ecken 3">
            <a:extLst>
              <a:ext uri="{FF2B5EF4-FFF2-40B4-BE49-F238E27FC236}">
                <a16:creationId xmlns:a16="http://schemas.microsoft.com/office/drawing/2014/main" id="{80373D3F-7709-DD77-EEC2-446D5C1682D1}"/>
              </a:ext>
            </a:extLst>
          </p:cNvPr>
          <p:cNvSpPr/>
          <p:nvPr/>
        </p:nvSpPr>
        <p:spPr>
          <a:xfrm>
            <a:off x="1170311" y="4526971"/>
            <a:ext cx="2316083" cy="1485987"/>
          </a:xfrm>
          <a:prstGeom prst="roundRect">
            <a:avLst/>
          </a:prstGeom>
          <a:noFill/>
          <a:ln w="571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2287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40</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VERWANDTE AUFGABENSTELLUNGEN VERWENDEN</a:t>
            </a:r>
          </a:p>
        </p:txBody>
      </p:sp>
      <p:sp>
        <p:nvSpPr>
          <p:cNvPr id="3" name="Textfeld 2">
            <a:extLst>
              <a:ext uri="{FF2B5EF4-FFF2-40B4-BE49-F238E27FC236}">
                <a16:creationId xmlns:a16="http://schemas.microsoft.com/office/drawing/2014/main" id="{60B74705-2B23-0BF3-727E-EA7E4B75F950}"/>
              </a:ext>
            </a:extLst>
          </p:cNvPr>
          <p:cNvSpPr txBox="1"/>
          <p:nvPr/>
        </p:nvSpPr>
        <p:spPr>
          <a:xfrm>
            <a:off x="6457950" y="5950266"/>
            <a:ext cx="2316083" cy="276999"/>
          </a:xfrm>
          <a:prstGeom prst="rect">
            <a:avLst/>
          </a:prstGeom>
          <a:noFill/>
        </p:spPr>
        <p:txBody>
          <a:bodyPr wrap="none" rtlCol="0">
            <a:spAutoFit/>
          </a:bodyPr>
          <a:lstStyle/>
          <a:p>
            <a:r>
              <a:rPr lang="de-DE" sz="1200" dirty="0">
                <a:solidFill>
                  <a:srgbClr val="327D87"/>
                </a:solidFill>
                <a:hlinkClick r:id="rId3">
                  <a:extLst>
                    <a:ext uri="{A12FA001-AC4F-418D-AE19-62706E023703}">
                      <ahyp:hlinkClr xmlns:ahyp="http://schemas.microsoft.com/office/drawing/2018/hyperlinkcolor" val="tx"/>
                    </a:ext>
                  </a:extLst>
                </a:hlinkClick>
              </a:rPr>
              <a:t>https://pikas-mi.dzlm.de/node/97</a:t>
            </a:r>
            <a:endParaRPr lang="de-DE" sz="1200" dirty="0">
              <a:solidFill>
                <a:srgbClr val="327D87"/>
              </a:solidFill>
            </a:endParaRPr>
          </a:p>
        </p:txBody>
      </p:sp>
      <p:pic>
        <p:nvPicPr>
          <p:cNvPr id="11" name="Inhaltsplatzhalter 10">
            <a:extLst>
              <a:ext uri="{FF2B5EF4-FFF2-40B4-BE49-F238E27FC236}">
                <a16:creationId xmlns:a16="http://schemas.microsoft.com/office/drawing/2014/main" id="{B6F15232-F3B6-727A-7B6B-588AA2E22A09}"/>
              </a:ext>
            </a:extLst>
          </p:cNvPr>
          <p:cNvPicPr>
            <a:picLocks noGrp="1" noChangeAspect="1"/>
          </p:cNvPicPr>
          <p:nvPr>
            <p:ph idx="1"/>
          </p:nvPr>
        </p:nvPicPr>
        <p:blipFill>
          <a:blip r:embed="rId4"/>
          <a:stretch>
            <a:fillRect/>
          </a:stretch>
        </p:blipFill>
        <p:spPr>
          <a:xfrm>
            <a:off x="546482" y="1847210"/>
            <a:ext cx="6303024" cy="2209458"/>
          </a:xfrm>
        </p:spPr>
      </p:pic>
      <p:pic>
        <p:nvPicPr>
          <p:cNvPr id="13" name="Grafik 12">
            <a:extLst>
              <a:ext uri="{FF2B5EF4-FFF2-40B4-BE49-F238E27FC236}">
                <a16:creationId xmlns:a16="http://schemas.microsoft.com/office/drawing/2014/main" id="{68A1AF6D-90D8-5D95-22CF-F1858520A599}"/>
              </a:ext>
            </a:extLst>
          </p:cNvPr>
          <p:cNvPicPr>
            <a:picLocks noChangeAspect="1"/>
          </p:cNvPicPr>
          <p:nvPr/>
        </p:nvPicPr>
        <p:blipFill>
          <a:blip r:embed="rId5"/>
          <a:stretch>
            <a:fillRect/>
          </a:stretch>
        </p:blipFill>
        <p:spPr>
          <a:xfrm>
            <a:off x="2276861" y="3544891"/>
            <a:ext cx="6497172" cy="2303819"/>
          </a:xfrm>
          <a:prstGeom prst="rect">
            <a:avLst/>
          </a:prstGeom>
        </p:spPr>
      </p:pic>
    </p:spTree>
    <p:extLst>
      <p:ext uri="{BB962C8B-B14F-4D97-AF65-F5344CB8AC3E}">
        <p14:creationId xmlns:p14="http://schemas.microsoft.com/office/powerpoint/2010/main" val="398790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41</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VERWANDTE AUFGABENSTELLUNGEN VERWENDEN</a:t>
            </a:r>
          </a:p>
        </p:txBody>
      </p:sp>
      <p:pic>
        <p:nvPicPr>
          <p:cNvPr id="7" name="Inhaltsplatzhalter 6">
            <a:extLst>
              <a:ext uri="{FF2B5EF4-FFF2-40B4-BE49-F238E27FC236}">
                <a16:creationId xmlns:a16="http://schemas.microsoft.com/office/drawing/2014/main" id="{8FB9CC15-F0AC-19CE-B2B3-025D21022C94}"/>
              </a:ext>
            </a:extLst>
          </p:cNvPr>
          <p:cNvPicPr>
            <a:picLocks noGrp="1" noChangeAspect="1"/>
          </p:cNvPicPr>
          <p:nvPr>
            <p:ph idx="1"/>
          </p:nvPr>
        </p:nvPicPr>
        <p:blipFill>
          <a:blip r:embed="rId3"/>
          <a:stretch>
            <a:fillRect/>
          </a:stretch>
        </p:blipFill>
        <p:spPr>
          <a:xfrm>
            <a:off x="1170293" y="1749425"/>
            <a:ext cx="6862152" cy="4418013"/>
          </a:xfrm>
        </p:spPr>
      </p:pic>
      <p:sp>
        <p:nvSpPr>
          <p:cNvPr id="3" name="Textfeld 2">
            <a:extLst>
              <a:ext uri="{FF2B5EF4-FFF2-40B4-BE49-F238E27FC236}">
                <a16:creationId xmlns:a16="http://schemas.microsoft.com/office/drawing/2014/main" id="{60B74705-2B23-0BF3-727E-EA7E4B75F950}"/>
              </a:ext>
            </a:extLst>
          </p:cNvPr>
          <p:cNvSpPr txBox="1"/>
          <p:nvPr/>
        </p:nvSpPr>
        <p:spPr>
          <a:xfrm>
            <a:off x="6457950" y="5950266"/>
            <a:ext cx="2316083" cy="276999"/>
          </a:xfrm>
          <a:prstGeom prst="rect">
            <a:avLst/>
          </a:prstGeom>
          <a:noFill/>
        </p:spPr>
        <p:txBody>
          <a:bodyPr wrap="none" rtlCol="0">
            <a:spAutoFit/>
          </a:bodyPr>
          <a:lstStyle/>
          <a:p>
            <a:r>
              <a:rPr lang="de-DE" sz="1200" dirty="0">
                <a:solidFill>
                  <a:srgbClr val="327D87"/>
                </a:solidFill>
                <a:hlinkClick r:id="rId4">
                  <a:extLst>
                    <a:ext uri="{A12FA001-AC4F-418D-AE19-62706E023703}">
                      <ahyp:hlinkClr xmlns:ahyp="http://schemas.microsoft.com/office/drawing/2018/hyperlinkcolor" val="tx"/>
                    </a:ext>
                  </a:extLst>
                </a:hlinkClick>
              </a:rPr>
              <a:t>https://pikas-mi.dzlm.de/node/97</a:t>
            </a:r>
            <a:endParaRPr lang="de-DE" sz="1200" dirty="0">
              <a:solidFill>
                <a:srgbClr val="327D87"/>
              </a:solidFill>
            </a:endParaRPr>
          </a:p>
        </p:txBody>
      </p:sp>
    </p:spTree>
    <p:extLst>
      <p:ext uri="{BB962C8B-B14F-4D97-AF65-F5344CB8AC3E}">
        <p14:creationId xmlns:p14="http://schemas.microsoft.com/office/powerpoint/2010/main" val="482168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B18BB-B602-A2F2-B299-A248A69DA9FB}"/>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4441079-EEFC-DCAD-3997-72E5C134A30A}"/>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4" name="Foliennummernplatzhalter 3">
            <a:extLst>
              <a:ext uri="{FF2B5EF4-FFF2-40B4-BE49-F238E27FC236}">
                <a16:creationId xmlns:a16="http://schemas.microsoft.com/office/drawing/2014/main" id="{32AA9F9A-F738-947D-24C9-341A6D67CF84}"/>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5" name="Textplatzhalter 4">
            <a:extLst>
              <a:ext uri="{FF2B5EF4-FFF2-40B4-BE49-F238E27FC236}">
                <a16:creationId xmlns:a16="http://schemas.microsoft.com/office/drawing/2014/main" id="{64843041-75CB-D1E0-2A47-2B70426E36D3}"/>
              </a:ext>
            </a:extLst>
          </p:cNvPr>
          <p:cNvSpPr>
            <a:spLocks noGrp="1"/>
          </p:cNvSpPr>
          <p:nvPr>
            <p:ph type="body" sz="quarter" idx="13"/>
          </p:nvPr>
        </p:nvSpPr>
        <p:spPr/>
        <p:txBody>
          <a:bodyPr/>
          <a:lstStyle/>
          <a:p>
            <a:r>
              <a:rPr lang="de-DE" dirty="0"/>
              <a:t>ALLGEMEINE HINWEISE ZUM MODUL 3</a:t>
            </a:r>
          </a:p>
          <a:p>
            <a:endParaRPr lang="de-DE" dirty="0"/>
          </a:p>
        </p:txBody>
      </p:sp>
      <p:sp>
        <p:nvSpPr>
          <p:cNvPr id="6" name="Inhaltsplatzhalter 5">
            <a:extLst>
              <a:ext uri="{FF2B5EF4-FFF2-40B4-BE49-F238E27FC236}">
                <a16:creationId xmlns:a16="http://schemas.microsoft.com/office/drawing/2014/main" id="{2767FE35-F0E9-4F66-B811-C6F49FCAECC2}"/>
              </a:ext>
            </a:extLst>
          </p:cNvPr>
          <p:cNvSpPr>
            <a:spLocks noGrp="1"/>
          </p:cNvSpPr>
          <p:nvPr>
            <p:ph idx="1"/>
          </p:nvPr>
        </p:nvSpPr>
        <p:spPr/>
        <p:txBody>
          <a:bodyPr/>
          <a:lstStyle/>
          <a:p>
            <a:pPr>
              <a:lnSpc>
                <a:spcPct val="114000"/>
              </a:lnSpc>
              <a:spcBef>
                <a:spcPts val="600"/>
              </a:spcBef>
            </a:pPr>
            <a:r>
              <a:rPr lang="de-DE" sz="1200" dirty="0"/>
              <a:t>Das 3. Modul der Coachingreihe </a:t>
            </a:r>
            <a:r>
              <a:rPr lang="de-DE" sz="1200" i="1" dirty="0"/>
              <a:t>Mathematik gemeinsam lernen </a:t>
            </a:r>
            <a:r>
              <a:rPr lang="de-DE" sz="1200" dirty="0"/>
              <a:t>ist analog zum 2. Modul aufgebaut. Zu Beginn steht die Reflexion der alten Praxisaufgabe (ca. 30 Minuten) und am Ende die Planung der neuen Praxisaufgabe (ca. 30 Minuten). </a:t>
            </a:r>
          </a:p>
          <a:p>
            <a:pPr>
              <a:lnSpc>
                <a:spcPct val="114000"/>
              </a:lnSpc>
              <a:spcBef>
                <a:spcPts val="600"/>
              </a:spcBef>
            </a:pPr>
            <a:r>
              <a:rPr lang="de-DE" sz="1200" dirty="0"/>
              <a:t>Der Hauptteil (etwa 2 Stunden), setzt sich zusammen aus Folien zur Leitidee „Aufgaben adaptieren“, zum Inhalt „Zahlvorstellungen aufbauen“ und zum Förderschwerpunkt Lernen. </a:t>
            </a:r>
          </a:p>
          <a:p>
            <a:pPr>
              <a:lnSpc>
                <a:spcPct val="114000"/>
              </a:lnSpc>
              <a:spcBef>
                <a:spcPts val="600"/>
              </a:spcBef>
            </a:pPr>
            <a:r>
              <a:rPr lang="de-DE" sz="1200" dirty="0"/>
              <a:t>Hinzu kommen 3 Aktivitäten, die eine vertiefende Auseinandersetzung mit den Inhalten des Moduls ermöglichen sollen:</a:t>
            </a:r>
          </a:p>
          <a:p>
            <a:pPr marL="285750" indent="-285750">
              <a:lnSpc>
                <a:spcPct val="114000"/>
              </a:lnSpc>
              <a:spcBef>
                <a:spcPts val="600"/>
              </a:spcBef>
              <a:buFont typeface="Arial" panose="020B0604020202020204" pitchFamily="34" charset="0"/>
              <a:buChar char="•"/>
            </a:pPr>
            <a:r>
              <a:rPr lang="de-DE" sz="1200" dirty="0"/>
              <a:t>Bewertung der Basisaufgabe „Wie viele Plättchen siehst du?“ hinsichtlich natürlicher Differenzierung“ (Folie 25)</a:t>
            </a:r>
          </a:p>
          <a:p>
            <a:pPr marL="285750" indent="-285750">
              <a:lnSpc>
                <a:spcPct val="114000"/>
              </a:lnSpc>
              <a:spcBef>
                <a:spcPts val="600"/>
              </a:spcBef>
              <a:buFont typeface="Arial" panose="020B0604020202020204" pitchFamily="34" charset="0"/>
              <a:buChar char="•"/>
            </a:pPr>
            <a:r>
              <a:rPr lang="de-DE" sz="1200" dirty="0"/>
              <a:t>Adaption der Basisaufgabe „Wie viele Plättchen siehst du?“ und Reflexion (Folie 56)</a:t>
            </a:r>
          </a:p>
          <a:p>
            <a:pPr marL="285750" indent="-285750">
              <a:lnSpc>
                <a:spcPct val="114000"/>
              </a:lnSpc>
              <a:spcBef>
                <a:spcPts val="600"/>
              </a:spcBef>
              <a:buFont typeface="Arial" panose="020B0604020202020204" pitchFamily="34" charset="0"/>
              <a:buChar char="•"/>
            </a:pPr>
            <a:r>
              <a:rPr lang="de-DE" sz="1200" dirty="0"/>
              <a:t>Adaption der Basisaufgabe „Zahlen zerlegen“ und Reflexion (Folie 86)</a:t>
            </a:r>
          </a:p>
          <a:p>
            <a:pPr>
              <a:lnSpc>
                <a:spcPct val="114000"/>
              </a:lnSpc>
              <a:spcBef>
                <a:spcPts val="600"/>
              </a:spcBef>
            </a:pPr>
            <a:r>
              <a:rPr lang="de-DE" sz="1200" dirty="0"/>
              <a:t>Auf eine vertiefende Aktivität zum Teil „Förderschwerpunkt Lernen“ wurde verzichtet, da dieser auch Teil des Erprobungsauftrages ist.</a:t>
            </a:r>
          </a:p>
          <a:p>
            <a:pPr>
              <a:lnSpc>
                <a:spcPct val="114000"/>
              </a:lnSpc>
              <a:spcBef>
                <a:spcPts val="600"/>
              </a:spcBef>
            </a:pPr>
            <a:r>
              <a:rPr lang="de-DE" sz="1200" dirty="0"/>
              <a:t>Je nach Anforderungen der Gruppe/ der Veranstaltung ist es bei der Durchführung des Moduls möglich, dass nicht für alle 3 Aktivitäten genügend Zeit bleibt. Einzelne Aktivitäten können bei Bedarf weggelassen oder oberflächlicher bearbeitet werden, eine Schwerpunktsetzung ist möglich. </a:t>
            </a:r>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p:txBody>
      </p:sp>
    </p:spTree>
    <p:extLst>
      <p:ext uri="{BB962C8B-B14F-4D97-AF65-F5344CB8AC3E}">
        <p14:creationId xmlns:p14="http://schemas.microsoft.com/office/powerpoint/2010/main" val="1708450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88A5D65-0994-231A-B4AE-494680E77DB1}"/>
              </a:ext>
            </a:extLst>
          </p:cNvPr>
          <p:cNvPicPr>
            <a:picLocks noChangeAspect="1"/>
          </p:cNvPicPr>
          <p:nvPr/>
        </p:nvPicPr>
        <p:blipFill>
          <a:blip r:embed="rId3"/>
          <a:stretch>
            <a:fillRect/>
          </a:stretch>
        </p:blipFill>
        <p:spPr>
          <a:xfrm>
            <a:off x="1239333" y="1696191"/>
            <a:ext cx="6736981" cy="4439467"/>
          </a:xfrm>
          <a:prstGeom prst="rect">
            <a:avLst/>
          </a:prstGeom>
        </p:spPr>
      </p:pic>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42</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MODULÜBERBLICK</a:t>
            </a:r>
          </a:p>
        </p:txBody>
      </p:sp>
      <p:sp>
        <p:nvSpPr>
          <p:cNvPr id="3" name="Textfeld 2">
            <a:extLst>
              <a:ext uri="{FF2B5EF4-FFF2-40B4-BE49-F238E27FC236}">
                <a16:creationId xmlns:a16="http://schemas.microsoft.com/office/drawing/2014/main" id="{A04E9D84-FCE5-0ED4-08A9-E1460A2A6929}"/>
              </a:ext>
            </a:extLst>
          </p:cNvPr>
          <p:cNvSpPr txBox="1"/>
          <p:nvPr/>
        </p:nvSpPr>
        <p:spPr>
          <a:xfrm>
            <a:off x="6502400" y="6002568"/>
            <a:ext cx="2316083" cy="276999"/>
          </a:xfrm>
          <a:prstGeom prst="rect">
            <a:avLst/>
          </a:prstGeom>
          <a:noFill/>
        </p:spPr>
        <p:txBody>
          <a:bodyPr wrap="none" rtlCol="0">
            <a:spAutoFit/>
          </a:bodyPr>
          <a:lstStyle/>
          <a:p>
            <a:r>
              <a:rPr lang="de-DE" sz="1200" dirty="0">
                <a:solidFill>
                  <a:srgbClr val="327D87"/>
                </a:solidFill>
                <a:hlinkClick r:id="rId4">
                  <a:extLst>
                    <a:ext uri="{A12FA001-AC4F-418D-AE19-62706E023703}">
                      <ahyp:hlinkClr xmlns:ahyp="http://schemas.microsoft.com/office/drawing/2018/hyperlinkcolor" val="tx"/>
                    </a:ext>
                  </a:extLst>
                </a:hlinkClick>
              </a:rPr>
              <a:t>https://pikas-mi.dzlm.de/node/49</a:t>
            </a:r>
            <a:endParaRPr lang="de-DE" sz="1200" dirty="0">
              <a:solidFill>
                <a:srgbClr val="327D87"/>
              </a:solidFill>
            </a:endParaRPr>
          </a:p>
        </p:txBody>
      </p:sp>
      <p:sp>
        <p:nvSpPr>
          <p:cNvPr id="4" name="Rechteck: abgerundete Ecken 3">
            <a:extLst>
              <a:ext uri="{FF2B5EF4-FFF2-40B4-BE49-F238E27FC236}">
                <a16:creationId xmlns:a16="http://schemas.microsoft.com/office/drawing/2014/main" id="{80373D3F-7709-DD77-EEC2-446D5C1682D1}"/>
              </a:ext>
            </a:extLst>
          </p:cNvPr>
          <p:cNvSpPr/>
          <p:nvPr/>
        </p:nvSpPr>
        <p:spPr>
          <a:xfrm>
            <a:off x="3433222" y="4685144"/>
            <a:ext cx="2316083" cy="1485987"/>
          </a:xfrm>
          <a:prstGeom prst="roundRect">
            <a:avLst/>
          </a:prstGeom>
          <a:noFill/>
          <a:ln w="571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7903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43</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VERSCHIEDENE VORGEHENSWEISEN ERMÖGLICHEN</a:t>
            </a:r>
          </a:p>
        </p:txBody>
      </p:sp>
      <p:sp>
        <p:nvSpPr>
          <p:cNvPr id="3" name="Textfeld 2">
            <a:extLst>
              <a:ext uri="{FF2B5EF4-FFF2-40B4-BE49-F238E27FC236}">
                <a16:creationId xmlns:a16="http://schemas.microsoft.com/office/drawing/2014/main" id="{5352B581-CD17-3B4B-99FC-4019EB15ADEC}"/>
              </a:ext>
            </a:extLst>
          </p:cNvPr>
          <p:cNvSpPr txBox="1"/>
          <p:nvPr/>
        </p:nvSpPr>
        <p:spPr>
          <a:xfrm>
            <a:off x="6457950" y="5950266"/>
            <a:ext cx="2394630" cy="276999"/>
          </a:xfrm>
          <a:prstGeom prst="rect">
            <a:avLst/>
          </a:prstGeom>
          <a:noFill/>
        </p:spPr>
        <p:txBody>
          <a:bodyPr wrap="none" rtlCol="0">
            <a:spAutoFit/>
          </a:bodyPr>
          <a:lstStyle/>
          <a:p>
            <a:r>
              <a:rPr lang="de-DE" sz="1200" dirty="0">
                <a:solidFill>
                  <a:srgbClr val="327D87"/>
                </a:solidFill>
                <a:hlinkClick r:id="rId3">
                  <a:extLst>
                    <a:ext uri="{A12FA001-AC4F-418D-AE19-62706E023703}">
                      <ahyp:hlinkClr xmlns:ahyp="http://schemas.microsoft.com/office/drawing/2018/hyperlinkcolor" val="tx"/>
                    </a:ext>
                  </a:extLst>
                </a:hlinkClick>
              </a:rPr>
              <a:t>https://pikas-mi.dzlm.de/node/702</a:t>
            </a:r>
            <a:endParaRPr lang="de-DE" sz="1200" dirty="0">
              <a:solidFill>
                <a:srgbClr val="327D87"/>
              </a:solidFill>
            </a:endParaRPr>
          </a:p>
        </p:txBody>
      </p:sp>
      <p:pic>
        <p:nvPicPr>
          <p:cNvPr id="15" name="Inhaltsplatzhalter 14">
            <a:extLst>
              <a:ext uri="{FF2B5EF4-FFF2-40B4-BE49-F238E27FC236}">
                <a16:creationId xmlns:a16="http://schemas.microsoft.com/office/drawing/2014/main" id="{A9B216FE-D3F8-CA4F-204D-88D50F24FD8A}"/>
              </a:ext>
            </a:extLst>
          </p:cNvPr>
          <p:cNvPicPr>
            <a:picLocks noGrp="1" noChangeAspect="1"/>
          </p:cNvPicPr>
          <p:nvPr>
            <p:ph idx="1"/>
          </p:nvPr>
        </p:nvPicPr>
        <p:blipFill>
          <a:blip r:embed="rId4"/>
          <a:stretch>
            <a:fillRect/>
          </a:stretch>
        </p:blipFill>
        <p:spPr>
          <a:xfrm>
            <a:off x="1004661" y="1639658"/>
            <a:ext cx="5453289" cy="2317272"/>
          </a:xfrm>
        </p:spPr>
      </p:pic>
    </p:spTree>
    <p:extLst>
      <p:ext uri="{BB962C8B-B14F-4D97-AF65-F5344CB8AC3E}">
        <p14:creationId xmlns:p14="http://schemas.microsoft.com/office/powerpoint/2010/main" val="182424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44</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VERSCHIEDENE VORGEHENSWEISEN ERMÖGLICHEN</a:t>
            </a:r>
          </a:p>
        </p:txBody>
      </p:sp>
      <p:sp>
        <p:nvSpPr>
          <p:cNvPr id="3" name="Textfeld 2">
            <a:extLst>
              <a:ext uri="{FF2B5EF4-FFF2-40B4-BE49-F238E27FC236}">
                <a16:creationId xmlns:a16="http://schemas.microsoft.com/office/drawing/2014/main" id="{5352B581-CD17-3B4B-99FC-4019EB15ADEC}"/>
              </a:ext>
            </a:extLst>
          </p:cNvPr>
          <p:cNvSpPr txBox="1"/>
          <p:nvPr/>
        </p:nvSpPr>
        <p:spPr>
          <a:xfrm>
            <a:off x="6457950" y="5950266"/>
            <a:ext cx="2394630" cy="276999"/>
          </a:xfrm>
          <a:prstGeom prst="rect">
            <a:avLst/>
          </a:prstGeom>
          <a:noFill/>
        </p:spPr>
        <p:txBody>
          <a:bodyPr wrap="none" rtlCol="0">
            <a:spAutoFit/>
          </a:bodyPr>
          <a:lstStyle/>
          <a:p>
            <a:r>
              <a:rPr lang="de-DE" sz="1200" dirty="0">
                <a:solidFill>
                  <a:srgbClr val="327D87"/>
                </a:solidFill>
                <a:hlinkClick r:id="rId3">
                  <a:extLst>
                    <a:ext uri="{A12FA001-AC4F-418D-AE19-62706E023703}">
                      <ahyp:hlinkClr xmlns:ahyp="http://schemas.microsoft.com/office/drawing/2018/hyperlinkcolor" val="tx"/>
                    </a:ext>
                  </a:extLst>
                </a:hlinkClick>
              </a:rPr>
              <a:t>https://pikas-mi.dzlm.de/node/702</a:t>
            </a:r>
            <a:endParaRPr lang="de-DE" sz="1200" dirty="0">
              <a:solidFill>
                <a:srgbClr val="327D87"/>
              </a:solidFill>
            </a:endParaRPr>
          </a:p>
        </p:txBody>
      </p:sp>
      <p:pic>
        <p:nvPicPr>
          <p:cNvPr id="15" name="Inhaltsplatzhalter 14">
            <a:extLst>
              <a:ext uri="{FF2B5EF4-FFF2-40B4-BE49-F238E27FC236}">
                <a16:creationId xmlns:a16="http://schemas.microsoft.com/office/drawing/2014/main" id="{A9B216FE-D3F8-CA4F-204D-88D50F24FD8A}"/>
              </a:ext>
            </a:extLst>
          </p:cNvPr>
          <p:cNvPicPr>
            <a:picLocks noGrp="1" noChangeAspect="1"/>
          </p:cNvPicPr>
          <p:nvPr>
            <p:ph idx="1"/>
          </p:nvPr>
        </p:nvPicPr>
        <p:blipFill>
          <a:blip r:embed="rId4"/>
          <a:stretch>
            <a:fillRect/>
          </a:stretch>
        </p:blipFill>
        <p:spPr>
          <a:xfrm>
            <a:off x="5323710" y="1693976"/>
            <a:ext cx="3820290" cy="1623360"/>
          </a:xfrm>
        </p:spPr>
      </p:pic>
      <p:sp>
        <p:nvSpPr>
          <p:cNvPr id="4" name="Textfeld 3">
            <a:extLst>
              <a:ext uri="{FF2B5EF4-FFF2-40B4-BE49-F238E27FC236}">
                <a16:creationId xmlns:a16="http://schemas.microsoft.com/office/drawing/2014/main" id="{6D9F0831-AE46-0B3C-CBCC-6694DF8B61F6}"/>
              </a:ext>
            </a:extLst>
          </p:cNvPr>
          <p:cNvSpPr txBox="1"/>
          <p:nvPr/>
        </p:nvSpPr>
        <p:spPr>
          <a:xfrm>
            <a:off x="1096423" y="1751105"/>
            <a:ext cx="4014370" cy="363176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de-DE" sz="1400" b="1" dirty="0"/>
              <a:t>Sammeln und ordnen: </a:t>
            </a:r>
            <a:r>
              <a:rPr lang="de-DE" sz="1400" dirty="0"/>
              <a:t>Unsystematisch Aufgaben suchen, passende Aufgaben systematisch anordnen.</a:t>
            </a:r>
          </a:p>
          <a:p>
            <a:pPr marL="285750" indent="-285750">
              <a:spcAft>
                <a:spcPts val="600"/>
              </a:spcAft>
              <a:buFont typeface="Arial" panose="020B0604020202020204" pitchFamily="34" charset="0"/>
              <a:buChar char="•"/>
            </a:pPr>
            <a:r>
              <a:rPr lang="de-DE" sz="1400" b="1" dirty="0"/>
              <a:t>Systematisch probieren: </a:t>
            </a:r>
            <a:r>
              <a:rPr lang="de-DE" sz="1400" dirty="0"/>
              <a:t>Einen Summanden/ Faktor systematisch verändern, den zweiten bestimmen.</a:t>
            </a:r>
          </a:p>
          <a:p>
            <a:pPr marL="285750" indent="-285750">
              <a:spcAft>
                <a:spcPts val="600"/>
              </a:spcAft>
              <a:buFont typeface="Arial" panose="020B0604020202020204" pitchFamily="34" charset="0"/>
              <a:buChar char="•"/>
            </a:pPr>
            <a:r>
              <a:rPr lang="de-DE" sz="1400" b="1" dirty="0"/>
              <a:t>Tauschaufgaben nutzen: </a:t>
            </a:r>
            <a:r>
              <a:rPr lang="de-DE" sz="1400" dirty="0"/>
              <a:t>Zu einer passenden Aufgabe die Tauschaufgabe aufschreiben.</a:t>
            </a:r>
          </a:p>
          <a:p>
            <a:pPr marL="285750" indent="-285750">
              <a:spcAft>
                <a:spcPts val="600"/>
              </a:spcAft>
              <a:buFont typeface="Arial" panose="020B0604020202020204" pitchFamily="34" charset="0"/>
              <a:buChar char="•"/>
            </a:pPr>
            <a:r>
              <a:rPr lang="de-DE" sz="1400" b="1" dirty="0"/>
              <a:t>Vom Ergebnis ausgehen: </a:t>
            </a:r>
            <a:r>
              <a:rPr lang="de-DE" sz="1400" dirty="0"/>
              <a:t>Die Summe systematisch zerlegen/ das Produkt systematisch teilen.</a:t>
            </a:r>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a:p>
            <a:pPr marL="285750" indent="-285750">
              <a:buFont typeface="Arial" panose="020B0604020202020204" pitchFamily="34" charset="0"/>
              <a:buChar char="•"/>
            </a:pPr>
            <a:endParaRPr lang="de-DE" sz="1400" dirty="0"/>
          </a:p>
        </p:txBody>
      </p:sp>
      <p:pic>
        <p:nvPicPr>
          <p:cNvPr id="7" name="Grafik 6">
            <a:extLst>
              <a:ext uri="{FF2B5EF4-FFF2-40B4-BE49-F238E27FC236}">
                <a16:creationId xmlns:a16="http://schemas.microsoft.com/office/drawing/2014/main" id="{398BC95F-3CEC-06C1-511A-A0D6AAA4D333}"/>
              </a:ext>
            </a:extLst>
          </p:cNvPr>
          <p:cNvPicPr>
            <a:picLocks noChangeAspect="1"/>
          </p:cNvPicPr>
          <p:nvPr/>
        </p:nvPicPr>
        <p:blipFill rotWithShape="1">
          <a:blip r:embed="rId5"/>
          <a:srcRect l="32442" t="59321"/>
          <a:stretch/>
        </p:blipFill>
        <p:spPr>
          <a:xfrm>
            <a:off x="1515496" y="4904045"/>
            <a:ext cx="3595297" cy="665827"/>
          </a:xfrm>
          <a:prstGeom prst="rect">
            <a:avLst/>
          </a:prstGeom>
        </p:spPr>
      </p:pic>
      <p:sp>
        <p:nvSpPr>
          <p:cNvPr id="8" name="Rechteck 7">
            <a:extLst>
              <a:ext uri="{FF2B5EF4-FFF2-40B4-BE49-F238E27FC236}">
                <a16:creationId xmlns:a16="http://schemas.microsoft.com/office/drawing/2014/main" id="{E29C2277-FD77-E019-93A6-980723370279}"/>
              </a:ext>
            </a:extLst>
          </p:cNvPr>
          <p:cNvSpPr/>
          <p:nvPr/>
        </p:nvSpPr>
        <p:spPr>
          <a:xfrm>
            <a:off x="1202882" y="4561486"/>
            <a:ext cx="4310678" cy="1354143"/>
          </a:xfrm>
          <a:custGeom>
            <a:avLst/>
            <a:gdLst>
              <a:gd name="connsiteX0" fmla="*/ 0 w 4310678"/>
              <a:gd name="connsiteY0" fmla="*/ 0 h 1354143"/>
              <a:gd name="connsiteX1" fmla="*/ 702025 w 4310678"/>
              <a:gd name="connsiteY1" fmla="*/ 0 h 1354143"/>
              <a:gd name="connsiteX2" fmla="*/ 1317836 w 4310678"/>
              <a:gd name="connsiteY2" fmla="*/ 0 h 1354143"/>
              <a:gd name="connsiteX3" fmla="*/ 2019861 w 4310678"/>
              <a:gd name="connsiteY3" fmla="*/ 0 h 1354143"/>
              <a:gd name="connsiteX4" fmla="*/ 2678778 w 4310678"/>
              <a:gd name="connsiteY4" fmla="*/ 0 h 1354143"/>
              <a:gd name="connsiteX5" fmla="*/ 3380803 w 4310678"/>
              <a:gd name="connsiteY5" fmla="*/ 0 h 1354143"/>
              <a:gd name="connsiteX6" fmla="*/ 4310678 w 4310678"/>
              <a:gd name="connsiteY6" fmla="*/ 0 h 1354143"/>
              <a:gd name="connsiteX7" fmla="*/ 4310678 w 4310678"/>
              <a:gd name="connsiteY7" fmla="*/ 677072 h 1354143"/>
              <a:gd name="connsiteX8" fmla="*/ 4310678 w 4310678"/>
              <a:gd name="connsiteY8" fmla="*/ 1354143 h 1354143"/>
              <a:gd name="connsiteX9" fmla="*/ 3781080 w 4310678"/>
              <a:gd name="connsiteY9" fmla="*/ 1354143 h 1354143"/>
              <a:gd name="connsiteX10" fmla="*/ 3251483 w 4310678"/>
              <a:gd name="connsiteY10" fmla="*/ 1354143 h 1354143"/>
              <a:gd name="connsiteX11" fmla="*/ 2592565 w 4310678"/>
              <a:gd name="connsiteY11" fmla="*/ 1354143 h 1354143"/>
              <a:gd name="connsiteX12" fmla="*/ 2062967 w 4310678"/>
              <a:gd name="connsiteY12" fmla="*/ 1354143 h 1354143"/>
              <a:gd name="connsiteX13" fmla="*/ 1360943 w 4310678"/>
              <a:gd name="connsiteY13" fmla="*/ 1354143 h 1354143"/>
              <a:gd name="connsiteX14" fmla="*/ 788238 w 4310678"/>
              <a:gd name="connsiteY14" fmla="*/ 1354143 h 1354143"/>
              <a:gd name="connsiteX15" fmla="*/ 0 w 4310678"/>
              <a:gd name="connsiteY15" fmla="*/ 1354143 h 1354143"/>
              <a:gd name="connsiteX16" fmla="*/ 0 w 4310678"/>
              <a:gd name="connsiteY16" fmla="*/ 649989 h 1354143"/>
              <a:gd name="connsiteX17" fmla="*/ 0 w 4310678"/>
              <a:gd name="connsiteY17" fmla="*/ 0 h 135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10678" h="1354143" extrusionOk="0">
                <a:moveTo>
                  <a:pt x="0" y="0"/>
                </a:moveTo>
                <a:cubicBezTo>
                  <a:pt x="203856" y="29099"/>
                  <a:pt x="438796" y="22301"/>
                  <a:pt x="702025" y="0"/>
                </a:cubicBezTo>
                <a:cubicBezTo>
                  <a:pt x="965254" y="-22301"/>
                  <a:pt x="1052071" y="16204"/>
                  <a:pt x="1317836" y="0"/>
                </a:cubicBezTo>
                <a:cubicBezTo>
                  <a:pt x="1583601" y="-16204"/>
                  <a:pt x="1869703" y="21895"/>
                  <a:pt x="2019861" y="0"/>
                </a:cubicBezTo>
                <a:cubicBezTo>
                  <a:pt x="2170019" y="-21895"/>
                  <a:pt x="2514930" y="14965"/>
                  <a:pt x="2678778" y="0"/>
                </a:cubicBezTo>
                <a:cubicBezTo>
                  <a:pt x="2842626" y="-14965"/>
                  <a:pt x="3062620" y="15779"/>
                  <a:pt x="3380803" y="0"/>
                </a:cubicBezTo>
                <a:cubicBezTo>
                  <a:pt x="3698986" y="-15779"/>
                  <a:pt x="3899099" y="9446"/>
                  <a:pt x="4310678" y="0"/>
                </a:cubicBezTo>
                <a:cubicBezTo>
                  <a:pt x="4329395" y="305258"/>
                  <a:pt x="4315244" y="500044"/>
                  <a:pt x="4310678" y="677072"/>
                </a:cubicBezTo>
                <a:cubicBezTo>
                  <a:pt x="4306112" y="854100"/>
                  <a:pt x="4285246" y="1142873"/>
                  <a:pt x="4310678" y="1354143"/>
                </a:cubicBezTo>
                <a:cubicBezTo>
                  <a:pt x="4132655" y="1366549"/>
                  <a:pt x="3927677" y="1360717"/>
                  <a:pt x="3781080" y="1354143"/>
                </a:cubicBezTo>
                <a:cubicBezTo>
                  <a:pt x="3634483" y="1347569"/>
                  <a:pt x="3360544" y="1375403"/>
                  <a:pt x="3251483" y="1354143"/>
                </a:cubicBezTo>
                <a:cubicBezTo>
                  <a:pt x="3142422" y="1332883"/>
                  <a:pt x="2901360" y="1365389"/>
                  <a:pt x="2592565" y="1354143"/>
                </a:cubicBezTo>
                <a:cubicBezTo>
                  <a:pt x="2283770" y="1342897"/>
                  <a:pt x="2216391" y="1335784"/>
                  <a:pt x="2062967" y="1354143"/>
                </a:cubicBezTo>
                <a:cubicBezTo>
                  <a:pt x="1909543" y="1372502"/>
                  <a:pt x="1541106" y="1359306"/>
                  <a:pt x="1360943" y="1354143"/>
                </a:cubicBezTo>
                <a:cubicBezTo>
                  <a:pt x="1180780" y="1348980"/>
                  <a:pt x="955465" y="1371181"/>
                  <a:pt x="788238" y="1354143"/>
                </a:cubicBezTo>
                <a:cubicBezTo>
                  <a:pt x="621011" y="1337105"/>
                  <a:pt x="190696" y="1368444"/>
                  <a:pt x="0" y="1354143"/>
                </a:cubicBezTo>
                <a:cubicBezTo>
                  <a:pt x="-16695" y="1092494"/>
                  <a:pt x="-25504" y="905025"/>
                  <a:pt x="0" y="649989"/>
                </a:cubicBezTo>
                <a:cubicBezTo>
                  <a:pt x="25504" y="394953"/>
                  <a:pt x="28407" y="166626"/>
                  <a:pt x="0" y="0"/>
                </a:cubicBezTo>
                <a:close/>
              </a:path>
            </a:pathLst>
          </a:custGeom>
          <a:noFill/>
          <a:ln>
            <a:solidFill>
              <a:srgbClr val="327882"/>
            </a:solidFill>
            <a:extLst>
              <a:ext uri="{C807C97D-BFC1-408E-A445-0C87EB9F89A2}">
                <ask:lineSketchStyleProps xmlns:ask="http://schemas.microsoft.com/office/drawing/2018/sketchyshapes" sd="152611941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627A76B5-08DD-A227-D97A-2087C04F8A37}"/>
              </a:ext>
            </a:extLst>
          </p:cNvPr>
          <p:cNvPicPr>
            <a:picLocks noChangeAspect="1"/>
          </p:cNvPicPr>
          <p:nvPr/>
        </p:nvPicPr>
        <p:blipFill rotWithShape="1">
          <a:blip r:embed="rId6"/>
          <a:srcRect l="25801" t="51964" r="3984" b="3245"/>
          <a:stretch/>
        </p:blipFill>
        <p:spPr>
          <a:xfrm>
            <a:off x="1324224" y="4856456"/>
            <a:ext cx="4110275" cy="884995"/>
          </a:xfrm>
          <a:prstGeom prst="rect">
            <a:avLst/>
          </a:prstGeom>
        </p:spPr>
      </p:pic>
      <p:pic>
        <p:nvPicPr>
          <p:cNvPr id="11" name="Grafik 10">
            <a:extLst>
              <a:ext uri="{FF2B5EF4-FFF2-40B4-BE49-F238E27FC236}">
                <a16:creationId xmlns:a16="http://schemas.microsoft.com/office/drawing/2014/main" id="{A0CAD0F4-2288-7AE7-0814-9AA8F3D880A5}"/>
              </a:ext>
            </a:extLst>
          </p:cNvPr>
          <p:cNvPicPr>
            <a:picLocks noChangeAspect="1"/>
          </p:cNvPicPr>
          <p:nvPr/>
        </p:nvPicPr>
        <p:blipFill rotWithShape="1">
          <a:blip r:embed="rId7"/>
          <a:srcRect r="68661"/>
          <a:stretch/>
        </p:blipFill>
        <p:spPr>
          <a:xfrm>
            <a:off x="2831626" y="4841043"/>
            <a:ext cx="1095470" cy="836795"/>
          </a:xfrm>
          <a:prstGeom prst="rect">
            <a:avLst/>
          </a:prstGeom>
        </p:spPr>
      </p:pic>
      <p:pic>
        <p:nvPicPr>
          <p:cNvPr id="12" name="Grafik 11">
            <a:extLst>
              <a:ext uri="{FF2B5EF4-FFF2-40B4-BE49-F238E27FC236}">
                <a16:creationId xmlns:a16="http://schemas.microsoft.com/office/drawing/2014/main" id="{7BFF15F9-84D6-718F-E5C0-51B3BEEE003A}"/>
              </a:ext>
            </a:extLst>
          </p:cNvPr>
          <p:cNvPicPr>
            <a:picLocks noChangeAspect="1"/>
          </p:cNvPicPr>
          <p:nvPr/>
        </p:nvPicPr>
        <p:blipFill rotWithShape="1">
          <a:blip r:embed="rId8"/>
          <a:srcRect t="22481" r="62230" b="12990"/>
          <a:stretch/>
        </p:blipFill>
        <p:spPr>
          <a:xfrm>
            <a:off x="2705823" y="4721025"/>
            <a:ext cx="1552385" cy="1139773"/>
          </a:xfrm>
          <a:prstGeom prst="rect">
            <a:avLst/>
          </a:prstGeom>
        </p:spPr>
      </p:pic>
    </p:spTree>
    <p:extLst>
      <p:ext uri="{BB962C8B-B14F-4D97-AF65-F5344CB8AC3E}">
        <p14:creationId xmlns:p14="http://schemas.microsoft.com/office/powerpoint/2010/main" val="415434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45</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VERSCHIEDENE VORGEHENSWEISEN ERMÖGLICHEN</a:t>
            </a:r>
          </a:p>
        </p:txBody>
      </p:sp>
      <p:sp>
        <p:nvSpPr>
          <p:cNvPr id="3" name="Textfeld 2">
            <a:extLst>
              <a:ext uri="{FF2B5EF4-FFF2-40B4-BE49-F238E27FC236}">
                <a16:creationId xmlns:a16="http://schemas.microsoft.com/office/drawing/2014/main" id="{5352B581-CD17-3B4B-99FC-4019EB15ADEC}"/>
              </a:ext>
            </a:extLst>
          </p:cNvPr>
          <p:cNvSpPr txBox="1"/>
          <p:nvPr/>
        </p:nvSpPr>
        <p:spPr>
          <a:xfrm>
            <a:off x="6457950" y="5950266"/>
            <a:ext cx="2394630" cy="276999"/>
          </a:xfrm>
          <a:prstGeom prst="rect">
            <a:avLst/>
          </a:prstGeom>
          <a:noFill/>
        </p:spPr>
        <p:txBody>
          <a:bodyPr wrap="none" rtlCol="0">
            <a:spAutoFit/>
          </a:bodyPr>
          <a:lstStyle/>
          <a:p>
            <a:r>
              <a:rPr lang="de-DE" sz="1200" dirty="0">
                <a:solidFill>
                  <a:srgbClr val="327D87"/>
                </a:solidFill>
                <a:hlinkClick r:id="rId3">
                  <a:extLst>
                    <a:ext uri="{A12FA001-AC4F-418D-AE19-62706E023703}">
                      <ahyp:hlinkClr xmlns:ahyp="http://schemas.microsoft.com/office/drawing/2018/hyperlinkcolor" val="tx"/>
                    </a:ext>
                  </a:extLst>
                </a:hlinkClick>
              </a:rPr>
              <a:t>https://pikas-mi.dzlm.de/node/259</a:t>
            </a:r>
            <a:endParaRPr lang="de-DE" sz="1200" dirty="0">
              <a:solidFill>
                <a:srgbClr val="327D87"/>
              </a:solidFill>
            </a:endParaRPr>
          </a:p>
        </p:txBody>
      </p:sp>
      <p:pic>
        <p:nvPicPr>
          <p:cNvPr id="11" name="Inhaltsplatzhalter 10">
            <a:extLst>
              <a:ext uri="{FF2B5EF4-FFF2-40B4-BE49-F238E27FC236}">
                <a16:creationId xmlns:a16="http://schemas.microsoft.com/office/drawing/2014/main" id="{53A96E58-DE93-DA40-5992-BEA767668251}"/>
              </a:ext>
            </a:extLst>
          </p:cNvPr>
          <p:cNvPicPr>
            <a:picLocks noGrp="1" noChangeAspect="1"/>
          </p:cNvPicPr>
          <p:nvPr>
            <p:ph idx="1"/>
          </p:nvPr>
        </p:nvPicPr>
        <p:blipFill rotWithShape="1">
          <a:blip r:embed="rId4"/>
          <a:srcRect t="-2" b="-4219"/>
          <a:stretch/>
        </p:blipFill>
        <p:spPr>
          <a:xfrm>
            <a:off x="1096266" y="1749426"/>
            <a:ext cx="5961908" cy="4075310"/>
          </a:xfrm>
        </p:spPr>
      </p:pic>
      <p:sp>
        <p:nvSpPr>
          <p:cNvPr id="9" name="Rechteck 8">
            <a:extLst>
              <a:ext uri="{FF2B5EF4-FFF2-40B4-BE49-F238E27FC236}">
                <a16:creationId xmlns:a16="http://schemas.microsoft.com/office/drawing/2014/main" id="{C11CBD73-D342-E054-1A24-1A77FF77960C}"/>
              </a:ext>
            </a:extLst>
          </p:cNvPr>
          <p:cNvSpPr/>
          <p:nvPr/>
        </p:nvSpPr>
        <p:spPr>
          <a:xfrm>
            <a:off x="892469" y="2335192"/>
            <a:ext cx="7359062" cy="34895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nhaltsplatzhalter 6">
            <a:extLst>
              <a:ext uri="{FF2B5EF4-FFF2-40B4-BE49-F238E27FC236}">
                <a16:creationId xmlns:a16="http://schemas.microsoft.com/office/drawing/2014/main" id="{ED18885B-1203-234C-64B9-F40EEE5A1461}"/>
              </a:ext>
            </a:extLst>
          </p:cNvPr>
          <p:cNvPicPr>
            <a:picLocks noChangeAspect="1"/>
          </p:cNvPicPr>
          <p:nvPr/>
        </p:nvPicPr>
        <p:blipFill rotWithShape="1">
          <a:blip r:embed="rId5"/>
          <a:srcRect r="54561" b="47423"/>
          <a:stretch/>
        </p:blipFill>
        <p:spPr>
          <a:xfrm>
            <a:off x="892469" y="2536373"/>
            <a:ext cx="3184751" cy="1642452"/>
          </a:xfrm>
          <a:prstGeom prst="rect">
            <a:avLst/>
          </a:prstGeom>
        </p:spPr>
      </p:pic>
      <p:pic>
        <p:nvPicPr>
          <p:cNvPr id="7" name="Inhaltsplatzhalter 6">
            <a:extLst>
              <a:ext uri="{FF2B5EF4-FFF2-40B4-BE49-F238E27FC236}">
                <a16:creationId xmlns:a16="http://schemas.microsoft.com/office/drawing/2014/main" id="{95FB46A8-038B-6F30-6270-3D98F09854AC}"/>
              </a:ext>
            </a:extLst>
          </p:cNvPr>
          <p:cNvPicPr>
            <a:picLocks noChangeAspect="1"/>
          </p:cNvPicPr>
          <p:nvPr/>
        </p:nvPicPr>
        <p:blipFill rotWithShape="1">
          <a:blip r:embed="rId5"/>
          <a:srcRect t="58490"/>
          <a:stretch/>
        </p:blipFill>
        <p:spPr>
          <a:xfrm>
            <a:off x="892469" y="4346486"/>
            <a:ext cx="7008812" cy="1296709"/>
          </a:xfrm>
          <a:prstGeom prst="rect">
            <a:avLst/>
          </a:prstGeom>
        </p:spPr>
      </p:pic>
      <p:pic>
        <p:nvPicPr>
          <p:cNvPr id="8" name="Inhaltsplatzhalter 6">
            <a:extLst>
              <a:ext uri="{FF2B5EF4-FFF2-40B4-BE49-F238E27FC236}">
                <a16:creationId xmlns:a16="http://schemas.microsoft.com/office/drawing/2014/main" id="{85499B5F-6461-26EC-4B3F-98AC1E304058}"/>
              </a:ext>
            </a:extLst>
          </p:cNvPr>
          <p:cNvPicPr>
            <a:picLocks noChangeAspect="1"/>
          </p:cNvPicPr>
          <p:nvPr/>
        </p:nvPicPr>
        <p:blipFill rotWithShape="1">
          <a:blip r:embed="rId5"/>
          <a:srcRect l="52423" b="47423"/>
          <a:stretch/>
        </p:blipFill>
        <p:spPr>
          <a:xfrm>
            <a:off x="4771203" y="2455674"/>
            <a:ext cx="3334572" cy="1642452"/>
          </a:xfrm>
          <a:prstGeom prst="rect">
            <a:avLst/>
          </a:prstGeom>
        </p:spPr>
      </p:pic>
    </p:spTree>
    <p:extLst>
      <p:ext uri="{BB962C8B-B14F-4D97-AF65-F5344CB8AC3E}">
        <p14:creationId xmlns:p14="http://schemas.microsoft.com/office/powerpoint/2010/main" val="190988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46</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MODULÜBERBLICK</a:t>
            </a:r>
          </a:p>
        </p:txBody>
      </p:sp>
      <p:sp>
        <p:nvSpPr>
          <p:cNvPr id="3" name="Textfeld 2">
            <a:extLst>
              <a:ext uri="{FF2B5EF4-FFF2-40B4-BE49-F238E27FC236}">
                <a16:creationId xmlns:a16="http://schemas.microsoft.com/office/drawing/2014/main" id="{A04E9D84-FCE5-0ED4-08A9-E1460A2A6929}"/>
              </a:ext>
            </a:extLst>
          </p:cNvPr>
          <p:cNvSpPr txBox="1"/>
          <p:nvPr/>
        </p:nvSpPr>
        <p:spPr>
          <a:xfrm>
            <a:off x="6502400" y="6002568"/>
            <a:ext cx="2316083" cy="276999"/>
          </a:xfrm>
          <a:prstGeom prst="rect">
            <a:avLst/>
          </a:prstGeom>
          <a:noFill/>
        </p:spPr>
        <p:txBody>
          <a:bodyPr wrap="none" rtlCol="0">
            <a:spAutoFit/>
          </a:bodyPr>
          <a:lstStyle/>
          <a:p>
            <a:r>
              <a:rPr lang="de-DE" sz="1200" dirty="0">
                <a:solidFill>
                  <a:srgbClr val="327D87"/>
                </a:solidFill>
                <a:hlinkClick r:id="rId3">
                  <a:extLst>
                    <a:ext uri="{A12FA001-AC4F-418D-AE19-62706E023703}">
                      <ahyp:hlinkClr xmlns:ahyp="http://schemas.microsoft.com/office/drawing/2018/hyperlinkcolor" val="tx"/>
                    </a:ext>
                  </a:extLst>
                </a:hlinkClick>
              </a:rPr>
              <a:t>https://pikas-mi.dzlm.de/node/49</a:t>
            </a:r>
            <a:endParaRPr lang="de-DE" sz="1200" dirty="0">
              <a:solidFill>
                <a:srgbClr val="327D87"/>
              </a:solidFill>
            </a:endParaRPr>
          </a:p>
        </p:txBody>
      </p:sp>
      <p:pic>
        <p:nvPicPr>
          <p:cNvPr id="9" name="Grafik 8">
            <a:extLst>
              <a:ext uri="{FF2B5EF4-FFF2-40B4-BE49-F238E27FC236}">
                <a16:creationId xmlns:a16="http://schemas.microsoft.com/office/drawing/2014/main" id="{C4B0CFF6-73DD-032F-B54B-39FEB636640D}"/>
              </a:ext>
            </a:extLst>
          </p:cNvPr>
          <p:cNvPicPr>
            <a:picLocks noChangeAspect="1"/>
          </p:cNvPicPr>
          <p:nvPr/>
        </p:nvPicPr>
        <p:blipFill>
          <a:blip r:embed="rId4"/>
          <a:stretch>
            <a:fillRect/>
          </a:stretch>
        </p:blipFill>
        <p:spPr>
          <a:xfrm>
            <a:off x="1239333" y="1696191"/>
            <a:ext cx="6736981" cy="4439467"/>
          </a:xfrm>
          <a:prstGeom prst="rect">
            <a:avLst/>
          </a:prstGeom>
        </p:spPr>
      </p:pic>
      <p:sp>
        <p:nvSpPr>
          <p:cNvPr id="4" name="Rechteck: abgerundete Ecken 3">
            <a:extLst>
              <a:ext uri="{FF2B5EF4-FFF2-40B4-BE49-F238E27FC236}">
                <a16:creationId xmlns:a16="http://schemas.microsoft.com/office/drawing/2014/main" id="{80373D3F-7709-DD77-EEC2-446D5C1682D1}"/>
              </a:ext>
            </a:extLst>
          </p:cNvPr>
          <p:cNvSpPr/>
          <p:nvPr/>
        </p:nvSpPr>
        <p:spPr>
          <a:xfrm>
            <a:off x="5727299" y="4605486"/>
            <a:ext cx="2316083" cy="1385046"/>
          </a:xfrm>
          <a:prstGeom prst="roundRect">
            <a:avLst/>
          </a:prstGeom>
          <a:noFill/>
          <a:ln w="571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574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47</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OFFENE AUFGABEN</a:t>
            </a:r>
          </a:p>
        </p:txBody>
      </p:sp>
      <p:sp>
        <p:nvSpPr>
          <p:cNvPr id="4" name="Inhaltsplatzhalter 3">
            <a:extLst>
              <a:ext uri="{FF2B5EF4-FFF2-40B4-BE49-F238E27FC236}">
                <a16:creationId xmlns:a16="http://schemas.microsoft.com/office/drawing/2014/main" id="{264952F5-B4D3-C50B-A95B-5E2E220F2EDD}"/>
              </a:ext>
            </a:extLst>
          </p:cNvPr>
          <p:cNvSpPr>
            <a:spLocks noGrp="1"/>
          </p:cNvSpPr>
          <p:nvPr>
            <p:ph idx="1"/>
          </p:nvPr>
        </p:nvSpPr>
        <p:spPr/>
        <p:txBody>
          <a:bodyPr/>
          <a:lstStyle/>
          <a:p>
            <a:r>
              <a:rPr lang="de-DE" dirty="0"/>
              <a:t>Die Aufgabenauswahl wird innerhalb eines durch die Aufgabenstellung aufgespannten Rahmens, der vielfältige Wahlmöglichkeiten eröffnet, durch die Schülerinnen und Schüler selbst realisiert.</a:t>
            </a:r>
          </a:p>
          <a:p>
            <a:r>
              <a:rPr lang="de-DE" dirty="0"/>
              <a:t>Komplexität und Anspruchsniveau können sie dann, ausgehend von ihren Lernmöglichkeiten, selbst bestimmen.</a:t>
            </a:r>
          </a:p>
        </p:txBody>
      </p:sp>
      <p:sp>
        <p:nvSpPr>
          <p:cNvPr id="3" name="Textfeld 2">
            <a:extLst>
              <a:ext uri="{FF2B5EF4-FFF2-40B4-BE49-F238E27FC236}">
                <a16:creationId xmlns:a16="http://schemas.microsoft.com/office/drawing/2014/main" id="{D4AAD56D-76EC-3A9F-3D28-C0E09078B955}"/>
              </a:ext>
            </a:extLst>
          </p:cNvPr>
          <p:cNvSpPr txBox="1"/>
          <p:nvPr/>
        </p:nvSpPr>
        <p:spPr>
          <a:xfrm>
            <a:off x="6457950" y="5950266"/>
            <a:ext cx="2394630" cy="276999"/>
          </a:xfrm>
          <a:prstGeom prst="rect">
            <a:avLst/>
          </a:prstGeom>
          <a:noFill/>
        </p:spPr>
        <p:txBody>
          <a:bodyPr wrap="none" rtlCol="0">
            <a:spAutoFit/>
          </a:bodyPr>
          <a:lstStyle/>
          <a:p>
            <a:r>
              <a:rPr lang="de-DE" sz="1200" dirty="0">
                <a:solidFill>
                  <a:srgbClr val="327D87"/>
                </a:solidFill>
                <a:hlinkClick r:id="rId3">
                  <a:extLst>
                    <a:ext uri="{A12FA001-AC4F-418D-AE19-62706E023703}">
                      <ahyp:hlinkClr xmlns:ahyp="http://schemas.microsoft.com/office/drawing/2018/hyperlinkcolor" val="tx"/>
                    </a:ext>
                  </a:extLst>
                </a:hlinkClick>
              </a:rPr>
              <a:t>https://pikas-mi.dzlm.de/node/108</a:t>
            </a:r>
            <a:endParaRPr lang="de-DE" sz="1200" dirty="0">
              <a:solidFill>
                <a:srgbClr val="327D87"/>
              </a:solidFill>
            </a:endParaRPr>
          </a:p>
        </p:txBody>
      </p:sp>
    </p:spTree>
    <p:extLst>
      <p:ext uri="{BB962C8B-B14F-4D97-AF65-F5344CB8AC3E}">
        <p14:creationId xmlns:p14="http://schemas.microsoft.com/office/powerpoint/2010/main" val="6596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48</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OFFENE AUFGABEN</a:t>
            </a:r>
          </a:p>
        </p:txBody>
      </p:sp>
      <p:graphicFrame>
        <p:nvGraphicFramePr>
          <p:cNvPr id="3" name="Tabelle 6">
            <a:extLst>
              <a:ext uri="{FF2B5EF4-FFF2-40B4-BE49-F238E27FC236}">
                <a16:creationId xmlns:a16="http://schemas.microsoft.com/office/drawing/2014/main" id="{2D14A2CD-AAD3-1ED8-5D14-C7A133F11B02}"/>
              </a:ext>
            </a:extLst>
          </p:cNvPr>
          <p:cNvGraphicFramePr>
            <a:graphicFrameLocks noGrp="1"/>
          </p:cNvGraphicFramePr>
          <p:nvPr>
            <p:ph idx="1"/>
            <p:extLst>
              <p:ext uri="{D42A27DB-BD31-4B8C-83A1-F6EECF244321}">
                <p14:modId xmlns:p14="http://schemas.microsoft.com/office/powerpoint/2010/main" val="3686933526"/>
              </p:ext>
            </p:extLst>
          </p:nvPr>
        </p:nvGraphicFramePr>
        <p:xfrm>
          <a:off x="1096423" y="2265331"/>
          <a:ext cx="7537214" cy="1730895"/>
        </p:xfrm>
        <a:graphic>
          <a:graphicData uri="http://schemas.openxmlformats.org/drawingml/2006/table">
            <a:tbl>
              <a:tblPr firstRow="1" bandRow="1">
                <a:tableStyleId>{5C22544A-7EE6-4342-B048-85BDC9FD1C3A}</a:tableStyleId>
              </a:tblPr>
              <a:tblGrid>
                <a:gridCol w="3768607">
                  <a:extLst>
                    <a:ext uri="{9D8B030D-6E8A-4147-A177-3AD203B41FA5}">
                      <a16:colId xmlns:a16="http://schemas.microsoft.com/office/drawing/2014/main" val="1666722245"/>
                    </a:ext>
                  </a:extLst>
                </a:gridCol>
                <a:gridCol w="3768607">
                  <a:extLst>
                    <a:ext uri="{9D8B030D-6E8A-4147-A177-3AD203B41FA5}">
                      <a16:colId xmlns:a16="http://schemas.microsoft.com/office/drawing/2014/main" val="2133294220"/>
                    </a:ext>
                  </a:extLst>
                </a:gridCol>
              </a:tblGrid>
              <a:tr h="449542">
                <a:tc>
                  <a:txBody>
                    <a:bodyPr/>
                    <a:lstStyle/>
                    <a:p>
                      <a:r>
                        <a:rPr lang="de-DE" dirty="0"/>
                        <a:t>geschlossen</a:t>
                      </a:r>
                    </a:p>
                  </a:txBody>
                  <a:tcPr>
                    <a:solidFill>
                      <a:srgbClr val="327D87"/>
                    </a:solidFill>
                  </a:tcPr>
                </a:tc>
                <a:tc>
                  <a:txBody>
                    <a:bodyPr/>
                    <a:lstStyle/>
                    <a:p>
                      <a:r>
                        <a:rPr lang="de-DE" dirty="0"/>
                        <a:t>geöffnet</a:t>
                      </a:r>
                    </a:p>
                  </a:txBody>
                  <a:tcPr>
                    <a:solidFill>
                      <a:srgbClr val="327D87"/>
                    </a:solidFill>
                  </a:tcPr>
                </a:tc>
                <a:extLst>
                  <a:ext uri="{0D108BD9-81ED-4DB2-BD59-A6C34878D82A}">
                    <a16:rowId xmlns:a16="http://schemas.microsoft.com/office/drawing/2014/main" val="1105134050"/>
                  </a:ext>
                </a:extLst>
              </a:tr>
              <a:tr h="1281353">
                <a:tc>
                  <a:txBody>
                    <a:bodyPr/>
                    <a:lstStyle/>
                    <a:p>
                      <a:r>
                        <a:rPr lang="de-DE" dirty="0"/>
                        <a:t>Zeichne zu jeder Aufgabe ein passendes Punktefeld!</a:t>
                      </a:r>
                    </a:p>
                    <a:p>
                      <a:endParaRPr lang="de-DE" dirty="0"/>
                    </a:p>
                    <a:p>
                      <a:r>
                        <a:rPr lang="de-DE" dirty="0"/>
                        <a:t>6 ∙ 7                       8 ∙ 9                     4 ∙ 8</a:t>
                      </a:r>
                    </a:p>
                  </a:txBody>
                  <a:tcPr>
                    <a:solidFill>
                      <a:srgbClr val="D9D9D9"/>
                    </a:solidFill>
                  </a:tcPr>
                </a:tc>
                <a:tc>
                  <a:txBody>
                    <a:bodyPr/>
                    <a:lstStyle/>
                    <a:p>
                      <a:r>
                        <a:rPr lang="de-DE" dirty="0"/>
                        <a:t>Erfinde Malaufgaben und zeichne passende Punktefelder!</a:t>
                      </a:r>
                    </a:p>
                  </a:txBody>
                  <a:tcPr>
                    <a:solidFill>
                      <a:srgbClr val="D9D9D9"/>
                    </a:solidFill>
                  </a:tcPr>
                </a:tc>
                <a:extLst>
                  <a:ext uri="{0D108BD9-81ED-4DB2-BD59-A6C34878D82A}">
                    <a16:rowId xmlns:a16="http://schemas.microsoft.com/office/drawing/2014/main" val="571339370"/>
                  </a:ext>
                </a:extLst>
              </a:tr>
            </a:tbl>
          </a:graphicData>
        </a:graphic>
      </p:graphicFrame>
      <p:sp>
        <p:nvSpPr>
          <p:cNvPr id="12" name="Inhaltsplatzhalter 3">
            <a:extLst>
              <a:ext uri="{FF2B5EF4-FFF2-40B4-BE49-F238E27FC236}">
                <a16:creationId xmlns:a16="http://schemas.microsoft.com/office/drawing/2014/main" id="{CF57C34D-1949-0EB9-D3EF-79E771DE2D64}"/>
              </a:ext>
            </a:extLst>
          </p:cNvPr>
          <p:cNvSpPr txBox="1">
            <a:spLocks/>
          </p:cNvSpPr>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Öffnen durch Weglassen von Informationen (z.B. Zahlenraum)</a:t>
            </a:r>
          </a:p>
        </p:txBody>
      </p:sp>
    </p:spTree>
    <p:extLst>
      <p:ext uri="{BB962C8B-B14F-4D97-AF65-F5344CB8AC3E}">
        <p14:creationId xmlns:p14="http://schemas.microsoft.com/office/powerpoint/2010/main" val="2149247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49</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OFFENE AUFGABEN</a:t>
            </a:r>
          </a:p>
        </p:txBody>
      </p:sp>
      <p:graphicFrame>
        <p:nvGraphicFramePr>
          <p:cNvPr id="3" name="Tabelle 6">
            <a:extLst>
              <a:ext uri="{FF2B5EF4-FFF2-40B4-BE49-F238E27FC236}">
                <a16:creationId xmlns:a16="http://schemas.microsoft.com/office/drawing/2014/main" id="{2D14A2CD-AAD3-1ED8-5D14-C7A133F11B02}"/>
              </a:ext>
            </a:extLst>
          </p:cNvPr>
          <p:cNvGraphicFramePr>
            <a:graphicFrameLocks noGrp="1"/>
          </p:cNvGraphicFramePr>
          <p:nvPr>
            <p:ph idx="1"/>
            <p:extLst>
              <p:ext uri="{D42A27DB-BD31-4B8C-83A1-F6EECF244321}">
                <p14:modId xmlns:p14="http://schemas.microsoft.com/office/powerpoint/2010/main" val="2594692426"/>
              </p:ext>
            </p:extLst>
          </p:nvPr>
        </p:nvGraphicFramePr>
        <p:xfrm>
          <a:off x="1096423" y="2270063"/>
          <a:ext cx="7537214" cy="3790495"/>
        </p:xfrm>
        <a:graphic>
          <a:graphicData uri="http://schemas.openxmlformats.org/drawingml/2006/table">
            <a:tbl>
              <a:tblPr firstRow="1" bandRow="1">
                <a:tableStyleId>{5C22544A-7EE6-4342-B048-85BDC9FD1C3A}</a:tableStyleId>
              </a:tblPr>
              <a:tblGrid>
                <a:gridCol w="3768607">
                  <a:extLst>
                    <a:ext uri="{9D8B030D-6E8A-4147-A177-3AD203B41FA5}">
                      <a16:colId xmlns:a16="http://schemas.microsoft.com/office/drawing/2014/main" val="1666722245"/>
                    </a:ext>
                  </a:extLst>
                </a:gridCol>
                <a:gridCol w="3768607">
                  <a:extLst>
                    <a:ext uri="{9D8B030D-6E8A-4147-A177-3AD203B41FA5}">
                      <a16:colId xmlns:a16="http://schemas.microsoft.com/office/drawing/2014/main" val="2133294220"/>
                    </a:ext>
                  </a:extLst>
                </a:gridCol>
              </a:tblGrid>
              <a:tr h="401034">
                <a:tc>
                  <a:txBody>
                    <a:bodyPr/>
                    <a:lstStyle/>
                    <a:p>
                      <a:r>
                        <a:rPr lang="de-DE" dirty="0"/>
                        <a:t>geschlossen</a:t>
                      </a:r>
                    </a:p>
                  </a:txBody>
                  <a:tcPr>
                    <a:solidFill>
                      <a:srgbClr val="327D87"/>
                    </a:solidFill>
                  </a:tcPr>
                </a:tc>
                <a:tc>
                  <a:txBody>
                    <a:bodyPr/>
                    <a:lstStyle/>
                    <a:p>
                      <a:r>
                        <a:rPr lang="de-DE" dirty="0"/>
                        <a:t>geöffnet</a:t>
                      </a:r>
                    </a:p>
                  </a:txBody>
                  <a:tcPr>
                    <a:solidFill>
                      <a:srgbClr val="327D87"/>
                    </a:solidFill>
                  </a:tcPr>
                </a:tc>
                <a:extLst>
                  <a:ext uri="{0D108BD9-81ED-4DB2-BD59-A6C34878D82A}">
                    <a16:rowId xmlns:a16="http://schemas.microsoft.com/office/drawing/2014/main" val="1105134050"/>
                  </a:ext>
                </a:extLst>
              </a:tr>
              <a:tr h="3389461">
                <a:tc>
                  <a:txBody>
                    <a:bodyPr/>
                    <a:lstStyle/>
                    <a:p>
                      <a:r>
                        <a:rPr lang="de-DE" b="0" u="none" dirty="0"/>
                        <a:t>Löse die Aufgaben!</a:t>
                      </a:r>
                    </a:p>
                    <a:p>
                      <a:endParaRPr lang="de-DE" b="0" u="sng" dirty="0"/>
                    </a:p>
                    <a:p>
                      <a:r>
                        <a:rPr lang="de-DE" b="0" u="sng" dirty="0"/>
                        <a:t>62 + 15 = </a:t>
                      </a:r>
                    </a:p>
                    <a:p>
                      <a:r>
                        <a:rPr lang="de-DE" sz="1800" u="none" dirty="0">
                          <a:solidFill>
                            <a:srgbClr val="327D87"/>
                          </a:solidFill>
                        </a:rPr>
                        <a:t>60 + 10 =</a:t>
                      </a:r>
                    </a:p>
                    <a:p>
                      <a:r>
                        <a:rPr lang="de-DE" sz="1800" u="none" dirty="0">
                          <a:solidFill>
                            <a:srgbClr val="327D87"/>
                          </a:solidFill>
                        </a:rPr>
                        <a:t>  2 +   5 =</a:t>
                      </a:r>
                    </a:p>
                    <a:p>
                      <a:endParaRPr lang="de-DE" sz="1800" u="none" dirty="0"/>
                    </a:p>
                    <a:p>
                      <a:r>
                        <a:rPr lang="de-DE" sz="1800" u="none" dirty="0"/>
                        <a:t>19 + 29 =</a:t>
                      </a:r>
                    </a:p>
                    <a:p>
                      <a:r>
                        <a:rPr lang="de-DE" sz="1800" u="none" dirty="0"/>
                        <a:t>77 + 16 =</a:t>
                      </a:r>
                    </a:p>
                    <a:p>
                      <a:r>
                        <a:rPr lang="de-DE" sz="1800" u="none" dirty="0"/>
                        <a:t>23 + 46 =</a:t>
                      </a:r>
                    </a:p>
                    <a:p>
                      <a:endParaRPr lang="de-DE" sz="1800" u="none" dirty="0"/>
                    </a:p>
                    <a:p>
                      <a:r>
                        <a:rPr lang="de-DE" sz="1800" u="none" dirty="0">
                          <a:solidFill>
                            <a:srgbClr val="327D87"/>
                          </a:solidFill>
                        </a:rPr>
                        <a:t>Immer Zehner plus Zehner und Einer plus Einer!</a:t>
                      </a:r>
                    </a:p>
                  </a:txBody>
                  <a:tcPr>
                    <a:solidFill>
                      <a:srgbClr val="D9D9D9"/>
                    </a:solidFill>
                  </a:tcPr>
                </a:tc>
                <a:tc>
                  <a:txBody>
                    <a:bodyPr/>
                    <a:lstStyle/>
                    <a:p>
                      <a:r>
                        <a:rPr lang="de-DE" sz="1800" u="none" dirty="0"/>
                        <a:t>Rechne die Aufgaben möglichst schlau!</a:t>
                      </a:r>
                    </a:p>
                    <a:p>
                      <a:endParaRPr lang="de-DE" sz="1800" u="none" dirty="0"/>
                    </a:p>
                    <a:p>
                      <a:r>
                        <a:rPr lang="de-DE" sz="1800" u="none" dirty="0"/>
                        <a:t>62 + 15 =</a:t>
                      </a:r>
                    </a:p>
                    <a:p>
                      <a:r>
                        <a:rPr lang="de-DE" sz="1800" u="none" dirty="0"/>
                        <a:t>19 + 29 =</a:t>
                      </a:r>
                    </a:p>
                    <a:p>
                      <a:r>
                        <a:rPr lang="de-DE" sz="1800" u="none" dirty="0"/>
                        <a:t>77 + 16 =</a:t>
                      </a:r>
                    </a:p>
                    <a:p>
                      <a:endParaRPr lang="de-DE" dirty="0"/>
                    </a:p>
                    <a:p>
                      <a:r>
                        <a:rPr lang="de-DE" dirty="0"/>
                        <a:t>Denke dir weitere Aufgaben aus und löse sie!</a:t>
                      </a:r>
                    </a:p>
                  </a:txBody>
                  <a:tcPr>
                    <a:solidFill>
                      <a:srgbClr val="D9D9D9"/>
                    </a:solidFill>
                  </a:tcPr>
                </a:tc>
                <a:extLst>
                  <a:ext uri="{0D108BD9-81ED-4DB2-BD59-A6C34878D82A}">
                    <a16:rowId xmlns:a16="http://schemas.microsoft.com/office/drawing/2014/main" val="571339370"/>
                  </a:ext>
                </a:extLst>
              </a:tr>
            </a:tbl>
          </a:graphicData>
        </a:graphic>
      </p:graphicFrame>
      <p:sp>
        <p:nvSpPr>
          <p:cNvPr id="12" name="Inhaltsplatzhalter 3">
            <a:extLst>
              <a:ext uri="{FF2B5EF4-FFF2-40B4-BE49-F238E27FC236}">
                <a16:creationId xmlns:a16="http://schemas.microsoft.com/office/drawing/2014/main" id="{CF57C34D-1949-0EB9-D3EF-79E771DE2D64}"/>
              </a:ext>
            </a:extLst>
          </p:cNvPr>
          <p:cNvSpPr txBox="1">
            <a:spLocks/>
          </p:cNvSpPr>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Öffnen durch Weglassen von Vorgaben (z.B. Vorgehensweisen)</a:t>
            </a:r>
          </a:p>
        </p:txBody>
      </p:sp>
    </p:spTree>
    <p:extLst>
      <p:ext uri="{BB962C8B-B14F-4D97-AF65-F5344CB8AC3E}">
        <p14:creationId xmlns:p14="http://schemas.microsoft.com/office/powerpoint/2010/main" val="1579451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50</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OFFENE AUFGABEN</a:t>
            </a:r>
          </a:p>
        </p:txBody>
      </p:sp>
      <p:graphicFrame>
        <p:nvGraphicFramePr>
          <p:cNvPr id="3" name="Tabelle 6">
            <a:extLst>
              <a:ext uri="{FF2B5EF4-FFF2-40B4-BE49-F238E27FC236}">
                <a16:creationId xmlns:a16="http://schemas.microsoft.com/office/drawing/2014/main" id="{2D14A2CD-AAD3-1ED8-5D14-C7A133F11B02}"/>
              </a:ext>
            </a:extLst>
          </p:cNvPr>
          <p:cNvGraphicFramePr>
            <a:graphicFrameLocks noGrp="1"/>
          </p:cNvGraphicFramePr>
          <p:nvPr>
            <p:ph idx="1"/>
            <p:extLst>
              <p:ext uri="{D42A27DB-BD31-4B8C-83A1-F6EECF244321}">
                <p14:modId xmlns:p14="http://schemas.microsoft.com/office/powerpoint/2010/main" val="59715740"/>
              </p:ext>
            </p:extLst>
          </p:nvPr>
        </p:nvGraphicFramePr>
        <p:xfrm>
          <a:off x="1096423" y="2270063"/>
          <a:ext cx="7537214" cy="2117531"/>
        </p:xfrm>
        <a:graphic>
          <a:graphicData uri="http://schemas.openxmlformats.org/drawingml/2006/table">
            <a:tbl>
              <a:tblPr firstRow="1" bandRow="1">
                <a:tableStyleId>{5C22544A-7EE6-4342-B048-85BDC9FD1C3A}</a:tableStyleId>
              </a:tblPr>
              <a:tblGrid>
                <a:gridCol w="3768607">
                  <a:extLst>
                    <a:ext uri="{9D8B030D-6E8A-4147-A177-3AD203B41FA5}">
                      <a16:colId xmlns:a16="http://schemas.microsoft.com/office/drawing/2014/main" val="1666722245"/>
                    </a:ext>
                  </a:extLst>
                </a:gridCol>
                <a:gridCol w="3768607">
                  <a:extLst>
                    <a:ext uri="{9D8B030D-6E8A-4147-A177-3AD203B41FA5}">
                      <a16:colId xmlns:a16="http://schemas.microsoft.com/office/drawing/2014/main" val="2133294220"/>
                    </a:ext>
                  </a:extLst>
                </a:gridCol>
              </a:tblGrid>
              <a:tr h="207266">
                <a:tc>
                  <a:txBody>
                    <a:bodyPr/>
                    <a:lstStyle/>
                    <a:p>
                      <a:r>
                        <a:rPr lang="de-DE" dirty="0"/>
                        <a:t>geschlossen</a:t>
                      </a:r>
                    </a:p>
                  </a:txBody>
                  <a:tcPr>
                    <a:solidFill>
                      <a:srgbClr val="327D87"/>
                    </a:solidFill>
                  </a:tcPr>
                </a:tc>
                <a:tc>
                  <a:txBody>
                    <a:bodyPr/>
                    <a:lstStyle/>
                    <a:p>
                      <a:r>
                        <a:rPr lang="de-DE" dirty="0"/>
                        <a:t>geöffnet</a:t>
                      </a:r>
                    </a:p>
                  </a:txBody>
                  <a:tcPr>
                    <a:solidFill>
                      <a:srgbClr val="327D87"/>
                    </a:solidFill>
                  </a:tcPr>
                </a:tc>
                <a:extLst>
                  <a:ext uri="{0D108BD9-81ED-4DB2-BD59-A6C34878D82A}">
                    <a16:rowId xmlns:a16="http://schemas.microsoft.com/office/drawing/2014/main" val="1105134050"/>
                  </a:ext>
                </a:extLst>
              </a:tr>
              <a:tr h="1751771">
                <a:tc>
                  <a:txBody>
                    <a:bodyPr/>
                    <a:lstStyle/>
                    <a:p>
                      <a:r>
                        <a:rPr lang="de-DE" b="0" u="none" dirty="0"/>
                        <a:t>Rechne aus!</a:t>
                      </a:r>
                    </a:p>
                    <a:p>
                      <a:endParaRPr lang="de-DE" b="0" u="sng" dirty="0"/>
                    </a:p>
                    <a:p>
                      <a:r>
                        <a:rPr lang="de-DE" sz="1800" u="none" dirty="0"/>
                        <a:t>  8 + 7 =</a:t>
                      </a:r>
                    </a:p>
                    <a:p>
                      <a:r>
                        <a:rPr lang="de-DE" sz="1800" u="none" dirty="0"/>
                        <a:t>  9 + 6 =</a:t>
                      </a:r>
                    </a:p>
                    <a:p>
                      <a:r>
                        <a:rPr lang="de-DE" sz="1800" u="none" dirty="0"/>
                        <a:t>10 + 5 =</a:t>
                      </a:r>
                    </a:p>
                    <a:p>
                      <a:endParaRPr lang="de-DE" sz="1800" u="none" dirty="0"/>
                    </a:p>
                  </a:txBody>
                  <a:tcPr>
                    <a:solidFill>
                      <a:srgbClr val="D9D9D9"/>
                    </a:solidFill>
                  </a:tcPr>
                </a:tc>
                <a:tc>
                  <a:txBody>
                    <a:bodyPr/>
                    <a:lstStyle/>
                    <a:p>
                      <a:r>
                        <a:rPr lang="de-DE" sz="1800" u="none" dirty="0"/>
                        <a:t>Finde möglichst schlau verschiedene Plusaufgaben mit dem Ergebnis 15!</a:t>
                      </a:r>
                    </a:p>
                    <a:p>
                      <a:endParaRPr lang="de-DE" sz="1800" u="none" dirty="0"/>
                    </a:p>
                  </a:txBody>
                  <a:tcPr>
                    <a:solidFill>
                      <a:srgbClr val="D9D9D9"/>
                    </a:solidFill>
                  </a:tcPr>
                </a:tc>
                <a:extLst>
                  <a:ext uri="{0D108BD9-81ED-4DB2-BD59-A6C34878D82A}">
                    <a16:rowId xmlns:a16="http://schemas.microsoft.com/office/drawing/2014/main" val="571339370"/>
                  </a:ext>
                </a:extLst>
              </a:tr>
            </a:tbl>
          </a:graphicData>
        </a:graphic>
      </p:graphicFrame>
      <p:sp>
        <p:nvSpPr>
          <p:cNvPr id="12" name="Inhaltsplatzhalter 3">
            <a:extLst>
              <a:ext uri="{FF2B5EF4-FFF2-40B4-BE49-F238E27FC236}">
                <a16:creationId xmlns:a16="http://schemas.microsoft.com/office/drawing/2014/main" id="{CF57C34D-1949-0EB9-D3EF-79E771DE2D64}"/>
              </a:ext>
            </a:extLst>
          </p:cNvPr>
          <p:cNvSpPr txBox="1">
            <a:spLocks/>
          </p:cNvSpPr>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Öffnen durch Umkehren (z.B. Zielumkehr)</a:t>
            </a:r>
          </a:p>
        </p:txBody>
      </p:sp>
    </p:spTree>
    <p:extLst>
      <p:ext uri="{BB962C8B-B14F-4D97-AF65-F5344CB8AC3E}">
        <p14:creationId xmlns:p14="http://schemas.microsoft.com/office/powerpoint/2010/main" val="8995632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C08F025E-A1EF-551E-F5E2-A3B7847606A3}"/>
              </a:ext>
            </a:extLst>
          </p:cNvPr>
          <p:cNvPicPr>
            <a:picLocks noChangeAspect="1"/>
          </p:cNvPicPr>
          <p:nvPr/>
        </p:nvPicPr>
        <p:blipFill>
          <a:blip r:embed="rId3"/>
          <a:stretch>
            <a:fillRect/>
          </a:stretch>
        </p:blipFill>
        <p:spPr>
          <a:xfrm>
            <a:off x="1239333" y="1696191"/>
            <a:ext cx="6736981" cy="4439467"/>
          </a:xfrm>
          <a:prstGeom prst="rect">
            <a:avLst/>
          </a:prstGeom>
        </p:spPr>
      </p:pic>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51</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MODULÜBERBLICK</a:t>
            </a:r>
          </a:p>
        </p:txBody>
      </p:sp>
      <p:sp>
        <p:nvSpPr>
          <p:cNvPr id="3" name="Textfeld 2">
            <a:extLst>
              <a:ext uri="{FF2B5EF4-FFF2-40B4-BE49-F238E27FC236}">
                <a16:creationId xmlns:a16="http://schemas.microsoft.com/office/drawing/2014/main" id="{A04E9D84-FCE5-0ED4-08A9-E1460A2A6929}"/>
              </a:ext>
            </a:extLst>
          </p:cNvPr>
          <p:cNvSpPr txBox="1"/>
          <p:nvPr/>
        </p:nvSpPr>
        <p:spPr>
          <a:xfrm>
            <a:off x="6502400" y="6002568"/>
            <a:ext cx="2316083" cy="276999"/>
          </a:xfrm>
          <a:prstGeom prst="rect">
            <a:avLst/>
          </a:prstGeom>
          <a:noFill/>
        </p:spPr>
        <p:txBody>
          <a:bodyPr wrap="none" rtlCol="0">
            <a:spAutoFit/>
          </a:bodyPr>
          <a:lstStyle/>
          <a:p>
            <a:r>
              <a:rPr lang="de-DE" sz="1200" dirty="0">
                <a:solidFill>
                  <a:srgbClr val="327D87"/>
                </a:solidFill>
                <a:hlinkClick r:id="rId4">
                  <a:extLst>
                    <a:ext uri="{A12FA001-AC4F-418D-AE19-62706E023703}">
                      <ahyp:hlinkClr xmlns:ahyp="http://schemas.microsoft.com/office/drawing/2018/hyperlinkcolor" val="tx"/>
                    </a:ext>
                  </a:extLst>
                </a:hlinkClick>
              </a:rPr>
              <a:t>https://pikas-mi.dzlm.de/node/49</a:t>
            </a:r>
            <a:endParaRPr lang="de-DE" sz="1200" dirty="0">
              <a:solidFill>
                <a:srgbClr val="327D87"/>
              </a:solidFill>
            </a:endParaRPr>
          </a:p>
        </p:txBody>
      </p:sp>
      <p:sp>
        <p:nvSpPr>
          <p:cNvPr id="4" name="Rechteck: abgerundete Ecken 3">
            <a:extLst>
              <a:ext uri="{FF2B5EF4-FFF2-40B4-BE49-F238E27FC236}">
                <a16:creationId xmlns:a16="http://schemas.microsoft.com/office/drawing/2014/main" id="{80373D3F-7709-DD77-EEC2-446D5C1682D1}"/>
              </a:ext>
            </a:extLst>
          </p:cNvPr>
          <p:cNvSpPr/>
          <p:nvPr/>
        </p:nvSpPr>
        <p:spPr>
          <a:xfrm>
            <a:off x="1255744" y="3104575"/>
            <a:ext cx="2316083" cy="1385046"/>
          </a:xfrm>
          <a:prstGeom prst="roundRect">
            <a:avLst/>
          </a:prstGeom>
          <a:noFill/>
          <a:ln w="571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3957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der Praxisaufgabe</a:t>
            </a:r>
          </a:p>
          <a:p>
            <a:r>
              <a:rPr lang="de-DE" cap="small" dirty="0"/>
              <a:t>Leitidee</a:t>
            </a:r>
            <a:r>
              <a:rPr lang="de-DE" dirty="0"/>
              <a:t> Aufgaben adaptieren</a:t>
            </a:r>
          </a:p>
          <a:p>
            <a:r>
              <a:rPr lang="de-DE" cap="small" dirty="0"/>
              <a:t>Inhalt</a:t>
            </a:r>
            <a:r>
              <a:rPr lang="de-DE" dirty="0"/>
              <a:t> Zahlvorstellungen aufbauen</a:t>
            </a:r>
          </a:p>
          <a:p>
            <a:pPr marL="457200" lvl="1" indent="0">
              <a:buNone/>
            </a:pPr>
            <a:r>
              <a:rPr lang="de-DE" dirty="0"/>
              <a:t>3.1	Zahlaspekte beachten</a:t>
            </a:r>
          </a:p>
          <a:p>
            <a:pPr marL="457200" lvl="1" indent="0">
              <a:buNone/>
            </a:pPr>
            <a:r>
              <a:rPr lang="de-DE" dirty="0"/>
              <a:t>3.2 	Anzahlen strukturieren – Darstellungen vernetzen</a:t>
            </a:r>
          </a:p>
          <a:p>
            <a:pPr marL="457200" lvl="1" indent="0">
              <a:buNone/>
            </a:pPr>
            <a:r>
              <a:rPr lang="de-DE" dirty="0"/>
              <a:t>3.3 	Beziehungen herstellen</a:t>
            </a:r>
          </a:p>
          <a:p>
            <a:r>
              <a:rPr lang="de-DE" dirty="0"/>
              <a:t>Förderschwerpunkt Lernen</a:t>
            </a:r>
          </a:p>
          <a:p>
            <a:r>
              <a:rPr lang="de-DE" dirty="0"/>
              <a:t>Planung der Praxisaufgabe</a:t>
            </a:r>
          </a:p>
          <a:p>
            <a:r>
              <a:rPr lang="de-DE" dirty="0"/>
              <a:t>Abschluss</a:t>
            </a:r>
          </a:p>
          <a:p>
            <a:endParaRPr lang="de-DE" dirty="0"/>
          </a:p>
          <a:p>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
        <p:nvSpPr>
          <p:cNvPr id="6" name="Rechteck: abgerundete Ecken 5">
            <a:extLst>
              <a:ext uri="{FF2B5EF4-FFF2-40B4-BE49-F238E27FC236}">
                <a16:creationId xmlns:a16="http://schemas.microsoft.com/office/drawing/2014/main" id="{24614CED-7B4A-F5F3-AD69-112F2B0EE26A}"/>
              </a:ext>
            </a:extLst>
          </p:cNvPr>
          <p:cNvSpPr/>
          <p:nvPr/>
        </p:nvSpPr>
        <p:spPr>
          <a:xfrm>
            <a:off x="1096423" y="1175230"/>
            <a:ext cx="4361402"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0230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52</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TIPPS UND HERAUSFORDERUNGEN BEREITHALTEN</a:t>
            </a:r>
          </a:p>
        </p:txBody>
      </p:sp>
      <p:pic>
        <p:nvPicPr>
          <p:cNvPr id="7" name="Inhaltsplatzhalter 6">
            <a:extLst>
              <a:ext uri="{FF2B5EF4-FFF2-40B4-BE49-F238E27FC236}">
                <a16:creationId xmlns:a16="http://schemas.microsoft.com/office/drawing/2014/main" id="{C16A880B-38B1-5211-D20A-A1E0A4295AAF}"/>
              </a:ext>
            </a:extLst>
          </p:cNvPr>
          <p:cNvPicPr>
            <a:picLocks noGrp="1" noChangeAspect="1"/>
          </p:cNvPicPr>
          <p:nvPr>
            <p:ph idx="1"/>
          </p:nvPr>
        </p:nvPicPr>
        <p:blipFill>
          <a:blip r:embed="rId3"/>
          <a:stretch>
            <a:fillRect/>
          </a:stretch>
        </p:blipFill>
        <p:spPr>
          <a:xfrm>
            <a:off x="830262" y="2160421"/>
            <a:ext cx="7853895" cy="2776260"/>
          </a:xfrm>
        </p:spPr>
      </p:pic>
      <p:sp>
        <p:nvSpPr>
          <p:cNvPr id="11" name="Textfeld 10">
            <a:extLst>
              <a:ext uri="{FF2B5EF4-FFF2-40B4-BE49-F238E27FC236}">
                <a16:creationId xmlns:a16="http://schemas.microsoft.com/office/drawing/2014/main" id="{56880FB8-7A00-0FCA-BF1E-A5AF18087BF1}"/>
              </a:ext>
            </a:extLst>
          </p:cNvPr>
          <p:cNvSpPr txBox="1"/>
          <p:nvPr/>
        </p:nvSpPr>
        <p:spPr>
          <a:xfrm>
            <a:off x="6457950" y="5950266"/>
            <a:ext cx="2316083" cy="276999"/>
          </a:xfrm>
          <a:prstGeom prst="rect">
            <a:avLst/>
          </a:prstGeom>
          <a:noFill/>
        </p:spPr>
        <p:txBody>
          <a:bodyPr wrap="none" rtlCol="0">
            <a:spAutoFit/>
          </a:bodyPr>
          <a:lstStyle/>
          <a:p>
            <a:r>
              <a:rPr lang="de-DE" sz="1200" dirty="0">
                <a:solidFill>
                  <a:srgbClr val="327D87"/>
                </a:solidFill>
                <a:hlinkClick r:id="rId4">
                  <a:extLst>
                    <a:ext uri="{A12FA001-AC4F-418D-AE19-62706E023703}">
                      <ahyp:hlinkClr xmlns:ahyp="http://schemas.microsoft.com/office/drawing/2018/hyperlinkcolor" val="tx"/>
                    </a:ext>
                  </a:extLst>
                </a:hlinkClick>
              </a:rPr>
              <a:t>https://pikas-mi.dzlm.de/node/69</a:t>
            </a:r>
            <a:endParaRPr lang="de-DE" sz="1200" dirty="0">
              <a:solidFill>
                <a:srgbClr val="327D87"/>
              </a:solidFill>
            </a:endParaRPr>
          </a:p>
        </p:txBody>
      </p:sp>
    </p:spTree>
    <p:extLst>
      <p:ext uri="{BB962C8B-B14F-4D97-AF65-F5344CB8AC3E}">
        <p14:creationId xmlns:p14="http://schemas.microsoft.com/office/powerpoint/2010/main" val="1727057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53</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TIPPS UND HERAUSFORDERUNGEN BEREITHALTEN</a:t>
            </a:r>
          </a:p>
        </p:txBody>
      </p:sp>
      <p:sp>
        <p:nvSpPr>
          <p:cNvPr id="4" name="Inhaltsplatzhalter 3">
            <a:extLst>
              <a:ext uri="{FF2B5EF4-FFF2-40B4-BE49-F238E27FC236}">
                <a16:creationId xmlns:a16="http://schemas.microsoft.com/office/drawing/2014/main" id="{32BC9EE8-E2D1-1C0B-B672-3D8950E0E13C}"/>
              </a:ext>
            </a:extLst>
          </p:cNvPr>
          <p:cNvSpPr>
            <a:spLocks noGrp="1"/>
          </p:cNvSpPr>
          <p:nvPr>
            <p:ph idx="1"/>
          </p:nvPr>
        </p:nvSpPr>
        <p:spPr/>
        <p:txBody>
          <a:bodyPr/>
          <a:lstStyle/>
          <a:p>
            <a:pPr marL="0" indent="0">
              <a:buNone/>
            </a:pPr>
            <a:endParaRPr lang="de-DE" dirty="0"/>
          </a:p>
        </p:txBody>
      </p:sp>
      <p:pic>
        <p:nvPicPr>
          <p:cNvPr id="8" name="Grafik 7">
            <a:extLst>
              <a:ext uri="{FF2B5EF4-FFF2-40B4-BE49-F238E27FC236}">
                <a16:creationId xmlns:a16="http://schemas.microsoft.com/office/drawing/2014/main" id="{7D857E1D-AA7F-DC4C-F0A4-5CAF9E72B0F8}"/>
              </a:ext>
            </a:extLst>
          </p:cNvPr>
          <p:cNvPicPr>
            <a:picLocks noChangeAspect="1"/>
          </p:cNvPicPr>
          <p:nvPr/>
        </p:nvPicPr>
        <p:blipFill>
          <a:blip r:embed="rId2"/>
          <a:stretch>
            <a:fillRect/>
          </a:stretch>
        </p:blipFill>
        <p:spPr>
          <a:xfrm>
            <a:off x="1861049" y="2224112"/>
            <a:ext cx="5625601" cy="3439858"/>
          </a:xfrm>
          <a:prstGeom prst="rect">
            <a:avLst/>
          </a:prstGeom>
          <a:ln>
            <a:solidFill>
              <a:schemeClr val="bg1">
                <a:lumMod val="85000"/>
              </a:schemeClr>
            </a:solidFill>
          </a:ln>
        </p:spPr>
      </p:pic>
    </p:spTree>
    <p:extLst>
      <p:ext uri="{BB962C8B-B14F-4D97-AF65-F5344CB8AC3E}">
        <p14:creationId xmlns:p14="http://schemas.microsoft.com/office/powerpoint/2010/main" val="1037686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73EF-A5C8-7CD6-7EF8-728C46DA34ED}"/>
              </a:ext>
            </a:extLst>
          </p:cNvPr>
          <p:cNvSpPr>
            <a:spLocks noGrp="1"/>
          </p:cNvSpPr>
          <p:nvPr>
            <p:ph type="title"/>
          </p:nvPr>
        </p:nvSpPr>
        <p:spPr/>
        <p:txBody>
          <a:bodyPr/>
          <a:lstStyle/>
          <a:p>
            <a:r>
              <a:rPr lang="de-DE" dirty="0"/>
              <a:t>2. Aufgaben adaptieren</a:t>
            </a:r>
          </a:p>
        </p:txBody>
      </p:sp>
      <p:sp>
        <p:nvSpPr>
          <p:cNvPr id="5" name="Datumsplatzhalter 4">
            <a:extLst>
              <a:ext uri="{FF2B5EF4-FFF2-40B4-BE49-F238E27FC236}">
                <a16:creationId xmlns:a16="http://schemas.microsoft.com/office/drawing/2014/main" id="{002A1147-6017-8DE6-F8C8-5602C4096D18}"/>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DAE2BB1E-2AC1-5E6A-4FC7-87F755E1D957}"/>
              </a:ext>
            </a:extLst>
          </p:cNvPr>
          <p:cNvSpPr>
            <a:spLocks noGrp="1"/>
          </p:cNvSpPr>
          <p:nvPr>
            <p:ph type="sldNum" sz="quarter" idx="12"/>
          </p:nvPr>
        </p:nvSpPr>
        <p:spPr/>
        <p:txBody>
          <a:bodyPr/>
          <a:lstStyle/>
          <a:p>
            <a:fld id="{C3752B7C-18A9-864D-BBCB-54A9F41B5594}" type="slidenum">
              <a:rPr lang="de-DE" smtClean="0"/>
              <a:pPr/>
              <a:t>54</a:t>
            </a:fld>
            <a:endParaRPr lang="de-DE" dirty="0"/>
          </a:p>
        </p:txBody>
      </p:sp>
      <p:sp>
        <p:nvSpPr>
          <p:cNvPr id="10" name="Textplatzhalter 9">
            <a:extLst>
              <a:ext uri="{FF2B5EF4-FFF2-40B4-BE49-F238E27FC236}">
                <a16:creationId xmlns:a16="http://schemas.microsoft.com/office/drawing/2014/main" id="{83A071E5-E199-7F6B-2741-33D673D72713}"/>
              </a:ext>
            </a:extLst>
          </p:cNvPr>
          <p:cNvSpPr>
            <a:spLocks noGrp="1"/>
          </p:cNvSpPr>
          <p:nvPr>
            <p:ph type="body" sz="quarter" idx="13"/>
          </p:nvPr>
        </p:nvSpPr>
        <p:spPr/>
        <p:txBody>
          <a:bodyPr/>
          <a:lstStyle/>
          <a:p>
            <a:r>
              <a:rPr lang="de-DE" dirty="0"/>
              <a:t>TIPPS UND HERAUSFORDERUNGEN BEREITHALTEN</a:t>
            </a:r>
          </a:p>
        </p:txBody>
      </p:sp>
      <p:pic>
        <p:nvPicPr>
          <p:cNvPr id="7" name="Inhaltsplatzhalter 6">
            <a:extLst>
              <a:ext uri="{FF2B5EF4-FFF2-40B4-BE49-F238E27FC236}">
                <a16:creationId xmlns:a16="http://schemas.microsoft.com/office/drawing/2014/main" id="{2D57CEDE-0499-45A7-2878-F0CA5A6A64F5}"/>
              </a:ext>
            </a:extLst>
          </p:cNvPr>
          <p:cNvPicPr>
            <a:picLocks noGrp="1" noChangeAspect="1"/>
          </p:cNvPicPr>
          <p:nvPr>
            <p:ph idx="1"/>
          </p:nvPr>
        </p:nvPicPr>
        <p:blipFill>
          <a:blip r:embed="rId2"/>
          <a:stretch>
            <a:fillRect/>
          </a:stretch>
        </p:blipFill>
        <p:spPr>
          <a:xfrm>
            <a:off x="1097120" y="2105572"/>
            <a:ext cx="7008812" cy="2124569"/>
          </a:xfrm>
        </p:spPr>
      </p:pic>
    </p:spTree>
    <p:extLst>
      <p:ext uri="{BB962C8B-B14F-4D97-AF65-F5344CB8AC3E}">
        <p14:creationId xmlns:p14="http://schemas.microsoft.com/office/powerpoint/2010/main" val="2536504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655BE-7FD6-4004-C614-A6173EF04B46}"/>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F08F1ACB-5379-A998-8BF3-2AB043D6E1AD}"/>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4" name="Foliennummernplatzhalter 3">
            <a:extLst>
              <a:ext uri="{FF2B5EF4-FFF2-40B4-BE49-F238E27FC236}">
                <a16:creationId xmlns:a16="http://schemas.microsoft.com/office/drawing/2014/main" id="{E28A845B-F3EF-502D-157E-C77223A7E662}"/>
              </a:ext>
            </a:extLst>
          </p:cNvPr>
          <p:cNvSpPr>
            <a:spLocks noGrp="1"/>
          </p:cNvSpPr>
          <p:nvPr>
            <p:ph type="sldNum" sz="quarter" idx="12"/>
          </p:nvPr>
        </p:nvSpPr>
        <p:spPr/>
        <p:txBody>
          <a:bodyPr/>
          <a:lstStyle/>
          <a:p>
            <a:fld id="{C3752B7C-18A9-864D-BBCB-54A9F41B5594}" type="slidenum">
              <a:rPr lang="de-DE" smtClean="0"/>
              <a:pPr/>
              <a:t>55</a:t>
            </a:fld>
            <a:endParaRPr lang="de-DE" dirty="0"/>
          </a:p>
        </p:txBody>
      </p:sp>
      <p:sp>
        <p:nvSpPr>
          <p:cNvPr id="5" name="Textplatzhalter 4">
            <a:extLst>
              <a:ext uri="{FF2B5EF4-FFF2-40B4-BE49-F238E27FC236}">
                <a16:creationId xmlns:a16="http://schemas.microsoft.com/office/drawing/2014/main" id="{B64BCF96-DC9A-DF11-54AF-80D1A6A5DB05}"/>
              </a:ext>
            </a:extLst>
          </p:cNvPr>
          <p:cNvSpPr>
            <a:spLocks noGrp="1"/>
          </p:cNvSpPr>
          <p:nvPr>
            <p:ph type="body" sz="quarter" idx="13"/>
          </p:nvPr>
        </p:nvSpPr>
        <p:spPr/>
        <p:txBody>
          <a:bodyPr/>
          <a:lstStyle/>
          <a:p>
            <a:r>
              <a:rPr lang="de-DE" dirty="0"/>
              <a:t>HINWEISE ZUR AKTIVITÄT „ADAPTION DER BASISAUFGABE“</a:t>
            </a:r>
          </a:p>
        </p:txBody>
      </p:sp>
      <p:sp>
        <p:nvSpPr>
          <p:cNvPr id="6" name="Inhaltsplatzhalter 5">
            <a:extLst>
              <a:ext uri="{FF2B5EF4-FFF2-40B4-BE49-F238E27FC236}">
                <a16:creationId xmlns:a16="http://schemas.microsoft.com/office/drawing/2014/main" id="{98157994-0740-4A29-4C5F-DD5C929F90FD}"/>
              </a:ext>
            </a:extLst>
          </p:cNvPr>
          <p:cNvSpPr>
            <a:spLocks noGrp="1"/>
          </p:cNvSpPr>
          <p:nvPr>
            <p:ph idx="1"/>
          </p:nvPr>
        </p:nvSpPr>
        <p:spPr/>
        <p:txBody>
          <a:bodyPr/>
          <a:lstStyle/>
          <a:p>
            <a:r>
              <a:rPr lang="de-DE" b="1" dirty="0">
                <a:latin typeface="Arial"/>
                <a:cs typeface="Arial"/>
              </a:rPr>
              <a:t>Ziel</a:t>
            </a:r>
            <a:r>
              <a:rPr lang="de-DE" dirty="0">
                <a:latin typeface="Arial"/>
                <a:cs typeface="Arial"/>
              </a:rPr>
              <a:t>: Vertiefende Auseinandersetzung mit einzelnen Möglichkeiten der Aufgabenadaption in Verbindung der Basisaufgabe „Wie viele Plättchen siehst du?“.</a:t>
            </a:r>
          </a:p>
          <a:p>
            <a:r>
              <a:rPr lang="de-DE" b="1" dirty="0">
                <a:latin typeface="Arial"/>
                <a:cs typeface="Arial"/>
              </a:rPr>
              <a:t>Aufbau</a:t>
            </a:r>
            <a:r>
              <a:rPr lang="de-DE" dirty="0">
                <a:latin typeface="Arial"/>
                <a:cs typeface="Arial"/>
              </a:rPr>
              <a:t> (Vorschlag): </a:t>
            </a:r>
          </a:p>
          <a:p>
            <a:pPr marL="285750" indent="-285750">
              <a:buChar char="•"/>
            </a:pPr>
            <a:r>
              <a:rPr lang="de-DE" dirty="0">
                <a:latin typeface="Arial"/>
                <a:cs typeface="Arial"/>
              </a:rPr>
              <a:t>ca. 10 Minuten Arbeit an der Adaption in Zweiergruppen</a:t>
            </a:r>
          </a:p>
          <a:p>
            <a:pPr marL="285750" indent="-285750">
              <a:buChar char="•"/>
            </a:pPr>
            <a:r>
              <a:rPr lang="de-DE" dirty="0">
                <a:latin typeface="Arial"/>
                <a:cs typeface="Arial"/>
              </a:rPr>
              <a:t>ca. 5 Minuten Reflexion anhand der Reflexionsfragen in Zweiergruppen </a:t>
            </a:r>
            <a:endParaRPr lang="de-DE" dirty="0"/>
          </a:p>
          <a:p>
            <a:pPr marL="285750" indent="-285750">
              <a:buChar char="•"/>
            </a:pPr>
            <a:r>
              <a:rPr lang="de-DE" dirty="0">
                <a:latin typeface="Arial"/>
                <a:cs typeface="Arial"/>
              </a:rPr>
              <a:t>ca. 10 Minuten Sammeln und Diskussion der Ergebnisse im Plenum</a:t>
            </a:r>
          </a:p>
        </p:txBody>
      </p:sp>
    </p:spTree>
    <p:extLst>
      <p:ext uri="{BB962C8B-B14F-4D97-AF65-F5344CB8AC3E}">
        <p14:creationId xmlns:p14="http://schemas.microsoft.com/office/powerpoint/2010/main" val="29386352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DB3C09-ABD7-968D-D448-81605FCB6480}"/>
              </a:ext>
            </a:extLst>
          </p:cNvPr>
          <p:cNvSpPr>
            <a:spLocks noGrp="1"/>
          </p:cNvSpPr>
          <p:nvPr>
            <p:ph type="title"/>
          </p:nvPr>
        </p:nvSpPr>
        <p:spPr/>
        <p:txBody>
          <a:bodyPr/>
          <a:lstStyle/>
          <a:p>
            <a:r>
              <a:rPr lang="de-DE" dirty="0"/>
              <a:t>2. Aufgaben adaptieren</a:t>
            </a:r>
          </a:p>
        </p:txBody>
      </p:sp>
      <p:sp>
        <p:nvSpPr>
          <p:cNvPr id="3" name="Textplatzhalter 2">
            <a:extLst>
              <a:ext uri="{FF2B5EF4-FFF2-40B4-BE49-F238E27FC236}">
                <a16:creationId xmlns:a16="http://schemas.microsoft.com/office/drawing/2014/main" id="{2BB41DE3-49FF-93D4-0303-069125B08D09}"/>
              </a:ext>
            </a:extLst>
          </p:cNvPr>
          <p:cNvSpPr>
            <a:spLocks noGrp="1"/>
          </p:cNvSpPr>
          <p:nvPr>
            <p:ph type="body" sz="quarter" idx="13"/>
          </p:nvPr>
        </p:nvSpPr>
        <p:spPr/>
        <p:txBody>
          <a:bodyPr>
            <a:normAutofit fontScale="77500" lnSpcReduction="20000"/>
          </a:bodyPr>
          <a:lstStyle/>
          <a:p>
            <a:r>
              <a:rPr lang="de-DE" dirty="0"/>
              <a:t>Reflektieren Sie, inwiefern die Adaptionen…</a:t>
            </a:r>
          </a:p>
          <a:p>
            <a:pPr marL="285750" indent="-285750">
              <a:buFont typeface="Arial" panose="020B0604020202020204" pitchFamily="34" charset="0"/>
              <a:buChar char="•"/>
            </a:pPr>
            <a:r>
              <a:rPr lang="de-DE" dirty="0"/>
              <a:t>die möglichen Zugänge und/ oder Lösungsprozesse der Aufgabe,</a:t>
            </a:r>
          </a:p>
          <a:p>
            <a:pPr marL="285750" indent="-285750">
              <a:buFont typeface="Arial" panose="020B0604020202020204" pitchFamily="34" charset="0"/>
              <a:buChar char="•"/>
            </a:pPr>
            <a:r>
              <a:rPr lang="de-DE" dirty="0"/>
              <a:t>den mathematischen Inhalt der Aufgabe,</a:t>
            </a:r>
          </a:p>
          <a:p>
            <a:pPr marL="285750" indent="-285750">
              <a:buFont typeface="Arial" panose="020B0604020202020204" pitchFamily="34" charset="0"/>
              <a:buChar char="•"/>
            </a:pPr>
            <a:r>
              <a:rPr lang="de-DE" dirty="0"/>
              <a:t>die möglichen diagnostischen Erkenntnisse, die Sie als Lehrkraft erlangen können,</a:t>
            </a:r>
          </a:p>
          <a:p>
            <a:r>
              <a:rPr lang="de-DE" dirty="0"/>
              <a:t>modifiziert haben.   </a:t>
            </a:r>
          </a:p>
        </p:txBody>
      </p:sp>
      <p:sp>
        <p:nvSpPr>
          <p:cNvPr id="4" name="Textplatzhalter 3">
            <a:extLst>
              <a:ext uri="{FF2B5EF4-FFF2-40B4-BE49-F238E27FC236}">
                <a16:creationId xmlns:a16="http://schemas.microsoft.com/office/drawing/2014/main" id="{286E496E-B804-D7B1-984B-8792BAB47E0C}"/>
              </a:ext>
            </a:extLst>
          </p:cNvPr>
          <p:cNvSpPr>
            <a:spLocks noGrp="1"/>
          </p:cNvSpPr>
          <p:nvPr>
            <p:ph type="body" sz="quarter" idx="14"/>
          </p:nvPr>
        </p:nvSpPr>
        <p:spPr/>
        <p:txBody>
          <a:bodyPr>
            <a:normAutofit fontScale="77500" lnSpcReduction="20000"/>
          </a:bodyPr>
          <a:lstStyle/>
          <a:p>
            <a:r>
              <a:rPr lang="de-DE" dirty="0"/>
              <a:t>Adaptieren Sie die Basisaufgabe „Wie viele Plättchen siehst du?“ auf zwei verschiedene Arten. Nutzen Sie hierfür den Modulüberblick „Aufgaben adaptieren“. Versuchen Sie den fachlichen Anspruch der Aufgabe sowohl zu erhöhen als auch zu verringern. Stellen Sie sich die adaptierten Aufgaben gegenseitig vor.</a:t>
            </a:r>
          </a:p>
        </p:txBody>
      </p:sp>
      <p:sp>
        <p:nvSpPr>
          <p:cNvPr id="5" name="Datumsplatzhalter 4">
            <a:extLst>
              <a:ext uri="{FF2B5EF4-FFF2-40B4-BE49-F238E27FC236}">
                <a16:creationId xmlns:a16="http://schemas.microsoft.com/office/drawing/2014/main" id="{AFA5592A-AB21-CB59-A84F-0E88BEEA0B0D}"/>
              </a:ext>
            </a:extLst>
          </p:cNvPr>
          <p:cNvSpPr>
            <a:spLocks noGrp="1"/>
          </p:cNvSpPr>
          <p:nvPr>
            <p:ph type="dt" sz="half" idx="10"/>
          </p:nvPr>
        </p:nvSpPr>
        <p:spPr/>
        <p:txBody>
          <a:bodyPr/>
          <a:lstStyle/>
          <a:p>
            <a:pPr>
              <a:lnSpc>
                <a:spcPct val="150000"/>
              </a:lnSpc>
            </a:pPr>
            <a:fld id="{1AFEB675-97A2-2047-A453-727B8A442EDA}" type="datetime6">
              <a:rPr lang="de-DE" smtClean="0"/>
              <a:t>August 23</a:t>
            </a:fld>
            <a:endParaRPr lang="de-DE" dirty="0"/>
          </a:p>
        </p:txBody>
      </p:sp>
      <p:sp>
        <p:nvSpPr>
          <p:cNvPr id="6" name="Foliennummernplatzhalter 5">
            <a:extLst>
              <a:ext uri="{FF2B5EF4-FFF2-40B4-BE49-F238E27FC236}">
                <a16:creationId xmlns:a16="http://schemas.microsoft.com/office/drawing/2014/main" id="{A06FD0D0-19B6-BC23-B146-1B7A5C2687DF}"/>
              </a:ext>
            </a:extLst>
          </p:cNvPr>
          <p:cNvSpPr>
            <a:spLocks noGrp="1"/>
          </p:cNvSpPr>
          <p:nvPr>
            <p:ph type="sldNum" sz="quarter" idx="12"/>
          </p:nvPr>
        </p:nvSpPr>
        <p:spPr/>
        <p:txBody>
          <a:bodyPr/>
          <a:lstStyle/>
          <a:p>
            <a:fld id="{C3752B7C-18A9-864D-BBCB-54A9F41B5594}" type="slidenum">
              <a:rPr lang="de-DE" smtClean="0"/>
              <a:pPr/>
              <a:t>56</a:t>
            </a:fld>
            <a:endParaRPr lang="de-DE" dirty="0"/>
          </a:p>
        </p:txBody>
      </p:sp>
    </p:spTree>
    <p:extLst>
      <p:ext uri="{BB962C8B-B14F-4D97-AF65-F5344CB8AC3E}">
        <p14:creationId xmlns:p14="http://schemas.microsoft.com/office/powerpoint/2010/main" val="24556157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der Praxisaufgabe</a:t>
            </a:r>
          </a:p>
          <a:p>
            <a:r>
              <a:rPr lang="de-DE" cap="small" dirty="0"/>
              <a:t>Leitidee</a:t>
            </a:r>
            <a:r>
              <a:rPr lang="de-DE" dirty="0"/>
              <a:t> Aufgaben adaptieren</a:t>
            </a:r>
          </a:p>
          <a:p>
            <a:r>
              <a:rPr lang="de-DE" cap="small" dirty="0"/>
              <a:t>Inhalt</a:t>
            </a:r>
            <a:r>
              <a:rPr lang="de-DE" dirty="0"/>
              <a:t> Zahlvorstellungen aufbauen</a:t>
            </a:r>
          </a:p>
          <a:p>
            <a:pPr marL="457200" lvl="1" indent="0">
              <a:buNone/>
            </a:pPr>
            <a:r>
              <a:rPr lang="de-DE" dirty="0"/>
              <a:t>3.1	Zahlaspekte beachten</a:t>
            </a:r>
          </a:p>
          <a:p>
            <a:pPr marL="457200" lvl="1" indent="0">
              <a:buNone/>
            </a:pPr>
            <a:r>
              <a:rPr lang="de-DE" dirty="0"/>
              <a:t>3.2 	Anzahlen strukturieren – Darstellungen vernetzen</a:t>
            </a:r>
          </a:p>
          <a:p>
            <a:pPr marL="457200" lvl="1" indent="0">
              <a:buNone/>
            </a:pPr>
            <a:r>
              <a:rPr lang="de-DE" dirty="0"/>
              <a:t>3.3 	Beziehungen herstellen</a:t>
            </a:r>
          </a:p>
          <a:p>
            <a:r>
              <a:rPr lang="de-DE" dirty="0"/>
              <a:t>Förderschwerpunkt Lernen</a:t>
            </a:r>
          </a:p>
          <a:p>
            <a:r>
              <a:rPr lang="de-DE" dirty="0"/>
              <a:t>Planung der Praxisaufgabe</a:t>
            </a:r>
          </a:p>
          <a:p>
            <a:r>
              <a:rPr lang="de-DE" dirty="0"/>
              <a:t>Abschluss</a:t>
            </a:r>
          </a:p>
          <a:p>
            <a:endParaRPr lang="de-DE" dirty="0"/>
          </a:p>
          <a:p>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57</a:t>
            </a:fld>
            <a:endParaRPr lang="de-DE" dirty="0"/>
          </a:p>
        </p:txBody>
      </p:sp>
      <p:sp>
        <p:nvSpPr>
          <p:cNvPr id="6" name="Rechteck: abgerundete Ecken 5">
            <a:extLst>
              <a:ext uri="{FF2B5EF4-FFF2-40B4-BE49-F238E27FC236}">
                <a16:creationId xmlns:a16="http://schemas.microsoft.com/office/drawing/2014/main" id="{601C2F63-AF24-CCAB-A43F-8F53ABC385CB}"/>
              </a:ext>
            </a:extLst>
          </p:cNvPr>
          <p:cNvSpPr/>
          <p:nvPr/>
        </p:nvSpPr>
        <p:spPr>
          <a:xfrm>
            <a:off x="1096423" y="2232505"/>
            <a:ext cx="4361402"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0593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655BE-7FD6-4004-C614-A6173EF04B46}"/>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F08F1ACB-5379-A998-8BF3-2AB043D6E1AD}"/>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4" name="Foliennummernplatzhalter 3">
            <a:extLst>
              <a:ext uri="{FF2B5EF4-FFF2-40B4-BE49-F238E27FC236}">
                <a16:creationId xmlns:a16="http://schemas.microsoft.com/office/drawing/2014/main" id="{E28A845B-F3EF-502D-157E-C77223A7E662}"/>
              </a:ext>
            </a:extLst>
          </p:cNvPr>
          <p:cNvSpPr>
            <a:spLocks noGrp="1"/>
          </p:cNvSpPr>
          <p:nvPr>
            <p:ph type="sldNum" sz="quarter" idx="12"/>
          </p:nvPr>
        </p:nvSpPr>
        <p:spPr/>
        <p:txBody>
          <a:bodyPr/>
          <a:lstStyle/>
          <a:p>
            <a:fld id="{C3752B7C-18A9-864D-BBCB-54A9F41B5594}" type="slidenum">
              <a:rPr lang="de-DE" smtClean="0"/>
              <a:pPr/>
              <a:t>58</a:t>
            </a:fld>
            <a:endParaRPr lang="de-DE" dirty="0"/>
          </a:p>
        </p:txBody>
      </p:sp>
      <p:sp>
        <p:nvSpPr>
          <p:cNvPr id="5" name="Textplatzhalter 4">
            <a:extLst>
              <a:ext uri="{FF2B5EF4-FFF2-40B4-BE49-F238E27FC236}">
                <a16:creationId xmlns:a16="http://schemas.microsoft.com/office/drawing/2014/main" id="{B64BCF96-DC9A-DF11-54AF-80D1A6A5DB05}"/>
              </a:ext>
            </a:extLst>
          </p:cNvPr>
          <p:cNvSpPr>
            <a:spLocks noGrp="1"/>
          </p:cNvSpPr>
          <p:nvPr>
            <p:ph type="body" sz="quarter" idx="13"/>
          </p:nvPr>
        </p:nvSpPr>
        <p:spPr/>
        <p:txBody>
          <a:bodyPr/>
          <a:lstStyle/>
          <a:p>
            <a:r>
              <a:rPr lang="de-DE" dirty="0"/>
              <a:t>HINWEISE ZUM INHALT „ZAHLVORSTELLUNGEN“ 1 von 3</a:t>
            </a:r>
          </a:p>
        </p:txBody>
      </p:sp>
      <p:sp>
        <p:nvSpPr>
          <p:cNvPr id="6" name="Inhaltsplatzhalter 5">
            <a:extLst>
              <a:ext uri="{FF2B5EF4-FFF2-40B4-BE49-F238E27FC236}">
                <a16:creationId xmlns:a16="http://schemas.microsoft.com/office/drawing/2014/main" id="{98157994-0740-4A29-4C5F-DD5C929F90FD}"/>
              </a:ext>
            </a:extLst>
          </p:cNvPr>
          <p:cNvSpPr>
            <a:spLocks noGrp="1"/>
          </p:cNvSpPr>
          <p:nvPr>
            <p:ph idx="1"/>
          </p:nvPr>
        </p:nvSpPr>
        <p:spPr/>
        <p:txBody>
          <a:bodyPr/>
          <a:lstStyle/>
          <a:p>
            <a:pPr marL="171450" indent="-171450">
              <a:buFont typeface="Arial" panose="020B0604020202020204" pitchFamily="34" charset="0"/>
              <a:buChar char="•"/>
            </a:pPr>
            <a:r>
              <a:rPr lang="de-DE" sz="1200" dirty="0"/>
              <a:t>Der Aufbau von vielfältigen und tragfähigen Zahlvorstellungen ist eine der wichtigsten Zielsetzungen des Mathematikunterrichts in der Grundschule. Insbesondere dem Anfangsunterricht kommt bei der Entwicklung von reichhaltigen Vorstellungen über Zahlen und deren Beziehungen zueinander entscheidende Bedeutung zu. Damit dieses gelingt, benötigen die Kinder verschiedene Teilkompetenzen.</a:t>
            </a:r>
          </a:p>
          <a:p>
            <a:pPr marL="171450" indent="-171450">
              <a:buFont typeface="Arial" panose="020B0604020202020204" pitchFamily="34" charset="0"/>
              <a:buChar char="•"/>
            </a:pPr>
            <a:r>
              <a:rPr lang="de-DE" sz="1200" dirty="0"/>
              <a:t>Die Teilkompetenzen, auf die in dieser Veranstaltungsreihe der Fokus gelegt wird, heißen „Zahlaspekte beachten“, „Beziehungen herstellen“ und „Anzahlen strukturieren – Darstellungen vernetzen“. In der Veranstaltungsreihe „Rechenschwierigkeiten vermeiden“ heißen die Teilkompetenzen „Grundvorstellungen besitzen“ (analog zu „Zahlaspekte beachten“), „Zahlbeziehungen nutzen“ (analog zu „Beziehungen herstellen“ und „Darstellungswechsel“ (analog zu „Anzahlen strukturieren – Darstellungen vernetzen). </a:t>
            </a:r>
          </a:p>
          <a:p>
            <a:pPr marL="171450" indent="-171450">
              <a:buFont typeface="Arial" panose="020B0604020202020204" pitchFamily="34" charset="0"/>
              <a:buChar char="•"/>
            </a:pPr>
            <a:r>
              <a:rPr lang="de-DE" sz="1200" dirty="0"/>
              <a:t>Trotz unterschiedlicher Begrifflichkeiten sind hier ähnliche Themenfelder gemeint – wobei jede Veranstaltungsreihe (und mit ihr natürlich auch die jeweilige Handreichung) eigene Schwerpunkte setzt. </a:t>
            </a:r>
          </a:p>
        </p:txBody>
      </p:sp>
    </p:spTree>
    <p:extLst>
      <p:ext uri="{BB962C8B-B14F-4D97-AF65-F5344CB8AC3E}">
        <p14:creationId xmlns:p14="http://schemas.microsoft.com/office/powerpoint/2010/main" val="41712729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655BE-7FD6-4004-C614-A6173EF04B46}"/>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F08F1ACB-5379-A998-8BF3-2AB043D6E1AD}"/>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4" name="Foliennummernplatzhalter 3">
            <a:extLst>
              <a:ext uri="{FF2B5EF4-FFF2-40B4-BE49-F238E27FC236}">
                <a16:creationId xmlns:a16="http://schemas.microsoft.com/office/drawing/2014/main" id="{E28A845B-F3EF-502D-157E-C77223A7E662}"/>
              </a:ext>
            </a:extLst>
          </p:cNvPr>
          <p:cNvSpPr>
            <a:spLocks noGrp="1"/>
          </p:cNvSpPr>
          <p:nvPr>
            <p:ph type="sldNum" sz="quarter" idx="12"/>
          </p:nvPr>
        </p:nvSpPr>
        <p:spPr/>
        <p:txBody>
          <a:bodyPr/>
          <a:lstStyle/>
          <a:p>
            <a:fld id="{C3752B7C-18A9-864D-BBCB-54A9F41B5594}" type="slidenum">
              <a:rPr lang="de-DE" smtClean="0"/>
              <a:pPr/>
              <a:t>59</a:t>
            </a:fld>
            <a:endParaRPr lang="de-DE" dirty="0"/>
          </a:p>
        </p:txBody>
      </p:sp>
      <p:sp>
        <p:nvSpPr>
          <p:cNvPr id="5" name="Textplatzhalter 4">
            <a:extLst>
              <a:ext uri="{FF2B5EF4-FFF2-40B4-BE49-F238E27FC236}">
                <a16:creationId xmlns:a16="http://schemas.microsoft.com/office/drawing/2014/main" id="{B64BCF96-DC9A-DF11-54AF-80D1A6A5DB05}"/>
              </a:ext>
            </a:extLst>
          </p:cNvPr>
          <p:cNvSpPr>
            <a:spLocks noGrp="1"/>
          </p:cNvSpPr>
          <p:nvPr>
            <p:ph type="body" sz="quarter" idx="13"/>
          </p:nvPr>
        </p:nvSpPr>
        <p:spPr/>
        <p:txBody>
          <a:bodyPr/>
          <a:lstStyle/>
          <a:p>
            <a:r>
              <a:rPr lang="de-DE" dirty="0"/>
              <a:t>HINWEISE ZUM INHALT „ZAHLVORSTELLUNGEN“ 2 von 3</a:t>
            </a:r>
          </a:p>
        </p:txBody>
      </p:sp>
      <p:sp>
        <p:nvSpPr>
          <p:cNvPr id="6" name="Inhaltsplatzhalter 5">
            <a:extLst>
              <a:ext uri="{FF2B5EF4-FFF2-40B4-BE49-F238E27FC236}">
                <a16:creationId xmlns:a16="http://schemas.microsoft.com/office/drawing/2014/main" id="{98157994-0740-4A29-4C5F-DD5C929F90FD}"/>
              </a:ext>
            </a:extLst>
          </p:cNvPr>
          <p:cNvSpPr>
            <a:spLocks noGrp="1"/>
          </p:cNvSpPr>
          <p:nvPr>
            <p:ph idx="1"/>
          </p:nvPr>
        </p:nvSpPr>
        <p:spPr/>
        <p:txBody>
          <a:bodyPr/>
          <a:lstStyle/>
          <a:p>
            <a:pPr marL="171450" indent="-171450">
              <a:buFont typeface="Arial" panose="020B0604020202020204" pitchFamily="34" charset="0"/>
              <a:buChar char="•"/>
            </a:pPr>
            <a:r>
              <a:rPr lang="de-DE" sz="1200" dirty="0"/>
              <a:t>Der Schwerpunkt bei „Mathematik gemeinsam lernen“ liegt besonders auf frühen und grundlegenden Teilkompetenzen, die zum Teil den vorschulischen Basiskompetenzen zugeordnet werden können, wie dem Kardinalzahlaspekt, der quasi-simultanen Zahlerfassung und dem Teil-Ganzes-Prinzip. Sie sind für die Prävention von Rechenschwierigkeiten und die Entwicklung flexibler Rechenstrategien unentbehrlich.</a:t>
            </a:r>
          </a:p>
          <a:p>
            <a:pPr marL="171450" indent="-171450">
              <a:buFont typeface="Arial" panose="020B0604020202020204" pitchFamily="34" charset="0"/>
              <a:buChar char="•"/>
            </a:pPr>
            <a:r>
              <a:rPr lang="de-DE" sz="1200" dirty="0"/>
              <a:t>Insgesamt ergänzen sich die Schwerpunkte der Zahlvorstellungen bei „Rechenschwierigkeiten vermeiden“ und „Mathematik gemeinsam lernen“: Die in der Reihe „Rechenschwierigkeiten vermeiden“ genannten Aspekte sind auch für „Mathematik gemeinsam lernen“ relevant (und vice </a:t>
            </a:r>
            <a:r>
              <a:rPr lang="de-DE" sz="1200" dirty="0" err="1"/>
              <a:t>versa</a:t>
            </a:r>
            <a:r>
              <a:rPr lang="de-DE" sz="1200" dirty="0"/>
              <a:t>).</a:t>
            </a:r>
          </a:p>
          <a:p>
            <a:pPr marL="171450" indent="-171450">
              <a:buFont typeface="Arial" panose="020B0604020202020204" pitchFamily="34" charset="0"/>
              <a:buChar char="•"/>
            </a:pPr>
            <a:r>
              <a:rPr lang="de-DE" sz="1200" dirty="0"/>
              <a:t>Jede Teilkompetenz wird kurz vorgestellt und an einer passenden Basisaufgabe beispielhaft illustriert.</a:t>
            </a:r>
          </a:p>
          <a:p>
            <a:pPr marL="171450" indent="-171450">
              <a:buFont typeface="Arial" panose="020B0604020202020204" pitchFamily="34" charset="0"/>
              <a:buChar char="•"/>
            </a:pPr>
            <a:r>
              <a:rPr lang="de-DE" sz="1200" dirty="0"/>
              <a:t>Es folgt eine (mögliche) Aktivität, bei der die Basisaufgabe „Zahlen zerlegen“ adaptiert wird, wobei die Reflexion den Aufbau von Zahlvorstellungen fokussiert.</a:t>
            </a:r>
          </a:p>
          <a:p>
            <a:pPr marL="171450" indent="-171450">
              <a:buFont typeface="Arial" panose="020B0604020202020204" pitchFamily="34" charset="0"/>
              <a:buChar char="•"/>
            </a:pPr>
            <a:endParaRPr lang="de-DE" sz="1200" dirty="0"/>
          </a:p>
          <a:p>
            <a:pPr marL="171450" indent="-171450">
              <a:buFont typeface="Arial" panose="020B0604020202020204" pitchFamily="34" charset="0"/>
              <a:buChar char="•"/>
            </a:pPr>
            <a:endParaRPr lang="de-DE" sz="1200" dirty="0"/>
          </a:p>
        </p:txBody>
      </p:sp>
    </p:spTree>
    <p:extLst>
      <p:ext uri="{BB962C8B-B14F-4D97-AF65-F5344CB8AC3E}">
        <p14:creationId xmlns:p14="http://schemas.microsoft.com/office/powerpoint/2010/main" val="17453764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655BE-7FD6-4004-C614-A6173EF04B46}"/>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F08F1ACB-5379-A998-8BF3-2AB043D6E1AD}"/>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4" name="Foliennummernplatzhalter 3">
            <a:extLst>
              <a:ext uri="{FF2B5EF4-FFF2-40B4-BE49-F238E27FC236}">
                <a16:creationId xmlns:a16="http://schemas.microsoft.com/office/drawing/2014/main" id="{E28A845B-F3EF-502D-157E-C77223A7E662}"/>
              </a:ext>
            </a:extLst>
          </p:cNvPr>
          <p:cNvSpPr>
            <a:spLocks noGrp="1"/>
          </p:cNvSpPr>
          <p:nvPr>
            <p:ph type="sldNum" sz="quarter" idx="12"/>
          </p:nvPr>
        </p:nvSpPr>
        <p:spPr/>
        <p:txBody>
          <a:bodyPr/>
          <a:lstStyle/>
          <a:p>
            <a:fld id="{C3752B7C-18A9-864D-BBCB-54A9F41B5594}" type="slidenum">
              <a:rPr lang="de-DE" smtClean="0"/>
              <a:pPr/>
              <a:t>60</a:t>
            </a:fld>
            <a:endParaRPr lang="de-DE" dirty="0"/>
          </a:p>
        </p:txBody>
      </p:sp>
      <p:sp>
        <p:nvSpPr>
          <p:cNvPr id="5" name="Textplatzhalter 4">
            <a:extLst>
              <a:ext uri="{FF2B5EF4-FFF2-40B4-BE49-F238E27FC236}">
                <a16:creationId xmlns:a16="http://schemas.microsoft.com/office/drawing/2014/main" id="{B64BCF96-DC9A-DF11-54AF-80D1A6A5DB05}"/>
              </a:ext>
            </a:extLst>
          </p:cNvPr>
          <p:cNvSpPr>
            <a:spLocks noGrp="1"/>
          </p:cNvSpPr>
          <p:nvPr>
            <p:ph type="body" sz="quarter" idx="13"/>
          </p:nvPr>
        </p:nvSpPr>
        <p:spPr/>
        <p:txBody>
          <a:bodyPr/>
          <a:lstStyle/>
          <a:p>
            <a:r>
              <a:rPr lang="de-DE" dirty="0"/>
              <a:t>HINWEISE ZUM INHALT „ZAHLVORSTELLUNGEN“ 3 von 3</a:t>
            </a:r>
          </a:p>
        </p:txBody>
      </p:sp>
      <p:sp>
        <p:nvSpPr>
          <p:cNvPr id="6" name="Inhaltsplatzhalter 5">
            <a:extLst>
              <a:ext uri="{FF2B5EF4-FFF2-40B4-BE49-F238E27FC236}">
                <a16:creationId xmlns:a16="http://schemas.microsoft.com/office/drawing/2014/main" id="{98157994-0740-4A29-4C5F-DD5C929F90FD}"/>
              </a:ext>
            </a:extLst>
          </p:cNvPr>
          <p:cNvSpPr>
            <a:spLocks noGrp="1"/>
          </p:cNvSpPr>
          <p:nvPr>
            <p:ph idx="1"/>
          </p:nvPr>
        </p:nvSpPr>
        <p:spPr/>
        <p:txBody>
          <a:bodyPr/>
          <a:lstStyle/>
          <a:p>
            <a:r>
              <a:rPr lang="de-DE" sz="2000" b="1" dirty="0"/>
              <a:t>Kernbotschaften:</a:t>
            </a:r>
          </a:p>
          <a:p>
            <a:pPr marL="342900" indent="-342900">
              <a:buFont typeface="Arial" panose="020B0604020202020204" pitchFamily="34" charset="0"/>
              <a:buChar char="•"/>
            </a:pPr>
            <a:r>
              <a:rPr lang="de-DE" sz="1400" dirty="0">
                <a:solidFill>
                  <a:srgbClr val="242021"/>
                </a:solidFill>
              </a:rPr>
              <a:t>Für den Aufbau tragfähiger Zahlvorstellungen und die Entwicklung flexibler Rechenstrategien ist die Entwicklung einer kardinalen Zahlvorstellung wesentlich. Diese steht eng in Verbindung mit der Fähigkeit, Anzahlen strukturiert (quasi-simultan) zu erfassen.</a:t>
            </a:r>
          </a:p>
          <a:p>
            <a:pPr marL="342900" indent="-342900">
              <a:buFont typeface="Arial" panose="020B0604020202020204" pitchFamily="34" charset="0"/>
              <a:buChar char="•"/>
            </a:pPr>
            <a:r>
              <a:rPr lang="de-DE" sz="1400" dirty="0">
                <a:solidFill>
                  <a:srgbClr val="242021"/>
                </a:solidFill>
              </a:rPr>
              <a:t>Die Fähigkeit zur quasi-simultanen bzw. strukturierten Anzahlerfassung ist deshalb von so grundlegender Bedeutung, da erst durch sie der Aufbau geeigneter innerer Bilder und mentaler Vorstellungen möglich wird.</a:t>
            </a:r>
          </a:p>
          <a:p>
            <a:pPr marL="342900" indent="-342900">
              <a:buFont typeface="Arial" panose="020B0604020202020204" pitchFamily="34" charset="0"/>
              <a:buChar char="•"/>
            </a:pPr>
            <a:r>
              <a:rPr lang="de-DE" sz="1400" dirty="0">
                <a:solidFill>
                  <a:srgbClr val="242021"/>
                </a:solidFill>
              </a:rPr>
              <a:t>Die Entwicklung des Teil-Ganzes-Konzepts ist wiederum damit eng verknüpft, bietet die Basis für ein nachhaltiges, dekadisch strukturiertes Verständnis von Zahlen. </a:t>
            </a:r>
            <a:r>
              <a:rPr lang="de-DE" sz="1400" dirty="0">
                <a:solidFill>
                  <a:srgbClr val="242021"/>
                </a:solidFill>
                <a:latin typeface="Arial" panose="020B0604020202020204" pitchFamily="34" charset="0"/>
                <a:cs typeface="Arial" panose="020B0604020202020204" pitchFamily="34" charset="0"/>
              </a:rPr>
              <a:t>Zur Entwicklung nicht-zählender Lösungsstrategien müssen Teil-Ganzes-Beziehungen automatisiert werden.</a:t>
            </a:r>
            <a:endParaRPr lang="de-DE" sz="1400" dirty="0"/>
          </a:p>
          <a:p>
            <a:pPr marL="342900" indent="-342900">
              <a:buFont typeface="Arial" panose="020B0604020202020204" pitchFamily="34" charset="0"/>
              <a:buChar char="•"/>
            </a:pPr>
            <a:endParaRPr lang="de-DE" sz="1400" dirty="0">
              <a:solidFill>
                <a:srgbClr val="242021"/>
              </a:solidFill>
            </a:endParaRPr>
          </a:p>
          <a:p>
            <a:pPr marL="342900" indent="-342900">
              <a:buFont typeface="Arial" panose="020B0604020202020204" pitchFamily="34" charset="0"/>
              <a:buChar char="•"/>
            </a:pPr>
            <a:endParaRPr lang="de-DE" sz="1200" dirty="0"/>
          </a:p>
        </p:txBody>
      </p:sp>
    </p:spTree>
    <p:extLst>
      <p:ext uri="{BB962C8B-B14F-4D97-AF65-F5344CB8AC3E}">
        <p14:creationId xmlns:p14="http://schemas.microsoft.com/office/powerpoint/2010/main" val="39337530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187F8-30AC-330A-F97D-D0DFB1A75A36}"/>
              </a:ext>
            </a:extLst>
          </p:cNvPr>
          <p:cNvSpPr>
            <a:spLocks noGrp="1"/>
          </p:cNvSpPr>
          <p:nvPr>
            <p:ph type="title"/>
          </p:nvPr>
        </p:nvSpPr>
        <p:spPr/>
        <p:txBody>
          <a:bodyPr/>
          <a:lstStyle/>
          <a:p>
            <a:r>
              <a:rPr lang="de-DE" dirty="0"/>
              <a:t>3. Zahlvorstellungen aufbauen</a:t>
            </a:r>
          </a:p>
        </p:txBody>
      </p:sp>
      <p:sp>
        <p:nvSpPr>
          <p:cNvPr id="5" name="Datumsplatzhalter 4">
            <a:extLst>
              <a:ext uri="{FF2B5EF4-FFF2-40B4-BE49-F238E27FC236}">
                <a16:creationId xmlns:a16="http://schemas.microsoft.com/office/drawing/2014/main" id="{3D0C121A-FE7F-E544-6452-5F2D3E0F0080}"/>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5D693301-2DAD-209F-B993-4E5C1D0AA9AC}"/>
              </a:ext>
            </a:extLst>
          </p:cNvPr>
          <p:cNvSpPr>
            <a:spLocks noGrp="1"/>
          </p:cNvSpPr>
          <p:nvPr>
            <p:ph type="sldNum" sz="quarter" idx="12"/>
          </p:nvPr>
        </p:nvSpPr>
        <p:spPr/>
        <p:txBody>
          <a:bodyPr/>
          <a:lstStyle/>
          <a:p>
            <a:fld id="{C3752B7C-18A9-864D-BBCB-54A9F41B5594}" type="slidenum">
              <a:rPr lang="de-DE" smtClean="0"/>
              <a:pPr/>
              <a:t>61</a:t>
            </a:fld>
            <a:endParaRPr lang="de-DE" dirty="0"/>
          </a:p>
        </p:txBody>
      </p:sp>
      <p:pic>
        <p:nvPicPr>
          <p:cNvPr id="12" name="Grafik 11">
            <a:extLst>
              <a:ext uri="{FF2B5EF4-FFF2-40B4-BE49-F238E27FC236}">
                <a16:creationId xmlns:a16="http://schemas.microsoft.com/office/drawing/2014/main" id="{2C8B46AD-40AB-D9C0-0919-548476C061D8}"/>
              </a:ext>
            </a:extLst>
          </p:cNvPr>
          <p:cNvPicPr>
            <a:picLocks noChangeAspect="1"/>
          </p:cNvPicPr>
          <p:nvPr/>
        </p:nvPicPr>
        <p:blipFill>
          <a:blip r:embed="rId3"/>
          <a:stretch>
            <a:fillRect/>
          </a:stretch>
        </p:blipFill>
        <p:spPr>
          <a:xfrm>
            <a:off x="4739033" y="1310204"/>
            <a:ext cx="4037958" cy="891335"/>
          </a:xfrm>
          <a:prstGeom prst="rect">
            <a:avLst/>
          </a:prstGeom>
          <a:effectLst>
            <a:outerShdw blurRad="76200" dir="18900000" sy="23000" kx="-1200000" algn="bl" rotWithShape="0">
              <a:prstClr val="black">
                <a:alpha val="20000"/>
              </a:prstClr>
            </a:outerShdw>
          </a:effectLst>
        </p:spPr>
      </p:pic>
      <p:pic>
        <p:nvPicPr>
          <p:cNvPr id="14" name="Grafik 13">
            <a:extLst>
              <a:ext uri="{FF2B5EF4-FFF2-40B4-BE49-F238E27FC236}">
                <a16:creationId xmlns:a16="http://schemas.microsoft.com/office/drawing/2014/main" id="{C0E16BF3-F766-1C18-9F29-9BD67EDAD92A}"/>
              </a:ext>
            </a:extLst>
          </p:cNvPr>
          <p:cNvPicPr>
            <a:picLocks noChangeAspect="1"/>
          </p:cNvPicPr>
          <p:nvPr/>
        </p:nvPicPr>
        <p:blipFill rotWithShape="1">
          <a:blip r:embed="rId4"/>
          <a:srcRect t="1" b="8466"/>
          <a:stretch/>
        </p:blipFill>
        <p:spPr>
          <a:xfrm>
            <a:off x="274840" y="1310205"/>
            <a:ext cx="4130128" cy="891334"/>
          </a:xfrm>
          <a:prstGeom prst="rect">
            <a:avLst/>
          </a:prstGeom>
          <a:effectLst>
            <a:outerShdw blurRad="76200" dir="13500000" sy="23000" kx="1200000" algn="br" rotWithShape="0">
              <a:prstClr val="black">
                <a:alpha val="20000"/>
              </a:prstClr>
            </a:outerShdw>
          </a:effectLst>
        </p:spPr>
      </p:pic>
      <p:pic>
        <p:nvPicPr>
          <p:cNvPr id="16" name="Grafik 15">
            <a:extLst>
              <a:ext uri="{FF2B5EF4-FFF2-40B4-BE49-F238E27FC236}">
                <a16:creationId xmlns:a16="http://schemas.microsoft.com/office/drawing/2014/main" id="{8A672FDA-0929-210F-38BA-40ACE2C91328}"/>
              </a:ext>
            </a:extLst>
          </p:cNvPr>
          <p:cNvPicPr>
            <a:picLocks noChangeAspect="1"/>
          </p:cNvPicPr>
          <p:nvPr/>
        </p:nvPicPr>
        <p:blipFill>
          <a:blip r:embed="rId5"/>
          <a:stretch>
            <a:fillRect/>
          </a:stretch>
        </p:blipFill>
        <p:spPr>
          <a:xfrm>
            <a:off x="274840" y="2506216"/>
            <a:ext cx="2160237" cy="3041347"/>
          </a:xfrm>
          <a:prstGeom prst="rect">
            <a:avLst/>
          </a:prstGeom>
          <a:ln>
            <a:noFill/>
          </a:ln>
          <a:effectLst>
            <a:outerShdw blurRad="50800" dist="38100" dir="8100000" algn="tr" rotWithShape="0">
              <a:prstClr val="black">
                <a:alpha val="40000"/>
              </a:prstClr>
            </a:outerShdw>
          </a:effectLst>
        </p:spPr>
      </p:pic>
      <p:pic>
        <p:nvPicPr>
          <p:cNvPr id="18" name="Grafik 17">
            <a:extLst>
              <a:ext uri="{FF2B5EF4-FFF2-40B4-BE49-F238E27FC236}">
                <a16:creationId xmlns:a16="http://schemas.microsoft.com/office/drawing/2014/main" id="{E9CAA338-B230-71F1-A584-4995B6BB32EC}"/>
              </a:ext>
            </a:extLst>
          </p:cNvPr>
          <p:cNvPicPr>
            <a:picLocks noChangeAspect="1"/>
          </p:cNvPicPr>
          <p:nvPr/>
        </p:nvPicPr>
        <p:blipFill>
          <a:blip r:embed="rId6"/>
          <a:stretch>
            <a:fillRect/>
          </a:stretch>
        </p:blipFill>
        <p:spPr>
          <a:xfrm>
            <a:off x="6616754" y="2490394"/>
            <a:ext cx="2160237" cy="3062050"/>
          </a:xfrm>
          <a:prstGeom prst="rect">
            <a:avLst/>
          </a:prstGeom>
          <a:ln>
            <a:noFill/>
          </a:ln>
          <a:effectLst>
            <a:outerShdw blurRad="76200" dist="38100" dir="2700000" algn="tl" rotWithShape="0">
              <a:prstClr val="black">
                <a:alpha val="40000"/>
              </a:prstClr>
            </a:outerShdw>
          </a:effectLst>
        </p:spPr>
      </p:pic>
      <p:sp>
        <p:nvSpPr>
          <p:cNvPr id="19" name="Textfeld 18">
            <a:extLst>
              <a:ext uri="{FF2B5EF4-FFF2-40B4-BE49-F238E27FC236}">
                <a16:creationId xmlns:a16="http://schemas.microsoft.com/office/drawing/2014/main" id="{889A6E77-C6A1-5E06-E189-EBAB59EAAD84}"/>
              </a:ext>
            </a:extLst>
          </p:cNvPr>
          <p:cNvSpPr txBox="1"/>
          <p:nvPr/>
        </p:nvSpPr>
        <p:spPr>
          <a:xfrm>
            <a:off x="2527247" y="3073015"/>
            <a:ext cx="1948208" cy="646331"/>
          </a:xfrm>
          <a:prstGeom prst="rect">
            <a:avLst/>
          </a:prstGeom>
          <a:noFill/>
        </p:spPr>
        <p:txBody>
          <a:bodyPr wrap="square" rtlCol="0">
            <a:spAutoFit/>
          </a:bodyPr>
          <a:lstStyle/>
          <a:p>
            <a:r>
              <a:rPr lang="de-DE" dirty="0"/>
              <a:t>„Zahlvorstellungen aufbauen“</a:t>
            </a:r>
          </a:p>
        </p:txBody>
      </p:sp>
      <p:sp>
        <p:nvSpPr>
          <p:cNvPr id="20" name="Textfeld 19">
            <a:extLst>
              <a:ext uri="{FF2B5EF4-FFF2-40B4-BE49-F238E27FC236}">
                <a16:creationId xmlns:a16="http://schemas.microsoft.com/office/drawing/2014/main" id="{850558A8-BEB9-8AB4-1087-16128F70B11D}"/>
              </a:ext>
            </a:extLst>
          </p:cNvPr>
          <p:cNvSpPr txBox="1"/>
          <p:nvPr/>
        </p:nvSpPr>
        <p:spPr>
          <a:xfrm>
            <a:off x="4789250" y="4753153"/>
            <a:ext cx="1789404" cy="646331"/>
          </a:xfrm>
          <a:prstGeom prst="rect">
            <a:avLst/>
          </a:prstGeom>
          <a:noFill/>
        </p:spPr>
        <p:txBody>
          <a:bodyPr wrap="square" rtlCol="0">
            <a:spAutoFit/>
          </a:bodyPr>
          <a:lstStyle/>
          <a:p>
            <a:r>
              <a:rPr lang="de-DE" dirty="0"/>
              <a:t>„Zahlverständnis aufbauen“</a:t>
            </a:r>
          </a:p>
        </p:txBody>
      </p:sp>
      <p:grpSp>
        <p:nvGrpSpPr>
          <p:cNvPr id="24" name="Gruppieren 23">
            <a:extLst>
              <a:ext uri="{FF2B5EF4-FFF2-40B4-BE49-F238E27FC236}">
                <a16:creationId xmlns:a16="http://schemas.microsoft.com/office/drawing/2014/main" id="{607A39F0-FC95-5215-0C1F-C0A28EE0A0E0}"/>
              </a:ext>
            </a:extLst>
          </p:cNvPr>
          <p:cNvGrpSpPr/>
          <p:nvPr/>
        </p:nvGrpSpPr>
        <p:grpSpPr>
          <a:xfrm>
            <a:off x="4167187" y="3811236"/>
            <a:ext cx="809625" cy="494174"/>
            <a:chOff x="4167187" y="3811236"/>
            <a:chExt cx="809625" cy="494174"/>
          </a:xfrm>
        </p:grpSpPr>
        <p:sp>
          <p:nvSpPr>
            <p:cNvPr id="22" name="Pfeil: nach links und rechts 21">
              <a:extLst>
                <a:ext uri="{FF2B5EF4-FFF2-40B4-BE49-F238E27FC236}">
                  <a16:creationId xmlns:a16="http://schemas.microsoft.com/office/drawing/2014/main" id="{A6FC6547-4D5C-B899-9AD5-DE3E7EA91A0B}"/>
                </a:ext>
              </a:extLst>
            </p:cNvPr>
            <p:cNvSpPr/>
            <p:nvPr/>
          </p:nvSpPr>
          <p:spPr>
            <a:xfrm>
              <a:off x="4167187" y="3811236"/>
              <a:ext cx="809625" cy="494174"/>
            </a:xfrm>
            <a:prstGeom prst="leftRightArrow">
              <a:avLst/>
            </a:prstGeom>
            <a:solidFill>
              <a:srgbClr val="327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14931423-CB79-1DDD-B531-08A050DE6812}"/>
                </a:ext>
              </a:extLst>
            </p:cNvPr>
            <p:cNvSpPr txBox="1"/>
            <p:nvPr/>
          </p:nvSpPr>
          <p:spPr>
            <a:xfrm>
              <a:off x="4400479" y="3815064"/>
              <a:ext cx="338554" cy="461665"/>
            </a:xfrm>
            <a:prstGeom prst="rect">
              <a:avLst/>
            </a:prstGeom>
            <a:noFill/>
          </p:spPr>
          <p:txBody>
            <a:bodyPr wrap="none" rtlCol="0">
              <a:spAutoFit/>
            </a:bodyPr>
            <a:lstStyle/>
            <a:p>
              <a:r>
                <a:rPr lang="de-DE" sz="2400" dirty="0">
                  <a:solidFill>
                    <a:srgbClr val="FFFFFF"/>
                  </a:solidFill>
                </a:rPr>
                <a:t>=</a:t>
              </a:r>
            </a:p>
          </p:txBody>
        </p:sp>
      </p:grpSp>
    </p:spTree>
    <p:extLst>
      <p:ext uri="{BB962C8B-B14F-4D97-AF65-F5344CB8AC3E}">
        <p14:creationId xmlns:p14="http://schemas.microsoft.com/office/powerpoint/2010/main" val="304019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655BE-7FD6-4004-C614-A6173EF04B46}"/>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F08F1ACB-5379-A998-8BF3-2AB043D6E1AD}"/>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4" name="Foliennummernplatzhalter 3">
            <a:extLst>
              <a:ext uri="{FF2B5EF4-FFF2-40B4-BE49-F238E27FC236}">
                <a16:creationId xmlns:a16="http://schemas.microsoft.com/office/drawing/2014/main" id="{E28A845B-F3EF-502D-157E-C77223A7E662}"/>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5" name="Textplatzhalter 4">
            <a:extLst>
              <a:ext uri="{FF2B5EF4-FFF2-40B4-BE49-F238E27FC236}">
                <a16:creationId xmlns:a16="http://schemas.microsoft.com/office/drawing/2014/main" id="{B64BCF96-DC9A-DF11-54AF-80D1A6A5DB05}"/>
              </a:ext>
            </a:extLst>
          </p:cNvPr>
          <p:cNvSpPr>
            <a:spLocks noGrp="1"/>
          </p:cNvSpPr>
          <p:nvPr>
            <p:ph type="body" sz="quarter" idx="13"/>
          </p:nvPr>
        </p:nvSpPr>
        <p:spPr/>
        <p:txBody>
          <a:bodyPr/>
          <a:lstStyle/>
          <a:p>
            <a:r>
              <a:rPr lang="de-DE" dirty="0"/>
              <a:t>HINWEISE ZUR REFLEXION DER PRAXISAUFGABE</a:t>
            </a:r>
          </a:p>
        </p:txBody>
      </p:sp>
      <p:sp>
        <p:nvSpPr>
          <p:cNvPr id="6" name="Inhaltsplatzhalter 5">
            <a:extLst>
              <a:ext uri="{FF2B5EF4-FFF2-40B4-BE49-F238E27FC236}">
                <a16:creationId xmlns:a16="http://schemas.microsoft.com/office/drawing/2014/main" id="{98157994-0740-4A29-4C5F-DD5C929F90FD}"/>
              </a:ext>
            </a:extLst>
          </p:cNvPr>
          <p:cNvSpPr>
            <a:spLocks noGrp="1"/>
          </p:cNvSpPr>
          <p:nvPr>
            <p:ph idx="1"/>
          </p:nvPr>
        </p:nvSpPr>
        <p:spPr/>
        <p:txBody>
          <a:bodyPr/>
          <a:lstStyle/>
          <a:p>
            <a:r>
              <a:rPr lang="de-DE" b="1" dirty="0">
                <a:latin typeface="Arial"/>
                <a:cs typeface="Arial"/>
              </a:rPr>
              <a:t>Ziel</a:t>
            </a:r>
            <a:r>
              <a:rPr lang="de-DE" dirty="0">
                <a:latin typeface="Arial"/>
                <a:cs typeface="Arial"/>
              </a:rPr>
              <a:t>: Vertiefende Auseinandersetzung mit den Inhalten aus Modul 2 durch Austausch und Reflexion der Praxisphase. </a:t>
            </a:r>
          </a:p>
          <a:p>
            <a:r>
              <a:rPr lang="de-DE" b="1" dirty="0">
                <a:latin typeface="Arial"/>
                <a:cs typeface="Arial"/>
              </a:rPr>
              <a:t>Aufbau</a:t>
            </a:r>
            <a:r>
              <a:rPr lang="de-DE" dirty="0">
                <a:latin typeface="Arial"/>
                <a:cs typeface="Arial"/>
              </a:rPr>
              <a:t> (Vorschlag): </a:t>
            </a:r>
          </a:p>
          <a:p>
            <a:pPr marL="285750" indent="-285750">
              <a:buChar char="•"/>
            </a:pPr>
            <a:r>
              <a:rPr lang="de-DE" dirty="0">
                <a:latin typeface="Arial"/>
                <a:cs typeface="Arial"/>
              </a:rPr>
              <a:t>ca. 20 Minuten Austauschzeit entlang der Reflexionsfragen (Sicherung der Ergebnisse z.B. auf Moderationskarten/Plakaten)</a:t>
            </a:r>
            <a:endParaRPr lang="de-DE" dirty="0"/>
          </a:p>
          <a:p>
            <a:pPr marL="285750" indent="-285750">
              <a:buChar char="•"/>
            </a:pPr>
            <a:r>
              <a:rPr lang="de-DE" dirty="0">
                <a:latin typeface="Arial"/>
                <a:cs typeface="Arial"/>
              </a:rPr>
              <a:t>ca. 10 Minuten Sammeln der Ergebnisse im Plenum anhand der gesicherten Ergebnisse</a:t>
            </a:r>
            <a:endParaRPr lang="de-DE" dirty="0"/>
          </a:p>
          <a:p>
            <a:endParaRPr lang="de-DE" sz="1200" dirty="0"/>
          </a:p>
          <a:p>
            <a:r>
              <a:rPr lang="de-DE" sz="1200" dirty="0"/>
              <a:t>(Zur Erinnerung folgen 3 Folien zum regulären und alternativen Erprobungsauftrag aus Modul 2.)</a:t>
            </a:r>
            <a:endParaRPr lang="de-DE" dirty="0"/>
          </a:p>
        </p:txBody>
      </p:sp>
    </p:spTree>
    <p:extLst>
      <p:ext uri="{BB962C8B-B14F-4D97-AF65-F5344CB8AC3E}">
        <p14:creationId xmlns:p14="http://schemas.microsoft.com/office/powerpoint/2010/main" val="6597897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D61C5F-34E9-4003-8B45-495A6D5AD60C}"/>
              </a:ext>
            </a:extLst>
          </p:cNvPr>
          <p:cNvSpPr>
            <a:spLocks noGrp="1"/>
          </p:cNvSpPr>
          <p:nvPr>
            <p:ph type="title"/>
          </p:nvPr>
        </p:nvSpPr>
        <p:spPr/>
        <p:txBody>
          <a:bodyPr/>
          <a:lstStyle/>
          <a:p>
            <a:r>
              <a:rPr lang="de-DE" dirty="0"/>
              <a:t>3. Zahlvorstellungen aufbauen</a:t>
            </a:r>
          </a:p>
        </p:txBody>
      </p:sp>
      <p:sp>
        <p:nvSpPr>
          <p:cNvPr id="3" name="Textplatzhalter 2">
            <a:extLst>
              <a:ext uri="{FF2B5EF4-FFF2-40B4-BE49-F238E27FC236}">
                <a16:creationId xmlns:a16="http://schemas.microsoft.com/office/drawing/2014/main" id="{0A7D13EB-388D-148E-887C-31A004E20C3C}"/>
              </a:ext>
            </a:extLst>
          </p:cNvPr>
          <p:cNvSpPr>
            <a:spLocks noGrp="1"/>
          </p:cNvSpPr>
          <p:nvPr>
            <p:ph type="body" sz="quarter" idx="13"/>
          </p:nvPr>
        </p:nvSpPr>
        <p:spPr/>
        <p:txBody>
          <a:bodyPr/>
          <a:lstStyle/>
          <a:p>
            <a:r>
              <a:rPr lang="de-DE" sz="1600" dirty="0"/>
              <a:t>AUFBAU </a:t>
            </a:r>
            <a:r>
              <a:rPr lang="de-DE" dirty="0"/>
              <a:t>EINES</a:t>
            </a:r>
            <a:r>
              <a:rPr lang="de-DE" sz="1600" dirty="0"/>
              <a:t> TRAGFÄHIGEN ZAHLVERSTÄNDNISSES</a:t>
            </a:r>
          </a:p>
          <a:p>
            <a:endParaRPr lang="de-DE" dirty="0"/>
          </a:p>
        </p:txBody>
      </p:sp>
      <p:sp>
        <p:nvSpPr>
          <p:cNvPr id="5" name="Datumsplatzhalter 4">
            <a:extLst>
              <a:ext uri="{FF2B5EF4-FFF2-40B4-BE49-F238E27FC236}">
                <a16:creationId xmlns:a16="http://schemas.microsoft.com/office/drawing/2014/main" id="{A80563D8-4FCD-C05B-4282-8C813BDE956C}"/>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50A210FE-AAAD-888C-A939-1B7479A9D6B8}"/>
              </a:ext>
            </a:extLst>
          </p:cNvPr>
          <p:cNvSpPr>
            <a:spLocks noGrp="1"/>
          </p:cNvSpPr>
          <p:nvPr>
            <p:ph type="sldNum" sz="quarter" idx="12"/>
          </p:nvPr>
        </p:nvSpPr>
        <p:spPr/>
        <p:txBody>
          <a:bodyPr/>
          <a:lstStyle/>
          <a:p>
            <a:fld id="{C3752B7C-18A9-864D-BBCB-54A9F41B5594}" type="slidenum">
              <a:rPr lang="de-DE" smtClean="0"/>
              <a:pPr/>
              <a:t>62</a:t>
            </a:fld>
            <a:endParaRPr lang="de-DE" dirty="0"/>
          </a:p>
        </p:txBody>
      </p:sp>
      <p:sp>
        <p:nvSpPr>
          <p:cNvPr id="8" name="Textfeld 7">
            <a:extLst>
              <a:ext uri="{FF2B5EF4-FFF2-40B4-BE49-F238E27FC236}">
                <a16:creationId xmlns:a16="http://schemas.microsoft.com/office/drawing/2014/main" id="{6E3B87F4-A41D-4339-C5D9-07E15329ABC2}"/>
              </a:ext>
            </a:extLst>
          </p:cNvPr>
          <p:cNvSpPr txBox="1"/>
          <p:nvPr/>
        </p:nvSpPr>
        <p:spPr>
          <a:xfrm>
            <a:off x="1071276" y="1608742"/>
            <a:ext cx="7142533" cy="369332"/>
          </a:xfrm>
          <a:prstGeom prst="rect">
            <a:avLst/>
          </a:prstGeom>
          <a:noFill/>
        </p:spPr>
        <p:txBody>
          <a:bodyPr wrap="none" rtlCol="0">
            <a:spAutoFit/>
          </a:bodyPr>
          <a:lstStyle/>
          <a:p>
            <a:r>
              <a:rPr lang="de-DE" i="1" dirty="0"/>
              <a:t>Rückblick auf die Veranstaltungsreihe „Rechenschwierigkeiten vermeiden“</a:t>
            </a:r>
          </a:p>
        </p:txBody>
      </p:sp>
      <p:grpSp>
        <p:nvGrpSpPr>
          <p:cNvPr id="10" name="Gruppieren 9">
            <a:extLst>
              <a:ext uri="{FF2B5EF4-FFF2-40B4-BE49-F238E27FC236}">
                <a16:creationId xmlns:a16="http://schemas.microsoft.com/office/drawing/2014/main" id="{085F3667-E30E-1950-97E5-315562C64DCF}"/>
              </a:ext>
            </a:extLst>
          </p:cNvPr>
          <p:cNvGrpSpPr>
            <a:grpSpLocks noChangeAspect="1"/>
          </p:cNvGrpSpPr>
          <p:nvPr/>
        </p:nvGrpSpPr>
        <p:grpSpPr>
          <a:xfrm>
            <a:off x="2416408" y="2393865"/>
            <a:ext cx="4408738" cy="3276000"/>
            <a:chOff x="5681806" y="3971726"/>
            <a:chExt cx="2444924" cy="1816748"/>
          </a:xfrm>
        </p:grpSpPr>
        <p:sp>
          <p:nvSpPr>
            <p:cNvPr id="11" name="Dreieck 7">
              <a:extLst>
                <a:ext uri="{FF2B5EF4-FFF2-40B4-BE49-F238E27FC236}">
                  <a16:creationId xmlns:a16="http://schemas.microsoft.com/office/drawing/2014/main" id="{385683DA-E0A7-617F-D88E-CE7E7753A450}"/>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2" name="Gruppieren 11">
              <a:extLst>
                <a:ext uri="{FF2B5EF4-FFF2-40B4-BE49-F238E27FC236}">
                  <a16:creationId xmlns:a16="http://schemas.microsoft.com/office/drawing/2014/main" id="{71D31814-7B32-29BF-00DA-DD533EDBD588}"/>
                </a:ext>
              </a:extLst>
            </p:cNvPr>
            <p:cNvGrpSpPr/>
            <p:nvPr/>
          </p:nvGrpSpPr>
          <p:grpSpPr>
            <a:xfrm>
              <a:off x="6382793" y="4816474"/>
              <a:ext cx="1019300" cy="972000"/>
              <a:chOff x="6382793" y="4858998"/>
              <a:chExt cx="1019300" cy="972000"/>
            </a:xfrm>
          </p:grpSpPr>
          <p:sp>
            <p:nvSpPr>
              <p:cNvPr id="19" name="Oval 10">
                <a:extLst>
                  <a:ext uri="{FF2B5EF4-FFF2-40B4-BE49-F238E27FC236}">
                    <a16:creationId xmlns:a16="http://schemas.microsoft.com/office/drawing/2014/main" id="{A1738397-2159-721F-C6C3-19D73FE2AD36}"/>
                  </a:ext>
                </a:extLst>
              </p:cNvPr>
              <p:cNvSpPr/>
              <p:nvPr/>
            </p:nvSpPr>
            <p:spPr>
              <a:xfrm>
                <a:off x="6407869" y="4858998"/>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659AF29C-83FD-9292-1BEF-A7B46564C722}"/>
                  </a:ext>
                </a:extLst>
              </p:cNvPr>
              <p:cNvSpPr txBox="1"/>
              <p:nvPr/>
            </p:nvSpPr>
            <p:spPr>
              <a:xfrm>
                <a:off x="6382793" y="5088976"/>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Zahl-beziehungen</a:t>
                </a:r>
              </a:p>
              <a:p>
                <a:pPr algn="ctr"/>
                <a:r>
                  <a:rPr lang="de-DE" b="1" dirty="0">
                    <a:latin typeface="Arial" panose="020B0604020202020204" pitchFamily="34" charset="0"/>
                    <a:cs typeface="Arial" panose="020B0604020202020204" pitchFamily="34" charset="0"/>
                  </a:rPr>
                  <a:t>nutzen</a:t>
                </a:r>
              </a:p>
            </p:txBody>
          </p:sp>
        </p:grpSp>
        <p:grpSp>
          <p:nvGrpSpPr>
            <p:cNvPr id="13" name="Gruppieren 12">
              <a:extLst>
                <a:ext uri="{FF2B5EF4-FFF2-40B4-BE49-F238E27FC236}">
                  <a16:creationId xmlns:a16="http://schemas.microsoft.com/office/drawing/2014/main" id="{9990F029-B79F-706B-A4A8-E34CAC76DC55}"/>
                </a:ext>
              </a:extLst>
            </p:cNvPr>
            <p:cNvGrpSpPr/>
            <p:nvPr/>
          </p:nvGrpSpPr>
          <p:grpSpPr>
            <a:xfrm>
              <a:off x="7107430" y="3971726"/>
              <a:ext cx="1019300" cy="972000"/>
              <a:chOff x="7158408" y="4079545"/>
              <a:chExt cx="1019300" cy="972000"/>
            </a:xfrm>
          </p:grpSpPr>
          <p:sp>
            <p:nvSpPr>
              <p:cNvPr id="17" name="Oval 8">
                <a:extLst>
                  <a:ext uri="{FF2B5EF4-FFF2-40B4-BE49-F238E27FC236}">
                    <a16:creationId xmlns:a16="http://schemas.microsoft.com/office/drawing/2014/main" id="{55A81E14-C4BF-80C8-DA90-40B143DA6759}"/>
                  </a:ext>
                </a:extLst>
              </p:cNvPr>
              <p:cNvSpPr/>
              <p:nvPr/>
            </p:nvSpPr>
            <p:spPr>
              <a:xfrm>
                <a:off x="7158408" y="4079545"/>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18F2CDB0-3A86-7079-3866-25AD848DB1A5}"/>
                  </a:ext>
                </a:extLst>
              </p:cNvPr>
              <p:cNvSpPr txBox="1"/>
              <p:nvPr/>
            </p:nvSpPr>
            <p:spPr>
              <a:xfrm>
                <a:off x="7158408" y="4402163"/>
                <a:ext cx="1019300" cy="3584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Darstellungs-vernetzung</a:t>
                </a:r>
              </a:p>
            </p:txBody>
          </p:sp>
        </p:grpSp>
        <p:grpSp>
          <p:nvGrpSpPr>
            <p:cNvPr id="14" name="Gruppieren 13">
              <a:extLst>
                <a:ext uri="{FF2B5EF4-FFF2-40B4-BE49-F238E27FC236}">
                  <a16:creationId xmlns:a16="http://schemas.microsoft.com/office/drawing/2014/main" id="{E3C879ED-9248-6BC6-0864-994D00C67CCB}"/>
                </a:ext>
              </a:extLst>
            </p:cNvPr>
            <p:cNvGrpSpPr/>
            <p:nvPr/>
          </p:nvGrpSpPr>
          <p:grpSpPr>
            <a:xfrm>
              <a:off x="5681806" y="3987586"/>
              <a:ext cx="1019300" cy="972000"/>
              <a:chOff x="5633681" y="4096616"/>
              <a:chExt cx="1019300" cy="972000"/>
            </a:xfrm>
          </p:grpSpPr>
          <p:sp>
            <p:nvSpPr>
              <p:cNvPr id="15" name="Oval 9">
                <a:extLst>
                  <a:ext uri="{FF2B5EF4-FFF2-40B4-BE49-F238E27FC236}">
                    <a16:creationId xmlns:a16="http://schemas.microsoft.com/office/drawing/2014/main" id="{9A453BC8-DC66-0C71-EA40-AA4D30776342}"/>
                  </a:ext>
                </a:extLst>
              </p:cNvPr>
              <p:cNvSpPr/>
              <p:nvPr/>
            </p:nvSpPr>
            <p:spPr>
              <a:xfrm>
                <a:off x="5657331" y="409661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B69142C7-0807-ED6D-C9BF-9C676418A35B}"/>
                  </a:ext>
                </a:extLst>
              </p:cNvPr>
              <p:cNvSpPr txBox="1"/>
              <p:nvPr/>
            </p:nvSpPr>
            <p:spPr>
              <a:xfrm>
                <a:off x="5633681" y="4288546"/>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Grund-vorstellungen besitzen</a:t>
                </a:r>
              </a:p>
            </p:txBody>
          </p:sp>
        </p:grpSp>
      </p:grpSp>
      <p:sp>
        <p:nvSpPr>
          <p:cNvPr id="30" name="Textfeld 29">
            <a:extLst>
              <a:ext uri="{FF2B5EF4-FFF2-40B4-BE49-F238E27FC236}">
                <a16:creationId xmlns:a16="http://schemas.microsoft.com/office/drawing/2014/main" id="{BAE8083C-3547-8FCB-5EB8-8E11A926C115}"/>
              </a:ext>
            </a:extLst>
          </p:cNvPr>
          <p:cNvSpPr txBox="1"/>
          <p:nvPr/>
        </p:nvSpPr>
        <p:spPr>
          <a:xfrm>
            <a:off x="6457950" y="5855016"/>
            <a:ext cx="2189446" cy="276999"/>
          </a:xfrm>
          <a:prstGeom prst="rect">
            <a:avLst/>
          </a:prstGeom>
          <a:noFill/>
        </p:spPr>
        <p:txBody>
          <a:bodyPr wrap="none" rtlCol="0">
            <a:spAutoFit/>
          </a:bodyPr>
          <a:lstStyle/>
          <a:p>
            <a:r>
              <a:rPr lang="de-DE" sz="1200" dirty="0">
                <a:solidFill>
                  <a:srgbClr val="327D87"/>
                </a:solidFill>
                <a:hlinkClick r:id="rId3">
                  <a:extLst>
                    <a:ext uri="{A12FA001-AC4F-418D-AE19-62706E023703}">
                      <ahyp:hlinkClr xmlns:ahyp="http://schemas.microsoft.com/office/drawing/2018/hyperlinkcolor" val="tx"/>
                    </a:ext>
                  </a:extLst>
                </a:hlinkClick>
              </a:rPr>
              <a:t>https://pikas.dzlm.de/node/588</a:t>
            </a:r>
            <a:endParaRPr lang="de-DE" sz="1200" dirty="0">
              <a:solidFill>
                <a:srgbClr val="327D87"/>
              </a:solidFill>
            </a:endParaRPr>
          </a:p>
        </p:txBody>
      </p:sp>
    </p:spTree>
    <p:extLst>
      <p:ext uri="{BB962C8B-B14F-4D97-AF65-F5344CB8AC3E}">
        <p14:creationId xmlns:p14="http://schemas.microsoft.com/office/powerpoint/2010/main" val="34002059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D61C5F-34E9-4003-8B45-495A6D5AD60C}"/>
              </a:ext>
            </a:extLst>
          </p:cNvPr>
          <p:cNvSpPr>
            <a:spLocks noGrp="1"/>
          </p:cNvSpPr>
          <p:nvPr>
            <p:ph type="title"/>
          </p:nvPr>
        </p:nvSpPr>
        <p:spPr/>
        <p:txBody>
          <a:bodyPr/>
          <a:lstStyle/>
          <a:p>
            <a:r>
              <a:rPr lang="de-DE" dirty="0"/>
              <a:t>3. Zahlvorstellungen aufbauen</a:t>
            </a:r>
          </a:p>
        </p:txBody>
      </p:sp>
      <p:sp>
        <p:nvSpPr>
          <p:cNvPr id="3" name="Textplatzhalter 2">
            <a:extLst>
              <a:ext uri="{FF2B5EF4-FFF2-40B4-BE49-F238E27FC236}">
                <a16:creationId xmlns:a16="http://schemas.microsoft.com/office/drawing/2014/main" id="{0A7D13EB-388D-148E-887C-31A004E20C3C}"/>
              </a:ext>
            </a:extLst>
          </p:cNvPr>
          <p:cNvSpPr>
            <a:spLocks noGrp="1"/>
          </p:cNvSpPr>
          <p:nvPr>
            <p:ph type="body" sz="quarter" idx="13"/>
          </p:nvPr>
        </p:nvSpPr>
        <p:spPr/>
        <p:txBody>
          <a:bodyPr/>
          <a:lstStyle/>
          <a:p>
            <a:r>
              <a:rPr lang="de-DE" sz="1600" dirty="0"/>
              <a:t>AUFBAU </a:t>
            </a:r>
            <a:r>
              <a:rPr lang="de-DE" dirty="0"/>
              <a:t>EINES</a:t>
            </a:r>
            <a:r>
              <a:rPr lang="de-DE" sz="1600" dirty="0"/>
              <a:t> TRAGFÄHIGEN ZAHLVERSTÄNDNISSES</a:t>
            </a:r>
          </a:p>
          <a:p>
            <a:endParaRPr lang="de-DE" dirty="0"/>
          </a:p>
        </p:txBody>
      </p:sp>
      <p:sp>
        <p:nvSpPr>
          <p:cNvPr id="5" name="Datumsplatzhalter 4">
            <a:extLst>
              <a:ext uri="{FF2B5EF4-FFF2-40B4-BE49-F238E27FC236}">
                <a16:creationId xmlns:a16="http://schemas.microsoft.com/office/drawing/2014/main" id="{A80563D8-4FCD-C05B-4282-8C813BDE956C}"/>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50A210FE-AAAD-888C-A939-1B7479A9D6B8}"/>
              </a:ext>
            </a:extLst>
          </p:cNvPr>
          <p:cNvSpPr>
            <a:spLocks noGrp="1"/>
          </p:cNvSpPr>
          <p:nvPr>
            <p:ph type="sldNum" sz="quarter" idx="12"/>
          </p:nvPr>
        </p:nvSpPr>
        <p:spPr/>
        <p:txBody>
          <a:bodyPr/>
          <a:lstStyle/>
          <a:p>
            <a:fld id="{C3752B7C-18A9-864D-BBCB-54A9F41B5594}" type="slidenum">
              <a:rPr lang="de-DE" smtClean="0"/>
              <a:pPr/>
              <a:t>63</a:t>
            </a:fld>
            <a:endParaRPr lang="de-DE" dirty="0"/>
          </a:p>
        </p:txBody>
      </p:sp>
      <p:sp>
        <p:nvSpPr>
          <p:cNvPr id="8" name="Textfeld 7">
            <a:extLst>
              <a:ext uri="{FF2B5EF4-FFF2-40B4-BE49-F238E27FC236}">
                <a16:creationId xmlns:a16="http://schemas.microsoft.com/office/drawing/2014/main" id="{6E3B87F4-A41D-4339-C5D9-07E15329ABC2}"/>
              </a:ext>
            </a:extLst>
          </p:cNvPr>
          <p:cNvSpPr txBox="1"/>
          <p:nvPr/>
        </p:nvSpPr>
        <p:spPr>
          <a:xfrm>
            <a:off x="1071276" y="1608742"/>
            <a:ext cx="7142533" cy="369332"/>
          </a:xfrm>
          <a:prstGeom prst="rect">
            <a:avLst/>
          </a:prstGeom>
          <a:noFill/>
        </p:spPr>
        <p:txBody>
          <a:bodyPr wrap="none" rtlCol="0">
            <a:spAutoFit/>
          </a:bodyPr>
          <a:lstStyle/>
          <a:p>
            <a:r>
              <a:rPr lang="de-DE" i="1" dirty="0"/>
              <a:t>Rückblick auf die Veranstaltungsreihe „Rechenschwierigkeiten vermeiden“</a:t>
            </a:r>
          </a:p>
        </p:txBody>
      </p:sp>
      <p:grpSp>
        <p:nvGrpSpPr>
          <p:cNvPr id="12" name="Gruppieren 11">
            <a:extLst>
              <a:ext uri="{FF2B5EF4-FFF2-40B4-BE49-F238E27FC236}">
                <a16:creationId xmlns:a16="http://schemas.microsoft.com/office/drawing/2014/main" id="{71D31814-7B32-29BF-00DA-DD533EDBD588}"/>
              </a:ext>
            </a:extLst>
          </p:cNvPr>
          <p:cNvGrpSpPr/>
          <p:nvPr/>
        </p:nvGrpSpPr>
        <p:grpSpPr>
          <a:xfrm>
            <a:off x="6824154" y="2074286"/>
            <a:ext cx="1838023" cy="1752732"/>
            <a:chOff x="6382793" y="4858998"/>
            <a:chExt cx="1019300" cy="972000"/>
          </a:xfrm>
        </p:grpSpPr>
        <p:sp>
          <p:nvSpPr>
            <p:cNvPr id="19" name="Oval 10">
              <a:extLst>
                <a:ext uri="{FF2B5EF4-FFF2-40B4-BE49-F238E27FC236}">
                  <a16:creationId xmlns:a16="http://schemas.microsoft.com/office/drawing/2014/main" id="{A1738397-2159-721F-C6C3-19D73FE2AD36}"/>
                </a:ext>
              </a:extLst>
            </p:cNvPr>
            <p:cNvSpPr/>
            <p:nvPr/>
          </p:nvSpPr>
          <p:spPr>
            <a:xfrm>
              <a:off x="6407869" y="4858998"/>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659AF29C-83FD-9292-1BEF-A7B46564C722}"/>
                </a:ext>
              </a:extLst>
            </p:cNvPr>
            <p:cNvSpPr txBox="1"/>
            <p:nvPr/>
          </p:nvSpPr>
          <p:spPr>
            <a:xfrm>
              <a:off x="6382793" y="5088976"/>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Zahl-beziehungen</a:t>
              </a:r>
            </a:p>
            <a:p>
              <a:pPr algn="ctr"/>
              <a:r>
                <a:rPr lang="de-DE" b="1" dirty="0">
                  <a:latin typeface="Arial" panose="020B0604020202020204" pitchFamily="34" charset="0"/>
                  <a:cs typeface="Arial" panose="020B0604020202020204" pitchFamily="34" charset="0"/>
                </a:rPr>
                <a:t>nutzen</a:t>
              </a:r>
            </a:p>
          </p:txBody>
        </p:sp>
      </p:grpSp>
      <p:grpSp>
        <p:nvGrpSpPr>
          <p:cNvPr id="13" name="Gruppieren 12">
            <a:extLst>
              <a:ext uri="{FF2B5EF4-FFF2-40B4-BE49-F238E27FC236}">
                <a16:creationId xmlns:a16="http://schemas.microsoft.com/office/drawing/2014/main" id="{9990F029-B79F-706B-A4A8-E34CAC76DC55}"/>
              </a:ext>
            </a:extLst>
          </p:cNvPr>
          <p:cNvGrpSpPr/>
          <p:nvPr/>
        </p:nvGrpSpPr>
        <p:grpSpPr>
          <a:xfrm>
            <a:off x="3723530" y="2044176"/>
            <a:ext cx="1838023" cy="1752732"/>
            <a:chOff x="7158408" y="4079545"/>
            <a:chExt cx="1019300" cy="972000"/>
          </a:xfrm>
        </p:grpSpPr>
        <p:sp>
          <p:nvSpPr>
            <p:cNvPr id="17" name="Oval 8">
              <a:extLst>
                <a:ext uri="{FF2B5EF4-FFF2-40B4-BE49-F238E27FC236}">
                  <a16:creationId xmlns:a16="http://schemas.microsoft.com/office/drawing/2014/main" id="{55A81E14-C4BF-80C8-DA90-40B143DA6759}"/>
                </a:ext>
              </a:extLst>
            </p:cNvPr>
            <p:cNvSpPr/>
            <p:nvPr/>
          </p:nvSpPr>
          <p:spPr>
            <a:xfrm>
              <a:off x="7158408" y="4079545"/>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18F2CDB0-3A86-7079-3866-25AD848DB1A5}"/>
                </a:ext>
              </a:extLst>
            </p:cNvPr>
            <p:cNvSpPr txBox="1"/>
            <p:nvPr/>
          </p:nvSpPr>
          <p:spPr>
            <a:xfrm>
              <a:off x="7158408" y="4402163"/>
              <a:ext cx="1019300" cy="3584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Darstellungs-vernetzung</a:t>
              </a:r>
            </a:p>
          </p:txBody>
        </p:sp>
      </p:grpSp>
      <p:grpSp>
        <p:nvGrpSpPr>
          <p:cNvPr id="14" name="Gruppieren 13">
            <a:extLst>
              <a:ext uri="{FF2B5EF4-FFF2-40B4-BE49-F238E27FC236}">
                <a16:creationId xmlns:a16="http://schemas.microsoft.com/office/drawing/2014/main" id="{E3C879ED-9248-6BC6-0864-994D00C67CCB}"/>
              </a:ext>
            </a:extLst>
          </p:cNvPr>
          <p:cNvGrpSpPr/>
          <p:nvPr/>
        </p:nvGrpSpPr>
        <p:grpSpPr>
          <a:xfrm>
            <a:off x="580260" y="2044176"/>
            <a:ext cx="1838023" cy="1752732"/>
            <a:chOff x="5633681" y="4096616"/>
            <a:chExt cx="1019300" cy="972000"/>
          </a:xfrm>
        </p:grpSpPr>
        <p:sp>
          <p:nvSpPr>
            <p:cNvPr id="15" name="Oval 9">
              <a:extLst>
                <a:ext uri="{FF2B5EF4-FFF2-40B4-BE49-F238E27FC236}">
                  <a16:creationId xmlns:a16="http://schemas.microsoft.com/office/drawing/2014/main" id="{9A453BC8-DC66-0C71-EA40-AA4D30776342}"/>
                </a:ext>
              </a:extLst>
            </p:cNvPr>
            <p:cNvSpPr/>
            <p:nvPr/>
          </p:nvSpPr>
          <p:spPr>
            <a:xfrm>
              <a:off x="5657331" y="409661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B69142C7-0807-ED6D-C9BF-9C676418A35B}"/>
                </a:ext>
              </a:extLst>
            </p:cNvPr>
            <p:cNvSpPr txBox="1"/>
            <p:nvPr/>
          </p:nvSpPr>
          <p:spPr>
            <a:xfrm>
              <a:off x="5633681" y="4288546"/>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Grund-vorstellungen besitzen</a:t>
              </a:r>
            </a:p>
          </p:txBody>
        </p:sp>
      </p:grpSp>
      <p:sp>
        <p:nvSpPr>
          <p:cNvPr id="33" name="Textfeld 32">
            <a:extLst>
              <a:ext uri="{FF2B5EF4-FFF2-40B4-BE49-F238E27FC236}">
                <a16:creationId xmlns:a16="http://schemas.microsoft.com/office/drawing/2014/main" id="{D296B9E2-A297-27B6-9EEB-8190EFEC6C69}"/>
              </a:ext>
            </a:extLst>
          </p:cNvPr>
          <p:cNvSpPr txBox="1"/>
          <p:nvPr/>
        </p:nvSpPr>
        <p:spPr>
          <a:xfrm>
            <a:off x="769017" y="3783886"/>
            <a:ext cx="2057400" cy="738664"/>
          </a:xfrm>
          <a:prstGeom prst="rect">
            <a:avLst/>
          </a:prstGeom>
          <a:noFill/>
        </p:spPr>
        <p:txBody>
          <a:bodyPr wrap="square" rtlCol="0">
            <a:spAutoFit/>
          </a:bodyPr>
          <a:lstStyle/>
          <a:p>
            <a:pPr marL="285750" indent="-285750">
              <a:buFont typeface="Arial" panose="020B0604020202020204" pitchFamily="34" charset="0"/>
              <a:buChar char="•"/>
            </a:pPr>
            <a:r>
              <a:rPr lang="de-DE" sz="1400" dirty="0"/>
              <a:t>Zählen,</a:t>
            </a:r>
          </a:p>
          <a:p>
            <a:pPr marL="285750" indent="-285750">
              <a:buFont typeface="Arial" panose="020B0604020202020204" pitchFamily="34" charset="0"/>
              <a:buChar char="•"/>
            </a:pPr>
            <a:r>
              <a:rPr lang="de-DE" sz="1400" dirty="0"/>
              <a:t>Zahlaspekte,</a:t>
            </a:r>
          </a:p>
          <a:p>
            <a:pPr marL="285750" indent="-285750">
              <a:buFont typeface="Arial" panose="020B0604020202020204" pitchFamily="34" charset="0"/>
              <a:buChar char="•"/>
            </a:pPr>
            <a:r>
              <a:rPr lang="de-DE" sz="1400" dirty="0"/>
              <a:t>Anzahlerfassung</a:t>
            </a:r>
          </a:p>
        </p:txBody>
      </p:sp>
      <p:pic>
        <p:nvPicPr>
          <p:cNvPr id="35" name="Inhaltsplatzhalter 6">
            <a:extLst>
              <a:ext uri="{FF2B5EF4-FFF2-40B4-BE49-F238E27FC236}">
                <a16:creationId xmlns:a16="http://schemas.microsoft.com/office/drawing/2014/main" id="{40481DE9-9779-EDD9-9F2B-08D525E9434F}"/>
              </a:ext>
            </a:extLst>
          </p:cNvPr>
          <p:cNvPicPr>
            <a:picLocks noGrp="1" noChangeAspect="1"/>
          </p:cNvPicPr>
          <p:nvPr>
            <p:ph idx="1"/>
          </p:nvPr>
        </p:nvPicPr>
        <p:blipFill rotWithShape="1">
          <a:blip r:embed="rId3"/>
          <a:srcRect l="5875" t="12180" r="26564" b="12306"/>
          <a:stretch/>
        </p:blipFill>
        <p:spPr>
          <a:xfrm>
            <a:off x="314478" y="4722481"/>
            <a:ext cx="2704144" cy="1511588"/>
          </a:xfrm>
          <a:prstGeom prst="rect">
            <a:avLst/>
          </a:prstGeom>
        </p:spPr>
      </p:pic>
      <p:sp>
        <p:nvSpPr>
          <p:cNvPr id="37" name="Textfeld 36">
            <a:extLst>
              <a:ext uri="{FF2B5EF4-FFF2-40B4-BE49-F238E27FC236}">
                <a16:creationId xmlns:a16="http://schemas.microsoft.com/office/drawing/2014/main" id="{2994D962-FBE4-1299-564B-828A4244CECD}"/>
              </a:ext>
            </a:extLst>
          </p:cNvPr>
          <p:cNvSpPr txBox="1"/>
          <p:nvPr/>
        </p:nvSpPr>
        <p:spPr>
          <a:xfrm>
            <a:off x="3356064" y="3783886"/>
            <a:ext cx="2954097" cy="1169551"/>
          </a:xfrm>
          <a:prstGeom prst="rect">
            <a:avLst/>
          </a:prstGeom>
          <a:noFill/>
        </p:spPr>
        <p:txBody>
          <a:bodyPr wrap="square" rtlCol="0">
            <a:spAutoFit/>
          </a:bodyPr>
          <a:lstStyle/>
          <a:p>
            <a:pPr marL="285750" indent="-285750">
              <a:buFont typeface="Arial" panose="020B0604020202020204" pitchFamily="34" charset="0"/>
              <a:buChar char="•"/>
            </a:pPr>
            <a:r>
              <a:rPr lang="de-DE" sz="1400" dirty="0"/>
              <a:t>Anzahlen strukturieren und darstellen,</a:t>
            </a:r>
          </a:p>
          <a:p>
            <a:pPr marL="285750" indent="-285750">
              <a:buFont typeface="Arial" panose="020B0604020202020204" pitchFamily="34" charset="0"/>
              <a:buChar char="•"/>
            </a:pPr>
            <a:r>
              <a:rPr lang="de-DE" sz="1400" dirty="0"/>
              <a:t>Strukturen erkennen und nutzen,</a:t>
            </a:r>
          </a:p>
          <a:p>
            <a:pPr marL="285750" indent="-285750">
              <a:buFont typeface="Arial" panose="020B0604020202020204" pitchFamily="34" charset="0"/>
              <a:buChar char="•"/>
            </a:pPr>
            <a:r>
              <a:rPr lang="de-DE" sz="1400" dirty="0"/>
              <a:t>Verschiedene Darstellungen zu Zahlen finden</a:t>
            </a:r>
          </a:p>
        </p:txBody>
      </p:sp>
      <p:grpSp>
        <p:nvGrpSpPr>
          <p:cNvPr id="90" name="Gruppieren 89">
            <a:extLst>
              <a:ext uri="{FF2B5EF4-FFF2-40B4-BE49-F238E27FC236}">
                <a16:creationId xmlns:a16="http://schemas.microsoft.com/office/drawing/2014/main" id="{7F9771A3-D30B-6F06-7681-FD1138F8B7F3}"/>
              </a:ext>
            </a:extLst>
          </p:cNvPr>
          <p:cNvGrpSpPr/>
          <p:nvPr/>
        </p:nvGrpSpPr>
        <p:grpSpPr>
          <a:xfrm>
            <a:off x="3940845" y="4940035"/>
            <a:ext cx="1470499" cy="570358"/>
            <a:chOff x="3784337" y="4843832"/>
            <a:chExt cx="1470499" cy="570358"/>
          </a:xfrm>
        </p:grpSpPr>
        <p:pic>
          <p:nvPicPr>
            <p:cNvPr id="69" name="Grafik 68">
              <a:extLst>
                <a:ext uri="{FF2B5EF4-FFF2-40B4-BE49-F238E27FC236}">
                  <a16:creationId xmlns:a16="http://schemas.microsoft.com/office/drawing/2014/main" id="{CDCCB028-161D-A675-B8D9-3F30AEDE6022}"/>
                </a:ext>
              </a:extLst>
            </p:cNvPr>
            <p:cNvPicPr>
              <a:picLocks noChangeAspect="1"/>
            </p:cNvPicPr>
            <p:nvPr/>
          </p:nvPicPr>
          <p:blipFill>
            <a:blip r:embed="rId4"/>
            <a:stretch>
              <a:fillRect/>
            </a:stretch>
          </p:blipFill>
          <p:spPr>
            <a:xfrm>
              <a:off x="4630304" y="4852704"/>
              <a:ext cx="334794" cy="309724"/>
            </a:xfrm>
            <a:prstGeom prst="rect">
              <a:avLst/>
            </a:prstGeom>
          </p:spPr>
        </p:pic>
        <p:pic>
          <p:nvPicPr>
            <p:cNvPr id="70" name="Grafik 69">
              <a:extLst>
                <a:ext uri="{FF2B5EF4-FFF2-40B4-BE49-F238E27FC236}">
                  <a16:creationId xmlns:a16="http://schemas.microsoft.com/office/drawing/2014/main" id="{2E5BD667-1BC7-4171-1F1E-0EC9E64FEF77}"/>
                </a:ext>
              </a:extLst>
            </p:cNvPr>
            <p:cNvPicPr>
              <a:picLocks noChangeAspect="1"/>
            </p:cNvPicPr>
            <p:nvPr/>
          </p:nvPicPr>
          <p:blipFill>
            <a:blip r:embed="rId5"/>
            <a:stretch>
              <a:fillRect/>
            </a:stretch>
          </p:blipFill>
          <p:spPr>
            <a:xfrm>
              <a:off x="4411698" y="4939864"/>
              <a:ext cx="272599" cy="242899"/>
            </a:xfrm>
            <a:prstGeom prst="rect">
              <a:avLst/>
            </a:prstGeom>
          </p:spPr>
        </p:pic>
        <p:pic>
          <p:nvPicPr>
            <p:cNvPr id="75" name="Grafik 74">
              <a:extLst>
                <a:ext uri="{FF2B5EF4-FFF2-40B4-BE49-F238E27FC236}">
                  <a16:creationId xmlns:a16="http://schemas.microsoft.com/office/drawing/2014/main" id="{C394147E-2633-E323-DF06-FE9DCC447BD9}"/>
                </a:ext>
              </a:extLst>
            </p:cNvPr>
            <p:cNvPicPr>
              <a:picLocks noChangeAspect="1"/>
            </p:cNvPicPr>
            <p:nvPr/>
          </p:nvPicPr>
          <p:blipFill>
            <a:blip r:embed="rId6"/>
            <a:stretch>
              <a:fillRect/>
            </a:stretch>
          </p:blipFill>
          <p:spPr>
            <a:xfrm>
              <a:off x="4208573" y="5079562"/>
              <a:ext cx="334793" cy="271611"/>
            </a:xfrm>
            <a:prstGeom prst="rect">
              <a:avLst/>
            </a:prstGeom>
          </p:spPr>
        </p:pic>
        <p:pic>
          <p:nvPicPr>
            <p:cNvPr id="76" name="Grafik 75">
              <a:extLst>
                <a:ext uri="{FF2B5EF4-FFF2-40B4-BE49-F238E27FC236}">
                  <a16:creationId xmlns:a16="http://schemas.microsoft.com/office/drawing/2014/main" id="{3281FCCE-ABB2-81AF-E626-25A84C7B2C7A}"/>
                </a:ext>
              </a:extLst>
            </p:cNvPr>
            <p:cNvPicPr>
              <a:picLocks noChangeAspect="1"/>
            </p:cNvPicPr>
            <p:nvPr/>
          </p:nvPicPr>
          <p:blipFill>
            <a:blip r:embed="rId4"/>
            <a:stretch>
              <a:fillRect/>
            </a:stretch>
          </p:blipFill>
          <p:spPr>
            <a:xfrm>
              <a:off x="3784337" y="5059664"/>
              <a:ext cx="334794" cy="309724"/>
            </a:xfrm>
            <a:prstGeom prst="rect">
              <a:avLst/>
            </a:prstGeom>
          </p:spPr>
        </p:pic>
        <p:pic>
          <p:nvPicPr>
            <p:cNvPr id="77" name="Grafik 76">
              <a:extLst>
                <a:ext uri="{FF2B5EF4-FFF2-40B4-BE49-F238E27FC236}">
                  <a16:creationId xmlns:a16="http://schemas.microsoft.com/office/drawing/2014/main" id="{CC6BAD79-712D-BE89-ADF9-01D777209AAB}"/>
                </a:ext>
              </a:extLst>
            </p:cNvPr>
            <p:cNvPicPr>
              <a:picLocks noChangeAspect="1"/>
            </p:cNvPicPr>
            <p:nvPr/>
          </p:nvPicPr>
          <p:blipFill>
            <a:blip r:embed="rId6"/>
            <a:stretch>
              <a:fillRect/>
            </a:stretch>
          </p:blipFill>
          <p:spPr>
            <a:xfrm flipH="1">
              <a:off x="4065539" y="4843832"/>
              <a:ext cx="329020" cy="266928"/>
            </a:xfrm>
            <a:prstGeom prst="rect">
              <a:avLst/>
            </a:prstGeom>
          </p:spPr>
        </p:pic>
        <p:pic>
          <p:nvPicPr>
            <p:cNvPr id="78" name="Grafik 77">
              <a:extLst>
                <a:ext uri="{FF2B5EF4-FFF2-40B4-BE49-F238E27FC236}">
                  <a16:creationId xmlns:a16="http://schemas.microsoft.com/office/drawing/2014/main" id="{CD84B636-7E44-069B-DD27-971794F09E94}"/>
                </a:ext>
              </a:extLst>
            </p:cNvPr>
            <p:cNvPicPr>
              <a:picLocks noChangeAspect="1"/>
            </p:cNvPicPr>
            <p:nvPr/>
          </p:nvPicPr>
          <p:blipFill>
            <a:blip r:embed="rId4"/>
            <a:stretch>
              <a:fillRect/>
            </a:stretch>
          </p:blipFill>
          <p:spPr>
            <a:xfrm>
              <a:off x="4920042" y="4924700"/>
              <a:ext cx="334794" cy="309724"/>
            </a:xfrm>
            <a:prstGeom prst="rect">
              <a:avLst/>
            </a:prstGeom>
          </p:spPr>
        </p:pic>
        <p:pic>
          <p:nvPicPr>
            <p:cNvPr id="79" name="Grafik 78">
              <a:extLst>
                <a:ext uri="{FF2B5EF4-FFF2-40B4-BE49-F238E27FC236}">
                  <a16:creationId xmlns:a16="http://schemas.microsoft.com/office/drawing/2014/main" id="{BBAC8A50-2EC6-22DF-511B-5AE05EA707EB}"/>
                </a:ext>
              </a:extLst>
            </p:cNvPr>
            <p:cNvPicPr>
              <a:picLocks noChangeAspect="1"/>
            </p:cNvPicPr>
            <p:nvPr/>
          </p:nvPicPr>
          <p:blipFill>
            <a:blip r:embed="rId5"/>
            <a:stretch>
              <a:fillRect/>
            </a:stretch>
          </p:blipFill>
          <p:spPr>
            <a:xfrm flipH="1">
              <a:off x="4780769" y="5104466"/>
              <a:ext cx="347595" cy="309724"/>
            </a:xfrm>
            <a:prstGeom prst="rect">
              <a:avLst/>
            </a:prstGeom>
          </p:spPr>
        </p:pic>
      </p:grpSp>
      <p:grpSp>
        <p:nvGrpSpPr>
          <p:cNvPr id="89" name="Gruppieren 88">
            <a:extLst>
              <a:ext uri="{FF2B5EF4-FFF2-40B4-BE49-F238E27FC236}">
                <a16:creationId xmlns:a16="http://schemas.microsoft.com/office/drawing/2014/main" id="{DD5E5AC5-D7F4-3FC7-80D7-F1931750EDBC}"/>
              </a:ext>
            </a:extLst>
          </p:cNvPr>
          <p:cNvGrpSpPr/>
          <p:nvPr/>
        </p:nvGrpSpPr>
        <p:grpSpPr>
          <a:xfrm>
            <a:off x="3910403" y="5610378"/>
            <a:ext cx="1758042" cy="617673"/>
            <a:chOff x="6190182" y="4931707"/>
            <a:chExt cx="1960195" cy="745895"/>
          </a:xfrm>
        </p:grpSpPr>
        <p:pic>
          <p:nvPicPr>
            <p:cNvPr id="82" name="Grafik 81">
              <a:extLst>
                <a:ext uri="{FF2B5EF4-FFF2-40B4-BE49-F238E27FC236}">
                  <a16:creationId xmlns:a16="http://schemas.microsoft.com/office/drawing/2014/main" id="{80589320-A633-E6A8-6E9C-3592B31107AF}"/>
                </a:ext>
              </a:extLst>
            </p:cNvPr>
            <p:cNvPicPr>
              <a:picLocks noChangeAspect="1"/>
            </p:cNvPicPr>
            <p:nvPr/>
          </p:nvPicPr>
          <p:blipFill>
            <a:blip r:embed="rId4"/>
            <a:stretch>
              <a:fillRect/>
            </a:stretch>
          </p:blipFill>
          <p:spPr>
            <a:xfrm>
              <a:off x="6969324" y="4931707"/>
              <a:ext cx="376030" cy="342890"/>
            </a:xfrm>
            <a:prstGeom prst="rect">
              <a:avLst/>
            </a:prstGeom>
          </p:spPr>
        </p:pic>
        <p:pic>
          <p:nvPicPr>
            <p:cNvPr id="83" name="Grafik 82">
              <a:extLst>
                <a:ext uri="{FF2B5EF4-FFF2-40B4-BE49-F238E27FC236}">
                  <a16:creationId xmlns:a16="http://schemas.microsoft.com/office/drawing/2014/main" id="{7031D1E2-6B5A-4E3A-2FF4-00848F5626F9}"/>
                </a:ext>
              </a:extLst>
            </p:cNvPr>
            <p:cNvPicPr>
              <a:picLocks noChangeAspect="1"/>
            </p:cNvPicPr>
            <p:nvPr/>
          </p:nvPicPr>
          <p:blipFill>
            <a:blip r:embed="rId5"/>
            <a:stretch>
              <a:fillRect/>
            </a:stretch>
          </p:blipFill>
          <p:spPr>
            <a:xfrm>
              <a:off x="6599300" y="5385678"/>
              <a:ext cx="322390" cy="283152"/>
            </a:xfrm>
            <a:prstGeom prst="rect">
              <a:avLst/>
            </a:prstGeom>
          </p:spPr>
        </p:pic>
        <p:pic>
          <p:nvPicPr>
            <p:cNvPr id="84" name="Grafik 83">
              <a:extLst>
                <a:ext uri="{FF2B5EF4-FFF2-40B4-BE49-F238E27FC236}">
                  <a16:creationId xmlns:a16="http://schemas.microsoft.com/office/drawing/2014/main" id="{450EB642-2890-7603-A93B-F0408A029FE6}"/>
                </a:ext>
              </a:extLst>
            </p:cNvPr>
            <p:cNvPicPr>
              <a:picLocks noChangeAspect="1"/>
            </p:cNvPicPr>
            <p:nvPr/>
          </p:nvPicPr>
          <p:blipFill>
            <a:blip r:embed="rId6"/>
            <a:stretch>
              <a:fillRect/>
            </a:stretch>
          </p:blipFill>
          <p:spPr>
            <a:xfrm>
              <a:off x="6190183" y="5376906"/>
              <a:ext cx="376029" cy="300696"/>
            </a:xfrm>
            <a:prstGeom prst="rect">
              <a:avLst/>
            </a:prstGeom>
          </p:spPr>
        </p:pic>
        <p:pic>
          <p:nvPicPr>
            <p:cNvPr id="85" name="Grafik 84">
              <a:extLst>
                <a:ext uri="{FF2B5EF4-FFF2-40B4-BE49-F238E27FC236}">
                  <a16:creationId xmlns:a16="http://schemas.microsoft.com/office/drawing/2014/main" id="{3660EB19-32DE-E0C2-ED8B-685538F5C3DB}"/>
                </a:ext>
              </a:extLst>
            </p:cNvPr>
            <p:cNvPicPr>
              <a:picLocks noChangeAspect="1"/>
            </p:cNvPicPr>
            <p:nvPr/>
          </p:nvPicPr>
          <p:blipFill>
            <a:blip r:embed="rId4"/>
            <a:stretch>
              <a:fillRect/>
            </a:stretch>
          </p:blipFill>
          <p:spPr>
            <a:xfrm>
              <a:off x="6190182" y="4953008"/>
              <a:ext cx="376030" cy="342890"/>
            </a:xfrm>
            <a:prstGeom prst="rect">
              <a:avLst/>
            </a:prstGeom>
          </p:spPr>
        </p:pic>
        <p:pic>
          <p:nvPicPr>
            <p:cNvPr id="86" name="Grafik 85">
              <a:extLst>
                <a:ext uri="{FF2B5EF4-FFF2-40B4-BE49-F238E27FC236}">
                  <a16:creationId xmlns:a16="http://schemas.microsoft.com/office/drawing/2014/main" id="{C0CAAA4C-B582-63E5-8C77-C0747EDEF681}"/>
                </a:ext>
              </a:extLst>
            </p:cNvPr>
            <p:cNvPicPr>
              <a:picLocks noChangeAspect="1"/>
            </p:cNvPicPr>
            <p:nvPr/>
          </p:nvPicPr>
          <p:blipFill>
            <a:blip r:embed="rId6"/>
            <a:stretch>
              <a:fillRect/>
            </a:stretch>
          </p:blipFill>
          <p:spPr>
            <a:xfrm flipH="1">
              <a:off x="6578403" y="4969675"/>
              <a:ext cx="369545" cy="295511"/>
            </a:xfrm>
            <a:prstGeom prst="rect">
              <a:avLst/>
            </a:prstGeom>
          </p:spPr>
        </p:pic>
        <p:pic>
          <p:nvPicPr>
            <p:cNvPr id="87" name="Grafik 86">
              <a:extLst>
                <a:ext uri="{FF2B5EF4-FFF2-40B4-BE49-F238E27FC236}">
                  <a16:creationId xmlns:a16="http://schemas.microsoft.com/office/drawing/2014/main" id="{F79841E2-D19A-B1CB-620A-C4107434794A}"/>
                </a:ext>
              </a:extLst>
            </p:cNvPr>
            <p:cNvPicPr>
              <a:picLocks noChangeAspect="1"/>
            </p:cNvPicPr>
            <p:nvPr/>
          </p:nvPicPr>
          <p:blipFill>
            <a:blip r:embed="rId4"/>
            <a:stretch>
              <a:fillRect/>
            </a:stretch>
          </p:blipFill>
          <p:spPr>
            <a:xfrm>
              <a:off x="7774347" y="4931707"/>
              <a:ext cx="376030" cy="342890"/>
            </a:xfrm>
            <a:prstGeom prst="rect">
              <a:avLst/>
            </a:prstGeom>
          </p:spPr>
        </p:pic>
        <p:pic>
          <p:nvPicPr>
            <p:cNvPr id="88" name="Grafik 87">
              <a:extLst>
                <a:ext uri="{FF2B5EF4-FFF2-40B4-BE49-F238E27FC236}">
                  <a16:creationId xmlns:a16="http://schemas.microsoft.com/office/drawing/2014/main" id="{FFA03FAE-7FE0-EF10-5399-2DB08EB9BE7E}"/>
                </a:ext>
              </a:extLst>
            </p:cNvPr>
            <p:cNvPicPr>
              <a:picLocks noChangeAspect="1"/>
            </p:cNvPicPr>
            <p:nvPr/>
          </p:nvPicPr>
          <p:blipFill>
            <a:blip r:embed="rId5"/>
            <a:stretch>
              <a:fillRect/>
            </a:stretch>
          </p:blipFill>
          <p:spPr>
            <a:xfrm rot="19390846" flipH="1">
              <a:off x="7359884" y="4949830"/>
              <a:ext cx="390407" cy="342890"/>
            </a:xfrm>
            <a:prstGeom prst="rect">
              <a:avLst/>
            </a:prstGeom>
          </p:spPr>
        </p:pic>
      </p:grpSp>
      <p:sp>
        <p:nvSpPr>
          <p:cNvPr id="91" name="Textfeld 90">
            <a:extLst>
              <a:ext uri="{FF2B5EF4-FFF2-40B4-BE49-F238E27FC236}">
                <a16:creationId xmlns:a16="http://schemas.microsoft.com/office/drawing/2014/main" id="{A93B9449-E39B-55EE-73C3-8184DA632673}"/>
              </a:ext>
            </a:extLst>
          </p:cNvPr>
          <p:cNvSpPr txBox="1"/>
          <p:nvPr/>
        </p:nvSpPr>
        <p:spPr>
          <a:xfrm>
            <a:off x="6869372" y="3817619"/>
            <a:ext cx="2057401" cy="738664"/>
          </a:xfrm>
          <a:prstGeom prst="rect">
            <a:avLst/>
          </a:prstGeom>
          <a:noFill/>
        </p:spPr>
        <p:txBody>
          <a:bodyPr wrap="square" rtlCol="0">
            <a:spAutoFit/>
          </a:bodyPr>
          <a:lstStyle/>
          <a:p>
            <a:pPr marL="285750" indent="-285750">
              <a:buFont typeface="Arial" panose="020B0604020202020204" pitchFamily="34" charset="0"/>
              <a:buChar char="•"/>
            </a:pPr>
            <a:r>
              <a:rPr lang="de-DE" sz="1400" dirty="0"/>
              <a:t>Zahlen zerlegen,</a:t>
            </a:r>
          </a:p>
          <a:p>
            <a:pPr marL="285750" indent="-285750">
              <a:buFont typeface="Arial" panose="020B0604020202020204" pitchFamily="34" charset="0"/>
              <a:buChar char="•"/>
            </a:pPr>
            <a:r>
              <a:rPr lang="de-DE" sz="1400" dirty="0"/>
              <a:t>Zahlen vergleichen,</a:t>
            </a:r>
          </a:p>
          <a:p>
            <a:pPr marL="285750" indent="-285750">
              <a:buFont typeface="Arial" panose="020B0604020202020204" pitchFamily="34" charset="0"/>
              <a:buChar char="•"/>
            </a:pPr>
            <a:r>
              <a:rPr lang="de-DE" sz="1400" dirty="0"/>
              <a:t>Zahlen ordnen</a:t>
            </a:r>
          </a:p>
        </p:txBody>
      </p:sp>
      <p:grpSp>
        <p:nvGrpSpPr>
          <p:cNvPr id="104" name="Gruppieren 103">
            <a:extLst>
              <a:ext uri="{FF2B5EF4-FFF2-40B4-BE49-F238E27FC236}">
                <a16:creationId xmlns:a16="http://schemas.microsoft.com/office/drawing/2014/main" id="{E33DD41E-66C1-38F4-13D7-9473C6036EEF}"/>
              </a:ext>
            </a:extLst>
          </p:cNvPr>
          <p:cNvGrpSpPr/>
          <p:nvPr/>
        </p:nvGrpSpPr>
        <p:grpSpPr>
          <a:xfrm>
            <a:off x="6485870" y="4822704"/>
            <a:ext cx="2584602" cy="1263670"/>
            <a:chOff x="6485870" y="4822704"/>
            <a:chExt cx="2584602" cy="1263670"/>
          </a:xfrm>
        </p:grpSpPr>
        <p:pic>
          <p:nvPicPr>
            <p:cNvPr id="92" name="Grafik 91">
              <a:extLst>
                <a:ext uri="{FF2B5EF4-FFF2-40B4-BE49-F238E27FC236}">
                  <a16:creationId xmlns:a16="http://schemas.microsoft.com/office/drawing/2014/main" id="{881E8D64-F8E7-8BF0-82EB-A1097094D5AA}"/>
                </a:ext>
              </a:extLst>
            </p:cNvPr>
            <p:cNvPicPr>
              <a:picLocks noChangeAspect="1"/>
            </p:cNvPicPr>
            <p:nvPr/>
          </p:nvPicPr>
          <p:blipFill rotWithShape="1">
            <a:blip r:embed="rId7"/>
            <a:srcRect t="-9896" r="60135" b="-1"/>
            <a:stretch/>
          </p:blipFill>
          <p:spPr>
            <a:xfrm rot="10432629">
              <a:off x="8058592" y="4905428"/>
              <a:ext cx="1011880" cy="278943"/>
            </a:xfrm>
            <a:prstGeom prst="rect">
              <a:avLst/>
            </a:prstGeom>
          </p:spPr>
        </p:pic>
        <p:pic>
          <p:nvPicPr>
            <p:cNvPr id="93" name="Grafik 92">
              <a:extLst>
                <a:ext uri="{FF2B5EF4-FFF2-40B4-BE49-F238E27FC236}">
                  <a16:creationId xmlns:a16="http://schemas.microsoft.com/office/drawing/2014/main" id="{41FC7E5B-3D2A-8BD6-8ECA-FFDC4EEAF3BD}"/>
                </a:ext>
              </a:extLst>
            </p:cNvPr>
            <p:cNvPicPr>
              <a:picLocks noChangeAspect="1"/>
            </p:cNvPicPr>
            <p:nvPr/>
          </p:nvPicPr>
          <p:blipFill>
            <a:blip r:embed="rId8"/>
            <a:stretch>
              <a:fillRect/>
            </a:stretch>
          </p:blipFill>
          <p:spPr>
            <a:xfrm rot="3799749">
              <a:off x="7445824" y="4996148"/>
              <a:ext cx="1263670" cy="916781"/>
            </a:xfrm>
            <a:prstGeom prst="rect">
              <a:avLst/>
            </a:prstGeom>
          </p:spPr>
        </p:pic>
        <p:pic>
          <p:nvPicPr>
            <p:cNvPr id="94" name="Grafik 93">
              <a:extLst>
                <a:ext uri="{FF2B5EF4-FFF2-40B4-BE49-F238E27FC236}">
                  <a16:creationId xmlns:a16="http://schemas.microsoft.com/office/drawing/2014/main" id="{0B5BF73C-5AD3-B642-61DA-8F8B95D5DED0}"/>
                </a:ext>
              </a:extLst>
            </p:cNvPr>
            <p:cNvPicPr>
              <a:picLocks noChangeAspect="1"/>
            </p:cNvPicPr>
            <p:nvPr/>
          </p:nvPicPr>
          <p:blipFill rotWithShape="1">
            <a:blip r:embed="rId7"/>
            <a:srcRect l="39529" t="-4667" b="-1"/>
            <a:stretch/>
          </p:blipFill>
          <p:spPr>
            <a:xfrm rot="10393271">
              <a:off x="6485870" y="5049362"/>
              <a:ext cx="1534903" cy="265675"/>
            </a:xfrm>
            <a:prstGeom prst="rect">
              <a:avLst/>
            </a:prstGeom>
          </p:spPr>
        </p:pic>
      </p:grpSp>
      <p:sp>
        <p:nvSpPr>
          <p:cNvPr id="95" name="Rechteck 94">
            <a:extLst>
              <a:ext uri="{FF2B5EF4-FFF2-40B4-BE49-F238E27FC236}">
                <a16:creationId xmlns:a16="http://schemas.microsoft.com/office/drawing/2014/main" id="{20EF0635-1187-9389-4EC5-ADB3EFDD961C}"/>
              </a:ext>
            </a:extLst>
          </p:cNvPr>
          <p:cNvSpPr/>
          <p:nvPr/>
        </p:nvSpPr>
        <p:spPr>
          <a:xfrm>
            <a:off x="1071276" y="4021086"/>
            <a:ext cx="1063016" cy="251308"/>
          </a:xfrm>
          <a:prstGeom prst="rect">
            <a:avLst/>
          </a:prstGeom>
          <a:solidFill>
            <a:srgbClr val="3278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Rechteck 95">
            <a:extLst>
              <a:ext uri="{FF2B5EF4-FFF2-40B4-BE49-F238E27FC236}">
                <a16:creationId xmlns:a16="http://schemas.microsoft.com/office/drawing/2014/main" id="{A0AAD694-BBD4-EC96-717A-908CB724090A}"/>
              </a:ext>
            </a:extLst>
          </p:cNvPr>
          <p:cNvSpPr/>
          <p:nvPr/>
        </p:nvSpPr>
        <p:spPr>
          <a:xfrm>
            <a:off x="3677749" y="3824213"/>
            <a:ext cx="2095090" cy="219927"/>
          </a:xfrm>
          <a:prstGeom prst="rect">
            <a:avLst/>
          </a:prstGeom>
          <a:solidFill>
            <a:srgbClr val="3278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Rechteck 96">
            <a:extLst>
              <a:ext uri="{FF2B5EF4-FFF2-40B4-BE49-F238E27FC236}">
                <a16:creationId xmlns:a16="http://schemas.microsoft.com/office/drawing/2014/main" id="{1A7A0A24-DF40-6543-0B0B-F5B6144E9DA5}"/>
              </a:ext>
            </a:extLst>
          </p:cNvPr>
          <p:cNvSpPr/>
          <p:nvPr/>
        </p:nvSpPr>
        <p:spPr>
          <a:xfrm>
            <a:off x="3677749" y="4048567"/>
            <a:ext cx="873318" cy="219927"/>
          </a:xfrm>
          <a:prstGeom prst="rect">
            <a:avLst/>
          </a:prstGeom>
          <a:solidFill>
            <a:srgbClr val="3278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Rechteck 100">
            <a:extLst>
              <a:ext uri="{FF2B5EF4-FFF2-40B4-BE49-F238E27FC236}">
                <a16:creationId xmlns:a16="http://schemas.microsoft.com/office/drawing/2014/main" id="{2D006061-9DE6-2114-3337-9BE031327A77}"/>
              </a:ext>
            </a:extLst>
          </p:cNvPr>
          <p:cNvSpPr/>
          <p:nvPr/>
        </p:nvSpPr>
        <p:spPr>
          <a:xfrm>
            <a:off x="7199605" y="3876169"/>
            <a:ext cx="1263358" cy="187023"/>
          </a:xfrm>
          <a:prstGeom prst="rect">
            <a:avLst/>
          </a:prstGeom>
          <a:solidFill>
            <a:srgbClr val="3278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Rechteck 101">
            <a:extLst>
              <a:ext uri="{FF2B5EF4-FFF2-40B4-BE49-F238E27FC236}">
                <a16:creationId xmlns:a16="http://schemas.microsoft.com/office/drawing/2014/main" id="{EBDD41E5-6C6E-465A-62BF-114EBB3DFA4A}"/>
              </a:ext>
            </a:extLst>
          </p:cNvPr>
          <p:cNvSpPr/>
          <p:nvPr/>
        </p:nvSpPr>
        <p:spPr>
          <a:xfrm>
            <a:off x="7199604" y="4093439"/>
            <a:ext cx="1501483" cy="187023"/>
          </a:xfrm>
          <a:prstGeom prst="rect">
            <a:avLst/>
          </a:prstGeom>
          <a:solidFill>
            <a:srgbClr val="3278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Rechteck 102">
            <a:extLst>
              <a:ext uri="{FF2B5EF4-FFF2-40B4-BE49-F238E27FC236}">
                <a16:creationId xmlns:a16="http://schemas.microsoft.com/office/drawing/2014/main" id="{3ED75AE7-AD30-CF67-7D22-4ED36AFE5738}"/>
              </a:ext>
            </a:extLst>
          </p:cNvPr>
          <p:cNvSpPr/>
          <p:nvPr/>
        </p:nvSpPr>
        <p:spPr>
          <a:xfrm>
            <a:off x="7199604" y="4310709"/>
            <a:ext cx="1130009" cy="187023"/>
          </a:xfrm>
          <a:prstGeom prst="rect">
            <a:avLst/>
          </a:prstGeom>
          <a:solidFill>
            <a:srgbClr val="3278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8464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fade">
                                      <p:cBhvr>
                                        <p:cTn id="35" dur="500"/>
                                        <p:tgtEl>
                                          <p:spTgt spid="9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6"/>
                                        </p:tgtEl>
                                        <p:attrNameLst>
                                          <p:attrName>style.visibility</p:attrName>
                                        </p:attrNameLst>
                                      </p:cBhvr>
                                      <p:to>
                                        <p:strVal val="visible"/>
                                      </p:to>
                                    </p:set>
                                    <p:animEffect transition="in" filter="fade">
                                      <p:cBhvr>
                                        <p:cTn id="40" dur="500"/>
                                        <p:tgtEl>
                                          <p:spTgt spid="9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fade">
                                      <p:cBhvr>
                                        <p:cTn id="43" dur="500"/>
                                        <p:tgtEl>
                                          <p:spTgt spid="9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1"/>
                                        </p:tgtEl>
                                        <p:attrNameLst>
                                          <p:attrName>style.visibility</p:attrName>
                                        </p:attrNameLst>
                                      </p:cBhvr>
                                      <p:to>
                                        <p:strVal val="visible"/>
                                      </p:to>
                                    </p:set>
                                    <p:animEffect transition="in" filter="fade">
                                      <p:cBhvr>
                                        <p:cTn id="48" dur="500"/>
                                        <p:tgtEl>
                                          <p:spTgt spid="10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fade">
                                      <p:cBhvr>
                                        <p:cTn id="51" dur="500"/>
                                        <p:tgtEl>
                                          <p:spTgt spid="10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3"/>
                                        </p:tgtEl>
                                        <p:attrNameLst>
                                          <p:attrName>style.visibility</p:attrName>
                                        </p:attrNameLst>
                                      </p:cBhvr>
                                      <p:to>
                                        <p:strVal val="visible"/>
                                      </p:to>
                                    </p:set>
                                    <p:animEffect transition="in" filter="fade">
                                      <p:cBhvr>
                                        <p:cTn id="5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P spid="91" grpId="0"/>
      <p:bldP spid="95" grpId="0" animBg="1"/>
      <p:bldP spid="96" grpId="0" animBg="1"/>
      <p:bldP spid="97" grpId="0" animBg="1"/>
      <p:bldP spid="101" grpId="0" animBg="1"/>
      <p:bldP spid="102" grpId="0" animBg="1"/>
      <p:bldP spid="10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Dreieck 7">
            <a:extLst>
              <a:ext uri="{FF2B5EF4-FFF2-40B4-BE49-F238E27FC236}">
                <a16:creationId xmlns:a16="http://schemas.microsoft.com/office/drawing/2014/main" id="{8C5E92B4-F5F1-0A4C-B1C1-F6EB8ACF7325}"/>
              </a:ext>
            </a:extLst>
          </p:cNvPr>
          <p:cNvSpPr/>
          <p:nvPr/>
        </p:nvSpPr>
        <p:spPr>
          <a:xfrm rot="10800000">
            <a:off x="3533114" y="3199733"/>
            <a:ext cx="2137827" cy="1748947"/>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7D61C5F-34E9-4003-8B45-495A6D5AD60C}"/>
              </a:ext>
            </a:extLst>
          </p:cNvPr>
          <p:cNvSpPr>
            <a:spLocks noGrp="1"/>
          </p:cNvSpPr>
          <p:nvPr>
            <p:ph type="title"/>
          </p:nvPr>
        </p:nvSpPr>
        <p:spPr/>
        <p:txBody>
          <a:bodyPr/>
          <a:lstStyle/>
          <a:p>
            <a:r>
              <a:rPr lang="de-DE" dirty="0"/>
              <a:t>3. Zahlvorstellungen aufbauen</a:t>
            </a:r>
          </a:p>
        </p:txBody>
      </p:sp>
      <p:sp>
        <p:nvSpPr>
          <p:cNvPr id="3" name="Textplatzhalter 2">
            <a:extLst>
              <a:ext uri="{FF2B5EF4-FFF2-40B4-BE49-F238E27FC236}">
                <a16:creationId xmlns:a16="http://schemas.microsoft.com/office/drawing/2014/main" id="{0A7D13EB-388D-148E-887C-31A004E20C3C}"/>
              </a:ext>
            </a:extLst>
          </p:cNvPr>
          <p:cNvSpPr>
            <a:spLocks noGrp="1"/>
          </p:cNvSpPr>
          <p:nvPr>
            <p:ph type="body" sz="quarter" idx="13"/>
          </p:nvPr>
        </p:nvSpPr>
        <p:spPr/>
        <p:txBody>
          <a:bodyPr/>
          <a:lstStyle/>
          <a:p>
            <a:r>
              <a:rPr lang="de-DE" sz="1600" dirty="0"/>
              <a:t>AUFBAU VON TRAGFÄHIGEN ZAHLVORSTELLUNGEN</a:t>
            </a:r>
          </a:p>
          <a:p>
            <a:endParaRPr lang="de-DE" dirty="0"/>
          </a:p>
        </p:txBody>
      </p:sp>
      <p:sp>
        <p:nvSpPr>
          <p:cNvPr id="5" name="Datumsplatzhalter 4">
            <a:extLst>
              <a:ext uri="{FF2B5EF4-FFF2-40B4-BE49-F238E27FC236}">
                <a16:creationId xmlns:a16="http://schemas.microsoft.com/office/drawing/2014/main" id="{A80563D8-4FCD-C05B-4282-8C813BDE956C}"/>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50A210FE-AAAD-888C-A939-1B7479A9D6B8}"/>
              </a:ext>
            </a:extLst>
          </p:cNvPr>
          <p:cNvSpPr>
            <a:spLocks noGrp="1"/>
          </p:cNvSpPr>
          <p:nvPr>
            <p:ph type="sldNum" sz="quarter" idx="12"/>
          </p:nvPr>
        </p:nvSpPr>
        <p:spPr/>
        <p:txBody>
          <a:bodyPr/>
          <a:lstStyle/>
          <a:p>
            <a:fld id="{C3752B7C-18A9-864D-BBCB-54A9F41B5594}" type="slidenum">
              <a:rPr lang="de-DE" smtClean="0"/>
              <a:pPr/>
              <a:t>64</a:t>
            </a:fld>
            <a:endParaRPr lang="de-DE" dirty="0"/>
          </a:p>
        </p:txBody>
      </p:sp>
      <p:sp>
        <p:nvSpPr>
          <p:cNvPr id="9" name="Textfeld 8">
            <a:extLst>
              <a:ext uri="{FF2B5EF4-FFF2-40B4-BE49-F238E27FC236}">
                <a16:creationId xmlns:a16="http://schemas.microsoft.com/office/drawing/2014/main" id="{F9D5570C-9B0C-D6F5-B9DE-D92936467547}"/>
              </a:ext>
            </a:extLst>
          </p:cNvPr>
          <p:cNvSpPr txBox="1"/>
          <p:nvPr/>
        </p:nvSpPr>
        <p:spPr>
          <a:xfrm>
            <a:off x="6521450" y="5982016"/>
            <a:ext cx="2316083" cy="276999"/>
          </a:xfrm>
          <a:prstGeom prst="rect">
            <a:avLst/>
          </a:prstGeom>
          <a:noFill/>
        </p:spPr>
        <p:txBody>
          <a:bodyPr wrap="none" rtlCol="0">
            <a:spAutoFit/>
          </a:bodyPr>
          <a:lstStyle/>
          <a:p>
            <a:r>
              <a:rPr lang="de-DE" sz="1200" dirty="0">
                <a:solidFill>
                  <a:srgbClr val="327D87"/>
                </a:solidFill>
                <a:hlinkClick r:id="rId3">
                  <a:extLst>
                    <a:ext uri="{A12FA001-AC4F-418D-AE19-62706E023703}">
                      <ahyp:hlinkClr xmlns:ahyp="http://schemas.microsoft.com/office/drawing/2018/hyperlinkcolor" val="tx"/>
                    </a:ext>
                  </a:extLst>
                </a:hlinkClick>
              </a:rPr>
              <a:t>https://pikas-mi.dzlm.de/node/45</a:t>
            </a:r>
            <a:endParaRPr lang="de-DE" sz="1200" dirty="0">
              <a:solidFill>
                <a:srgbClr val="327D87"/>
              </a:solidFill>
            </a:endParaRPr>
          </a:p>
        </p:txBody>
      </p:sp>
      <p:grpSp>
        <p:nvGrpSpPr>
          <p:cNvPr id="73" name="Gruppieren 72">
            <a:extLst>
              <a:ext uri="{FF2B5EF4-FFF2-40B4-BE49-F238E27FC236}">
                <a16:creationId xmlns:a16="http://schemas.microsoft.com/office/drawing/2014/main" id="{9776F492-9F1C-1DC3-5BEC-97878F079081}"/>
              </a:ext>
            </a:extLst>
          </p:cNvPr>
          <p:cNvGrpSpPr/>
          <p:nvPr/>
        </p:nvGrpSpPr>
        <p:grpSpPr>
          <a:xfrm>
            <a:off x="462210" y="1966994"/>
            <a:ext cx="3790384" cy="1904521"/>
            <a:chOff x="338854" y="1876193"/>
            <a:chExt cx="3790384" cy="1904521"/>
          </a:xfrm>
        </p:grpSpPr>
        <p:sp>
          <p:nvSpPr>
            <p:cNvPr id="21" name="Rechteck: abgerundete Ecken 20">
              <a:extLst>
                <a:ext uri="{FF2B5EF4-FFF2-40B4-BE49-F238E27FC236}">
                  <a16:creationId xmlns:a16="http://schemas.microsoft.com/office/drawing/2014/main" id="{C201E874-863A-279B-3726-F8686E548656}"/>
                </a:ext>
              </a:extLst>
            </p:cNvPr>
            <p:cNvSpPr/>
            <p:nvPr/>
          </p:nvSpPr>
          <p:spPr>
            <a:xfrm>
              <a:off x="338854" y="2222214"/>
              <a:ext cx="3790384" cy="1558500"/>
            </a:xfrm>
            <a:prstGeom prst="roundRect">
              <a:avLst/>
            </a:prstGeom>
            <a:solidFill>
              <a:srgbClr val="FFFFFF"/>
            </a:solid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dirty="0">
                <a:solidFill>
                  <a:schemeClr val="tx1"/>
                </a:solidFill>
              </a:endParaRPr>
            </a:p>
            <a:p>
              <a:r>
                <a:rPr lang="de-DE" sz="1600" dirty="0">
                  <a:solidFill>
                    <a:schemeClr val="tx1"/>
                  </a:solidFill>
                  <a:latin typeface="Arial" panose="020B0604020202020204" pitchFamily="34" charset="0"/>
                  <a:cs typeface="Arial" panose="020B0604020202020204" pitchFamily="34" charset="0"/>
                </a:rPr>
                <a:t>z.B.: Kardinal- und </a:t>
              </a:r>
              <a:r>
                <a:rPr lang="de-DE" sz="1600" dirty="0" err="1">
                  <a:solidFill>
                    <a:schemeClr val="tx1"/>
                  </a:solidFill>
                  <a:latin typeface="Arial" panose="020B0604020202020204" pitchFamily="34" charset="0"/>
                  <a:cs typeface="Arial" panose="020B0604020202020204" pitchFamily="34" charset="0"/>
                </a:rPr>
                <a:t>Ordinalzahlaspekt</a:t>
              </a:r>
              <a:endParaRPr lang="de-DE" sz="1600" dirty="0">
                <a:solidFill>
                  <a:schemeClr val="tx1"/>
                </a:solidFill>
                <a:latin typeface="Arial" panose="020B0604020202020204" pitchFamily="34" charset="0"/>
                <a:cs typeface="Arial" panose="020B0604020202020204" pitchFamily="34" charset="0"/>
              </a:endParaRPr>
            </a:p>
            <a:p>
              <a:endParaRPr lang="de-DE" sz="1600" dirty="0">
                <a:solidFill>
                  <a:schemeClr val="tx1"/>
                </a:solidFill>
                <a:latin typeface="Arial" panose="020B0604020202020204" pitchFamily="34" charset="0"/>
                <a:cs typeface="Arial" panose="020B0604020202020204" pitchFamily="34" charset="0"/>
              </a:endParaRPr>
            </a:p>
            <a:p>
              <a:r>
                <a:rPr lang="de-DE" sz="1600" dirty="0">
                  <a:solidFill>
                    <a:schemeClr val="tx1"/>
                  </a:solidFill>
                  <a:latin typeface="Arial" panose="020B0604020202020204" pitchFamily="34" charset="0"/>
                  <a:cs typeface="Arial" panose="020B0604020202020204" pitchFamily="34" charset="0"/>
                </a:rPr>
                <a:t>„Wie viele Plättchen sind es?“ – „Das wievielte Plättchen ist es?“</a:t>
              </a:r>
            </a:p>
          </p:txBody>
        </p:sp>
        <p:sp>
          <p:nvSpPr>
            <p:cNvPr id="22" name="Rechteck: abgerundete Ecken 21">
              <a:extLst>
                <a:ext uri="{FF2B5EF4-FFF2-40B4-BE49-F238E27FC236}">
                  <a16:creationId xmlns:a16="http://schemas.microsoft.com/office/drawing/2014/main" id="{DB12A412-C3E0-39B1-9355-FDC2041ED59C}"/>
                </a:ext>
              </a:extLst>
            </p:cNvPr>
            <p:cNvSpPr/>
            <p:nvPr/>
          </p:nvSpPr>
          <p:spPr>
            <a:xfrm>
              <a:off x="797173" y="1876193"/>
              <a:ext cx="2825620" cy="623932"/>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latin typeface="Arial" panose="020B0604020202020204" pitchFamily="34" charset="0"/>
                  <a:cs typeface="Arial" panose="020B0604020202020204" pitchFamily="34" charset="0"/>
                </a:rPr>
                <a:t>Zahlaspekte beachten</a:t>
              </a:r>
            </a:p>
            <a:p>
              <a:pPr algn="ctr"/>
              <a:r>
                <a:rPr lang="de-DE" sz="1200" i="1" dirty="0">
                  <a:solidFill>
                    <a:schemeClr val="bg1">
                      <a:lumMod val="85000"/>
                    </a:schemeClr>
                  </a:solidFill>
                </a:rPr>
                <a:t>https://pikas-mi.dzlm.de/node/121</a:t>
              </a:r>
              <a:endParaRPr lang="de-DE" sz="1200" i="1" dirty="0">
                <a:solidFill>
                  <a:schemeClr val="bg1">
                    <a:lumMod val="85000"/>
                  </a:schemeClr>
                </a:solidFill>
                <a:latin typeface="Arial" panose="020B0604020202020204" pitchFamily="34" charset="0"/>
                <a:cs typeface="Arial" panose="020B0604020202020204" pitchFamily="34" charset="0"/>
              </a:endParaRPr>
            </a:p>
          </p:txBody>
        </p:sp>
      </p:grpSp>
      <p:grpSp>
        <p:nvGrpSpPr>
          <p:cNvPr id="74" name="Gruppieren 73">
            <a:extLst>
              <a:ext uri="{FF2B5EF4-FFF2-40B4-BE49-F238E27FC236}">
                <a16:creationId xmlns:a16="http://schemas.microsoft.com/office/drawing/2014/main" id="{80B3717B-20F2-6F24-C3D9-A210C7E0EEF0}"/>
              </a:ext>
            </a:extLst>
          </p:cNvPr>
          <p:cNvGrpSpPr/>
          <p:nvPr/>
        </p:nvGrpSpPr>
        <p:grpSpPr>
          <a:xfrm>
            <a:off x="2709613" y="4180991"/>
            <a:ext cx="3790384" cy="1908882"/>
            <a:chOff x="1397683" y="3917760"/>
            <a:chExt cx="3790384" cy="1908882"/>
          </a:xfrm>
        </p:grpSpPr>
        <p:grpSp>
          <p:nvGrpSpPr>
            <p:cNvPr id="72" name="Gruppieren 71">
              <a:extLst>
                <a:ext uri="{FF2B5EF4-FFF2-40B4-BE49-F238E27FC236}">
                  <a16:creationId xmlns:a16="http://schemas.microsoft.com/office/drawing/2014/main" id="{35D0AF2B-A89A-AA3E-D8D0-B6482BB609CE}"/>
                </a:ext>
              </a:extLst>
            </p:cNvPr>
            <p:cNvGrpSpPr/>
            <p:nvPr/>
          </p:nvGrpSpPr>
          <p:grpSpPr>
            <a:xfrm>
              <a:off x="1397683" y="4268142"/>
              <a:ext cx="3790384" cy="1558500"/>
              <a:chOff x="1397683" y="4268142"/>
              <a:chExt cx="3790384" cy="1558500"/>
            </a:xfrm>
          </p:grpSpPr>
          <p:sp>
            <p:nvSpPr>
              <p:cNvPr id="39" name="Rechteck: abgerundete Ecken 38">
                <a:extLst>
                  <a:ext uri="{FF2B5EF4-FFF2-40B4-BE49-F238E27FC236}">
                    <a16:creationId xmlns:a16="http://schemas.microsoft.com/office/drawing/2014/main" id="{932E8832-2264-A497-CD2F-A99CEBE4D447}"/>
                  </a:ext>
                </a:extLst>
              </p:cNvPr>
              <p:cNvSpPr/>
              <p:nvPr/>
            </p:nvSpPr>
            <p:spPr>
              <a:xfrm>
                <a:off x="1397683" y="4268142"/>
                <a:ext cx="3790384" cy="1558500"/>
              </a:xfrm>
              <a:prstGeom prst="roundRect">
                <a:avLst/>
              </a:prstGeom>
              <a:solidFill>
                <a:srgbClr val="FFFFFF"/>
              </a:solid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dirty="0">
                  <a:solidFill>
                    <a:schemeClr val="tx1"/>
                  </a:solidFill>
                </a:endParaRPr>
              </a:p>
              <a:p>
                <a:endParaRPr lang="de-DE" dirty="0">
                  <a:solidFill>
                    <a:schemeClr val="tx1"/>
                  </a:solidFill>
                </a:endParaRPr>
              </a:p>
            </p:txBody>
          </p:sp>
          <p:grpSp>
            <p:nvGrpSpPr>
              <p:cNvPr id="71" name="Gruppieren 70">
                <a:extLst>
                  <a:ext uri="{FF2B5EF4-FFF2-40B4-BE49-F238E27FC236}">
                    <a16:creationId xmlns:a16="http://schemas.microsoft.com/office/drawing/2014/main" id="{A40B3FC8-1CEA-93FD-3C87-4F842AB5D10E}"/>
                  </a:ext>
                </a:extLst>
              </p:cNvPr>
              <p:cNvGrpSpPr/>
              <p:nvPr/>
            </p:nvGrpSpPr>
            <p:grpSpPr>
              <a:xfrm>
                <a:off x="1810046" y="4727326"/>
                <a:ext cx="2937620" cy="1020487"/>
                <a:chOff x="1810046" y="4727326"/>
                <a:chExt cx="2937620" cy="1020487"/>
              </a:xfrm>
            </p:grpSpPr>
            <p:grpSp>
              <p:nvGrpSpPr>
                <p:cNvPr id="65" name="Gruppieren 64">
                  <a:extLst>
                    <a:ext uri="{FF2B5EF4-FFF2-40B4-BE49-F238E27FC236}">
                      <a16:creationId xmlns:a16="http://schemas.microsoft.com/office/drawing/2014/main" id="{CC271DAE-C49E-72A5-3CC2-696E4505983D}"/>
                    </a:ext>
                  </a:extLst>
                </p:cNvPr>
                <p:cNvGrpSpPr/>
                <p:nvPr/>
              </p:nvGrpSpPr>
              <p:grpSpPr>
                <a:xfrm>
                  <a:off x="1810046" y="4757456"/>
                  <a:ext cx="880201" cy="142482"/>
                  <a:chOff x="1689082" y="4649816"/>
                  <a:chExt cx="880201" cy="142482"/>
                </a:xfrm>
              </p:grpSpPr>
              <p:sp>
                <p:nvSpPr>
                  <p:cNvPr id="57" name="Kreis">
                    <a:extLst>
                      <a:ext uri="{FF2B5EF4-FFF2-40B4-BE49-F238E27FC236}">
                        <a16:creationId xmlns:a16="http://schemas.microsoft.com/office/drawing/2014/main" id="{5E48C06C-C18F-8167-A6AE-E047EBDB183E}"/>
                      </a:ext>
                    </a:extLst>
                  </p:cNvPr>
                  <p:cNvSpPr/>
                  <p:nvPr/>
                </p:nvSpPr>
                <p:spPr>
                  <a:xfrm>
                    <a:off x="1689082" y="4649817"/>
                    <a:ext cx="142479" cy="142481"/>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8" name="Kreis">
                    <a:extLst>
                      <a:ext uri="{FF2B5EF4-FFF2-40B4-BE49-F238E27FC236}">
                        <a16:creationId xmlns:a16="http://schemas.microsoft.com/office/drawing/2014/main" id="{6F60A6E6-7F92-CC8D-8E49-F298E5150AF6}"/>
                      </a:ext>
                    </a:extLst>
                  </p:cNvPr>
                  <p:cNvSpPr/>
                  <p:nvPr/>
                </p:nvSpPr>
                <p:spPr>
                  <a:xfrm>
                    <a:off x="1877498" y="4649816"/>
                    <a:ext cx="142479" cy="142481"/>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9" name="Kreis">
                    <a:extLst>
                      <a:ext uri="{FF2B5EF4-FFF2-40B4-BE49-F238E27FC236}">
                        <a16:creationId xmlns:a16="http://schemas.microsoft.com/office/drawing/2014/main" id="{F47BBBBF-21D7-C6F9-73E0-3291BA79C04E}"/>
                      </a:ext>
                    </a:extLst>
                  </p:cNvPr>
                  <p:cNvSpPr/>
                  <p:nvPr/>
                </p:nvSpPr>
                <p:spPr>
                  <a:xfrm>
                    <a:off x="2060600" y="4649816"/>
                    <a:ext cx="142479" cy="142481"/>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60" name="Kreis">
                    <a:extLst>
                      <a:ext uri="{FF2B5EF4-FFF2-40B4-BE49-F238E27FC236}">
                        <a16:creationId xmlns:a16="http://schemas.microsoft.com/office/drawing/2014/main" id="{95589C76-132E-3327-B040-9C98D067AB83}"/>
                      </a:ext>
                    </a:extLst>
                  </p:cNvPr>
                  <p:cNvSpPr/>
                  <p:nvPr/>
                </p:nvSpPr>
                <p:spPr>
                  <a:xfrm>
                    <a:off x="2243702" y="4649816"/>
                    <a:ext cx="142479" cy="142481"/>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61" name="Kreis">
                    <a:extLst>
                      <a:ext uri="{FF2B5EF4-FFF2-40B4-BE49-F238E27FC236}">
                        <a16:creationId xmlns:a16="http://schemas.microsoft.com/office/drawing/2014/main" id="{0F480A54-55ED-AD31-0252-1CC34A6D94A8}"/>
                      </a:ext>
                    </a:extLst>
                  </p:cNvPr>
                  <p:cNvSpPr/>
                  <p:nvPr/>
                </p:nvSpPr>
                <p:spPr>
                  <a:xfrm>
                    <a:off x="2426804" y="4649817"/>
                    <a:ext cx="142479" cy="142481"/>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grpSp>
              <p:nvGrpSpPr>
                <p:cNvPr id="64" name="Gruppieren 63">
                  <a:extLst>
                    <a:ext uri="{FF2B5EF4-FFF2-40B4-BE49-F238E27FC236}">
                      <a16:creationId xmlns:a16="http://schemas.microsoft.com/office/drawing/2014/main" id="{6C1717C0-752D-895D-29BA-0AA0E1223924}"/>
                    </a:ext>
                  </a:extLst>
                </p:cNvPr>
                <p:cNvGrpSpPr/>
                <p:nvPr/>
              </p:nvGrpSpPr>
              <p:grpSpPr>
                <a:xfrm>
                  <a:off x="3864716" y="4727326"/>
                  <a:ext cx="882950" cy="345222"/>
                  <a:chOff x="2981424" y="4641043"/>
                  <a:chExt cx="882950" cy="345222"/>
                </a:xfrm>
              </p:grpSpPr>
              <p:sp>
                <p:nvSpPr>
                  <p:cNvPr id="52" name="Kreis">
                    <a:extLst>
                      <a:ext uri="{FF2B5EF4-FFF2-40B4-BE49-F238E27FC236}">
                        <a16:creationId xmlns:a16="http://schemas.microsoft.com/office/drawing/2014/main" id="{BE3AB62C-A755-254E-4E7F-F7A8FBE166FA}"/>
                      </a:ext>
                    </a:extLst>
                  </p:cNvPr>
                  <p:cNvSpPr/>
                  <p:nvPr/>
                </p:nvSpPr>
                <p:spPr>
                  <a:xfrm>
                    <a:off x="2981424" y="4641044"/>
                    <a:ext cx="142479" cy="142481"/>
                  </a:xfrm>
                  <a:prstGeom prst="ellipse">
                    <a:avLst/>
                  </a:prstGeom>
                  <a:solidFill>
                    <a:srgbClr val="E74D3D"/>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3" name="Kreis">
                    <a:extLst>
                      <a:ext uri="{FF2B5EF4-FFF2-40B4-BE49-F238E27FC236}">
                        <a16:creationId xmlns:a16="http://schemas.microsoft.com/office/drawing/2014/main" id="{F6ED1EDD-F33D-5EC1-D96A-D8DC466576FA}"/>
                      </a:ext>
                    </a:extLst>
                  </p:cNvPr>
                  <p:cNvSpPr/>
                  <p:nvPr/>
                </p:nvSpPr>
                <p:spPr>
                  <a:xfrm>
                    <a:off x="3169840" y="4641043"/>
                    <a:ext cx="142479" cy="142481"/>
                  </a:xfrm>
                  <a:prstGeom prst="ellipse">
                    <a:avLst/>
                  </a:prstGeom>
                  <a:solidFill>
                    <a:srgbClr val="E74D3D"/>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4" name="Kreis">
                    <a:extLst>
                      <a:ext uri="{FF2B5EF4-FFF2-40B4-BE49-F238E27FC236}">
                        <a16:creationId xmlns:a16="http://schemas.microsoft.com/office/drawing/2014/main" id="{05708EAF-A497-BAA9-5969-CA805F860FCB}"/>
                      </a:ext>
                    </a:extLst>
                  </p:cNvPr>
                  <p:cNvSpPr/>
                  <p:nvPr/>
                </p:nvSpPr>
                <p:spPr>
                  <a:xfrm>
                    <a:off x="3352942" y="4641043"/>
                    <a:ext cx="142479" cy="142481"/>
                  </a:xfrm>
                  <a:prstGeom prst="ellipse">
                    <a:avLst/>
                  </a:prstGeom>
                  <a:solidFill>
                    <a:srgbClr val="E74D3D"/>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5" name="Kreis">
                    <a:extLst>
                      <a:ext uri="{FF2B5EF4-FFF2-40B4-BE49-F238E27FC236}">
                        <a16:creationId xmlns:a16="http://schemas.microsoft.com/office/drawing/2014/main" id="{1C3B3D18-4172-A79A-806E-80479D1B1940}"/>
                      </a:ext>
                    </a:extLst>
                  </p:cNvPr>
                  <p:cNvSpPr/>
                  <p:nvPr/>
                </p:nvSpPr>
                <p:spPr>
                  <a:xfrm>
                    <a:off x="3536044" y="4641043"/>
                    <a:ext cx="142479" cy="142481"/>
                  </a:xfrm>
                  <a:prstGeom prst="ellipse">
                    <a:avLst/>
                  </a:prstGeom>
                  <a:solidFill>
                    <a:srgbClr val="E74D3D"/>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6" name="Kreis">
                    <a:extLst>
                      <a:ext uri="{FF2B5EF4-FFF2-40B4-BE49-F238E27FC236}">
                        <a16:creationId xmlns:a16="http://schemas.microsoft.com/office/drawing/2014/main" id="{0F4955E4-FA75-BDFF-201A-1643679D5AFD}"/>
                      </a:ext>
                    </a:extLst>
                  </p:cNvPr>
                  <p:cNvSpPr/>
                  <p:nvPr/>
                </p:nvSpPr>
                <p:spPr>
                  <a:xfrm>
                    <a:off x="3721895" y="4641044"/>
                    <a:ext cx="142479" cy="142481"/>
                  </a:xfrm>
                  <a:prstGeom prst="ellipse">
                    <a:avLst/>
                  </a:prstGeom>
                  <a:solidFill>
                    <a:srgbClr val="E74D3D"/>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62" name="Kreis">
                    <a:extLst>
                      <a:ext uri="{FF2B5EF4-FFF2-40B4-BE49-F238E27FC236}">
                        <a16:creationId xmlns:a16="http://schemas.microsoft.com/office/drawing/2014/main" id="{61056F51-34EC-8942-C282-B13118BA5F32}"/>
                      </a:ext>
                    </a:extLst>
                  </p:cNvPr>
                  <p:cNvSpPr/>
                  <p:nvPr/>
                </p:nvSpPr>
                <p:spPr>
                  <a:xfrm>
                    <a:off x="2986738" y="4843031"/>
                    <a:ext cx="142479" cy="142481"/>
                  </a:xfrm>
                  <a:prstGeom prst="ellipse">
                    <a:avLst/>
                  </a:prstGeom>
                  <a:solidFill>
                    <a:srgbClr val="E74D3D"/>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63" name="Kreis">
                    <a:extLst>
                      <a:ext uri="{FF2B5EF4-FFF2-40B4-BE49-F238E27FC236}">
                        <a16:creationId xmlns:a16="http://schemas.microsoft.com/office/drawing/2014/main" id="{AE4B4A0D-DC94-7247-8200-2E6DBB325FF3}"/>
                      </a:ext>
                    </a:extLst>
                  </p:cNvPr>
                  <p:cNvSpPr/>
                  <p:nvPr/>
                </p:nvSpPr>
                <p:spPr>
                  <a:xfrm>
                    <a:off x="3169840" y="4843784"/>
                    <a:ext cx="142479" cy="142481"/>
                  </a:xfrm>
                  <a:prstGeom prst="ellipse">
                    <a:avLst/>
                  </a:prstGeom>
                  <a:solidFill>
                    <a:srgbClr val="E74D3D"/>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cxnSp>
              <p:nvCxnSpPr>
                <p:cNvPr id="67" name="Gerade Verbindung mit Pfeil 66">
                  <a:extLst>
                    <a:ext uri="{FF2B5EF4-FFF2-40B4-BE49-F238E27FC236}">
                      <a16:creationId xmlns:a16="http://schemas.microsoft.com/office/drawing/2014/main" id="{56558815-05D0-B213-ADAD-051F5A4CE5E7}"/>
                    </a:ext>
                  </a:extLst>
                </p:cNvPr>
                <p:cNvCxnSpPr/>
                <p:nvPr/>
              </p:nvCxnSpPr>
              <p:spPr>
                <a:xfrm>
                  <a:off x="3020895" y="4803328"/>
                  <a:ext cx="519630" cy="0"/>
                </a:xfrm>
                <a:prstGeom prst="straightConnector1">
                  <a:avLst/>
                </a:prstGeom>
                <a:ln>
                  <a:solidFill>
                    <a:srgbClr val="327D8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Sprechblase: oval 67">
                  <a:extLst>
                    <a:ext uri="{FF2B5EF4-FFF2-40B4-BE49-F238E27FC236}">
                      <a16:creationId xmlns:a16="http://schemas.microsoft.com/office/drawing/2014/main" id="{5CF23361-6AB9-966D-E0B2-64B33D916E25}"/>
                    </a:ext>
                  </a:extLst>
                </p:cNvPr>
                <p:cNvSpPr/>
                <p:nvPr/>
              </p:nvSpPr>
              <p:spPr>
                <a:xfrm>
                  <a:off x="2557538" y="5021935"/>
                  <a:ext cx="1438952" cy="725878"/>
                </a:xfrm>
                <a:prstGeom prst="wedgeEllipseCallout">
                  <a:avLst>
                    <a:gd name="adj1" fmla="val -51282"/>
                    <a:gd name="adj2" fmla="val 40193"/>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latin typeface="Arial" panose="020B0604020202020204" pitchFamily="34" charset="0"/>
                      <a:cs typeface="Arial" panose="020B0604020202020204" pitchFamily="34" charset="0"/>
                    </a:rPr>
                    <a:t>Es sind zwei rote Plättchen mehr als blaue Plättchen</a:t>
                  </a:r>
                </a:p>
              </p:txBody>
            </p:sp>
          </p:grpSp>
        </p:grpSp>
        <p:sp>
          <p:nvSpPr>
            <p:cNvPr id="24" name="Rechteck: abgerundete Ecken 23">
              <a:extLst>
                <a:ext uri="{FF2B5EF4-FFF2-40B4-BE49-F238E27FC236}">
                  <a16:creationId xmlns:a16="http://schemas.microsoft.com/office/drawing/2014/main" id="{3C7CE734-F2F0-2099-D923-16E95003A172}"/>
                </a:ext>
              </a:extLst>
            </p:cNvPr>
            <p:cNvSpPr/>
            <p:nvPr/>
          </p:nvSpPr>
          <p:spPr>
            <a:xfrm>
              <a:off x="1904609" y="3917760"/>
              <a:ext cx="2825620" cy="617597"/>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latin typeface="Arial" panose="020B0604020202020204" pitchFamily="34" charset="0"/>
                  <a:cs typeface="Arial" panose="020B0604020202020204" pitchFamily="34" charset="0"/>
                </a:rPr>
                <a:t>Beziehungen herstellen</a:t>
              </a:r>
            </a:p>
            <a:p>
              <a:pPr algn="ctr"/>
              <a:r>
                <a:rPr lang="de-DE" sz="1200" i="1" dirty="0">
                  <a:solidFill>
                    <a:schemeClr val="bg1">
                      <a:lumMod val="85000"/>
                    </a:schemeClr>
                  </a:solidFill>
                </a:rPr>
                <a:t>https://pikas-mi.dzlm.de/node/123</a:t>
              </a:r>
              <a:endParaRPr lang="de-DE" i="1" dirty="0">
                <a:solidFill>
                  <a:schemeClr val="bg1">
                    <a:lumMod val="85000"/>
                  </a:schemeClr>
                </a:solidFill>
                <a:latin typeface="Arial" panose="020B0604020202020204" pitchFamily="34" charset="0"/>
                <a:cs typeface="Arial" panose="020B0604020202020204" pitchFamily="34" charset="0"/>
              </a:endParaRPr>
            </a:p>
          </p:txBody>
        </p:sp>
      </p:grpSp>
      <p:grpSp>
        <p:nvGrpSpPr>
          <p:cNvPr id="49" name="Gruppieren 48">
            <a:extLst>
              <a:ext uri="{FF2B5EF4-FFF2-40B4-BE49-F238E27FC236}">
                <a16:creationId xmlns:a16="http://schemas.microsoft.com/office/drawing/2014/main" id="{890117F7-4B18-7A2E-50C0-AB7BCC429982}"/>
              </a:ext>
            </a:extLst>
          </p:cNvPr>
          <p:cNvGrpSpPr/>
          <p:nvPr/>
        </p:nvGrpSpPr>
        <p:grpSpPr>
          <a:xfrm>
            <a:off x="4942208" y="1906543"/>
            <a:ext cx="3790384" cy="1948134"/>
            <a:chOff x="4916808" y="1906543"/>
            <a:chExt cx="3790384" cy="1948134"/>
          </a:xfrm>
        </p:grpSpPr>
        <p:sp>
          <p:nvSpPr>
            <p:cNvPr id="34" name="Rechteck: abgerundete Ecken 33">
              <a:extLst>
                <a:ext uri="{FF2B5EF4-FFF2-40B4-BE49-F238E27FC236}">
                  <a16:creationId xmlns:a16="http://schemas.microsoft.com/office/drawing/2014/main" id="{525B8A3B-4C76-DDA3-381D-3465B2EF6EEC}"/>
                </a:ext>
              </a:extLst>
            </p:cNvPr>
            <p:cNvSpPr/>
            <p:nvPr/>
          </p:nvSpPr>
          <p:spPr>
            <a:xfrm>
              <a:off x="4916808" y="2296177"/>
              <a:ext cx="3790384" cy="1558500"/>
            </a:xfrm>
            <a:prstGeom prst="roundRect">
              <a:avLst/>
            </a:prstGeom>
            <a:solidFill>
              <a:srgbClr val="FFFFFF"/>
            </a:solid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dirty="0">
                <a:solidFill>
                  <a:schemeClr val="tx1"/>
                </a:solidFill>
              </a:endParaRPr>
            </a:p>
            <a:p>
              <a:endParaRPr lang="de-DE" dirty="0">
                <a:solidFill>
                  <a:schemeClr val="tx1"/>
                </a:solidFill>
              </a:endParaRPr>
            </a:p>
          </p:txBody>
        </p:sp>
        <p:sp>
          <p:nvSpPr>
            <p:cNvPr id="23" name="Rechteck: abgerundete Ecken 22">
              <a:extLst>
                <a:ext uri="{FF2B5EF4-FFF2-40B4-BE49-F238E27FC236}">
                  <a16:creationId xmlns:a16="http://schemas.microsoft.com/office/drawing/2014/main" id="{A914D079-A3CA-05F3-F9F8-6FFF4FD38AF6}"/>
                </a:ext>
              </a:extLst>
            </p:cNvPr>
            <p:cNvSpPr/>
            <p:nvPr/>
          </p:nvSpPr>
          <p:spPr>
            <a:xfrm>
              <a:off x="5376863" y="1906543"/>
              <a:ext cx="3044575" cy="792683"/>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latin typeface="Arial" panose="020B0604020202020204" pitchFamily="34" charset="0"/>
                  <a:cs typeface="Arial" panose="020B0604020202020204" pitchFamily="34" charset="0"/>
                </a:rPr>
                <a:t>Anzahlen strukturieren – Darstellungen vernetzen</a:t>
              </a:r>
            </a:p>
            <a:p>
              <a:pPr algn="ctr"/>
              <a:r>
                <a:rPr lang="de-DE" sz="1200" i="1" dirty="0">
                  <a:solidFill>
                    <a:schemeClr val="bg1">
                      <a:lumMod val="85000"/>
                    </a:schemeClr>
                  </a:solidFill>
                </a:rPr>
                <a:t>https://pikas-mi.dzlm.de/node/122</a:t>
              </a:r>
              <a:endParaRPr lang="de-DE" sz="1200" i="1" dirty="0">
                <a:solidFill>
                  <a:schemeClr val="bg1">
                    <a:lumMod val="85000"/>
                  </a:schemeClr>
                </a:solidFill>
                <a:latin typeface="Arial" panose="020B0604020202020204" pitchFamily="34" charset="0"/>
                <a:cs typeface="Arial" panose="020B0604020202020204" pitchFamily="34" charset="0"/>
              </a:endParaRPr>
            </a:p>
          </p:txBody>
        </p:sp>
        <p:pic>
          <p:nvPicPr>
            <p:cNvPr id="38" name="Grafik 37">
              <a:extLst>
                <a:ext uri="{FF2B5EF4-FFF2-40B4-BE49-F238E27FC236}">
                  <a16:creationId xmlns:a16="http://schemas.microsoft.com/office/drawing/2014/main" id="{BD028799-DC96-B09D-A865-9E8029C35591}"/>
                </a:ext>
              </a:extLst>
            </p:cNvPr>
            <p:cNvPicPr>
              <a:picLocks noChangeAspect="1"/>
            </p:cNvPicPr>
            <p:nvPr/>
          </p:nvPicPr>
          <p:blipFill>
            <a:blip r:embed="rId4"/>
            <a:stretch>
              <a:fillRect/>
            </a:stretch>
          </p:blipFill>
          <p:spPr>
            <a:xfrm>
              <a:off x="6378978" y="2818818"/>
              <a:ext cx="787216" cy="916267"/>
            </a:xfrm>
            <a:prstGeom prst="rect">
              <a:avLst/>
            </a:prstGeom>
          </p:spPr>
        </p:pic>
        <p:sp>
          <p:nvSpPr>
            <p:cNvPr id="4" name="Textfeld 3">
              <a:extLst>
                <a:ext uri="{FF2B5EF4-FFF2-40B4-BE49-F238E27FC236}">
                  <a16:creationId xmlns:a16="http://schemas.microsoft.com/office/drawing/2014/main" id="{A9FB0222-9C8C-0B56-6BCE-BEFAA132B2A1}"/>
                </a:ext>
              </a:extLst>
            </p:cNvPr>
            <p:cNvSpPr txBox="1"/>
            <p:nvPr/>
          </p:nvSpPr>
          <p:spPr>
            <a:xfrm>
              <a:off x="7473352" y="3072306"/>
              <a:ext cx="1067921" cy="276999"/>
            </a:xfrm>
            <a:custGeom>
              <a:avLst/>
              <a:gdLst>
                <a:gd name="connsiteX0" fmla="*/ 0 w 1067921"/>
                <a:gd name="connsiteY0" fmla="*/ 0 h 276999"/>
                <a:gd name="connsiteX1" fmla="*/ 523281 w 1067921"/>
                <a:gd name="connsiteY1" fmla="*/ 0 h 276999"/>
                <a:gd name="connsiteX2" fmla="*/ 1067921 w 1067921"/>
                <a:gd name="connsiteY2" fmla="*/ 0 h 276999"/>
                <a:gd name="connsiteX3" fmla="*/ 1067921 w 1067921"/>
                <a:gd name="connsiteY3" fmla="*/ 276999 h 276999"/>
                <a:gd name="connsiteX4" fmla="*/ 512602 w 1067921"/>
                <a:gd name="connsiteY4" fmla="*/ 276999 h 276999"/>
                <a:gd name="connsiteX5" fmla="*/ 0 w 1067921"/>
                <a:gd name="connsiteY5" fmla="*/ 276999 h 276999"/>
                <a:gd name="connsiteX6" fmla="*/ 0 w 1067921"/>
                <a:gd name="connsiteY6" fmla="*/ 0 h 2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7921" h="276999" fill="none" extrusionOk="0">
                  <a:moveTo>
                    <a:pt x="0" y="0"/>
                  </a:moveTo>
                  <a:cubicBezTo>
                    <a:pt x="231069" y="-6519"/>
                    <a:pt x="280764" y="-23930"/>
                    <a:pt x="523281" y="0"/>
                  </a:cubicBezTo>
                  <a:cubicBezTo>
                    <a:pt x="765798" y="23930"/>
                    <a:pt x="924639" y="25651"/>
                    <a:pt x="1067921" y="0"/>
                  </a:cubicBezTo>
                  <a:cubicBezTo>
                    <a:pt x="1071786" y="131407"/>
                    <a:pt x="1068001" y="156605"/>
                    <a:pt x="1067921" y="276999"/>
                  </a:cubicBezTo>
                  <a:cubicBezTo>
                    <a:pt x="852547" y="261564"/>
                    <a:pt x="652227" y="253126"/>
                    <a:pt x="512602" y="276999"/>
                  </a:cubicBezTo>
                  <a:cubicBezTo>
                    <a:pt x="372977" y="300872"/>
                    <a:pt x="213824" y="279008"/>
                    <a:pt x="0" y="276999"/>
                  </a:cubicBezTo>
                  <a:cubicBezTo>
                    <a:pt x="-3967" y="163253"/>
                    <a:pt x="-6891" y="138207"/>
                    <a:pt x="0" y="0"/>
                  </a:cubicBezTo>
                  <a:close/>
                </a:path>
                <a:path w="1067921" h="276999" stroke="0" extrusionOk="0">
                  <a:moveTo>
                    <a:pt x="0" y="0"/>
                  </a:moveTo>
                  <a:cubicBezTo>
                    <a:pt x="204431" y="18729"/>
                    <a:pt x="305041" y="7995"/>
                    <a:pt x="544640" y="0"/>
                  </a:cubicBezTo>
                  <a:cubicBezTo>
                    <a:pt x="784239" y="-7995"/>
                    <a:pt x="918511" y="6006"/>
                    <a:pt x="1067921" y="0"/>
                  </a:cubicBezTo>
                  <a:cubicBezTo>
                    <a:pt x="1075397" y="56741"/>
                    <a:pt x="1078977" y="181625"/>
                    <a:pt x="1067921" y="276999"/>
                  </a:cubicBezTo>
                  <a:cubicBezTo>
                    <a:pt x="846588" y="269245"/>
                    <a:pt x="719488" y="259488"/>
                    <a:pt x="544640" y="276999"/>
                  </a:cubicBezTo>
                  <a:cubicBezTo>
                    <a:pt x="369792" y="294510"/>
                    <a:pt x="155607" y="250692"/>
                    <a:pt x="0" y="276999"/>
                  </a:cubicBezTo>
                  <a:cubicBezTo>
                    <a:pt x="9858" y="208632"/>
                    <a:pt x="7960" y="60317"/>
                    <a:pt x="0" y="0"/>
                  </a:cubicBezTo>
                  <a:close/>
                </a:path>
              </a:pathLst>
            </a:custGeom>
            <a:solidFill>
              <a:srgbClr val="FFFFFF"/>
            </a:solidFill>
            <a:ln>
              <a:solidFill>
                <a:schemeClr val="bg1">
                  <a:lumMod val="85000"/>
                </a:schemeClr>
              </a:solidFill>
              <a:extLst>
                <a:ext uri="{C807C97D-BFC1-408E-A445-0C87EB9F89A2}">
                  <ask:lineSketchStyleProps xmlns:ask="http://schemas.microsoft.com/office/drawing/2018/sketchyshapes" sd="2710448360">
                    <a:prstGeom prst="rect">
                      <a:avLst/>
                    </a:prstGeom>
                    <ask:type>
                      <ask:lineSketchFreehand/>
                    </ask:type>
                  </ask:lineSketchStyleProps>
                </a:ext>
              </a:extLst>
            </a:ln>
            <a:effectLst>
              <a:outerShdw blurRad="50800" dist="38100" dir="2700000" algn="tl" rotWithShape="0">
                <a:prstClr val="black">
                  <a:alpha val="40000"/>
                </a:prstClr>
              </a:outerShdw>
            </a:effectLst>
          </p:spPr>
          <p:txBody>
            <a:bodyPr wrap="none" rtlCol="0">
              <a:spAutoFit/>
            </a:bodyPr>
            <a:lstStyle/>
            <a:p>
              <a:r>
                <a:rPr lang="de-DE" sz="1200" dirty="0">
                  <a:latin typeface="Comic Sans MS" panose="030F0702030302020204" pitchFamily="66" charset="0"/>
                </a:rPr>
                <a:t>2 + 3 + 2 = 7</a:t>
              </a:r>
            </a:p>
          </p:txBody>
        </p:sp>
        <p:pic>
          <p:nvPicPr>
            <p:cNvPr id="36" name="Grafik 35">
              <a:extLst>
                <a:ext uri="{FF2B5EF4-FFF2-40B4-BE49-F238E27FC236}">
                  <a16:creationId xmlns:a16="http://schemas.microsoft.com/office/drawing/2014/main" id="{2D4E1C62-6E3D-E87A-7C3C-7A1CB504600D}"/>
                </a:ext>
              </a:extLst>
            </p:cNvPr>
            <p:cNvPicPr>
              <a:picLocks noChangeAspect="1"/>
            </p:cNvPicPr>
            <p:nvPr/>
          </p:nvPicPr>
          <p:blipFill>
            <a:blip r:embed="rId5"/>
            <a:stretch>
              <a:fillRect/>
            </a:stretch>
          </p:blipFill>
          <p:spPr>
            <a:xfrm>
              <a:off x="5043241" y="2782067"/>
              <a:ext cx="1128419" cy="904055"/>
            </a:xfrm>
            <a:prstGeom prst="rect">
              <a:avLst/>
            </a:prstGeom>
          </p:spPr>
        </p:pic>
      </p:grpSp>
      <p:grpSp>
        <p:nvGrpSpPr>
          <p:cNvPr id="40" name="Gruppieren 39">
            <a:extLst>
              <a:ext uri="{FF2B5EF4-FFF2-40B4-BE49-F238E27FC236}">
                <a16:creationId xmlns:a16="http://schemas.microsoft.com/office/drawing/2014/main" id="{2FEE86EA-C0D5-BE51-4BA4-D5B1B861A3A9}"/>
              </a:ext>
            </a:extLst>
          </p:cNvPr>
          <p:cNvGrpSpPr/>
          <p:nvPr/>
        </p:nvGrpSpPr>
        <p:grpSpPr>
          <a:xfrm>
            <a:off x="3680442" y="3802833"/>
            <a:ext cx="1838023" cy="1752732"/>
            <a:chOff x="6382793" y="4858998"/>
            <a:chExt cx="1019300" cy="972000"/>
          </a:xfrm>
        </p:grpSpPr>
        <p:sp>
          <p:nvSpPr>
            <p:cNvPr id="47" name="Oval 10">
              <a:extLst>
                <a:ext uri="{FF2B5EF4-FFF2-40B4-BE49-F238E27FC236}">
                  <a16:creationId xmlns:a16="http://schemas.microsoft.com/office/drawing/2014/main" id="{4B737904-12BA-D25C-28E2-495D327F2DAA}"/>
                </a:ext>
              </a:extLst>
            </p:cNvPr>
            <p:cNvSpPr/>
            <p:nvPr/>
          </p:nvSpPr>
          <p:spPr>
            <a:xfrm>
              <a:off x="6407869" y="4858998"/>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48" name="Textfeld 47">
              <a:extLst>
                <a:ext uri="{FF2B5EF4-FFF2-40B4-BE49-F238E27FC236}">
                  <a16:creationId xmlns:a16="http://schemas.microsoft.com/office/drawing/2014/main" id="{E1CEF7D4-5EB2-F8E8-AED7-44029B4E0589}"/>
                </a:ext>
              </a:extLst>
            </p:cNvPr>
            <p:cNvSpPr txBox="1"/>
            <p:nvPr/>
          </p:nvSpPr>
          <p:spPr>
            <a:xfrm>
              <a:off x="6382793" y="5088976"/>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Zahl-beziehungen</a:t>
              </a:r>
            </a:p>
            <a:p>
              <a:pPr algn="ctr"/>
              <a:r>
                <a:rPr lang="de-DE" b="1" dirty="0">
                  <a:latin typeface="Arial" panose="020B0604020202020204" pitchFamily="34" charset="0"/>
                  <a:cs typeface="Arial" panose="020B0604020202020204" pitchFamily="34" charset="0"/>
                </a:rPr>
                <a:t>nutzen</a:t>
              </a:r>
            </a:p>
          </p:txBody>
        </p:sp>
      </p:grpSp>
      <p:grpSp>
        <p:nvGrpSpPr>
          <p:cNvPr id="41" name="Gruppieren 40">
            <a:extLst>
              <a:ext uri="{FF2B5EF4-FFF2-40B4-BE49-F238E27FC236}">
                <a16:creationId xmlns:a16="http://schemas.microsoft.com/office/drawing/2014/main" id="{1614A043-8ECF-4728-0E7A-38B9A89F2B85}"/>
              </a:ext>
            </a:extLst>
          </p:cNvPr>
          <p:cNvGrpSpPr/>
          <p:nvPr/>
        </p:nvGrpSpPr>
        <p:grpSpPr>
          <a:xfrm>
            <a:off x="4987123" y="2279565"/>
            <a:ext cx="1838023" cy="1752732"/>
            <a:chOff x="7158408" y="4079545"/>
            <a:chExt cx="1019300" cy="972000"/>
          </a:xfrm>
        </p:grpSpPr>
        <p:sp>
          <p:nvSpPr>
            <p:cNvPr id="45" name="Oval 8">
              <a:extLst>
                <a:ext uri="{FF2B5EF4-FFF2-40B4-BE49-F238E27FC236}">
                  <a16:creationId xmlns:a16="http://schemas.microsoft.com/office/drawing/2014/main" id="{522120E1-87AB-ED4E-F9DA-B47146293A06}"/>
                </a:ext>
              </a:extLst>
            </p:cNvPr>
            <p:cNvSpPr/>
            <p:nvPr/>
          </p:nvSpPr>
          <p:spPr>
            <a:xfrm>
              <a:off x="7158408" y="4079545"/>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46" name="Textfeld 45">
              <a:extLst>
                <a:ext uri="{FF2B5EF4-FFF2-40B4-BE49-F238E27FC236}">
                  <a16:creationId xmlns:a16="http://schemas.microsoft.com/office/drawing/2014/main" id="{CAB401C6-F79D-F457-7A7B-FEE3650151D2}"/>
                </a:ext>
              </a:extLst>
            </p:cNvPr>
            <p:cNvSpPr txBox="1"/>
            <p:nvPr/>
          </p:nvSpPr>
          <p:spPr>
            <a:xfrm>
              <a:off x="7158408" y="4402163"/>
              <a:ext cx="1019300" cy="3584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Darstellungs-vernetzung</a:t>
              </a:r>
            </a:p>
          </p:txBody>
        </p:sp>
      </p:grpSp>
      <p:grpSp>
        <p:nvGrpSpPr>
          <p:cNvPr id="42" name="Gruppieren 41">
            <a:extLst>
              <a:ext uri="{FF2B5EF4-FFF2-40B4-BE49-F238E27FC236}">
                <a16:creationId xmlns:a16="http://schemas.microsoft.com/office/drawing/2014/main" id="{77025E05-0FDB-1594-F6AB-DD3B3475411F}"/>
              </a:ext>
            </a:extLst>
          </p:cNvPr>
          <p:cNvGrpSpPr/>
          <p:nvPr/>
        </p:nvGrpSpPr>
        <p:grpSpPr>
          <a:xfrm>
            <a:off x="2416408" y="2308164"/>
            <a:ext cx="1838023" cy="1752732"/>
            <a:chOff x="5633681" y="4096616"/>
            <a:chExt cx="1019300" cy="972000"/>
          </a:xfrm>
        </p:grpSpPr>
        <p:sp>
          <p:nvSpPr>
            <p:cNvPr id="43" name="Oval 9">
              <a:extLst>
                <a:ext uri="{FF2B5EF4-FFF2-40B4-BE49-F238E27FC236}">
                  <a16:creationId xmlns:a16="http://schemas.microsoft.com/office/drawing/2014/main" id="{D94EDDFE-3506-4CA4-BF37-D43D38E3ECF2}"/>
                </a:ext>
              </a:extLst>
            </p:cNvPr>
            <p:cNvSpPr/>
            <p:nvPr/>
          </p:nvSpPr>
          <p:spPr>
            <a:xfrm>
              <a:off x="5657331" y="409661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44" name="Textfeld 43">
              <a:extLst>
                <a:ext uri="{FF2B5EF4-FFF2-40B4-BE49-F238E27FC236}">
                  <a16:creationId xmlns:a16="http://schemas.microsoft.com/office/drawing/2014/main" id="{9A02B9BC-A209-EC61-1BC1-0AE2174D649E}"/>
                </a:ext>
              </a:extLst>
            </p:cNvPr>
            <p:cNvSpPr txBox="1"/>
            <p:nvPr/>
          </p:nvSpPr>
          <p:spPr>
            <a:xfrm>
              <a:off x="5633681" y="4288546"/>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Grund-vorstellungen besitzen</a:t>
              </a:r>
            </a:p>
          </p:txBody>
        </p:sp>
      </p:grpSp>
    </p:spTree>
    <p:extLst>
      <p:ext uri="{BB962C8B-B14F-4D97-AF65-F5344CB8AC3E}">
        <p14:creationId xmlns:p14="http://schemas.microsoft.com/office/powerpoint/2010/main" val="123901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0" presetClass="exit" presetSubtype="0" fill="hold" nodeType="withEffect">
                                  <p:stCondLst>
                                    <p:cond delay="0"/>
                                  </p:stCondLst>
                                  <p:childTnLst>
                                    <p:animEffect transition="out" filter="fade">
                                      <p:cBhvr>
                                        <p:cTn id="9" dur="500"/>
                                        <p:tgtEl>
                                          <p:spTgt spid="42"/>
                                        </p:tgtEl>
                                      </p:cBhvr>
                                    </p:animEffect>
                                    <p:set>
                                      <p:cBhvr>
                                        <p:cTn id="10" dur="1" fill="hold">
                                          <p:stCondLst>
                                            <p:cond delay="499"/>
                                          </p:stCondLst>
                                        </p:cTn>
                                        <p:tgtEl>
                                          <p:spTgt spid="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xit" presetSubtype="0" fill="hold" nodeType="withEffect">
                                  <p:stCondLst>
                                    <p:cond delay="0"/>
                                  </p:stCondLst>
                                  <p:childTnLst>
                                    <p:animEffect transition="out" filter="fade">
                                      <p:cBhvr>
                                        <p:cTn id="17" dur="500"/>
                                        <p:tgtEl>
                                          <p:spTgt spid="41"/>
                                        </p:tgtEl>
                                      </p:cBhvr>
                                    </p:animEffect>
                                    <p:set>
                                      <p:cBhvr>
                                        <p:cTn id="18" dur="1" fill="hold">
                                          <p:stCondLst>
                                            <p:cond delay="499"/>
                                          </p:stCondLst>
                                        </p:cTn>
                                        <p:tgtEl>
                                          <p:spTgt spid="4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500"/>
                                        <p:tgtEl>
                                          <p:spTgt spid="74"/>
                                        </p:tgtEl>
                                      </p:cBhvr>
                                    </p:animEffect>
                                  </p:childTnLst>
                                </p:cTn>
                              </p:par>
                              <p:par>
                                <p:cTn id="24" presetID="10" presetClass="exit" presetSubtype="0" fill="hold" nodeType="withEffect">
                                  <p:stCondLst>
                                    <p:cond delay="0"/>
                                  </p:stCondLst>
                                  <p:childTnLst>
                                    <p:animEffect transition="out" filter="fade">
                                      <p:cBhvr>
                                        <p:cTn id="25" dur="500"/>
                                        <p:tgtEl>
                                          <p:spTgt spid="40"/>
                                        </p:tgtEl>
                                      </p:cBhvr>
                                    </p:animEffect>
                                    <p:set>
                                      <p:cBhvr>
                                        <p:cTn id="26"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3B133B-D7CB-E4FF-8714-928CC2DC6332}"/>
              </a:ext>
            </a:extLst>
          </p:cNvPr>
          <p:cNvSpPr>
            <a:spLocks noGrp="1"/>
          </p:cNvSpPr>
          <p:nvPr>
            <p:ph type="title"/>
          </p:nvPr>
        </p:nvSpPr>
        <p:spPr/>
        <p:txBody>
          <a:bodyPr/>
          <a:lstStyle/>
          <a:p>
            <a:r>
              <a:rPr lang="de-DE" dirty="0"/>
              <a:t>3.1 Zahlaspekte beachten</a:t>
            </a:r>
          </a:p>
        </p:txBody>
      </p:sp>
      <p:sp>
        <p:nvSpPr>
          <p:cNvPr id="3" name="Textplatzhalter 2">
            <a:extLst>
              <a:ext uri="{FF2B5EF4-FFF2-40B4-BE49-F238E27FC236}">
                <a16:creationId xmlns:a16="http://schemas.microsoft.com/office/drawing/2014/main" id="{3AAB3185-945E-E064-C9EB-75614B068BB1}"/>
              </a:ext>
            </a:extLst>
          </p:cNvPr>
          <p:cNvSpPr>
            <a:spLocks noGrp="1"/>
          </p:cNvSpPr>
          <p:nvPr>
            <p:ph type="body" sz="quarter" idx="13"/>
          </p:nvPr>
        </p:nvSpPr>
        <p:spPr/>
        <p:txBody>
          <a:bodyPr/>
          <a:lstStyle/>
          <a:p>
            <a:r>
              <a:rPr lang="de-DE" cap="all" dirty="0"/>
              <a:t>Zählen als grundlegender Baustein der mathematischen Entwicklung</a:t>
            </a:r>
          </a:p>
          <a:p>
            <a:endParaRPr lang="de-DE" dirty="0"/>
          </a:p>
        </p:txBody>
      </p:sp>
      <p:sp>
        <p:nvSpPr>
          <p:cNvPr id="5" name="Datumsplatzhalter 4">
            <a:extLst>
              <a:ext uri="{FF2B5EF4-FFF2-40B4-BE49-F238E27FC236}">
                <a16:creationId xmlns:a16="http://schemas.microsoft.com/office/drawing/2014/main" id="{99E48D6E-5900-0F50-6A9D-8D917D3606A7}"/>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1E894E8B-77FC-F052-259E-FF9CC77A505E}"/>
              </a:ext>
            </a:extLst>
          </p:cNvPr>
          <p:cNvSpPr>
            <a:spLocks noGrp="1"/>
          </p:cNvSpPr>
          <p:nvPr>
            <p:ph type="sldNum" sz="quarter" idx="12"/>
          </p:nvPr>
        </p:nvSpPr>
        <p:spPr/>
        <p:txBody>
          <a:bodyPr/>
          <a:lstStyle/>
          <a:p>
            <a:fld id="{C3752B7C-18A9-864D-BBCB-54A9F41B5594}" type="slidenum">
              <a:rPr lang="de-DE" smtClean="0"/>
              <a:pPr/>
              <a:t>65</a:t>
            </a:fld>
            <a:endParaRPr lang="de-DE" dirty="0"/>
          </a:p>
        </p:txBody>
      </p:sp>
      <p:sp>
        <p:nvSpPr>
          <p:cNvPr id="7" name="‚Gute’ (Basis-)Aufgabe…">
            <a:extLst>
              <a:ext uri="{FF2B5EF4-FFF2-40B4-BE49-F238E27FC236}">
                <a16:creationId xmlns:a16="http://schemas.microsoft.com/office/drawing/2014/main" id="{003523E4-1FE0-6FB1-6465-185AAE2C6A8E}"/>
              </a:ext>
            </a:extLst>
          </p:cNvPr>
          <p:cNvSpPr/>
          <p:nvPr/>
        </p:nvSpPr>
        <p:spPr>
          <a:xfrm>
            <a:off x="807508" y="2114401"/>
            <a:ext cx="3358504" cy="3889341"/>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a:latin typeface="Helvetica Neue"/>
                <a:ea typeface="Helvetica Neue"/>
                <a:cs typeface="Helvetica Neue"/>
                <a:sym typeface="Helvetica Neue"/>
              </a:defRPr>
            </a:pPr>
            <a:r>
              <a:rPr lang="de-DE" sz="2000" b="1" dirty="0">
                <a:latin typeface="Arial" panose="020B0604020202020204" pitchFamily="34" charset="0"/>
                <a:cs typeface="Arial" panose="020B0604020202020204" pitchFamily="34" charset="0"/>
              </a:rPr>
              <a:t>Basisaufgabe</a:t>
            </a:r>
            <a:endParaRPr dirty="0">
              <a:latin typeface="Arial" panose="020B0604020202020204" pitchFamily="34" charset="0"/>
              <a:cs typeface="Arial" panose="020B0604020202020204" pitchFamily="34" charset="0"/>
            </a:endParaRPr>
          </a:p>
          <a:p>
            <a:pPr algn="ctr">
              <a:defRPr>
                <a:latin typeface="Helvetica Neue"/>
                <a:ea typeface="Helvetica Neue"/>
                <a:cs typeface="Helvetica Neue"/>
                <a:sym typeface="Helvetica Neue"/>
              </a:defRPr>
            </a:pPr>
            <a:r>
              <a:rPr lang="de-DE" dirty="0">
                <a:latin typeface="Arial" panose="020B0604020202020204" pitchFamily="34" charset="0"/>
                <a:cs typeface="Arial" panose="020B0604020202020204" pitchFamily="34" charset="0"/>
              </a:rPr>
              <a:t>„Wie viele (Murmeln, Stifte, …) sind es?“</a:t>
            </a:r>
          </a:p>
          <a:p>
            <a:pPr algn="ctr">
              <a:defRPr>
                <a:latin typeface="Helvetica Neue"/>
                <a:ea typeface="Helvetica Neue"/>
                <a:cs typeface="Helvetica Neue"/>
                <a:sym typeface="Helvetica Neue"/>
              </a:defRPr>
            </a:pPr>
            <a:endParaRPr lang="de-DE"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Mehrmaliges Zählen einer Menge von Objekten – ausgehend von unterschiedlichen Startobjekten</a:t>
            </a: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Sprechen über und Erbarbeiten von Kriterien für Zählaktivitäten</a:t>
            </a: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Erstellen und Gestalten von Zählplakaten</a:t>
            </a: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Legen von Objekten zu einer vorgegebenen Anzahl</a:t>
            </a: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Zählen in die Zählschachtel</a:t>
            </a:r>
          </a:p>
        </p:txBody>
      </p:sp>
      <p:sp>
        <p:nvSpPr>
          <p:cNvPr id="9" name="Textfeld 8">
            <a:extLst>
              <a:ext uri="{FF2B5EF4-FFF2-40B4-BE49-F238E27FC236}">
                <a16:creationId xmlns:a16="http://schemas.microsoft.com/office/drawing/2014/main" id="{DB4B9CE3-17F0-D840-6FD6-92AD5C8EC53C}"/>
              </a:ext>
            </a:extLst>
          </p:cNvPr>
          <p:cNvSpPr txBox="1"/>
          <p:nvPr/>
        </p:nvSpPr>
        <p:spPr>
          <a:xfrm>
            <a:off x="6457950" y="5855016"/>
            <a:ext cx="2394630" cy="276999"/>
          </a:xfrm>
          <a:prstGeom prst="rect">
            <a:avLst/>
          </a:prstGeom>
          <a:noFill/>
        </p:spPr>
        <p:txBody>
          <a:bodyPr wrap="none" rtlCol="0">
            <a:spAutoFit/>
          </a:bodyPr>
          <a:lstStyle/>
          <a:p>
            <a:r>
              <a:rPr lang="de-DE" sz="1200" dirty="0">
                <a:solidFill>
                  <a:srgbClr val="327D87"/>
                </a:solidFill>
                <a:hlinkClick r:id="rId3">
                  <a:extLst>
                    <a:ext uri="{A12FA001-AC4F-418D-AE19-62706E023703}">
                      <ahyp:hlinkClr xmlns:ahyp="http://schemas.microsoft.com/office/drawing/2018/hyperlinkcolor" val="tx"/>
                    </a:ext>
                  </a:extLst>
                </a:hlinkClick>
              </a:rPr>
              <a:t>https://pikas-mi.dzlm.de/node/627</a:t>
            </a:r>
            <a:endParaRPr lang="de-DE" sz="1200" dirty="0">
              <a:solidFill>
                <a:srgbClr val="327D87"/>
              </a:solidFill>
            </a:endParaRPr>
          </a:p>
        </p:txBody>
      </p:sp>
      <p:sp>
        <p:nvSpPr>
          <p:cNvPr id="12" name="‚Gute’ (Basis-)Aufgabe…">
            <a:extLst>
              <a:ext uri="{FF2B5EF4-FFF2-40B4-BE49-F238E27FC236}">
                <a16:creationId xmlns:a16="http://schemas.microsoft.com/office/drawing/2014/main" id="{2A7CE4F1-BC3F-6592-99B5-9FBB6CE9E2B1}"/>
              </a:ext>
            </a:extLst>
          </p:cNvPr>
          <p:cNvSpPr/>
          <p:nvPr/>
        </p:nvSpPr>
        <p:spPr>
          <a:xfrm>
            <a:off x="5312131" y="2019228"/>
            <a:ext cx="3358504" cy="1541574"/>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a:latin typeface="Helvetica Neue"/>
                <a:ea typeface="Helvetica Neue"/>
                <a:cs typeface="Helvetica Neue"/>
                <a:sym typeface="Helvetica Neue"/>
              </a:defRPr>
            </a:pPr>
            <a:r>
              <a:rPr lang="de-DE" sz="2000" b="1" dirty="0">
                <a:latin typeface="Arial" panose="020B0604020202020204" pitchFamily="34" charset="0"/>
                <a:cs typeface="Arial" panose="020B0604020202020204" pitchFamily="34" charset="0"/>
              </a:rPr>
              <a:t>Reduktion</a:t>
            </a:r>
            <a:endParaRPr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Zählen einer kleineren bzw. strukturierten Menge von Objekten</a:t>
            </a: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Durchführung von Zählübungen zum verbalen Zählen</a:t>
            </a:r>
          </a:p>
        </p:txBody>
      </p:sp>
      <p:sp>
        <p:nvSpPr>
          <p:cNvPr id="13" name="Linie">
            <a:extLst>
              <a:ext uri="{FF2B5EF4-FFF2-40B4-BE49-F238E27FC236}">
                <a16:creationId xmlns:a16="http://schemas.microsoft.com/office/drawing/2014/main" id="{F420F8DC-27DA-5A85-D2A3-1878BE0762BA}"/>
              </a:ext>
            </a:extLst>
          </p:cNvPr>
          <p:cNvSpPr/>
          <p:nvPr/>
        </p:nvSpPr>
        <p:spPr>
          <a:xfrm flipV="1">
            <a:off x="4348825" y="2512401"/>
            <a:ext cx="780493" cy="289332"/>
          </a:xfrm>
          <a:prstGeom prst="line">
            <a:avLst/>
          </a:prstGeom>
          <a:ln w="25400">
            <a:solidFill>
              <a:srgbClr val="6A6B6B"/>
            </a:solidFill>
            <a:miter/>
            <a:headEnd type="triangle"/>
            <a:tailEnd type="triangle"/>
          </a:ln>
          <a:effectLst/>
        </p:spPr>
        <p:txBody>
          <a:bodyPr lIns="45719" rIns="45719"/>
          <a:lstStyle/>
          <a:p>
            <a:endParaRPr/>
          </a:p>
        </p:txBody>
      </p:sp>
      <p:sp>
        <p:nvSpPr>
          <p:cNvPr id="14" name="Linie">
            <a:extLst>
              <a:ext uri="{FF2B5EF4-FFF2-40B4-BE49-F238E27FC236}">
                <a16:creationId xmlns:a16="http://schemas.microsoft.com/office/drawing/2014/main" id="{24A2FE58-F217-F6EB-C7D6-DCE8361061D0}"/>
              </a:ext>
            </a:extLst>
          </p:cNvPr>
          <p:cNvSpPr/>
          <p:nvPr/>
        </p:nvSpPr>
        <p:spPr>
          <a:xfrm>
            <a:off x="4348825" y="4056268"/>
            <a:ext cx="780493" cy="289332"/>
          </a:xfrm>
          <a:prstGeom prst="line">
            <a:avLst/>
          </a:prstGeom>
          <a:ln w="25400">
            <a:solidFill>
              <a:srgbClr val="6A6B6B"/>
            </a:solidFill>
            <a:miter/>
            <a:headEnd type="triangle"/>
            <a:tailEnd type="triangle"/>
          </a:ln>
          <a:effectLst/>
        </p:spPr>
        <p:txBody>
          <a:bodyPr lIns="45719" rIns="45719"/>
          <a:lstStyle/>
          <a:p>
            <a:endParaRPr/>
          </a:p>
        </p:txBody>
      </p:sp>
      <p:sp>
        <p:nvSpPr>
          <p:cNvPr id="15" name="‚Gute’ (Basis-)Aufgabe…">
            <a:extLst>
              <a:ext uri="{FF2B5EF4-FFF2-40B4-BE49-F238E27FC236}">
                <a16:creationId xmlns:a16="http://schemas.microsoft.com/office/drawing/2014/main" id="{0DB6542E-A8DD-6AB1-304D-9BE8D8C31982}"/>
              </a:ext>
            </a:extLst>
          </p:cNvPr>
          <p:cNvSpPr/>
          <p:nvPr/>
        </p:nvSpPr>
        <p:spPr>
          <a:xfrm>
            <a:off x="5312131" y="3975519"/>
            <a:ext cx="3358504" cy="1769107"/>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a:latin typeface="Helvetica Neue"/>
                <a:ea typeface="Helvetica Neue"/>
                <a:cs typeface="Helvetica Neue"/>
                <a:sym typeface="Helvetica Neue"/>
              </a:defRPr>
            </a:pPr>
            <a:r>
              <a:rPr lang="de-DE" sz="2000" b="1" dirty="0">
                <a:latin typeface="Arial" panose="020B0604020202020204" pitchFamily="34" charset="0"/>
                <a:cs typeface="Arial" panose="020B0604020202020204" pitchFamily="34" charset="0"/>
              </a:rPr>
              <a:t>Erweiterung</a:t>
            </a:r>
            <a:endParaRPr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In Schritten zählen und Zählstrategien entwickeln</a:t>
            </a: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Protokollieren von Zählaktivitäten und Notation der Anzahl von Objekten</a:t>
            </a:r>
          </a:p>
        </p:txBody>
      </p:sp>
    </p:spTree>
    <p:extLst>
      <p:ext uri="{BB962C8B-B14F-4D97-AF65-F5344CB8AC3E}">
        <p14:creationId xmlns:p14="http://schemas.microsoft.com/office/powerpoint/2010/main" val="224308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3B133B-D7CB-E4FF-8714-928CC2DC6332}"/>
              </a:ext>
            </a:extLst>
          </p:cNvPr>
          <p:cNvSpPr>
            <a:spLocks noGrp="1"/>
          </p:cNvSpPr>
          <p:nvPr>
            <p:ph type="title"/>
          </p:nvPr>
        </p:nvSpPr>
        <p:spPr/>
        <p:txBody>
          <a:bodyPr/>
          <a:lstStyle/>
          <a:p>
            <a:r>
              <a:rPr lang="de-DE" dirty="0"/>
              <a:t>3.1 Zahlaspekte beachten</a:t>
            </a:r>
          </a:p>
        </p:txBody>
      </p:sp>
      <p:sp>
        <p:nvSpPr>
          <p:cNvPr id="3" name="Textplatzhalter 2">
            <a:extLst>
              <a:ext uri="{FF2B5EF4-FFF2-40B4-BE49-F238E27FC236}">
                <a16:creationId xmlns:a16="http://schemas.microsoft.com/office/drawing/2014/main" id="{3AAB3185-945E-E064-C9EB-75614B068BB1}"/>
              </a:ext>
            </a:extLst>
          </p:cNvPr>
          <p:cNvSpPr>
            <a:spLocks noGrp="1"/>
          </p:cNvSpPr>
          <p:nvPr>
            <p:ph type="body" sz="quarter" idx="13"/>
          </p:nvPr>
        </p:nvSpPr>
        <p:spPr/>
        <p:txBody>
          <a:bodyPr/>
          <a:lstStyle/>
          <a:p>
            <a:r>
              <a:rPr lang="de-DE" dirty="0"/>
              <a:t>KARDINAL- UND ORDINALZAHLASPEKT</a:t>
            </a:r>
          </a:p>
        </p:txBody>
      </p:sp>
      <p:sp>
        <p:nvSpPr>
          <p:cNvPr id="5" name="Datumsplatzhalter 4">
            <a:extLst>
              <a:ext uri="{FF2B5EF4-FFF2-40B4-BE49-F238E27FC236}">
                <a16:creationId xmlns:a16="http://schemas.microsoft.com/office/drawing/2014/main" id="{99E48D6E-5900-0F50-6A9D-8D917D3606A7}"/>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1E894E8B-77FC-F052-259E-FF9CC77A505E}"/>
              </a:ext>
            </a:extLst>
          </p:cNvPr>
          <p:cNvSpPr>
            <a:spLocks noGrp="1"/>
          </p:cNvSpPr>
          <p:nvPr>
            <p:ph type="sldNum" sz="quarter" idx="12"/>
          </p:nvPr>
        </p:nvSpPr>
        <p:spPr/>
        <p:txBody>
          <a:bodyPr/>
          <a:lstStyle/>
          <a:p>
            <a:fld id="{C3752B7C-18A9-864D-BBCB-54A9F41B5594}" type="slidenum">
              <a:rPr lang="de-DE" smtClean="0"/>
              <a:pPr/>
              <a:t>66</a:t>
            </a:fld>
            <a:endParaRPr lang="de-DE" dirty="0"/>
          </a:p>
        </p:txBody>
      </p:sp>
      <p:pic>
        <p:nvPicPr>
          <p:cNvPr id="4" name="Inhaltsplatzhalter 7">
            <a:extLst>
              <a:ext uri="{FF2B5EF4-FFF2-40B4-BE49-F238E27FC236}">
                <a16:creationId xmlns:a16="http://schemas.microsoft.com/office/drawing/2014/main" id="{9DFDF07E-122E-D299-7498-3D1B20C89743}"/>
              </a:ext>
            </a:extLst>
          </p:cNvPr>
          <p:cNvPicPr>
            <a:picLocks noChangeAspect="1"/>
          </p:cNvPicPr>
          <p:nvPr/>
        </p:nvPicPr>
        <p:blipFill rotWithShape="1">
          <a:blip r:embed="rId3"/>
          <a:srcRect l="39359" r="42702" b="86112"/>
          <a:stretch/>
        </p:blipFill>
        <p:spPr>
          <a:xfrm>
            <a:off x="3901439" y="1731736"/>
            <a:ext cx="1257300" cy="603704"/>
          </a:xfrm>
          <a:prstGeom prst="rect">
            <a:avLst/>
          </a:prstGeom>
        </p:spPr>
      </p:pic>
      <p:pic>
        <p:nvPicPr>
          <p:cNvPr id="7" name="Inhaltsplatzhalter 7">
            <a:extLst>
              <a:ext uri="{FF2B5EF4-FFF2-40B4-BE49-F238E27FC236}">
                <a16:creationId xmlns:a16="http://schemas.microsoft.com/office/drawing/2014/main" id="{D66B6070-F8C2-F00F-497B-B07BEEE1043D}"/>
              </a:ext>
            </a:extLst>
          </p:cNvPr>
          <p:cNvPicPr>
            <a:picLocks noChangeAspect="1"/>
          </p:cNvPicPr>
          <p:nvPr/>
        </p:nvPicPr>
        <p:blipFill rotWithShape="1">
          <a:blip r:embed="rId3"/>
          <a:srcRect t="11175" r="60997" b="52381"/>
          <a:stretch/>
        </p:blipFill>
        <p:spPr>
          <a:xfrm>
            <a:off x="1101090" y="2263934"/>
            <a:ext cx="2733675" cy="1584166"/>
          </a:xfrm>
          <a:prstGeom prst="rect">
            <a:avLst/>
          </a:prstGeom>
        </p:spPr>
      </p:pic>
      <p:grpSp>
        <p:nvGrpSpPr>
          <p:cNvPr id="11" name="Gruppieren 10">
            <a:extLst>
              <a:ext uri="{FF2B5EF4-FFF2-40B4-BE49-F238E27FC236}">
                <a16:creationId xmlns:a16="http://schemas.microsoft.com/office/drawing/2014/main" id="{D6B7E327-FC9B-2E3E-2CCF-60352404DA06}"/>
              </a:ext>
            </a:extLst>
          </p:cNvPr>
          <p:cNvGrpSpPr/>
          <p:nvPr/>
        </p:nvGrpSpPr>
        <p:grpSpPr>
          <a:xfrm>
            <a:off x="3834765" y="2534068"/>
            <a:ext cx="4303395" cy="2442402"/>
            <a:chOff x="2819399" y="2086863"/>
            <a:chExt cx="4303395" cy="2442402"/>
          </a:xfrm>
        </p:grpSpPr>
        <p:pic>
          <p:nvPicPr>
            <p:cNvPr id="9" name="Inhaltsplatzhalter 7">
              <a:extLst>
                <a:ext uri="{FF2B5EF4-FFF2-40B4-BE49-F238E27FC236}">
                  <a16:creationId xmlns:a16="http://schemas.microsoft.com/office/drawing/2014/main" id="{849CD40B-A6CB-D046-B979-84786F9A707C}"/>
                </a:ext>
              </a:extLst>
            </p:cNvPr>
            <p:cNvPicPr>
              <a:picLocks noChangeAspect="1"/>
            </p:cNvPicPr>
            <p:nvPr/>
          </p:nvPicPr>
          <p:blipFill rotWithShape="1">
            <a:blip r:embed="rId3"/>
            <a:srcRect l="38601" t="15465" b="28347"/>
            <a:stretch/>
          </p:blipFill>
          <p:spPr>
            <a:xfrm>
              <a:off x="2819399" y="2086863"/>
              <a:ext cx="4303395" cy="2442402"/>
            </a:xfrm>
            <a:prstGeom prst="rect">
              <a:avLst/>
            </a:prstGeom>
          </p:spPr>
        </p:pic>
        <p:sp>
          <p:nvSpPr>
            <p:cNvPr id="10" name="Rechteck 9">
              <a:extLst>
                <a:ext uri="{FF2B5EF4-FFF2-40B4-BE49-F238E27FC236}">
                  <a16:creationId xmlns:a16="http://schemas.microsoft.com/office/drawing/2014/main" id="{1A3555D0-73A0-BA00-3207-53E94CB03790}"/>
                </a:ext>
              </a:extLst>
            </p:cNvPr>
            <p:cNvSpPr/>
            <p:nvPr/>
          </p:nvSpPr>
          <p:spPr>
            <a:xfrm>
              <a:off x="4213860" y="3848100"/>
              <a:ext cx="2908934" cy="6811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8" name="Inhaltsplatzhalter 7">
            <a:extLst>
              <a:ext uri="{FF2B5EF4-FFF2-40B4-BE49-F238E27FC236}">
                <a16:creationId xmlns:a16="http://schemas.microsoft.com/office/drawing/2014/main" id="{3D8E6F03-457D-8637-B154-37DA067EA157}"/>
              </a:ext>
            </a:extLst>
          </p:cNvPr>
          <p:cNvPicPr>
            <a:picLocks noGrp="1" noChangeAspect="1"/>
          </p:cNvPicPr>
          <p:nvPr>
            <p:ph idx="1"/>
          </p:nvPr>
        </p:nvPicPr>
        <p:blipFill rotWithShape="1">
          <a:blip r:embed="rId3"/>
          <a:srcRect l="57626" t="59908" r="6496"/>
          <a:stretch/>
        </p:blipFill>
        <p:spPr>
          <a:xfrm>
            <a:off x="5135879" y="4389120"/>
            <a:ext cx="2514601" cy="1742732"/>
          </a:xfrm>
        </p:spPr>
      </p:pic>
    </p:spTree>
    <p:extLst>
      <p:ext uri="{BB962C8B-B14F-4D97-AF65-F5344CB8AC3E}">
        <p14:creationId xmlns:p14="http://schemas.microsoft.com/office/powerpoint/2010/main" val="247817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460DC5-ACAB-E38E-E528-261892FE2258}"/>
              </a:ext>
            </a:extLst>
          </p:cNvPr>
          <p:cNvSpPr>
            <a:spLocks noGrp="1"/>
          </p:cNvSpPr>
          <p:nvPr>
            <p:ph type="title"/>
          </p:nvPr>
        </p:nvSpPr>
        <p:spPr/>
        <p:txBody>
          <a:bodyPr/>
          <a:lstStyle/>
          <a:p>
            <a:r>
              <a:rPr lang="de-DE" dirty="0"/>
              <a:t>3.1 Zahlaspekte beachten</a:t>
            </a:r>
          </a:p>
        </p:txBody>
      </p:sp>
      <p:sp>
        <p:nvSpPr>
          <p:cNvPr id="3" name="Textplatzhalter 2">
            <a:extLst>
              <a:ext uri="{FF2B5EF4-FFF2-40B4-BE49-F238E27FC236}">
                <a16:creationId xmlns:a16="http://schemas.microsoft.com/office/drawing/2014/main" id="{60DEA09B-1E7F-70D3-D6E4-3DDB0E038659}"/>
              </a:ext>
            </a:extLst>
          </p:cNvPr>
          <p:cNvSpPr>
            <a:spLocks noGrp="1"/>
          </p:cNvSpPr>
          <p:nvPr>
            <p:ph type="body" sz="quarter" idx="13"/>
          </p:nvPr>
        </p:nvSpPr>
        <p:spPr/>
        <p:txBody>
          <a:bodyPr/>
          <a:lstStyle/>
          <a:p>
            <a:r>
              <a:rPr lang="de-DE" dirty="0"/>
              <a:t>KARDINAL- UND ORDINALZAHLASPEKT</a:t>
            </a:r>
          </a:p>
        </p:txBody>
      </p:sp>
      <p:sp>
        <p:nvSpPr>
          <p:cNvPr id="5" name="Datumsplatzhalter 4">
            <a:extLst>
              <a:ext uri="{FF2B5EF4-FFF2-40B4-BE49-F238E27FC236}">
                <a16:creationId xmlns:a16="http://schemas.microsoft.com/office/drawing/2014/main" id="{F9B43B6C-3274-3AC5-87A0-A047843E7C20}"/>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1CD03F5B-C584-309E-31EF-F5CC2EE28B93}"/>
              </a:ext>
            </a:extLst>
          </p:cNvPr>
          <p:cNvSpPr>
            <a:spLocks noGrp="1"/>
          </p:cNvSpPr>
          <p:nvPr>
            <p:ph type="sldNum" sz="quarter" idx="12"/>
          </p:nvPr>
        </p:nvSpPr>
        <p:spPr/>
        <p:txBody>
          <a:bodyPr/>
          <a:lstStyle/>
          <a:p>
            <a:fld id="{C3752B7C-18A9-864D-BBCB-54A9F41B5594}" type="slidenum">
              <a:rPr lang="de-DE" smtClean="0"/>
              <a:pPr/>
              <a:t>67</a:t>
            </a:fld>
            <a:endParaRPr lang="de-DE" dirty="0"/>
          </a:p>
        </p:txBody>
      </p:sp>
      <p:pic>
        <p:nvPicPr>
          <p:cNvPr id="10" name="Inhaltsplatzhalter 7">
            <a:extLst>
              <a:ext uri="{FF2B5EF4-FFF2-40B4-BE49-F238E27FC236}">
                <a16:creationId xmlns:a16="http://schemas.microsoft.com/office/drawing/2014/main" id="{3EA61930-A6FD-88D6-0012-55995177A35E}"/>
              </a:ext>
            </a:extLst>
          </p:cNvPr>
          <p:cNvPicPr>
            <a:picLocks noGrp="1" noChangeAspect="1"/>
          </p:cNvPicPr>
          <p:nvPr>
            <p:ph idx="1"/>
          </p:nvPr>
        </p:nvPicPr>
        <p:blipFill>
          <a:blip r:embed="rId3"/>
          <a:stretch>
            <a:fillRect/>
          </a:stretch>
        </p:blipFill>
        <p:spPr>
          <a:xfrm>
            <a:off x="5683182" y="1414734"/>
            <a:ext cx="2351412" cy="1897822"/>
          </a:xfrm>
          <a:ln>
            <a:noFill/>
          </a:ln>
        </p:spPr>
      </p:pic>
      <p:sp>
        <p:nvSpPr>
          <p:cNvPr id="11" name="Inhaltsplatzhalter 3">
            <a:extLst>
              <a:ext uri="{FF2B5EF4-FFF2-40B4-BE49-F238E27FC236}">
                <a16:creationId xmlns:a16="http://schemas.microsoft.com/office/drawing/2014/main" id="{C1DE55AF-736A-025C-E07D-561E9AD015DF}"/>
              </a:ext>
            </a:extLst>
          </p:cNvPr>
          <p:cNvSpPr txBox="1">
            <a:spLocks/>
          </p:cNvSpPr>
          <p:nvPr/>
        </p:nvSpPr>
        <p:spPr>
          <a:xfrm>
            <a:off x="1096423" y="1748860"/>
            <a:ext cx="3828863"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dirty="0"/>
              <a:t>Eine ausschließlich auf dem </a:t>
            </a:r>
            <a:r>
              <a:rPr lang="de-DE" sz="1600" dirty="0" err="1"/>
              <a:t>Ordinalzahlaspekt</a:t>
            </a:r>
            <a:r>
              <a:rPr lang="de-DE" sz="1600" dirty="0"/>
              <a:t> beruhende Vorstellung der Subtraktion lässt nur eine (ab-) zählende Lösungsstrategie zu.</a:t>
            </a:r>
          </a:p>
          <a:p>
            <a:endParaRPr lang="de-DE" sz="1600" dirty="0"/>
          </a:p>
          <a:p>
            <a:r>
              <a:rPr lang="de-DE" sz="1600" dirty="0"/>
              <a:t>Eine auf dem Kardinalzahlaspekt beruhende Vorstellung der Subtraktion ermöglicht unterschiedliche, flexible Lösungsstrategien.</a:t>
            </a:r>
          </a:p>
        </p:txBody>
      </p:sp>
      <p:sp>
        <p:nvSpPr>
          <p:cNvPr id="12" name="Textfeld 11">
            <a:extLst>
              <a:ext uri="{FF2B5EF4-FFF2-40B4-BE49-F238E27FC236}">
                <a16:creationId xmlns:a16="http://schemas.microsoft.com/office/drawing/2014/main" id="{E12A7E5E-456F-074B-EB2C-7ECD352B4796}"/>
              </a:ext>
            </a:extLst>
          </p:cNvPr>
          <p:cNvSpPr txBox="1"/>
          <p:nvPr/>
        </p:nvSpPr>
        <p:spPr>
          <a:xfrm>
            <a:off x="4572000" y="3291943"/>
            <a:ext cx="1108079" cy="408623"/>
          </a:xfrm>
          <a:prstGeom prst="roundRect">
            <a:avLst/>
          </a:prstGeom>
          <a:solidFill>
            <a:srgbClr val="327D87"/>
          </a:solidFill>
        </p:spPr>
        <p:txBody>
          <a:bodyPr wrap="square" rtlCol="0">
            <a:spAutoFit/>
          </a:bodyPr>
          <a:lstStyle/>
          <a:p>
            <a:r>
              <a:rPr lang="de-DE" b="1" dirty="0">
                <a:solidFill>
                  <a:srgbClr val="FFFFFF"/>
                </a:solidFill>
                <a:latin typeface="Arial" panose="020B0604020202020204" pitchFamily="34" charset="0"/>
                <a:cs typeface="Arial" panose="020B0604020202020204" pitchFamily="34" charset="0"/>
              </a:rPr>
              <a:t>7 - 3 = 4</a:t>
            </a:r>
          </a:p>
        </p:txBody>
      </p:sp>
      <p:cxnSp>
        <p:nvCxnSpPr>
          <p:cNvPr id="14" name="Gerade Verbindung mit Pfeil 13">
            <a:extLst>
              <a:ext uri="{FF2B5EF4-FFF2-40B4-BE49-F238E27FC236}">
                <a16:creationId xmlns:a16="http://schemas.microsoft.com/office/drawing/2014/main" id="{FA974E6A-C29E-9947-6A96-9416D524779A}"/>
              </a:ext>
            </a:extLst>
          </p:cNvPr>
          <p:cNvCxnSpPr>
            <a:cxnSpLocks/>
          </p:cNvCxnSpPr>
          <p:nvPr/>
        </p:nvCxnSpPr>
        <p:spPr>
          <a:xfrm>
            <a:off x="6712369" y="1414734"/>
            <a:ext cx="115503" cy="114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Sprechblase: oval 15">
            <a:extLst>
              <a:ext uri="{FF2B5EF4-FFF2-40B4-BE49-F238E27FC236}">
                <a16:creationId xmlns:a16="http://schemas.microsoft.com/office/drawing/2014/main" id="{53D2B98D-F1D2-582D-D029-7F2E2C328580}"/>
              </a:ext>
            </a:extLst>
          </p:cNvPr>
          <p:cNvSpPr/>
          <p:nvPr/>
        </p:nvSpPr>
        <p:spPr>
          <a:xfrm>
            <a:off x="7890311" y="1479970"/>
            <a:ext cx="1020878" cy="537779"/>
          </a:xfrm>
          <a:prstGeom prst="wedgeEllipseCallout">
            <a:avLst>
              <a:gd name="adj1" fmla="val -23662"/>
              <a:gd name="adj2" fmla="val 64291"/>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rPr>
              <a:t>Hier ist die „7“!</a:t>
            </a:r>
            <a:endParaRPr lang="de-DE" dirty="0">
              <a:solidFill>
                <a:schemeClr val="tx1"/>
              </a:solidFill>
            </a:endParaRPr>
          </a:p>
        </p:txBody>
      </p:sp>
      <p:sp>
        <p:nvSpPr>
          <p:cNvPr id="18" name="Sprechblase: oval 17">
            <a:extLst>
              <a:ext uri="{FF2B5EF4-FFF2-40B4-BE49-F238E27FC236}">
                <a16:creationId xmlns:a16="http://schemas.microsoft.com/office/drawing/2014/main" id="{5BF05582-FD57-37B6-E907-E42B832164F3}"/>
              </a:ext>
            </a:extLst>
          </p:cNvPr>
          <p:cNvSpPr/>
          <p:nvPr/>
        </p:nvSpPr>
        <p:spPr>
          <a:xfrm>
            <a:off x="7960422" y="2486699"/>
            <a:ext cx="1020878" cy="537779"/>
          </a:xfrm>
          <a:prstGeom prst="wedgeEllipseCallout">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rPr>
              <a:t>6, 5, </a:t>
            </a:r>
            <a:r>
              <a:rPr lang="de-DE" sz="1100" b="1" dirty="0">
                <a:solidFill>
                  <a:schemeClr val="tx1"/>
                </a:solidFill>
              </a:rPr>
              <a:t>4</a:t>
            </a:r>
            <a:r>
              <a:rPr lang="de-DE" sz="1100" dirty="0">
                <a:solidFill>
                  <a:schemeClr val="tx1"/>
                </a:solidFill>
              </a:rPr>
              <a:t>! </a:t>
            </a:r>
            <a:endParaRPr lang="de-DE" dirty="0">
              <a:solidFill>
                <a:schemeClr val="tx1"/>
              </a:solidFill>
            </a:endParaRPr>
          </a:p>
        </p:txBody>
      </p:sp>
      <p:grpSp>
        <p:nvGrpSpPr>
          <p:cNvPr id="43" name="Gruppieren 42">
            <a:extLst>
              <a:ext uri="{FF2B5EF4-FFF2-40B4-BE49-F238E27FC236}">
                <a16:creationId xmlns:a16="http://schemas.microsoft.com/office/drawing/2014/main" id="{5179141B-8FEF-C460-78FA-25BC3EBE2E75}"/>
              </a:ext>
            </a:extLst>
          </p:cNvPr>
          <p:cNvGrpSpPr/>
          <p:nvPr/>
        </p:nvGrpSpPr>
        <p:grpSpPr>
          <a:xfrm>
            <a:off x="6958644" y="4227206"/>
            <a:ext cx="1944652" cy="229997"/>
            <a:chOff x="6958644" y="4227206"/>
            <a:chExt cx="1944652" cy="229997"/>
          </a:xfrm>
        </p:grpSpPr>
        <p:sp>
          <p:nvSpPr>
            <p:cNvPr id="19" name="Kreis">
              <a:extLst>
                <a:ext uri="{FF2B5EF4-FFF2-40B4-BE49-F238E27FC236}">
                  <a16:creationId xmlns:a16="http://schemas.microsoft.com/office/drawing/2014/main" id="{88627CD4-5CFA-1B1D-14B7-C02CC0580F67}"/>
                </a:ext>
              </a:extLst>
            </p:cNvPr>
            <p:cNvSpPr/>
            <p:nvPr/>
          </p:nvSpPr>
          <p:spPr>
            <a:xfrm>
              <a:off x="6958644" y="4227575"/>
              <a:ext cx="229625" cy="229628"/>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0" name="Kreis">
              <a:extLst>
                <a:ext uri="{FF2B5EF4-FFF2-40B4-BE49-F238E27FC236}">
                  <a16:creationId xmlns:a16="http://schemas.microsoft.com/office/drawing/2014/main" id="{9BCE1F3C-2564-F026-887D-7CDEA8286CDD}"/>
                </a:ext>
              </a:extLst>
            </p:cNvPr>
            <p:cNvSpPr/>
            <p:nvPr/>
          </p:nvSpPr>
          <p:spPr>
            <a:xfrm>
              <a:off x="7244482" y="4227575"/>
              <a:ext cx="229625" cy="229628"/>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1" name="Kreis">
              <a:extLst>
                <a:ext uri="{FF2B5EF4-FFF2-40B4-BE49-F238E27FC236}">
                  <a16:creationId xmlns:a16="http://schemas.microsoft.com/office/drawing/2014/main" id="{07A825F4-8D03-7B0A-8928-B9A2F4ABDAE7}"/>
                </a:ext>
              </a:extLst>
            </p:cNvPr>
            <p:cNvSpPr/>
            <p:nvPr/>
          </p:nvSpPr>
          <p:spPr>
            <a:xfrm>
              <a:off x="7530320" y="4227575"/>
              <a:ext cx="229625" cy="229628"/>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2" name="Kreis">
              <a:extLst>
                <a:ext uri="{FF2B5EF4-FFF2-40B4-BE49-F238E27FC236}">
                  <a16:creationId xmlns:a16="http://schemas.microsoft.com/office/drawing/2014/main" id="{115F330C-EDCA-2F53-3F18-34728AE37CBA}"/>
                </a:ext>
              </a:extLst>
            </p:cNvPr>
            <p:cNvSpPr/>
            <p:nvPr/>
          </p:nvSpPr>
          <p:spPr>
            <a:xfrm>
              <a:off x="7816158" y="4227575"/>
              <a:ext cx="229625" cy="229628"/>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3" name="Kreis">
              <a:extLst>
                <a:ext uri="{FF2B5EF4-FFF2-40B4-BE49-F238E27FC236}">
                  <a16:creationId xmlns:a16="http://schemas.microsoft.com/office/drawing/2014/main" id="{5A6875E3-1C28-B009-6856-094519D8B215}"/>
                </a:ext>
              </a:extLst>
            </p:cNvPr>
            <p:cNvSpPr/>
            <p:nvPr/>
          </p:nvSpPr>
          <p:spPr>
            <a:xfrm>
              <a:off x="8101996" y="4227206"/>
              <a:ext cx="229625" cy="229628"/>
            </a:xfrm>
            <a:prstGeom prst="ellipse">
              <a:avLst/>
            </a:prstGeom>
            <a:solidFill>
              <a:srgbClr val="E74D3D"/>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4" name="Kreis">
              <a:extLst>
                <a:ext uri="{FF2B5EF4-FFF2-40B4-BE49-F238E27FC236}">
                  <a16:creationId xmlns:a16="http://schemas.microsoft.com/office/drawing/2014/main" id="{159296DC-956A-2388-EE33-00CB624F7861}"/>
                </a:ext>
              </a:extLst>
            </p:cNvPr>
            <p:cNvSpPr/>
            <p:nvPr/>
          </p:nvSpPr>
          <p:spPr>
            <a:xfrm>
              <a:off x="8387994" y="4227206"/>
              <a:ext cx="229625" cy="229628"/>
            </a:xfrm>
            <a:prstGeom prst="ellipse">
              <a:avLst/>
            </a:prstGeom>
            <a:solidFill>
              <a:srgbClr val="E74D3D"/>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5" name="Kreis">
              <a:extLst>
                <a:ext uri="{FF2B5EF4-FFF2-40B4-BE49-F238E27FC236}">
                  <a16:creationId xmlns:a16="http://schemas.microsoft.com/office/drawing/2014/main" id="{ADAC2889-6EDB-B590-0F66-C1D31F08F471}"/>
                </a:ext>
              </a:extLst>
            </p:cNvPr>
            <p:cNvSpPr/>
            <p:nvPr/>
          </p:nvSpPr>
          <p:spPr>
            <a:xfrm>
              <a:off x="8673671" y="4227206"/>
              <a:ext cx="229625" cy="229628"/>
            </a:xfrm>
            <a:prstGeom prst="ellipse">
              <a:avLst/>
            </a:prstGeom>
            <a:solidFill>
              <a:srgbClr val="E74D3D"/>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sp>
        <p:nvSpPr>
          <p:cNvPr id="29" name="Sprechblase: oval 28">
            <a:extLst>
              <a:ext uri="{FF2B5EF4-FFF2-40B4-BE49-F238E27FC236}">
                <a16:creationId xmlns:a16="http://schemas.microsoft.com/office/drawing/2014/main" id="{04A3CB94-6E77-70C8-AED9-5B21040EC421}"/>
              </a:ext>
            </a:extLst>
          </p:cNvPr>
          <p:cNvSpPr/>
          <p:nvPr/>
        </p:nvSpPr>
        <p:spPr>
          <a:xfrm>
            <a:off x="4690296" y="3959478"/>
            <a:ext cx="2057399" cy="749035"/>
          </a:xfrm>
          <a:prstGeom prst="wedgeEllipseCallout">
            <a:avLst>
              <a:gd name="adj1" fmla="val 49027"/>
              <a:gd name="adj2" fmla="val 38236"/>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rPr>
              <a:t>„7“ besteht aus „4“ und „3“, wenn ich „3“ abziehe, bleiben „4“ übrig. </a:t>
            </a:r>
            <a:endParaRPr lang="de-DE" dirty="0">
              <a:solidFill>
                <a:schemeClr val="tx1"/>
              </a:solidFill>
            </a:endParaRPr>
          </a:p>
        </p:txBody>
      </p:sp>
      <p:grpSp>
        <p:nvGrpSpPr>
          <p:cNvPr id="42" name="Gruppieren 41">
            <a:extLst>
              <a:ext uri="{FF2B5EF4-FFF2-40B4-BE49-F238E27FC236}">
                <a16:creationId xmlns:a16="http://schemas.microsoft.com/office/drawing/2014/main" id="{54C796EE-1E75-519D-9203-3CDE9A475CBC}"/>
              </a:ext>
            </a:extLst>
          </p:cNvPr>
          <p:cNvGrpSpPr/>
          <p:nvPr/>
        </p:nvGrpSpPr>
        <p:grpSpPr>
          <a:xfrm>
            <a:off x="6988096" y="4996748"/>
            <a:ext cx="1944652" cy="229997"/>
            <a:chOff x="6988096" y="4905305"/>
            <a:chExt cx="1944652" cy="229997"/>
          </a:xfrm>
        </p:grpSpPr>
        <p:sp>
          <p:nvSpPr>
            <p:cNvPr id="34" name="Kreis">
              <a:extLst>
                <a:ext uri="{FF2B5EF4-FFF2-40B4-BE49-F238E27FC236}">
                  <a16:creationId xmlns:a16="http://schemas.microsoft.com/office/drawing/2014/main" id="{87FBFE92-7CD9-F63D-D346-3AFCAFAD1939}"/>
                </a:ext>
              </a:extLst>
            </p:cNvPr>
            <p:cNvSpPr/>
            <p:nvPr/>
          </p:nvSpPr>
          <p:spPr>
            <a:xfrm>
              <a:off x="6988096" y="4905674"/>
              <a:ext cx="229625" cy="229628"/>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35" name="Kreis">
              <a:extLst>
                <a:ext uri="{FF2B5EF4-FFF2-40B4-BE49-F238E27FC236}">
                  <a16:creationId xmlns:a16="http://schemas.microsoft.com/office/drawing/2014/main" id="{F2616E43-ED65-8B57-2121-A0F7F5A3A7C6}"/>
                </a:ext>
              </a:extLst>
            </p:cNvPr>
            <p:cNvSpPr/>
            <p:nvPr/>
          </p:nvSpPr>
          <p:spPr>
            <a:xfrm>
              <a:off x="7273934" y="4905674"/>
              <a:ext cx="229625" cy="229628"/>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36" name="Kreis">
              <a:extLst>
                <a:ext uri="{FF2B5EF4-FFF2-40B4-BE49-F238E27FC236}">
                  <a16:creationId xmlns:a16="http://schemas.microsoft.com/office/drawing/2014/main" id="{697613B4-EC9C-89F4-CBB8-CB650DFD7E8D}"/>
                </a:ext>
              </a:extLst>
            </p:cNvPr>
            <p:cNvSpPr/>
            <p:nvPr/>
          </p:nvSpPr>
          <p:spPr>
            <a:xfrm>
              <a:off x="7559772" y="4905674"/>
              <a:ext cx="229625" cy="229628"/>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37" name="Kreis">
              <a:extLst>
                <a:ext uri="{FF2B5EF4-FFF2-40B4-BE49-F238E27FC236}">
                  <a16:creationId xmlns:a16="http://schemas.microsoft.com/office/drawing/2014/main" id="{21984D98-A968-B8D4-615A-32EF1D9C133E}"/>
                </a:ext>
              </a:extLst>
            </p:cNvPr>
            <p:cNvSpPr/>
            <p:nvPr/>
          </p:nvSpPr>
          <p:spPr>
            <a:xfrm>
              <a:off x="7845610" y="4905674"/>
              <a:ext cx="229625" cy="229628"/>
            </a:xfrm>
            <a:prstGeom prst="ellipse">
              <a:avLst/>
            </a:prstGeom>
            <a:noFill/>
            <a:ln w="3175" cap="flat">
              <a:solidFill>
                <a:srgbClr val="0876BA"/>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38" name="Kreis">
              <a:extLst>
                <a:ext uri="{FF2B5EF4-FFF2-40B4-BE49-F238E27FC236}">
                  <a16:creationId xmlns:a16="http://schemas.microsoft.com/office/drawing/2014/main" id="{EE1F0CA0-9E3D-BDCE-9468-F872B989FF43}"/>
                </a:ext>
              </a:extLst>
            </p:cNvPr>
            <p:cNvSpPr/>
            <p:nvPr/>
          </p:nvSpPr>
          <p:spPr>
            <a:xfrm>
              <a:off x="8131448" y="4905305"/>
              <a:ext cx="229625" cy="229628"/>
            </a:xfrm>
            <a:prstGeom prst="ellipse">
              <a:avLst/>
            </a:prstGeom>
            <a:noFill/>
            <a:ln w="3175" cap="flat">
              <a:solidFill>
                <a:srgbClr val="0876BA"/>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39" name="Kreis">
              <a:extLst>
                <a:ext uri="{FF2B5EF4-FFF2-40B4-BE49-F238E27FC236}">
                  <a16:creationId xmlns:a16="http://schemas.microsoft.com/office/drawing/2014/main" id="{58F0DC29-7CBD-F8E8-A3FF-6F144A2F191A}"/>
                </a:ext>
              </a:extLst>
            </p:cNvPr>
            <p:cNvSpPr/>
            <p:nvPr/>
          </p:nvSpPr>
          <p:spPr>
            <a:xfrm>
              <a:off x="8417446" y="4905305"/>
              <a:ext cx="229625" cy="229628"/>
            </a:xfrm>
            <a:prstGeom prst="ellipse">
              <a:avLst/>
            </a:prstGeom>
            <a:noFill/>
            <a:ln w="3175" cap="flat">
              <a:solidFill>
                <a:srgbClr val="0876BA"/>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40" name="Kreis">
              <a:extLst>
                <a:ext uri="{FF2B5EF4-FFF2-40B4-BE49-F238E27FC236}">
                  <a16:creationId xmlns:a16="http://schemas.microsoft.com/office/drawing/2014/main" id="{F4A47F67-6CCD-2015-366A-4D05FFF13951}"/>
                </a:ext>
              </a:extLst>
            </p:cNvPr>
            <p:cNvSpPr/>
            <p:nvPr/>
          </p:nvSpPr>
          <p:spPr>
            <a:xfrm>
              <a:off x="8703123" y="4905305"/>
              <a:ext cx="229625" cy="229628"/>
            </a:xfrm>
            <a:prstGeom prst="ellipse">
              <a:avLst/>
            </a:prstGeom>
            <a:noFill/>
            <a:ln w="3175" cap="flat">
              <a:solidFill>
                <a:srgbClr val="0876BA"/>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sp>
        <p:nvSpPr>
          <p:cNvPr id="41" name="Sprechblase: oval 40">
            <a:extLst>
              <a:ext uri="{FF2B5EF4-FFF2-40B4-BE49-F238E27FC236}">
                <a16:creationId xmlns:a16="http://schemas.microsoft.com/office/drawing/2014/main" id="{6C132D0A-9AAB-2758-914A-201B224135FE}"/>
              </a:ext>
            </a:extLst>
          </p:cNvPr>
          <p:cNvSpPr/>
          <p:nvPr/>
        </p:nvSpPr>
        <p:spPr>
          <a:xfrm>
            <a:off x="4690296" y="4752211"/>
            <a:ext cx="2057399" cy="749035"/>
          </a:xfrm>
          <a:prstGeom prst="wedgeEllipseCallout">
            <a:avLst>
              <a:gd name="adj1" fmla="val 49027"/>
              <a:gd name="adj2" fmla="val 38236"/>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rPr>
              <a:t>Zu insgesamt „7“ fehlen noch „4“, wenn ich schon „3“ habe. </a:t>
            </a:r>
            <a:endParaRPr lang="de-DE" dirty="0">
              <a:solidFill>
                <a:schemeClr val="tx1"/>
              </a:solidFill>
            </a:endParaRPr>
          </a:p>
        </p:txBody>
      </p:sp>
      <p:sp>
        <p:nvSpPr>
          <p:cNvPr id="44" name="Sprechblase: oval 43">
            <a:extLst>
              <a:ext uri="{FF2B5EF4-FFF2-40B4-BE49-F238E27FC236}">
                <a16:creationId xmlns:a16="http://schemas.microsoft.com/office/drawing/2014/main" id="{FF0540EE-9F09-5BDE-21EE-CA920ED55859}"/>
              </a:ext>
            </a:extLst>
          </p:cNvPr>
          <p:cNvSpPr/>
          <p:nvPr/>
        </p:nvSpPr>
        <p:spPr>
          <a:xfrm>
            <a:off x="4690295" y="5527644"/>
            <a:ext cx="2057399" cy="749035"/>
          </a:xfrm>
          <a:prstGeom prst="wedgeEllipseCallout">
            <a:avLst>
              <a:gd name="adj1" fmla="val 49027"/>
              <a:gd name="adj2" fmla="val 38236"/>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rPr>
              <a:t>„7“ sind „4“ mehr als „3“.</a:t>
            </a:r>
            <a:endParaRPr lang="de-DE" dirty="0">
              <a:solidFill>
                <a:schemeClr val="tx1"/>
              </a:solidFill>
            </a:endParaRPr>
          </a:p>
        </p:txBody>
      </p:sp>
      <p:grpSp>
        <p:nvGrpSpPr>
          <p:cNvPr id="61" name="Gruppieren 60">
            <a:extLst>
              <a:ext uri="{FF2B5EF4-FFF2-40B4-BE49-F238E27FC236}">
                <a16:creationId xmlns:a16="http://schemas.microsoft.com/office/drawing/2014/main" id="{352A9A2A-B2AC-F1B2-3C15-6EEB5FAB6443}"/>
              </a:ext>
            </a:extLst>
          </p:cNvPr>
          <p:cNvGrpSpPr/>
          <p:nvPr/>
        </p:nvGrpSpPr>
        <p:grpSpPr>
          <a:xfrm>
            <a:off x="6996780" y="5582025"/>
            <a:ext cx="1944652" cy="522711"/>
            <a:chOff x="6996780" y="5582025"/>
            <a:chExt cx="1944652" cy="522711"/>
          </a:xfrm>
        </p:grpSpPr>
        <p:sp>
          <p:nvSpPr>
            <p:cNvPr id="46" name="Kreis">
              <a:extLst>
                <a:ext uri="{FF2B5EF4-FFF2-40B4-BE49-F238E27FC236}">
                  <a16:creationId xmlns:a16="http://schemas.microsoft.com/office/drawing/2014/main" id="{4D332591-74CD-0F47-FC65-D81ABAEAB2E5}"/>
                </a:ext>
              </a:extLst>
            </p:cNvPr>
            <p:cNvSpPr/>
            <p:nvPr/>
          </p:nvSpPr>
          <p:spPr>
            <a:xfrm>
              <a:off x="6996780" y="5582394"/>
              <a:ext cx="229625" cy="229628"/>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47" name="Kreis">
              <a:extLst>
                <a:ext uri="{FF2B5EF4-FFF2-40B4-BE49-F238E27FC236}">
                  <a16:creationId xmlns:a16="http://schemas.microsoft.com/office/drawing/2014/main" id="{8231CF86-6BDD-B775-6E2B-BDFBCD50BE12}"/>
                </a:ext>
              </a:extLst>
            </p:cNvPr>
            <p:cNvSpPr/>
            <p:nvPr/>
          </p:nvSpPr>
          <p:spPr>
            <a:xfrm>
              <a:off x="7282618" y="5582394"/>
              <a:ext cx="229625" cy="229628"/>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48" name="Kreis">
              <a:extLst>
                <a:ext uri="{FF2B5EF4-FFF2-40B4-BE49-F238E27FC236}">
                  <a16:creationId xmlns:a16="http://schemas.microsoft.com/office/drawing/2014/main" id="{0D0D6F25-63EF-71C7-D7CD-CC7D2D3089C2}"/>
                </a:ext>
              </a:extLst>
            </p:cNvPr>
            <p:cNvSpPr/>
            <p:nvPr/>
          </p:nvSpPr>
          <p:spPr>
            <a:xfrm>
              <a:off x="7568456" y="5582394"/>
              <a:ext cx="229625" cy="229628"/>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49" name="Kreis">
              <a:extLst>
                <a:ext uri="{FF2B5EF4-FFF2-40B4-BE49-F238E27FC236}">
                  <a16:creationId xmlns:a16="http://schemas.microsoft.com/office/drawing/2014/main" id="{D2CC6595-E3DB-208E-B95E-11B2E55827CC}"/>
                </a:ext>
              </a:extLst>
            </p:cNvPr>
            <p:cNvSpPr/>
            <p:nvPr/>
          </p:nvSpPr>
          <p:spPr>
            <a:xfrm>
              <a:off x="7854294" y="5582394"/>
              <a:ext cx="229625" cy="229628"/>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0" name="Kreis">
              <a:extLst>
                <a:ext uri="{FF2B5EF4-FFF2-40B4-BE49-F238E27FC236}">
                  <a16:creationId xmlns:a16="http://schemas.microsoft.com/office/drawing/2014/main" id="{3835F87D-5882-C841-9D38-E550BB15D197}"/>
                </a:ext>
              </a:extLst>
            </p:cNvPr>
            <p:cNvSpPr/>
            <p:nvPr/>
          </p:nvSpPr>
          <p:spPr>
            <a:xfrm>
              <a:off x="8140132" y="5582025"/>
              <a:ext cx="229625" cy="229628"/>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1" name="Kreis">
              <a:extLst>
                <a:ext uri="{FF2B5EF4-FFF2-40B4-BE49-F238E27FC236}">
                  <a16:creationId xmlns:a16="http://schemas.microsoft.com/office/drawing/2014/main" id="{23991E4E-D11C-EC30-ABB4-E2FB6423A6B8}"/>
                </a:ext>
              </a:extLst>
            </p:cNvPr>
            <p:cNvSpPr/>
            <p:nvPr/>
          </p:nvSpPr>
          <p:spPr>
            <a:xfrm>
              <a:off x="8426130" y="5582025"/>
              <a:ext cx="229625" cy="229628"/>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2" name="Kreis">
              <a:extLst>
                <a:ext uri="{FF2B5EF4-FFF2-40B4-BE49-F238E27FC236}">
                  <a16:creationId xmlns:a16="http://schemas.microsoft.com/office/drawing/2014/main" id="{7B4FDC63-B4C7-A7F3-85BB-C610D05F4E3B}"/>
                </a:ext>
              </a:extLst>
            </p:cNvPr>
            <p:cNvSpPr/>
            <p:nvPr/>
          </p:nvSpPr>
          <p:spPr>
            <a:xfrm>
              <a:off x="8711807" y="5582025"/>
              <a:ext cx="229625" cy="229628"/>
            </a:xfrm>
            <a:prstGeom prst="ellipse">
              <a:avLst/>
            </a:prstGeom>
            <a:solidFill>
              <a:srgbClr val="0876BA"/>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8" name="Kreis">
              <a:extLst>
                <a:ext uri="{FF2B5EF4-FFF2-40B4-BE49-F238E27FC236}">
                  <a16:creationId xmlns:a16="http://schemas.microsoft.com/office/drawing/2014/main" id="{861E0E65-E2ED-2336-1CB4-3B0C266068D4}"/>
                </a:ext>
              </a:extLst>
            </p:cNvPr>
            <p:cNvSpPr/>
            <p:nvPr/>
          </p:nvSpPr>
          <p:spPr>
            <a:xfrm>
              <a:off x="7006951" y="5875108"/>
              <a:ext cx="229625" cy="229628"/>
            </a:xfrm>
            <a:prstGeom prst="ellipse">
              <a:avLst/>
            </a:prstGeom>
            <a:solidFill>
              <a:srgbClr val="E74D3D"/>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9" name="Kreis">
              <a:extLst>
                <a:ext uri="{FF2B5EF4-FFF2-40B4-BE49-F238E27FC236}">
                  <a16:creationId xmlns:a16="http://schemas.microsoft.com/office/drawing/2014/main" id="{7F0A886C-BD8B-C4A1-122E-A5CCA7F1595C}"/>
                </a:ext>
              </a:extLst>
            </p:cNvPr>
            <p:cNvSpPr/>
            <p:nvPr/>
          </p:nvSpPr>
          <p:spPr>
            <a:xfrm>
              <a:off x="7292949" y="5875108"/>
              <a:ext cx="229625" cy="229628"/>
            </a:xfrm>
            <a:prstGeom prst="ellipse">
              <a:avLst/>
            </a:prstGeom>
            <a:solidFill>
              <a:srgbClr val="E74D3D"/>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60" name="Kreis">
              <a:extLst>
                <a:ext uri="{FF2B5EF4-FFF2-40B4-BE49-F238E27FC236}">
                  <a16:creationId xmlns:a16="http://schemas.microsoft.com/office/drawing/2014/main" id="{36D98401-62F9-FFD1-39DB-87EC7A4B5C75}"/>
                </a:ext>
              </a:extLst>
            </p:cNvPr>
            <p:cNvSpPr/>
            <p:nvPr/>
          </p:nvSpPr>
          <p:spPr>
            <a:xfrm>
              <a:off x="7578626" y="5875108"/>
              <a:ext cx="229625" cy="229628"/>
            </a:xfrm>
            <a:prstGeom prst="ellipse">
              <a:avLst/>
            </a:prstGeom>
            <a:solidFill>
              <a:srgbClr val="E74D3D"/>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spTree>
    <p:extLst>
      <p:ext uri="{BB962C8B-B14F-4D97-AF65-F5344CB8AC3E}">
        <p14:creationId xmlns:p14="http://schemas.microsoft.com/office/powerpoint/2010/main" val="6912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9" grpId="0" animBg="1"/>
      <p:bldP spid="41" grpId="0" animBg="1"/>
      <p:bldP spid="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AAB3185-945E-E064-C9EB-75614B068BB1}"/>
              </a:ext>
            </a:extLst>
          </p:cNvPr>
          <p:cNvSpPr>
            <a:spLocks noGrp="1"/>
          </p:cNvSpPr>
          <p:nvPr>
            <p:ph type="body" sz="quarter" idx="13"/>
          </p:nvPr>
        </p:nvSpPr>
        <p:spPr/>
        <p:txBody>
          <a:bodyPr/>
          <a:lstStyle/>
          <a:p>
            <a:r>
              <a:rPr lang="de-DE" cap="all" dirty="0"/>
              <a:t>(An-)zahlen strukturiert erfassen</a:t>
            </a:r>
          </a:p>
          <a:p>
            <a:endParaRPr lang="de-DE" dirty="0"/>
          </a:p>
        </p:txBody>
      </p:sp>
      <p:sp>
        <p:nvSpPr>
          <p:cNvPr id="5" name="Datumsplatzhalter 4">
            <a:extLst>
              <a:ext uri="{FF2B5EF4-FFF2-40B4-BE49-F238E27FC236}">
                <a16:creationId xmlns:a16="http://schemas.microsoft.com/office/drawing/2014/main" id="{99E48D6E-5900-0F50-6A9D-8D917D3606A7}"/>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1E894E8B-77FC-F052-259E-FF9CC77A505E}"/>
              </a:ext>
            </a:extLst>
          </p:cNvPr>
          <p:cNvSpPr>
            <a:spLocks noGrp="1"/>
          </p:cNvSpPr>
          <p:nvPr>
            <p:ph type="sldNum" sz="quarter" idx="12"/>
          </p:nvPr>
        </p:nvSpPr>
        <p:spPr/>
        <p:txBody>
          <a:bodyPr/>
          <a:lstStyle/>
          <a:p>
            <a:fld id="{C3752B7C-18A9-864D-BBCB-54A9F41B5594}" type="slidenum">
              <a:rPr lang="de-DE" smtClean="0"/>
              <a:pPr/>
              <a:t>68</a:t>
            </a:fld>
            <a:endParaRPr lang="de-DE" dirty="0"/>
          </a:p>
        </p:txBody>
      </p:sp>
      <p:sp>
        <p:nvSpPr>
          <p:cNvPr id="9" name="Textfeld 8">
            <a:extLst>
              <a:ext uri="{FF2B5EF4-FFF2-40B4-BE49-F238E27FC236}">
                <a16:creationId xmlns:a16="http://schemas.microsoft.com/office/drawing/2014/main" id="{DB4B9CE3-17F0-D840-6FD6-92AD5C8EC53C}"/>
              </a:ext>
            </a:extLst>
          </p:cNvPr>
          <p:cNvSpPr txBox="1"/>
          <p:nvPr/>
        </p:nvSpPr>
        <p:spPr>
          <a:xfrm>
            <a:off x="6457950" y="5855016"/>
            <a:ext cx="2480166" cy="276999"/>
          </a:xfrm>
          <a:prstGeom prst="rect">
            <a:avLst/>
          </a:prstGeom>
          <a:noFill/>
        </p:spPr>
        <p:txBody>
          <a:bodyPr wrap="none" rtlCol="0">
            <a:spAutoFit/>
          </a:bodyPr>
          <a:lstStyle/>
          <a:p>
            <a:r>
              <a:rPr lang="de-DE" sz="1200" dirty="0">
                <a:solidFill>
                  <a:srgbClr val="327D8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https://pikas-mi.dzlm.de/node/633</a:t>
            </a:r>
            <a:endParaRPr lang="de-DE" sz="1200" dirty="0">
              <a:solidFill>
                <a:srgbClr val="327D87"/>
              </a:solidFill>
              <a:latin typeface="Arial" panose="020B0604020202020204" pitchFamily="34" charset="0"/>
              <a:cs typeface="Arial" panose="020B0604020202020204" pitchFamily="34" charset="0"/>
            </a:endParaRPr>
          </a:p>
        </p:txBody>
      </p:sp>
      <p:sp>
        <p:nvSpPr>
          <p:cNvPr id="13" name="Linie">
            <a:extLst>
              <a:ext uri="{FF2B5EF4-FFF2-40B4-BE49-F238E27FC236}">
                <a16:creationId xmlns:a16="http://schemas.microsoft.com/office/drawing/2014/main" id="{F420F8DC-27DA-5A85-D2A3-1878BE0762BA}"/>
              </a:ext>
            </a:extLst>
          </p:cNvPr>
          <p:cNvSpPr/>
          <p:nvPr/>
        </p:nvSpPr>
        <p:spPr>
          <a:xfrm flipV="1">
            <a:off x="3727443" y="2512401"/>
            <a:ext cx="780493" cy="289332"/>
          </a:xfrm>
          <a:prstGeom prst="line">
            <a:avLst/>
          </a:prstGeom>
          <a:ln w="25400">
            <a:solidFill>
              <a:srgbClr val="6A6B6B"/>
            </a:solidFill>
            <a:miter/>
            <a:headEnd type="triangle"/>
            <a:tailEnd type="triangle"/>
          </a:ln>
          <a:effectLst/>
        </p:spPr>
        <p:txBody>
          <a:bodyPr lIns="45719" rIns="45719"/>
          <a:lstStyle/>
          <a:p>
            <a:endParaRPr/>
          </a:p>
        </p:txBody>
      </p:sp>
      <p:sp>
        <p:nvSpPr>
          <p:cNvPr id="14" name="Linie">
            <a:extLst>
              <a:ext uri="{FF2B5EF4-FFF2-40B4-BE49-F238E27FC236}">
                <a16:creationId xmlns:a16="http://schemas.microsoft.com/office/drawing/2014/main" id="{24A2FE58-F217-F6EB-C7D6-DCE8361061D0}"/>
              </a:ext>
            </a:extLst>
          </p:cNvPr>
          <p:cNvSpPr/>
          <p:nvPr/>
        </p:nvSpPr>
        <p:spPr>
          <a:xfrm>
            <a:off x="3683275" y="4056268"/>
            <a:ext cx="780493" cy="289332"/>
          </a:xfrm>
          <a:prstGeom prst="line">
            <a:avLst/>
          </a:prstGeom>
          <a:ln w="25400">
            <a:solidFill>
              <a:srgbClr val="6A6B6B"/>
            </a:solidFill>
            <a:miter/>
            <a:headEnd type="triangle"/>
            <a:tailEnd type="triangle"/>
          </a:ln>
          <a:effectLst/>
        </p:spPr>
        <p:txBody>
          <a:bodyPr lIns="45719" rIns="45719"/>
          <a:lstStyle/>
          <a:p>
            <a:endParaRPr/>
          </a:p>
        </p:txBody>
      </p:sp>
      <p:sp>
        <p:nvSpPr>
          <p:cNvPr id="4" name="‚Gute’ (Basis-)Aufgabe…">
            <a:extLst>
              <a:ext uri="{FF2B5EF4-FFF2-40B4-BE49-F238E27FC236}">
                <a16:creationId xmlns:a16="http://schemas.microsoft.com/office/drawing/2014/main" id="{6ECB4C24-FAB1-0E5C-2DF5-0A17B3A20019}"/>
              </a:ext>
            </a:extLst>
          </p:cNvPr>
          <p:cNvSpPr/>
          <p:nvPr/>
        </p:nvSpPr>
        <p:spPr>
          <a:xfrm>
            <a:off x="202843" y="2161016"/>
            <a:ext cx="3358504" cy="2908783"/>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a:latin typeface="Helvetica Neue"/>
                <a:ea typeface="Helvetica Neue"/>
                <a:cs typeface="Helvetica Neue"/>
                <a:sym typeface="Helvetica Neue"/>
              </a:defRPr>
            </a:pPr>
            <a:r>
              <a:rPr lang="de-DE" sz="2000" b="1" dirty="0">
                <a:latin typeface="Arial" panose="020B0604020202020204" pitchFamily="34" charset="0"/>
                <a:cs typeface="Arial" panose="020B0604020202020204" pitchFamily="34" charset="0"/>
              </a:rPr>
              <a:t>Basisaufgabe</a:t>
            </a:r>
            <a:endParaRPr dirty="0">
              <a:latin typeface="Arial" panose="020B0604020202020204" pitchFamily="34" charset="0"/>
              <a:cs typeface="Arial" panose="020B0604020202020204" pitchFamily="34" charset="0"/>
            </a:endParaRPr>
          </a:p>
          <a:p>
            <a:pPr algn="ctr">
              <a:defRPr>
                <a:latin typeface="Helvetica Neue"/>
                <a:ea typeface="Helvetica Neue"/>
                <a:cs typeface="Helvetica Neue"/>
                <a:sym typeface="Helvetica Neue"/>
              </a:defRPr>
            </a:pPr>
            <a:r>
              <a:rPr lang="de-DE" dirty="0">
                <a:latin typeface="Arial" panose="020B0604020202020204" pitchFamily="34" charset="0"/>
                <a:cs typeface="Arial" panose="020B0604020202020204" pitchFamily="34" charset="0"/>
              </a:rPr>
              <a:t>„Wie viele Plättchen siehst du?“</a:t>
            </a:r>
          </a:p>
          <a:p>
            <a:pPr algn="ctr">
              <a:defRPr>
                <a:latin typeface="Helvetica Neue"/>
                <a:ea typeface="Helvetica Neue"/>
                <a:cs typeface="Helvetica Neue"/>
                <a:sym typeface="Helvetica Neue"/>
              </a:defRPr>
            </a:pP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Gedankliche Rekonstruktion von Zahldarstellungen</a:t>
            </a:r>
          </a:p>
          <a:p>
            <a:pPr marL="285750" indent="-28575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Zuordnungen von Zahldarstellungen</a:t>
            </a:r>
            <a:endParaRPr sz="1600" dirty="0">
              <a:latin typeface="Arial" panose="020B0604020202020204" pitchFamily="34" charset="0"/>
              <a:cs typeface="Arial" panose="020B0604020202020204" pitchFamily="34" charset="0"/>
            </a:endParaRPr>
          </a:p>
        </p:txBody>
      </p:sp>
      <p:sp>
        <p:nvSpPr>
          <p:cNvPr id="8" name="‚Gute’ (Basis-)Aufgabe…">
            <a:extLst>
              <a:ext uri="{FF2B5EF4-FFF2-40B4-BE49-F238E27FC236}">
                <a16:creationId xmlns:a16="http://schemas.microsoft.com/office/drawing/2014/main" id="{CFA24E70-58E8-C99D-602C-CD60283079F7}"/>
              </a:ext>
            </a:extLst>
          </p:cNvPr>
          <p:cNvSpPr/>
          <p:nvPr/>
        </p:nvSpPr>
        <p:spPr>
          <a:xfrm>
            <a:off x="4585697" y="1668033"/>
            <a:ext cx="4369157" cy="1688736"/>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lstStyle/>
          <a:p>
            <a:pPr algn="ctr">
              <a:defRPr>
                <a:latin typeface="Helvetica Neue"/>
                <a:ea typeface="Helvetica Neue"/>
                <a:cs typeface="Helvetica Neue"/>
                <a:sym typeface="Helvetica Neue"/>
              </a:defRPr>
            </a:pPr>
            <a:r>
              <a:rPr lang="de-DE" sz="2000" b="1" dirty="0">
                <a:latin typeface="Arial" panose="020B0604020202020204" pitchFamily="34" charset="0"/>
                <a:cs typeface="Arial" panose="020B0604020202020204" pitchFamily="34" charset="0"/>
              </a:rPr>
              <a:t>Reduktion</a:t>
            </a:r>
          </a:p>
          <a:p>
            <a:pPr marL="342900" indent="-34290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Beschreiben und Nachlegen bzw. Zeichnen von Zahldarstellungen</a:t>
            </a:r>
          </a:p>
          <a:p>
            <a:pPr marL="342900" indent="-34290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Fokussieren von Zahldarstellungen mit Bezug zur fünf und zehn</a:t>
            </a:r>
          </a:p>
          <a:p>
            <a:pPr marL="342900" indent="-34290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Sortieren von Zahldarstellungen</a:t>
            </a:r>
          </a:p>
          <a:p>
            <a:pPr algn="ctr">
              <a:defRPr>
                <a:latin typeface="Helvetica Neue"/>
                <a:ea typeface="Helvetica Neue"/>
                <a:cs typeface="Helvetica Neue"/>
                <a:sym typeface="Helvetica Neue"/>
              </a:defRPr>
            </a:pPr>
            <a:endParaRPr dirty="0">
              <a:latin typeface="Arial" panose="020B0604020202020204" pitchFamily="34" charset="0"/>
              <a:cs typeface="Arial" panose="020B0604020202020204" pitchFamily="34" charset="0"/>
            </a:endParaRPr>
          </a:p>
        </p:txBody>
      </p:sp>
      <p:sp>
        <p:nvSpPr>
          <p:cNvPr id="10" name="‚Gute’ (Basis-)Aufgabe…">
            <a:extLst>
              <a:ext uri="{FF2B5EF4-FFF2-40B4-BE49-F238E27FC236}">
                <a16:creationId xmlns:a16="http://schemas.microsoft.com/office/drawing/2014/main" id="{D8C2D735-EADB-16CF-BFDD-C98E4D12F826}"/>
              </a:ext>
            </a:extLst>
          </p:cNvPr>
          <p:cNvSpPr/>
          <p:nvPr/>
        </p:nvSpPr>
        <p:spPr>
          <a:xfrm>
            <a:off x="4555930" y="3526555"/>
            <a:ext cx="4369157" cy="2332257"/>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lstStyle/>
          <a:p>
            <a:pPr algn="ctr">
              <a:defRPr>
                <a:latin typeface="Helvetica Neue"/>
                <a:ea typeface="Helvetica Neue"/>
                <a:cs typeface="Helvetica Neue"/>
                <a:sym typeface="Helvetica Neue"/>
              </a:defRPr>
            </a:pPr>
            <a:r>
              <a:rPr lang="de-DE" sz="2000" b="1" dirty="0">
                <a:latin typeface="Arial" panose="020B0604020202020204" pitchFamily="34" charset="0"/>
                <a:cs typeface="Arial" panose="020B0604020202020204" pitchFamily="34" charset="0"/>
              </a:rPr>
              <a:t>Erweiterung</a:t>
            </a:r>
          </a:p>
          <a:p>
            <a:pPr marL="342900" indent="-34290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Notieren von Additions- bzw. Subtraktionsaufgaben zu vorgegebenen Zahldarstellungen</a:t>
            </a:r>
          </a:p>
          <a:p>
            <a:pPr marL="342900" indent="-34290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Gedankliches Hinzufügen oder Entfernen von Plättchen</a:t>
            </a:r>
          </a:p>
          <a:p>
            <a:pPr marL="342900" indent="-34290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Übertragung der Aufgabenstellung auf erweiterte Zahlenräume</a:t>
            </a:r>
          </a:p>
        </p:txBody>
      </p:sp>
      <p:sp>
        <p:nvSpPr>
          <p:cNvPr id="12" name="Titel 1">
            <a:extLst>
              <a:ext uri="{FF2B5EF4-FFF2-40B4-BE49-F238E27FC236}">
                <a16:creationId xmlns:a16="http://schemas.microsoft.com/office/drawing/2014/main" id="{B02566F8-48E6-7582-DAB1-AF3B2127BF51}"/>
              </a:ext>
            </a:extLst>
          </p:cNvPr>
          <p:cNvSpPr>
            <a:spLocks noGrp="1"/>
          </p:cNvSpPr>
          <p:nvPr>
            <p:ph type="title"/>
          </p:nvPr>
        </p:nvSpPr>
        <p:spPr>
          <a:xfrm>
            <a:off x="1096962" y="382588"/>
            <a:ext cx="8047037" cy="603250"/>
          </a:xfrm>
        </p:spPr>
        <p:txBody>
          <a:bodyPr>
            <a:noAutofit/>
          </a:bodyPr>
          <a:lstStyle/>
          <a:p>
            <a:r>
              <a:rPr lang="de-DE" sz="2400" dirty="0"/>
              <a:t>3.2 Anzahlen strukturieren – Darstellungen vernetzen</a:t>
            </a:r>
          </a:p>
        </p:txBody>
      </p:sp>
    </p:spTree>
    <p:extLst>
      <p:ext uri="{BB962C8B-B14F-4D97-AF65-F5344CB8AC3E}">
        <p14:creationId xmlns:p14="http://schemas.microsoft.com/office/powerpoint/2010/main" val="300393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8"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D9101-0349-9E36-C01A-E7DF46CBE621}"/>
              </a:ext>
            </a:extLst>
          </p:cNvPr>
          <p:cNvSpPr>
            <a:spLocks noGrp="1"/>
          </p:cNvSpPr>
          <p:nvPr>
            <p:ph type="title"/>
          </p:nvPr>
        </p:nvSpPr>
        <p:spPr>
          <a:xfrm>
            <a:off x="1096423" y="382774"/>
            <a:ext cx="8047577" cy="603704"/>
          </a:xfrm>
        </p:spPr>
        <p:txBody>
          <a:bodyPr>
            <a:noAutofit/>
          </a:bodyPr>
          <a:lstStyle/>
          <a:p>
            <a:r>
              <a:rPr lang="de-DE" sz="2400" dirty="0"/>
              <a:t>3.2 Anzahlen strukturieren – Darstellungen vernetzen</a:t>
            </a:r>
          </a:p>
        </p:txBody>
      </p:sp>
      <p:sp>
        <p:nvSpPr>
          <p:cNvPr id="3" name="Textplatzhalter 2">
            <a:extLst>
              <a:ext uri="{FF2B5EF4-FFF2-40B4-BE49-F238E27FC236}">
                <a16:creationId xmlns:a16="http://schemas.microsoft.com/office/drawing/2014/main" id="{9A9066AD-9DB7-E5D3-DD21-CA0432B8DCB5}"/>
              </a:ext>
            </a:extLst>
          </p:cNvPr>
          <p:cNvSpPr>
            <a:spLocks noGrp="1"/>
          </p:cNvSpPr>
          <p:nvPr>
            <p:ph type="body" sz="quarter" idx="13"/>
          </p:nvPr>
        </p:nvSpPr>
        <p:spPr/>
        <p:txBody>
          <a:bodyPr/>
          <a:lstStyle/>
          <a:p>
            <a:r>
              <a:rPr lang="de-DE" dirty="0"/>
              <a:t>(AN-)ZAHLEN STRUKTURIERT ERFASSEN</a:t>
            </a:r>
          </a:p>
        </p:txBody>
      </p:sp>
      <p:sp>
        <p:nvSpPr>
          <p:cNvPr id="4" name="Inhaltsplatzhalter 3">
            <a:extLst>
              <a:ext uri="{FF2B5EF4-FFF2-40B4-BE49-F238E27FC236}">
                <a16:creationId xmlns:a16="http://schemas.microsoft.com/office/drawing/2014/main" id="{422D0F36-8D01-529B-7188-0CC3399EAC27}"/>
              </a:ext>
            </a:extLst>
          </p:cNvPr>
          <p:cNvSpPr>
            <a:spLocks noGrp="1"/>
          </p:cNvSpPr>
          <p:nvPr>
            <p:ph idx="1"/>
          </p:nvPr>
        </p:nvSpPr>
        <p:spPr>
          <a:xfrm>
            <a:off x="1096423" y="1748860"/>
            <a:ext cx="4787141" cy="4418617"/>
          </a:xfrm>
        </p:spPr>
        <p:txBody>
          <a:bodyPr/>
          <a:lstStyle/>
          <a:p>
            <a:r>
              <a:rPr lang="de-DE" sz="1600" dirty="0"/>
              <a:t>Eines der wichtigsten und elementarsten Ziele des arithmetischen Anfangsunterrichts stellt die Entwicklung der Fähigkeit dar, Anzahlen strukturiert zu erfassen.</a:t>
            </a:r>
          </a:p>
          <a:p>
            <a:endParaRPr lang="de-DE" sz="1600" dirty="0"/>
          </a:p>
          <a:p>
            <a:r>
              <a:rPr lang="de-DE" sz="1600" dirty="0"/>
              <a:t>Je besser ein Kind die gruppenweise Anzahlbestimmung beherrscht, desto leichter, schneller und sicherer kann es später rechnen </a:t>
            </a:r>
            <a:r>
              <a:rPr lang="de-DE" sz="1200" dirty="0"/>
              <a:t>(Wittmann &amp; Müller, 2009, S. 15).</a:t>
            </a:r>
            <a:endParaRPr lang="de-DE" sz="1600" dirty="0"/>
          </a:p>
          <a:p>
            <a:endParaRPr lang="de-DE" dirty="0"/>
          </a:p>
        </p:txBody>
      </p:sp>
      <p:sp>
        <p:nvSpPr>
          <p:cNvPr id="5" name="Datumsplatzhalter 4">
            <a:extLst>
              <a:ext uri="{FF2B5EF4-FFF2-40B4-BE49-F238E27FC236}">
                <a16:creationId xmlns:a16="http://schemas.microsoft.com/office/drawing/2014/main" id="{1355CB64-78E6-225F-36E0-E3B61FF61772}"/>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40B91799-B3FD-7DE2-E62C-FA0228685DDA}"/>
              </a:ext>
            </a:extLst>
          </p:cNvPr>
          <p:cNvSpPr>
            <a:spLocks noGrp="1"/>
          </p:cNvSpPr>
          <p:nvPr>
            <p:ph type="sldNum" sz="quarter" idx="12"/>
          </p:nvPr>
        </p:nvSpPr>
        <p:spPr/>
        <p:txBody>
          <a:bodyPr/>
          <a:lstStyle/>
          <a:p>
            <a:fld id="{C3752B7C-18A9-864D-BBCB-54A9F41B5594}" type="slidenum">
              <a:rPr lang="de-DE" smtClean="0"/>
              <a:pPr/>
              <a:t>69</a:t>
            </a:fld>
            <a:endParaRPr lang="de-DE" dirty="0"/>
          </a:p>
        </p:txBody>
      </p:sp>
      <p:grpSp>
        <p:nvGrpSpPr>
          <p:cNvPr id="35" name="Gruppieren 34">
            <a:extLst>
              <a:ext uri="{FF2B5EF4-FFF2-40B4-BE49-F238E27FC236}">
                <a16:creationId xmlns:a16="http://schemas.microsoft.com/office/drawing/2014/main" id="{4EF21387-C748-55E1-EBE9-845FD19D07DF}"/>
              </a:ext>
            </a:extLst>
          </p:cNvPr>
          <p:cNvGrpSpPr/>
          <p:nvPr/>
        </p:nvGrpSpPr>
        <p:grpSpPr>
          <a:xfrm>
            <a:off x="6839315" y="2016793"/>
            <a:ext cx="880165" cy="967293"/>
            <a:chOff x="4889698" y="3109958"/>
            <a:chExt cx="880165" cy="967293"/>
          </a:xfrm>
        </p:grpSpPr>
        <p:sp>
          <p:nvSpPr>
            <p:cNvPr id="36" name="Kreis">
              <a:extLst>
                <a:ext uri="{FF2B5EF4-FFF2-40B4-BE49-F238E27FC236}">
                  <a16:creationId xmlns:a16="http://schemas.microsoft.com/office/drawing/2014/main" id="{933D2B31-FD79-3364-B0EC-1590AF563E40}"/>
                </a:ext>
              </a:extLst>
            </p:cNvPr>
            <p:cNvSpPr/>
            <p:nvPr/>
          </p:nvSpPr>
          <p:spPr>
            <a:xfrm>
              <a:off x="4889698" y="3314186"/>
              <a:ext cx="229625" cy="229628"/>
            </a:xfrm>
            <a:prstGeom prst="ellipse">
              <a:avLst/>
            </a:prstGeom>
            <a:solidFill>
              <a:srgbClr val="0056D6"/>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37" name="Kreis">
              <a:extLst>
                <a:ext uri="{FF2B5EF4-FFF2-40B4-BE49-F238E27FC236}">
                  <a16:creationId xmlns:a16="http://schemas.microsoft.com/office/drawing/2014/main" id="{FFF5B855-7013-5C97-03DC-E007FFF90000}"/>
                </a:ext>
              </a:extLst>
            </p:cNvPr>
            <p:cNvSpPr/>
            <p:nvPr/>
          </p:nvSpPr>
          <p:spPr>
            <a:xfrm>
              <a:off x="5219898" y="3109958"/>
              <a:ext cx="229625" cy="229628"/>
            </a:xfrm>
            <a:prstGeom prst="ellipse">
              <a:avLst/>
            </a:prstGeom>
            <a:solidFill>
              <a:srgbClr val="0056D6"/>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38" name="Kreis">
              <a:extLst>
                <a:ext uri="{FF2B5EF4-FFF2-40B4-BE49-F238E27FC236}">
                  <a16:creationId xmlns:a16="http://schemas.microsoft.com/office/drawing/2014/main" id="{30EDEBB3-342C-0F00-65C5-E6BC15079F05}"/>
                </a:ext>
              </a:extLst>
            </p:cNvPr>
            <p:cNvSpPr/>
            <p:nvPr/>
          </p:nvSpPr>
          <p:spPr>
            <a:xfrm>
              <a:off x="4928508" y="3640150"/>
              <a:ext cx="229625" cy="229628"/>
            </a:xfrm>
            <a:prstGeom prst="ellipse">
              <a:avLst/>
            </a:prstGeom>
            <a:solidFill>
              <a:srgbClr val="0056D6"/>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39" name="Kreis">
              <a:extLst>
                <a:ext uri="{FF2B5EF4-FFF2-40B4-BE49-F238E27FC236}">
                  <a16:creationId xmlns:a16="http://schemas.microsoft.com/office/drawing/2014/main" id="{427BB80D-8A38-0877-46E6-DF0774A73EC2}"/>
                </a:ext>
              </a:extLst>
            </p:cNvPr>
            <p:cNvSpPr/>
            <p:nvPr/>
          </p:nvSpPr>
          <p:spPr>
            <a:xfrm>
              <a:off x="5207908" y="3448788"/>
              <a:ext cx="229625" cy="229628"/>
            </a:xfrm>
            <a:prstGeom prst="ellipse">
              <a:avLst/>
            </a:prstGeom>
            <a:solidFill>
              <a:srgbClr val="0056D6"/>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dirty="0"/>
            </a:p>
          </p:txBody>
        </p:sp>
        <p:sp>
          <p:nvSpPr>
            <p:cNvPr id="40" name="Kreis">
              <a:extLst>
                <a:ext uri="{FF2B5EF4-FFF2-40B4-BE49-F238E27FC236}">
                  <a16:creationId xmlns:a16="http://schemas.microsoft.com/office/drawing/2014/main" id="{1E2D6816-593D-05F6-0661-0F1090724CA9}"/>
                </a:ext>
              </a:extLst>
            </p:cNvPr>
            <p:cNvSpPr/>
            <p:nvPr/>
          </p:nvSpPr>
          <p:spPr>
            <a:xfrm>
              <a:off x="5540238" y="3448788"/>
              <a:ext cx="229625" cy="229628"/>
            </a:xfrm>
            <a:prstGeom prst="ellipse">
              <a:avLst/>
            </a:prstGeom>
            <a:solidFill>
              <a:srgbClr val="0056D6"/>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41" name="Kreis">
              <a:extLst>
                <a:ext uri="{FF2B5EF4-FFF2-40B4-BE49-F238E27FC236}">
                  <a16:creationId xmlns:a16="http://schemas.microsoft.com/office/drawing/2014/main" id="{94998158-9B7B-F093-47E6-BFC58C70765E}"/>
                </a:ext>
              </a:extLst>
            </p:cNvPr>
            <p:cNvSpPr/>
            <p:nvPr/>
          </p:nvSpPr>
          <p:spPr>
            <a:xfrm>
              <a:off x="5540238" y="3769820"/>
              <a:ext cx="229625" cy="229628"/>
            </a:xfrm>
            <a:prstGeom prst="ellipse">
              <a:avLst/>
            </a:prstGeom>
            <a:solidFill>
              <a:srgbClr val="0056D6"/>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42" name="Kreis">
              <a:extLst>
                <a:ext uri="{FF2B5EF4-FFF2-40B4-BE49-F238E27FC236}">
                  <a16:creationId xmlns:a16="http://schemas.microsoft.com/office/drawing/2014/main" id="{7640A9A4-6E20-28E7-E5A5-4109B8FEC844}"/>
                </a:ext>
              </a:extLst>
            </p:cNvPr>
            <p:cNvSpPr/>
            <p:nvPr/>
          </p:nvSpPr>
          <p:spPr>
            <a:xfrm>
              <a:off x="5199783" y="3847623"/>
              <a:ext cx="229625" cy="229628"/>
            </a:xfrm>
            <a:prstGeom prst="ellipse">
              <a:avLst/>
            </a:prstGeom>
            <a:solidFill>
              <a:srgbClr val="0056D6"/>
            </a:solidFill>
            <a:ln w="3175" cap="flat">
              <a:no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grpSp>
        <p:nvGrpSpPr>
          <p:cNvPr id="54" name="Gruppieren 53">
            <a:extLst>
              <a:ext uri="{FF2B5EF4-FFF2-40B4-BE49-F238E27FC236}">
                <a16:creationId xmlns:a16="http://schemas.microsoft.com/office/drawing/2014/main" id="{37A1A1A7-99B7-D016-5A0D-D00B819B8639}"/>
              </a:ext>
            </a:extLst>
          </p:cNvPr>
          <p:cNvGrpSpPr/>
          <p:nvPr/>
        </p:nvGrpSpPr>
        <p:grpSpPr>
          <a:xfrm>
            <a:off x="6734854" y="2047485"/>
            <a:ext cx="1149089" cy="1002759"/>
            <a:chOff x="5908233" y="2184498"/>
            <a:chExt cx="1149089" cy="1002759"/>
          </a:xfrm>
        </p:grpSpPr>
        <p:sp>
          <p:nvSpPr>
            <p:cNvPr id="46" name="Ellipse 33">
              <a:extLst>
                <a:ext uri="{FF2B5EF4-FFF2-40B4-BE49-F238E27FC236}">
                  <a16:creationId xmlns:a16="http://schemas.microsoft.com/office/drawing/2014/main" id="{ABFD3F06-D69D-F6EC-ADDC-3F147093E48A}"/>
                </a:ext>
              </a:extLst>
            </p:cNvPr>
            <p:cNvSpPr/>
            <p:nvPr/>
          </p:nvSpPr>
          <p:spPr>
            <a:xfrm rot="2027146">
              <a:off x="5908233" y="2184498"/>
              <a:ext cx="1149089" cy="1002759"/>
            </a:xfrm>
            <a:custGeom>
              <a:avLst/>
              <a:gdLst>
                <a:gd name="connsiteX0" fmla="*/ 0 w 448768"/>
                <a:gd name="connsiteY0" fmla="*/ 515240 h 1030480"/>
                <a:gd name="connsiteX1" fmla="*/ 224384 w 448768"/>
                <a:gd name="connsiteY1" fmla="*/ 0 h 1030480"/>
                <a:gd name="connsiteX2" fmla="*/ 448768 w 448768"/>
                <a:gd name="connsiteY2" fmla="*/ 515240 h 1030480"/>
                <a:gd name="connsiteX3" fmla="*/ 224384 w 448768"/>
                <a:gd name="connsiteY3" fmla="*/ 1030480 h 1030480"/>
                <a:gd name="connsiteX4" fmla="*/ 0 w 448768"/>
                <a:gd name="connsiteY4" fmla="*/ 515240 h 1030480"/>
                <a:gd name="connsiteX0" fmla="*/ 0 w 351402"/>
                <a:gd name="connsiteY0" fmla="*/ 515255 h 1030509"/>
                <a:gd name="connsiteX1" fmla="*/ 224384 w 351402"/>
                <a:gd name="connsiteY1" fmla="*/ 15 h 1030509"/>
                <a:gd name="connsiteX2" fmla="*/ 351402 w 351402"/>
                <a:gd name="connsiteY2" fmla="*/ 502609 h 1030509"/>
                <a:gd name="connsiteX3" fmla="*/ 224384 w 351402"/>
                <a:gd name="connsiteY3" fmla="*/ 1030495 h 1030509"/>
                <a:gd name="connsiteX4" fmla="*/ 0 w 351402"/>
                <a:gd name="connsiteY4" fmla="*/ 515255 h 1030509"/>
                <a:gd name="connsiteX0" fmla="*/ 0 w 351402"/>
                <a:gd name="connsiteY0" fmla="*/ 515255 h 1030509"/>
                <a:gd name="connsiteX1" fmla="*/ 224384 w 351402"/>
                <a:gd name="connsiteY1" fmla="*/ 15 h 1030509"/>
                <a:gd name="connsiteX2" fmla="*/ 351402 w 351402"/>
                <a:gd name="connsiteY2" fmla="*/ 502609 h 1030509"/>
                <a:gd name="connsiteX3" fmla="*/ 224384 w 351402"/>
                <a:gd name="connsiteY3" fmla="*/ 1030495 h 1030509"/>
                <a:gd name="connsiteX4" fmla="*/ 0 w 351402"/>
                <a:gd name="connsiteY4" fmla="*/ 515255 h 1030509"/>
                <a:gd name="connsiteX0" fmla="*/ 0 w 351402"/>
                <a:gd name="connsiteY0" fmla="*/ 515255 h 1030509"/>
                <a:gd name="connsiteX1" fmla="*/ 224384 w 351402"/>
                <a:gd name="connsiteY1" fmla="*/ 15 h 1030509"/>
                <a:gd name="connsiteX2" fmla="*/ 351402 w 351402"/>
                <a:gd name="connsiteY2" fmla="*/ 502609 h 1030509"/>
                <a:gd name="connsiteX3" fmla="*/ 224384 w 351402"/>
                <a:gd name="connsiteY3" fmla="*/ 1030495 h 1030509"/>
                <a:gd name="connsiteX4" fmla="*/ 0 w 351402"/>
                <a:gd name="connsiteY4" fmla="*/ 515255 h 1030509"/>
                <a:gd name="connsiteX0" fmla="*/ 0 w 351402"/>
                <a:gd name="connsiteY0" fmla="*/ 534161 h 1049415"/>
                <a:gd name="connsiteX1" fmla="*/ 224384 w 351402"/>
                <a:gd name="connsiteY1" fmla="*/ 18921 h 1049415"/>
                <a:gd name="connsiteX2" fmla="*/ 351402 w 351402"/>
                <a:gd name="connsiteY2" fmla="*/ 521515 h 1049415"/>
                <a:gd name="connsiteX3" fmla="*/ 224384 w 351402"/>
                <a:gd name="connsiteY3" fmla="*/ 1049401 h 1049415"/>
                <a:gd name="connsiteX4" fmla="*/ 0 w 351402"/>
                <a:gd name="connsiteY4" fmla="*/ 534161 h 1049415"/>
                <a:gd name="connsiteX0" fmla="*/ 0 w 351402"/>
                <a:gd name="connsiteY0" fmla="*/ 534161 h 1058337"/>
                <a:gd name="connsiteX1" fmla="*/ 224384 w 351402"/>
                <a:gd name="connsiteY1" fmla="*/ 18921 h 1058337"/>
                <a:gd name="connsiteX2" fmla="*/ 351402 w 351402"/>
                <a:gd name="connsiteY2" fmla="*/ 521515 h 1058337"/>
                <a:gd name="connsiteX3" fmla="*/ 224384 w 351402"/>
                <a:gd name="connsiteY3" fmla="*/ 1049401 h 1058337"/>
                <a:gd name="connsiteX4" fmla="*/ 0 w 351402"/>
                <a:gd name="connsiteY4" fmla="*/ 534161 h 1058337"/>
                <a:gd name="connsiteX0" fmla="*/ 0 w 351402"/>
                <a:gd name="connsiteY0" fmla="*/ 534161 h 1058337"/>
                <a:gd name="connsiteX1" fmla="*/ 224384 w 351402"/>
                <a:gd name="connsiteY1" fmla="*/ 18921 h 1058337"/>
                <a:gd name="connsiteX2" fmla="*/ 351402 w 351402"/>
                <a:gd name="connsiteY2" fmla="*/ 521515 h 1058337"/>
                <a:gd name="connsiteX3" fmla="*/ 224384 w 351402"/>
                <a:gd name="connsiteY3" fmla="*/ 1049401 h 1058337"/>
                <a:gd name="connsiteX4" fmla="*/ 0 w 351402"/>
                <a:gd name="connsiteY4" fmla="*/ 534161 h 1058337"/>
                <a:gd name="connsiteX0" fmla="*/ 0 w 455002"/>
                <a:gd name="connsiteY0" fmla="*/ 525687 h 1049863"/>
                <a:gd name="connsiteX1" fmla="*/ 224384 w 455002"/>
                <a:gd name="connsiteY1" fmla="*/ 10447 h 1049863"/>
                <a:gd name="connsiteX2" fmla="*/ 452291 w 455002"/>
                <a:gd name="connsiteY2" fmla="*/ 205311 h 1049863"/>
                <a:gd name="connsiteX3" fmla="*/ 351402 w 455002"/>
                <a:gd name="connsiteY3" fmla="*/ 513041 h 1049863"/>
                <a:gd name="connsiteX4" fmla="*/ 224384 w 455002"/>
                <a:gd name="connsiteY4" fmla="*/ 1040927 h 1049863"/>
                <a:gd name="connsiteX5" fmla="*/ 0 w 455002"/>
                <a:gd name="connsiteY5" fmla="*/ 525687 h 1049863"/>
                <a:gd name="connsiteX0" fmla="*/ 0 w 454151"/>
                <a:gd name="connsiteY0" fmla="*/ 525687 h 1041000"/>
                <a:gd name="connsiteX1" fmla="*/ 224384 w 454151"/>
                <a:gd name="connsiteY1" fmla="*/ 10447 h 1041000"/>
                <a:gd name="connsiteX2" fmla="*/ 452291 w 454151"/>
                <a:gd name="connsiteY2" fmla="*/ 205311 h 1041000"/>
                <a:gd name="connsiteX3" fmla="*/ 294577 w 454151"/>
                <a:gd name="connsiteY3" fmla="*/ 496626 h 1041000"/>
                <a:gd name="connsiteX4" fmla="*/ 224384 w 454151"/>
                <a:gd name="connsiteY4" fmla="*/ 1040927 h 1041000"/>
                <a:gd name="connsiteX5" fmla="*/ 0 w 454151"/>
                <a:gd name="connsiteY5" fmla="*/ 525687 h 1041000"/>
                <a:gd name="connsiteX0" fmla="*/ 0 w 454582"/>
                <a:gd name="connsiteY0" fmla="*/ 525687 h 1041000"/>
                <a:gd name="connsiteX1" fmla="*/ 224384 w 454582"/>
                <a:gd name="connsiteY1" fmla="*/ 10447 h 1041000"/>
                <a:gd name="connsiteX2" fmla="*/ 452291 w 454582"/>
                <a:gd name="connsiteY2" fmla="*/ 205311 h 1041000"/>
                <a:gd name="connsiteX3" fmla="*/ 294577 w 454582"/>
                <a:gd name="connsiteY3" fmla="*/ 496626 h 1041000"/>
                <a:gd name="connsiteX4" fmla="*/ 224384 w 454582"/>
                <a:gd name="connsiteY4" fmla="*/ 1040927 h 1041000"/>
                <a:gd name="connsiteX5" fmla="*/ 0 w 454582"/>
                <a:gd name="connsiteY5" fmla="*/ 525687 h 1041000"/>
                <a:gd name="connsiteX0" fmla="*/ 0 w 454582"/>
                <a:gd name="connsiteY0" fmla="*/ 525687 h 1041000"/>
                <a:gd name="connsiteX1" fmla="*/ 224384 w 454582"/>
                <a:gd name="connsiteY1" fmla="*/ 10447 h 1041000"/>
                <a:gd name="connsiteX2" fmla="*/ 452291 w 454582"/>
                <a:gd name="connsiteY2" fmla="*/ 205311 h 1041000"/>
                <a:gd name="connsiteX3" fmla="*/ 294577 w 454582"/>
                <a:gd name="connsiteY3" fmla="*/ 496626 h 1041000"/>
                <a:gd name="connsiteX4" fmla="*/ 224384 w 454582"/>
                <a:gd name="connsiteY4" fmla="*/ 1040927 h 1041000"/>
                <a:gd name="connsiteX5" fmla="*/ 0 w 454582"/>
                <a:gd name="connsiteY5" fmla="*/ 525687 h 1041000"/>
                <a:gd name="connsiteX0" fmla="*/ 0 w 454506"/>
                <a:gd name="connsiteY0" fmla="*/ 525687 h 1041000"/>
                <a:gd name="connsiteX1" fmla="*/ 224384 w 454506"/>
                <a:gd name="connsiteY1" fmla="*/ 10447 h 1041000"/>
                <a:gd name="connsiteX2" fmla="*/ 452291 w 454506"/>
                <a:gd name="connsiteY2" fmla="*/ 205311 h 1041000"/>
                <a:gd name="connsiteX3" fmla="*/ 294577 w 454506"/>
                <a:gd name="connsiteY3" fmla="*/ 496626 h 1041000"/>
                <a:gd name="connsiteX4" fmla="*/ 224384 w 454506"/>
                <a:gd name="connsiteY4" fmla="*/ 1040927 h 1041000"/>
                <a:gd name="connsiteX5" fmla="*/ 0 w 454506"/>
                <a:gd name="connsiteY5" fmla="*/ 525687 h 1041000"/>
                <a:gd name="connsiteX0" fmla="*/ 0 w 494016"/>
                <a:gd name="connsiteY0" fmla="*/ 525687 h 1049230"/>
                <a:gd name="connsiteX1" fmla="*/ 224384 w 494016"/>
                <a:gd name="connsiteY1" fmla="*/ 10447 h 1049230"/>
                <a:gd name="connsiteX2" fmla="*/ 452291 w 494016"/>
                <a:gd name="connsiteY2" fmla="*/ 205311 h 1049230"/>
                <a:gd name="connsiteX3" fmla="*/ 294577 w 494016"/>
                <a:gd name="connsiteY3" fmla="*/ 496626 h 1049230"/>
                <a:gd name="connsiteX4" fmla="*/ 493603 w 494016"/>
                <a:gd name="connsiteY4" fmla="*/ 819453 h 1049230"/>
                <a:gd name="connsiteX5" fmla="*/ 224384 w 494016"/>
                <a:gd name="connsiteY5" fmla="*/ 1040927 h 1049230"/>
                <a:gd name="connsiteX6" fmla="*/ 0 w 494016"/>
                <a:gd name="connsiteY6" fmla="*/ 525687 h 1049230"/>
                <a:gd name="connsiteX0" fmla="*/ 15 w 494031"/>
                <a:gd name="connsiteY0" fmla="*/ 525687 h 990944"/>
                <a:gd name="connsiteX1" fmla="*/ 224399 w 494031"/>
                <a:gd name="connsiteY1" fmla="*/ 10447 h 990944"/>
                <a:gd name="connsiteX2" fmla="*/ 452306 w 494031"/>
                <a:gd name="connsiteY2" fmla="*/ 205311 h 990944"/>
                <a:gd name="connsiteX3" fmla="*/ 294592 w 494031"/>
                <a:gd name="connsiteY3" fmla="*/ 496626 h 990944"/>
                <a:gd name="connsiteX4" fmla="*/ 493618 w 494031"/>
                <a:gd name="connsiteY4" fmla="*/ 819453 h 990944"/>
                <a:gd name="connsiteX5" fmla="*/ 234864 w 494031"/>
                <a:gd name="connsiteY5" fmla="*/ 979488 h 990944"/>
                <a:gd name="connsiteX6" fmla="*/ 15 w 494031"/>
                <a:gd name="connsiteY6" fmla="*/ 525687 h 990944"/>
                <a:gd name="connsiteX0" fmla="*/ 81 w 494097"/>
                <a:gd name="connsiteY0" fmla="*/ 472088 h 937345"/>
                <a:gd name="connsiteX1" fmla="*/ 211351 w 494097"/>
                <a:gd name="connsiteY1" fmla="*/ 14329 h 937345"/>
                <a:gd name="connsiteX2" fmla="*/ 452372 w 494097"/>
                <a:gd name="connsiteY2" fmla="*/ 151712 h 937345"/>
                <a:gd name="connsiteX3" fmla="*/ 294658 w 494097"/>
                <a:gd name="connsiteY3" fmla="*/ 443027 h 937345"/>
                <a:gd name="connsiteX4" fmla="*/ 493684 w 494097"/>
                <a:gd name="connsiteY4" fmla="*/ 765854 h 937345"/>
                <a:gd name="connsiteX5" fmla="*/ 234930 w 494097"/>
                <a:gd name="connsiteY5" fmla="*/ 925889 h 937345"/>
                <a:gd name="connsiteX6" fmla="*/ 81 w 494097"/>
                <a:gd name="connsiteY6" fmla="*/ 472088 h 937345"/>
                <a:gd name="connsiteX0" fmla="*/ 112 w 494128"/>
                <a:gd name="connsiteY0" fmla="*/ 476863 h 942120"/>
                <a:gd name="connsiteX1" fmla="*/ 211382 w 494128"/>
                <a:gd name="connsiteY1" fmla="*/ 19104 h 942120"/>
                <a:gd name="connsiteX2" fmla="*/ 452403 w 494128"/>
                <a:gd name="connsiteY2" fmla="*/ 156487 h 942120"/>
                <a:gd name="connsiteX3" fmla="*/ 294689 w 494128"/>
                <a:gd name="connsiteY3" fmla="*/ 447802 h 942120"/>
                <a:gd name="connsiteX4" fmla="*/ 493715 w 494128"/>
                <a:gd name="connsiteY4" fmla="*/ 770629 h 942120"/>
                <a:gd name="connsiteX5" fmla="*/ 234961 w 494128"/>
                <a:gd name="connsiteY5" fmla="*/ 930664 h 942120"/>
                <a:gd name="connsiteX6" fmla="*/ 112 w 494128"/>
                <a:gd name="connsiteY6" fmla="*/ 476863 h 942120"/>
                <a:gd name="connsiteX0" fmla="*/ 14 w 494030"/>
                <a:gd name="connsiteY0" fmla="*/ 473967 h 939224"/>
                <a:gd name="connsiteX1" fmla="*/ 244972 w 494030"/>
                <a:gd name="connsiteY1" fmla="*/ 19455 h 939224"/>
                <a:gd name="connsiteX2" fmla="*/ 452305 w 494030"/>
                <a:gd name="connsiteY2" fmla="*/ 153591 h 939224"/>
                <a:gd name="connsiteX3" fmla="*/ 294591 w 494030"/>
                <a:gd name="connsiteY3" fmla="*/ 444906 h 939224"/>
                <a:gd name="connsiteX4" fmla="*/ 493617 w 494030"/>
                <a:gd name="connsiteY4" fmla="*/ 767733 h 939224"/>
                <a:gd name="connsiteX5" fmla="*/ 234863 w 494030"/>
                <a:gd name="connsiteY5" fmla="*/ 927768 h 939224"/>
                <a:gd name="connsiteX6" fmla="*/ 14 w 494030"/>
                <a:gd name="connsiteY6" fmla="*/ 473967 h 939224"/>
                <a:gd name="connsiteX0" fmla="*/ 11 w 539647"/>
                <a:gd name="connsiteY0" fmla="*/ 437670 h 934277"/>
                <a:gd name="connsiteX1" fmla="*/ 290589 w 539647"/>
                <a:gd name="connsiteY1" fmla="*/ 12801 h 934277"/>
                <a:gd name="connsiteX2" fmla="*/ 497922 w 539647"/>
                <a:gd name="connsiteY2" fmla="*/ 146937 h 934277"/>
                <a:gd name="connsiteX3" fmla="*/ 340208 w 539647"/>
                <a:gd name="connsiteY3" fmla="*/ 438252 h 934277"/>
                <a:gd name="connsiteX4" fmla="*/ 539234 w 539647"/>
                <a:gd name="connsiteY4" fmla="*/ 761079 h 934277"/>
                <a:gd name="connsiteX5" fmla="*/ 280480 w 539647"/>
                <a:gd name="connsiteY5" fmla="*/ 921114 h 934277"/>
                <a:gd name="connsiteX6" fmla="*/ 11 w 539647"/>
                <a:gd name="connsiteY6" fmla="*/ 437670 h 934277"/>
                <a:gd name="connsiteX0" fmla="*/ 2817 w 542453"/>
                <a:gd name="connsiteY0" fmla="*/ 365127 h 861734"/>
                <a:gd name="connsiteX1" fmla="*/ 464598 w 542453"/>
                <a:gd name="connsiteY1" fmla="*/ 29132 h 861734"/>
                <a:gd name="connsiteX2" fmla="*/ 500728 w 542453"/>
                <a:gd name="connsiteY2" fmla="*/ 74394 h 861734"/>
                <a:gd name="connsiteX3" fmla="*/ 343014 w 542453"/>
                <a:gd name="connsiteY3" fmla="*/ 365709 h 861734"/>
                <a:gd name="connsiteX4" fmla="*/ 542040 w 542453"/>
                <a:gd name="connsiteY4" fmla="*/ 688536 h 861734"/>
                <a:gd name="connsiteX5" fmla="*/ 283286 w 542453"/>
                <a:gd name="connsiteY5" fmla="*/ 848571 h 861734"/>
                <a:gd name="connsiteX6" fmla="*/ 2817 w 542453"/>
                <a:gd name="connsiteY6" fmla="*/ 365127 h 861734"/>
                <a:gd name="connsiteX0" fmla="*/ 2817 w 759813"/>
                <a:gd name="connsiteY0" fmla="*/ 337651 h 834258"/>
                <a:gd name="connsiteX1" fmla="*/ 464598 w 759813"/>
                <a:gd name="connsiteY1" fmla="*/ 1656 h 834258"/>
                <a:gd name="connsiteX2" fmla="*/ 759016 w 759813"/>
                <a:gd name="connsiteY2" fmla="*/ 475774 h 834258"/>
                <a:gd name="connsiteX3" fmla="*/ 343014 w 759813"/>
                <a:gd name="connsiteY3" fmla="*/ 338233 h 834258"/>
                <a:gd name="connsiteX4" fmla="*/ 542040 w 759813"/>
                <a:gd name="connsiteY4" fmla="*/ 661060 h 834258"/>
                <a:gd name="connsiteX5" fmla="*/ 283286 w 759813"/>
                <a:gd name="connsiteY5" fmla="*/ 821095 h 834258"/>
                <a:gd name="connsiteX6" fmla="*/ 2817 w 759813"/>
                <a:gd name="connsiteY6" fmla="*/ 337651 h 834258"/>
                <a:gd name="connsiteX0" fmla="*/ 2817 w 761670"/>
                <a:gd name="connsiteY0" fmla="*/ 337651 h 834258"/>
                <a:gd name="connsiteX1" fmla="*/ 464598 w 761670"/>
                <a:gd name="connsiteY1" fmla="*/ 1656 h 834258"/>
                <a:gd name="connsiteX2" fmla="*/ 759016 w 761670"/>
                <a:gd name="connsiteY2" fmla="*/ 475774 h 834258"/>
                <a:gd name="connsiteX3" fmla="*/ 638720 w 761670"/>
                <a:gd name="connsiteY3" fmla="*/ 630314 h 834258"/>
                <a:gd name="connsiteX4" fmla="*/ 542040 w 761670"/>
                <a:gd name="connsiteY4" fmla="*/ 661060 h 834258"/>
                <a:gd name="connsiteX5" fmla="*/ 283286 w 761670"/>
                <a:gd name="connsiteY5" fmla="*/ 821095 h 834258"/>
                <a:gd name="connsiteX6" fmla="*/ 2817 w 761670"/>
                <a:gd name="connsiteY6" fmla="*/ 337651 h 834258"/>
                <a:gd name="connsiteX0" fmla="*/ 2752 w 761605"/>
                <a:gd name="connsiteY0" fmla="*/ 337651 h 847807"/>
                <a:gd name="connsiteX1" fmla="*/ 464533 w 761605"/>
                <a:gd name="connsiteY1" fmla="*/ 1656 h 847807"/>
                <a:gd name="connsiteX2" fmla="*/ 758951 w 761605"/>
                <a:gd name="connsiteY2" fmla="*/ 475774 h 847807"/>
                <a:gd name="connsiteX3" fmla="*/ 638655 w 761605"/>
                <a:gd name="connsiteY3" fmla="*/ 630314 h 847807"/>
                <a:gd name="connsiteX4" fmla="*/ 505768 w 761605"/>
                <a:gd name="connsiteY4" fmla="*/ 731127 h 847807"/>
                <a:gd name="connsiteX5" fmla="*/ 283221 w 761605"/>
                <a:gd name="connsiteY5" fmla="*/ 821095 h 847807"/>
                <a:gd name="connsiteX6" fmla="*/ 2752 w 761605"/>
                <a:gd name="connsiteY6" fmla="*/ 337651 h 847807"/>
                <a:gd name="connsiteX0" fmla="*/ 2752 w 761605"/>
                <a:gd name="connsiteY0" fmla="*/ 337651 h 841785"/>
                <a:gd name="connsiteX1" fmla="*/ 464533 w 761605"/>
                <a:gd name="connsiteY1" fmla="*/ 1656 h 841785"/>
                <a:gd name="connsiteX2" fmla="*/ 758951 w 761605"/>
                <a:gd name="connsiteY2" fmla="*/ 475774 h 841785"/>
                <a:gd name="connsiteX3" fmla="*/ 638655 w 761605"/>
                <a:gd name="connsiteY3" fmla="*/ 630314 h 841785"/>
                <a:gd name="connsiteX4" fmla="*/ 505768 w 761605"/>
                <a:gd name="connsiteY4" fmla="*/ 731127 h 841785"/>
                <a:gd name="connsiteX5" fmla="*/ 283221 w 761605"/>
                <a:gd name="connsiteY5" fmla="*/ 821095 h 841785"/>
                <a:gd name="connsiteX6" fmla="*/ 2752 w 761605"/>
                <a:gd name="connsiteY6" fmla="*/ 337651 h 841785"/>
                <a:gd name="connsiteX0" fmla="*/ 2752 w 761605"/>
                <a:gd name="connsiteY0" fmla="*/ 337651 h 841785"/>
                <a:gd name="connsiteX1" fmla="*/ 464533 w 761605"/>
                <a:gd name="connsiteY1" fmla="*/ 1656 h 841785"/>
                <a:gd name="connsiteX2" fmla="*/ 758951 w 761605"/>
                <a:gd name="connsiteY2" fmla="*/ 475774 h 841785"/>
                <a:gd name="connsiteX3" fmla="*/ 638655 w 761605"/>
                <a:gd name="connsiteY3" fmla="*/ 630314 h 841785"/>
                <a:gd name="connsiteX4" fmla="*/ 505768 w 761605"/>
                <a:gd name="connsiteY4" fmla="*/ 731127 h 841785"/>
                <a:gd name="connsiteX5" fmla="*/ 283221 w 761605"/>
                <a:gd name="connsiteY5" fmla="*/ 821095 h 841785"/>
                <a:gd name="connsiteX6" fmla="*/ 2752 w 761605"/>
                <a:gd name="connsiteY6" fmla="*/ 337651 h 841785"/>
                <a:gd name="connsiteX0" fmla="*/ 2752 w 761605"/>
                <a:gd name="connsiteY0" fmla="*/ 337651 h 841785"/>
                <a:gd name="connsiteX1" fmla="*/ 464533 w 761605"/>
                <a:gd name="connsiteY1" fmla="*/ 1656 h 841785"/>
                <a:gd name="connsiteX2" fmla="*/ 758951 w 761605"/>
                <a:gd name="connsiteY2" fmla="*/ 475774 h 841785"/>
                <a:gd name="connsiteX3" fmla="*/ 638655 w 761605"/>
                <a:gd name="connsiteY3" fmla="*/ 630314 h 841785"/>
                <a:gd name="connsiteX4" fmla="*/ 505768 w 761605"/>
                <a:gd name="connsiteY4" fmla="*/ 731127 h 841785"/>
                <a:gd name="connsiteX5" fmla="*/ 283221 w 761605"/>
                <a:gd name="connsiteY5" fmla="*/ 821095 h 841785"/>
                <a:gd name="connsiteX6" fmla="*/ 2752 w 761605"/>
                <a:gd name="connsiteY6" fmla="*/ 337651 h 841785"/>
                <a:gd name="connsiteX0" fmla="*/ 2752 w 763440"/>
                <a:gd name="connsiteY0" fmla="*/ 337651 h 841785"/>
                <a:gd name="connsiteX1" fmla="*/ 464533 w 763440"/>
                <a:gd name="connsiteY1" fmla="*/ 1656 h 841785"/>
                <a:gd name="connsiteX2" fmla="*/ 758951 w 763440"/>
                <a:gd name="connsiteY2" fmla="*/ 475774 h 841785"/>
                <a:gd name="connsiteX3" fmla="*/ 638655 w 763440"/>
                <a:gd name="connsiteY3" fmla="*/ 630314 h 841785"/>
                <a:gd name="connsiteX4" fmla="*/ 505768 w 763440"/>
                <a:gd name="connsiteY4" fmla="*/ 731127 h 841785"/>
                <a:gd name="connsiteX5" fmla="*/ 283221 w 763440"/>
                <a:gd name="connsiteY5" fmla="*/ 821095 h 841785"/>
                <a:gd name="connsiteX6" fmla="*/ 2752 w 763440"/>
                <a:gd name="connsiteY6" fmla="*/ 337651 h 841785"/>
                <a:gd name="connsiteX0" fmla="*/ 19255 w 779943"/>
                <a:gd name="connsiteY0" fmla="*/ 337401 h 740147"/>
                <a:gd name="connsiteX1" fmla="*/ 481036 w 779943"/>
                <a:gd name="connsiteY1" fmla="*/ 1406 h 740147"/>
                <a:gd name="connsiteX2" fmla="*/ 775454 w 779943"/>
                <a:gd name="connsiteY2" fmla="*/ 475524 h 740147"/>
                <a:gd name="connsiteX3" fmla="*/ 655158 w 779943"/>
                <a:gd name="connsiteY3" fmla="*/ 630064 h 740147"/>
                <a:gd name="connsiteX4" fmla="*/ 522271 w 779943"/>
                <a:gd name="connsiteY4" fmla="*/ 730877 h 740147"/>
                <a:gd name="connsiteX5" fmla="*/ 130214 w 779943"/>
                <a:gd name="connsiteY5" fmla="*/ 558933 h 740147"/>
                <a:gd name="connsiteX6" fmla="*/ 19255 w 779943"/>
                <a:gd name="connsiteY6" fmla="*/ 337401 h 740147"/>
                <a:gd name="connsiteX0" fmla="*/ 16852 w 777540"/>
                <a:gd name="connsiteY0" fmla="*/ 337401 h 823060"/>
                <a:gd name="connsiteX1" fmla="*/ 478633 w 777540"/>
                <a:gd name="connsiteY1" fmla="*/ 1406 h 823060"/>
                <a:gd name="connsiteX2" fmla="*/ 773051 w 777540"/>
                <a:gd name="connsiteY2" fmla="*/ 475524 h 823060"/>
                <a:gd name="connsiteX3" fmla="*/ 652755 w 777540"/>
                <a:gd name="connsiteY3" fmla="*/ 630064 h 823060"/>
                <a:gd name="connsiteX4" fmla="*/ 387923 w 777540"/>
                <a:gd name="connsiteY4" fmla="*/ 816294 h 823060"/>
                <a:gd name="connsiteX5" fmla="*/ 127811 w 777540"/>
                <a:gd name="connsiteY5" fmla="*/ 558933 h 823060"/>
                <a:gd name="connsiteX6" fmla="*/ 16852 w 777540"/>
                <a:gd name="connsiteY6" fmla="*/ 337401 h 823060"/>
                <a:gd name="connsiteX0" fmla="*/ 19738 w 752804"/>
                <a:gd name="connsiteY0" fmla="*/ 269808 h 825822"/>
                <a:gd name="connsiteX1" fmla="*/ 453897 w 752804"/>
                <a:gd name="connsiteY1" fmla="*/ 3867 h 825822"/>
                <a:gd name="connsiteX2" fmla="*/ 748315 w 752804"/>
                <a:gd name="connsiteY2" fmla="*/ 477985 h 825822"/>
                <a:gd name="connsiteX3" fmla="*/ 628019 w 752804"/>
                <a:gd name="connsiteY3" fmla="*/ 632525 h 825822"/>
                <a:gd name="connsiteX4" fmla="*/ 363187 w 752804"/>
                <a:gd name="connsiteY4" fmla="*/ 818755 h 825822"/>
                <a:gd name="connsiteX5" fmla="*/ 103075 w 752804"/>
                <a:gd name="connsiteY5" fmla="*/ 561394 h 825822"/>
                <a:gd name="connsiteX6" fmla="*/ 19738 w 752804"/>
                <a:gd name="connsiteY6" fmla="*/ 269808 h 825822"/>
                <a:gd name="connsiteX0" fmla="*/ 23046 w 756112"/>
                <a:gd name="connsiteY0" fmla="*/ 269757 h 825771"/>
                <a:gd name="connsiteX1" fmla="*/ 457205 w 756112"/>
                <a:gd name="connsiteY1" fmla="*/ 3816 h 825771"/>
                <a:gd name="connsiteX2" fmla="*/ 751623 w 756112"/>
                <a:gd name="connsiteY2" fmla="*/ 477934 h 825771"/>
                <a:gd name="connsiteX3" fmla="*/ 631327 w 756112"/>
                <a:gd name="connsiteY3" fmla="*/ 632474 h 825771"/>
                <a:gd name="connsiteX4" fmla="*/ 366495 w 756112"/>
                <a:gd name="connsiteY4" fmla="*/ 818704 h 825771"/>
                <a:gd name="connsiteX5" fmla="*/ 106383 w 756112"/>
                <a:gd name="connsiteY5" fmla="*/ 561343 h 825771"/>
                <a:gd name="connsiteX6" fmla="*/ 23046 w 756112"/>
                <a:gd name="connsiteY6" fmla="*/ 269757 h 825771"/>
                <a:gd name="connsiteX0" fmla="*/ 20466 w 775972"/>
                <a:gd name="connsiteY0" fmla="*/ 278614 h 825304"/>
                <a:gd name="connsiteX1" fmla="*/ 477065 w 775972"/>
                <a:gd name="connsiteY1" fmla="*/ 3390 h 825304"/>
                <a:gd name="connsiteX2" fmla="*/ 771483 w 775972"/>
                <a:gd name="connsiteY2" fmla="*/ 477508 h 825304"/>
                <a:gd name="connsiteX3" fmla="*/ 651187 w 775972"/>
                <a:gd name="connsiteY3" fmla="*/ 632048 h 825304"/>
                <a:gd name="connsiteX4" fmla="*/ 386355 w 775972"/>
                <a:gd name="connsiteY4" fmla="*/ 818278 h 825304"/>
                <a:gd name="connsiteX5" fmla="*/ 126243 w 775972"/>
                <a:gd name="connsiteY5" fmla="*/ 560917 h 825304"/>
                <a:gd name="connsiteX6" fmla="*/ 20466 w 775972"/>
                <a:gd name="connsiteY6" fmla="*/ 278614 h 825304"/>
                <a:gd name="connsiteX0" fmla="*/ 20466 w 724504"/>
                <a:gd name="connsiteY0" fmla="*/ 275287 h 821977"/>
                <a:gd name="connsiteX1" fmla="*/ 477065 w 724504"/>
                <a:gd name="connsiteY1" fmla="*/ 63 h 821977"/>
                <a:gd name="connsiteX2" fmla="*/ 711751 w 724504"/>
                <a:gd name="connsiteY2" fmla="*/ 299264 h 821977"/>
                <a:gd name="connsiteX3" fmla="*/ 651187 w 724504"/>
                <a:gd name="connsiteY3" fmla="*/ 628721 h 821977"/>
                <a:gd name="connsiteX4" fmla="*/ 386355 w 724504"/>
                <a:gd name="connsiteY4" fmla="*/ 814951 h 821977"/>
                <a:gd name="connsiteX5" fmla="*/ 126243 w 724504"/>
                <a:gd name="connsiteY5" fmla="*/ 557590 h 821977"/>
                <a:gd name="connsiteX6" fmla="*/ 20466 w 724504"/>
                <a:gd name="connsiteY6" fmla="*/ 275287 h 821977"/>
                <a:gd name="connsiteX0" fmla="*/ 20466 w 747710"/>
                <a:gd name="connsiteY0" fmla="*/ 275287 h 821977"/>
                <a:gd name="connsiteX1" fmla="*/ 477065 w 747710"/>
                <a:gd name="connsiteY1" fmla="*/ 63 h 821977"/>
                <a:gd name="connsiteX2" fmla="*/ 711751 w 747710"/>
                <a:gd name="connsiteY2" fmla="*/ 299264 h 821977"/>
                <a:gd name="connsiteX3" fmla="*/ 651187 w 747710"/>
                <a:gd name="connsiteY3" fmla="*/ 628721 h 821977"/>
                <a:gd name="connsiteX4" fmla="*/ 386355 w 747710"/>
                <a:gd name="connsiteY4" fmla="*/ 814951 h 821977"/>
                <a:gd name="connsiteX5" fmla="*/ 126243 w 747710"/>
                <a:gd name="connsiteY5" fmla="*/ 557590 h 821977"/>
                <a:gd name="connsiteX6" fmla="*/ 20466 w 747710"/>
                <a:gd name="connsiteY6" fmla="*/ 275287 h 821977"/>
                <a:gd name="connsiteX0" fmla="*/ 20466 w 747710"/>
                <a:gd name="connsiteY0" fmla="*/ 275287 h 821977"/>
                <a:gd name="connsiteX1" fmla="*/ 477065 w 747710"/>
                <a:gd name="connsiteY1" fmla="*/ 63 h 821977"/>
                <a:gd name="connsiteX2" fmla="*/ 711751 w 747710"/>
                <a:gd name="connsiteY2" fmla="*/ 299264 h 821977"/>
                <a:gd name="connsiteX3" fmla="*/ 651187 w 747710"/>
                <a:gd name="connsiteY3" fmla="*/ 628721 h 821977"/>
                <a:gd name="connsiteX4" fmla="*/ 386355 w 747710"/>
                <a:gd name="connsiteY4" fmla="*/ 814951 h 821977"/>
                <a:gd name="connsiteX5" fmla="*/ 126243 w 747710"/>
                <a:gd name="connsiteY5" fmla="*/ 557590 h 821977"/>
                <a:gd name="connsiteX6" fmla="*/ 20466 w 747710"/>
                <a:gd name="connsiteY6" fmla="*/ 275287 h 821977"/>
                <a:gd name="connsiteX0" fmla="*/ 20466 w 783263"/>
                <a:gd name="connsiteY0" fmla="*/ 275776 h 822466"/>
                <a:gd name="connsiteX1" fmla="*/ 477065 w 783263"/>
                <a:gd name="connsiteY1" fmla="*/ 552 h 822466"/>
                <a:gd name="connsiteX2" fmla="*/ 756745 w 783263"/>
                <a:gd name="connsiteY2" fmla="*/ 349871 h 822466"/>
                <a:gd name="connsiteX3" fmla="*/ 651187 w 783263"/>
                <a:gd name="connsiteY3" fmla="*/ 629210 h 822466"/>
                <a:gd name="connsiteX4" fmla="*/ 386355 w 783263"/>
                <a:gd name="connsiteY4" fmla="*/ 815440 h 822466"/>
                <a:gd name="connsiteX5" fmla="*/ 126243 w 783263"/>
                <a:gd name="connsiteY5" fmla="*/ 558079 h 822466"/>
                <a:gd name="connsiteX6" fmla="*/ 20466 w 783263"/>
                <a:gd name="connsiteY6" fmla="*/ 275776 h 822466"/>
                <a:gd name="connsiteX0" fmla="*/ 20466 w 757064"/>
                <a:gd name="connsiteY0" fmla="*/ 275776 h 822466"/>
                <a:gd name="connsiteX1" fmla="*/ 477065 w 757064"/>
                <a:gd name="connsiteY1" fmla="*/ 552 h 822466"/>
                <a:gd name="connsiteX2" fmla="*/ 756745 w 757064"/>
                <a:gd name="connsiteY2" fmla="*/ 349871 h 822466"/>
                <a:gd name="connsiteX3" fmla="*/ 651187 w 757064"/>
                <a:gd name="connsiteY3" fmla="*/ 629210 h 822466"/>
                <a:gd name="connsiteX4" fmla="*/ 386355 w 757064"/>
                <a:gd name="connsiteY4" fmla="*/ 815440 h 822466"/>
                <a:gd name="connsiteX5" fmla="*/ 126243 w 757064"/>
                <a:gd name="connsiteY5" fmla="*/ 558079 h 822466"/>
                <a:gd name="connsiteX6" fmla="*/ 20466 w 757064"/>
                <a:gd name="connsiteY6" fmla="*/ 275776 h 822466"/>
                <a:gd name="connsiteX0" fmla="*/ 20466 w 766947"/>
                <a:gd name="connsiteY0" fmla="*/ 275776 h 822466"/>
                <a:gd name="connsiteX1" fmla="*/ 477065 w 766947"/>
                <a:gd name="connsiteY1" fmla="*/ 552 h 822466"/>
                <a:gd name="connsiteX2" fmla="*/ 756745 w 766947"/>
                <a:gd name="connsiteY2" fmla="*/ 349871 h 822466"/>
                <a:gd name="connsiteX3" fmla="*/ 651187 w 766947"/>
                <a:gd name="connsiteY3" fmla="*/ 629210 h 822466"/>
                <a:gd name="connsiteX4" fmla="*/ 386355 w 766947"/>
                <a:gd name="connsiteY4" fmla="*/ 815440 h 822466"/>
                <a:gd name="connsiteX5" fmla="*/ 126243 w 766947"/>
                <a:gd name="connsiteY5" fmla="*/ 558079 h 822466"/>
                <a:gd name="connsiteX6" fmla="*/ 20466 w 766947"/>
                <a:gd name="connsiteY6" fmla="*/ 275776 h 822466"/>
                <a:gd name="connsiteX0" fmla="*/ 20466 w 1367465"/>
                <a:gd name="connsiteY0" fmla="*/ 277029 h 823719"/>
                <a:gd name="connsiteX1" fmla="*/ 477065 w 1367465"/>
                <a:gd name="connsiteY1" fmla="*/ 1805 h 823719"/>
                <a:gd name="connsiteX2" fmla="*/ 1366221 w 1367465"/>
                <a:gd name="connsiteY2" fmla="*/ 417031 h 823719"/>
                <a:gd name="connsiteX3" fmla="*/ 651187 w 1367465"/>
                <a:gd name="connsiteY3" fmla="*/ 630463 h 823719"/>
                <a:gd name="connsiteX4" fmla="*/ 386355 w 1367465"/>
                <a:gd name="connsiteY4" fmla="*/ 816693 h 823719"/>
                <a:gd name="connsiteX5" fmla="*/ 126243 w 1367465"/>
                <a:gd name="connsiteY5" fmla="*/ 559332 h 823719"/>
                <a:gd name="connsiteX6" fmla="*/ 20466 w 1367465"/>
                <a:gd name="connsiteY6" fmla="*/ 277029 h 823719"/>
                <a:gd name="connsiteX0" fmla="*/ 20466 w 1368499"/>
                <a:gd name="connsiteY0" fmla="*/ 277029 h 899238"/>
                <a:gd name="connsiteX1" fmla="*/ 477065 w 1368499"/>
                <a:gd name="connsiteY1" fmla="*/ 1805 h 899238"/>
                <a:gd name="connsiteX2" fmla="*/ 1366221 w 1368499"/>
                <a:gd name="connsiteY2" fmla="*/ 417031 h 899238"/>
                <a:gd name="connsiteX3" fmla="*/ 963332 w 1368499"/>
                <a:gd name="connsiteY3" fmla="*/ 880029 h 899238"/>
                <a:gd name="connsiteX4" fmla="*/ 386355 w 1368499"/>
                <a:gd name="connsiteY4" fmla="*/ 816693 h 899238"/>
                <a:gd name="connsiteX5" fmla="*/ 126243 w 1368499"/>
                <a:gd name="connsiteY5" fmla="*/ 559332 h 899238"/>
                <a:gd name="connsiteX6" fmla="*/ 20466 w 1368499"/>
                <a:gd name="connsiteY6" fmla="*/ 277029 h 899238"/>
                <a:gd name="connsiteX0" fmla="*/ 24855 w 1372888"/>
                <a:gd name="connsiteY0" fmla="*/ 277029 h 1044071"/>
                <a:gd name="connsiteX1" fmla="*/ 481454 w 1372888"/>
                <a:gd name="connsiteY1" fmla="*/ 1805 h 1044071"/>
                <a:gd name="connsiteX2" fmla="*/ 1370610 w 1372888"/>
                <a:gd name="connsiteY2" fmla="*/ 417031 h 1044071"/>
                <a:gd name="connsiteX3" fmla="*/ 967721 w 1372888"/>
                <a:gd name="connsiteY3" fmla="*/ 880029 h 1044071"/>
                <a:gd name="connsiteX4" fmla="*/ 593652 w 1372888"/>
                <a:gd name="connsiteY4" fmla="*/ 1040024 h 1044071"/>
                <a:gd name="connsiteX5" fmla="*/ 130632 w 1372888"/>
                <a:gd name="connsiteY5" fmla="*/ 559332 h 1044071"/>
                <a:gd name="connsiteX6" fmla="*/ 24855 w 1372888"/>
                <a:gd name="connsiteY6" fmla="*/ 277029 h 1044071"/>
                <a:gd name="connsiteX0" fmla="*/ 22976 w 1371009"/>
                <a:gd name="connsiteY0" fmla="*/ 277029 h 983098"/>
                <a:gd name="connsiteX1" fmla="*/ 479575 w 1371009"/>
                <a:gd name="connsiteY1" fmla="*/ 1805 h 983098"/>
                <a:gd name="connsiteX2" fmla="*/ 1368731 w 1371009"/>
                <a:gd name="connsiteY2" fmla="*/ 417031 h 983098"/>
                <a:gd name="connsiteX3" fmla="*/ 965842 w 1371009"/>
                <a:gd name="connsiteY3" fmla="*/ 880029 h 983098"/>
                <a:gd name="connsiteX4" fmla="*/ 512417 w 1371009"/>
                <a:gd name="connsiteY4" fmla="*/ 978515 h 983098"/>
                <a:gd name="connsiteX5" fmla="*/ 128753 w 1371009"/>
                <a:gd name="connsiteY5" fmla="*/ 559332 h 983098"/>
                <a:gd name="connsiteX6" fmla="*/ 22976 w 1371009"/>
                <a:gd name="connsiteY6" fmla="*/ 277029 h 983098"/>
                <a:gd name="connsiteX0" fmla="*/ 22976 w 1371009"/>
                <a:gd name="connsiteY0" fmla="*/ 277029 h 990260"/>
                <a:gd name="connsiteX1" fmla="*/ 479575 w 1371009"/>
                <a:gd name="connsiteY1" fmla="*/ 1805 h 990260"/>
                <a:gd name="connsiteX2" fmla="*/ 1368731 w 1371009"/>
                <a:gd name="connsiteY2" fmla="*/ 417031 h 990260"/>
                <a:gd name="connsiteX3" fmla="*/ 965842 w 1371009"/>
                <a:gd name="connsiteY3" fmla="*/ 880029 h 990260"/>
                <a:gd name="connsiteX4" fmla="*/ 512417 w 1371009"/>
                <a:gd name="connsiteY4" fmla="*/ 978515 h 990260"/>
                <a:gd name="connsiteX5" fmla="*/ 128753 w 1371009"/>
                <a:gd name="connsiteY5" fmla="*/ 559332 h 990260"/>
                <a:gd name="connsiteX6" fmla="*/ 22976 w 1371009"/>
                <a:gd name="connsiteY6" fmla="*/ 277029 h 990260"/>
                <a:gd name="connsiteX0" fmla="*/ 22976 w 1371009"/>
                <a:gd name="connsiteY0" fmla="*/ 277029 h 990260"/>
                <a:gd name="connsiteX1" fmla="*/ 479575 w 1371009"/>
                <a:gd name="connsiteY1" fmla="*/ 1805 h 990260"/>
                <a:gd name="connsiteX2" fmla="*/ 1368731 w 1371009"/>
                <a:gd name="connsiteY2" fmla="*/ 417031 h 990260"/>
                <a:gd name="connsiteX3" fmla="*/ 965842 w 1371009"/>
                <a:gd name="connsiteY3" fmla="*/ 880029 h 990260"/>
                <a:gd name="connsiteX4" fmla="*/ 512417 w 1371009"/>
                <a:gd name="connsiteY4" fmla="*/ 978515 h 990260"/>
                <a:gd name="connsiteX5" fmla="*/ 128753 w 1371009"/>
                <a:gd name="connsiteY5" fmla="*/ 559332 h 990260"/>
                <a:gd name="connsiteX6" fmla="*/ 22976 w 1371009"/>
                <a:gd name="connsiteY6" fmla="*/ 277029 h 990260"/>
                <a:gd name="connsiteX0" fmla="*/ 22976 w 1371009"/>
                <a:gd name="connsiteY0" fmla="*/ 277029 h 984844"/>
                <a:gd name="connsiteX1" fmla="*/ 479575 w 1371009"/>
                <a:gd name="connsiteY1" fmla="*/ 1805 h 984844"/>
                <a:gd name="connsiteX2" fmla="*/ 1368731 w 1371009"/>
                <a:gd name="connsiteY2" fmla="*/ 417031 h 984844"/>
                <a:gd name="connsiteX3" fmla="*/ 965842 w 1371009"/>
                <a:gd name="connsiteY3" fmla="*/ 880029 h 984844"/>
                <a:gd name="connsiteX4" fmla="*/ 512417 w 1371009"/>
                <a:gd name="connsiteY4" fmla="*/ 978515 h 984844"/>
                <a:gd name="connsiteX5" fmla="*/ 128753 w 1371009"/>
                <a:gd name="connsiteY5" fmla="*/ 559332 h 984844"/>
                <a:gd name="connsiteX6" fmla="*/ 22976 w 1371009"/>
                <a:gd name="connsiteY6" fmla="*/ 277029 h 984844"/>
                <a:gd name="connsiteX0" fmla="*/ 43876 w 1298601"/>
                <a:gd name="connsiteY0" fmla="*/ 257344 h 985569"/>
                <a:gd name="connsiteX1" fmla="*/ 407167 w 1298601"/>
                <a:gd name="connsiteY1" fmla="*/ 2530 h 985569"/>
                <a:gd name="connsiteX2" fmla="*/ 1296323 w 1298601"/>
                <a:gd name="connsiteY2" fmla="*/ 417756 h 985569"/>
                <a:gd name="connsiteX3" fmla="*/ 893434 w 1298601"/>
                <a:gd name="connsiteY3" fmla="*/ 880754 h 985569"/>
                <a:gd name="connsiteX4" fmla="*/ 440009 w 1298601"/>
                <a:gd name="connsiteY4" fmla="*/ 979240 h 985569"/>
                <a:gd name="connsiteX5" fmla="*/ 56345 w 1298601"/>
                <a:gd name="connsiteY5" fmla="*/ 560057 h 985569"/>
                <a:gd name="connsiteX6" fmla="*/ 43876 w 1298601"/>
                <a:gd name="connsiteY6" fmla="*/ 257344 h 985569"/>
                <a:gd name="connsiteX0" fmla="*/ 41733 w 1296458"/>
                <a:gd name="connsiteY0" fmla="*/ 257439 h 985664"/>
                <a:gd name="connsiteX1" fmla="*/ 405024 w 1296458"/>
                <a:gd name="connsiteY1" fmla="*/ 2625 h 985664"/>
                <a:gd name="connsiteX2" fmla="*/ 1294180 w 1296458"/>
                <a:gd name="connsiteY2" fmla="*/ 417851 h 985664"/>
                <a:gd name="connsiteX3" fmla="*/ 891291 w 1296458"/>
                <a:gd name="connsiteY3" fmla="*/ 880849 h 985664"/>
                <a:gd name="connsiteX4" fmla="*/ 437866 w 1296458"/>
                <a:gd name="connsiteY4" fmla="*/ 979335 h 985664"/>
                <a:gd name="connsiteX5" fmla="*/ 54202 w 1296458"/>
                <a:gd name="connsiteY5" fmla="*/ 560152 h 985664"/>
                <a:gd name="connsiteX6" fmla="*/ 41733 w 1296458"/>
                <a:gd name="connsiteY6" fmla="*/ 257439 h 985664"/>
                <a:gd name="connsiteX0" fmla="*/ 34170 w 1288895"/>
                <a:gd name="connsiteY0" fmla="*/ 257517 h 985742"/>
                <a:gd name="connsiteX1" fmla="*/ 397461 w 1288895"/>
                <a:gd name="connsiteY1" fmla="*/ 2703 h 985742"/>
                <a:gd name="connsiteX2" fmla="*/ 1286617 w 1288895"/>
                <a:gd name="connsiteY2" fmla="*/ 417929 h 985742"/>
                <a:gd name="connsiteX3" fmla="*/ 883728 w 1288895"/>
                <a:gd name="connsiteY3" fmla="*/ 880927 h 985742"/>
                <a:gd name="connsiteX4" fmla="*/ 430303 w 1288895"/>
                <a:gd name="connsiteY4" fmla="*/ 979413 h 985742"/>
                <a:gd name="connsiteX5" fmla="*/ 46639 w 1288895"/>
                <a:gd name="connsiteY5" fmla="*/ 560230 h 985742"/>
                <a:gd name="connsiteX6" fmla="*/ 34170 w 1288895"/>
                <a:gd name="connsiteY6" fmla="*/ 257517 h 985742"/>
                <a:gd name="connsiteX0" fmla="*/ 65322 w 1320047"/>
                <a:gd name="connsiteY0" fmla="*/ 204076 h 932301"/>
                <a:gd name="connsiteX1" fmla="*/ 781819 w 1320047"/>
                <a:gd name="connsiteY1" fmla="*/ 3268 h 932301"/>
                <a:gd name="connsiteX2" fmla="*/ 1317769 w 1320047"/>
                <a:gd name="connsiteY2" fmla="*/ 364488 h 932301"/>
                <a:gd name="connsiteX3" fmla="*/ 914880 w 1320047"/>
                <a:gd name="connsiteY3" fmla="*/ 827486 h 932301"/>
                <a:gd name="connsiteX4" fmla="*/ 461455 w 1320047"/>
                <a:gd name="connsiteY4" fmla="*/ 925972 h 932301"/>
                <a:gd name="connsiteX5" fmla="*/ 77791 w 1320047"/>
                <a:gd name="connsiteY5" fmla="*/ 506789 h 932301"/>
                <a:gd name="connsiteX6" fmla="*/ 65322 w 1320047"/>
                <a:gd name="connsiteY6" fmla="*/ 204076 h 932301"/>
                <a:gd name="connsiteX0" fmla="*/ 65322 w 1320047"/>
                <a:gd name="connsiteY0" fmla="*/ 228480 h 956705"/>
                <a:gd name="connsiteX1" fmla="*/ 781819 w 1320047"/>
                <a:gd name="connsiteY1" fmla="*/ 27672 h 956705"/>
                <a:gd name="connsiteX2" fmla="*/ 1317769 w 1320047"/>
                <a:gd name="connsiteY2" fmla="*/ 388892 h 956705"/>
                <a:gd name="connsiteX3" fmla="*/ 914880 w 1320047"/>
                <a:gd name="connsiteY3" fmla="*/ 851890 h 956705"/>
                <a:gd name="connsiteX4" fmla="*/ 461455 w 1320047"/>
                <a:gd name="connsiteY4" fmla="*/ 950376 h 956705"/>
                <a:gd name="connsiteX5" fmla="*/ 77791 w 1320047"/>
                <a:gd name="connsiteY5" fmla="*/ 531193 h 956705"/>
                <a:gd name="connsiteX6" fmla="*/ 65322 w 1320047"/>
                <a:gd name="connsiteY6" fmla="*/ 228480 h 956705"/>
                <a:gd name="connsiteX0" fmla="*/ 170544 w 1251299"/>
                <a:gd name="connsiteY0" fmla="*/ 44529 h 1003758"/>
                <a:gd name="connsiteX1" fmla="*/ 713071 w 1251299"/>
                <a:gd name="connsiteY1" fmla="*/ 74725 h 1003758"/>
                <a:gd name="connsiteX2" fmla="*/ 1249021 w 1251299"/>
                <a:gd name="connsiteY2" fmla="*/ 435945 h 1003758"/>
                <a:gd name="connsiteX3" fmla="*/ 846132 w 1251299"/>
                <a:gd name="connsiteY3" fmla="*/ 898943 h 1003758"/>
                <a:gd name="connsiteX4" fmla="*/ 392707 w 1251299"/>
                <a:gd name="connsiteY4" fmla="*/ 997429 h 1003758"/>
                <a:gd name="connsiteX5" fmla="*/ 9043 w 1251299"/>
                <a:gd name="connsiteY5" fmla="*/ 578246 h 1003758"/>
                <a:gd name="connsiteX6" fmla="*/ 170544 w 1251299"/>
                <a:gd name="connsiteY6" fmla="*/ 44529 h 1003758"/>
                <a:gd name="connsiteX0" fmla="*/ 170544 w 1149089"/>
                <a:gd name="connsiteY0" fmla="*/ 43530 h 1002759"/>
                <a:gd name="connsiteX1" fmla="*/ 713071 w 1149089"/>
                <a:gd name="connsiteY1" fmla="*/ 73726 h 1002759"/>
                <a:gd name="connsiteX2" fmla="*/ 1145954 w 1149089"/>
                <a:gd name="connsiteY2" fmla="*/ 412223 h 1002759"/>
                <a:gd name="connsiteX3" fmla="*/ 846132 w 1149089"/>
                <a:gd name="connsiteY3" fmla="*/ 897944 h 1002759"/>
                <a:gd name="connsiteX4" fmla="*/ 392707 w 1149089"/>
                <a:gd name="connsiteY4" fmla="*/ 996430 h 1002759"/>
                <a:gd name="connsiteX5" fmla="*/ 9043 w 1149089"/>
                <a:gd name="connsiteY5" fmla="*/ 577247 h 1002759"/>
                <a:gd name="connsiteX6" fmla="*/ 170544 w 1149089"/>
                <a:gd name="connsiteY6" fmla="*/ 43530 h 100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9089" h="1002759">
                  <a:moveTo>
                    <a:pt x="170544" y="43530"/>
                  </a:moveTo>
                  <a:cubicBezTo>
                    <a:pt x="287882" y="-40390"/>
                    <a:pt x="550503" y="12277"/>
                    <a:pt x="713071" y="73726"/>
                  </a:cubicBezTo>
                  <a:cubicBezTo>
                    <a:pt x="875639" y="135175"/>
                    <a:pt x="1068512" y="248639"/>
                    <a:pt x="1145954" y="412223"/>
                  </a:cubicBezTo>
                  <a:cubicBezTo>
                    <a:pt x="1179712" y="519082"/>
                    <a:pt x="931636" y="818768"/>
                    <a:pt x="846132" y="897944"/>
                  </a:cubicBezTo>
                  <a:cubicBezTo>
                    <a:pt x="745433" y="975824"/>
                    <a:pt x="539106" y="1019964"/>
                    <a:pt x="392707" y="996430"/>
                  </a:cubicBezTo>
                  <a:cubicBezTo>
                    <a:pt x="261878" y="937646"/>
                    <a:pt x="46070" y="736064"/>
                    <a:pt x="9043" y="577247"/>
                  </a:cubicBezTo>
                  <a:cubicBezTo>
                    <a:pt x="-27984" y="418430"/>
                    <a:pt x="53206" y="127450"/>
                    <a:pt x="170544" y="43530"/>
                  </a:cubicBezTo>
                  <a:close/>
                </a:path>
              </a:pathLst>
            </a:custGeom>
            <a:no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Freihandform: Form 46">
              <a:extLst>
                <a:ext uri="{FF2B5EF4-FFF2-40B4-BE49-F238E27FC236}">
                  <a16:creationId xmlns:a16="http://schemas.microsoft.com/office/drawing/2014/main" id="{52BA63A0-5DE9-BC12-4A5B-261D613D7755}"/>
                </a:ext>
              </a:extLst>
            </p:cNvPr>
            <p:cNvSpPr/>
            <p:nvPr/>
          </p:nvSpPr>
          <p:spPr>
            <a:xfrm>
              <a:off x="6109632" y="2225214"/>
              <a:ext cx="577850" cy="815975"/>
            </a:xfrm>
            <a:custGeom>
              <a:avLst/>
              <a:gdLst>
                <a:gd name="connsiteX0" fmla="*/ 450850 w 450850"/>
                <a:gd name="connsiteY0" fmla="*/ 0 h 384182"/>
                <a:gd name="connsiteX1" fmla="*/ 406400 w 450850"/>
                <a:gd name="connsiteY1" fmla="*/ 47625 h 384182"/>
                <a:gd name="connsiteX2" fmla="*/ 361950 w 450850"/>
                <a:gd name="connsiteY2" fmla="*/ 101600 h 384182"/>
                <a:gd name="connsiteX3" fmla="*/ 342900 w 450850"/>
                <a:gd name="connsiteY3" fmla="*/ 130175 h 384182"/>
                <a:gd name="connsiteX4" fmla="*/ 298450 w 450850"/>
                <a:gd name="connsiteY4" fmla="*/ 184150 h 384182"/>
                <a:gd name="connsiteX5" fmla="*/ 273050 w 450850"/>
                <a:gd name="connsiteY5" fmla="*/ 206375 h 384182"/>
                <a:gd name="connsiteX6" fmla="*/ 155575 w 450850"/>
                <a:gd name="connsiteY6" fmla="*/ 266700 h 384182"/>
                <a:gd name="connsiteX7" fmla="*/ 127000 w 450850"/>
                <a:gd name="connsiteY7" fmla="*/ 288925 h 384182"/>
                <a:gd name="connsiteX8" fmla="*/ 117475 w 450850"/>
                <a:gd name="connsiteY8" fmla="*/ 301625 h 384182"/>
                <a:gd name="connsiteX9" fmla="*/ 104775 w 450850"/>
                <a:gd name="connsiteY9" fmla="*/ 320675 h 384182"/>
                <a:gd name="connsiteX10" fmla="*/ 69850 w 450850"/>
                <a:gd name="connsiteY10" fmla="*/ 342900 h 384182"/>
                <a:gd name="connsiteX11" fmla="*/ 28575 w 450850"/>
                <a:gd name="connsiteY11" fmla="*/ 365125 h 384182"/>
                <a:gd name="connsiteX12" fmla="*/ 15875 w 450850"/>
                <a:gd name="connsiteY12" fmla="*/ 371475 h 384182"/>
                <a:gd name="connsiteX13" fmla="*/ 0 w 450850"/>
                <a:gd name="connsiteY13" fmla="*/ 384175 h 384182"/>
                <a:gd name="connsiteX0" fmla="*/ 508000 w 508000"/>
                <a:gd name="connsiteY0" fmla="*/ 0 h 419100"/>
                <a:gd name="connsiteX1" fmla="*/ 463550 w 508000"/>
                <a:gd name="connsiteY1" fmla="*/ 47625 h 419100"/>
                <a:gd name="connsiteX2" fmla="*/ 419100 w 508000"/>
                <a:gd name="connsiteY2" fmla="*/ 101600 h 419100"/>
                <a:gd name="connsiteX3" fmla="*/ 400050 w 508000"/>
                <a:gd name="connsiteY3" fmla="*/ 130175 h 419100"/>
                <a:gd name="connsiteX4" fmla="*/ 355600 w 508000"/>
                <a:gd name="connsiteY4" fmla="*/ 184150 h 419100"/>
                <a:gd name="connsiteX5" fmla="*/ 330200 w 508000"/>
                <a:gd name="connsiteY5" fmla="*/ 206375 h 419100"/>
                <a:gd name="connsiteX6" fmla="*/ 212725 w 508000"/>
                <a:gd name="connsiteY6" fmla="*/ 266700 h 419100"/>
                <a:gd name="connsiteX7" fmla="*/ 184150 w 508000"/>
                <a:gd name="connsiteY7" fmla="*/ 288925 h 419100"/>
                <a:gd name="connsiteX8" fmla="*/ 174625 w 508000"/>
                <a:gd name="connsiteY8" fmla="*/ 301625 h 419100"/>
                <a:gd name="connsiteX9" fmla="*/ 161925 w 508000"/>
                <a:gd name="connsiteY9" fmla="*/ 320675 h 419100"/>
                <a:gd name="connsiteX10" fmla="*/ 127000 w 508000"/>
                <a:gd name="connsiteY10" fmla="*/ 342900 h 419100"/>
                <a:gd name="connsiteX11" fmla="*/ 85725 w 508000"/>
                <a:gd name="connsiteY11" fmla="*/ 365125 h 419100"/>
                <a:gd name="connsiteX12" fmla="*/ 73025 w 508000"/>
                <a:gd name="connsiteY12" fmla="*/ 371475 h 419100"/>
                <a:gd name="connsiteX13" fmla="*/ 0 w 508000"/>
                <a:gd name="connsiteY13" fmla="*/ 419100 h 419100"/>
                <a:gd name="connsiteX0" fmla="*/ 508000 w 508000"/>
                <a:gd name="connsiteY0" fmla="*/ 0 h 419100"/>
                <a:gd name="connsiteX1" fmla="*/ 463550 w 508000"/>
                <a:gd name="connsiteY1" fmla="*/ 47625 h 419100"/>
                <a:gd name="connsiteX2" fmla="*/ 419100 w 508000"/>
                <a:gd name="connsiteY2" fmla="*/ 101600 h 419100"/>
                <a:gd name="connsiteX3" fmla="*/ 400050 w 508000"/>
                <a:gd name="connsiteY3" fmla="*/ 130175 h 419100"/>
                <a:gd name="connsiteX4" fmla="*/ 355600 w 508000"/>
                <a:gd name="connsiteY4" fmla="*/ 184150 h 419100"/>
                <a:gd name="connsiteX5" fmla="*/ 330200 w 508000"/>
                <a:gd name="connsiteY5" fmla="*/ 206375 h 419100"/>
                <a:gd name="connsiteX6" fmla="*/ 244475 w 508000"/>
                <a:gd name="connsiteY6" fmla="*/ 152400 h 419100"/>
                <a:gd name="connsiteX7" fmla="*/ 184150 w 508000"/>
                <a:gd name="connsiteY7" fmla="*/ 288925 h 419100"/>
                <a:gd name="connsiteX8" fmla="*/ 174625 w 508000"/>
                <a:gd name="connsiteY8" fmla="*/ 301625 h 419100"/>
                <a:gd name="connsiteX9" fmla="*/ 161925 w 508000"/>
                <a:gd name="connsiteY9" fmla="*/ 320675 h 419100"/>
                <a:gd name="connsiteX10" fmla="*/ 127000 w 508000"/>
                <a:gd name="connsiteY10" fmla="*/ 342900 h 419100"/>
                <a:gd name="connsiteX11" fmla="*/ 85725 w 508000"/>
                <a:gd name="connsiteY11" fmla="*/ 365125 h 419100"/>
                <a:gd name="connsiteX12" fmla="*/ 73025 w 508000"/>
                <a:gd name="connsiteY12" fmla="*/ 371475 h 419100"/>
                <a:gd name="connsiteX13" fmla="*/ 0 w 508000"/>
                <a:gd name="connsiteY13" fmla="*/ 419100 h 419100"/>
                <a:gd name="connsiteX0" fmla="*/ 508000 w 508000"/>
                <a:gd name="connsiteY0" fmla="*/ 73145 h 492245"/>
                <a:gd name="connsiteX1" fmla="*/ 463550 w 508000"/>
                <a:gd name="connsiteY1" fmla="*/ 120770 h 492245"/>
                <a:gd name="connsiteX2" fmla="*/ 419100 w 508000"/>
                <a:gd name="connsiteY2" fmla="*/ 174745 h 492245"/>
                <a:gd name="connsiteX3" fmla="*/ 400050 w 508000"/>
                <a:gd name="connsiteY3" fmla="*/ 203320 h 492245"/>
                <a:gd name="connsiteX4" fmla="*/ 355600 w 508000"/>
                <a:gd name="connsiteY4" fmla="*/ 257295 h 492245"/>
                <a:gd name="connsiteX5" fmla="*/ 196850 w 508000"/>
                <a:gd name="connsiteY5" fmla="*/ 120 h 492245"/>
                <a:gd name="connsiteX6" fmla="*/ 244475 w 508000"/>
                <a:gd name="connsiteY6" fmla="*/ 225545 h 492245"/>
                <a:gd name="connsiteX7" fmla="*/ 184150 w 508000"/>
                <a:gd name="connsiteY7" fmla="*/ 362070 h 492245"/>
                <a:gd name="connsiteX8" fmla="*/ 174625 w 508000"/>
                <a:gd name="connsiteY8" fmla="*/ 374770 h 492245"/>
                <a:gd name="connsiteX9" fmla="*/ 161925 w 508000"/>
                <a:gd name="connsiteY9" fmla="*/ 393820 h 492245"/>
                <a:gd name="connsiteX10" fmla="*/ 127000 w 508000"/>
                <a:gd name="connsiteY10" fmla="*/ 416045 h 492245"/>
                <a:gd name="connsiteX11" fmla="*/ 85725 w 508000"/>
                <a:gd name="connsiteY11" fmla="*/ 438270 h 492245"/>
                <a:gd name="connsiteX12" fmla="*/ 73025 w 508000"/>
                <a:gd name="connsiteY12" fmla="*/ 444620 h 492245"/>
                <a:gd name="connsiteX13" fmla="*/ 0 w 508000"/>
                <a:gd name="connsiteY13" fmla="*/ 492245 h 492245"/>
                <a:gd name="connsiteX0" fmla="*/ 508000 w 508000"/>
                <a:gd name="connsiteY0" fmla="*/ 156256 h 575356"/>
                <a:gd name="connsiteX1" fmla="*/ 463550 w 508000"/>
                <a:gd name="connsiteY1" fmla="*/ 203881 h 575356"/>
                <a:gd name="connsiteX2" fmla="*/ 419100 w 508000"/>
                <a:gd name="connsiteY2" fmla="*/ 257856 h 575356"/>
                <a:gd name="connsiteX3" fmla="*/ 400050 w 508000"/>
                <a:gd name="connsiteY3" fmla="*/ 286431 h 575356"/>
                <a:gd name="connsiteX4" fmla="*/ 349250 w 508000"/>
                <a:gd name="connsiteY4" fmla="*/ 10206 h 575356"/>
                <a:gd name="connsiteX5" fmla="*/ 196850 w 508000"/>
                <a:gd name="connsiteY5" fmla="*/ 83231 h 575356"/>
                <a:gd name="connsiteX6" fmla="*/ 244475 w 508000"/>
                <a:gd name="connsiteY6" fmla="*/ 308656 h 575356"/>
                <a:gd name="connsiteX7" fmla="*/ 184150 w 508000"/>
                <a:gd name="connsiteY7" fmla="*/ 445181 h 575356"/>
                <a:gd name="connsiteX8" fmla="*/ 174625 w 508000"/>
                <a:gd name="connsiteY8" fmla="*/ 457881 h 575356"/>
                <a:gd name="connsiteX9" fmla="*/ 161925 w 508000"/>
                <a:gd name="connsiteY9" fmla="*/ 476931 h 575356"/>
                <a:gd name="connsiteX10" fmla="*/ 127000 w 508000"/>
                <a:gd name="connsiteY10" fmla="*/ 499156 h 575356"/>
                <a:gd name="connsiteX11" fmla="*/ 85725 w 508000"/>
                <a:gd name="connsiteY11" fmla="*/ 521381 h 575356"/>
                <a:gd name="connsiteX12" fmla="*/ 73025 w 508000"/>
                <a:gd name="connsiteY12" fmla="*/ 527731 h 575356"/>
                <a:gd name="connsiteX13" fmla="*/ 0 w 508000"/>
                <a:gd name="connsiteY13" fmla="*/ 575356 h 575356"/>
                <a:gd name="connsiteX0" fmla="*/ 508000 w 508000"/>
                <a:gd name="connsiteY0" fmla="*/ 206627 h 625727"/>
                <a:gd name="connsiteX1" fmla="*/ 463550 w 508000"/>
                <a:gd name="connsiteY1" fmla="*/ 254252 h 625727"/>
                <a:gd name="connsiteX2" fmla="*/ 419100 w 508000"/>
                <a:gd name="connsiteY2" fmla="*/ 308227 h 625727"/>
                <a:gd name="connsiteX3" fmla="*/ 501650 w 508000"/>
                <a:gd name="connsiteY3" fmla="*/ 12952 h 625727"/>
                <a:gd name="connsiteX4" fmla="*/ 349250 w 508000"/>
                <a:gd name="connsiteY4" fmla="*/ 60577 h 625727"/>
                <a:gd name="connsiteX5" fmla="*/ 196850 w 508000"/>
                <a:gd name="connsiteY5" fmla="*/ 133602 h 625727"/>
                <a:gd name="connsiteX6" fmla="*/ 244475 w 508000"/>
                <a:gd name="connsiteY6" fmla="*/ 359027 h 625727"/>
                <a:gd name="connsiteX7" fmla="*/ 184150 w 508000"/>
                <a:gd name="connsiteY7" fmla="*/ 495552 h 625727"/>
                <a:gd name="connsiteX8" fmla="*/ 174625 w 508000"/>
                <a:gd name="connsiteY8" fmla="*/ 508252 h 625727"/>
                <a:gd name="connsiteX9" fmla="*/ 161925 w 508000"/>
                <a:gd name="connsiteY9" fmla="*/ 527302 h 625727"/>
                <a:gd name="connsiteX10" fmla="*/ 127000 w 508000"/>
                <a:gd name="connsiteY10" fmla="*/ 549527 h 625727"/>
                <a:gd name="connsiteX11" fmla="*/ 85725 w 508000"/>
                <a:gd name="connsiteY11" fmla="*/ 571752 h 625727"/>
                <a:gd name="connsiteX12" fmla="*/ 73025 w 508000"/>
                <a:gd name="connsiteY12" fmla="*/ 578102 h 625727"/>
                <a:gd name="connsiteX13" fmla="*/ 0 w 508000"/>
                <a:gd name="connsiteY13" fmla="*/ 625727 h 625727"/>
                <a:gd name="connsiteX0" fmla="*/ 508000 w 541337"/>
                <a:gd name="connsiteY0" fmla="*/ 309674 h 728774"/>
                <a:gd name="connsiteX1" fmla="*/ 463550 w 541337"/>
                <a:gd name="connsiteY1" fmla="*/ 357299 h 728774"/>
                <a:gd name="connsiteX2" fmla="*/ 539750 w 541337"/>
                <a:gd name="connsiteY2" fmla="*/ 8049 h 728774"/>
                <a:gd name="connsiteX3" fmla="*/ 501650 w 541337"/>
                <a:gd name="connsiteY3" fmla="*/ 115999 h 728774"/>
                <a:gd name="connsiteX4" fmla="*/ 349250 w 541337"/>
                <a:gd name="connsiteY4" fmla="*/ 163624 h 728774"/>
                <a:gd name="connsiteX5" fmla="*/ 196850 w 541337"/>
                <a:gd name="connsiteY5" fmla="*/ 236649 h 728774"/>
                <a:gd name="connsiteX6" fmla="*/ 244475 w 541337"/>
                <a:gd name="connsiteY6" fmla="*/ 462074 h 728774"/>
                <a:gd name="connsiteX7" fmla="*/ 184150 w 541337"/>
                <a:gd name="connsiteY7" fmla="*/ 598599 h 728774"/>
                <a:gd name="connsiteX8" fmla="*/ 174625 w 541337"/>
                <a:gd name="connsiteY8" fmla="*/ 611299 h 728774"/>
                <a:gd name="connsiteX9" fmla="*/ 161925 w 541337"/>
                <a:gd name="connsiteY9" fmla="*/ 630349 h 728774"/>
                <a:gd name="connsiteX10" fmla="*/ 127000 w 541337"/>
                <a:gd name="connsiteY10" fmla="*/ 652574 h 728774"/>
                <a:gd name="connsiteX11" fmla="*/ 85725 w 541337"/>
                <a:gd name="connsiteY11" fmla="*/ 674799 h 728774"/>
                <a:gd name="connsiteX12" fmla="*/ 73025 w 541337"/>
                <a:gd name="connsiteY12" fmla="*/ 681149 h 728774"/>
                <a:gd name="connsiteX13" fmla="*/ 0 w 541337"/>
                <a:gd name="connsiteY13" fmla="*/ 728774 h 728774"/>
                <a:gd name="connsiteX0" fmla="*/ 508000 w 548464"/>
                <a:gd name="connsiteY0" fmla="*/ 358478 h 777578"/>
                <a:gd name="connsiteX1" fmla="*/ 546100 w 548464"/>
                <a:gd name="connsiteY1" fmla="*/ 18753 h 777578"/>
                <a:gd name="connsiteX2" fmla="*/ 539750 w 548464"/>
                <a:gd name="connsiteY2" fmla="*/ 56853 h 777578"/>
                <a:gd name="connsiteX3" fmla="*/ 501650 w 548464"/>
                <a:gd name="connsiteY3" fmla="*/ 164803 h 777578"/>
                <a:gd name="connsiteX4" fmla="*/ 349250 w 548464"/>
                <a:gd name="connsiteY4" fmla="*/ 212428 h 777578"/>
                <a:gd name="connsiteX5" fmla="*/ 196850 w 548464"/>
                <a:gd name="connsiteY5" fmla="*/ 285453 h 777578"/>
                <a:gd name="connsiteX6" fmla="*/ 244475 w 548464"/>
                <a:gd name="connsiteY6" fmla="*/ 510878 h 777578"/>
                <a:gd name="connsiteX7" fmla="*/ 184150 w 548464"/>
                <a:gd name="connsiteY7" fmla="*/ 647403 h 777578"/>
                <a:gd name="connsiteX8" fmla="*/ 174625 w 548464"/>
                <a:gd name="connsiteY8" fmla="*/ 660103 h 777578"/>
                <a:gd name="connsiteX9" fmla="*/ 161925 w 548464"/>
                <a:gd name="connsiteY9" fmla="*/ 679153 h 777578"/>
                <a:gd name="connsiteX10" fmla="*/ 127000 w 548464"/>
                <a:gd name="connsiteY10" fmla="*/ 701378 h 777578"/>
                <a:gd name="connsiteX11" fmla="*/ 85725 w 548464"/>
                <a:gd name="connsiteY11" fmla="*/ 723603 h 777578"/>
                <a:gd name="connsiteX12" fmla="*/ 73025 w 548464"/>
                <a:gd name="connsiteY12" fmla="*/ 729953 h 777578"/>
                <a:gd name="connsiteX13" fmla="*/ 0 w 548464"/>
                <a:gd name="connsiteY13" fmla="*/ 777578 h 777578"/>
                <a:gd name="connsiteX0" fmla="*/ 581025 w 581025"/>
                <a:gd name="connsiteY0" fmla="*/ 0 h 841375"/>
                <a:gd name="connsiteX1" fmla="*/ 546100 w 581025"/>
                <a:gd name="connsiteY1" fmla="*/ 82550 h 841375"/>
                <a:gd name="connsiteX2" fmla="*/ 539750 w 581025"/>
                <a:gd name="connsiteY2" fmla="*/ 120650 h 841375"/>
                <a:gd name="connsiteX3" fmla="*/ 501650 w 581025"/>
                <a:gd name="connsiteY3" fmla="*/ 228600 h 841375"/>
                <a:gd name="connsiteX4" fmla="*/ 349250 w 581025"/>
                <a:gd name="connsiteY4" fmla="*/ 276225 h 841375"/>
                <a:gd name="connsiteX5" fmla="*/ 196850 w 581025"/>
                <a:gd name="connsiteY5" fmla="*/ 349250 h 841375"/>
                <a:gd name="connsiteX6" fmla="*/ 244475 w 581025"/>
                <a:gd name="connsiteY6" fmla="*/ 574675 h 841375"/>
                <a:gd name="connsiteX7" fmla="*/ 184150 w 581025"/>
                <a:gd name="connsiteY7" fmla="*/ 711200 h 841375"/>
                <a:gd name="connsiteX8" fmla="*/ 174625 w 581025"/>
                <a:gd name="connsiteY8" fmla="*/ 723900 h 841375"/>
                <a:gd name="connsiteX9" fmla="*/ 161925 w 581025"/>
                <a:gd name="connsiteY9" fmla="*/ 742950 h 841375"/>
                <a:gd name="connsiteX10" fmla="*/ 127000 w 581025"/>
                <a:gd name="connsiteY10" fmla="*/ 765175 h 841375"/>
                <a:gd name="connsiteX11" fmla="*/ 85725 w 581025"/>
                <a:gd name="connsiteY11" fmla="*/ 787400 h 841375"/>
                <a:gd name="connsiteX12" fmla="*/ 73025 w 581025"/>
                <a:gd name="connsiteY12" fmla="*/ 793750 h 841375"/>
                <a:gd name="connsiteX13" fmla="*/ 0 w 581025"/>
                <a:gd name="connsiteY13" fmla="*/ 841375 h 841375"/>
                <a:gd name="connsiteX0" fmla="*/ 581025 w 581025"/>
                <a:gd name="connsiteY0" fmla="*/ 0 h 841375"/>
                <a:gd name="connsiteX1" fmla="*/ 546100 w 581025"/>
                <a:gd name="connsiteY1" fmla="*/ 82550 h 841375"/>
                <a:gd name="connsiteX2" fmla="*/ 539750 w 581025"/>
                <a:gd name="connsiteY2" fmla="*/ 120650 h 841375"/>
                <a:gd name="connsiteX3" fmla="*/ 501650 w 581025"/>
                <a:gd name="connsiteY3" fmla="*/ 228600 h 841375"/>
                <a:gd name="connsiteX4" fmla="*/ 327025 w 581025"/>
                <a:gd name="connsiteY4" fmla="*/ 247650 h 841375"/>
                <a:gd name="connsiteX5" fmla="*/ 196850 w 581025"/>
                <a:gd name="connsiteY5" fmla="*/ 349250 h 841375"/>
                <a:gd name="connsiteX6" fmla="*/ 244475 w 581025"/>
                <a:gd name="connsiteY6" fmla="*/ 574675 h 841375"/>
                <a:gd name="connsiteX7" fmla="*/ 184150 w 581025"/>
                <a:gd name="connsiteY7" fmla="*/ 711200 h 841375"/>
                <a:gd name="connsiteX8" fmla="*/ 174625 w 581025"/>
                <a:gd name="connsiteY8" fmla="*/ 723900 h 841375"/>
                <a:gd name="connsiteX9" fmla="*/ 161925 w 581025"/>
                <a:gd name="connsiteY9" fmla="*/ 742950 h 841375"/>
                <a:gd name="connsiteX10" fmla="*/ 127000 w 581025"/>
                <a:gd name="connsiteY10" fmla="*/ 765175 h 841375"/>
                <a:gd name="connsiteX11" fmla="*/ 85725 w 581025"/>
                <a:gd name="connsiteY11" fmla="*/ 787400 h 841375"/>
                <a:gd name="connsiteX12" fmla="*/ 73025 w 581025"/>
                <a:gd name="connsiteY12" fmla="*/ 793750 h 841375"/>
                <a:gd name="connsiteX13" fmla="*/ 0 w 581025"/>
                <a:gd name="connsiteY13" fmla="*/ 841375 h 841375"/>
                <a:gd name="connsiteX0" fmla="*/ 581025 w 581025"/>
                <a:gd name="connsiteY0" fmla="*/ 0 h 841375"/>
                <a:gd name="connsiteX1" fmla="*/ 546100 w 581025"/>
                <a:gd name="connsiteY1" fmla="*/ 82550 h 841375"/>
                <a:gd name="connsiteX2" fmla="*/ 539750 w 581025"/>
                <a:gd name="connsiteY2" fmla="*/ 120650 h 841375"/>
                <a:gd name="connsiteX3" fmla="*/ 501650 w 581025"/>
                <a:gd name="connsiteY3" fmla="*/ 228600 h 841375"/>
                <a:gd name="connsiteX4" fmla="*/ 327025 w 581025"/>
                <a:gd name="connsiteY4" fmla="*/ 247650 h 841375"/>
                <a:gd name="connsiteX5" fmla="*/ 196850 w 581025"/>
                <a:gd name="connsiteY5" fmla="*/ 349250 h 841375"/>
                <a:gd name="connsiteX6" fmla="*/ 244475 w 581025"/>
                <a:gd name="connsiteY6" fmla="*/ 574675 h 841375"/>
                <a:gd name="connsiteX7" fmla="*/ 184150 w 581025"/>
                <a:gd name="connsiteY7" fmla="*/ 711200 h 841375"/>
                <a:gd name="connsiteX8" fmla="*/ 174625 w 581025"/>
                <a:gd name="connsiteY8" fmla="*/ 723900 h 841375"/>
                <a:gd name="connsiteX9" fmla="*/ 161925 w 581025"/>
                <a:gd name="connsiteY9" fmla="*/ 742950 h 841375"/>
                <a:gd name="connsiteX10" fmla="*/ 127000 w 581025"/>
                <a:gd name="connsiteY10" fmla="*/ 765175 h 841375"/>
                <a:gd name="connsiteX11" fmla="*/ 85725 w 581025"/>
                <a:gd name="connsiteY11" fmla="*/ 787400 h 841375"/>
                <a:gd name="connsiteX12" fmla="*/ 73025 w 581025"/>
                <a:gd name="connsiteY12" fmla="*/ 793750 h 841375"/>
                <a:gd name="connsiteX13" fmla="*/ 0 w 581025"/>
                <a:gd name="connsiteY13" fmla="*/ 841375 h 841375"/>
                <a:gd name="connsiteX0" fmla="*/ 581025 w 581025"/>
                <a:gd name="connsiteY0" fmla="*/ 0 h 841375"/>
                <a:gd name="connsiteX1" fmla="*/ 546100 w 581025"/>
                <a:gd name="connsiteY1" fmla="*/ 82550 h 841375"/>
                <a:gd name="connsiteX2" fmla="*/ 539750 w 581025"/>
                <a:gd name="connsiteY2" fmla="*/ 120650 h 841375"/>
                <a:gd name="connsiteX3" fmla="*/ 501650 w 581025"/>
                <a:gd name="connsiteY3" fmla="*/ 228600 h 841375"/>
                <a:gd name="connsiteX4" fmla="*/ 327025 w 581025"/>
                <a:gd name="connsiteY4" fmla="*/ 247650 h 841375"/>
                <a:gd name="connsiteX5" fmla="*/ 196850 w 581025"/>
                <a:gd name="connsiteY5" fmla="*/ 349250 h 841375"/>
                <a:gd name="connsiteX6" fmla="*/ 234950 w 581025"/>
                <a:gd name="connsiteY6" fmla="*/ 574675 h 841375"/>
                <a:gd name="connsiteX7" fmla="*/ 184150 w 581025"/>
                <a:gd name="connsiteY7" fmla="*/ 711200 h 841375"/>
                <a:gd name="connsiteX8" fmla="*/ 174625 w 581025"/>
                <a:gd name="connsiteY8" fmla="*/ 723900 h 841375"/>
                <a:gd name="connsiteX9" fmla="*/ 161925 w 581025"/>
                <a:gd name="connsiteY9" fmla="*/ 742950 h 841375"/>
                <a:gd name="connsiteX10" fmla="*/ 127000 w 581025"/>
                <a:gd name="connsiteY10" fmla="*/ 765175 h 841375"/>
                <a:gd name="connsiteX11" fmla="*/ 85725 w 581025"/>
                <a:gd name="connsiteY11" fmla="*/ 787400 h 841375"/>
                <a:gd name="connsiteX12" fmla="*/ 73025 w 581025"/>
                <a:gd name="connsiteY12" fmla="*/ 793750 h 841375"/>
                <a:gd name="connsiteX13" fmla="*/ 0 w 581025"/>
                <a:gd name="connsiteY13" fmla="*/ 841375 h 841375"/>
                <a:gd name="connsiteX0" fmla="*/ 577850 w 577850"/>
                <a:gd name="connsiteY0" fmla="*/ 0 h 815975"/>
                <a:gd name="connsiteX1" fmla="*/ 546100 w 577850"/>
                <a:gd name="connsiteY1" fmla="*/ 57150 h 815975"/>
                <a:gd name="connsiteX2" fmla="*/ 539750 w 577850"/>
                <a:gd name="connsiteY2" fmla="*/ 95250 h 815975"/>
                <a:gd name="connsiteX3" fmla="*/ 501650 w 577850"/>
                <a:gd name="connsiteY3" fmla="*/ 203200 h 815975"/>
                <a:gd name="connsiteX4" fmla="*/ 327025 w 577850"/>
                <a:gd name="connsiteY4" fmla="*/ 222250 h 815975"/>
                <a:gd name="connsiteX5" fmla="*/ 196850 w 577850"/>
                <a:gd name="connsiteY5" fmla="*/ 323850 h 815975"/>
                <a:gd name="connsiteX6" fmla="*/ 234950 w 577850"/>
                <a:gd name="connsiteY6" fmla="*/ 549275 h 815975"/>
                <a:gd name="connsiteX7" fmla="*/ 184150 w 577850"/>
                <a:gd name="connsiteY7" fmla="*/ 685800 h 815975"/>
                <a:gd name="connsiteX8" fmla="*/ 174625 w 577850"/>
                <a:gd name="connsiteY8" fmla="*/ 698500 h 815975"/>
                <a:gd name="connsiteX9" fmla="*/ 161925 w 577850"/>
                <a:gd name="connsiteY9" fmla="*/ 717550 h 815975"/>
                <a:gd name="connsiteX10" fmla="*/ 127000 w 577850"/>
                <a:gd name="connsiteY10" fmla="*/ 739775 h 815975"/>
                <a:gd name="connsiteX11" fmla="*/ 85725 w 577850"/>
                <a:gd name="connsiteY11" fmla="*/ 762000 h 815975"/>
                <a:gd name="connsiteX12" fmla="*/ 73025 w 577850"/>
                <a:gd name="connsiteY12" fmla="*/ 768350 h 815975"/>
                <a:gd name="connsiteX13" fmla="*/ 0 w 577850"/>
                <a:gd name="connsiteY13" fmla="*/ 815975 h 81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850" h="815975">
                  <a:moveTo>
                    <a:pt x="577850" y="0"/>
                  </a:moveTo>
                  <a:cubicBezTo>
                    <a:pt x="550709" y="33926"/>
                    <a:pt x="552450" y="41275"/>
                    <a:pt x="546100" y="57150"/>
                  </a:cubicBezTo>
                  <a:cubicBezTo>
                    <a:pt x="539750" y="73025"/>
                    <a:pt x="547158" y="70908"/>
                    <a:pt x="539750" y="95250"/>
                  </a:cubicBezTo>
                  <a:cubicBezTo>
                    <a:pt x="532342" y="119592"/>
                    <a:pt x="537104" y="182033"/>
                    <a:pt x="501650" y="203200"/>
                  </a:cubicBezTo>
                  <a:cubicBezTo>
                    <a:pt x="466196" y="224367"/>
                    <a:pt x="377825" y="202142"/>
                    <a:pt x="327025" y="222250"/>
                  </a:cubicBezTo>
                  <a:cubicBezTo>
                    <a:pt x="276225" y="242358"/>
                    <a:pt x="212196" y="269346"/>
                    <a:pt x="196850" y="323850"/>
                  </a:cubicBezTo>
                  <a:cubicBezTo>
                    <a:pt x="181504" y="378354"/>
                    <a:pt x="237067" y="488950"/>
                    <a:pt x="234950" y="549275"/>
                  </a:cubicBezTo>
                  <a:cubicBezTo>
                    <a:pt x="232833" y="609600"/>
                    <a:pt x="194204" y="660929"/>
                    <a:pt x="184150" y="685800"/>
                  </a:cubicBezTo>
                  <a:cubicBezTo>
                    <a:pt x="174096" y="710671"/>
                    <a:pt x="177660" y="694165"/>
                    <a:pt x="174625" y="698500"/>
                  </a:cubicBezTo>
                  <a:cubicBezTo>
                    <a:pt x="170248" y="704752"/>
                    <a:pt x="168364" y="713453"/>
                    <a:pt x="161925" y="717550"/>
                  </a:cubicBezTo>
                  <a:cubicBezTo>
                    <a:pt x="150283" y="724958"/>
                    <a:pt x="139342" y="733604"/>
                    <a:pt x="127000" y="739775"/>
                  </a:cubicBezTo>
                  <a:cubicBezTo>
                    <a:pt x="86820" y="759865"/>
                    <a:pt x="130336" y="737666"/>
                    <a:pt x="85725" y="762000"/>
                  </a:cubicBezTo>
                  <a:cubicBezTo>
                    <a:pt x="81570" y="764266"/>
                    <a:pt x="76811" y="765510"/>
                    <a:pt x="73025" y="768350"/>
                  </a:cubicBezTo>
                  <a:cubicBezTo>
                    <a:pt x="55094" y="781798"/>
                    <a:pt x="9954" y="815975"/>
                    <a:pt x="0" y="815975"/>
                  </a:cubicBezTo>
                </a:path>
              </a:pathLst>
            </a:cu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3" name="Gruppieren 52">
            <a:extLst>
              <a:ext uri="{FF2B5EF4-FFF2-40B4-BE49-F238E27FC236}">
                <a16:creationId xmlns:a16="http://schemas.microsoft.com/office/drawing/2014/main" id="{91D116BB-3671-5AD1-69AC-A3429C5F99AC}"/>
              </a:ext>
            </a:extLst>
          </p:cNvPr>
          <p:cNvGrpSpPr/>
          <p:nvPr/>
        </p:nvGrpSpPr>
        <p:grpSpPr>
          <a:xfrm>
            <a:off x="6734853" y="1938788"/>
            <a:ext cx="1149089" cy="1114973"/>
            <a:chOff x="7238166" y="2080033"/>
            <a:chExt cx="1149089" cy="1114973"/>
          </a:xfrm>
        </p:grpSpPr>
        <p:sp>
          <p:nvSpPr>
            <p:cNvPr id="43" name="Ellipse 33">
              <a:extLst>
                <a:ext uri="{FF2B5EF4-FFF2-40B4-BE49-F238E27FC236}">
                  <a16:creationId xmlns:a16="http://schemas.microsoft.com/office/drawing/2014/main" id="{63C6F6D3-212F-C813-BFCA-08FCD483116B}"/>
                </a:ext>
              </a:extLst>
            </p:cNvPr>
            <p:cNvSpPr/>
            <p:nvPr/>
          </p:nvSpPr>
          <p:spPr>
            <a:xfrm rot="2027146">
              <a:off x="7238166" y="2192247"/>
              <a:ext cx="1149089" cy="1002759"/>
            </a:xfrm>
            <a:custGeom>
              <a:avLst/>
              <a:gdLst>
                <a:gd name="connsiteX0" fmla="*/ 0 w 448768"/>
                <a:gd name="connsiteY0" fmla="*/ 515240 h 1030480"/>
                <a:gd name="connsiteX1" fmla="*/ 224384 w 448768"/>
                <a:gd name="connsiteY1" fmla="*/ 0 h 1030480"/>
                <a:gd name="connsiteX2" fmla="*/ 448768 w 448768"/>
                <a:gd name="connsiteY2" fmla="*/ 515240 h 1030480"/>
                <a:gd name="connsiteX3" fmla="*/ 224384 w 448768"/>
                <a:gd name="connsiteY3" fmla="*/ 1030480 h 1030480"/>
                <a:gd name="connsiteX4" fmla="*/ 0 w 448768"/>
                <a:gd name="connsiteY4" fmla="*/ 515240 h 1030480"/>
                <a:gd name="connsiteX0" fmla="*/ 0 w 351402"/>
                <a:gd name="connsiteY0" fmla="*/ 515255 h 1030509"/>
                <a:gd name="connsiteX1" fmla="*/ 224384 w 351402"/>
                <a:gd name="connsiteY1" fmla="*/ 15 h 1030509"/>
                <a:gd name="connsiteX2" fmla="*/ 351402 w 351402"/>
                <a:gd name="connsiteY2" fmla="*/ 502609 h 1030509"/>
                <a:gd name="connsiteX3" fmla="*/ 224384 w 351402"/>
                <a:gd name="connsiteY3" fmla="*/ 1030495 h 1030509"/>
                <a:gd name="connsiteX4" fmla="*/ 0 w 351402"/>
                <a:gd name="connsiteY4" fmla="*/ 515255 h 1030509"/>
                <a:gd name="connsiteX0" fmla="*/ 0 w 351402"/>
                <a:gd name="connsiteY0" fmla="*/ 515255 h 1030509"/>
                <a:gd name="connsiteX1" fmla="*/ 224384 w 351402"/>
                <a:gd name="connsiteY1" fmla="*/ 15 h 1030509"/>
                <a:gd name="connsiteX2" fmla="*/ 351402 w 351402"/>
                <a:gd name="connsiteY2" fmla="*/ 502609 h 1030509"/>
                <a:gd name="connsiteX3" fmla="*/ 224384 w 351402"/>
                <a:gd name="connsiteY3" fmla="*/ 1030495 h 1030509"/>
                <a:gd name="connsiteX4" fmla="*/ 0 w 351402"/>
                <a:gd name="connsiteY4" fmla="*/ 515255 h 1030509"/>
                <a:gd name="connsiteX0" fmla="*/ 0 w 351402"/>
                <a:gd name="connsiteY0" fmla="*/ 515255 h 1030509"/>
                <a:gd name="connsiteX1" fmla="*/ 224384 w 351402"/>
                <a:gd name="connsiteY1" fmla="*/ 15 h 1030509"/>
                <a:gd name="connsiteX2" fmla="*/ 351402 w 351402"/>
                <a:gd name="connsiteY2" fmla="*/ 502609 h 1030509"/>
                <a:gd name="connsiteX3" fmla="*/ 224384 w 351402"/>
                <a:gd name="connsiteY3" fmla="*/ 1030495 h 1030509"/>
                <a:gd name="connsiteX4" fmla="*/ 0 w 351402"/>
                <a:gd name="connsiteY4" fmla="*/ 515255 h 1030509"/>
                <a:gd name="connsiteX0" fmla="*/ 0 w 351402"/>
                <a:gd name="connsiteY0" fmla="*/ 534161 h 1049415"/>
                <a:gd name="connsiteX1" fmla="*/ 224384 w 351402"/>
                <a:gd name="connsiteY1" fmla="*/ 18921 h 1049415"/>
                <a:gd name="connsiteX2" fmla="*/ 351402 w 351402"/>
                <a:gd name="connsiteY2" fmla="*/ 521515 h 1049415"/>
                <a:gd name="connsiteX3" fmla="*/ 224384 w 351402"/>
                <a:gd name="connsiteY3" fmla="*/ 1049401 h 1049415"/>
                <a:gd name="connsiteX4" fmla="*/ 0 w 351402"/>
                <a:gd name="connsiteY4" fmla="*/ 534161 h 1049415"/>
                <a:gd name="connsiteX0" fmla="*/ 0 w 351402"/>
                <a:gd name="connsiteY0" fmla="*/ 534161 h 1058337"/>
                <a:gd name="connsiteX1" fmla="*/ 224384 w 351402"/>
                <a:gd name="connsiteY1" fmla="*/ 18921 h 1058337"/>
                <a:gd name="connsiteX2" fmla="*/ 351402 w 351402"/>
                <a:gd name="connsiteY2" fmla="*/ 521515 h 1058337"/>
                <a:gd name="connsiteX3" fmla="*/ 224384 w 351402"/>
                <a:gd name="connsiteY3" fmla="*/ 1049401 h 1058337"/>
                <a:gd name="connsiteX4" fmla="*/ 0 w 351402"/>
                <a:gd name="connsiteY4" fmla="*/ 534161 h 1058337"/>
                <a:gd name="connsiteX0" fmla="*/ 0 w 351402"/>
                <a:gd name="connsiteY0" fmla="*/ 534161 h 1058337"/>
                <a:gd name="connsiteX1" fmla="*/ 224384 w 351402"/>
                <a:gd name="connsiteY1" fmla="*/ 18921 h 1058337"/>
                <a:gd name="connsiteX2" fmla="*/ 351402 w 351402"/>
                <a:gd name="connsiteY2" fmla="*/ 521515 h 1058337"/>
                <a:gd name="connsiteX3" fmla="*/ 224384 w 351402"/>
                <a:gd name="connsiteY3" fmla="*/ 1049401 h 1058337"/>
                <a:gd name="connsiteX4" fmla="*/ 0 w 351402"/>
                <a:gd name="connsiteY4" fmla="*/ 534161 h 1058337"/>
                <a:gd name="connsiteX0" fmla="*/ 0 w 455002"/>
                <a:gd name="connsiteY0" fmla="*/ 525687 h 1049863"/>
                <a:gd name="connsiteX1" fmla="*/ 224384 w 455002"/>
                <a:gd name="connsiteY1" fmla="*/ 10447 h 1049863"/>
                <a:gd name="connsiteX2" fmla="*/ 452291 w 455002"/>
                <a:gd name="connsiteY2" fmla="*/ 205311 h 1049863"/>
                <a:gd name="connsiteX3" fmla="*/ 351402 w 455002"/>
                <a:gd name="connsiteY3" fmla="*/ 513041 h 1049863"/>
                <a:gd name="connsiteX4" fmla="*/ 224384 w 455002"/>
                <a:gd name="connsiteY4" fmla="*/ 1040927 h 1049863"/>
                <a:gd name="connsiteX5" fmla="*/ 0 w 455002"/>
                <a:gd name="connsiteY5" fmla="*/ 525687 h 1049863"/>
                <a:gd name="connsiteX0" fmla="*/ 0 w 454151"/>
                <a:gd name="connsiteY0" fmla="*/ 525687 h 1041000"/>
                <a:gd name="connsiteX1" fmla="*/ 224384 w 454151"/>
                <a:gd name="connsiteY1" fmla="*/ 10447 h 1041000"/>
                <a:gd name="connsiteX2" fmla="*/ 452291 w 454151"/>
                <a:gd name="connsiteY2" fmla="*/ 205311 h 1041000"/>
                <a:gd name="connsiteX3" fmla="*/ 294577 w 454151"/>
                <a:gd name="connsiteY3" fmla="*/ 496626 h 1041000"/>
                <a:gd name="connsiteX4" fmla="*/ 224384 w 454151"/>
                <a:gd name="connsiteY4" fmla="*/ 1040927 h 1041000"/>
                <a:gd name="connsiteX5" fmla="*/ 0 w 454151"/>
                <a:gd name="connsiteY5" fmla="*/ 525687 h 1041000"/>
                <a:gd name="connsiteX0" fmla="*/ 0 w 454582"/>
                <a:gd name="connsiteY0" fmla="*/ 525687 h 1041000"/>
                <a:gd name="connsiteX1" fmla="*/ 224384 w 454582"/>
                <a:gd name="connsiteY1" fmla="*/ 10447 h 1041000"/>
                <a:gd name="connsiteX2" fmla="*/ 452291 w 454582"/>
                <a:gd name="connsiteY2" fmla="*/ 205311 h 1041000"/>
                <a:gd name="connsiteX3" fmla="*/ 294577 w 454582"/>
                <a:gd name="connsiteY3" fmla="*/ 496626 h 1041000"/>
                <a:gd name="connsiteX4" fmla="*/ 224384 w 454582"/>
                <a:gd name="connsiteY4" fmla="*/ 1040927 h 1041000"/>
                <a:gd name="connsiteX5" fmla="*/ 0 w 454582"/>
                <a:gd name="connsiteY5" fmla="*/ 525687 h 1041000"/>
                <a:gd name="connsiteX0" fmla="*/ 0 w 454582"/>
                <a:gd name="connsiteY0" fmla="*/ 525687 h 1041000"/>
                <a:gd name="connsiteX1" fmla="*/ 224384 w 454582"/>
                <a:gd name="connsiteY1" fmla="*/ 10447 h 1041000"/>
                <a:gd name="connsiteX2" fmla="*/ 452291 w 454582"/>
                <a:gd name="connsiteY2" fmla="*/ 205311 h 1041000"/>
                <a:gd name="connsiteX3" fmla="*/ 294577 w 454582"/>
                <a:gd name="connsiteY3" fmla="*/ 496626 h 1041000"/>
                <a:gd name="connsiteX4" fmla="*/ 224384 w 454582"/>
                <a:gd name="connsiteY4" fmla="*/ 1040927 h 1041000"/>
                <a:gd name="connsiteX5" fmla="*/ 0 w 454582"/>
                <a:gd name="connsiteY5" fmla="*/ 525687 h 1041000"/>
                <a:gd name="connsiteX0" fmla="*/ 0 w 454506"/>
                <a:gd name="connsiteY0" fmla="*/ 525687 h 1041000"/>
                <a:gd name="connsiteX1" fmla="*/ 224384 w 454506"/>
                <a:gd name="connsiteY1" fmla="*/ 10447 h 1041000"/>
                <a:gd name="connsiteX2" fmla="*/ 452291 w 454506"/>
                <a:gd name="connsiteY2" fmla="*/ 205311 h 1041000"/>
                <a:gd name="connsiteX3" fmla="*/ 294577 w 454506"/>
                <a:gd name="connsiteY3" fmla="*/ 496626 h 1041000"/>
                <a:gd name="connsiteX4" fmla="*/ 224384 w 454506"/>
                <a:gd name="connsiteY4" fmla="*/ 1040927 h 1041000"/>
                <a:gd name="connsiteX5" fmla="*/ 0 w 454506"/>
                <a:gd name="connsiteY5" fmla="*/ 525687 h 1041000"/>
                <a:gd name="connsiteX0" fmla="*/ 0 w 494016"/>
                <a:gd name="connsiteY0" fmla="*/ 525687 h 1049230"/>
                <a:gd name="connsiteX1" fmla="*/ 224384 w 494016"/>
                <a:gd name="connsiteY1" fmla="*/ 10447 h 1049230"/>
                <a:gd name="connsiteX2" fmla="*/ 452291 w 494016"/>
                <a:gd name="connsiteY2" fmla="*/ 205311 h 1049230"/>
                <a:gd name="connsiteX3" fmla="*/ 294577 w 494016"/>
                <a:gd name="connsiteY3" fmla="*/ 496626 h 1049230"/>
                <a:gd name="connsiteX4" fmla="*/ 493603 w 494016"/>
                <a:gd name="connsiteY4" fmla="*/ 819453 h 1049230"/>
                <a:gd name="connsiteX5" fmla="*/ 224384 w 494016"/>
                <a:gd name="connsiteY5" fmla="*/ 1040927 h 1049230"/>
                <a:gd name="connsiteX6" fmla="*/ 0 w 494016"/>
                <a:gd name="connsiteY6" fmla="*/ 525687 h 1049230"/>
                <a:gd name="connsiteX0" fmla="*/ 15 w 494031"/>
                <a:gd name="connsiteY0" fmla="*/ 525687 h 990944"/>
                <a:gd name="connsiteX1" fmla="*/ 224399 w 494031"/>
                <a:gd name="connsiteY1" fmla="*/ 10447 h 990944"/>
                <a:gd name="connsiteX2" fmla="*/ 452306 w 494031"/>
                <a:gd name="connsiteY2" fmla="*/ 205311 h 990944"/>
                <a:gd name="connsiteX3" fmla="*/ 294592 w 494031"/>
                <a:gd name="connsiteY3" fmla="*/ 496626 h 990944"/>
                <a:gd name="connsiteX4" fmla="*/ 493618 w 494031"/>
                <a:gd name="connsiteY4" fmla="*/ 819453 h 990944"/>
                <a:gd name="connsiteX5" fmla="*/ 234864 w 494031"/>
                <a:gd name="connsiteY5" fmla="*/ 979488 h 990944"/>
                <a:gd name="connsiteX6" fmla="*/ 15 w 494031"/>
                <a:gd name="connsiteY6" fmla="*/ 525687 h 990944"/>
                <a:gd name="connsiteX0" fmla="*/ 81 w 494097"/>
                <a:gd name="connsiteY0" fmla="*/ 472088 h 937345"/>
                <a:gd name="connsiteX1" fmla="*/ 211351 w 494097"/>
                <a:gd name="connsiteY1" fmla="*/ 14329 h 937345"/>
                <a:gd name="connsiteX2" fmla="*/ 452372 w 494097"/>
                <a:gd name="connsiteY2" fmla="*/ 151712 h 937345"/>
                <a:gd name="connsiteX3" fmla="*/ 294658 w 494097"/>
                <a:gd name="connsiteY3" fmla="*/ 443027 h 937345"/>
                <a:gd name="connsiteX4" fmla="*/ 493684 w 494097"/>
                <a:gd name="connsiteY4" fmla="*/ 765854 h 937345"/>
                <a:gd name="connsiteX5" fmla="*/ 234930 w 494097"/>
                <a:gd name="connsiteY5" fmla="*/ 925889 h 937345"/>
                <a:gd name="connsiteX6" fmla="*/ 81 w 494097"/>
                <a:gd name="connsiteY6" fmla="*/ 472088 h 937345"/>
                <a:gd name="connsiteX0" fmla="*/ 112 w 494128"/>
                <a:gd name="connsiteY0" fmla="*/ 476863 h 942120"/>
                <a:gd name="connsiteX1" fmla="*/ 211382 w 494128"/>
                <a:gd name="connsiteY1" fmla="*/ 19104 h 942120"/>
                <a:gd name="connsiteX2" fmla="*/ 452403 w 494128"/>
                <a:gd name="connsiteY2" fmla="*/ 156487 h 942120"/>
                <a:gd name="connsiteX3" fmla="*/ 294689 w 494128"/>
                <a:gd name="connsiteY3" fmla="*/ 447802 h 942120"/>
                <a:gd name="connsiteX4" fmla="*/ 493715 w 494128"/>
                <a:gd name="connsiteY4" fmla="*/ 770629 h 942120"/>
                <a:gd name="connsiteX5" fmla="*/ 234961 w 494128"/>
                <a:gd name="connsiteY5" fmla="*/ 930664 h 942120"/>
                <a:gd name="connsiteX6" fmla="*/ 112 w 494128"/>
                <a:gd name="connsiteY6" fmla="*/ 476863 h 942120"/>
                <a:gd name="connsiteX0" fmla="*/ 14 w 494030"/>
                <a:gd name="connsiteY0" fmla="*/ 473967 h 939224"/>
                <a:gd name="connsiteX1" fmla="*/ 244972 w 494030"/>
                <a:gd name="connsiteY1" fmla="*/ 19455 h 939224"/>
                <a:gd name="connsiteX2" fmla="*/ 452305 w 494030"/>
                <a:gd name="connsiteY2" fmla="*/ 153591 h 939224"/>
                <a:gd name="connsiteX3" fmla="*/ 294591 w 494030"/>
                <a:gd name="connsiteY3" fmla="*/ 444906 h 939224"/>
                <a:gd name="connsiteX4" fmla="*/ 493617 w 494030"/>
                <a:gd name="connsiteY4" fmla="*/ 767733 h 939224"/>
                <a:gd name="connsiteX5" fmla="*/ 234863 w 494030"/>
                <a:gd name="connsiteY5" fmla="*/ 927768 h 939224"/>
                <a:gd name="connsiteX6" fmla="*/ 14 w 494030"/>
                <a:gd name="connsiteY6" fmla="*/ 473967 h 939224"/>
                <a:gd name="connsiteX0" fmla="*/ 11 w 539647"/>
                <a:gd name="connsiteY0" fmla="*/ 437670 h 934277"/>
                <a:gd name="connsiteX1" fmla="*/ 290589 w 539647"/>
                <a:gd name="connsiteY1" fmla="*/ 12801 h 934277"/>
                <a:gd name="connsiteX2" fmla="*/ 497922 w 539647"/>
                <a:gd name="connsiteY2" fmla="*/ 146937 h 934277"/>
                <a:gd name="connsiteX3" fmla="*/ 340208 w 539647"/>
                <a:gd name="connsiteY3" fmla="*/ 438252 h 934277"/>
                <a:gd name="connsiteX4" fmla="*/ 539234 w 539647"/>
                <a:gd name="connsiteY4" fmla="*/ 761079 h 934277"/>
                <a:gd name="connsiteX5" fmla="*/ 280480 w 539647"/>
                <a:gd name="connsiteY5" fmla="*/ 921114 h 934277"/>
                <a:gd name="connsiteX6" fmla="*/ 11 w 539647"/>
                <a:gd name="connsiteY6" fmla="*/ 437670 h 934277"/>
                <a:gd name="connsiteX0" fmla="*/ 2817 w 542453"/>
                <a:gd name="connsiteY0" fmla="*/ 365127 h 861734"/>
                <a:gd name="connsiteX1" fmla="*/ 464598 w 542453"/>
                <a:gd name="connsiteY1" fmla="*/ 29132 h 861734"/>
                <a:gd name="connsiteX2" fmla="*/ 500728 w 542453"/>
                <a:gd name="connsiteY2" fmla="*/ 74394 h 861734"/>
                <a:gd name="connsiteX3" fmla="*/ 343014 w 542453"/>
                <a:gd name="connsiteY3" fmla="*/ 365709 h 861734"/>
                <a:gd name="connsiteX4" fmla="*/ 542040 w 542453"/>
                <a:gd name="connsiteY4" fmla="*/ 688536 h 861734"/>
                <a:gd name="connsiteX5" fmla="*/ 283286 w 542453"/>
                <a:gd name="connsiteY5" fmla="*/ 848571 h 861734"/>
                <a:gd name="connsiteX6" fmla="*/ 2817 w 542453"/>
                <a:gd name="connsiteY6" fmla="*/ 365127 h 861734"/>
                <a:gd name="connsiteX0" fmla="*/ 2817 w 759813"/>
                <a:gd name="connsiteY0" fmla="*/ 337651 h 834258"/>
                <a:gd name="connsiteX1" fmla="*/ 464598 w 759813"/>
                <a:gd name="connsiteY1" fmla="*/ 1656 h 834258"/>
                <a:gd name="connsiteX2" fmla="*/ 759016 w 759813"/>
                <a:gd name="connsiteY2" fmla="*/ 475774 h 834258"/>
                <a:gd name="connsiteX3" fmla="*/ 343014 w 759813"/>
                <a:gd name="connsiteY3" fmla="*/ 338233 h 834258"/>
                <a:gd name="connsiteX4" fmla="*/ 542040 w 759813"/>
                <a:gd name="connsiteY4" fmla="*/ 661060 h 834258"/>
                <a:gd name="connsiteX5" fmla="*/ 283286 w 759813"/>
                <a:gd name="connsiteY5" fmla="*/ 821095 h 834258"/>
                <a:gd name="connsiteX6" fmla="*/ 2817 w 759813"/>
                <a:gd name="connsiteY6" fmla="*/ 337651 h 834258"/>
                <a:gd name="connsiteX0" fmla="*/ 2817 w 761670"/>
                <a:gd name="connsiteY0" fmla="*/ 337651 h 834258"/>
                <a:gd name="connsiteX1" fmla="*/ 464598 w 761670"/>
                <a:gd name="connsiteY1" fmla="*/ 1656 h 834258"/>
                <a:gd name="connsiteX2" fmla="*/ 759016 w 761670"/>
                <a:gd name="connsiteY2" fmla="*/ 475774 h 834258"/>
                <a:gd name="connsiteX3" fmla="*/ 638720 w 761670"/>
                <a:gd name="connsiteY3" fmla="*/ 630314 h 834258"/>
                <a:gd name="connsiteX4" fmla="*/ 542040 w 761670"/>
                <a:gd name="connsiteY4" fmla="*/ 661060 h 834258"/>
                <a:gd name="connsiteX5" fmla="*/ 283286 w 761670"/>
                <a:gd name="connsiteY5" fmla="*/ 821095 h 834258"/>
                <a:gd name="connsiteX6" fmla="*/ 2817 w 761670"/>
                <a:gd name="connsiteY6" fmla="*/ 337651 h 834258"/>
                <a:gd name="connsiteX0" fmla="*/ 2752 w 761605"/>
                <a:gd name="connsiteY0" fmla="*/ 337651 h 847807"/>
                <a:gd name="connsiteX1" fmla="*/ 464533 w 761605"/>
                <a:gd name="connsiteY1" fmla="*/ 1656 h 847807"/>
                <a:gd name="connsiteX2" fmla="*/ 758951 w 761605"/>
                <a:gd name="connsiteY2" fmla="*/ 475774 h 847807"/>
                <a:gd name="connsiteX3" fmla="*/ 638655 w 761605"/>
                <a:gd name="connsiteY3" fmla="*/ 630314 h 847807"/>
                <a:gd name="connsiteX4" fmla="*/ 505768 w 761605"/>
                <a:gd name="connsiteY4" fmla="*/ 731127 h 847807"/>
                <a:gd name="connsiteX5" fmla="*/ 283221 w 761605"/>
                <a:gd name="connsiteY5" fmla="*/ 821095 h 847807"/>
                <a:gd name="connsiteX6" fmla="*/ 2752 w 761605"/>
                <a:gd name="connsiteY6" fmla="*/ 337651 h 847807"/>
                <a:gd name="connsiteX0" fmla="*/ 2752 w 761605"/>
                <a:gd name="connsiteY0" fmla="*/ 337651 h 841785"/>
                <a:gd name="connsiteX1" fmla="*/ 464533 w 761605"/>
                <a:gd name="connsiteY1" fmla="*/ 1656 h 841785"/>
                <a:gd name="connsiteX2" fmla="*/ 758951 w 761605"/>
                <a:gd name="connsiteY2" fmla="*/ 475774 h 841785"/>
                <a:gd name="connsiteX3" fmla="*/ 638655 w 761605"/>
                <a:gd name="connsiteY3" fmla="*/ 630314 h 841785"/>
                <a:gd name="connsiteX4" fmla="*/ 505768 w 761605"/>
                <a:gd name="connsiteY4" fmla="*/ 731127 h 841785"/>
                <a:gd name="connsiteX5" fmla="*/ 283221 w 761605"/>
                <a:gd name="connsiteY5" fmla="*/ 821095 h 841785"/>
                <a:gd name="connsiteX6" fmla="*/ 2752 w 761605"/>
                <a:gd name="connsiteY6" fmla="*/ 337651 h 841785"/>
                <a:gd name="connsiteX0" fmla="*/ 2752 w 761605"/>
                <a:gd name="connsiteY0" fmla="*/ 337651 h 841785"/>
                <a:gd name="connsiteX1" fmla="*/ 464533 w 761605"/>
                <a:gd name="connsiteY1" fmla="*/ 1656 h 841785"/>
                <a:gd name="connsiteX2" fmla="*/ 758951 w 761605"/>
                <a:gd name="connsiteY2" fmla="*/ 475774 h 841785"/>
                <a:gd name="connsiteX3" fmla="*/ 638655 w 761605"/>
                <a:gd name="connsiteY3" fmla="*/ 630314 h 841785"/>
                <a:gd name="connsiteX4" fmla="*/ 505768 w 761605"/>
                <a:gd name="connsiteY4" fmla="*/ 731127 h 841785"/>
                <a:gd name="connsiteX5" fmla="*/ 283221 w 761605"/>
                <a:gd name="connsiteY5" fmla="*/ 821095 h 841785"/>
                <a:gd name="connsiteX6" fmla="*/ 2752 w 761605"/>
                <a:gd name="connsiteY6" fmla="*/ 337651 h 841785"/>
                <a:gd name="connsiteX0" fmla="*/ 2752 w 761605"/>
                <a:gd name="connsiteY0" fmla="*/ 337651 h 841785"/>
                <a:gd name="connsiteX1" fmla="*/ 464533 w 761605"/>
                <a:gd name="connsiteY1" fmla="*/ 1656 h 841785"/>
                <a:gd name="connsiteX2" fmla="*/ 758951 w 761605"/>
                <a:gd name="connsiteY2" fmla="*/ 475774 h 841785"/>
                <a:gd name="connsiteX3" fmla="*/ 638655 w 761605"/>
                <a:gd name="connsiteY3" fmla="*/ 630314 h 841785"/>
                <a:gd name="connsiteX4" fmla="*/ 505768 w 761605"/>
                <a:gd name="connsiteY4" fmla="*/ 731127 h 841785"/>
                <a:gd name="connsiteX5" fmla="*/ 283221 w 761605"/>
                <a:gd name="connsiteY5" fmla="*/ 821095 h 841785"/>
                <a:gd name="connsiteX6" fmla="*/ 2752 w 761605"/>
                <a:gd name="connsiteY6" fmla="*/ 337651 h 841785"/>
                <a:gd name="connsiteX0" fmla="*/ 2752 w 763440"/>
                <a:gd name="connsiteY0" fmla="*/ 337651 h 841785"/>
                <a:gd name="connsiteX1" fmla="*/ 464533 w 763440"/>
                <a:gd name="connsiteY1" fmla="*/ 1656 h 841785"/>
                <a:gd name="connsiteX2" fmla="*/ 758951 w 763440"/>
                <a:gd name="connsiteY2" fmla="*/ 475774 h 841785"/>
                <a:gd name="connsiteX3" fmla="*/ 638655 w 763440"/>
                <a:gd name="connsiteY3" fmla="*/ 630314 h 841785"/>
                <a:gd name="connsiteX4" fmla="*/ 505768 w 763440"/>
                <a:gd name="connsiteY4" fmla="*/ 731127 h 841785"/>
                <a:gd name="connsiteX5" fmla="*/ 283221 w 763440"/>
                <a:gd name="connsiteY5" fmla="*/ 821095 h 841785"/>
                <a:gd name="connsiteX6" fmla="*/ 2752 w 763440"/>
                <a:gd name="connsiteY6" fmla="*/ 337651 h 841785"/>
                <a:gd name="connsiteX0" fmla="*/ 19255 w 779943"/>
                <a:gd name="connsiteY0" fmla="*/ 337401 h 740147"/>
                <a:gd name="connsiteX1" fmla="*/ 481036 w 779943"/>
                <a:gd name="connsiteY1" fmla="*/ 1406 h 740147"/>
                <a:gd name="connsiteX2" fmla="*/ 775454 w 779943"/>
                <a:gd name="connsiteY2" fmla="*/ 475524 h 740147"/>
                <a:gd name="connsiteX3" fmla="*/ 655158 w 779943"/>
                <a:gd name="connsiteY3" fmla="*/ 630064 h 740147"/>
                <a:gd name="connsiteX4" fmla="*/ 522271 w 779943"/>
                <a:gd name="connsiteY4" fmla="*/ 730877 h 740147"/>
                <a:gd name="connsiteX5" fmla="*/ 130214 w 779943"/>
                <a:gd name="connsiteY5" fmla="*/ 558933 h 740147"/>
                <a:gd name="connsiteX6" fmla="*/ 19255 w 779943"/>
                <a:gd name="connsiteY6" fmla="*/ 337401 h 740147"/>
                <a:gd name="connsiteX0" fmla="*/ 16852 w 777540"/>
                <a:gd name="connsiteY0" fmla="*/ 337401 h 823060"/>
                <a:gd name="connsiteX1" fmla="*/ 478633 w 777540"/>
                <a:gd name="connsiteY1" fmla="*/ 1406 h 823060"/>
                <a:gd name="connsiteX2" fmla="*/ 773051 w 777540"/>
                <a:gd name="connsiteY2" fmla="*/ 475524 h 823060"/>
                <a:gd name="connsiteX3" fmla="*/ 652755 w 777540"/>
                <a:gd name="connsiteY3" fmla="*/ 630064 h 823060"/>
                <a:gd name="connsiteX4" fmla="*/ 387923 w 777540"/>
                <a:gd name="connsiteY4" fmla="*/ 816294 h 823060"/>
                <a:gd name="connsiteX5" fmla="*/ 127811 w 777540"/>
                <a:gd name="connsiteY5" fmla="*/ 558933 h 823060"/>
                <a:gd name="connsiteX6" fmla="*/ 16852 w 777540"/>
                <a:gd name="connsiteY6" fmla="*/ 337401 h 823060"/>
                <a:gd name="connsiteX0" fmla="*/ 19738 w 752804"/>
                <a:gd name="connsiteY0" fmla="*/ 269808 h 825822"/>
                <a:gd name="connsiteX1" fmla="*/ 453897 w 752804"/>
                <a:gd name="connsiteY1" fmla="*/ 3867 h 825822"/>
                <a:gd name="connsiteX2" fmla="*/ 748315 w 752804"/>
                <a:gd name="connsiteY2" fmla="*/ 477985 h 825822"/>
                <a:gd name="connsiteX3" fmla="*/ 628019 w 752804"/>
                <a:gd name="connsiteY3" fmla="*/ 632525 h 825822"/>
                <a:gd name="connsiteX4" fmla="*/ 363187 w 752804"/>
                <a:gd name="connsiteY4" fmla="*/ 818755 h 825822"/>
                <a:gd name="connsiteX5" fmla="*/ 103075 w 752804"/>
                <a:gd name="connsiteY5" fmla="*/ 561394 h 825822"/>
                <a:gd name="connsiteX6" fmla="*/ 19738 w 752804"/>
                <a:gd name="connsiteY6" fmla="*/ 269808 h 825822"/>
                <a:gd name="connsiteX0" fmla="*/ 23046 w 756112"/>
                <a:gd name="connsiteY0" fmla="*/ 269757 h 825771"/>
                <a:gd name="connsiteX1" fmla="*/ 457205 w 756112"/>
                <a:gd name="connsiteY1" fmla="*/ 3816 h 825771"/>
                <a:gd name="connsiteX2" fmla="*/ 751623 w 756112"/>
                <a:gd name="connsiteY2" fmla="*/ 477934 h 825771"/>
                <a:gd name="connsiteX3" fmla="*/ 631327 w 756112"/>
                <a:gd name="connsiteY3" fmla="*/ 632474 h 825771"/>
                <a:gd name="connsiteX4" fmla="*/ 366495 w 756112"/>
                <a:gd name="connsiteY4" fmla="*/ 818704 h 825771"/>
                <a:gd name="connsiteX5" fmla="*/ 106383 w 756112"/>
                <a:gd name="connsiteY5" fmla="*/ 561343 h 825771"/>
                <a:gd name="connsiteX6" fmla="*/ 23046 w 756112"/>
                <a:gd name="connsiteY6" fmla="*/ 269757 h 825771"/>
                <a:gd name="connsiteX0" fmla="*/ 20466 w 775972"/>
                <a:gd name="connsiteY0" fmla="*/ 278614 h 825304"/>
                <a:gd name="connsiteX1" fmla="*/ 477065 w 775972"/>
                <a:gd name="connsiteY1" fmla="*/ 3390 h 825304"/>
                <a:gd name="connsiteX2" fmla="*/ 771483 w 775972"/>
                <a:gd name="connsiteY2" fmla="*/ 477508 h 825304"/>
                <a:gd name="connsiteX3" fmla="*/ 651187 w 775972"/>
                <a:gd name="connsiteY3" fmla="*/ 632048 h 825304"/>
                <a:gd name="connsiteX4" fmla="*/ 386355 w 775972"/>
                <a:gd name="connsiteY4" fmla="*/ 818278 h 825304"/>
                <a:gd name="connsiteX5" fmla="*/ 126243 w 775972"/>
                <a:gd name="connsiteY5" fmla="*/ 560917 h 825304"/>
                <a:gd name="connsiteX6" fmla="*/ 20466 w 775972"/>
                <a:gd name="connsiteY6" fmla="*/ 278614 h 825304"/>
                <a:gd name="connsiteX0" fmla="*/ 20466 w 724504"/>
                <a:gd name="connsiteY0" fmla="*/ 275287 h 821977"/>
                <a:gd name="connsiteX1" fmla="*/ 477065 w 724504"/>
                <a:gd name="connsiteY1" fmla="*/ 63 h 821977"/>
                <a:gd name="connsiteX2" fmla="*/ 711751 w 724504"/>
                <a:gd name="connsiteY2" fmla="*/ 299264 h 821977"/>
                <a:gd name="connsiteX3" fmla="*/ 651187 w 724504"/>
                <a:gd name="connsiteY3" fmla="*/ 628721 h 821977"/>
                <a:gd name="connsiteX4" fmla="*/ 386355 w 724504"/>
                <a:gd name="connsiteY4" fmla="*/ 814951 h 821977"/>
                <a:gd name="connsiteX5" fmla="*/ 126243 w 724504"/>
                <a:gd name="connsiteY5" fmla="*/ 557590 h 821977"/>
                <a:gd name="connsiteX6" fmla="*/ 20466 w 724504"/>
                <a:gd name="connsiteY6" fmla="*/ 275287 h 821977"/>
                <a:gd name="connsiteX0" fmla="*/ 20466 w 747710"/>
                <a:gd name="connsiteY0" fmla="*/ 275287 h 821977"/>
                <a:gd name="connsiteX1" fmla="*/ 477065 w 747710"/>
                <a:gd name="connsiteY1" fmla="*/ 63 h 821977"/>
                <a:gd name="connsiteX2" fmla="*/ 711751 w 747710"/>
                <a:gd name="connsiteY2" fmla="*/ 299264 h 821977"/>
                <a:gd name="connsiteX3" fmla="*/ 651187 w 747710"/>
                <a:gd name="connsiteY3" fmla="*/ 628721 h 821977"/>
                <a:gd name="connsiteX4" fmla="*/ 386355 w 747710"/>
                <a:gd name="connsiteY4" fmla="*/ 814951 h 821977"/>
                <a:gd name="connsiteX5" fmla="*/ 126243 w 747710"/>
                <a:gd name="connsiteY5" fmla="*/ 557590 h 821977"/>
                <a:gd name="connsiteX6" fmla="*/ 20466 w 747710"/>
                <a:gd name="connsiteY6" fmla="*/ 275287 h 821977"/>
                <a:gd name="connsiteX0" fmla="*/ 20466 w 747710"/>
                <a:gd name="connsiteY0" fmla="*/ 275287 h 821977"/>
                <a:gd name="connsiteX1" fmla="*/ 477065 w 747710"/>
                <a:gd name="connsiteY1" fmla="*/ 63 h 821977"/>
                <a:gd name="connsiteX2" fmla="*/ 711751 w 747710"/>
                <a:gd name="connsiteY2" fmla="*/ 299264 h 821977"/>
                <a:gd name="connsiteX3" fmla="*/ 651187 w 747710"/>
                <a:gd name="connsiteY3" fmla="*/ 628721 h 821977"/>
                <a:gd name="connsiteX4" fmla="*/ 386355 w 747710"/>
                <a:gd name="connsiteY4" fmla="*/ 814951 h 821977"/>
                <a:gd name="connsiteX5" fmla="*/ 126243 w 747710"/>
                <a:gd name="connsiteY5" fmla="*/ 557590 h 821977"/>
                <a:gd name="connsiteX6" fmla="*/ 20466 w 747710"/>
                <a:gd name="connsiteY6" fmla="*/ 275287 h 821977"/>
                <a:gd name="connsiteX0" fmla="*/ 20466 w 783263"/>
                <a:gd name="connsiteY0" fmla="*/ 275776 h 822466"/>
                <a:gd name="connsiteX1" fmla="*/ 477065 w 783263"/>
                <a:gd name="connsiteY1" fmla="*/ 552 h 822466"/>
                <a:gd name="connsiteX2" fmla="*/ 756745 w 783263"/>
                <a:gd name="connsiteY2" fmla="*/ 349871 h 822466"/>
                <a:gd name="connsiteX3" fmla="*/ 651187 w 783263"/>
                <a:gd name="connsiteY3" fmla="*/ 629210 h 822466"/>
                <a:gd name="connsiteX4" fmla="*/ 386355 w 783263"/>
                <a:gd name="connsiteY4" fmla="*/ 815440 h 822466"/>
                <a:gd name="connsiteX5" fmla="*/ 126243 w 783263"/>
                <a:gd name="connsiteY5" fmla="*/ 558079 h 822466"/>
                <a:gd name="connsiteX6" fmla="*/ 20466 w 783263"/>
                <a:gd name="connsiteY6" fmla="*/ 275776 h 822466"/>
                <a:gd name="connsiteX0" fmla="*/ 20466 w 757064"/>
                <a:gd name="connsiteY0" fmla="*/ 275776 h 822466"/>
                <a:gd name="connsiteX1" fmla="*/ 477065 w 757064"/>
                <a:gd name="connsiteY1" fmla="*/ 552 h 822466"/>
                <a:gd name="connsiteX2" fmla="*/ 756745 w 757064"/>
                <a:gd name="connsiteY2" fmla="*/ 349871 h 822466"/>
                <a:gd name="connsiteX3" fmla="*/ 651187 w 757064"/>
                <a:gd name="connsiteY3" fmla="*/ 629210 h 822466"/>
                <a:gd name="connsiteX4" fmla="*/ 386355 w 757064"/>
                <a:gd name="connsiteY4" fmla="*/ 815440 h 822466"/>
                <a:gd name="connsiteX5" fmla="*/ 126243 w 757064"/>
                <a:gd name="connsiteY5" fmla="*/ 558079 h 822466"/>
                <a:gd name="connsiteX6" fmla="*/ 20466 w 757064"/>
                <a:gd name="connsiteY6" fmla="*/ 275776 h 822466"/>
                <a:gd name="connsiteX0" fmla="*/ 20466 w 766947"/>
                <a:gd name="connsiteY0" fmla="*/ 275776 h 822466"/>
                <a:gd name="connsiteX1" fmla="*/ 477065 w 766947"/>
                <a:gd name="connsiteY1" fmla="*/ 552 h 822466"/>
                <a:gd name="connsiteX2" fmla="*/ 756745 w 766947"/>
                <a:gd name="connsiteY2" fmla="*/ 349871 h 822466"/>
                <a:gd name="connsiteX3" fmla="*/ 651187 w 766947"/>
                <a:gd name="connsiteY3" fmla="*/ 629210 h 822466"/>
                <a:gd name="connsiteX4" fmla="*/ 386355 w 766947"/>
                <a:gd name="connsiteY4" fmla="*/ 815440 h 822466"/>
                <a:gd name="connsiteX5" fmla="*/ 126243 w 766947"/>
                <a:gd name="connsiteY5" fmla="*/ 558079 h 822466"/>
                <a:gd name="connsiteX6" fmla="*/ 20466 w 766947"/>
                <a:gd name="connsiteY6" fmla="*/ 275776 h 822466"/>
                <a:gd name="connsiteX0" fmla="*/ 20466 w 1367465"/>
                <a:gd name="connsiteY0" fmla="*/ 277029 h 823719"/>
                <a:gd name="connsiteX1" fmla="*/ 477065 w 1367465"/>
                <a:gd name="connsiteY1" fmla="*/ 1805 h 823719"/>
                <a:gd name="connsiteX2" fmla="*/ 1366221 w 1367465"/>
                <a:gd name="connsiteY2" fmla="*/ 417031 h 823719"/>
                <a:gd name="connsiteX3" fmla="*/ 651187 w 1367465"/>
                <a:gd name="connsiteY3" fmla="*/ 630463 h 823719"/>
                <a:gd name="connsiteX4" fmla="*/ 386355 w 1367465"/>
                <a:gd name="connsiteY4" fmla="*/ 816693 h 823719"/>
                <a:gd name="connsiteX5" fmla="*/ 126243 w 1367465"/>
                <a:gd name="connsiteY5" fmla="*/ 559332 h 823719"/>
                <a:gd name="connsiteX6" fmla="*/ 20466 w 1367465"/>
                <a:gd name="connsiteY6" fmla="*/ 277029 h 823719"/>
                <a:gd name="connsiteX0" fmla="*/ 20466 w 1368499"/>
                <a:gd name="connsiteY0" fmla="*/ 277029 h 899238"/>
                <a:gd name="connsiteX1" fmla="*/ 477065 w 1368499"/>
                <a:gd name="connsiteY1" fmla="*/ 1805 h 899238"/>
                <a:gd name="connsiteX2" fmla="*/ 1366221 w 1368499"/>
                <a:gd name="connsiteY2" fmla="*/ 417031 h 899238"/>
                <a:gd name="connsiteX3" fmla="*/ 963332 w 1368499"/>
                <a:gd name="connsiteY3" fmla="*/ 880029 h 899238"/>
                <a:gd name="connsiteX4" fmla="*/ 386355 w 1368499"/>
                <a:gd name="connsiteY4" fmla="*/ 816693 h 899238"/>
                <a:gd name="connsiteX5" fmla="*/ 126243 w 1368499"/>
                <a:gd name="connsiteY5" fmla="*/ 559332 h 899238"/>
                <a:gd name="connsiteX6" fmla="*/ 20466 w 1368499"/>
                <a:gd name="connsiteY6" fmla="*/ 277029 h 899238"/>
                <a:gd name="connsiteX0" fmla="*/ 24855 w 1372888"/>
                <a:gd name="connsiteY0" fmla="*/ 277029 h 1044071"/>
                <a:gd name="connsiteX1" fmla="*/ 481454 w 1372888"/>
                <a:gd name="connsiteY1" fmla="*/ 1805 h 1044071"/>
                <a:gd name="connsiteX2" fmla="*/ 1370610 w 1372888"/>
                <a:gd name="connsiteY2" fmla="*/ 417031 h 1044071"/>
                <a:gd name="connsiteX3" fmla="*/ 967721 w 1372888"/>
                <a:gd name="connsiteY3" fmla="*/ 880029 h 1044071"/>
                <a:gd name="connsiteX4" fmla="*/ 593652 w 1372888"/>
                <a:gd name="connsiteY4" fmla="*/ 1040024 h 1044071"/>
                <a:gd name="connsiteX5" fmla="*/ 130632 w 1372888"/>
                <a:gd name="connsiteY5" fmla="*/ 559332 h 1044071"/>
                <a:gd name="connsiteX6" fmla="*/ 24855 w 1372888"/>
                <a:gd name="connsiteY6" fmla="*/ 277029 h 1044071"/>
                <a:gd name="connsiteX0" fmla="*/ 22976 w 1371009"/>
                <a:gd name="connsiteY0" fmla="*/ 277029 h 983098"/>
                <a:gd name="connsiteX1" fmla="*/ 479575 w 1371009"/>
                <a:gd name="connsiteY1" fmla="*/ 1805 h 983098"/>
                <a:gd name="connsiteX2" fmla="*/ 1368731 w 1371009"/>
                <a:gd name="connsiteY2" fmla="*/ 417031 h 983098"/>
                <a:gd name="connsiteX3" fmla="*/ 965842 w 1371009"/>
                <a:gd name="connsiteY3" fmla="*/ 880029 h 983098"/>
                <a:gd name="connsiteX4" fmla="*/ 512417 w 1371009"/>
                <a:gd name="connsiteY4" fmla="*/ 978515 h 983098"/>
                <a:gd name="connsiteX5" fmla="*/ 128753 w 1371009"/>
                <a:gd name="connsiteY5" fmla="*/ 559332 h 983098"/>
                <a:gd name="connsiteX6" fmla="*/ 22976 w 1371009"/>
                <a:gd name="connsiteY6" fmla="*/ 277029 h 983098"/>
                <a:gd name="connsiteX0" fmla="*/ 22976 w 1371009"/>
                <a:gd name="connsiteY0" fmla="*/ 277029 h 990260"/>
                <a:gd name="connsiteX1" fmla="*/ 479575 w 1371009"/>
                <a:gd name="connsiteY1" fmla="*/ 1805 h 990260"/>
                <a:gd name="connsiteX2" fmla="*/ 1368731 w 1371009"/>
                <a:gd name="connsiteY2" fmla="*/ 417031 h 990260"/>
                <a:gd name="connsiteX3" fmla="*/ 965842 w 1371009"/>
                <a:gd name="connsiteY3" fmla="*/ 880029 h 990260"/>
                <a:gd name="connsiteX4" fmla="*/ 512417 w 1371009"/>
                <a:gd name="connsiteY4" fmla="*/ 978515 h 990260"/>
                <a:gd name="connsiteX5" fmla="*/ 128753 w 1371009"/>
                <a:gd name="connsiteY5" fmla="*/ 559332 h 990260"/>
                <a:gd name="connsiteX6" fmla="*/ 22976 w 1371009"/>
                <a:gd name="connsiteY6" fmla="*/ 277029 h 990260"/>
                <a:gd name="connsiteX0" fmla="*/ 22976 w 1371009"/>
                <a:gd name="connsiteY0" fmla="*/ 277029 h 990260"/>
                <a:gd name="connsiteX1" fmla="*/ 479575 w 1371009"/>
                <a:gd name="connsiteY1" fmla="*/ 1805 h 990260"/>
                <a:gd name="connsiteX2" fmla="*/ 1368731 w 1371009"/>
                <a:gd name="connsiteY2" fmla="*/ 417031 h 990260"/>
                <a:gd name="connsiteX3" fmla="*/ 965842 w 1371009"/>
                <a:gd name="connsiteY3" fmla="*/ 880029 h 990260"/>
                <a:gd name="connsiteX4" fmla="*/ 512417 w 1371009"/>
                <a:gd name="connsiteY4" fmla="*/ 978515 h 990260"/>
                <a:gd name="connsiteX5" fmla="*/ 128753 w 1371009"/>
                <a:gd name="connsiteY5" fmla="*/ 559332 h 990260"/>
                <a:gd name="connsiteX6" fmla="*/ 22976 w 1371009"/>
                <a:gd name="connsiteY6" fmla="*/ 277029 h 990260"/>
                <a:gd name="connsiteX0" fmla="*/ 22976 w 1371009"/>
                <a:gd name="connsiteY0" fmla="*/ 277029 h 984844"/>
                <a:gd name="connsiteX1" fmla="*/ 479575 w 1371009"/>
                <a:gd name="connsiteY1" fmla="*/ 1805 h 984844"/>
                <a:gd name="connsiteX2" fmla="*/ 1368731 w 1371009"/>
                <a:gd name="connsiteY2" fmla="*/ 417031 h 984844"/>
                <a:gd name="connsiteX3" fmla="*/ 965842 w 1371009"/>
                <a:gd name="connsiteY3" fmla="*/ 880029 h 984844"/>
                <a:gd name="connsiteX4" fmla="*/ 512417 w 1371009"/>
                <a:gd name="connsiteY4" fmla="*/ 978515 h 984844"/>
                <a:gd name="connsiteX5" fmla="*/ 128753 w 1371009"/>
                <a:gd name="connsiteY5" fmla="*/ 559332 h 984844"/>
                <a:gd name="connsiteX6" fmla="*/ 22976 w 1371009"/>
                <a:gd name="connsiteY6" fmla="*/ 277029 h 984844"/>
                <a:gd name="connsiteX0" fmla="*/ 43876 w 1298601"/>
                <a:gd name="connsiteY0" fmla="*/ 257344 h 985569"/>
                <a:gd name="connsiteX1" fmla="*/ 407167 w 1298601"/>
                <a:gd name="connsiteY1" fmla="*/ 2530 h 985569"/>
                <a:gd name="connsiteX2" fmla="*/ 1296323 w 1298601"/>
                <a:gd name="connsiteY2" fmla="*/ 417756 h 985569"/>
                <a:gd name="connsiteX3" fmla="*/ 893434 w 1298601"/>
                <a:gd name="connsiteY3" fmla="*/ 880754 h 985569"/>
                <a:gd name="connsiteX4" fmla="*/ 440009 w 1298601"/>
                <a:gd name="connsiteY4" fmla="*/ 979240 h 985569"/>
                <a:gd name="connsiteX5" fmla="*/ 56345 w 1298601"/>
                <a:gd name="connsiteY5" fmla="*/ 560057 h 985569"/>
                <a:gd name="connsiteX6" fmla="*/ 43876 w 1298601"/>
                <a:gd name="connsiteY6" fmla="*/ 257344 h 985569"/>
                <a:gd name="connsiteX0" fmla="*/ 41733 w 1296458"/>
                <a:gd name="connsiteY0" fmla="*/ 257439 h 985664"/>
                <a:gd name="connsiteX1" fmla="*/ 405024 w 1296458"/>
                <a:gd name="connsiteY1" fmla="*/ 2625 h 985664"/>
                <a:gd name="connsiteX2" fmla="*/ 1294180 w 1296458"/>
                <a:gd name="connsiteY2" fmla="*/ 417851 h 985664"/>
                <a:gd name="connsiteX3" fmla="*/ 891291 w 1296458"/>
                <a:gd name="connsiteY3" fmla="*/ 880849 h 985664"/>
                <a:gd name="connsiteX4" fmla="*/ 437866 w 1296458"/>
                <a:gd name="connsiteY4" fmla="*/ 979335 h 985664"/>
                <a:gd name="connsiteX5" fmla="*/ 54202 w 1296458"/>
                <a:gd name="connsiteY5" fmla="*/ 560152 h 985664"/>
                <a:gd name="connsiteX6" fmla="*/ 41733 w 1296458"/>
                <a:gd name="connsiteY6" fmla="*/ 257439 h 985664"/>
                <a:gd name="connsiteX0" fmla="*/ 34170 w 1288895"/>
                <a:gd name="connsiteY0" fmla="*/ 257517 h 985742"/>
                <a:gd name="connsiteX1" fmla="*/ 397461 w 1288895"/>
                <a:gd name="connsiteY1" fmla="*/ 2703 h 985742"/>
                <a:gd name="connsiteX2" fmla="*/ 1286617 w 1288895"/>
                <a:gd name="connsiteY2" fmla="*/ 417929 h 985742"/>
                <a:gd name="connsiteX3" fmla="*/ 883728 w 1288895"/>
                <a:gd name="connsiteY3" fmla="*/ 880927 h 985742"/>
                <a:gd name="connsiteX4" fmla="*/ 430303 w 1288895"/>
                <a:gd name="connsiteY4" fmla="*/ 979413 h 985742"/>
                <a:gd name="connsiteX5" fmla="*/ 46639 w 1288895"/>
                <a:gd name="connsiteY5" fmla="*/ 560230 h 985742"/>
                <a:gd name="connsiteX6" fmla="*/ 34170 w 1288895"/>
                <a:gd name="connsiteY6" fmla="*/ 257517 h 985742"/>
                <a:gd name="connsiteX0" fmla="*/ 65322 w 1320047"/>
                <a:gd name="connsiteY0" fmla="*/ 204076 h 932301"/>
                <a:gd name="connsiteX1" fmla="*/ 781819 w 1320047"/>
                <a:gd name="connsiteY1" fmla="*/ 3268 h 932301"/>
                <a:gd name="connsiteX2" fmla="*/ 1317769 w 1320047"/>
                <a:gd name="connsiteY2" fmla="*/ 364488 h 932301"/>
                <a:gd name="connsiteX3" fmla="*/ 914880 w 1320047"/>
                <a:gd name="connsiteY3" fmla="*/ 827486 h 932301"/>
                <a:gd name="connsiteX4" fmla="*/ 461455 w 1320047"/>
                <a:gd name="connsiteY4" fmla="*/ 925972 h 932301"/>
                <a:gd name="connsiteX5" fmla="*/ 77791 w 1320047"/>
                <a:gd name="connsiteY5" fmla="*/ 506789 h 932301"/>
                <a:gd name="connsiteX6" fmla="*/ 65322 w 1320047"/>
                <a:gd name="connsiteY6" fmla="*/ 204076 h 932301"/>
                <a:gd name="connsiteX0" fmla="*/ 65322 w 1320047"/>
                <a:gd name="connsiteY0" fmla="*/ 228480 h 956705"/>
                <a:gd name="connsiteX1" fmla="*/ 781819 w 1320047"/>
                <a:gd name="connsiteY1" fmla="*/ 27672 h 956705"/>
                <a:gd name="connsiteX2" fmla="*/ 1317769 w 1320047"/>
                <a:gd name="connsiteY2" fmla="*/ 388892 h 956705"/>
                <a:gd name="connsiteX3" fmla="*/ 914880 w 1320047"/>
                <a:gd name="connsiteY3" fmla="*/ 851890 h 956705"/>
                <a:gd name="connsiteX4" fmla="*/ 461455 w 1320047"/>
                <a:gd name="connsiteY4" fmla="*/ 950376 h 956705"/>
                <a:gd name="connsiteX5" fmla="*/ 77791 w 1320047"/>
                <a:gd name="connsiteY5" fmla="*/ 531193 h 956705"/>
                <a:gd name="connsiteX6" fmla="*/ 65322 w 1320047"/>
                <a:gd name="connsiteY6" fmla="*/ 228480 h 956705"/>
                <a:gd name="connsiteX0" fmla="*/ 170544 w 1251299"/>
                <a:gd name="connsiteY0" fmla="*/ 44529 h 1003758"/>
                <a:gd name="connsiteX1" fmla="*/ 713071 w 1251299"/>
                <a:gd name="connsiteY1" fmla="*/ 74725 h 1003758"/>
                <a:gd name="connsiteX2" fmla="*/ 1249021 w 1251299"/>
                <a:gd name="connsiteY2" fmla="*/ 435945 h 1003758"/>
                <a:gd name="connsiteX3" fmla="*/ 846132 w 1251299"/>
                <a:gd name="connsiteY3" fmla="*/ 898943 h 1003758"/>
                <a:gd name="connsiteX4" fmla="*/ 392707 w 1251299"/>
                <a:gd name="connsiteY4" fmla="*/ 997429 h 1003758"/>
                <a:gd name="connsiteX5" fmla="*/ 9043 w 1251299"/>
                <a:gd name="connsiteY5" fmla="*/ 578246 h 1003758"/>
                <a:gd name="connsiteX6" fmla="*/ 170544 w 1251299"/>
                <a:gd name="connsiteY6" fmla="*/ 44529 h 1003758"/>
                <a:gd name="connsiteX0" fmla="*/ 170544 w 1149089"/>
                <a:gd name="connsiteY0" fmla="*/ 43530 h 1002759"/>
                <a:gd name="connsiteX1" fmla="*/ 713071 w 1149089"/>
                <a:gd name="connsiteY1" fmla="*/ 73726 h 1002759"/>
                <a:gd name="connsiteX2" fmla="*/ 1145954 w 1149089"/>
                <a:gd name="connsiteY2" fmla="*/ 412223 h 1002759"/>
                <a:gd name="connsiteX3" fmla="*/ 846132 w 1149089"/>
                <a:gd name="connsiteY3" fmla="*/ 897944 h 1002759"/>
                <a:gd name="connsiteX4" fmla="*/ 392707 w 1149089"/>
                <a:gd name="connsiteY4" fmla="*/ 996430 h 1002759"/>
                <a:gd name="connsiteX5" fmla="*/ 9043 w 1149089"/>
                <a:gd name="connsiteY5" fmla="*/ 577247 h 1002759"/>
                <a:gd name="connsiteX6" fmla="*/ 170544 w 1149089"/>
                <a:gd name="connsiteY6" fmla="*/ 43530 h 100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9089" h="1002759">
                  <a:moveTo>
                    <a:pt x="170544" y="43530"/>
                  </a:moveTo>
                  <a:cubicBezTo>
                    <a:pt x="287882" y="-40390"/>
                    <a:pt x="550503" y="12277"/>
                    <a:pt x="713071" y="73726"/>
                  </a:cubicBezTo>
                  <a:cubicBezTo>
                    <a:pt x="875639" y="135175"/>
                    <a:pt x="1068512" y="248639"/>
                    <a:pt x="1145954" y="412223"/>
                  </a:cubicBezTo>
                  <a:cubicBezTo>
                    <a:pt x="1179712" y="519082"/>
                    <a:pt x="931636" y="818768"/>
                    <a:pt x="846132" y="897944"/>
                  </a:cubicBezTo>
                  <a:cubicBezTo>
                    <a:pt x="745433" y="975824"/>
                    <a:pt x="539106" y="1019964"/>
                    <a:pt x="392707" y="996430"/>
                  </a:cubicBezTo>
                  <a:cubicBezTo>
                    <a:pt x="261878" y="937646"/>
                    <a:pt x="46070" y="736064"/>
                    <a:pt x="9043" y="577247"/>
                  </a:cubicBezTo>
                  <a:cubicBezTo>
                    <a:pt x="-27984" y="418430"/>
                    <a:pt x="53206" y="127450"/>
                    <a:pt x="170544" y="43530"/>
                  </a:cubicBezTo>
                  <a:close/>
                </a:path>
              </a:pathLst>
            </a:custGeom>
            <a:no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Form 44">
              <a:extLst>
                <a:ext uri="{FF2B5EF4-FFF2-40B4-BE49-F238E27FC236}">
                  <a16:creationId xmlns:a16="http://schemas.microsoft.com/office/drawing/2014/main" id="{9D60EC16-A0AD-C638-92D1-57BE8642599D}"/>
                </a:ext>
              </a:extLst>
            </p:cNvPr>
            <p:cNvSpPr/>
            <p:nvPr/>
          </p:nvSpPr>
          <p:spPr>
            <a:xfrm rot="3575821">
              <a:off x="7573625" y="2037873"/>
              <a:ext cx="424354" cy="508674"/>
            </a:xfrm>
            <a:custGeom>
              <a:avLst/>
              <a:gdLst>
                <a:gd name="connsiteX0" fmla="*/ 450850 w 450850"/>
                <a:gd name="connsiteY0" fmla="*/ 0 h 384182"/>
                <a:gd name="connsiteX1" fmla="*/ 406400 w 450850"/>
                <a:gd name="connsiteY1" fmla="*/ 47625 h 384182"/>
                <a:gd name="connsiteX2" fmla="*/ 361950 w 450850"/>
                <a:gd name="connsiteY2" fmla="*/ 101600 h 384182"/>
                <a:gd name="connsiteX3" fmla="*/ 342900 w 450850"/>
                <a:gd name="connsiteY3" fmla="*/ 130175 h 384182"/>
                <a:gd name="connsiteX4" fmla="*/ 298450 w 450850"/>
                <a:gd name="connsiteY4" fmla="*/ 184150 h 384182"/>
                <a:gd name="connsiteX5" fmla="*/ 273050 w 450850"/>
                <a:gd name="connsiteY5" fmla="*/ 206375 h 384182"/>
                <a:gd name="connsiteX6" fmla="*/ 155575 w 450850"/>
                <a:gd name="connsiteY6" fmla="*/ 266700 h 384182"/>
                <a:gd name="connsiteX7" fmla="*/ 127000 w 450850"/>
                <a:gd name="connsiteY7" fmla="*/ 288925 h 384182"/>
                <a:gd name="connsiteX8" fmla="*/ 117475 w 450850"/>
                <a:gd name="connsiteY8" fmla="*/ 301625 h 384182"/>
                <a:gd name="connsiteX9" fmla="*/ 104775 w 450850"/>
                <a:gd name="connsiteY9" fmla="*/ 320675 h 384182"/>
                <a:gd name="connsiteX10" fmla="*/ 69850 w 450850"/>
                <a:gd name="connsiteY10" fmla="*/ 342900 h 384182"/>
                <a:gd name="connsiteX11" fmla="*/ 28575 w 450850"/>
                <a:gd name="connsiteY11" fmla="*/ 365125 h 384182"/>
                <a:gd name="connsiteX12" fmla="*/ 15875 w 450850"/>
                <a:gd name="connsiteY12" fmla="*/ 371475 h 384182"/>
                <a:gd name="connsiteX13" fmla="*/ 0 w 450850"/>
                <a:gd name="connsiteY13" fmla="*/ 384175 h 384182"/>
                <a:gd name="connsiteX0" fmla="*/ 508000 w 508000"/>
                <a:gd name="connsiteY0" fmla="*/ 0 h 419100"/>
                <a:gd name="connsiteX1" fmla="*/ 463550 w 508000"/>
                <a:gd name="connsiteY1" fmla="*/ 47625 h 419100"/>
                <a:gd name="connsiteX2" fmla="*/ 419100 w 508000"/>
                <a:gd name="connsiteY2" fmla="*/ 101600 h 419100"/>
                <a:gd name="connsiteX3" fmla="*/ 400050 w 508000"/>
                <a:gd name="connsiteY3" fmla="*/ 130175 h 419100"/>
                <a:gd name="connsiteX4" fmla="*/ 355600 w 508000"/>
                <a:gd name="connsiteY4" fmla="*/ 184150 h 419100"/>
                <a:gd name="connsiteX5" fmla="*/ 330200 w 508000"/>
                <a:gd name="connsiteY5" fmla="*/ 206375 h 419100"/>
                <a:gd name="connsiteX6" fmla="*/ 212725 w 508000"/>
                <a:gd name="connsiteY6" fmla="*/ 266700 h 419100"/>
                <a:gd name="connsiteX7" fmla="*/ 184150 w 508000"/>
                <a:gd name="connsiteY7" fmla="*/ 288925 h 419100"/>
                <a:gd name="connsiteX8" fmla="*/ 174625 w 508000"/>
                <a:gd name="connsiteY8" fmla="*/ 301625 h 419100"/>
                <a:gd name="connsiteX9" fmla="*/ 161925 w 508000"/>
                <a:gd name="connsiteY9" fmla="*/ 320675 h 419100"/>
                <a:gd name="connsiteX10" fmla="*/ 127000 w 508000"/>
                <a:gd name="connsiteY10" fmla="*/ 342900 h 419100"/>
                <a:gd name="connsiteX11" fmla="*/ 85725 w 508000"/>
                <a:gd name="connsiteY11" fmla="*/ 365125 h 419100"/>
                <a:gd name="connsiteX12" fmla="*/ 73025 w 508000"/>
                <a:gd name="connsiteY12" fmla="*/ 371475 h 419100"/>
                <a:gd name="connsiteX13" fmla="*/ 0 w 508000"/>
                <a:gd name="connsiteY13" fmla="*/ 419100 h 419100"/>
                <a:gd name="connsiteX0" fmla="*/ 547288 w 547288"/>
                <a:gd name="connsiteY0" fmla="*/ 0 h 410772"/>
                <a:gd name="connsiteX1" fmla="*/ 502838 w 547288"/>
                <a:gd name="connsiteY1" fmla="*/ 47625 h 410772"/>
                <a:gd name="connsiteX2" fmla="*/ 458388 w 547288"/>
                <a:gd name="connsiteY2" fmla="*/ 101600 h 410772"/>
                <a:gd name="connsiteX3" fmla="*/ 439338 w 547288"/>
                <a:gd name="connsiteY3" fmla="*/ 130175 h 410772"/>
                <a:gd name="connsiteX4" fmla="*/ 394888 w 547288"/>
                <a:gd name="connsiteY4" fmla="*/ 184150 h 410772"/>
                <a:gd name="connsiteX5" fmla="*/ 369488 w 547288"/>
                <a:gd name="connsiteY5" fmla="*/ 206375 h 410772"/>
                <a:gd name="connsiteX6" fmla="*/ 252013 w 547288"/>
                <a:gd name="connsiteY6" fmla="*/ 266700 h 410772"/>
                <a:gd name="connsiteX7" fmla="*/ 223438 w 547288"/>
                <a:gd name="connsiteY7" fmla="*/ 288925 h 410772"/>
                <a:gd name="connsiteX8" fmla="*/ 213913 w 547288"/>
                <a:gd name="connsiteY8" fmla="*/ 301625 h 410772"/>
                <a:gd name="connsiteX9" fmla="*/ 201213 w 547288"/>
                <a:gd name="connsiteY9" fmla="*/ 320675 h 410772"/>
                <a:gd name="connsiteX10" fmla="*/ 166288 w 547288"/>
                <a:gd name="connsiteY10" fmla="*/ 342900 h 410772"/>
                <a:gd name="connsiteX11" fmla="*/ 125013 w 547288"/>
                <a:gd name="connsiteY11" fmla="*/ 365125 h 410772"/>
                <a:gd name="connsiteX12" fmla="*/ 112313 w 547288"/>
                <a:gd name="connsiteY12" fmla="*/ 371475 h 410772"/>
                <a:gd name="connsiteX13" fmla="*/ 0 w 547288"/>
                <a:gd name="connsiteY13" fmla="*/ 410772 h 410772"/>
                <a:gd name="connsiteX0" fmla="*/ 424354 w 503408"/>
                <a:gd name="connsiteY0" fmla="*/ 0 h 508674"/>
                <a:gd name="connsiteX1" fmla="*/ 502838 w 503408"/>
                <a:gd name="connsiteY1" fmla="*/ 145527 h 508674"/>
                <a:gd name="connsiteX2" fmla="*/ 458388 w 503408"/>
                <a:gd name="connsiteY2" fmla="*/ 199502 h 508674"/>
                <a:gd name="connsiteX3" fmla="*/ 439338 w 503408"/>
                <a:gd name="connsiteY3" fmla="*/ 228077 h 508674"/>
                <a:gd name="connsiteX4" fmla="*/ 394888 w 503408"/>
                <a:gd name="connsiteY4" fmla="*/ 282052 h 508674"/>
                <a:gd name="connsiteX5" fmla="*/ 369488 w 503408"/>
                <a:gd name="connsiteY5" fmla="*/ 304277 h 508674"/>
                <a:gd name="connsiteX6" fmla="*/ 252013 w 503408"/>
                <a:gd name="connsiteY6" fmla="*/ 364602 h 508674"/>
                <a:gd name="connsiteX7" fmla="*/ 223438 w 503408"/>
                <a:gd name="connsiteY7" fmla="*/ 386827 h 508674"/>
                <a:gd name="connsiteX8" fmla="*/ 213913 w 503408"/>
                <a:gd name="connsiteY8" fmla="*/ 399527 h 508674"/>
                <a:gd name="connsiteX9" fmla="*/ 201213 w 503408"/>
                <a:gd name="connsiteY9" fmla="*/ 418577 h 508674"/>
                <a:gd name="connsiteX10" fmla="*/ 166288 w 503408"/>
                <a:gd name="connsiteY10" fmla="*/ 440802 h 508674"/>
                <a:gd name="connsiteX11" fmla="*/ 125013 w 503408"/>
                <a:gd name="connsiteY11" fmla="*/ 463027 h 508674"/>
                <a:gd name="connsiteX12" fmla="*/ 112313 w 503408"/>
                <a:gd name="connsiteY12" fmla="*/ 469377 h 508674"/>
                <a:gd name="connsiteX13" fmla="*/ 0 w 503408"/>
                <a:gd name="connsiteY13" fmla="*/ 508674 h 508674"/>
                <a:gd name="connsiteX0" fmla="*/ 424354 w 459099"/>
                <a:gd name="connsiteY0" fmla="*/ 0 h 508674"/>
                <a:gd name="connsiteX1" fmla="*/ 413196 w 459099"/>
                <a:gd name="connsiteY1" fmla="*/ 166552 h 508674"/>
                <a:gd name="connsiteX2" fmla="*/ 458388 w 459099"/>
                <a:gd name="connsiteY2" fmla="*/ 199502 h 508674"/>
                <a:gd name="connsiteX3" fmla="*/ 439338 w 459099"/>
                <a:gd name="connsiteY3" fmla="*/ 228077 h 508674"/>
                <a:gd name="connsiteX4" fmla="*/ 394888 w 459099"/>
                <a:gd name="connsiteY4" fmla="*/ 282052 h 508674"/>
                <a:gd name="connsiteX5" fmla="*/ 369488 w 459099"/>
                <a:gd name="connsiteY5" fmla="*/ 304277 h 508674"/>
                <a:gd name="connsiteX6" fmla="*/ 252013 w 459099"/>
                <a:gd name="connsiteY6" fmla="*/ 364602 h 508674"/>
                <a:gd name="connsiteX7" fmla="*/ 223438 w 459099"/>
                <a:gd name="connsiteY7" fmla="*/ 386827 h 508674"/>
                <a:gd name="connsiteX8" fmla="*/ 213913 w 459099"/>
                <a:gd name="connsiteY8" fmla="*/ 399527 h 508674"/>
                <a:gd name="connsiteX9" fmla="*/ 201213 w 459099"/>
                <a:gd name="connsiteY9" fmla="*/ 418577 h 508674"/>
                <a:gd name="connsiteX10" fmla="*/ 166288 w 459099"/>
                <a:gd name="connsiteY10" fmla="*/ 440802 h 508674"/>
                <a:gd name="connsiteX11" fmla="*/ 125013 w 459099"/>
                <a:gd name="connsiteY11" fmla="*/ 463027 h 508674"/>
                <a:gd name="connsiteX12" fmla="*/ 112313 w 459099"/>
                <a:gd name="connsiteY12" fmla="*/ 469377 h 508674"/>
                <a:gd name="connsiteX13" fmla="*/ 0 w 459099"/>
                <a:gd name="connsiteY13" fmla="*/ 508674 h 508674"/>
                <a:gd name="connsiteX0" fmla="*/ 424354 w 439628"/>
                <a:gd name="connsiteY0" fmla="*/ 0 h 508674"/>
                <a:gd name="connsiteX1" fmla="*/ 413196 w 439628"/>
                <a:gd name="connsiteY1" fmla="*/ 166552 h 508674"/>
                <a:gd name="connsiteX2" fmla="*/ 372910 w 439628"/>
                <a:gd name="connsiteY2" fmla="*/ 200883 h 508674"/>
                <a:gd name="connsiteX3" fmla="*/ 439338 w 439628"/>
                <a:gd name="connsiteY3" fmla="*/ 228077 h 508674"/>
                <a:gd name="connsiteX4" fmla="*/ 394888 w 439628"/>
                <a:gd name="connsiteY4" fmla="*/ 282052 h 508674"/>
                <a:gd name="connsiteX5" fmla="*/ 369488 w 439628"/>
                <a:gd name="connsiteY5" fmla="*/ 304277 h 508674"/>
                <a:gd name="connsiteX6" fmla="*/ 252013 w 439628"/>
                <a:gd name="connsiteY6" fmla="*/ 364602 h 508674"/>
                <a:gd name="connsiteX7" fmla="*/ 223438 w 439628"/>
                <a:gd name="connsiteY7" fmla="*/ 386827 h 508674"/>
                <a:gd name="connsiteX8" fmla="*/ 213913 w 439628"/>
                <a:gd name="connsiteY8" fmla="*/ 399527 h 508674"/>
                <a:gd name="connsiteX9" fmla="*/ 201213 w 439628"/>
                <a:gd name="connsiteY9" fmla="*/ 418577 h 508674"/>
                <a:gd name="connsiteX10" fmla="*/ 166288 w 439628"/>
                <a:gd name="connsiteY10" fmla="*/ 440802 h 508674"/>
                <a:gd name="connsiteX11" fmla="*/ 125013 w 439628"/>
                <a:gd name="connsiteY11" fmla="*/ 463027 h 508674"/>
                <a:gd name="connsiteX12" fmla="*/ 112313 w 439628"/>
                <a:gd name="connsiteY12" fmla="*/ 469377 h 508674"/>
                <a:gd name="connsiteX13" fmla="*/ 0 w 439628"/>
                <a:gd name="connsiteY13" fmla="*/ 508674 h 508674"/>
                <a:gd name="connsiteX0" fmla="*/ 424354 w 424354"/>
                <a:gd name="connsiteY0" fmla="*/ 0 h 508674"/>
                <a:gd name="connsiteX1" fmla="*/ 413196 w 424354"/>
                <a:gd name="connsiteY1" fmla="*/ 166552 h 508674"/>
                <a:gd name="connsiteX2" fmla="*/ 372910 w 424354"/>
                <a:gd name="connsiteY2" fmla="*/ 200883 h 508674"/>
                <a:gd name="connsiteX3" fmla="*/ 371127 w 424354"/>
                <a:gd name="connsiteY3" fmla="*/ 269040 h 508674"/>
                <a:gd name="connsiteX4" fmla="*/ 394888 w 424354"/>
                <a:gd name="connsiteY4" fmla="*/ 282052 h 508674"/>
                <a:gd name="connsiteX5" fmla="*/ 369488 w 424354"/>
                <a:gd name="connsiteY5" fmla="*/ 304277 h 508674"/>
                <a:gd name="connsiteX6" fmla="*/ 252013 w 424354"/>
                <a:gd name="connsiteY6" fmla="*/ 364602 h 508674"/>
                <a:gd name="connsiteX7" fmla="*/ 223438 w 424354"/>
                <a:gd name="connsiteY7" fmla="*/ 386827 h 508674"/>
                <a:gd name="connsiteX8" fmla="*/ 213913 w 424354"/>
                <a:gd name="connsiteY8" fmla="*/ 399527 h 508674"/>
                <a:gd name="connsiteX9" fmla="*/ 201213 w 424354"/>
                <a:gd name="connsiteY9" fmla="*/ 418577 h 508674"/>
                <a:gd name="connsiteX10" fmla="*/ 166288 w 424354"/>
                <a:gd name="connsiteY10" fmla="*/ 440802 h 508674"/>
                <a:gd name="connsiteX11" fmla="*/ 125013 w 424354"/>
                <a:gd name="connsiteY11" fmla="*/ 463027 h 508674"/>
                <a:gd name="connsiteX12" fmla="*/ 112313 w 424354"/>
                <a:gd name="connsiteY12" fmla="*/ 469377 h 508674"/>
                <a:gd name="connsiteX13" fmla="*/ 0 w 424354"/>
                <a:gd name="connsiteY13" fmla="*/ 508674 h 508674"/>
                <a:gd name="connsiteX0" fmla="*/ 424354 w 424354"/>
                <a:gd name="connsiteY0" fmla="*/ 0 h 508674"/>
                <a:gd name="connsiteX1" fmla="*/ 413196 w 424354"/>
                <a:gd name="connsiteY1" fmla="*/ 166552 h 508674"/>
                <a:gd name="connsiteX2" fmla="*/ 392079 w 424354"/>
                <a:gd name="connsiteY2" fmla="*/ 212131 h 508674"/>
                <a:gd name="connsiteX3" fmla="*/ 371127 w 424354"/>
                <a:gd name="connsiteY3" fmla="*/ 269040 h 508674"/>
                <a:gd name="connsiteX4" fmla="*/ 394888 w 424354"/>
                <a:gd name="connsiteY4" fmla="*/ 282052 h 508674"/>
                <a:gd name="connsiteX5" fmla="*/ 369488 w 424354"/>
                <a:gd name="connsiteY5" fmla="*/ 304277 h 508674"/>
                <a:gd name="connsiteX6" fmla="*/ 252013 w 424354"/>
                <a:gd name="connsiteY6" fmla="*/ 364602 h 508674"/>
                <a:gd name="connsiteX7" fmla="*/ 223438 w 424354"/>
                <a:gd name="connsiteY7" fmla="*/ 386827 h 508674"/>
                <a:gd name="connsiteX8" fmla="*/ 213913 w 424354"/>
                <a:gd name="connsiteY8" fmla="*/ 399527 h 508674"/>
                <a:gd name="connsiteX9" fmla="*/ 201213 w 424354"/>
                <a:gd name="connsiteY9" fmla="*/ 418577 h 508674"/>
                <a:gd name="connsiteX10" fmla="*/ 166288 w 424354"/>
                <a:gd name="connsiteY10" fmla="*/ 440802 h 508674"/>
                <a:gd name="connsiteX11" fmla="*/ 125013 w 424354"/>
                <a:gd name="connsiteY11" fmla="*/ 463027 h 508674"/>
                <a:gd name="connsiteX12" fmla="*/ 112313 w 424354"/>
                <a:gd name="connsiteY12" fmla="*/ 469377 h 508674"/>
                <a:gd name="connsiteX13" fmla="*/ 0 w 424354"/>
                <a:gd name="connsiteY13" fmla="*/ 508674 h 508674"/>
                <a:gd name="connsiteX0" fmla="*/ 424354 w 424354"/>
                <a:gd name="connsiteY0" fmla="*/ 0 h 508674"/>
                <a:gd name="connsiteX1" fmla="*/ 413196 w 424354"/>
                <a:gd name="connsiteY1" fmla="*/ 166552 h 508674"/>
                <a:gd name="connsiteX2" fmla="*/ 392079 w 424354"/>
                <a:gd name="connsiteY2" fmla="*/ 212131 h 508674"/>
                <a:gd name="connsiteX3" fmla="*/ 371127 w 424354"/>
                <a:gd name="connsiteY3" fmla="*/ 269040 h 508674"/>
                <a:gd name="connsiteX4" fmla="*/ 340189 w 424354"/>
                <a:gd name="connsiteY4" fmla="*/ 312536 h 508674"/>
                <a:gd name="connsiteX5" fmla="*/ 369488 w 424354"/>
                <a:gd name="connsiteY5" fmla="*/ 304277 h 508674"/>
                <a:gd name="connsiteX6" fmla="*/ 252013 w 424354"/>
                <a:gd name="connsiteY6" fmla="*/ 364602 h 508674"/>
                <a:gd name="connsiteX7" fmla="*/ 223438 w 424354"/>
                <a:gd name="connsiteY7" fmla="*/ 386827 h 508674"/>
                <a:gd name="connsiteX8" fmla="*/ 213913 w 424354"/>
                <a:gd name="connsiteY8" fmla="*/ 399527 h 508674"/>
                <a:gd name="connsiteX9" fmla="*/ 201213 w 424354"/>
                <a:gd name="connsiteY9" fmla="*/ 418577 h 508674"/>
                <a:gd name="connsiteX10" fmla="*/ 166288 w 424354"/>
                <a:gd name="connsiteY10" fmla="*/ 440802 h 508674"/>
                <a:gd name="connsiteX11" fmla="*/ 125013 w 424354"/>
                <a:gd name="connsiteY11" fmla="*/ 463027 h 508674"/>
                <a:gd name="connsiteX12" fmla="*/ 112313 w 424354"/>
                <a:gd name="connsiteY12" fmla="*/ 469377 h 508674"/>
                <a:gd name="connsiteX13" fmla="*/ 0 w 424354"/>
                <a:gd name="connsiteY13" fmla="*/ 508674 h 508674"/>
                <a:gd name="connsiteX0" fmla="*/ 424354 w 424354"/>
                <a:gd name="connsiteY0" fmla="*/ 0 h 508674"/>
                <a:gd name="connsiteX1" fmla="*/ 413196 w 424354"/>
                <a:gd name="connsiteY1" fmla="*/ 166552 h 508674"/>
                <a:gd name="connsiteX2" fmla="*/ 392079 w 424354"/>
                <a:gd name="connsiteY2" fmla="*/ 212131 h 508674"/>
                <a:gd name="connsiteX3" fmla="*/ 371127 w 424354"/>
                <a:gd name="connsiteY3" fmla="*/ 269040 h 508674"/>
                <a:gd name="connsiteX4" fmla="*/ 340189 w 424354"/>
                <a:gd name="connsiteY4" fmla="*/ 312536 h 508674"/>
                <a:gd name="connsiteX5" fmla="*/ 295326 w 424354"/>
                <a:gd name="connsiteY5" fmla="*/ 349111 h 508674"/>
                <a:gd name="connsiteX6" fmla="*/ 252013 w 424354"/>
                <a:gd name="connsiteY6" fmla="*/ 364602 h 508674"/>
                <a:gd name="connsiteX7" fmla="*/ 223438 w 424354"/>
                <a:gd name="connsiteY7" fmla="*/ 386827 h 508674"/>
                <a:gd name="connsiteX8" fmla="*/ 213913 w 424354"/>
                <a:gd name="connsiteY8" fmla="*/ 399527 h 508674"/>
                <a:gd name="connsiteX9" fmla="*/ 201213 w 424354"/>
                <a:gd name="connsiteY9" fmla="*/ 418577 h 508674"/>
                <a:gd name="connsiteX10" fmla="*/ 166288 w 424354"/>
                <a:gd name="connsiteY10" fmla="*/ 440802 h 508674"/>
                <a:gd name="connsiteX11" fmla="*/ 125013 w 424354"/>
                <a:gd name="connsiteY11" fmla="*/ 463027 h 508674"/>
                <a:gd name="connsiteX12" fmla="*/ 112313 w 424354"/>
                <a:gd name="connsiteY12" fmla="*/ 469377 h 508674"/>
                <a:gd name="connsiteX13" fmla="*/ 0 w 424354"/>
                <a:gd name="connsiteY13" fmla="*/ 508674 h 508674"/>
                <a:gd name="connsiteX0" fmla="*/ 424354 w 424354"/>
                <a:gd name="connsiteY0" fmla="*/ 0 h 508674"/>
                <a:gd name="connsiteX1" fmla="*/ 413196 w 424354"/>
                <a:gd name="connsiteY1" fmla="*/ 166552 h 508674"/>
                <a:gd name="connsiteX2" fmla="*/ 392079 w 424354"/>
                <a:gd name="connsiteY2" fmla="*/ 212131 h 508674"/>
                <a:gd name="connsiteX3" fmla="*/ 371127 w 424354"/>
                <a:gd name="connsiteY3" fmla="*/ 269040 h 508674"/>
                <a:gd name="connsiteX4" fmla="*/ 340189 w 424354"/>
                <a:gd name="connsiteY4" fmla="*/ 312536 h 508674"/>
                <a:gd name="connsiteX5" fmla="*/ 295326 w 424354"/>
                <a:gd name="connsiteY5" fmla="*/ 349111 h 508674"/>
                <a:gd name="connsiteX6" fmla="*/ 247192 w 424354"/>
                <a:gd name="connsiteY6" fmla="*/ 372817 h 508674"/>
                <a:gd name="connsiteX7" fmla="*/ 223438 w 424354"/>
                <a:gd name="connsiteY7" fmla="*/ 386827 h 508674"/>
                <a:gd name="connsiteX8" fmla="*/ 213913 w 424354"/>
                <a:gd name="connsiteY8" fmla="*/ 399527 h 508674"/>
                <a:gd name="connsiteX9" fmla="*/ 201213 w 424354"/>
                <a:gd name="connsiteY9" fmla="*/ 418577 h 508674"/>
                <a:gd name="connsiteX10" fmla="*/ 166288 w 424354"/>
                <a:gd name="connsiteY10" fmla="*/ 440802 h 508674"/>
                <a:gd name="connsiteX11" fmla="*/ 125013 w 424354"/>
                <a:gd name="connsiteY11" fmla="*/ 463027 h 508674"/>
                <a:gd name="connsiteX12" fmla="*/ 112313 w 424354"/>
                <a:gd name="connsiteY12" fmla="*/ 469377 h 508674"/>
                <a:gd name="connsiteX13" fmla="*/ 0 w 424354"/>
                <a:gd name="connsiteY13" fmla="*/ 508674 h 50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354" h="508674">
                  <a:moveTo>
                    <a:pt x="424354" y="0"/>
                  </a:moveTo>
                  <a:cubicBezTo>
                    <a:pt x="397213" y="33926"/>
                    <a:pt x="418575" y="131197"/>
                    <a:pt x="413196" y="166552"/>
                  </a:cubicBezTo>
                  <a:cubicBezTo>
                    <a:pt x="407817" y="201907"/>
                    <a:pt x="399090" y="195050"/>
                    <a:pt x="392079" y="212131"/>
                  </a:cubicBezTo>
                  <a:cubicBezTo>
                    <a:pt x="385068" y="229212"/>
                    <a:pt x="379775" y="252306"/>
                    <a:pt x="371127" y="269040"/>
                  </a:cubicBezTo>
                  <a:cubicBezTo>
                    <a:pt x="362479" y="285774"/>
                    <a:pt x="352822" y="299191"/>
                    <a:pt x="340189" y="312536"/>
                  </a:cubicBezTo>
                  <a:cubicBezTo>
                    <a:pt x="327556" y="325881"/>
                    <a:pt x="310825" y="339064"/>
                    <a:pt x="295326" y="349111"/>
                  </a:cubicBezTo>
                  <a:cubicBezTo>
                    <a:pt x="279827" y="359158"/>
                    <a:pt x="259173" y="366531"/>
                    <a:pt x="247192" y="372817"/>
                  </a:cubicBezTo>
                  <a:cubicBezTo>
                    <a:pt x="235211" y="379103"/>
                    <a:pt x="228984" y="382375"/>
                    <a:pt x="223438" y="386827"/>
                  </a:cubicBezTo>
                  <a:cubicBezTo>
                    <a:pt x="217892" y="391279"/>
                    <a:pt x="216948" y="395192"/>
                    <a:pt x="213913" y="399527"/>
                  </a:cubicBezTo>
                  <a:cubicBezTo>
                    <a:pt x="209536" y="405779"/>
                    <a:pt x="207652" y="414480"/>
                    <a:pt x="201213" y="418577"/>
                  </a:cubicBezTo>
                  <a:cubicBezTo>
                    <a:pt x="189571" y="425985"/>
                    <a:pt x="178630" y="434631"/>
                    <a:pt x="166288" y="440802"/>
                  </a:cubicBezTo>
                  <a:cubicBezTo>
                    <a:pt x="126108" y="460892"/>
                    <a:pt x="169624" y="438693"/>
                    <a:pt x="125013" y="463027"/>
                  </a:cubicBezTo>
                  <a:cubicBezTo>
                    <a:pt x="120858" y="465293"/>
                    <a:pt x="116099" y="466537"/>
                    <a:pt x="112313" y="469377"/>
                  </a:cubicBezTo>
                  <a:cubicBezTo>
                    <a:pt x="94382" y="482825"/>
                    <a:pt x="9954" y="508674"/>
                    <a:pt x="0" y="508674"/>
                  </a:cubicBezTo>
                </a:path>
              </a:pathLst>
            </a:cu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Freihandform: Form 48">
              <a:extLst>
                <a:ext uri="{FF2B5EF4-FFF2-40B4-BE49-F238E27FC236}">
                  <a16:creationId xmlns:a16="http://schemas.microsoft.com/office/drawing/2014/main" id="{1AEDCFEF-D8F8-AFC1-33E8-A60938E4E148}"/>
                </a:ext>
              </a:extLst>
            </p:cNvPr>
            <p:cNvSpPr/>
            <p:nvPr/>
          </p:nvSpPr>
          <p:spPr>
            <a:xfrm rot="18561611">
              <a:off x="7297654" y="2505083"/>
              <a:ext cx="610027" cy="469936"/>
            </a:xfrm>
            <a:custGeom>
              <a:avLst/>
              <a:gdLst>
                <a:gd name="connsiteX0" fmla="*/ 450850 w 450850"/>
                <a:gd name="connsiteY0" fmla="*/ 0 h 384182"/>
                <a:gd name="connsiteX1" fmla="*/ 406400 w 450850"/>
                <a:gd name="connsiteY1" fmla="*/ 47625 h 384182"/>
                <a:gd name="connsiteX2" fmla="*/ 361950 w 450850"/>
                <a:gd name="connsiteY2" fmla="*/ 101600 h 384182"/>
                <a:gd name="connsiteX3" fmla="*/ 342900 w 450850"/>
                <a:gd name="connsiteY3" fmla="*/ 130175 h 384182"/>
                <a:gd name="connsiteX4" fmla="*/ 298450 w 450850"/>
                <a:gd name="connsiteY4" fmla="*/ 184150 h 384182"/>
                <a:gd name="connsiteX5" fmla="*/ 273050 w 450850"/>
                <a:gd name="connsiteY5" fmla="*/ 206375 h 384182"/>
                <a:gd name="connsiteX6" fmla="*/ 155575 w 450850"/>
                <a:gd name="connsiteY6" fmla="*/ 266700 h 384182"/>
                <a:gd name="connsiteX7" fmla="*/ 127000 w 450850"/>
                <a:gd name="connsiteY7" fmla="*/ 288925 h 384182"/>
                <a:gd name="connsiteX8" fmla="*/ 117475 w 450850"/>
                <a:gd name="connsiteY8" fmla="*/ 301625 h 384182"/>
                <a:gd name="connsiteX9" fmla="*/ 104775 w 450850"/>
                <a:gd name="connsiteY9" fmla="*/ 320675 h 384182"/>
                <a:gd name="connsiteX10" fmla="*/ 69850 w 450850"/>
                <a:gd name="connsiteY10" fmla="*/ 342900 h 384182"/>
                <a:gd name="connsiteX11" fmla="*/ 28575 w 450850"/>
                <a:gd name="connsiteY11" fmla="*/ 365125 h 384182"/>
                <a:gd name="connsiteX12" fmla="*/ 15875 w 450850"/>
                <a:gd name="connsiteY12" fmla="*/ 371475 h 384182"/>
                <a:gd name="connsiteX13" fmla="*/ 0 w 450850"/>
                <a:gd name="connsiteY13" fmla="*/ 384175 h 384182"/>
                <a:gd name="connsiteX0" fmla="*/ 508000 w 508000"/>
                <a:gd name="connsiteY0" fmla="*/ 0 h 419100"/>
                <a:gd name="connsiteX1" fmla="*/ 463550 w 508000"/>
                <a:gd name="connsiteY1" fmla="*/ 47625 h 419100"/>
                <a:gd name="connsiteX2" fmla="*/ 419100 w 508000"/>
                <a:gd name="connsiteY2" fmla="*/ 101600 h 419100"/>
                <a:gd name="connsiteX3" fmla="*/ 400050 w 508000"/>
                <a:gd name="connsiteY3" fmla="*/ 130175 h 419100"/>
                <a:gd name="connsiteX4" fmla="*/ 355600 w 508000"/>
                <a:gd name="connsiteY4" fmla="*/ 184150 h 419100"/>
                <a:gd name="connsiteX5" fmla="*/ 330200 w 508000"/>
                <a:gd name="connsiteY5" fmla="*/ 206375 h 419100"/>
                <a:gd name="connsiteX6" fmla="*/ 212725 w 508000"/>
                <a:gd name="connsiteY6" fmla="*/ 266700 h 419100"/>
                <a:gd name="connsiteX7" fmla="*/ 184150 w 508000"/>
                <a:gd name="connsiteY7" fmla="*/ 288925 h 419100"/>
                <a:gd name="connsiteX8" fmla="*/ 174625 w 508000"/>
                <a:gd name="connsiteY8" fmla="*/ 301625 h 419100"/>
                <a:gd name="connsiteX9" fmla="*/ 161925 w 508000"/>
                <a:gd name="connsiteY9" fmla="*/ 320675 h 419100"/>
                <a:gd name="connsiteX10" fmla="*/ 127000 w 508000"/>
                <a:gd name="connsiteY10" fmla="*/ 342900 h 419100"/>
                <a:gd name="connsiteX11" fmla="*/ 85725 w 508000"/>
                <a:gd name="connsiteY11" fmla="*/ 365125 h 419100"/>
                <a:gd name="connsiteX12" fmla="*/ 73025 w 508000"/>
                <a:gd name="connsiteY12" fmla="*/ 371475 h 419100"/>
                <a:gd name="connsiteX13" fmla="*/ 0 w 508000"/>
                <a:gd name="connsiteY13" fmla="*/ 419100 h 419100"/>
                <a:gd name="connsiteX0" fmla="*/ 610027 w 610027"/>
                <a:gd name="connsiteY0" fmla="*/ 0 h 469936"/>
                <a:gd name="connsiteX1" fmla="*/ 463550 w 610027"/>
                <a:gd name="connsiteY1" fmla="*/ 98461 h 469936"/>
                <a:gd name="connsiteX2" fmla="*/ 419100 w 610027"/>
                <a:gd name="connsiteY2" fmla="*/ 152436 h 469936"/>
                <a:gd name="connsiteX3" fmla="*/ 400050 w 610027"/>
                <a:gd name="connsiteY3" fmla="*/ 181011 h 469936"/>
                <a:gd name="connsiteX4" fmla="*/ 355600 w 610027"/>
                <a:gd name="connsiteY4" fmla="*/ 234986 h 469936"/>
                <a:gd name="connsiteX5" fmla="*/ 330200 w 610027"/>
                <a:gd name="connsiteY5" fmla="*/ 257211 h 469936"/>
                <a:gd name="connsiteX6" fmla="*/ 212725 w 610027"/>
                <a:gd name="connsiteY6" fmla="*/ 317536 h 469936"/>
                <a:gd name="connsiteX7" fmla="*/ 184150 w 610027"/>
                <a:gd name="connsiteY7" fmla="*/ 339761 h 469936"/>
                <a:gd name="connsiteX8" fmla="*/ 174625 w 610027"/>
                <a:gd name="connsiteY8" fmla="*/ 352461 h 469936"/>
                <a:gd name="connsiteX9" fmla="*/ 161925 w 610027"/>
                <a:gd name="connsiteY9" fmla="*/ 371511 h 469936"/>
                <a:gd name="connsiteX10" fmla="*/ 127000 w 610027"/>
                <a:gd name="connsiteY10" fmla="*/ 393736 h 469936"/>
                <a:gd name="connsiteX11" fmla="*/ 85725 w 610027"/>
                <a:gd name="connsiteY11" fmla="*/ 415961 h 469936"/>
                <a:gd name="connsiteX12" fmla="*/ 73025 w 610027"/>
                <a:gd name="connsiteY12" fmla="*/ 422311 h 469936"/>
                <a:gd name="connsiteX13" fmla="*/ 0 w 610027"/>
                <a:gd name="connsiteY13" fmla="*/ 469936 h 46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027" h="469936">
                  <a:moveTo>
                    <a:pt x="610027" y="0"/>
                  </a:moveTo>
                  <a:cubicBezTo>
                    <a:pt x="582886" y="33926"/>
                    <a:pt x="495371" y="73055"/>
                    <a:pt x="463550" y="98461"/>
                  </a:cubicBezTo>
                  <a:cubicBezTo>
                    <a:pt x="431729" y="123867"/>
                    <a:pt x="431041" y="135902"/>
                    <a:pt x="419100" y="152436"/>
                  </a:cubicBezTo>
                  <a:cubicBezTo>
                    <a:pt x="412398" y="161716"/>
                    <a:pt x="406652" y="171659"/>
                    <a:pt x="400050" y="181011"/>
                  </a:cubicBezTo>
                  <a:cubicBezTo>
                    <a:pt x="386773" y="199821"/>
                    <a:pt x="371872" y="218714"/>
                    <a:pt x="355600" y="234986"/>
                  </a:cubicBezTo>
                  <a:cubicBezTo>
                    <a:pt x="347645" y="242941"/>
                    <a:pt x="339941" y="251583"/>
                    <a:pt x="330200" y="257211"/>
                  </a:cubicBezTo>
                  <a:cubicBezTo>
                    <a:pt x="292085" y="279233"/>
                    <a:pt x="247472" y="290511"/>
                    <a:pt x="212725" y="317536"/>
                  </a:cubicBezTo>
                  <a:cubicBezTo>
                    <a:pt x="203200" y="324944"/>
                    <a:pt x="191390" y="330108"/>
                    <a:pt x="184150" y="339761"/>
                  </a:cubicBezTo>
                  <a:cubicBezTo>
                    <a:pt x="180975" y="343994"/>
                    <a:pt x="177660" y="348126"/>
                    <a:pt x="174625" y="352461"/>
                  </a:cubicBezTo>
                  <a:cubicBezTo>
                    <a:pt x="170248" y="358713"/>
                    <a:pt x="168364" y="367414"/>
                    <a:pt x="161925" y="371511"/>
                  </a:cubicBezTo>
                  <a:cubicBezTo>
                    <a:pt x="150283" y="378919"/>
                    <a:pt x="139342" y="387565"/>
                    <a:pt x="127000" y="393736"/>
                  </a:cubicBezTo>
                  <a:cubicBezTo>
                    <a:pt x="86820" y="413826"/>
                    <a:pt x="130336" y="391627"/>
                    <a:pt x="85725" y="415961"/>
                  </a:cubicBezTo>
                  <a:cubicBezTo>
                    <a:pt x="81570" y="418227"/>
                    <a:pt x="76811" y="419471"/>
                    <a:pt x="73025" y="422311"/>
                  </a:cubicBezTo>
                  <a:cubicBezTo>
                    <a:pt x="55094" y="435759"/>
                    <a:pt x="9954" y="469936"/>
                    <a:pt x="0" y="469936"/>
                  </a:cubicBezTo>
                </a:path>
              </a:pathLst>
            </a:cu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Freihandform: Form 49">
              <a:extLst>
                <a:ext uri="{FF2B5EF4-FFF2-40B4-BE49-F238E27FC236}">
                  <a16:creationId xmlns:a16="http://schemas.microsoft.com/office/drawing/2014/main" id="{E6D2B664-87E8-B8C7-EB1A-EF6267EDE592}"/>
                </a:ext>
              </a:extLst>
            </p:cNvPr>
            <p:cNvSpPr/>
            <p:nvPr/>
          </p:nvSpPr>
          <p:spPr>
            <a:xfrm rot="18658613">
              <a:off x="7654457" y="2554636"/>
              <a:ext cx="549695" cy="467932"/>
            </a:xfrm>
            <a:custGeom>
              <a:avLst/>
              <a:gdLst>
                <a:gd name="connsiteX0" fmla="*/ 450850 w 450850"/>
                <a:gd name="connsiteY0" fmla="*/ 0 h 384182"/>
                <a:gd name="connsiteX1" fmla="*/ 406400 w 450850"/>
                <a:gd name="connsiteY1" fmla="*/ 47625 h 384182"/>
                <a:gd name="connsiteX2" fmla="*/ 361950 w 450850"/>
                <a:gd name="connsiteY2" fmla="*/ 101600 h 384182"/>
                <a:gd name="connsiteX3" fmla="*/ 342900 w 450850"/>
                <a:gd name="connsiteY3" fmla="*/ 130175 h 384182"/>
                <a:gd name="connsiteX4" fmla="*/ 298450 w 450850"/>
                <a:gd name="connsiteY4" fmla="*/ 184150 h 384182"/>
                <a:gd name="connsiteX5" fmla="*/ 273050 w 450850"/>
                <a:gd name="connsiteY5" fmla="*/ 206375 h 384182"/>
                <a:gd name="connsiteX6" fmla="*/ 155575 w 450850"/>
                <a:gd name="connsiteY6" fmla="*/ 266700 h 384182"/>
                <a:gd name="connsiteX7" fmla="*/ 127000 w 450850"/>
                <a:gd name="connsiteY7" fmla="*/ 288925 h 384182"/>
                <a:gd name="connsiteX8" fmla="*/ 117475 w 450850"/>
                <a:gd name="connsiteY8" fmla="*/ 301625 h 384182"/>
                <a:gd name="connsiteX9" fmla="*/ 104775 w 450850"/>
                <a:gd name="connsiteY9" fmla="*/ 320675 h 384182"/>
                <a:gd name="connsiteX10" fmla="*/ 69850 w 450850"/>
                <a:gd name="connsiteY10" fmla="*/ 342900 h 384182"/>
                <a:gd name="connsiteX11" fmla="*/ 28575 w 450850"/>
                <a:gd name="connsiteY11" fmla="*/ 365125 h 384182"/>
                <a:gd name="connsiteX12" fmla="*/ 15875 w 450850"/>
                <a:gd name="connsiteY12" fmla="*/ 371475 h 384182"/>
                <a:gd name="connsiteX13" fmla="*/ 0 w 450850"/>
                <a:gd name="connsiteY13" fmla="*/ 384175 h 384182"/>
                <a:gd name="connsiteX0" fmla="*/ 508000 w 508000"/>
                <a:gd name="connsiteY0" fmla="*/ 0 h 419100"/>
                <a:gd name="connsiteX1" fmla="*/ 463550 w 508000"/>
                <a:gd name="connsiteY1" fmla="*/ 47625 h 419100"/>
                <a:gd name="connsiteX2" fmla="*/ 419100 w 508000"/>
                <a:gd name="connsiteY2" fmla="*/ 101600 h 419100"/>
                <a:gd name="connsiteX3" fmla="*/ 400050 w 508000"/>
                <a:gd name="connsiteY3" fmla="*/ 130175 h 419100"/>
                <a:gd name="connsiteX4" fmla="*/ 355600 w 508000"/>
                <a:gd name="connsiteY4" fmla="*/ 184150 h 419100"/>
                <a:gd name="connsiteX5" fmla="*/ 330200 w 508000"/>
                <a:gd name="connsiteY5" fmla="*/ 206375 h 419100"/>
                <a:gd name="connsiteX6" fmla="*/ 212725 w 508000"/>
                <a:gd name="connsiteY6" fmla="*/ 266700 h 419100"/>
                <a:gd name="connsiteX7" fmla="*/ 184150 w 508000"/>
                <a:gd name="connsiteY7" fmla="*/ 288925 h 419100"/>
                <a:gd name="connsiteX8" fmla="*/ 174625 w 508000"/>
                <a:gd name="connsiteY8" fmla="*/ 301625 h 419100"/>
                <a:gd name="connsiteX9" fmla="*/ 161925 w 508000"/>
                <a:gd name="connsiteY9" fmla="*/ 320675 h 419100"/>
                <a:gd name="connsiteX10" fmla="*/ 127000 w 508000"/>
                <a:gd name="connsiteY10" fmla="*/ 342900 h 419100"/>
                <a:gd name="connsiteX11" fmla="*/ 85725 w 508000"/>
                <a:gd name="connsiteY11" fmla="*/ 365125 h 419100"/>
                <a:gd name="connsiteX12" fmla="*/ 73025 w 508000"/>
                <a:gd name="connsiteY12" fmla="*/ 371475 h 419100"/>
                <a:gd name="connsiteX13" fmla="*/ 0 w 508000"/>
                <a:gd name="connsiteY13" fmla="*/ 419100 h 419100"/>
                <a:gd name="connsiteX0" fmla="*/ 549695 w 549695"/>
                <a:gd name="connsiteY0" fmla="*/ 0 h 467932"/>
                <a:gd name="connsiteX1" fmla="*/ 463550 w 549695"/>
                <a:gd name="connsiteY1" fmla="*/ 96457 h 467932"/>
                <a:gd name="connsiteX2" fmla="*/ 419100 w 549695"/>
                <a:gd name="connsiteY2" fmla="*/ 150432 h 467932"/>
                <a:gd name="connsiteX3" fmla="*/ 400050 w 549695"/>
                <a:gd name="connsiteY3" fmla="*/ 179007 h 467932"/>
                <a:gd name="connsiteX4" fmla="*/ 355600 w 549695"/>
                <a:gd name="connsiteY4" fmla="*/ 232982 h 467932"/>
                <a:gd name="connsiteX5" fmla="*/ 330200 w 549695"/>
                <a:gd name="connsiteY5" fmla="*/ 255207 h 467932"/>
                <a:gd name="connsiteX6" fmla="*/ 212725 w 549695"/>
                <a:gd name="connsiteY6" fmla="*/ 315532 h 467932"/>
                <a:gd name="connsiteX7" fmla="*/ 184150 w 549695"/>
                <a:gd name="connsiteY7" fmla="*/ 337757 h 467932"/>
                <a:gd name="connsiteX8" fmla="*/ 174625 w 549695"/>
                <a:gd name="connsiteY8" fmla="*/ 350457 h 467932"/>
                <a:gd name="connsiteX9" fmla="*/ 161925 w 549695"/>
                <a:gd name="connsiteY9" fmla="*/ 369507 h 467932"/>
                <a:gd name="connsiteX10" fmla="*/ 127000 w 549695"/>
                <a:gd name="connsiteY10" fmla="*/ 391732 h 467932"/>
                <a:gd name="connsiteX11" fmla="*/ 85725 w 549695"/>
                <a:gd name="connsiteY11" fmla="*/ 413957 h 467932"/>
                <a:gd name="connsiteX12" fmla="*/ 73025 w 549695"/>
                <a:gd name="connsiteY12" fmla="*/ 420307 h 467932"/>
                <a:gd name="connsiteX13" fmla="*/ 0 w 549695"/>
                <a:gd name="connsiteY13" fmla="*/ 467932 h 46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9695" h="467932">
                  <a:moveTo>
                    <a:pt x="549695" y="0"/>
                  </a:moveTo>
                  <a:cubicBezTo>
                    <a:pt x="522554" y="33926"/>
                    <a:pt x="485316" y="71385"/>
                    <a:pt x="463550" y="96457"/>
                  </a:cubicBezTo>
                  <a:cubicBezTo>
                    <a:pt x="441784" y="121529"/>
                    <a:pt x="431041" y="133898"/>
                    <a:pt x="419100" y="150432"/>
                  </a:cubicBezTo>
                  <a:cubicBezTo>
                    <a:pt x="412398" y="159712"/>
                    <a:pt x="406652" y="169655"/>
                    <a:pt x="400050" y="179007"/>
                  </a:cubicBezTo>
                  <a:cubicBezTo>
                    <a:pt x="386773" y="197817"/>
                    <a:pt x="371872" y="216710"/>
                    <a:pt x="355600" y="232982"/>
                  </a:cubicBezTo>
                  <a:cubicBezTo>
                    <a:pt x="347645" y="240937"/>
                    <a:pt x="339941" y="249579"/>
                    <a:pt x="330200" y="255207"/>
                  </a:cubicBezTo>
                  <a:cubicBezTo>
                    <a:pt x="292085" y="277229"/>
                    <a:pt x="247472" y="288507"/>
                    <a:pt x="212725" y="315532"/>
                  </a:cubicBezTo>
                  <a:cubicBezTo>
                    <a:pt x="203200" y="322940"/>
                    <a:pt x="191390" y="328104"/>
                    <a:pt x="184150" y="337757"/>
                  </a:cubicBezTo>
                  <a:cubicBezTo>
                    <a:pt x="180975" y="341990"/>
                    <a:pt x="177660" y="346122"/>
                    <a:pt x="174625" y="350457"/>
                  </a:cubicBezTo>
                  <a:cubicBezTo>
                    <a:pt x="170248" y="356709"/>
                    <a:pt x="168364" y="365410"/>
                    <a:pt x="161925" y="369507"/>
                  </a:cubicBezTo>
                  <a:cubicBezTo>
                    <a:pt x="150283" y="376915"/>
                    <a:pt x="139342" y="385561"/>
                    <a:pt x="127000" y="391732"/>
                  </a:cubicBezTo>
                  <a:cubicBezTo>
                    <a:pt x="86820" y="411822"/>
                    <a:pt x="130336" y="389623"/>
                    <a:pt x="85725" y="413957"/>
                  </a:cubicBezTo>
                  <a:cubicBezTo>
                    <a:pt x="81570" y="416223"/>
                    <a:pt x="76811" y="417467"/>
                    <a:pt x="73025" y="420307"/>
                  </a:cubicBezTo>
                  <a:cubicBezTo>
                    <a:pt x="55094" y="433755"/>
                    <a:pt x="9954" y="467932"/>
                    <a:pt x="0" y="467932"/>
                  </a:cubicBezTo>
                </a:path>
              </a:pathLst>
            </a:cu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5" name="Gruppieren 54">
            <a:extLst>
              <a:ext uri="{FF2B5EF4-FFF2-40B4-BE49-F238E27FC236}">
                <a16:creationId xmlns:a16="http://schemas.microsoft.com/office/drawing/2014/main" id="{17C1FDBE-1521-7B28-F0F7-DE5E0CB029A9}"/>
              </a:ext>
            </a:extLst>
          </p:cNvPr>
          <p:cNvGrpSpPr/>
          <p:nvPr/>
        </p:nvGrpSpPr>
        <p:grpSpPr>
          <a:xfrm>
            <a:off x="6183675" y="4163791"/>
            <a:ext cx="2406950" cy="873928"/>
            <a:chOff x="5698825" y="4772997"/>
            <a:chExt cx="2406950" cy="873928"/>
          </a:xfrm>
        </p:grpSpPr>
        <p:graphicFrame>
          <p:nvGraphicFramePr>
            <p:cNvPr id="56" name="Tabelle">
              <a:extLst>
                <a:ext uri="{FF2B5EF4-FFF2-40B4-BE49-F238E27FC236}">
                  <a16:creationId xmlns:a16="http://schemas.microsoft.com/office/drawing/2014/main" id="{E2A9BB1C-A786-3013-E237-13E5C14A24F9}"/>
                </a:ext>
              </a:extLst>
            </p:cNvPr>
            <p:cNvGraphicFramePr/>
            <p:nvPr/>
          </p:nvGraphicFramePr>
          <p:xfrm>
            <a:off x="5698825" y="4772997"/>
            <a:ext cx="2406950" cy="873928"/>
          </p:xfrm>
          <a:graphic>
            <a:graphicData uri="http://schemas.openxmlformats.org/drawingml/2006/table">
              <a:tbl>
                <a:tblPr bandRow="1"/>
                <a:tblGrid>
                  <a:gridCol w="481390">
                    <a:extLst>
                      <a:ext uri="{9D8B030D-6E8A-4147-A177-3AD203B41FA5}">
                        <a16:colId xmlns:a16="http://schemas.microsoft.com/office/drawing/2014/main" val="20000"/>
                      </a:ext>
                    </a:extLst>
                  </a:gridCol>
                  <a:gridCol w="481390">
                    <a:extLst>
                      <a:ext uri="{9D8B030D-6E8A-4147-A177-3AD203B41FA5}">
                        <a16:colId xmlns:a16="http://schemas.microsoft.com/office/drawing/2014/main" val="20001"/>
                      </a:ext>
                    </a:extLst>
                  </a:gridCol>
                  <a:gridCol w="481390">
                    <a:extLst>
                      <a:ext uri="{9D8B030D-6E8A-4147-A177-3AD203B41FA5}">
                        <a16:colId xmlns:a16="http://schemas.microsoft.com/office/drawing/2014/main" val="20002"/>
                      </a:ext>
                    </a:extLst>
                  </a:gridCol>
                  <a:gridCol w="481390">
                    <a:extLst>
                      <a:ext uri="{9D8B030D-6E8A-4147-A177-3AD203B41FA5}">
                        <a16:colId xmlns:a16="http://schemas.microsoft.com/office/drawing/2014/main" val="20003"/>
                      </a:ext>
                    </a:extLst>
                  </a:gridCol>
                  <a:gridCol w="481390">
                    <a:extLst>
                      <a:ext uri="{9D8B030D-6E8A-4147-A177-3AD203B41FA5}">
                        <a16:colId xmlns:a16="http://schemas.microsoft.com/office/drawing/2014/main" val="20004"/>
                      </a:ext>
                    </a:extLst>
                  </a:gridCol>
                </a:tblGrid>
                <a:tr h="436964">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extLst>
                    <a:ext uri="{0D108BD9-81ED-4DB2-BD59-A6C34878D82A}">
                      <a16:rowId xmlns:a16="http://schemas.microsoft.com/office/drawing/2014/main" val="10000"/>
                    </a:ext>
                  </a:extLst>
                </a:tr>
                <a:tr h="436964">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58" name="Kreis">
              <a:extLst>
                <a:ext uri="{FF2B5EF4-FFF2-40B4-BE49-F238E27FC236}">
                  <a16:creationId xmlns:a16="http://schemas.microsoft.com/office/drawing/2014/main" id="{185D55E7-F50D-845C-AFA6-3B83D7134832}"/>
                </a:ext>
              </a:extLst>
            </p:cNvPr>
            <p:cNvSpPr/>
            <p:nvPr/>
          </p:nvSpPr>
          <p:spPr>
            <a:xfrm>
              <a:off x="5764135" y="4833039"/>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9" name="Kreis">
              <a:extLst>
                <a:ext uri="{FF2B5EF4-FFF2-40B4-BE49-F238E27FC236}">
                  <a16:creationId xmlns:a16="http://schemas.microsoft.com/office/drawing/2014/main" id="{FC3902CB-FF09-0D06-4B27-1BF3A211B4E0}"/>
                </a:ext>
              </a:extLst>
            </p:cNvPr>
            <p:cNvSpPr/>
            <p:nvPr/>
          </p:nvSpPr>
          <p:spPr>
            <a:xfrm>
              <a:off x="6247836" y="4829617"/>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60" name="Kreis">
              <a:extLst>
                <a:ext uri="{FF2B5EF4-FFF2-40B4-BE49-F238E27FC236}">
                  <a16:creationId xmlns:a16="http://schemas.microsoft.com/office/drawing/2014/main" id="{AFAB7351-53A3-7991-86EA-FCF4BC88DE94}"/>
                </a:ext>
              </a:extLst>
            </p:cNvPr>
            <p:cNvSpPr/>
            <p:nvPr/>
          </p:nvSpPr>
          <p:spPr>
            <a:xfrm>
              <a:off x="6732546" y="4829617"/>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sp>
        <p:nvSpPr>
          <p:cNvPr id="63" name="Sprechblase: oval 62">
            <a:extLst>
              <a:ext uri="{FF2B5EF4-FFF2-40B4-BE49-F238E27FC236}">
                <a16:creationId xmlns:a16="http://schemas.microsoft.com/office/drawing/2014/main" id="{2AC5AC06-2D61-9E43-9CFA-CB1A43549890}"/>
              </a:ext>
            </a:extLst>
          </p:cNvPr>
          <p:cNvSpPr/>
          <p:nvPr/>
        </p:nvSpPr>
        <p:spPr>
          <a:xfrm>
            <a:off x="5649804" y="1306620"/>
            <a:ext cx="1533083" cy="668789"/>
          </a:xfrm>
          <a:prstGeom prst="wedgeEllipseCallout">
            <a:avLst>
              <a:gd name="adj1" fmla="val 21340"/>
              <a:gd name="adj2" fmla="val 61119"/>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Ich sehe „3“ und „4“.</a:t>
            </a:r>
          </a:p>
        </p:txBody>
      </p:sp>
      <p:sp>
        <p:nvSpPr>
          <p:cNvPr id="64" name="Sprechblase: oval 63">
            <a:extLst>
              <a:ext uri="{FF2B5EF4-FFF2-40B4-BE49-F238E27FC236}">
                <a16:creationId xmlns:a16="http://schemas.microsoft.com/office/drawing/2014/main" id="{2BC68A5C-89D6-5E54-5627-34D7BF712B31}"/>
              </a:ext>
            </a:extLst>
          </p:cNvPr>
          <p:cNvSpPr/>
          <p:nvPr/>
        </p:nvSpPr>
        <p:spPr>
          <a:xfrm>
            <a:off x="7524697" y="1344307"/>
            <a:ext cx="1533083" cy="764135"/>
          </a:xfrm>
          <a:prstGeom prst="wedgeEllipseCallout">
            <a:avLst>
              <a:gd name="adj1" fmla="val -17821"/>
              <a:gd name="adj2" fmla="val 61119"/>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Ich sehe „2“ und „2“ und „2“und „1“.</a:t>
            </a:r>
          </a:p>
        </p:txBody>
      </p:sp>
      <p:sp>
        <p:nvSpPr>
          <p:cNvPr id="65" name="Sprechblase: oval 64">
            <a:extLst>
              <a:ext uri="{FF2B5EF4-FFF2-40B4-BE49-F238E27FC236}">
                <a16:creationId xmlns:a16="http://schemas.microsoft.com/office/drawing/2014/main" id="{2F12C693-8CDF-9FEA-C162-448CD3B1C650}"/>
              </a:ext>
            </a:extLst>
          </p:cNvPr>
          <p:cNvSpPr/>
          <p:nvPr/>
        </p:nvSpPr>
        <p:spPr>
          <a:xfrm>
            <a:off x="5093668" y="3235008"/>
            <a:ext cx="1533083" cy="668789"/>
          </a:xfrm>
          <a:prstGeom prst="wedgeEllipseCallout">
            <a:avLst>
              <a:gd name="adj1" fmla="val 26762"/>
              <a:gd name="adj2" fmla="val 61119"/>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Da liegen „3“ Plättchen.</a:t>
            </a:r>
          </a:p>
        </p:txBody>
      </p:sp>
      <p:cxnSp>
        <p:nvCxnSpPr>
          <p:cNvPr id="67" name="Gerade Verbindung mit Pfeil 66">
            <a:extLst>
              <a:ext uri="{FF2B5EF4-FFF2-40B4-BE49-F238E27FC236}">
                <a16:creationId xmlns:a16="http://schemas.microsoft.com/office/drawing/2014/main" id="{AD216F7D-1E91-93EB-BD3B-EDCAC9166952}"/>
              </a:ext>
            </a:extLst>
          </p:cNvPr>
          <p:cNvCxnSpPr/>
          <p:nvPr/>
        </p:nvCxnSpPr>
        <p:spPr>
          <a:xfrm>
            <a:off x="6536763" y="3854446"/>
            <a:ext cx="179977" cy="207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Sprechblase: oval 67">
            <a:extLst>
              <a:ext uri="{FF2B5EF4-FFF2-40B4-BE49-F238E27FC236}">
                <a16:creationId xmlns:a16="http://schemas.microsoft.com/office/drawing/2014/main" id="{46D1B00B-CEE2-B29B-EB88-E593F0DD57EF}"/>
              </a:ext>
            </a:extLst>
          </p:cNvPr>
          <p:cNvSpPr/>
          <p:nvPr/>
        </p:nvSpPr>
        <p:spPr>
          <a:xfrm>
            <a:off x="7719480" y="3220861"/>
            <a:ext cx="1533083" cy="668789"/>
          </a:xfrm>
          <a:prstGeom prst="wedgeEllipseCallout">
            <a:avLst>
              <a:gd name="adj1" fmla="val -11796"/>
              <a:gd name="adj2" fmla="val 63881"/>
            </a:avLst>
          </a:prstGeom>
          <a:noFill/>
          <a:ln>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cs typeface="Arial" panose="020B0604020202020204" pitchFamily="34" charset="0"/>
              </a:rPr>
              <a:t>Hier fehlen noch „2“ Plättchen.</a:t>
            </a:r>
          </a:p>
        </p:txBody>
      </p:sp>
      <p:cxnSp>
        <p:nvCxnSpPr>
          <p:cNvPr id="69" name="Gerade Verbindung mit Pfeil 68">
            <a:extLst>
              <a:ext uri="{FF2B5EF4-FFF2-40B4-BE49-F238E27FC236}">
                <a16:creationId xmlns:a16="http://schemas.microsoft.com/office/drawing/2014/main" id="{AE8C64DE-751C-78E6-E487-FB2FE87DECDF}"/>
              </a:ext>
            </a:extLst>
          </p:cNvPr>
          <p:cNvCxnSpPr>
            <a:cxnSpLocks/>
          </p:cNvCxnSpPr>
          <p:nvPr/>
        </p:nvCxnSpPr>
        <p:spPr>
          <a:xfrm flipH="1">
            <a:off x="8105775" y="3921820"/>
            <a:ext cx="105003" cy="209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4" name="Grafik 73">
            <a:extLst>
              <a:ext uri="{FF2B5EF4-FFF2-40B4-BE49-F238E27FC236}">
                <a16:creationId xmlns:a16="http://schemas.microsoft.com/office/drawing/2014/main" id="{0546E36E-337F-0005-F842-0F79908DDFA7}"/>
              </a:ext>
            </a:extLst>
          </p:cNvPr>
          <p:cNvPicPr>
            <a:picLocks/>
          </p:cNvPicPr>
          <p:nvPr/>
        </p:nvPicPr>
        <p:blipFill>
          <a:blip r:embed="rId3"/>
          <a:stretch>
            <a:fillRect/>
          </a:stretch>
        </p:blipFill>
        <p:spPr>
          <a:xfrm>
            <a:off x="708768" y="3720567"/>
            <a:ext cx="475200" cy="475200"/>
          </a:xfrm>
          <a:prstGeom prst="rect">
            <a:avLst/>
          </a:prstGeom>
        </p:spPr>
      </p:pic>
      <p:sp>
        <p:nvSpPr>
          <p:cNvPr id="75" name="Textfeld 74">
            <a:extLst>
              <a:ext uri="{FF2B5EF4-FFF2-40B4-BE49-F238E27FC236}">
                <a16:creationId xmlns:a16="http://schemas.microsoft.com/office/drawing/2014/main" id="{C75E6120-5BC4-BBF1-2B57-3BE2ADC2284E}"/>
              </a:ext>
            </a:extLst>
          </p:cNvPr>
          <p:cNvSpPr txBox="1"/>
          <p:nvPr/>
        </p:nvSpPr>
        <p:spPr>
          <a:xfrm>
            <a:off x="6457950" y="5855016"/>
            <a:ext cx="2394630" cy="276999"/>
          </a:xfrm>
          <a:prstGeom prst="rect">
            <a:avLst/>
          </a:prstGeom>
          <a:noFill/>
        </p:spPr>
        <p:txBody>
          <a:bodyPr wrap="none" rtlCol="0">
            <a:spAutoFit/>
          </a:bodyPr>
          <a:lstStyle/>
          <a:p>
            <a:r>
              <a:rPr lang="de-DE" sz="1200" dirty="0">
                <a:solidFill>
                  <a:srgbClr val="327D87"/>
                </a:solidFill>
                <a:hlinkClick r:id="rId4">
                  <a:extLst>
                    <a:ext uri="{A12FA001-AC4F-418D-AE19-62706E023703}">
                      <ahyp:hlinkClr xmlns:ahyp="http://schemas.microsoft.com/office/drawing/2018/hyperlinkcolor" val="tx"/>
                    </a:ext>
                  </a:extLst>
                </a:hlinkClick>
              </a:rPr>
              <a:t>https://pikas-mi.dzlm.de/node/122</a:t>
            </a:r>
            <a:endParaRPr lang="de-DE" sz="1200" dirty="0">
              <a:solidFill>
                <a:srgbClr val="327D87"/>
              </a:solidFill>
            </a:endParaRPr>
          </a:p>
        </p:txBody>
      </p:sp>
    </p:spTree>
    <p:extLst>
      <p:ext uri="{BB962C8B-B14F-4D97-AF65-F5344CB8AC3E}">
        <p14:creationId xmlns:p14="http://schemas.microsoft.com/office/powerpoint/2010/main" val="229872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1B9780-CC20-3F6E-F088-AD9C39E026A1}"/>
              </a:ext>
            </a:extLst>
          </p:cNvPr>
          <p:cNvSpPr>
            <a:spLocks noGrp="1"/>
          </p:cNvSpPr>
          <p:nvPr>
            <p:ph type="title"/>
          </p:nvPr>
        </p:nvSpPr>
        <p:spPr>
          <a:xfrm>
            <a:off x="1096423" y="382774"/>
            <a:ext cx="7902722" cy="603704"/>
          </a:xfrm>
        </p:spPr>
        <p:txBody>
          <a:bodyPr>
            <a:noAutofit/>
          </a:bodyPr>
          <a:lstStyle/>
          <a:p>
            <a:r>
              <a:rPr lang="de-DE" sz="2400" dirty="0"/>
              <a:t>3.2 Anzahlen strukturieren – Darstellungen vernetzen</a:t>
            </a:r>
          </a:p>
        </p:txBody>
      </p:sp>
      <p:sp>
        <p:nvSpPr>
          <p:cNvPr id="5" name="Datumsplatzhalter 4">
            <a:extLst>
              <a:ext uri="{FF2B5EF4-FFF2-40B4-BE49-F238E27FC236}">
                <a16:creationId xmlns:a16="http://schemas.microsoft.com/office/drawing/2014/main" id="{7F207053-D113-21D1-8CC7-C81B88A9744D}"/>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70</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348966" y="2462923"/>
            <a:ext cx="6554709" cy="290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de-DE" sz="2000" dirty="0">
                <a:solidFill>
                  <a:srgbClr val="242021"/>
                </a:solidFill>
                <a:latin typeface="Arial" panose="020B0604020202020204" pitchFamily="34" charset="0"/>
                <a:cs typeface="Arial" panose="020B0604020202020204" pitchFamily="34" charset="0"/>
              </a:rPr>
              <a:t>Für den Aufbau tragfähiger Zahlvorstellungen und die Entwicklung flexibler Rechenstrategien ist die Entwicklung einer kardinalen Zahlvorstellung wesentlich. </a:t>
            </a:r>
          </a:p>
          <a:p>
            <a:pPr algn="ctr">
              <a:lnSpc>
                <a:spcPct val="150000"/>
              </a:lnSpc>
              <a:spcBef>
                <a:spcPts val="600"/>
              </a:spcBef>
              <a:spcAft>
                <a:spcPts val="600"/>
              </a:spcAft>
            </a:pPr>
            <a:r>
              <a:rPr lang="de-DE" sz="2000" dirty="0">
                <a:solidFill>
                  <a:srgbClr val="242021"/>
                </a:solidFill>
                <a:latin typeface="Arial" panose="020B0604020202020204" pitchFamily="34" charset="0"/>
                <a:cs typeface="Arial" panose="020B0604020202020204" pitchFamily="34" charset="0"/>
              </a:rPr>
              <a:t>Diese steht eng in Verbindung mit der Fähigkeit, Anzahlen strukturiert (quasi-simultan) zu erfassen.</a:t>
            </a:r>
          </a:p>
          <a:p>
            <a:pPr algn="ctr"/>
            <a:endParaRPr lang="de-DE" dirty="0"/>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Tree>
    <p:extLst>
      <p:ext uri="{BB962C8B-B14F-4D97-AF65-F5344CB8AC3E}">
        <p14:creationId xmlns:p14="http://schemas.microsoft.com/office/powerpoint/2010/main" val="3548282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0B2C73-5F3E-3C89-4AEC-72B167160B35}"/>
              </a:ext>
            </a:extLst>
          </p:cNvPr>
          <p:cNvSpPr>
            <a:spLocks noGrp="1"/>
          </p:cNvSpPr>
          <p:nvPr>
            <p:ph type="title"/>
          </p:nvPr>
        </p:nvSpPr>
        <p:spPr>
          <a:xfrm>
            <a:off x="1096423" y="382774"/>
            <a:ext cx="8047577" cy="603704"/>
          </a:xfrm>
        </p:spPr>
        <p:txBody>
          <a:bodyPr>
            <a:normAutofit/>
          </a:bodyPr>
          <a:lstStyle/>
          <a:p>
            <a:r>
              <a:rPr lang="de-DE" sz="2400" dirty="0"/>
              <a:t>3.2 Anzahlen strukturieren – Darstellungen vernetzen</a:t>
            </a:r>
          </a:p>
        </p:txBody>
      </p:sp>
      <p:sp>
        <p:nvSpPr>
          <p:cNvPr id="3" name="Textplatzhalter 2">
            <a:extLst>
              <a:ext uri="{FF2B5EF4-FFF2-40B4-BE49-F238E27FC236}">
                <a16:creationId xmlns:a16="http://schemas.microsoft.com/office/drawing/2014/main" id="{0CE181E4-F706-E3B8-AA8D-C8CB0082E560}"/>
              </a:ext>
            </a:extLst>
          </p:cNvPr>
          <p:cNvSpPr>
            <a:spLocks noGrp="1"/>
          </p:cNvSpPr>
          <p:nvPr>
            <p:ph type="body" sz="quarter" idx="13"/>
          </p:nvPr>
        </p:nvSpPr>
        <p:spPr/>
        <p:txBody>
          <a:bodyPr/>
          <a:lstStyle/>
          <a:p>
            <a:r>
              <a:rPr lang="de-DE" dirty="0"/>
              <a:t>(AN-)ZAHLEN STRUKTURIERT ERFASSEN</a:t>
            </a:r>
          </a:p>
          <a:p>
            <a:endParaRPr lang="de-DE" dirty="0"/>
          </a:p>
        </p:txBody>
      </p:sp>
      <p:pic>
        <p:nvPicPr>
          <p:cNvPr id="37" name="Inhaltsplatzhalter 36">
            <a:extLst>
              <a:ext uri="{FF2B5EF4-FFF2-40B4-BE49-F238E27FC236}">
                <a16:creationId xmlns:a16="http://schemas.microsoft.com/office/drawing/2014/main" id="{478A8091-DFEA-7D7F-C00A-2BE593F3214B}"/>
              </a:ext>
            </a:extLst>
          </p:cNvPr>
          <p:cNvPicPr>
            <a:picLocks noGrp="1" noChangeAspect="1"/>
          </p:cNvPicPr>
          <p:nvPr>
            <p:ph idx="1"/>
          </p:nvPr>
        </p:nvPicPr>
        <p:blipFill>
          <a:blip r:embed="rId3"/>
          <a:stretch>
            <a:fillRect/>
          </a:stretch>
        </p:blipFill>
        <p:spPr>
          <a:xfrm>
            <a:off x="5567585" y="1639658"/>
            <a:ext cx="2479491" cy="1843421"/>
          </a:xfrm>
        </p:spPr>
      </p:pic>
      <p:sp>
        <p:nvSpPr>
          <p:cNvPr id="5" name="Datumsplatzhalter 4">
            <a:extLst>
              <a:ext uri="{FF2B5EF4-FFF2-40B4-BE49-F238E27FC236}">
                <a16:creationId xmlns:a16="http://schemas.microsoft.com/office/drawing/2014/main" id="{8574ED4C-6FE2-EEC0-8F25-5B432E57EAFE}"/>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4820561B-3A8F-7C17-1A13-A492876CFC2F}"/>
              </a:ext>
            </a:extLst>
          </p:cNvPr>
          <p:cNvSpPr>
            <a:spLocks noGrp="1"/>
          </p:cNvSpPr>
          <p:nvPr>
            <p:ph type="sldNum" sz="quarter" idx="12"/>
          </p:nvPr>
        </p:nvSpPr>
        <p:spPr/>
        <p:txBody>
          <a:bodyPr/>
          <a:lstStyle/>
          <a:p>
            <a:fld id="{C3752B7C-18A9-864D-BBCB-54A9F41B5594}" type="slidenum">
              <a:rPr lang="de-DE" smtClean="0"/>
              <a:pPr/>
              <a:t>71</a:t>
            </a:fld>
            <a:endParaRPr lang="de-DE" dirty="0"/>
          </a:p>
        </p:txBody>
      </p:sp>
      <p:grpSp>
        <p:nvGrpSpPr>
          <p:cNvPr id="35" name="Gruppieren 34">
            <a:extLst>
              <a:ext uri="{FF2B5EF4-FFF2-40B4-BE49-F238E27FC236}">
                <a16:creationId xmlns:a16="http://schemas.microsoft.com/office/drawing/2014/main" id="{2C931C13-5A0B-7B88-2F8E-2863CED55002}"/>
              </a:ext>
            </a:extLst>
          </p:cNvPr>
          <p:cNvGrpSpPr/>
          <p:nvPr/>
        </p:nvGrpSpPr>
        <p:grpSpPr>
          <a:xfrm>
            <a:off x="1019860" y="1964866"/>
            <a:ext cx="2880000" cy="576000"/>
            <a:chOff x="4792771" y="3155274"/>
            <a:chExt cx="2880000" cy="576000"/>
          </a:xfrm>
        </p:grpSpPr>
        <p:grpSp>
          <p:nvGrpSpPr>
            <p:cNvPr id="34" name="Gruppieren 33">
              <a:extLst>
                <a:ext uri="{FF2B5EF4-FFF2-40B4-BE49-F238E27FC236}">
                  <a16:creationId xmlns:a16="http://schemas.microsoft.com/office/drawing/2014/main" id="{252CD30C-1F19-3153-B5EB-DCA604C2DC10}"/>
                </a:ext>
              </a:extLst>
            </p:cNvPr>
            <p:cNvGrpSpPr/>
            <p:nvPr/>
          </p:nvGrpSpPr>
          <p:grpSpPr>
            <a:xfrm>
              <a:off x="4814685" y="3167974"/>
              <a:ext cx="1978373" cy="251824"/>
              <a:chOff x="4500115" y="2698385"/>
              <a:chExt cx="1978373" cy="251824"/>
            </a:xfrm>
          </p:grpSpPr>
          <p:sp>
            <p:nvSpPr>
              <p:cNvPr id="17" name="Kreis">
                <a:extLst>
                  <a:ext uri="{FF2B5EF4-FFF2-40B4-BE49-F238E27FC236}">
                    <a16:creationId xmlns:a16="http://schemas.microsoft.com/office/drawing/2014/main" id="{27D654B5-3D8E-A512-5960-48D72564FA24}"/>
                  </a:ext>
                </a:extLst>
              </p:cNvPr>
              <p:cNvSpPr/>
              <p:nvPr/>
            </p:nvSpPr>
            <p:spPr>
              <a:xfrm>
                <a:off x="4500115" y="2702311"/>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0" name="Kreis">
                <a:extLst>
                  <a:ext uri="{FF2B5EF4-FFF2-40B4-BE49-F238E27FC236}">
                    <a16:creationId xmlns:a16="http://schemas.microsoft.com/office/drawing/2014/main" id="{A9983089-CD64-8222-E4FB-BBC139534652}"/>
                  </a:ext>
                </a:extLst>
              </p:cNvPr>
              <p:cNvSpPr/>
              <p:nvPr/>
            </p:nvSpPr>
            <p:spPr>
              <a:xfrm>
                <a:off x="4793009" y="2702311"/>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1" name="Kreis">
                <a:extLst>
                  <a:ext uri="{FF2B5EF4-FFF2-40B4-BE49-F238E27FC236}">
                    <a16:creationId xmlns:a16="http://schemas.microsoft.com/office/drawing/2014/main" id="{1CE3C2BC-EB72-A68C-9B7B-10CC13A735E8}"/>
                  </a:ext>
                </a:extLst>
              </p:cNvPr>
              <p:cNvSpPr/>
              <p:nvPr/>
            </p:nvSpPr>
            <p:spPr>
              <a:xfrm>
                <a:off x="5077345" y="2702311"/>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2" name="Kreis">
                <a:extLst>
                  <a:ext uri="{FF2B5EF4-FFF2-40B4-BE49-F238E27FC236}">
                    <a16:creationId xmlns:a16="http://schemas.microsoft.com/office/drawing/2014/main" id="{63E2A902-AD54-7E1E-FD8B-B9C88D38AD79}"/>
                  </a:ext>
                </a:extLst>
              </p:cNvPr>
              <p:cNvSpPr/>
              <p:nvPr/>
            </p:nvSpPr>
            <p:spPr>
              <a:xfrm>
                <a:off x="5361681" y="2702311"/>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3" name="Kreis">
                <a:extLst>
                  <a:ext uri="{FF2B5EF4-FFF2-40B4-BE49-F238E27FC236}">
                    <a16:creationId xmlns:a16="http://schemas.microsoft.com/office/drawing/2014/main" id="{D3B52D0F-6A8C-A9D0-7A25-6E7DED08697F}"/>
                  </a:ext>
                </a:extLst>
              </p:cNvPr>
              <p:cNvSpPr/>
              <p:nvPr/>
            </p:nvSpPr>
            <p:spPr>
              <a:xfrm>
                <a:off x="5650779" y="2702311"/>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4" name="Kreis">
                <a:extLst>
                  <a:ext uri="{FF2B5EF4-FFF2-40B4-BE49-F238E27FC236}">
                    <a16:creationId xmlns:a16="http://schemas.microsoft.com/office/drawing/2014/main" id="{18C734D1-DAED-95DC-6243-67A8F3113143}"/>
                  </a:ext>
                </a:extLst>
              </p:cNvPr>
              <p:cNvSpPr/>
              <p:nvPr/>
            </p:nvSpPr>
            <p:spPr>
              <a:xfrm>
                <a:off x="5939877" y="2698385"/>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5" name="Kreis">
                <a:extLst>
                  <a:ext uri="{FF2B5EF4-FFF2-40B4-BE49-F238E27FC236}">
                    <a16:creationId xmlns:a16="http://schemas.microsoft.com/office/drawing/2014/main" id="{45F87C9D-7B57-E7E3-A7EC-6C360CA2549E}"/>
                  </a:ext>
                </a:extLst>
              </p:cNvPr>
              <p:cNvSpPr/>
              <p:nvPr/>
            </p:nvSpPr>
            <p:spPr>
              <a:xfrm>
                <a:off x="6232771" y="2698385"/>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grpSp>
          <p:nvGrpSpPr>
            <p:cNvPr id="32" name="Gruppieren 31">
              <a:extLst>
                <a:ext uri="{FF2B5EF4-FFF2-40B4-BE49-F238E27FC236}">
                  <a16:creationId xmlns:a16="http://schemas.microsoft.com/office/drawing/2014/main" id="{1199C231-DE09-83D0-AB6D-8479631347E5}"/>
                </a:ext>
              </a:extLst>
            </p:cNvPr>
            <p:cNvGrpSpPr/>
            <p:nvPr/>
          </p:nvGrpSpPr>
          <p:grpSpPr>
            <a:xfrm>
              <a:off x="4792771" y="3155274"/>
              <a:ext cx="2880000" cy="576000"/>
              <a:chOff x="4792771" y="3155274"/>
              <a:chExt cx="2880000" cy="576000"/>
            </a:xfrm>
          </p:grpSpPr>
          <p:graphicFrame>
            <p:nvGraphicFramePr>
              <p:cNvPr id="8" name="Tabelle">
                <a:extLst>
                  <a:ext uri="{FF2B5EF4-FFF2-40B4-BE49-F238E27FC236}">
                    <a16:creationId xmlns:a16="http://schemas.microsoft.com/office/drawing/2014/main" id="{3F15EF49-E5DC-6A99-241F-A5CFCA2BACB8}"/>
                  </a:ext>
                </a:extLst>
              </p:cNvPr>
              <p:cNvGraphicFramePr/>
              <p:nvPr>
                <p:extLst>
                  <p:ext uri="{D42A27DB-BD31-4B8C-83A1-F6EECF244321}">
                    <p14:modId xmlns:p14="http://schemas.microsoft.com/office/powerpoint/2010/main" val="3069760006"/>
                  </p:ext>
                </p:extLst>
              </p:nvPr>
            </p:nvGraphicFramePr>
            <p:xfrm>
              <a:off x="4792771" y="3155274"/>
              <a:ext cx="2880000" cy="576000"/>
            </p:xfrm>
            <a:graphic>
              <a:graphicData uri="http://schemas.openxmlformats.org/drawingml/2006/table">
                <a:tbl>
                  <a:tblPr bandRow="1"/>
                  <a:tblGrid>
                    <a:gridCol w="288000">
                      <a:extLst>
                        <a:ext uri="{9D8B030D-6E8A-4147-A177-3AD203B41FA5}">
                          <a16:colId xmlns:a16="http://schemas.microsoft.com/office/drawing/2014/main" val="20000"/>
                        </a:ext>
                      </a:extLst>
                    </a:gridCol>
                    <a:gridCol w="288000">
                      <a:extLst>
                        <a:ext uri="{9D8B030D-6E8A-4147-A177-3AD203B41FA5}">
                          <a16:colId xmlns:a16="http://schemas.microsoft.com/office/drawing/2014/main" val="20001"/>
                        </a:ext>
                      </a:extLst>
                    </a:gridCol>
                    <a:gridCol w="288000">
                      <a:extLst>
                        <a:ext uri="{9D8B030D-6E8A-4147-A177-3AD203B41FA5}">
                          <a16:colId xmlns:a16="http://schemas.microsoft.com/office/drawing/2014/main" val="20002"/>
                        </a:ext>
                      </a:extLst>
                    </a:gridCol>
                    <a:gridCol w="288000">
                      <a:extLst>
                        <a:ext uri="{9D8B030D-6E8A-4147-A177-3AD203B41FA5}">
                          <a16:colId xmlns:a16="http://schemas.microsoft.com/office/drawing/2014/main" val="20003"/>
                        </a:ext>
                      </a:extLst>
                    </a:gridCol>
                    <a:gridCol w="288000">
                      <a:extLst>
                        <a:ext uri="{9D8B030D-6E8A-4147-A177-3AD203B41FA5}">
                          <a16:colId xmlns:a16="http://schemas.microsoft.com/office/drawing/2014/main" val="20004"/>
                        </a:ext>
                      </a:extLst>
                    </a:gridCol>
                    <a:gridCol w="288000">
                      <a:extLst>
                        <a:ext uri="{9D8B030D-6E8A-4147-A177-3AD203B41FA5}">
                          <a16:colId xmlns:a16="http://schemas.microsoft.com/office/drawing/2014/main" val="1740998449"/>
                        </a:ext>
                      </a:extLst>
                    </a:gridCol>
                    <a:gridCol w="288000">
                      <a:extLst>
                        <a:ext uri="{9D8B030D-6E8A-4147-A177-3AD203B41FA5}">
                          <a16:colId xmlns:a16="http://schemas.microsoft.com/office/drawing/2014/main" val="1352188810"/>
                        </a:ext>
                      </a:extLst>
                    </a:gridCol>
                    <a:gridCol w="288000">
                      <a:extLst>
                        <a:ext uri="{9D8B030D-6E8A-4147-A177-3AD203B41FA5}">
                          <a16:colId xmlns:a16="http://schemas.microsoft.com/office/drawing/2014/main" val="3684796395"/>
                        </a:ext>
                      </a:extLst>
                    </a:gridCol>
                    <a:gridCol w="288000">
                      <a:extLst>
                        <a:ext uri="{9D8B030D-6E8A-4147-A177-3AD203B41FA5}">
                          <a16:colId xmlns:a16="http://schemas.microsoft.com/office/drawing/2014/main" val="518407479"/>
                        </a:ext>
                      </a:extLst>
                    </a:gridCol>
                    <a:gridCol w="288000">
                      <a:extLst>
                        <a:ext uri="{9D8B030D-6E8A-4147-A177-3AD203B41FA5}">
                          <a16:colId xmlns:a16="http://schemas.microsoft.com/office/drawing/2014/main" val="882504228"/>
                        </a:ext>
                      </a:extLst>
                    </a:gridCol>
                  </a:tblGrid>
                  <a:tr h="288000">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88000">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cxnSp>
            <p:nvCxnSpPr>
              <p:cNvPr id="27" name="Gerader Verbinder 26">
                <a:extLst>
                  <a:ext uri="{FF2B5EF4-FFF2-40B4-BE49-F238E27FC236}">
                    <a16:creationId xmlns:a16="http://schemas.microsoft.com/office/drawing/2014/main" id="{56384915-891F-A900-F0D7-85D53A7EB2C5}"/>
                  </a:ext>
                </a:extLst>
              </p:cNvPr>
              <p:cNvCxnSpPr>
                <a:cxnSpLocks/>
                <a:stCxn id="8" idx="0"/>
                <a:endCxn id="8" idx="2"/>
              </p:cNvCxnSpPr>
              <p:nvPr/>
            </p:nvCxnSpPr>
            <p:spPr>
              <a:xfrm>
                <a:off x="6232771" y="3155274"/>
                <a:ext cx="0" cy="57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9EA5CFB3-668C-D9BF-330E-AB59E18602B8}"/>
                  </a:ext>
                </a:extLst>
              </p:cNvPr>
              <p:cNvCxnSpPr>
                <a:cxnSpLocks/>
                <a:endCxn id="8" idx="3"/>
              </p:cNvCxnSpPr>
              <p:nvPr/>
            </p:nvCxnSpPr>
            <p:spPr>
              <a:xfrm>
                <a:off x="4801985" y="3443274"/>
                <a:ext cx="28707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39" name="Grafik 38">
            <a:extLst>
              <a:ext uri="{FF2B5EF4-FFF2-40B4-BE49-F238E27FC236}">
                <a16:creationId xmlns:a16="http://schemas.microsoft.com/office/drawing/2014/main" id="{80060DBE-930C-7905-086E-77B090AA5F3F}"/>
              </a:ext>
            </a:extLst>
          </p:cNvPr>
          <p:cNvPicPr>
            <a:picLocks noChangeAspect="1"/>
          </p:cNvPicPr>
          <p:nvPr/>
        </p:nvPicPr>
        <p:blipFill>
          <a:blip r:embed="rId4"/>
          <a:stretch>
            <a:fillRect/>
          </a:stretch>
        </p:blipFill>
        <p:spPr>
          <a:xfrm>
            <a:off x="988489" y="3385691"/>
            <a:ext cx="2209458" cy="2206216"/>
          </a:xfrm>
          <a:prstGeom prst="rect">
            <a:avLst/>
          </a:prstGeom>
        </p:spPr>
      </p:pic>
      <p:pic>
        <p:nvPicPr>
          <p:cNvPr id="41" name="Grafik 40">
            <a:extLst>
              <a:ext uri="{FF2B5EF4-FFF2-40B4-BE49-F238E27FC236}">
                <a16:creationId xmlns:a16="http://schemas.microsoft.com/office/drawing/2014/main" id="{303B4060-4F60-7326-4584-449356B4E265}"/>
              </a:ext>
            </a:extLst>
          </p:cNvPr>
          <p:cNvPicPr>
            <a:picLocks noChangeAspect="1"/>
          </p:cNvPicPr>
          <p:nvPr/>
        </p:nvPicPr>
        <p:blipFill>
          <a:blip r:embed="rId5"/>
          <a:stretch>
            <a:fillRect/>
          </a:stretch>
        </p:blipFill>
        <p:spPr>
          <a:xfrm>
            <a:off x="5839366" y="4301594"/>
            <a:ext cx="2230802" cy="1404579"/>
          </a:xfrm>
          <a:prstGeom prst="rect">
            <a:avLst/>
          </a:prstGeom>
        </p:spPr>
      </p:pic>
      <p:sp>
        <p:nvSpPr>
          <p:cNvPr id="42" name="Textfeld 41">
            <a:extLst>
              <a:ext uri="{FF2B5EF4-FFF2-40B4-BE49-F238E27FC236}">
                <a16:creationId xmlns:a16="http://schemas.microsoft.com/office/drawing/2014/main" id="{2BBEA9BB-CD2D-A712-B756-B33E90045840}"/>
              </a:ext>
            </a:extLst>
          </p:cNvPr>
          <p:cNvSpPr txBox="1"/>
          <p:nvPr/>
        </p:nvSpPr>
        <p:spPr>
          <a:xfrm>
            <a:off x="932561" y="2540866"/>
            <a:ext cx="1941557"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20er - Punktefeld</a:t>
            </a:r>
          </a:p>
        </p:txBody>
      </p:sp>
      <p:sp>
        <p:nvSpPr>
          <p:cNvPr id="43" name="Textfeld 42">
            <a:extLst>
              <a:ext uri="{FF2B5EF4-FFF2-40B4-BE49-F238E27FC236}">
                <a16:creationId xmlns:a16="http://schemas.microsoft.com/office/drawing/2014/main" id="{5EF49876-74F6-FEE0-B895-F4D4393C4676}"/>
              </a:ext>
            </a:extLst>
          </p:cNvPr>
          <p:cNvSpPr txBox="1"/>
          <p:nvPr/>
        </p:nvSpPr>
        <p:spPr>
          <a:xfrm>
            <a:off x="5207747" y="3459589"/>
            <a:ext cx="2947764" cy="646331"/>
          </a:xfrm>
          <a:prstGeom prst="rect">
            <a:avLst/>
          </a:prstGeom>
          <a:noFill/>
        </p:spPr>
        <p:txBody>
          <a:bodyPr wrap="square" rtlCol="0">
            <a:spAutoFit/>
          </a:bodyPr>
          <a:lstStyle/>
          <a:p>
            <a:pPr algn="r"/>
            <a:r>
              <a:rPr lang="de-DE" dirty="0">
                <a:latin typeface="Arial" panose="020B0604020202020204" pitchFamily="34" charset="0"/>
                <a:cs typeface="Arial" panose="020B0604020202020204" pitchFamily="34" charset="0"/>
              </a:rPr>
              <a:t>Rechenschiffchen mit 20 Wendesteinen</a:t>
            </a:r>
          </a:p>
        </p:txBody>
      </p:sp>
      <p:sp>
        <p:nvSpPr>
          <p:cNvPr id="44" name="Textfeld 43">
            <a:extLst>
              <a:ext uri="{FF2B5EF4-FFF2-40B4-BE49-F238E27FC236}">
                <a16:creationId xmlns:a16="http://schemas.microsoft.com/office/drawing/2014/main" id="{84C4E110-31DA-4382-ECA4-8D0A30BEF7E7}"/>
              </a:ext>
            </a:extLst>
          </p:cNvPr>
          <p:cNvSpPr txBox="1"/>
          <p:nvPr/>
        </p:nvSpPr>
        <p:spPr>
          <a:xfrm>
            <a:off x="882433" y="5631474"/>
            <a:ext cx="2069797"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100er - Punktefeld</a:t>
            </a:r>
          </a:p>
        </p:txBody>
      </p:sp>
      <p:sp>
        <p:nvSpPr>
          <p:cNvPr id="45" name="Textfeld 44">
            <a:extLst>
              <a:ext uri="{FF2B5EF4-FFF2-40B4-BE49-F238E27FC236}">
                <a16:creationId xmlns:a16="http://schemas.microsoft.com/office/drawing/2014/main" id="{C7072D59-75D6-C076-26E7-4DEB87D092A0}"/>
              </a:ext>
            </a:extLst>
          </p:cNvPr>
          <p:cNvSpPr txBox="1"/>
          <p:nvPr/>
        </p:nvSpPr>
        <p:spPr>
          <a:xfrm>
            <a:off x="5667601" y="5718873"/>
            <a:ext cx="2569934"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Rechenrahmen (100er)</a:t>
            </a:r>
          </a:p>
        </p:txBody>
      </p:sp>
    </p:spTree>
    <p:extLst>
      <p:ext uri="{BB962C8B-B14F-4D97-AF65-F5344CB8AC3E}">
        <p14:creationId xmlns:p14="http://schemas.microsoft.com/office/powerpoint/2010/main" val="117496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73CA9-ACD5-3544-8AB6-9ACAB6491CD5}"/>
              </a:ext>
            </a:extLst>
          </p:cNvPr>
          <p:cNvSpPr>
            <a:spLocks noGrp="1"/>
          </p:cNvSpPr>
          <p:nvPr>
            <p:ph type="title"/>
          </p:nvPr>
        </p:nvSpPr>
        <p:spPr>
          <a:xfrm>
            <a:off x="1096423" y="382774"/>
            <a:ext cx="7009509" cy="603704"/>
          </a:xfrm>
          <a:prstGeom prst="rect">
            <a:avLst/>
          </a:prstGeom>
        </p:spPr>
        <p:txBody>
          <a:bodyPr/>
          <a:lstStyle/>
          <a:p>
            <a:r>
              <a:rPr lang="de-DE" dirty="0"/>
              <a:t>5. Planung der Praxisaufgabe</a:t>
            </a:r>
          </a:p>
        </p:txBody>
      </p:sp>
      <p:sp>
        <p:nvSpPr>
          <p:cNvPr id="5" name="Datumsplatzhalter 4">
            <a:extLst>
              <a:ext uri="{FF2B5EF4-FFF2-40B4-BE49-F238E27FC236}">
                <a16:creationId xmlns:a16="http://schemas.microsoft.com/office/drawing/2014/main" id="{894D9D95-A1C9-B146-BA5A-54983A93F115}"/>
              </a:ext>
            </a:extLst>
          </p:cNvPr>
          <p:cNvSpPr>
            <a:spLocks noGrp="1"/>
          </p:cNvSpPr>
          <p:nvPr>
            <p:ph type="dt" sz="half" idx="10"/>
          </p:nvPr>
        </p:nvSpPr>
        <p:spPr>
          <a:xfrm>
            <a:off x="580260" y="6338729"/>
            <a:ext cx="2057400" cy="393256"/>
          </a:xfrm>
          <a:prstGeom prst="rect">
            <a:avLst/>
          </a:prstGeom>
        </p:spPr>
        <p:txBody>
          <a:bodyPr/>
          <a:lstStyle/>
          <a:p>
            <a:pPr>
              <a:lnSpc>
                <a:spcPct val="150000"/>
              </a:lnSpc>
            </a:pPr>
            <a:fld id="{1AFEB675-97A2-2047-A453-727B8A442EDA}" type="datetime6">
              <a:rPr lang="de-DE" smtClean="0"/>
              <a:t>August 23</a:t>
            </a:fld>
            <a:endParaRPr lang="de-DE" dirty="0"/>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xfrm>
            <a:off x="6457950" y="6352795"/>
            <a:ext cx="2057400" cy="365125"/>
          </a:xfrm>
          <a:prstGeom prst="rect">
            <a:avLst/>
          </a:prstGeom>
        </p:spPr>
        <p:txBody>
          <a:bodyPr/>
          <a:lstStyle/>
          <a:p>
            <a:fld id="{C3752B7C-18A9-864D-BBCB-54A9F41B5594}" type="slidenum">
              <a:rPr lang="de-DE" smtClean="0"/>
              <a:pPr/>
              <a:t>9</a:t>
            </a:fld>
            <a:endParaRPr lang="de-DE" dirty="0"/>
          </a:p>
        </p:txBody>
      </p:sp>
      <p:sp>
        <p:nvSpPr>
          <p:cNvPr id="11" name="Textplatzhalter 2">
            <a:extLst>
              <a:ext uri="{FF2B5EF4-FFF2-40B4-BE49-F238E27FC236}">
                <a16:creationId xmlns:a16="http://schemas.microsoft.com/office/drawing/2014/main" id="{8B508B47-B762-2D4B-8071-C04F87C67935}"/>
              </a:ext>
            </a:extLst>
          </p:cNvPr>
          <p:cNvSpPr>
            <a:spLocks noGrp="1"/>
          </p:cNvSpPr>
          <p:nvPr>
            <p:ph type="body" sz="quarter" idx="4294967295"/>
          </p:nvPr>
        </p:nvSpPr>
        <p:spPr>
          <a:xfrm>
            <a:off x="1096423" y="4134423"/>
            <a:ext cx="7105899" cy="2033015"/>
          </a:xfrm>
          <a:prstGeom prst="rect">
            <a:avLst/>
          </a:prstGeom>
        </p:spPr>
        <p:txBody>
          <a:bodyPr/>
          <a:lstStyle/>
          <a:p>
            <a:pPr marL="0" indent="0">
              <a:lnSpc>
                <a:spcPct val="100000"/>
              </a:lnSpc>
              <a:buNone/>
            </a:pPr>
            <a:r>
              <a:rPr lang="de-DE" sz="1600" dirty="0"/>
              <a:t>Reflexionsschwerpunkte: </a:t>
            </a:r>
          </a:p>
          <a:p>
            <a:pPr marL="285750" indent="-285750">
              <a:lnSpc>
                <a:spcPct val="100000"/>
              </a:lnSpc>
              <a:buFont typeface="Arial" panose="020B0604020202020204" pitchFamily="34" charset="0"/>
              <a:buChar char="•"/>
            </a:pPr>
            <a:r>
              <a:rPr lang="de-DE" sz="1600" dirty="0"/>
              <a:t>Inwiefern haben die sprachsensiblen Elemente Kinder mit Sprachschwierigkeiten/alle Kinder bei der Bearbeitung unterstützt?</a:t>
            </a:r>
          </a:p>
          <a:p>
            <a:pPr marL="285750" indent="-285750">
              <a:lnSpc>
                <a:spcPct val="100000"/>
              </a:lnSpc>
              <a:buFont typeface="Arial" panose="020B0604020202020204" pitchFamily="34" charset="0"/>
              <a:buChar char="•"/>
            </a:pPr>
            <a:r>
              <a:rPr lang="de-DE" sz="1600" b="0" i="0" u="none" strike="noStrike" dirty="0">
                <a:solidFill>
                  <a:srgbClr val="000000"/>
                </a:solidFill>
                <a:effectLst/>
                <a:latin typeface="Arial" panose="020B0604020202020204" pitchFamily="34" charset="0"/>
              </a:rPr>
              <a:t>Reflektieren Sie im Anschluss an die Erprobung in Ihrem Jahrgangsstufenteam Ihre Erfahrungen insbesondere im Hinblick auf die unterschiedlichen Zugänge und Lösungsprozesse der Schülerinnen und Schüler.​</a:t>
            </a:r>
            <a:endParaRPr lang="de-DE" sz="1600" dirty="0"/>
          </a:p>
        </p:txBody>
      </p:sp>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4294967295"/>
          </p:nvPr>
        </p:nvSpPr>
        <p:spPr>
          <a:xfrm>
            <a:off x="1763315" y="1574740"/>
            <a:ext cx="7105899" cy="2474037"/>
          </a:xfrm>
          <a:prstGeom prst="rect">
            <a:avLst/>
          </a:prstGeom>
        </p:spPr>
        <p:txBody>
          <a:bodyPr/>
          <a:lstStyle/>
          <a:p>
            <a:pPr marL="0" indent="0">
              <a:lnSpc>
                <a:spcPct val="100000"/>
              </a:lnSpc>
              <a:buNone/>
            </a:pPr>
            <a:r>
              <a:rPr lang="de-DE" sz="1800" dirty="0"/>
              <a:t>Erproben Sie die Aufgabenstellung kompakt “Pasch würfeln“ in Ihrer Lerngruppe oder mit ausgesuchten Kinder Ihrer Lerngruppe. Nutzen Sie die Basisaufgabe möglichst diagnostisch, um damit die weiterführende Förderung diagnosegeleitet durchzuführen.</a:t>
            </a:r>
          </a:p>
          <a:p>
            <a:pPr marL="0" indent="0">
              <a:lnSpc>
                <a:spcPct val="100000"/>
              </a:lnSpc>
              <a:buNone/>
            </a:pPr>
            <a:r>
              <a:rPr lang="de-DE" sz="1800" dirty="0"/>
              <a:t>Nutzen Sie einen Wortspeicher für Ihre Unterrichtseinheit.</a:t>
            </a:r>
          </a:p>
          <a:p>
            <a:pPr marL="0" indent="0">
              <a:lnSpc>
                <a:spcPct val="100000"/>
              </a:lnSpc>
              <a:buNone/>
            </a:pPr>
            <a:r>
              <a:rPr lang="de-DE" sz="1800" b="0" i="0" u="none" strike="noStrike" dirty="0">
                <a:solidFill>
                  <a:srgbClr val="000000"/>
                </a:solidFill>
                <a:effectLst/>
                <a:latin typeface="Arial" panose="020B0604020202020204" pitchFamily="34" charset="0"/>
              </a:rPr>
              <a:t>Halten Sie Ihre Beobachtungen zu den Reflexionsaspekten fest. Bringen Sie (gescannte/fotografierte) Kinderdokumente sowie Fragen und Anregungen zum nächsten Treffen mit. ​</a:t>
            </a:r>
            <a:endParaRPr lang="de-DE" sz="1800" dirty="0"/>
          </a:p>
        </p:txBody>
      </p:sp>
    </p:spTree>
    <p:extLst>
      <p:ext uri="{BB962C8B-B14F-4D97-AF65-F5344CB8AC3E}">
        <p14:creationId xmlns:p14="http://schemas.microsoft.com/office/powerpoint/2010/main" val="2678191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FD7AEACB-8766-377A-4091-D2ACB401DD14}"/>
              </a:ext>
            </a:extLst>
          </p:cNvPr>
          <p:cNvSpPr/>
          <p:nvPr/>
        </p:nvSpPr>
        <p:spPr>
          <a:xfrm>
            <a:off x="3777153" y="3552562"/>
            <a:ext cx="4834018" cy="2353447"/>
          </a:xfrm>
          <a:custGeom>
            <a:avLst/>
            <a:gdLst>
              <a:gd name="connsiteX0" fmla="*/ 0 w 4834018"/>
              <a:gd name="connsiteY0" fmla="*/ 0 h 2353447"/>
              <a:gd name="connsiteX1" fmla="*/ 787254 w 4834018"/>
              <a:gd name="connsiteY1" fmla="*/ 0 h 2353447"/>
              <a:gd name="connsiteX2" fmla="*/ 1332808 w 4834018"/>
              <a:gd name="connsiteY2" fmla="*/ 0 h 2353447"/>
              <a:gd name="connsiteX3" fmla="*/ 2071722 w 4834018"/>
              <a:gd name="connsiteY3" fmla="*/ 0 h 2353447"/>
              <a:gd name="connsiteX4" fmla="*/ 2810636 w 4834018"/>
              <a:gd name="connsiteY4" fmla="*/ 0 h 2353447"/>
              <a:gd name="connsiteX5" fmla="*/ 3404530 w 4834018"/>
              <a:gd name="connsiteY5" fmla="*/ 0 h 2353447"/>
              <a:gd name="connsiteX6" fmla="*/ 4046764 w 4834018"/>
              <a:gd name="connsiteY6" fmla="*/ 0 h 2353447"/>
              <a:gd name="connsiteX7" fmla="*/ 4834018 w 4834018"/>
              <a:gd name="connsiteY7" fmla="*/ 0 h 2353447"/>
              <a:gd name="connsiteX8" fmla="*/ 4834018 w 4834018"/>
              <a:gd name="connsiteY8" fmla="*/ 564827 h 2353447"/>
              <a:gd name="connsiteX9" fmla="*/ 4834018 w 4834018"/>
              <a:gd name="connsiteY9" fmla="*/ 1106120 h 2353447"/>
              <a:gd name="connsiteX10" fmla="*/ 4834018 w 4834018"/>
              <a:gd name="connsiteY10" fmla="*/ 1718016 h 2353447"/>
              <a:gd name="connsiteX11" fmla="*/ 4834018 w 4834018"/>
              <a:gd name="connsiteY11" fmla="*/ 2353447 h 2353447"/>
              <a:gd name="connsiteX12" fmla="*/ 4095104 w 4834018"/>
              <a:gd name="connsiteY12" fmla="*/ 2353447 h 2353447"/>
              <a:gd name="connsiteX13" fmla="*/ 3404530 w 4834018"/>
              <a:gd name="connsiteY13" fmla="*/ 2353447 h 2353447"/>
              <a:gd name="connsiteX14" fmla="*/ 2762296 w 4834018"/>
              <a:gd name="connsiteY14" fmla="*/ 2353447 h 2353447"/>
              <a:gd name="connsiteX15" fmla="*/ 2216743 w 4834018"/>
              <a:gd name="connsiteY15" fmla="*/ 2353447 h 2353447"/>
              <a:gd name="connsiteX16" fmla="*/ 1429488 w 4834018"/>
              <a:gd name="connsiteY16" fmla="*/ 2353447 h 2353447"/>
              <a:gd name="connsiteX17" fmla="*/ 642234 w 4834018"/>
              <a:gd name="connsiteY17" fmla="*/ 2353447 h 2353447"/>
              <a:gd name="connsiteX18" fmla="*/ 0 w 4834018"/>
              <a:gd name="connsiteY18" fmla="*/ 2353447 h 2353447"/>
              <a:gd name="connsiteX19" fmla="*/ 0 w 4834018"/>
              <a:gd name="connsiteY19" fmla="*/ 1718016 h 2353447"/>
              <a:gd name="connsiteX20" fmla="*/ 0 w 4834018"/>
              <a:gd name="connsiteY20" fmla="*/ 1106120 h 2353447"/>
              <a:gd name="connsiteX21" fmla="*/ 0 w 4834018"/>
              <a:gd name="connsiteY21" fmla="*/ 517758 h 2353447"/>
              <a:gd name="connsiteX22" fmla="*/ 0 w 4834018"/>
              <a:gd name="connsiteY22" fmla="*/ 0 h 23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34018" h="2353447" fill="none" extrusionOk="0">
                <a:moveTo>
                  <a:pt x="0" y="0"/>
                </a:moveTo>
                <a:cubicBezTo>
                  <a:pt x="358004" y="3508"/>
                  <a:pt x="528868" y="24157"/>
                  <a:pt x="787254" y="0"/>
                </a:cubicBezTo>
                <a:cubicBezTo>
                  <a:pt x="1045640" y="-24157"/>
                  <a:pt x="1197899" y="9915"/>
                  <a:pt x="1332808" y="0"/>
                </a:cubicBezTo>
                <a:cubicBezTo>
                  <a:pt x="1467717" y="-9915"/>
                  <a:pt x="1884003" y="10439"/>
                  <a:pt x="2071722" y="0"/>
                </a:cubicBezTo>
                <a:cubicBezTo>
                  <a:pt x="2259441" y="-10439"/>
                  <a:pt x="2586961" y="-6366"/>
                  <a:pt x="2810636" y="0"/>
                </a:cubicBezTo>
                <a:cubicBezTo>
                  <a:pt x="3034311" y="6366"/>
                  <a:pt x="3111832" y="-13119"/>
                  <a:pt x="3404530" y="0"/>
                </a:cubicBezTo>
                <a:cubicBezTo>
                  <a:pt x="3697228" y="13119"/>
                  <a:pt x="3913360" y="28778"/>
                  <a:pt x="4046764" y="0"/>
                </a:cubicBezTo>
                <a:cubicBezTo>
                  <a:pt x="4180168" y="-28778"/>
                  <a:pt x="4586674" y="2823"/>
                  <a:pt x="4834018" y="0"/>
                </a:cubicBezTo>
                <a:cubicBezTo>
                  <a:pt x="4831384" y="222383"/>
                  <a:pt x="4854245" y="322127"/>
                  <a:pt x="4834018" y="564827"/>
                </a:cubicBezTo>
                <a:cubicBezTo>
                  <a:pt x="4813791" y="807527"/>
                  <a:pt x="4831789" y="995964"/>
                  <a:pt x="4834018" y="1106120"/>
                </a:cubicBezTo>
                <a:cubicBezTo>
                  <a:pt x="4836247" y="1216276"/>
                  <a:pt x="4807396" y="1566817"/>
                  <a:pt x="4834018" y="1718016"/>
                </a:cubicBezTo>
                <a:cubicBezTo>
                  <a:pt x="4860640" y="1869215"/>
                  <a:pt x="4821873" y="2091313"/>
                  <a:pt x="4834018" y="2353447"/>
                </a:cubicBezTo>
                <a:cubicBezTo>
                  <a:pt x="4578221" y="2356726"/>
                  <a:pt x="4309796" y="2321623"/>
                  <a:pt x="4095104" y="2353447"/>
                </a:cubicBezTo>
                <a:cubicBezTo>
                  <a:pt x="3880412" y="2385271"/>
                  <a:pt x="3554850" y="2379037"/>
                  <a:pt x="3404530" y="2353447"/>
                </a:cubicBezTo>
                <a:cubicBezTo>
                  <a:pt x="3254210" y="2327857"/>
                  <a:pt x="3055368" y="2329094"/>
                  <a:pt x="2762296" y="2353447"/>
                </a:cubicBezTo>
                <a:cubicBezTo>
                  <a:pt x="2469224" y="2377800"/>
                  <a:pt x="2467287" y="2330620"/>
                  <a:pt x="2216743" y="2353447"/>
                </a:cubicBezTo>
                <a:cubicBezTo>
                  <a:pt x="1966199" y="2376274"/>
                  <a:pt x="1727000" y="2346839"/>
                  <a:pt x="1429488" y="2353447"/>
                </a:cubicBezTo>
                <a:cubicBezTo>
                  <a:pt x="1131976" y="2360055"/>
                  <a:pt x="967960" y="2337121"/>
                  <a:pt x="642234" y="2353447"/>
                </a:cubicBezTo>
                <a:cubicBezTo>
                  <a:pt x="316508" y="2369773"/>
                  <a:pt x="279889" y="2363451"/>
                  <a:pt x="0" y="2353447"/>
                </a:cubicBezTo>
                <a:cubicBezTo>
                  <a:pt x="-27247" y="2161911"/>
                  <a:pt x="7162" y="1939621"/>
                  <a:pt x="0" y="1718016"/>
                </a:cubicBezTo>
                <a:cubicBezTo>
                  <a:pt x="-7162" y="1496411"/>
                  <a:pt x="-2754" y="1283726"/>
                  <a:pt x="0" y="1106120"/>
                </a:cubicBezTo>
                <a:cubicBezTo>
                  <a:pt x="2754" y="928514"/>
                  <a:pt x="-16577" y="674124"/>
                  <a:pt x="0" y="517758"/>
                </a:cubicBezTo>
                <a:cubicBezTo>
                  <a:pt x="16577" y="361392"/>
                  <a:pt x="21627" y="241335"/>
                  <a:pt x="0" y="0"/>
                </a:cubicBezTo>
                <a:close/>
              </a:path>
              <a:path w="4834018" h="2353447" stroke="0" extrusionOk="0">
                <a:moveTo>
                  <a:pt x="0" y="0"/>
                </a:moveTo>
                <a:cubicBezTo>
                  <a:pt x="337447" y="-36672"/>
                  <a:pt x="546285" y="28997"/>
                  <a:pt x="787254" y="0"/>
                </a:cubicBezTo>
                <a:cubicBezTo>
                  <a:pt x="1028223" y="-28997"/>
                  <a:pt x="1142535" y="27213"/>
                  <a:pt x="1332808" y="0"/>
                </a:cubicBezTo>
                <a:cubicBezTo>
                  <a:pt x="1523081" y="-27213"/>
                  <a:pt x="1649173" y="10149"/>
                  <a:pt x="1878361" y="0"/>
                </a:cubicBezTo>
                <a:cubicBezTo>
                  <a:pt x="2107549" y="-10149"/>
                  <a:pt x="2356079" y="-8906"/>
                  <a:pt x="2520595" y="0"/>
                </a:cubicBezTo>
                <a:cubicBezTo>
                  <a:pt x="2685111" y="8906"/>
                  <a:pt x="3047661" y="13810"/>
                  <a:pt x="3211169" y="0"/>
                </a:cubicBezTo>
                <a:cubicBezTo>
                  <a:pt x="3374677" y="-13810"/>
                  <a:pt x="3663806" y="840"/>
                  <a:pt x="3950083" y="0"/>
                </a:cubicBezTo>
                <a:cubicBezTo>
                  <a:pt x="4236360" y="-840"/>
                  <a:pt x="4404491" y="38097"/>
                  <a:pt x="4834018" y="0"/>
                </a:cubicBezTo>
                <a:cubicBezTo>
                  <a:pt x="4825815" y="247204"/>
                  <a:pt x="4843634" y="360111"/>
                  <a:pt x="4834018" y="517758"/>
                </a:cubicBezTo>
                <a:cubicBezTo>
                  <a:pt x="4824402" y="675405"/>
                  <a:pt x="4824709" y="868128"/>
                  <a:pt x="4834018" y="1129655"/>
                </a:cubicBezTo>
                <a:cubicBezTo>
                  <a:pt x="4843327" y="1391182"/>
                  <a:pt x="4856862" y="1457927"/>
                  <a:pt x="4834018" y="1647413"/>
                </a:cubicBezTo>
                <a:cubicBezTo>
                  <a:pt x="4811174" y="1836899"/>
                  <a:pt x="4859598" y="2122756"/>
                  <a:pt x="4834018" y="2353447"/>
                </a:cubicBezTo>
                <a:cubicBezTo>
                  <a:pt x="4648099" y="2378420"/>
                  <a:pt x="4439499" y="2364287"/>
                  <a:pt x="4288465" y="2353447"/>
                </a:cubicBezTo>
                <a:cubicBezTo>
                  <a:pt x="4137431" y="2342607"/>
                  <a:pt x="3862989" y="2347434"/>
                  <a:pt x="3597891" y="2353447"/>
                </a:cubicBezTo>
                <a:cubicBezTo>
                  <a:pt x="3332793" y="2359460"/>
                  <a:pt x="3257454" y="2351480"/>
                  <a:pt x="2955657" y="2353447"/>
                </a:cubicBezTo>
                <a:cubicBezTo>
                  <a:pt x="2653860" y="2355414"/>
                  <a:pt x="2448137" y="2385825"/>
                  <a:pt x="2265083" y="2353447"/>
                </a:cubicBezTo>
                <a:cubicBezTo>
                  <a:pt x="2082029" y="2321069"/>
                  <a:pt x="1913398" y="2381152"/>
                  <a:pt x="1671189" y="2353447"/>
                </a:cubicBezTo>
                <a:cubicBezTo>
                  <a:pt x="1428980" y="2325742"/>
                  <a:pt x="1214093" y="2355326"/>
                  <a:pt x="883935" y="2353447"/>
                </a:cubicBezTo>
                <a:cubicBezTo>
                  <a:pt x="553777" y="2351568"/>
                  <a:pt x="268052" y="2380498"/>
                  <a:pt x="0" y="2353447"/>
                </a:cubicBezTo>
                <a:cubicBezTo>
                  <a:pt x="23765" y="2224301"/>
                  <a:pt x="-22762" y="1937868"/>
                  <a:pt x="0" y="1765085"/>
                </a:cubicBezTo>
                <a:cubicBezTo>
                  <a:pt x="22762" y="1592302"/>
                  <a:pt x="27014" y="1433195"/>
                  <a:pt x="0" y="1129655"/>
                </a:cubicBezTo>
                <a:cubicBezTo>
                  <a:pt x="-27014" y="826115"/>
                  <a:pt x="6652" y="675595"/>
                  <a:pt x="0" y="517758"/>
                </a:cubicBezTo>
                <a:cubicBezTo>
                  <a:pt x="-6652" y="359921"/>
                  <a:pt x="-16140" y="234875"/>
                  <a:pt x="0" y="0"/>
                </a:cubicBezTo>
                <a:close/>
              </a:path>
            </a:pathLst>
          </a:custGeom>
          <a:solidFill>
            <a:srgbClr val="FFFFFF"/>
          </a:solidFill>
          <a:ln>
            <a:solidFill>
              <a:schemeClr val="bg1">
                <a:lumMod val="50000"/>
              </a:schemeClr>
            </a:solidFill>
            <a:extLst>
              <a:ext uri="{C807C97D-BFC1-408E-A445-0C87EB9F89A2}">
                <ask:lineSketchStyleProps xmlns:ask="http://schemas.microsoft.com/office/drawing/2018/sketchyshapes" sd="2853289918">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3E0B2C73-5F3E-3C89-4AEC-72B167160B35}"/>
              </a:ext>
            </a:extLst>
          </p:cNvPr>
          <p:cNvSpPr>
            <a:spLocks noGrp="1"/>
          </p:cNvSpPr>
          <p:nvPr>
            <p:ph type="title"/>
          </p:nvPr>
        </p:nvSpPr>
        <p:spPr>
          <a:xfrm>
            <a:off x="1096423" y="382774"/>
            <a:ext cx="8047577" cy="603704"/>
          </a:xfrm>
        </p:spPr>
        <p:txBody>
          <a:bodyPr>
            <a:normAutofit fontScale="90000"/>
          </a:bodyPr>
          <a:lstStyle/>
          <a:p>
            <a:r>
              <a:rPr lang="de-DE" sz="2700" dirty="0"/>
              <a:t>3.2 Anzahlen strukturieren – Darstellungen vernetzen</a:t>
            </a:r>
            <a:endParaRPr lang="de-DE" dirty="0"/>
          </a:p>
        </p:txBody>
      </p:sp>
      <p:sp>
        <p:nvSpPr>
          <p:cNvPr id="3" name="Textplatzhalter 2">
            <a:extLst>
              <a:ext uri="{FF2B5EF4-FFF2-40B4-BE49-F238E27FC236}">
                <a16:creationId xmlns:a16="http://schemas.microsoft.com/office/drawing/2014/main" id="{0CE181E4-F706-E3B8-AA8D-C8CB0082E560}"/>
              </a:ext>
            </a:extLst>
          </p:cNvPr>
          <p:cNvSpPr>
            <a:spLocks noGrp="1"/>
          </p:cNvSpPr>
          <p:nvPr>
            <p:ph type="body" sz="quarter" idx="13"/>
          </p:nvPr>
        </p:nvSpPr>
        <p:spPr/>
        <p:txBody>
          <a:bodyPr/>
          <a:lstStyle/>
          <a:p>
            <a:r>
              <a:rPr lang="de-DE" dirty="0"/>
              <a:t>(AN-)ZAHLEN STRUKTURIERT ERFASSEN</a:t>
            </a:r>
          </a:p>
          <a:p>
            <a:endParaRPr lang="de-DE" dirty="0"/>
          </a:p>
        </p:txBody>
      </p:sp>
      <p:sp>
        <p:nvSpPr>
          <p:cNvPr id="5" name="Datumsplatzhalter 4">
            <a:extLst>
              <a:ext uri="{FF2B5EF4-FFF2-40B4-BE49-F238E27FC236}">
                <a16:creationId xmlns:a16="http://schemas.microsoft.com/office/drawing/2014/main" id="{8574ED4C-6FE2-EEC0-8F25-5B432E57EAFE}"/>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4820561B-3A8F-7C17-1A13-A492876CFC2F}"/>
              </a:ext>
            </a:extLst>
          </p:cNvPr>
          <p:cNvSpPr>
            <a:spLocks noGrp="1"/>
          </p:cNvSpPr>
          <p:nvPr>
            <p:ph type="sldNum" sz="quarter" idx="12"/>
          </p:nvPr>
        </p:nvSpPr>
        <p:spPr/>
        <p:txBody>
          <a:bodyPr/>
          <a:lstStyle/>
          <a:p>
            <a:fld id="{C3752B7C-18A9-864D-BBCB-54A9F41B5594}" type="slidenum">
              <a:rPr lang="de-DE" smtClean="0"/>
              <a:pPr/>
              <a:t>72</a:t>
            </a:fld>
            <a:endParaRPr lang="de-DE" dirty="0"/>
          </a:p>
        </p:txBody>
      </p:sp>
      <p:sp>
        <p:nvSpPr>
          <p:cNvPr id="7" name="Inhaltsplatzhalter 6">
            <a:extLst>
              <a:ext uri="{FF2B5EF4-FFF2-40B4-BE49-F238E27FC236}">
                <a16:creationId xmlns:a16="http://schemas.microsoft.com/office/drawing/2014/main" id="{DE6921E4-76B7-1EEB-7582-58CA4DA91A33}"/>
              </a:ext>
            </a:extLst>
          </p:cNvPr>
          <p:cNvSpPr>
            <a:spLocks noGrp="1"/>
          </p:cNvSpPr>
          <p:nvPr>
            <p:ph idx="1"/>
          </p:nvPr>
        </p:nvSpPr>
        <p:spPr>
          <a:xfrm>
            <a:off x="950757" y="1672610"/>
            <a:ext cx="7009509" cy="4418617"/>
          </a:xfrm>
        </p:spPr>
        <p:txBody>
          <a:bodyPr/>
          <a:lstStyle/>
          <a:p>
            <a:endParaRPr lang="de-DE" dirty="0"/>
          </a:p>
        </p:txBody>
      </p:sp>
      <p:sp>
        <p:nvSpPr>
          <p:cNvPr id="9" name="‚Gute’ (Basis-)Aufgabe…">
            <a:extLst>
              <a:ext uri="{FF2B5EF4-FFF2-40B4-BE49-F238E27FC236}">
                <a16:creationId xmlns:a16="http://schemas.microsoft.com/office/drawing/2014/main" id="{8A8AAB20-1CC4-D740-56C3-2265223475B3}"/>
              </a:ext>
            </a:extLst>
          </p:cNvPr>
          <p:cNvSpPr/>
          <p:nvPr/>
        </p:nvSpPr>
        <p:spPr>
          <a:xfrm>
            <a:off x="202843" y="2208212"/>
            <a:ext cx="3358504" cy="2908783"/>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a:latin typeface="Helvetica Neue"/>
                <a:ea typeface="Helvetica Neue"/>
                <a:cs typeface="Helvetica Neue"/>
                <a:sym typeface="Helvetica Neue"/>
              </a:defRPr>
            </a:pPr>
            <a:r>
              <a:rPr lang="de-DE" sz="2000" b="1" dirty="0">
                <a:latin typeface="Arial" panose="020B0604020202020204" pitchFamily="34" charset="0"/>
                <a:cs typeface="Arial" panose="020B0604020202020204" pitchFamily="34" charset="0"/>
              </a:rPr>
              <a:t>Basisaufgabe</a:t>
            </a:r>
            <a:endParaRPr dirty="0">
              <a:latin typeface="Arial" panose="020B0604020202020204" pitchFamily="34" charset="0"/>
              <a:cs typeface="Arial" panose="020B0604020202020204" pitchFamily="34" charset="0"/>
            </a:endParaRPr>
          </a:p>
          <a:p>
            <a:pPr algn="ctr">
              <a:defRPr>
                <a:latin typeface="Helvetica Neue"/>
                <a:ea typeface="Helvetica Neue"/>
                <a:cs typeface="Helvetica Neue"/>
                <a:sym typeface="Helvetica Neue"/>
              </a:defRPr>
            </a:pPr>
            <a:r>
              <a:rPr lang="de-DE" dirty="0">
                <a:latin typeface="Arial" panose="020B0604020202020204" pitchFamily="34" charset="0"/>
                <a:cs typeface="Arial" panose="020B0604020202020204" pitchFamily="34" charset="0"/>
              </a:rPr>
              <a:t>„Wie viele Plättchen siehst du?“</a:t>
            </a:r>
          </a:p>
          <a:p>
            <a:pPr algn="ctr">
              <a:defRPr>
                <a:latin typeface="Helvetica Neue"/>
                <a:ea typeface="Helvetica Neue"/>
                <a:cs typeface="Helvetica Neue"/>
                <a:sym typeface="Helvetica Neue"/>
              </a:defRPr>
            </a:pP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Gedankliche Rekonstruktion von Zahldarstellungen</a:t>
            </a:r>
          </a:p>
          <a:p>
            <a:pPr marL="285750" indent="-285750">
              <a:buFont typeface="Arial" panose="020B0604020202020204" pitchFamily="34" charset="0"/>
              <a:buChar char="•"/>
              <a:defRPr>
                <a:latin typeface="Helvetica Neue"/>
                <a:ea typeface="Helvetica Neue"/>
                <a:cs typeface="Helvetica Neue"/>
                <a:sym typeface="Helvetica Neue"/>
              </a:defRPr>
            </a:pPr>
            <a:r>
              <a:rPr lang="de-DE" sz="1600" dirty="0">
                <a:latin typeface="Arial" panose="020B0604020202020204" pitchFamily="34" charset="0"/>
                <a:cs typeface="Arial" panose="020B0604020202020204" pitchFamily="34" charset="0"/>
              </a:rPr>
              <a:t>Zuordnungen von Zahldarstellungen</a:t>
            </a:r>
            <a:endParaRPr sz="1600" dirty="0">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9A20305A-472A-53A4-8A68-A5F657BD22B8}"/>
              </a:ext>
            </a:extLst>
          </p:cNvPr>
          <p:cNvPicPr>
            <a:picLocks noChangeAspect="1"/>
          </p:cNvPicPr>
          <p:nvPr/>
        </p:nvPicPr>
        <p:blipFill>
          <a:blip r:embed="rId3"/>
          <a:stretch>
            <a:fillRect/>
          </a:stretch>
        </p:blipFill>
        <p:spPr>
          <a:xfrm>
            <a:off x="4899366" y="1647320"/>
            <a:ext cx="2691814" cy="1820112"/>
          </a:xfrm>
          <a:prstGeom prst="rect">
            <a:avLst/>
          </a:prstGeom>
        </p:spPr>
      </p:pic>
      <p:grpSp>
        <p:nvGrpSpPr>
          <p:cNvPr id="11" name="Gruppieren 10">
            <a:extLst>
              <a:ext uri="{FF2B5EF4-FFF2-40B4-BE49-F238E27FC236}">
                <a16:creationId xmlns:a16="http://schemas.microsoft.com/office/drawing/2014/main" id="{DE25B800-5A2A-B74C-3C35-739504FE66E3}"/>
              </a:ext>
            </a:extLst>
          </p:cNvPr>
          <p:cNvGrpSpPr/>
          <p:nvPr/>
        </p:nvGrpSpPr>
        <p:grpSpPr>
          <a:xfrm>
            <a:off x="4805273" y="4219857"/>
            <a:ext cx="2880000" cy="576000"/>
            <a:chOff x="4792771" y="3155274"/>
            <a:chExt cx="2880000" cy="576000"/>
          </a:xfrm>
        </p:grpSpPr>
        <p:grpSp>
          <p:nvGrpSpPr>
            <p:cNvPr id="12" name="Gruppieren 11">
              <a:extLst>
                <a:ext uri="{FF2B5EF4-FFF2-40B4-BE49-F238E27FC236}">
                  <a16:creationId xmlns:a16="http://schemas.microsoft.com/office/drawing/2014/main" id="{78B97821-AE7F-0D54-9BCB-51CDF994AB99}"/>
                </a:ext>
              </a:extLst>
            </p:cNvPr>
            <p:cNvGrpSpPr/>
            <p:nvPr/>
          </p:nvGrpSpPr>
          <p:grpSpPr>
            <a:xfrm>
              <a:off x="4814685" y="3167974"/>
              <a:ext cx="1978373" cy="251824"/>
              <a:chOff x="4500115" y="2698385"/>
              <a:chExt cx="1978373" cy="251824"/>
            </a:xfrm>
          </p:grpSpPr>
          <p:sp>
            <p:nvSpPr>
              <p:cNvPr id="18" name="Kreis">
                <a:extLst>
                  <a:ext uri="{FF2B5EF4-FFF2-40B4-BE49-F238E27FC236}">
                    <a16:creationId xmlns:a16="http://schemas.microsoft.com/office/drawing/2014/main" id="{45A4161E-D4E9-E00E-F934-51181C746C91}"/>
                  </a:ext>
                </a:extLst>
              </p:cNvPr>
              <p:cNvSpPr/>
              <p:nvPr/>
            </p:nvSpPr>
            <p:spPr>
              <a:xfrm>
                <a:off x="4500115" y="2702311"/>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9" name="Kreis">
                <a:extLst>
                  <a:ext uri="{FF2B5EF4-FFF2-40B4-BE49-F238E27FC236}">
                    <a16:creationId xmlns:a16="http://schemas.microsoft.com/office/drawing/2014/main" id="{B55FB464-6C03-F8A3-926C-227402E6B4AA}"/>
                  </a:ext>
                </a:extLst>
              </p:cNvPr>
              <p:cNvSpPr/>
              <p:nvPr/>
            </p:nvSpPr>
            <p:spPr>
              <a:xfrm>
                <a:off x="4793009" y="2702311"/>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6" name="Kreis">
                <a:extLst>
                  <a:ext uri="{FF2B5EF4-FFF2-40B4-BE49-F238E27FC236}">
                    <a16:creationId xmlns:a16="http://schemas.microsoft.com/office/drawing/2014/main" id="{4C792A18-F6A3-0316-DCA5-71C5F7431496}"/>
                  </a:ext>
                </a:extLst>
              </p:cNvPr>
              <p:cNvSpPr/>
              <p:nvPr/>
            </p:nvSpPr>
            <p:spPr>
              <a:xfrm>
                <a:off x="5077345" y="2702311"/>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8" name="Kreis">
                <a:extLst>
                  <a:ext uri="{FF2B5EF4-FFF2-40B4-BE49-F238E27FC236}">
                    <a16:creationId xmlns:a16="http://schemas.microsoft.com/office/drawing/2014/main" id="{7321103B-44E9-DA23-CFB9-28B6AC377391}"/>
                  </a:ext>
                </a:extLst>
              </p:cNvPr>
              <p:cNvSpPr/>
              <p:nvPr/>
            </p:nvSpPr>
            <p:spPr>
              <a:xfrm>
                <a:off x="5361681" y="2702311"/>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9" name="Kreis">
                <a:extLst>
                  <a:ext uri="{FF2B5EF4-FFF2-40B4-BE49-F238E27FC236}">
                    <a16:creationId xmlns:a16="http://schemas.microsoft.com/office/drawing/2014/main" id="{D48D1980-4F9E-3235-C1DF-187C0E412BB9}"/>
                  </a:ext>
                </a:extLst>
              </p:cNvPr>
              <p:cNvSpPr/>
              <p:nvPr/>
            </p:nvSpPr>
            <p:spPr>
              <a:xfrm>
                <a:off x="5650779" y="2702311"/>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31" name="Kreis">
                <a:extLst>
                  <a:ext uri="{FF2B5EF4-FFF2-40B4-BE49-F238E27FC236}">
                    <a16:creationId xmlns:a16="http://schemas.microsoft.com/office/drawing/2014/main" id="{F5103A7A-33C0-FB3D-13D7-7AE3FFC04DEE}"/>
                  </a:ext>
                </a:extLst>
              </p:cNvPr>
              <p:cNvSpPr/>
              <p:nvPr/>
            </p:nvSpPr>
            <p:spPr>
              <a:xfrm>
                <a:off x="5939877" y="2698385"/>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33" name="Kreis">
                <a:extLst>
                  <a:ext uri="{FF2B5EF4-FFF2-40B4-BE49-F238E27FC236}">
                    <a16:creationId xmlns:a16="http://schemas.microsoft.com/office/drawing/2014/main" id="{86EAAD7E-E0A0-56BA-6818-7615696D9C14}"/>
                  </a:ext>
                </a:extLst>
              </p:cNvPr>
              <p:cNvSpPr/>
              <p:nvPr/>
            </p:nvSpPr>
            <p:spPr>
              <a:xfrm>
                <a:off x="6232771" y="2698385"/>
                <a:ext cx="245717" cy="247898"/>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grpSp>
          <p:nvGrpSpPr>
            <p:cNvPr id="13" name="Gruppieren 12">
              <a:extLst>
                <a:ext uri="{FF2B5EF4-FFF2-40B4-BE49-F238E27FC236}">
                  <a16:creationId xmlns:a16="http://schemas.microsoft.com/office/drawing/2014/main" id="{069E0FAB-30B4-F273-34E5-A940AD700892}"/>
                </a:ext>
              </a:extLst>
            </p:cNvPr>
            <p:cNvGrpSpPr/>
            <p:nvPr/>
          </p:nvGrpSpPr>
          <p:grpSpPr>
            <a:xfrm>
              <a:off x="4792771" y="3155274"/>
              <a:ext cx="2880000" cy="576000"/>
              <a:chOff x="4792771" y="3155274"/>
              <a:chExt cx="2880000" cy="576000"/>
            </a:xfrm>
          </p:grpSpPr>
          <p:graphicFrame>
            <p:nvGraphicFramePr>
              <p:cNvPr id="14" name="Tabelle">
                <a:extLst>
                  <a:ext uri="{FF2B5EF4-FFF2-40B4-BE49-F238E27FC236}">
                    <a16:creationId xmlns:a16="http://schemas.microsoft.com/office/drawing/2014/main" id="{9C6FD0A2-F352-1DCC-18A6-FDF667E00539}"/>
                  </a:ext>
                </a:extLst>
              </p:cNvPr>
              <p:cNvGraphicFramePr/>
              <p:nvPr>
                <p:extLst>
                  <p:ext uri="{D42A27DB-BD31-4B8C-83A1-F6EECF244321}">
                    <p14:modId xmlns:p14="http://schemas.microsoft.com/office/powerpoint/2010/main" val="2619644062"/>
                  </p:ext>
                </p:extLst>
              </p:nvPr>
            </p:nvGraphicFramePr>
            <p:xfrm>
              <a:off x="4792771" y="3155274"/>
              <a:ext cx="2880000" cy="576000"/>
            </p:xfrm>
            <a:graphic>
              <a:graphicData uri="http://schemas.openxmlformats.org/drawingml/2006/table">
                <a:tbl>
                  <a:tblPr bandRow="1"/>
                  <a:tblGrid>
                    <a:gridCol w="288000">
                      <a:extLst>
                        <a:ext uri="{9D8B030D-6E8A-4147-A177-3AD203B41FA5}">
                          <a16:colId xmlns:a16="http://schemas.microsoft.com/office/drawing/2014/main" val="20000"/>
                        </a:ext>
                      </a:extLst>
                    </a:gridCol>
                    <a:gridCol w="288000">
                      <a:extLst>
                        <a:ext uri="{9D8B030D-6E8A-4147-A177-3AD203B41FA5}">
                          <a16:colId xmlns:a16="http://schemas.microsoft.com/office/drawing/2014/main" val="20001"/>
                        </a:ext>
                      </a:extLst>
                    </a:gridCol>
                    <a:gridCol w="288000">
                      <a:extLst>
                        <a:ext uri="{9D8B030D-6E8A-4147-A177-3AD203B41FA5}">
                          <a16:colId xmlns:a16="http://schemas.microsoft.com/office/drawing/2014/main" val="20002"/>
                        </a:ext>
                      </a:extLst>
                    </a:gridCol>
                    <a:gridCol w="288000">
                      <a:extLst>
                        <a:ext uri="{9D8B030D-6E8A-4147-A177-3AD203B41FA5}">
                          <a16:colId xmlns:a16="http://schemas.microsoft.com/office/drawing/2014/main" val="20003"/>
                        </a:ext>
                      </a:extLst>
                    </a:gridCol>
                    <a:gridCol w="288000">
                      <a:extLst>
                        <a:ext uri="{9D8B030D-6E8A-4147-A177-3AD203B41FA5}">
                          <a16:colId xmlns:a16="http://schemas.microsoft.com/office/drawing/2014/main" val="20004"/>
                        </a:ext>
                      </a:extLst>
                    </a:gridCol>
                    <a:gridCol w="288000">
                      <a:extLst>
                        <a:ext uri="{9D8B030D-6E8A-4147-A177-3AD203B41FA5}">
                          <a16:colId xmlns:a16="http://schemas.microsoft.com/office/drawing/2014/main" val="1740998449"/>
                        </a:ext>
                      </a:extLst>
                    </a:gridCol>
                    <a:gridCol w="288000">
                      <a:extLst>
                        <a:ext uri="{9D8B030D-6E8A-4147-A177-3AD203B41FA5}">
                          <a16:colId xmlns:a16="http://schemas.microsoft.com/office/drawing/2014/main" val="1352188810"/>
                        </a:ext>
                      </a:extLst>
                    </a:gridCol>
                    <a:gridCol w="288000">
                      <a:extLst>
                        <a:ext uri="{9D8B030D-6E8A-4147-A177-3AD203B41FA5}">
                          <a16:colId xmlns:a16="http://schemas.microsoft.com/office/drawing/2014/main" val="3684796395"/>
                        </a:ext>
                      </a:extLst>
                    </a:gridCol>
                    <a:gridCol w="288000">
                      <a:extLst>
                        <a:ext uri="{9D8B030D-6E8A-4147-A177-3AD203B41FA5}">
                          <a16:colId xmlns:a16="http://schemas.microsoft.com/office/drawing/2014/main" val="518407479"/>
                        </a:ext>
                      </a:extLst>
                    </a:gridCol>
                    <a:gridCol w="288000">
                      <a:extLst>
                        <a:ext uri="{9D8B030D-6E8A-4147-A177-3AD203B41FA5}">
                          <a16:colId xmlns:a16="http://schemas.microsoft.com/office/drawing/2014/main" val="882504228"/>
                        </a:ext>
                      </a:extLst>
                    </a:gridCol>
                  </a:tblGrid>
                  <a:tr h="288000">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88000">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cxnSp>
            <p:nvCxnSpPr>
              <p:cNvPr id="15" name="Gerader Verbinder 14">
                <a:extLst>
                  <a:ext uri="{FF2B5EF4-FFF2-40B4-BE49-F238E27FC236}">
                    <a16:creationId xmlns:a16="http://schemas.microsoft.com/office/drawing/2014/main" id="{C34D31CE-BF08-8993-2E03-475DC83176E4}"/>
                  </a:ext>
                </a:extLst>
              </p:cNvPr>
              <p:cNvCxnSpPr>
                <a:cxnSpLocks/>
                <a:stCxn id="14" idx="0"/>
                <a:endCxn id="14" idx="2"/>
              </p:cNvCxnSpPr>
              <p:nvPr/>
            </p:nvCxnSpPr>
            <p:spPr>
              <a:xfrm>
                <a:off x="6232771" y="3155274"/>
                <a:ext cx="0" cy="57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A3D6A2EE-2500-5D2D-65EA-E723DF346AC2}"/>
                  </a:ext>
                </a:extLst>
              </p:cNvPr>
              <p:cNvCxnSpPr>
                <a:cxnSpLocks/>
                <a:endCxn id="14" idx="3"/>
              </p:cNvCxnSpPr>
              <p:nvPr/>
            </p:nvCxnSpPr>
            <p:spPr>
              <a:xfrm>
                <a:off x="4801985" y="3443274"/>
                <a:ext cx="28707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 name="Gruppieren 3">
            <a:extLst>
              <a:ext uri="{FF2B5EF4-FFF2-40B4-BE49-F238E27FC236}">
                <a16:creationId xmlns:a16="http://schemas.microsoft.com/office/drawing/2014/main" id="{71EE55B3-B016-2014-668A-50ABA38DAC9A}"/>
              </a:ext>
            </a:extLst>
          </p:cNvPr>
          <p:cNvGrpSpPr/>
          <p:nvPr/>
        </p:nvGrpSpPr>
        <p:grpSpPr>
          <a:xfrm>
            <a:off x="4085273" y="4315944"/>
            <a:ext cx="4320000" cy="432000"/>
            <a:chOff x="4997488" y="1786444"/>
            <a:chExt cx="4320000" cy="432000"/>
          </a:xfrm>
        </p:grpSpPr>
        <p:graphicFrame>
          <p:nvGraphicFramePr>
            <p:cNvPr id="38" name="Tabelle">
              <a:extLst>
                <a:ext uri="{FF2B5EF4-FFF2-40B4-BE49-F238E27FC236}">
                  <a16:creationId xmlns:a16="http://schemas.microsoft.com/office/drawing/2014/main" id="{93391B39-C0EB-B27C-69C5-C9C6B49BABBA}"/>
                </a:ext>
              </a:extLst>
            </p:cNvPr>
            <p:cNvGraphicFramePr/>
            <p:nvPr>
              <p:extLst>
                <p:ext uri="{D42A27DB-BD31-4B8C-83A1-F6EECF244321}">
                  <p14:modId xmlns:p14="http://schemas.microsoft.com/office/powerpoint/2010/main" val="2982051498"/>
                </p:ext>
              </p:extLst>
            </p:nvPr>
          </p:nvGraphicFramePr>
          <p:xfrm>
            <a:off x="4997488" y="1786444"/>
            <a:ext cx="4320000" cy="432000"/>
          </p:xfrm>
          <a:graphic>
            <a:graphicData uri="http://schemas.openxmlformats.org/drawingml/2006/table">
              <a:tbl>
                <a:tblPr bandRow="1"/>
                <a:tblGrid>
                  <a:gridCol w="432000">
                    <a:extLst>
                      <a:ext uri="{9D8B030D-6E8A-4147-A177-3AD203B41FA5}">
                        <a16:colId xmlns:a16="http://schemas.microsoft.com/office/drawing/2014/main" val="20000"/>
                      </a:ext>
                    </a:extLst>
                  </a:gridCol>
                  <a:gridCol w="432000">
                    <a:extLst>
                      <a:ext uri="{9D8B030D-6E8A-4147-A177-3AD203B41FA5}">
                        <a16:colId xmlns:a16="http://schemas.microsoft.com/office/drawing/2014/main" val="20001"/>
                      </a:ext>
                    </a:extLst>
                  </a:gridCol>
                  <a:gridCol w="432000">
                    <a:extLst>
                      <a:ext uri="{9D8B030D-6E8A-4147-A177-3AD203B41FA5}">
                        <a16:colId xmlns:a16="http://schemas.microsoft.com/office/drawing/2014/main" val="20002"/>
                      </a:ext>
                    </a:extLst>
                  </a:gridCol>
                  <a:gridCol w="432000">
                    <a:extLst>
                      <a:ext uri="{9D8B030D-6E8A-4147-A177-3AD203B41FA5}">
                        <a16:colId xmlns:a16="http://schemas.microsoft.com/office/drawing/2014/main" val="20003"/>
                      </a:ext>
                    </a:extLst>
                  </a:gridCol>
                  <a:gridCol w="432000">
                    <a:extLst>
                      <a:ext uri="{9D8B030D-6E8A-4147-A177-3AD203B41FA5}">
                        <a16:colId xmlns:a16="http://schemas.microsoft.com/office/drawing/2014/main" val="20004"/>
                      </a:ext>
                    </a:extLst>
                  </a:gridCol>
                  <a:gridCol w="432000">
                    <a:extLst>
                      <a:ext uri="{9D8B030D-6E8A-4147-A177-3AD203B41FA5}">
                        <a16:colId xmlns:a16="http://schemas.microsoft.com/office/drawing/2014/main" val="908600292"/>
                      </a:ext>
                    </a:extLst>
                  </a:gridCol>
                  <a:gridCol w="432000">
                    <a:extLst>
                      <a:ext uri="{9D8B030D-6E8A-4147-A177-3AD203B41FA5}">
                        <a16:colId xmlns:a16="http://schemas.microsoft.com/office/drawing/2014/main" val="2002684795"/>
                      </a:ext>
                    </a:extLst>
                  </a:gridCol>
                  <a:gridCol w="432000">
                    <a:extLst>
                      <a:ext uri="{9D8B030D-6E8A-4147-A177-3AD203B41FA5}">
                        <a16:colId xmlns:a16="http://schemas.microsoft.com/office/drawing/2014/main" val="2132079122"/>
                      </a:ext>
                    </a:extLst>
                  </a:gridCol>
                  <a:gridCol w="432000">
                    <a:extLst>
                      <a:ext uri="{9D8B030D-6E8A-4147-A177-3AD203B41FA5}">
                        <a16:colId xmlns:a16="http://schemas.microsoft.com/office/drawing/2014/main" val="2474247555"/>
                      </a:ext>
                    </a:extLst>
                  </a:gridCol>
                  <a:gridCol w="432000">
                    <a:extLst>
                      <a:ext uri="{9D8B030D-6E8A-4147-A177-3AD203B41FA5}">
                        <a16:colId xmlns:a16="http://schemas.microsoft.com/office/drawing/2014/main" val="2622179873"/>
                      </a:ext>
                    </a:extLst>
                  </a:gridCol>
                </a:tblGrid>
                <a:tr h="432000">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40" name="Kreis">
              <a:extLst>
                <a:ext uri="{FF2B5EF4-FFF2-40B4-BE49-F238E27FC236}">
                  <a16:creationId xmlns:a16="http://schemas.microsoft.com/office/drawing/2014/main" id="{0D3CA40D-7827-5FBC-AD6C-876DE0275B9D}"/>
                </a:ext>
              </a:extLst>
            </p:cNvPr>
            <p:cNvSpPr/>
            <p:nvPr/>
          </p:nvSpPr>
          <p:spPr>
            <a:xfrm>
              <a:off x="5040224" y="1835231"/>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46" name="Kreis">
              <a:extLst>
                <a:ext uri="{FF2B5EF4-FFF2-40B4-BE49-F238E27FC236}">
                  <a16:creationId xmlns:a16="http://schemas.microsoft.com/office/drawing/2014/main" id="{86F61982-C1BC-70F2-0FA4-1A39AF19DD28}"/>
                </a:ext>
              </a:extLst>
            </p:cNvPr>
            <p:cNvSpPr/>
            <p:nvPr/>
          </p:nvSpPr>
          <p:spPr>
            <a:xfrm>
              <a:off x="5485825" y="1831809"/>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47" name="Kreis">
              <a:extLst>
                <a:ext uri="{FF2B5EF4-FFF2-40B4-BE49-F238E27FC236}">
                  <a16:creationId xmlns:a16="http://schemas.microsoft.com/office/drawing/2014/main" id="{AF8954CD-83F7-2BA7-C923-432E7EDF54A6}"/>
                </a:ext>
              </a:extLst>
            </p:cNvPr>
            <p:cNvSpPr/>
            <p:nvPr/>
          </p:nvSpPr>
          <p:spPr>
            <a:xfrm>
              <a:off x="5909575" y="1824189"/>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grpSp>
        <p:nvGrpSpPr>
          <p:cNvPr id="54" name="Gruppieren 53">
            <a:extLst>
              <a:ext uri="{FF2B5EF4-FFF2-40B4-BE49-F238E27FC236}">
                <a16:creationId xmlns:a16="http://schemas.microsoft.com/office/drawing/2014/main" id="{FC3A8A16-930B-8C3A-1E17-2606A1B6F4DC}"/>
              </a:ext>
            </a:extLst>
          </p:cNvPr>
          <p:cNvGrpSpPr/>
          <p:nvPr/>
        </p:nvGrpSpPr>
        <p:grpSpPr>
          <a:xfrm>
            <a:off x="5138389" y="4281890"/>
            <a:ext cx="2406950" cy="436964"/>
            <a:chOff x="6579360" y="3429000"/>
            <a:chExt cx="2406950" cy="436964"/>
          </a:xfrm>
        </p:grpSpPr>
        <p:graphicFrame>
          <p:nvGraphicFramePr>
            <p:cNvPr id="49" name="Tabelle">
              <a:extLst>
                <a:ext uri="{FF2B5EF4-FFF2-40B4-BE49-F238E27FC236}">
                  <a16:creationId xmlns:a16="http://schemas.microsoft.com/office/drawing/2014/main" id="{397266B6-D6F2-A00B-832D-080106C1B187}"/>
                </a:ext>
              </a:extLst>
            </p:cNvPr>
            <p:cNvGraphicFramePr/>
            <p:nvPr>
              <p:extLst>
                <p:ext uri="{D42A27DB-BD31-4B8C-83A1-F6EECF244321}">
                  <p14:modId xmlns:p14="http://schemas.microsoft.com/office/powerpoint/2010/main" val="1097303200"/>
                </p:ext>
              </p:extLst>
            </p:nvPr>
          </p:nvGraphicFramePr>
          <p:xfrm>
            <a:off x="6579360" y="3429000"/>
            <a:ext cx="2406950" cy="436964"/>
          </p:xfrm>
          <a:graphic>
            <a:graphicData uri="http://schemas.openxmlformats.org/drawingml/2006/table">
              <a:tbl>
                <a:tblPr bandRow="1"/>
                <a:tblGrid>
                  <a:gridCol w="481390">
                    <a:extLst>
                      <a:ext uri="{9D8B030D-6E8A-4147-A177-3AD203B41FA5}">
                        <a16:colId xmlns:a16="http://schemas.microsoft.com/office/drawing/2014/main" val="20000"/>
                      </a:ext>
                    </a:extLst>
                  </a:gridCol>
                  <a:gridCol w="481390">
                    <a:extLst>
                      <a:ext uri="{9D8B030D-6E8A-4147-A177-3AD203B41FA5}">
                        <a16:colId xmlns:a16="http://schemas.microsoft.com/office/drawing/2014/main" val="20001"/>
                      </a:ext>
                    </a:extLst>
                  </a:gridCol>
                  <a:gridCol w="481390">
                    <a:extLst>
                      <a:ext uri="{9D8B030D-6E8A-4147-A177-3AD203B41FA5}">
                        <a16:colId xmlns:a16="http://schemas.microsoft.com/office/drawing/2014/main" val="20002"/>
                      </a:ext>
                    </a:extLst>
                  </a:gridCol>
                  <a:gridCol w="481390">
                    <a:extLst>
                      <a:ext uri="{9D8B030D-6E8A-4147-A177-3AD203B41FA5}">
                        <a16:colId xmlns:a16="http://schemas.microsoft.com/office/drawing/2014/main" val="20003"/>
                      </a:ext>
                    </a:extLst>
                  </a:gridCol>
                  <a:gridCol w="481390">
                    <a:extLst>
                      <a:ext uri="{9D8B030D-6E8A-4147-A177-3AD203B41FA5}">
                        <a16:colId xmlns:a16="http://schemas.microsoft.com/office/drawing/2014/main" val="20004"/>
                      </a:ext>
                    </a:extLst>
                  </a:gridCol>
                </a:tblGrid>
                <a:tr h="436964">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50" name="Kreis">
              <a:extLst>
                <a:ext uri="{FF2B5EF4-FFF2-40B4-BE49-F238E27FC236}">
                  <a16:creationId xmlns:a16="http://schemas.microsoft.com/office/drawing/2014/main" id="{0B5AF349-7B94-0B1C-D27E-F8575F3E5FD5}"/>
                </a:ext>
              </a:extLst>
            </p:cNvPr>
            <p:cNvSpPr/>
            <p:nvPr/>
          </p:nvSpPr>
          <p:spPr>
            <a:xfrm>
              <a:off x="6644670" y="3489042"/>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1" name="Kreis">
              <a:extLst>
                <a:ext uri="{FF2B5EF4-FFF2-40B4-BE49-F238E27FC236}">
                  <a16:creationId xmlns:a16="http://schemas.microsoft.com/office/drawing/2014/main" id="{E3038685-BBAE-B927-1B9E-218D48445C65}"/>
                </a:ext>
              </a:extLst>
            </p:cNvPr>
            <p:cNvSpPr/>
            <p:nvPr/>
          </p:nvSpPr>
          <p:spPr>
            <a:xfrm>
              <a:off x="7128371" y="3485620"/>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52" name="Kreis">
              <a:extLst>
                <a:ext uri="{FF2B5EF4-FFF2-40B4-BE49-F238E27FC236}">
                  <a16:creationId xmlns:a16="http://schemas.microsoft.com/office/drawing/2014/main" id="{DB72F67D-9CD7-FF4A-9D96-6DA1B723DA4D}"/>
                </a:ext>
              </a:extLst>
            </p:cNvPr>
            <p:cNvSpPr/>
            <p:nvPr/>
          </p:nvSpPr>
          <p:spPr>
            <a:xfrm>
              <a:off x="7613081" y="3485620"/>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grpSp>
        <p:nvGrpSpPr>
          <p:cNvPr id="58" name="Gruppieren 57">
            <a:extLst>
              <a:ext uri="{FF2B5EF4-FFF2-40B4-BE49-F238E27FC236}">
                <a16:creationId xmlns:a16="http://schemas.microsoft.com/office/drawing/2014/main" id="{9AE335E5-3A52-AB01-8EB5-710622F7A602}"/>
              </a:ext>
            </a:extLst>
          </p:cNvPr>
          <p:cNvGrpSpPr/>
          <p:nvPr/>
        </p:nvGrpSpPr>
        <p:grpSpPr>
          <a:xfrm>
            <a:off x="5085370" y="3592218"/>
            <a:ext cx="2399130" cy="2239167"/>
            <a:chOff x="4538976" y="3762868"/>
            <a:chExt cx="2399130" cy="2239167"/>
          </a:xfrm>
        </p:grpSpPr>
        <p:pic>
          <p:nvPicPr>
            <p:cNvPr id="55" name="Grafik 54">
              <a:extLst>
                <a:ext uri="{FF2B5EF4-FFF2-40B4-BE49-F238E27FC236}">
                  <a16:creationId xmlns:a16="http://schemas.microsoft.com/office/drawing/2014/main" id="{366A164E-BAA1-23E5-BB51-D20463E3F0D7}"/>
                </a:ext>
              </a:extLst>
            </p:cNvPr>
            <p:cNvPicPr>
              <a:picLocks noChangeAspect="1"/>
            </p:cNvPicPr>
            <p:nvPr/>
          </p:nvPicPr>
          <p:blipFill>
            <a:blip r:embed="rId4"/>
            <a:stretch>
              <a:fillRect/>
            </a:stretch>
          </p:blipFill>
          <p:spPr>
            <a:xfrm>
              <a:off x="4631716" y="3762868"/>
              <a:ext cx="2209458" cy="2206216"/>
            </a:xfrm>
            <a:prstGeom prst="rect">
              <a:avLst/>
            </a:prstGeom>
          </p:spPr>
        </p:pic>
        <p:sp>
          <p:nvSpPr>
            <p:cNvPr id="56" name="Rechteck 55">
              <a:extLst>
                <a:ext uri="{FF2B5EF4-FFF2-40B4-BE49-F238E27FC236}">
                  <a16:creationId xmlns:a16="http://schemas.microsoft.com/office/drawing/2014/main" id="{CABA61CD-B5D9-77DF-156B-D3C594C17ABE}"/>
                </a:ext>
              </a:extLst>
            </p:cNvPr>
            <p:cNvSpPr/>
            <p:nvPr/>
          </p:nvSpPr>
          <p:spPr>
            <a:xfrm>
              <a:off x="4538976" y="5336376"/>
              <a:ext cx="2399129" cy="665659"/>
            </a:xfrm>
            <a:prstGeom prst="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extLst>
                <a:ext uri="{FF2B5EF4-FFF2-40B4-BE49-F238E27FC236}">
                  <a16:creationId xmlns:a16="http://schemas.microsoft.com/office/drawing/2014/main" id="{A3A5B537-C05C-2C80-8BC2-C687C1A40DC8}"/>
                </a:ext>
              </a:extLst>
            </p:cNvPr>
            <p:cNvSpPr/>
            <p:nvPr/>
          </p:nvSpPr>
          <p:spPr>
            <a:xfrm>
              <a:off x="5467558" y="5116996"/>
              <a:ext cx="1470548" cy="694098"/>
            </a:xfrm>
            <a:prstGeom prst="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9" name="Gruppieren 68">
            <a:extLst>
              <a:ext uri="{FF2B5EF4-FFF2-40B4-BE49-F238E27FC236}">
                <a16:creationId xmlns:a16="http://schemas.microsoft.com/office/drawing/2014/main" id="{7A6E21AB-FDF2-76C0-D35A-335E39441FA1}"/>
              </a:ext>
            </a:extLst>
          </p:cNvPr>
          <p:cNvGrpSpPr/>
          <p:nvPr/>
        </p:nvGrpSpPr>
        <p:grpSpPr>
          <a:xfrm>
            <a:off x="5400205" y="4649802"/>
            <a:ext cx="1722565" cy="382802"/>
            <a:chOff x="4150653" y="1980812"/>
            <a:chExt cx="1722565" cy="382802"/>
          </a:xfrm>
        </p:grpSpPr>
        <p:sp>
          <p:nvSpPr>
            <p:cNvPr id="59" name="Rechteck 58">
              <a:extLst>
                <a:ext uri="{FF2B5EF4-FFF2-40B4-BE49-F238E27FC236}">
                  <a16:creationId xmlns:a16="http://schemas.microsoft.com/office/drawing/2014/main" id="{6681A5F1-A0C9-7F01-7506-804044E5036F}"/>
                </a:ext>
              </a:extLst>
            </p:cNvPr>
            <p:cNvSpPr/>
            <p:nvPr/>
          </p:nvSpPr>
          <p:spPr>
            <a:xfrm>
              <a:off x="4150653" y="1983987"/>
              <a:ext cx="379627" cy="379627"/>
            </a:xfrm>
            <a:prstGeom prst="rect">
              <a:avLst/>
            </a:prstGeom>
            <a:solidFill>
              <a:srgbClr val="B9B9B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a:extLst>
                <a:ext uri="{FF2B5EF4-FFF2-40B4-BE49-F238E27FC236}">
                  <a16:creationId xmlns:a16="http://schemas.microsoft.com/office/drawing/2014/main" id="{EB728BB9-FC76-40D0-824A-4575B542C025}"/>
                </a:ext>
              </a:extLst>
            </p:cNvPr>
            <p:cNvSpPr/>
            <p:nvPr/>
          </p:nvSpPr>
          <p:spPr>
            <a:xfrm>
              <a:off x="4660928" y="1983987"/>
              <a:ext cx="379627" cy="379627"/>
            </a:xfrm>
            <a:prstGeom prst="rect">
              <a:avLst/>
            </a:prstGeom>
            <a:solidFill>
              <a:srgbClr val="B9B9B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a:extLst>
                <a:ext uri="{FF2B5EF4-FFF2-40B4-BE49-F238E27FC236}">
                  <a16:creationId xmlns:a16="http://schemas.microsoft.com/office/drawing/2014/main" id="{C5CC0FF4-7718-67A2-DCB7-E0FCA6EB5491}"/>
                </a:ext>
              </a:extLst>
            </p:cNvPr>
            <p:cNvSpPr/>
            <p:nvPr/>
          </p:nvSpPr>
          <p:spPr>
            <a:xfrm>
              <a:off x="5169643" y="1983987"/>
              <a:ext cx="379627" cy="379627"/>
            </a:xfrm>
            <a:prstGeom prst="rect">
              <a:avLst/>
            </a:prstGeom>
            <a:solidFill>
              <a:srgbClr val="B9B9B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3" name="Gerader Verbinder 62">
              <a:extLst>
                <a:ext uri="{FF2B5EF4-FFF2-40B4-BE49-F238E27FC236}">
                  <a16:creationId xmlns:a16="http://schemas.microsoft.com/office/drawing/2014/main" id="{C26DF407-AB15-0CA2-86CA-3B15877BFDB1}"/>
                </a:ext>
              </a:extLst>
            </p:cNvPr>
            <p:cNvCxnSpPr/>
            <p:nvPr/>
          </p:nvCxnSpPr>
          <p:spPr>
            <a:xfrm>
              <a:off x="5664523" y="1980812"/>
              <a:ext cx="0" cy="37962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F72F66DE-37DE-ADDE-1FD0-FC706CCE1B10}"/>
                </a:ext>
              </a:extLst>
            </p:cNvPr>
            <p:cNvCxnSpPr/>
            <p:nvPr/>
          </p:nvCxnSpPr>
          <p:spPr>
            <a:xfrm>
              <a:off x="5744899" y="1980812"/>
              <a:ext cx="0" cy="37962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5" name="Ellipse 64">
              <a:extLst>
                <a:ext uri="{FF2B5EF4-FFF2-40B4-BE49-F238E27FC236}">
                  <a16:creationId xmlns:a16="http://schemas.microsoft.com/office/drawing/2014/main" id="{81F7F17B-A56D-5B0C-2993-9E8BEA08B0C0}"/>
                </a:ext>
              </a:extLst>
            </p:cNvPr>
            <p:cNvSpPr/>
            <p:nvPr/>
          </p:nvSpPr>
          <p:spPr>
            <a:xfrm>
              <a:off x="5827499" y="2317895"/>
              <a:ext cx="45719" cy="45719"/>
            </a:xfrm>
            <a:prstGeom prst="ellipse">
              <a:avLst/>
            </a:prstGeom>
            <a:solidFill>
              <a:srgbClr val="B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2B4A356C-1337-DCAA-F3CC-F8B2C815E5F3}"/>
                </a:ext>
              </a:extLst>
            </p:cNvPr>
            <p:cNvSpPr/>
            <p:nvPr/>
          </p:nvSpPr>
          <p:spPr>
            <a:xfrm>
              <a:off x="5827499" y="2265293"/>
              <a:ext cx="45719" cy="45719"/>
            </a:xfrm>
            <a:prstGeom prst="ellipse">
              <a:avLst/>
            </a:prstGeom>
            <a:solidFill>
              <a:srgbClr val="B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Ellipse 66">
              <a:extLst>
                <a:ext uri="{FF2B5EF4-FFF2-40B4-BE49-F238E27FC236}">
                  <a16:creationId xmlns:a16="http://schemas.microsoft.com/office/drawing/2014/main" id="{F617AB1C-271B-1B63-1377-546B8DCFB049}"/>
                </a:ext>
              </a:extLst>
            </p:cNvPr>
            <p:cNvSpPr/>
            <p:nvPr/>
          </p:nvSpPr>
          <p:spPr>
            <a:xfrm>
              <a:off x="5825275" y="2210310"/>
              <a:ext cx="45719" cy="45719"/>
            </a:xfrm>
            <a:prstGeom prst="ellipse">
              <a:avLst/>
            </a:prstGeom>
            <a:solidFill>
              <a:srgbClr val="B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Ellipse 67">
              <a:extLst>
                <a:ext uri="{FF2B5EF4-FFF2-40B4-BE49-F238E27FC236}">
                  <a16:creationId xmlns:a16="http://schemas.microsoft.com/office/drawing/2014/main" id="{06B9E75A-2F7D-C5B2-C7C3-D10921C6EC64}"/>
                </a:ext>
              </a:extLst>
            </p:cNvPr>
            <p:cNvSpPr/>
            <p:nvPr/>
          </p:nvSpPr>
          <p:spPr>
            <a:xfrm>
              <a:off x="5825275" y="2150580"/>
              <a:ext cx="45719" cy="45719"/>
            </a:xfrm>
            <a:prstGeom prst="ellipse">
              <a:avLst/>
            </a:prstGeom>
            <a:solidFill>
              <a:srgbClr val="B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0" name="Textfeld 69">
            <a:extLst>
              <a:ext uri="{FF2B5EF4-FFF2-40B4-BE49-F238E27FC236}">
                <a16:creationId xmlns:a16="http://schemas.microsoft.com/office/drawing/2014/main" id="{E031CAC1-9912-6073-AF13-2FA323B4D6CB}"/>
              </a:ext>
            </a:extLst>
          </p:cNvPr>
          <p:cNvSpPr txBox="1"/>
          <p:nvPr/>
        </p:nvSpPr>
        <p:spPr>
          <a:xfrm>
            <a:off x="6372949" y="5906009"/>
            <a:ext cx="2552138" cy="276999"/>
          </a:xfrm>
          <a:prstGeom prst="rect">
            <a:avLst/>
          </a:prstGeom>
          <a:noFill/>
        </p:spPr>
        <p:txBody>
          <a:bodyPr wrap="square">
            <a:spAutoFit/>
          </a:bodyPr>
          <a:lstStyle/>
          <a:p>
            <a:r>
              <a:rPr lang="de-DE" sz="1200" dirty="0">
                <a:solidFill>
                  <a:srgbClr val="327D87"/>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https://pikas-mi.dzlm.de/node/633</a:t>
            </a:r>
            <a:endParaRPr lang="de-DE" sz="1200" dirty="0">
              <a:solidFill>
                <a:srgbClr val="327D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938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1B9780-CC20-3F6E-F088-AD9C39E026A1}"/>
              </a:ext>
            </a:extLst>
          </p:cNvPr>
          <p:cNvSpPr>
            <a:spLocks noGrp="1"/>
          </p:cNvSpPr>
          <p:nvPr>
            <p:ph type="title"/>
          </p:nvPr>
        </p:nvSpPr>
        <p:spPr>
          <a:xfrm>
            <a:off x="1096424" y="382774"/>
            <a:ext cx="7902722" cy="603704"/>
          </a:xfrm>
        </p:spPr>
        <p:txBody>
          <a:bodyPr>
            <a:noAutofit/>
          </a:bodyPr>
          <a:lstStyle/>
          <a:p>
            <a:r>
              <a:rPr lang="de-DE" sz="2400" dirty="0"/>
              <a:t>3.2 Anzahlen strukturieren – Darstellungen vernetzen</a:t>
            </a:r>
          </a:p>
        </p:txBody>
      </p:sp>
      <p:sp>
        <p:nvSpPr>
          <p:cNvPr id="5" name="Datumsplatzhalter 4">
            <a:extLst>
              <a:ext uri="{FF2B5EF4-FFF2-40B4-BE49-F238E27FC236}">
                <a16:creationId xmlns:a16="http://schemas.microsoft.com/office/drawing/2014/main" id="{7F207053-D113-21D1-8CC7-C81B88A9744D}"/>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73</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348966" y="2462923"/>
            <a:ext cx="6554709" cy="290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de-DE" sz="2000" dirty="0">
                <a:solidFill>
                  <a:srgbClr val="242021"/>
                </a:solidFill>
                <a:latin typeface="Arial" panose="020B0604020202020204" pitchFamily="34" charset="0"/>
                <a:cs typeface="Arial" panose="020B0604020202020204" pitchFamily="34" charset="0"/>
              </a:rPr>
              <a:t>Die Fähigkeit zur quasi-simultanen bzw. strukturierten Anzahlerfassung ist deshalb von so grundlegender Bedeutung, da erst durch sie der Aufbau geeigneter innerer Bilder und mentaler Vorstellungen möglich wird.</a:t>
            </a:r>
          </a:p>
          <a:p>
            <a:pPr algn="ctr"/>
            <a:endParaRPr lang="de-DE" dirty="0"/>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Tree>
    <p:extLst>
      <p:ext uri="{BB962C8B-B14F-4D97-AF65-F5344CB8AC3E}">
        <p14:creationId xmlns:p14="http://schemas.microsoft.com/office/powerpoint/2010/main" val="7380756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DA4A6D-41AE-5F86-22CC-E4BF77BCF442}"/>
              </a:ext>
            </a:extLst>
          </p:cNvPr>
          <p:cNvSpPr>
            <a:spLocks noGrp="1"/>
          </p:cNvSpPr>
          <p:nvPr>
            <p:ph type="title"/>
          </p:nvPr>
        </p:nvSpPr>
        <p:spPr/>
        <p:txBody>
          <a:bodyPr>
            <a:normAutofit/>
          </a:bodyPr>
          <a:lstStyle/>
          <a:p>
            <a:r>
              <a:rPr lang="de-DE" dirty="0"/>
              <a:t>3.3 Beziehungen herstellen</a:t>
            </a:r>
          </a:p>
        </p:txBody>
      </p:sp>
      <p:sp>
        <p:nvSpPr>
          <p:cNvPr id="3" name="Textplatzhalter 2">
            <a:extLst>
              <a:ext uri="{FF2B5EF4-FFF2-40B4-BE49-F238E27FC236}">
                <a16:creationId xmlns:a16="http://schemas.microsoft.com/office/drawing/2014/main" id="{2E6EF625-58F7-1217-4AD5-E93898FB32A9}"/>
              </a:ext>
            </a:extLst>
          </p:cNvPr>
          <p:cNvSpPr>
            <a:spLocks noGrp="1"/>
          </p:cNvSpPr>
          <p:nvPr>
            <p:ph type="body" sz="quarter" idx="13"/>
          </p:nvPr>
        </p:nvSpPr>
        <p:spPr/>
        <p:txBody>
          <a:bodyPr/>
          <a:lstStyle/>
          <a:p>
            <a:r>
              <a:rPr lang="de-DE" cap="all" dirty="0"/>
              <a:t>Teil-Ganzes-Konzept</a:t>
            </a:r>
          </a:p>
        </p:txBody>
      </p:sp>
      <p:sp>
        <p:nvSpPr>
          <p:cNvPr id="5" name="Datumsplatzhalter 4">
            <a:extLst>
              <a:ext uri="{FF2B5EF4-FFF2-40B4-BE49-F238E27FC236}">
                <a16:creationId xmlns:a16="http://schemas.microsoft.com/office/drawing/2014/main" id="{11E59774-6666-7A1C-5DAF-85057581F1CE}"/>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F8628520-C01E-2871-62A9-1F0AECC40BED}"/>
              </a:ext>
            </a:extLst>
          </p:cNvPr>
          <p:cNvSpPr>
            <a:spLocks noGrp="1"/>
          </p:cNvSpPr>
          <p:nvPr>
            <p:ph type="sldNum" sz="quarter" idx="12"/>
          </p:nvPr>
        </p:nvSpPr>
        <p:spPr/>
        <p:txBody>
          <a:bodyPr/>
          <a:lstStyle/>
          <a:p>
            <a:fld id="{C3752B7C-18A9-864D-BBCB-54A9F41B5594}" type="slidenum">
              <a:rPr lang="de-DE" smtClean="0"/>
              <a:pPr/>
              <a:t>74</a:t>
            </a:fld>
            <a:endParaRPr lang="de-DE" dirty="0"/>
          </a:p>
        </p:txBody>
      </p:sp>
      <p:sp>
        <p:nvSpPr>
          <p:cNvPr id="12" name="Inhaltsplatzhalter 11">
            <a:extLst>
              <a:ext uri="{FF2B5EF4-FFF2-40B4-BE49-F238E27FC236}">
                <a16:creationId xmlns:a16="http://schemas.microsoft.com/office/drawing/2014/main" id="{10F2F99E-B49B-EC25-55E9-51738989AA67}"/>
              </a:ext>
            </a:extLst>
          </p:cNvPr>
          <p:cNvSpPr>
            <a:spLocks noGrp="1"/>
          </p:cNvSpPr>
          <p:nvPr>
            <p:ph idx="1"/>
          </p:nvPr>
        </p:nvSpPr>
        <p:spPr/>
        <p:txBody>
          <a:bodyPr/>
          <a:lstStyle/>
          <a:p>
            <a:r>
              <a:rPr lang="de-DE" dirty="0"/>
              <a:t>„Kindern mit (mathematischen) Lernschwächen fehlt (…) oft die Erkenntnis, dass sich Zahlen wiederum aus anderen Zahlen zusammensetzen.“</a:t>
            </a:r>
          </a:p>
          <a:p>
            <a:r>
              <a:rPr lang="de-DE" dirty="0"/>
              <a:t>Ein wichtiger Aspekt des Denkens in kardinalen Beziehungen umfasst das Zerlegen von Mengen in Teilmengen: das </a:t>
            </a:r>
            <a:r>
              <a:rPr lang="de-DE" b="1" dirty="0"/>
              <a:t>Teil-Ganzes-Konzept</a:t>
            </a:r>
            <a:r>
              <a:rPr lang="de-DE" dirty="0"/>
              <a:t>. </a:t>
            </a:r>
          </a:p>
          <a:p>
            <a:pPr marL="0" indent="0">
              <a:buNone/>
            </a:pPr>
            <a:endParaRPr lang="de-DE" dirty="0"/>
          </a:p>
        </p:txBody>
      </p:sp>
      <p:sp>
        <p:nvSpPr>
          <p:cNvPr id="13" name="Häsel-Weide/ Nührenbörger/ Moser Opitz/ Wittich 2013, S.51">
            <a:extLst>
              <a:ext uri="{FF2B5EF4-FFF2-40B4-BE49-F238E27FC236}">
                <a16:creationId xmlns:a16="http://schemas.microsoft.com/office/drawing/2014/main" id="{9A2AD0C8-1E0C-FEF4-0309-4FCBA5E339FE}"/>
              </a:ext>
            </a:extLst>
          </p:cNvPr>
          <p:cNvSpPr txBox="1"/>
          <p:nvPr/>
        </p:nvSpPr>
        <p:spPr>
          <a:xfrm>
            <a:off x="4312270" y="5991495"/>
            <a:ext cx="4440216" cy="261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9" tIns="38099" rIns="38099" bIns="38099">
            <a:spAutoFit/>
          </a:bodyPr>
          <a:lstStyle>
            <a:lvl1pPr algn="r" defTabSz="584199">
              <a:defRPr sz="1200">
                <a:solidFill>
                  <a:srgbClr val="131313"/>
                </a:solidFill>
                <a:latin typeface="Helvetica Neue"/>
                <a:ea typeface="Helvetica Neue"/>
                <a:cs typeface="Helvetica Neue"/>
                <a:sym typeface="Helvetica Neue"/>
              </a:defRPr>
            </a:lvl1pPr>
          </a:lstStyle>
          <a:p>
            <a:r>
              <a:rPr dirty="0" err="1">
                <a:solidFill>
                  <a:srgbClr val="327D87"/>
                </a:solidFill>
              </a:rPr>
              <a:t>Häsel-Weide</a:t>
            </a:r>
            <a:r>
              <a:rPr lang="de-DE" dirty="0">
                <a:solidFill>
                  <a:srgbClr val="327D87"/>
                </a:solidFill>
              </a:rPr>
              <a:t>, </a:t>
            </a:r>
            <a:r>
              <a:rPr dirty="0" err="1">
                <a:solidFill>
                  <a:srgbClr val="327D87"/>
                </a:solidFill>
              </a:rPr>
              <a:t>Nührenbörger</a:t>
            </a:r>
            <a:r>
              <a:rPr lang="de-DE" dirty="0">
                <a:solidFill>
                  <a:srgbClr val="327D87"/>
                </a:solidFill>
              </a:rPr>
              <a:t>, </a:t>
            </a:r>
            <a:r>
              <a:rPr dirty="0">
                <a:solidFill>
                  <a:srgbClr val="327D87"/>
                </a:solidFill>
              </a:rPr>
              <a:t>Moser Opitz</a:t>
            </a:r>
            <a:r>
              <a:rPr lang="de-DE" dirty="0">
                <a:solidFill>
                  <a:srgbClr val="327D87"/>
                </a:solidFill>
              </a:rPr>
              <a:t> &amp; </a:t>
            </a:r>
            <a:r>
              <a:rPr dirty="0" err="1">
                <a:solidFill>
                  <a:srgbClr val="327D87"/>
                </a:solidFill>
              </a:rPr>
              <a:t>Wittich</a:t>
            </a:r>
            <a:r>
              <a:rPr lang="de-DE" dirty="0">
                <a:solidFill>
                  <a:srgbClr val="327D87"/>
                </a:solidFill>
              </a:rPr>
              <a:t>,</a:t>
            </a:r>
            <a:r>
              <a:rPr dirty="0">
                <a:solidFill>
                  <a:srgbClr val="327D87"/>
                </a:solidFill>
              </a:rPr>
              <a:t> 2013, S. 51</a:t>
            </a:r>
          </a:p>
        </p:txBody>
      </p:sp>
    </p:spTree>
    <p:extLst>
      <p:ext uri="{BB962C8B-B14F-4D97-AF65-F5344CB8AC3E}">
        <p14:creationId xmlns:p14="http://schemas.microsoft.com/office/powerpoint/2010/main" val="18270897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DA4A6D-41AE-5F86-22CC-E4BF77BCF442}"/>
              </a:ext>
            </a:extLst>
          </p:cNvPr>
          <p:cNvSpPr>
            <a:spLocks noGrp="1"/>
          </p:cNvSpPr>
          <p:nvPr>
            <p:ph type="title"/>
          </p:nvPr>
        </p:nvSpPr>
        <p:spPr/>
        <p:txBody>
          <a:bodyPr>
            <a:normAutofit/>
          </a:bodyPr>
          <a:lstStyle/>
          <a:p>
            <a:r>
              <a:rPr lang="de-DE" dirty="0"/>
              <a:t>3.3 Beziehungen herstellen</a:t>
            </a:r>
          </a:p>
        </p:txBody>
      </p:sp>
      <p:sp>
        <p:nvSpPr>
          <p:cNvPr id="3" name="Textplatzhalter 2">
            <a:extLst>
              <a:ext uri="{FF2B5EF4-FFF2-40B4-BE49-F238E27FC236}">
                <a16:creationId xmlns:a16="http://schemas.microsoft.com/office/drawing/2014/main" id="{2E6EF625-58F7-1217-4AD5-E93898FB32A9}"/>
              </a:ext>
            </a:extLst>
          </p:cNvPr>
          <p:cNvSpPr>
            <a:spLocks noGrp="1"/>
          </p:cNvSpPr>
          <p:nvPr>
            <p:ph type="body" sz="quarter" idx="13"/>
          </p:nvPr>
        </p:nvSpPr>
        <p:spPr/>
        <p:txBody>
          <a:bodyPr/>
          <a:lstStyle/>
          <a:p>
            <a:r>
              <a:rPr lang="de-DE" cap="all" dirty="0"/>
              <a:t>Teil-Ganzes-Konzept</a:t>
            </a:r>
          </a:p>
        </p:txBody>
      </p:sp>
      <p:sp>
        <p:nvSpPr>
          <p:cNvPr id="5" name="Datumsplatzhalter 4">
            <a:extLst>
              <a:ext uri="{FF2B5EF4-FFF2-40B4-BE49-F238E27FC236}">
                <a16:creationId xmlns:a16="http://schemas.microsoft.com/office/drawing/2014/main" id="{11E59774-6666-7A1C-5DAF-85057581F1CE}"/>
              </a:ext>
            </a:extLst>
          </p:cNvPr>
          <p:cNvSpPr>
            <a:spLocks noGrp="1"/>
          </p:cNvSpPr>
          <p:nvPr>
            <p:ph type="dt" sz="half" idx="10"/>
          </p:nvPr>
        </p:nvSpPr>
        <p:spPr>
          <a:xfrm>
            <a:off x="584245" y="6304614"/>
            <a:ext cx="2057400" cy="393256"/>
          </a:xfrm>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F8628520-C01E-2871-62A9-1F0AECC40BED}"/>
              </a:ext>
            </a:extLst>
          </p:cNvPr>
          <p:cNvSpPr>
            <a:spLocks noGrp="1"/>
          </p:cNvSpPr>
          <p:nvPr>
            <p:ph type="sldNum" sz="quarter" idx="12"/>
          </p:nvPr>
        </p:nvSpPr>
        <p:spPr/>
        <p:txBody>
          <a:bodyPr/>
          <a:lstStyle/>
          <a:p>
            <a:fld id="{C3752B7C-18A9-864D-BBCB-54A9F41B5594}" type="slidenum">
              <a:rPr lang="de-DE" smtClean="0"/>
              <a:pPr/>
              <a:t>75</a:t>
            </a:fld>
            <a:endParaRPr lang="de-DE" dirty="0"/>
          </a:p>
        </p:txBody>
      </p:sp>
      <p:sp>
        <p:nvSpPr>
          <p:cNvPr id="12" name="Inhaltsplatzhalter 11">
            <a:extLst>
              <a:ext uri="{FF2B5EF4-FFF2-40B4-BE49-F238E27FC236}">
                <a16:creationId xmlns:a16="http://schemas.microsoft.com/office/drawing/2014/main" id="{10F2F99E-B49B-EC25-55E9-51738989AA67}"/>
              </a:ext>
            </a:extLst>
          </p:cNvPr>
          <p:cNvSpPr>
            <a:spLocks noGrp="1"/>
          </p:cNvSpPr>
          <p:nvPr>
            <p:ph idx="1"/>
          </p:nvPr>
        </p:nvSpPr>
        <p:spPr>
          <a:xfrm>
            <a:off x="1096423" y="1748860"/>
            <a:ext cx="7009509" cy="954245"/>
          </a:xfrm>
        </p:spPr>
        <p:txBody>
          <a:bodyPr/>
          <a:lstStyle/>
          <a:p>
            <a:pPr marL="0" indent="0">
              <a:buNone/>
            </a:pPr>
            <a:r>
              <a:rPr lang="de-DE" dirty="0"/>
              <a:t>Das Teil-Ganzes-Konzept beschreibt die Einsicht, dass eine (ganze) Menge in Teile zerlegt werden kann.</a:t>
            </a:r>
          </a:p>
          <a:p>
            <a:endParaRPr lang="de-DE" dirty="0"/>
          </a:p>
        </p:txBody>
      </p:sp>
      <p:grpSp>
        <p:nvGrpSpPr>
          <p:cNvPr id="113" name="Gruppieren 112">
            <a:extLst>
              <a:ext uri="{FF2B5EF4-FFF2-40B4-BE49-F238E27FC236}">
                <a16:creationId xmlns:a16="http://schemas.microsoft.com/office/drawing/2014/main" id="{A805BDBE-928B-F2B8-8F82-0C9D94AA5E4F}"/>
              </a:ext>
            </a:extLst>
          </p:cNvPr>
          <p:cNvGrpSpPr/>
          <p:nvPr/>
        </p:nvGrpSpPr>
        <p:grpSpPr>
          <a:xfrm>
            <a:off x="3539219" y="3274603"/>
            <a:ext cx="1887246" cy="1907430"/>
            <a:chOff x="3539219" y="3274603"/>
            <a:chExt cx="1887246" cy="1907430"/>
          </a:xfrm>
        </p:grpSpPr>
        <p:sp>
          <p:nvSpPr>
            <p:cNvPr id="43" name="Rechteck">
              <a:extLst>
                <a:ext uri="{FF2B5EF4-FFF2-40B4-BE49-F238E27FC236}">
                  <a16:creationId xmlns:a16="http://schemas.microsoft.com/office/drawing/2014/main" id="{7D85CA58-27BA-63C7-DF03-0997E663872E}"/>
                </a:ext>
              </a:extLst>
            </p:cNvPr>
            <p:cNvSpPr/>
            <p:nvPr/>
          </p:nvSpPr>
          <p:spPr>
            <a:xfrm>
              <a:off x="3541313" y="4266593"/>
              <a:ext cx="869289" cy="55336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defRPr>
                  <a:latin typeface="Helvetica Neue"/>
                  <a:ea typeface="Helvetica Neue"/>
                  <a:cs typeface="Helvetica Neue"/>
                  <a:sym typeface="Helvetica Neue"/>
                </a:defRPr>
              </a:pPr>
              <a:endParaRPr/>
            </a:p>
          </p:txBody>
        </p:sp>
        <p:sp>
          <p:nvSpPr>
            <p:cNvPr id="38" name="Rechteck">
              <a:extLst>
                <a:ext uri="{FF2B5EF4-FFF2-40B4-BE49-F238E27FC236}">
                  <a16:creationId xmlns:a16="http://schemas.microsoft.com/office/drawing/2014/main" id="{1728A267-9B52-789F-31B6-F8AA8916835C}"/>
                </a:ext>
              </a:extLst>
            </p:cNvPr>
            <p:cNvSpPr/>
            <p:nvPr/>
          </p:nvSpPr>
          <p:spPr>
            <a:xfrm>
              <a:off x="4555082" y="4266593"/>
              <a:ext cx="869289" cy="55336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defRPr>
                  <a:latin typeface="Helvetica Neue"/>
                  <a:ea typeface="Helvetica Neue"/>
                  <a:cs typeface="Helvetica Neue"/>
                  <a:sym typeface="Helvetica Neue"/>
                </a:defRPr>
              </a:pPr>
              <a:endParaRPr/>
            </a:p>
          </p:txBody>
        </p:sp>
        <p:sp>
          <p:nvSpPr>
            <p:cNvPr id="27" name="Rechteck">
              <a:extLst>
                <a:ext uri="{FF2B5EF4-FFF2-40B4-BE49-F238E27FC236}">
                  <a16:creationId xmlns:a16="http://schemas.microsoft.com/office/drawing/2014/main" id="{600B1DFC-BAA2-DE55-D5FC-0DA8DBCF74AF}"/>
                </a:ext>
              </a:extLst>
            </p:cNvPr>
            <p:cNvSpPr/>
            <p:nvPr/>
          </p:nvSpPr>
          <p:spPr>
            <a:xfrm>
              <a:off x="3539219" y="3576633"/>
              <a:ext cx="1887246" cy="553369"/>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defRPr>
                  <a:latin typeface="Helvetica Neue"/>
                  <a:ea typeface="Helvetica Neue"/>
                  <a:cs typeface="Helvetica Neue"/>
                  <a:sym typeface="Helvetica Neue"/>
                </a:defRPr>
              </a:pPr>
              <a:endParaRPr/>
            </a:p>
          </p:txBody>
        </p:sp>
        <p:grpSp>
          <p:nvGrpSpPr>
            <p:cNvPr id="22" name="Gruppieren">
              <a:extLst>
                <a:ext uri="{FF2B5EF4-FFF2-40B4-BE49-F238E27FC236}">
                  <a16:creationId xmlns:a16="http://schemas.microsoft.com/office/drawing/2014/main" id="{108552E8-484F-31FB-D8F3-90637AAE9980}"/>
                </a:ext>
              </a:extLst>
            </p:cNvPr>
            <p:cNvGrpSpPr/>
            <p:nvPr/>
          </p:nvGrpSpPr>
          <p:grpSpPr>
            <a:xfrm>
              <a:off x="3857799" y="3274603"/>
              <a:ext cx="1243222" cy="1907430"/>
              <a:chOff x="-42031" y="-42399"/>
              <a:chExt cx="1777372" cy="2535224"/>
            </a:xfrm>
          </p:grpSpPr>
          <p:sp>
            <p:nvSpPr>
              <p:cNvPr id="23" name="6">
                <a:extLst>
                  <a:ext uri="{FF2B5EF4-FFF2-40B4-BE49-F238E27FC236}">
                    <a16:creationId xmlns:a16="http://schemas.microsoft.com/office/drawing/2014/main" id="{4353A59A-447B-8282-FF9F-5FF8CB0522FF}"/>
                  </a:ext>
                </a:extLst>
              </p:cNvPr>
              <p:cNvSpPr txBox="1"/>
              <p:nvPr/>
            </p:nvSpPr>
            <p:spPr>
              <a:xfrm>
                <a:off x="693892" y="-42399"/>
                <a:ext cx="315339" cy="4908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lgn="ctr"/>
              </a:lstStyle>
              <a:p>
                <a:r>
                  <a:rPr dirty="0">
                    <a:latin typeface="Arial" panose="020B0604020202020204" pitchFamily="34" charset="0"/>
                    <a:cs typeface="Arial" panose="020B0604020202020204" pitchFamily="34" charset="0"/>
                  </a:rPr>
                  <a:t>6</a:t>
                </a:r>
              </a:p>
            </p:txBody>
          </p:sp>
          <p:sp>
            <p:nvSpPr>
              <p:cNvPr id="24" name="3">
                <a:extLst>
                  <a:ext uri="{FF2B5EF4-FFF2-40B4-BE49-F238E27FC236}">
                    <a16:creationId xmlns:a16="http://schemas.microsoft.com/office/drawing/2014/main" id="{1EEC3307-1FAD-D140-4E38-A0E8AF85A606}"/>
                  </a:ext>
                </a:extLst>
              </p:cNvPr>
              <p:cNvSpPr txBox="1"/>
              <p:nvPr/>
            </p:nvSpPr>
            <p:spPr>
              <a:xfrm>
                <a:off x="-42031" y="2001937"/>
                <a:ext cx="315339" cy="4908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lgn="ctr"/>
              </a:lstStyle>
              <a:p>
                <a:r>
                  <a:rPr dirty="0">
                    <a:latin typeface="Arial" panose="020B0604020202020204" pitchFamily="34" charset="0"/>
                    <a:cs typeface="Arial" panose="020B0604020202020204" pitchFamily="34" charset="0"/>
                  </a:rPr>
                  <a:t>3</a:t>
                </a:r>
              </a:p>
            </p:txBody>
          </p:sp>
          <p:sp>
            <p:nvSpPr>
              <p:cNvPr id="25" name="3">
                <a:extLst>
                  <a:ext uri="{FF2B5EF4-FFF2-40B4-BE49-F238E27FC236}">
                    <a16:creationId xmlns:a16="http://schemas.microsoft.com/office/drawing/2014/main" id="{0935BCE1-E443-D31E-056A-8E890C2009A8}"/>
                  </a:ext>
                </a:extLst>
              </p:cNvPr>
              <p:cNvSpPr txBox="1"/>
              <p:nvPr/>
            </p:nvSpPr>
            <p:spPr>
              <a:xfrm>
                <a:off x="1420002" y="2001937"/>
                <a:ext cx="315339" cy="4908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lgn="ctr"/>
              </a:lstStyle>
              <a:p>
                <a:r>
                  <a:rPr dirty="0">
                    <a:latin typeface="Arial" panose="020B0604020202020204" pitchFamily="34" charset="0"/>
                    <a:cs typeface="Arial" panose="020B0604020202020204" pitchFamily="34" charset="0"/>
                  </a:rPr>
                  <a:t>3</a:t>
                </a:r>
              </a:p>
            </p:txBody>
          </p:sp>
        </p:grpSp>
        <p:sp>
          <p:nvSpPr>
            <p:cNvPr id="82" name="Ellipse 81">
              <a:extLst>
                <a:ext uri="{FF2B5EF4-FFF2-40B4-BE49-F238E27FC236}">
                  <a16:creationId xmlns:a16="http://schemas.microsoft.com/office/drawing/2014/main" id="{24154CC9-B6AC-E5C7-E717-E7896E8E2277}"/>
                </a:ext>
              </a:extLst>
            </p:cNvPr>
            <p:cNvSpPr/>
            <p:nvPr/>
          </p:nvSpPr>
          <p:spPr>
            <a:xfrm>
              <a:off x="3572692" y="4432032"/>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Ellipse 82">
              <a:extLst>
                <a:ext uri="{FF2B5EF4-FFF2-40B4-BE49-F238E27FC236}">
                  <a16:creationId xmlns:a16="http://schemas.microsoft.com/office/drawing/2014/main" id="{BAC1AF13-8248-E199-B25E-AA81FA6ECE51}"/>
                </a:ext>
              </a:extLst>
            </p:cNvPr>
            <p:cNvSpPr/>
            <p:nvPr/>
          </p:nvSpPr>
          <p:spPr>
            <a:xfrm>
              <a:off x="3844707" y="4434196"/>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Ellipse 83">
              <a:extLst>
                <a:ext uri="{FF2B5EF4-FFF2-40B4-BE49-F238E27FC236}">
                  <a16:creationId xmlns:a16="http://schemas.microsoft.com/office/drawing/2014/main" id="{D27817FA-D5BA-EF82-64BC-E052D655D265}"/>
                </a:ext>
              </a:extLst>
            </p:cNvPr>
            <p:cNvSpPr/>
            <p:nvPr/>
          </p:nvSpPr>
          <p:spPr>
            <a:xfrm>
              <a:off x="4119630" y="4434197"/>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Ellipse 84">
              <a:extLst>
                <a:ext uri="{FF2B5EF4-FFF2-40B4-BE49-F238E27FC236}">
                  <a16:creationId xmlns:a16="http://schemas.microsoft.com/office/drawing/2014/main" id="{A4DFBC06-55E7-D7B7-E17C-5D5008517C70}"/>
                </a:ext>
              </a:extLst>
            </p:cNvPr>
            <p:cNvSpPr/>
            <p:nvPr/>
          </p:nvSpPr>
          <p:spPr>
            <a:xfrm>
              <a:off x="4593128" y="4434843"/>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Ellipse 85">
              <a:extLst>
                <a:ext uri="{FF2B5EF4-FFF2-40B4-BE49-F238E27FC236}">
                  <a16:creationId xmlns:a16="http://schemas.microsoft.com/office/drawing/2014/main" id="{D9984267-6386-BDE0-C3A8-DB26C2E3056A}"/>
                </a:ext>
              </a:extLst>
            </p:cNvPr>
            <p:cNvSpPr/>
            <p:nvPr/>
          </p:nvSpPr>
          <p:spPr>
            <a:xfrm>
              <a:off x="4865143" y="4437007"/>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Ellipse 86">
              <a:extLst>
                <a:ext uri="{FF2B5EF4-FFF2-40B4-BE49-F238E27FC236}">
                  <a16:creationId xmlns:a16="http://schemas.microsoft.com/office/drawing/2014/main" id="{36ABF82B-C4EF-26A2-EC6B-DC090BF5D095}"/>
                </a:ext>
              </a:extLst>
            </p:cNvPr>
            <p:cNvSpPr/>
            <p:nvPr/>
          </p:nvSpPr>
          <p:spPr>
            <a:xfrm>
              <a:off x="5140066" y="4437008"/>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Ellipse 87">
              <a:extLst>
                <a:ext uri="{FF2B5EF4-FFF2-40B4-BE49-F238E27FC236}">
                  <a16:creationId xmlns:a16="http://schemas.microsoft.com/office/drawing/2014/main" id="{9D038F28-C970-7B56-D009-D1D6920C2CB6}"/>
                </a:ext>
              </a:extLst>
            </p:cNvPr>
            <p:cNvSpPr/>
            <p:nvPr/>
          </p:nvSpPr>
          <p:spPr>
            <a:xfrm>
              <a:off x="4486039" y="3754121"/>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Ellipse 88">
              <a:extLst>
                <a:ext uri="{FF2B5EF4-FFF2-40B4-BE49-F238E27FC236}">
                  <a16:creationId xmlns:a16="http://schemas.microsoft.com/office/drawing/2014/main" id="{29878BBB-BAC1-2883-20D7-89A2D06AB96F}"/>
                </a:ext>
              </a:extLst>
            </p:cNvPr>
            <p:cNvSpPr/>
            <p:nvPr/>
          </p:nvSpPr>
          <p:spPr>
            <a:xfrm>
              <a:off x="4758054" y="3756285"/>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Ellipse 89">
              <a:extLst>
                <a:ext uri="{FF2B5EF4-FFF2-40B4-BE49-F238E27FC236}">
                  <a16:creationId xmlns:a16="http://schemas.microsoft.com/office/drawing/2014/main" id="{FBD247E8-92D5-B806-7852-F85853647D89}"/>
                </a:ext>
              </a:extLst>
            </p:cNvPr>
            <p:cNvSpPr/>
            <p:nvPr/>
          </p:nvSpPr>
          <p:spPr>
            <a:xfrm>
              <a:off x="5032977" y="3756286"/>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Ellipse 90">
              <a:extLst>
                <a:ext uri="{FF2B5EF4-FFF2-40B4-BE49-F238E27FC236}">
                  <a16:creationId xmlns:a16="http://schemas.microsoft.com/office/drawing/2014/main" id="{7CDDCBE2-8ECA-43F1-F846-B3127867440B}"/>
                </a:ext>
              </a:extLst>
            </p:cNvPr>
            <p:cNvSpPr/>
            <p:nvPr/>
          </p:nvSpPr>
          <p:spPr>
            <a:xfrm>
              <a:off x="3664178" y="3751956"/>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Ellipse 91">
              <a:extLst>
                <a:ext uri="{FF2B5EF4-FFF2-40B4-BE49-F238E27FC236}">
                  <a16:creationId xmlns:a16="http://schemas.microsoft.com/office/drawing/2014/main" id="{B03BC92F-4601-CCEC-8067-9631C9D142D0}"/>
                </a:ext>
              </a:extLst>
            </p:cNvPr>
            <p:cNvSpPr/>
            <p:nvPr/>
          </p:nvSpPr>
          <p:spPr>
            <a:xfrm>
              <a:off x="3936193" y="3754120"/>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Ellipse 92">
              <a:extLst>
                <a:ext uri="{FF2B5EF4-FFF2-40B4-BE49-F238E27FC236}">
                  <a16:creationId xmlns:a16="http://schemas.microsoft.com/office/drawing/2014/main" id="{02CD36DC-A8E5-29BB-93BB-269299BF1894}"/>
                </a:ext>
              </a:extLst>
            </p:cNvPr>
            <p:cNvSpPr/>
            <p:nvPr/>
          </p:nvSpPr>
          <p:spPr>
            <a:xfrm>
              <a:off x="4211116" y="3754121"/>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4" name="Gruppieren 113">
            <a:extLst>
              <a:ext uri="{FF2B5EF4-FFF2-40B4-BE49-F238E27FC236}">
                <a16:creationId xmlns:a16="http://schemas.microsoft.com/office/drawing/2014/main" id="{CA1DF030-05A4-8A08-2DA9-A44C4B52BB72}"/>
              </a:ext>
            </a:extLst>
          </p:cNvPr>
          <p:cNvGrpSpPr/>
          <p:nvPr/>
        </p:nvGrpSpPr>
        <p:grpSpPr>
          <a:xfrm>
            <a:off x="6300044" y="3274603"/>
            <a:ext cx="1888455" cy="1907428"/>
            <a:chOff x="6300044" y="3274603"/>
            <a:chExt cx="1888455" cy="1907428"/>
          </a:xfrm>
        </p:grpSpPr>
        <p:sp>
          <p:nvSpPr>
            <p:cNvPr id="67" name="Rechteck">
              <a:extLst>
                <a:ext uri="{FF2B5EF4-FFF2-40B4-BE49-F238E27FC236}">
                  <a16:creationId xmlns:a16="http://schemas.microsoft.com/office/drawing/2014/main" id="{694BC498-E526-511A-47BE-05EADFA6771D}"/>
                </a:ext>
              </a:extLst>
            </p:cNvPr>
            <p:cNvSpPr/>
            <p:nvPr/>
          </p:nvSpPr>
          <p:spPr>
            <a:xfrm>
              <a:off x="6301254" y="3569853"/>
              <a:ext cx="1887245" cy="55336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defRPr>
                  <a:latin typeface="Helvetica Neue"/>
                  <a:ea typeface="Helvetica Neue"/>
                  <a:cs typeface="Helvetica Neue"/>
                  <a:sym typeface="Helvetica Neue"/>
                </a:defRPr>
              </a:pPr>
              <a:endParaRPr/>
            </a:p>
          </p:txBody>
        </p:sp>
        <p:sp>
          <p:nvSpPr>
            <p:cNvPr id="59" name="Gruppieren">
              <a:extLst>
                <a:ext uri="{FF2B5EF4-FFF2-40B4-BE49-F238E27FC236}">
                  <a16:creationId xmlns:a16="http://schemas.microsoft.com/office/drawing/2014/main" id="{3093AB9B-A87D-86E9-A370-6FE0D5CDDEB6}"/>
                </a:ext>
              </a:extLst>
            </p:cNvPr>
            <p:cNvSpPr/>
            <p:nvPr/>
          </p:nvSpPr>
          <p:spPr>
            <a:xfrm>
              <a:off x="6300044" y="4259811"/>
              <a:ext cx="1153373" cy="553369"/>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defRPr>
                  <a:latin typeface="Helvetica Neue"/>
                  <a:ea typeface="Helvetica Neue"/>
                  <a:cs typeface="Helvetica Neue"/>
                  <a:sym typeface="Helvetica Neue"/>
                </a:defRPr>
              </a:pPr>
              <a:endParaRPr/>
            </a:p>
          </p:txBody>
        </p:sp>
        <p:sp>
          <p:nvSpPr>
            <p:cNvPr id="55" name="Gruppieren">
              <a:extLst>
                <a:ext uri="{FF2B5EF4-FFF2-40B4-BE49-F238E27FC236}">
                  <a16:creationId xmlns:a16="http://schemas.microsoft.com/office/drawing/2014/main" id="{A429D6DF-947B-DAC7-B156-26118204A3EF}"/>
                </a:ext>
              </a:extLst>
            </p:cNvPr>
            <p:cNvSpPr/>
            <p:nvPr/>
          </p:nvSpPr>
          <p:spPr>
            <a:xfrm>
              <a:off x="7545018" y="4259811"/>
              <a:ext cx="643481" cy="553369"/>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defRPr>
                  <a:latin typeface="Helvetica Neue"/>
                  <a:ea typeface="Helvetica Neue"/>
                  <a:cs typeface="Helvetica Neue"/>
                  <a:sym typeface="Helvetica Neue"/>
                </a:defRPr>
              </a:pPr>
              <a:endParaRPr/>
            </a:p>
          </p:txBody>
        </p:sp>
        <p:sp>
          <p:nvSpPr>
            <p:cNvPr id="51" name="6">
              <a:extLst>
                <a:ext uri="{FF2B5EF4-FFF2-40B4-BE49-F238E27FC236}">
                  <a16:creationId xmlns:a16="http://schemas.microsoft.com/office/drawing/2014/main" id="{B6DEBEB0-FE1F-4C55-010E-79A750F1984B}"/>
                </a:ext>
              </a:extLst>
            </p:cNvPr>
            <p:cNvSpPr txBox="1"/>
            <p:nvPr/>
          </p:nvSpPr>
          <p:spPr>
            <a:xfrm>
              <a:off x="7137417" y="3274603"/>
              <a:ext cx="220571" cy="3693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lgn="ctr"/>
            </a:lstStyle>
            <a:p>
              <a:r>
                <a:rPr dirty="0">
                  <a:latin typeface="Arial" panose="020B0604020202020204" pitchFamily="34" charset="0"/>
                  <a:cs typeface="Arial" panose="020B0604020202020204" pitchFamily="34" charset="0"/>
                </a:rPr>
                <a:t>6</a:t>
              </a:r>
            </a:p>
          </p:txBody>
        </p:sp>
        <p:sp>
          <p:nvSpPr>
            <p:cNvPr id="52" name="4">
              <a:extLst>
                <a:ext uri="{FF2B5EF4-FFF2-40B4-BE49-F238E27FC236}">
                  <a16:creationId xmlns:a16="http://schemas.microsoft.com/office/drawing/2014/main" id="{5E3ADAD5-6BEA-E1BA-6A77-ABECBE524EBE}"/>
                </a:ext>
              </a:extLst>
            </p:cNvPr>
            <p:cNvSpPr txBox="1"/>
            <p:nvPr/>
          </p:nvSpPr>
          <p:spPr>
            <a:xfrm>
              <a:off x="6766853" y="4812701"/>
              <a:ext cx="220571" cy="3693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lgn="ctr"/>
            </a:lstStyle>
            <a:p>
              <a:r>
                <a:rPr dirty="0">
                  <a:latin typeface="Arial" panose="020B0604020202020204" pitchFamily="34" charset="0"/>
                  <a:cs typeface="Arial" panose="020B0604020202020204" pitchFamily="34" charset="0"/>
                </a:rPr>
                <a:t>4</a:t>
              </a:r>
            </a:p>
          </p:txBody>
        </p:sp>
        <p:sp>
          <p:nvSpPr>
            <p:cNvPr id="53" name="2">
              <a:extLst>
                <a:ext uri="{FF2B5EF4-FFF2-40B4-BE49-F238E27FC236}">
                  <a16:creationId xmlns:a16="http://schemas.microsoft.com/office/drawing/2014/main" id="{FB978532-0818-DBCE-FBE8-924F47959757}"/>
                </a:ext>
              </a:extLst>
            </p:cNvPr>
            <p:cNvSpPr txBox="1"/>
            <p:nvPr/>
          </p:nvSpPr>
          <p:spPr>
            <a:xfrm>
              <a:off x="7748306" y="4812701"/>
              <a:ext cx="220571" cy="3693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lgn="ctr"/>
            </a:lstStyle>
            <a:p>
              <a:r>
                <a:rPr dirty="0">
                  <a:latin typeface="Arial" panose="020B0604020202020204" pitchFamily="34" charset="0"/>
                  <a:cs typeface="Arial" panose="020B0604020202020204" pitchFamily="34" charset="0"/>
                </a:rPr>
                <a:t>2</a:t>
              </a:r>
            </a:p>
          </p:txBody>
        </p:sp>
        <p:sp>
          <p:nvSpPr>
            <p:cNvPr id="94" name="Ellipse 93">
              <a:extLst>
                <a:ext uri="{FF2B5EF4-FFF2-40B4-BE49-F238E27FC236}">
                  <a16:creationId xmlns:a16="http://schemas.microsoft.com/office/drawing/2014/main" id="{5EC9001C-F7FA-A158-E4AF-D457C5809530}"/>
                </a:ext>
              </a:extLst>
            </p:cNvPr>
            <p:cNvSpPr/>
            <p:nvPr/>
          </p:nvSpPr>
          <p:spPr>
            <a:xfrm>
              <a:off x="7238166" y="3728329"/>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Ellipse 94">
              <a:extLst>
                <a:ext uri="{FF2B5EF4-FFF2-40B4-BE49-F238E27FC236}">
                  <a16:creationId xmlns:a16="http://schemas.microsoft.com/office/drawing/2014/main" id="{39A761EF-8D2A-75AD-6ADE-F524DDC17D39}"/>
                </a:ext>
              </a:extLst>
            </p:cNvPr>
            <p:cNvSpPr/>
            <p:nvPr/>
          </p:nvSpPr>
          <p:spPr>
            <a:xfrm>
              <a:off x="7510181" y="3730493"/>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Ellipse 95">
              <a:extLst>
                <a:ext uri="{FF2B5EF4-FFF2-40B4-BE49-F238E27FC236}">
                  <a16:creationId xmlns:a16="http://schemas.microsoft.com/office/drawing/2014/main" id="{92459CA0-DE0E-A91F-FD7A-87BD7684DD49}"/>
                </a:ext>
              </a:extLst>
            </p:cNvPr>
            <p:cNvSpPr/>
            <p:nvPr/>
          </p:nvSpPr>
          <p:spPr>
            <a:xfrm>
              <a:off x="7785104" y="3730494"/>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Ellipse 96">
              <a:extLst>
                <a:ext uri="{FF2B5EF4-FFF2-40B4-BE49-F238E27FC236}">
                  <a16:creationId xmlns:a16="http://schemas.microsoft.com/office/drawing/2014/main" id="{90703ACB-1175-D4E8-CF4D-884C80965A31}"/>
                </a:ext>
              </a:extLst>
            </p:cNvPr>
            <p:cNvSpPr/>
            <p:nvPr/>
          </p:nvSpPr>
          <p:spPr>
            <a:xfrm>
              <a:off x="6416305" y="3726164"/>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Ellipse 97">
              <a:extLst>
                <a:ext uri="{FF2B5EF4-FFF2-40B4-BE49-F238E27FC236}">
                  <a16:creationId xmlns:a16="http://schemas.microsoft.com/office/drawing/2014/main" id="{611F2064-3610-BDC2-866D-6D023D4FBA08}"/>
                </a:ext>
              </a:extLst>
            </p:cNvPr>
            <p:cNvSpPr/>
            <p:nvPr/>
          </p:nvSpPr>
          <p:spPr>
            <a:xfrm>
              <a:off x="6688320" y="3728328"/>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Ellipse 98">
              <a:extLst>
                <a:ext uri="{FF2B5EF4-FFF2-40B4-BE49-F238E27FC236}">
                  <a16:creationId xmlns:a16="http://schemas.microsoft.com/office/drawing/2014/main" id="{7FD903C4-482E-77BB-747B-7200A7D8FB0F}"/>
                </a:ext>
              </a:extLst>
            </p:cNvPr>
            <p:cNvSpPr/>
            <p:nvPr/>
          </p:nvSpPr>
          <p:spPr>
            <a:xfrm>
              <a:off x="6963243" y="3728329"/>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Ellipse 99">
              <a:extLst>
                <a:ext uri="{FF2B5EF4-FFF2-40B4-BE49-F238E27FC236}">
                  <a16:creationId xmlns:a16="http://schemas.microsoft.com/office/drawing/2014/main" id="{C7C9DD00-103B-EB4B-D022-129AA7055BF0}"/>
                </a:ext>
              </a:extLst>
            </p:cNvPr>
            <p:cNvSpPr/>
            <p:nvPr/>
          </p:nvSpPr>
          <p:spPr>
            <a:xfrm>
              <a:off x="7629243" y="4434843"/>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Ellipse 100">
              <a:extLst>
                <a:ext uri="{FF2B5EF4-FFF2-40B4-BE49-F238E27FC236}">
                  <a16:creationId xmlns:a16="http://schemas.microsoft.com/office/drawing/2014/main" id="{70F75629-FA42-2851-4CBD-87DF0A239D4D}"/>
                </a:ext>
              </a:extLst>
            </p:cNvPr>
            <p:cNvSpPr/>
            <p:nvPr/>
          </p:nvSpPr>
          <p:spPr>
            <a:xfrm>
              <a:off x="7904166" y="4434844"/>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Ellipse 101">
              <a:extLst>
                <a:ext uri="{FF2B5EF4-FFF2-40B4-BE49-F238E27FC236}">
                  <a16:creationId xmlns:a16="http://schemas.microsoft.com/office/drawing/2014/main" id="{7154BDDA-C809-C77B-0D1B-A6DBBD79E80E}"/>
                </a:ext>
              </a:extLst>
            </p:cNvPr>
            <p:cNvSpPr/>
            <p:nvPr/>
          </p:nvSpPr>
          <p:spPr>
            <a:xfrm>
              <a:off x="7185779" y="4434844"/>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Ellipse 102">
              <a:extLst>
                <a:ext uri="{FF2B5EF4-FFF2-40B4-BE49-F238E27FC236}">
                  <a16:creationId xmlns:a16="http://schemas.microsoft.com/office/drawing/2014/main" id="{7CDAD224-160C-60C9-78C0-691D79DD5BD5}"/>
                </a:ext>
              </a:extLst>
            </p:cNvPr>
            <p:cNvSpPr/>
            <p:nvPr/>
          </p:nvSpPr>
          <p:spPr>
            <a:xfrm>
              <a:off x="6363918" y="4432679"/>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Ellipse 103">
              <a:extLst>
                <a:ext uri="{FF2B5EF4-FFF2-40B4-BE49-F238E27FC236}">
                  <a16:creationId xmlns:a16="http://schemas.microsoft.com/office/drawing/2014/main" id="{7F88890E-77A9-CD2B-F30F-2AACE0691E22}"/>
                </a:ext>
              </a:extLst>
            </p:cNvPr>
            <p:cNvSpPr/>
            <p:nvPr/>
          </p:nvSpPr>
          <p:spPr>
            <a:xfrm>
              <a:off x="6635933" y="4434843"/>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Ellipse 104">
              <a:extLst>
                <a:ext uri="{FF2B5EF4-FFF2-40B4-BE49-F238E27FC236}">
                  <a16:creationId xmlns:a16="http://schemas.microsoft.com/office/drawing/2014/main" id="{B6EFBB7D-0980-429D-6187-2896D3B16C81}"/>
                </a:ext>
              </a:extLst>
            </p:cNvPr>
            <p:cNvSpPr/>
            <p:nvPr/>
          </p:nvSpPr>
          <p:spPr>
            <a:xfrm>
              <a:off x="6910856" y="4434844"/>
              <a:ext cx="238125" cy="238125"/>
            </a:xfrm>
            <a:prstGeom prst="ellipse">
              <a:avLst/>
            </a:prstGeom>
            <a:solidFill>
              <a:srgbClr val="0056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9" name="Gruppieren 108">
            <a:extLst>
              <a:ext uri="{FF2B5EF4-FFF2-40B4-BE49-F238E27FC236}">
                <a16:creationId xmlns:a16="http://schemas.microsoft.com/office/drawing/2014/main" id="{754AF627-FABA-0993-0EDE-EBA86792F3BA}"/>
              </a:ext>
            </a:extLst>
          </p:cNvPr>
          <p:cNvGrpSpPr/>
          <p:nvPr/>
        </p:nvGrpSpPr>
        <p:grpSpPr>
          <a:xfrm>
            <a:off x="985296" y="3568541"/>
            <a:ext cx="1890584" cy="1251420"/>
            <a:chOff x="985296" y="3568541"/>
            <a:chExt cx="1890584" cy="1251420"/>
          </a:xfrm>
        </p:grpSpPr>
        <p:sp>
          <p:nvSpPr>
            <p:cNvPr id="106" name="Rechteck">
              <a:extLst>
                <a:ext uri="{FF2B5EF4-FFF2-40B4-BE49-F238E27FC236}">
                  <a16:creationId xmlns:a16="http://schemas.microsoft.com/office/drawing/2014/main" id="{37C20AFB-BB27-0643-86F1-040CB633BA5B}"/>
                </a:ext>
              </a:extLst>
            </p:cNvPr>
            <p:cNvSpPr/>
            <p:nvPr/>
          </p:nvSpPr>
          <p:spPr>
            <a:xfrm>
              <a:off x="985296" y="3568541"/>
              <a:ext cx="1887246" cy="553369"/>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latin typeface="Helvetica Neue"/>
                  <a:ea typeface="Helvetica Neue"/>
                  <a:cs typeface="Helvetica Neue"/>
                  <a:sym typeface="Helvetica Neue"/>
                </a:defRPr>
              </a:pPr>
              <a:r>
                <a:rPr lang="de-DE" dirty="0">
                  <a:latin typeface="Arial" panose="020B0604020202020204" pitchFamily="34" charset="0"/>
                  <a:cs typeface="Arial" panose="020B0604020202020204" pitchFamily="34" charset="0"/>
                </a:rPr>
                <a:t>Ganzes</a:t>
              </a:r>
              <a:endParaRPr dirty="0">
                <a:latin typeface="Arial" panose="020B0604020202020204" pitchFamily="34" charset="0"/>
                <a:cs typeface="Arial" panose="020B0604020202020204" pitchFamily="34" charset="0"/>
              </a:endParaRPr>
            </a:p>
          </p:txBody>
        </p:sp>
        <p:sp>
          <p:nvSpPr>
            <p:cNvPr id="107" name="Rechteck">
              <a:extLst>
                <a:ext uri="{FF2B5EF4-FFF2-40B4-BE49-F238E27FC236}">
                  <a16:creationId xmlns:a16="http://schemas.microsoft.com/office/drawing/2014/main" id="{2AE838B1-EFD3-807C-C32C-51EEFFAB9118}"/>
                </a:ext>
              </a:extLst>
            </p:cNvPr>
            <p:cNvSpPr/>
            <p:nvPr/>
          </p:nvSpPr>
          <p:spPr>
            <a:xfrm>
              <a:off x="992822" y="4266593"/>
              <a:ext cx="869289" cy="55336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latin typeface="Helvetica Neue"/>
                  <a:ea typeface="Helvetica Neue"/>
                  <a:cs typeface="Helvetica Neue"/>
                  <a:sym typeface="Helvetica Neue"/>
                </a:defRPr>
              </a:pPr>
              <a:r>
                <a:rPr lang="de-DE" dirty="0">
                  <a:latin typeface="Arial" panose="020B0604020202020204" pitchFamily="34" charset="0"/>
                  <a:cs typeface="Arial" panose="020B0604020202020204" pitchFamily="34" charset="0"/>
                </a:rPr>
                <a:t>Teil</a:t>
              </a:r>
              <a:endParaRPr dirty="0">
                <a:latin typeface="Arial" panose="020B0604020202020204" pitchFamily="34" charset="0"/>
                <a:cs typeface="Arial" panose="020B0604020202020204" pitchFamily="34" charset="0"/>
              </a:endParaRPr>
            </a:p>
          </p:txBody>
        </p:sp>
        <p:sp>
          <p:nvSpPr>
            <p:cNvPr id="108" name="Rechteck">
              <a:extLst>
                <a:ext uri="{FF2B5EF4-FFF2-40B4-BE49-F238E27FC236}">
                  <a16:creationId xmlns:a16="http://schemas.microsoft.com/office/drawing/2014/main" id="{DB3204CE-F1AA-0107-10AF-F739DB807FDB}"/>
                </a:ext>
              </a:extLst>
            </p:cNvPr>
            <p:cNvSpPr/>
            <p:nvPr/>
          </p:nvSpPr>
          <p:spPr>
            <a:xfrm>
              <a:off x="2006591" y="4266593"/>
              <a:ext cx="869289" cy="55336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latin typeface="Helvetica Neue"/>
                  <a:ea typeface="Helvetica Neue"/>
                  <a:cs typeface="Helvetica Neue"/>
                  <a:sym typeface="Helvetica Neue"/>
                </a:defRPr>
              </a:pPr>
              <a:r>
                <a:rPr lang="de-DE" dirty="0">
                  <a:latin typeface="Arial" panose="020B0604020202020204" pitchFamily="34" charset="0"/>
                  <a:cs typeface="Arial" panose="020B0604020202020204" pitchFamily="34" charset="0"/>
                </a:rPr>
                <a:t>Teil</a:t>
              </a:r>
              <a:endParaRPr dirty="0"/>
            </a:p>
          </p:txBody>
        </p:sp>
      </p:grpSp>
    </p:spTree>
    <p:extLst>
      <p:ext uri="{BB962C8B-B14F-4D97-AF65-F5344CB8AC3E}">
        <p14:creationId xmlns:p14="http://schemas.microsoft.com/office/powerpoint/2010/main" val="29141505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DA4A6D-41AE-5F86-22CC-E4BF77BCF442}"/>
              </a:ext>
            </a:extLst>
          </p:cNvPr>
          <p:cNvSpPr>
            <a:spLocks noGrp="1"/>
          </p:cNvSpPr>
          <p:nvPr>
            <p:ph type="title"/>
          </p:nvPr>
        </p:nvSpPr>
        <p:spPr/>
        <p:txBody>
          <a:bodyPr>
            <a:normAutofit/>
          </a:bodyPr>
          <a:lstStyle/>
          <a:p>
            <a:r>
              <a:rPr lang="de-DE" dirty="0"/>
              <a:t>3.3 Beziehungen herstellen</a:t>
            </a:r>
          </a:p>
        </p:txBody>
      </p:sp>
      <p:sp>
        <p:nvSpPr>
          <p:cNvPr id="3" name="Textplatzhalter 2">
            <a:extLst>
              <a:ext uri="{FF2B5EF4-FFF2-40B4-BE49-F238E27FC236}">
                <a16:creationId xmlns:a16="http://schemas.microsoft.com/office/drawing/2014/main" id="{2E6EF625-58F7-1217-4AD5-E93898FB32A9}"/>
              </a:ext>
            </a:extLst>
          </p:cNvPr>
          <p:cNvSpPr>
            <a:spLocks noGrp="1"/>
          </p:cNvSpPr>
          <p:nvPr>
            <p:ph type="body" sz="quarter" idx="13"/>
          </p:nvPr>
        </p:nvSpPr>
        <p:spPr/>
        <p:txBody>
          <a:bodyPr/>
          <a:lstStyle/>
          <a:p>
            <a:r>
              <a:rPr lang="de-DE" cap="all" dirty="0"/>
              <a:t>BASISAUFGABE „ZAHLEN ZERLEGEN“</a:t>
            </a:r>
          </a:p>
        </p:txBody>
      </p:sp>
      <p:sp>
        <p:nvSpPr>
          <p:cNvPr id="5" name="Datumsplatzhalter 4">
            <a:extLst>
              <a:ext uri="{FF2B5EF4-FFF2-40B4-BE49-F238E27FC236}">
                <a16:creationId xmlns:a16="http://schemas.microsoft.com/office/drawing/2014/main" id="{11E59774-6666-7A1C-5DAF-85057581F1CE}"/>
              </a:ext>
            </a:extLst>
          </p:cNvPr>
          <p:cNvSpPr>
            <a:spLocks noGrp="1"/>
          </p:cNvSpPr>
          <p:nvPr>
            <p:ph type="dt" sz="half" idx="10"/>
          </p:nvPr>
        </p:nvSpPr>
        <p:spPr>
          <a:xfrm>
            <a:off x="584245" y="6304614"/>
            <a:ext cx="2057400" cy="393256"/>
          </a:xfrm>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F8628520-C01E-2871-62A9-1F0AECC40BED}"/>
              </a:ext>
            </a:extLst>
          </p:cNvPr>
          <p:cNvSpPr>
            <a:spLocks noGrp="1"/>
          </p:cNvSpPr>
          <p:nvPr>
            <p:ph type="sldNum" sz="quarter" idx="12"/>
          </p:nvPr>
        </p:nvSpPr>
        <p:spPr/>
        <p:txBody>
          <a:bodyPr/>
          <a:lstStyle/>
          <a:p>
            <a:fld id="{C3752B7C-18A9-864D-BBCB-54A9F41B5594}" type="slidenum">
              <a:rPr lang="de-DE" smtClean="0"/>
              <a:pPr/>
              <a:t>76</a:t>
            </a:fld>
            <a:endParaRPr lang="de-DE" dirty="0"/>
          </a:p>
        </p:txBody>
      </p:sp>
      <p:sp>
        <p:nvSpPr>
          <p:cNvPr id="8" name="‚Gute’ (Basis-)Aufgabe…">
            <a:extLst>
              <a:ext uri="{FF2B5EF4-FFF2-40B4-BE49-F238E27FC236}">
                <a16:creationId xmlns:a16="http://schemas.microsoft.com/office/drawing/2014/main" id="{E0295027-5DAE-A0BC-2857-CF4B0056F4F0}"/>
              </a:ext>
            </a:extLst>
          </p:cNvPr>
          <p:cNvSpPr/>
          <p:nvPr/>
        </p:nvSpPr>
        <p:spPr>
          <a:xfrm>
            <a:off x="807508" y="2114401"/>
            <a:ext cx="3358504" cy="3889341"/>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a:latin typeface="Helvetica Neue"/>
                <a:ea typeface="Helvetica Neue"/>
                <a:cs typeface="Helvetica Neue"/>
                <a:sym typeface="Helvetica Neue"/>
              </a:defRPr>
            </a:pPr>
            <a:r>
              <a:rPr lang="de-DE" sz="2000" b="1" dirty="0">
                <a:latin typeface="Arial" panose="020B0604020202020204" pitchFamily="34" charset="0"/>
                <a:cs typeface="Arial" panose="020B0604020202020204" pitchFamily="34" charset="0"/>
              </a:rPr>
              <a:t>Basisaufgabe</a:t>
            </a:r>
            <a:endParaRPr dirty="0">
              <a:latin typeface="Arial" panose="020B0604020202020204" pitchFamily="34" charset="0"/>
              <a:cs typeface="Arial" panose="020B0604020202020204" pitchFamily="34" charset="0"/>
            </a:endParaRPr>
          </a:p>
          <a:p>
            <a:pPr algn="ctr">
              <a:defRPr>
                <a:latin typeface="Helvetica Neue"/>
                <a:ea typeface="Helvetica Neue"/>
                <a:cs typeface="Helvetica Neue"/>
                <a:sym typeface="Helvetica Neue"/>
              </a:defRPr>
            </a:pPr>
            <a:r>
              <a:rPr lang="de-DE" dirty="0">
                <a:latin typeface="Arial" panose="020B0604020202020204" pitchFamily="34" charset="0"/>
                <a:cs typeface="Arial" panose="020B0604020202020204" pitchFamily="34" charset="0"/>
              </a:rPr>
              <a:t>„Immer 6 (5;7).</a:t>
            </a:r>
          </a:p>
          <a:p>
            <a:pPr algn="ctr">
              <a:defRPr>
                <a:latin typeface="Helvetica Neue"/>
                <a:ea typeface="Helvetica Neue"/>
                <a:cs typeface="Helvetica Neue"/>
                <a:sym typeface="Helvetica Neue"/>
              </a:defRPr>
            </a:pPr>
            <a:r>
              <a:rPr lang="de-DE" dirty="0">
                <a:latin typeface="Arial" panose="020B0604020202020204" pitchFamily="34" charset="0"/>
                <a:cs typeface="Arial" panose="020B0604020202020204" pitchFamily="34" charset="0"/>
              </a:rPr>
              <a:t>Zerlege! Finde verschiedene Möglichkeiten.“</a:t>
            </a:r>
          </a:p>
          <a:p>
            <a:pPr algn="ctr">
              <a:defRPr>
                <a:latin typeface="Helvetica Neue"/>
                <a:ea typeface="Helvetica Neue"/>
                <a:cs typeface="Helvetica Neue"/>
                <a:sym typeface="Helvetica Neue"/>
              </a:defRPr>
            </a:pPr>
            <a:endParaRPr lang="de-DE"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Dokumentation der Zerlegungen</a:t>
            </a: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Sortieren und Ordnen der Zerlegungen</a:t>
            </a: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Beschreiben und Begründen der Sortierungen</a:t>
            </a: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Verknüpfen von Zerlegungsdarstellungen</a:t>
            </a:r>
          </a:p>
        </p:txBody>
      </p:sp>
      <p:sp>
        <p:nvSpPr>
          <p:cNvPr id="9" name="‚Gute’ (Basis-)Aufgabe…">
            <a:extLst>
              <a:ext uri="{FF2B5EF4-FFF2-40B4-BE49-F238E27FC236}">
                <a16:creationId xmlns:a16="http://schemas.microsoft.com/office/drawing/2014/main" id="{6C714CEA-DE3B-BD90-D634-841BEC9823E1}"/>
              </a:ext>
            </a:extLst>
          </p:cNvPr>
          <p:cNvSpPr/>
          <p:nvPr/>
        </p:nvSpPr>
        <p:spPr>
          <a:xfrm>
            <a:off x="5553431" y="1440873"/>
            <a:ext cx="3358504" cy="2477718"/>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a:latin typeface="Helvetica Neue"/>
                <a:ea typeface="Helvetica Neue"/>
                <a:cs typeface="Helvetica Neue"/>
                <a:sym typeface="Helvetica Neue"/>
              </a:defRPr>
            </a:pPr>
            <a:r>
              <a:rPr lang="de-DE" sz="2000" b="1" dirty="0">
                <a:latin typeface="Arial" panose="020B0604020202020204" pitchFamily="34" charset="0"/>
                <a:cs typeface="Arial" panose="020B0604020202020204" pitchFamily="34" charset="0"/>
              </a:rPr>
              <a:t>Reduktion</a:t>
            </a:r>
            <a:endParaRPr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Zerlegen „kleinerer“ Zahlen (2;3;4;5)</a:t>
            </a: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Fokussierung auf die Zerlegungen der Zahlen 5 und 10</a:t>
            </a: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Fokussierung auf das Zerlegen der </a:t>
            </a:r>
            <a:r>
              <a:rPr lang="de-DE" sz="1400" dirty="0" err="1">
                <a:latin typeface="Arial" panose="020B0604020202020204" pitchFamily="34" charset="0"/>
                <a:cs typeface="Arial" panose="020B0604020202020204" pitchFamily="34" charset="0"/>
              </a:rPr>
              <a:t>Plättchendarstellung</a:t>
            </a:r>
            <a:endParaRPr lang="de-DE" sz="140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Verknüpfen ausgewählter Zerlegungsdarstellungen</a:t>
            </a:r>
          </a:p>
        </p:txBody>
      </p:sp>
      <p:sp>
        <p:nvSpPr>
          <p:cNvPr id="10" name="Linie">
            <a:extLst>
              <a:ext uri="{FF2B5EF4-FFF2-40B4-BE49-F238E27FC236}">
                <a16:creationId xmlns:a16="http://schemas.microsoft.com/office/drawing/2014/main" id="{FEA98C24-1682-B144-C4C8-E573889CD898}"/>
              </a:ext>
            </a:extLst>
          </p:cNvPr>
          <p:cNvSpPr/>
          <p:nvPr/>
        </p:nvSpPr>
        <p:spPr>
          <a:xfrm flipV="1">
            <a:off x="4348825" y="2512401"/>
            <a:ext cx="780493" cy="289332"/>
          </a:xfrm>
          <a:prstGeom prst="line">
            <a:avLst/>
          </a:prstGeom>
          <a:ln w="25400">
            <a:solidFill>
              <a:srgbClr val="6A6B6B"/>
            </a:solidFill>
            <a:miter/>
            <a:headEnd type="triangle"/>
            <a:tailEnd type="triangle"/>
          </a:ln>
          <a:effectLst/>
        </p:spPr>
        <p:txBody>
          <a:bodyPr lIns="45719" rIns="45719"/>
          <a:lstStyle/>
          <a:p>
            <a:endParaRPr/>
          </a:p>
        </p:txBody>
      </p:sp>
      <p:sp>
        <p:nvSpPr>
          <p:cNvPr id="11" name="Linie">
            <a:extLst>
              <a:ext uri="{FF2B5EF4-FFF2-40B4-BE49-F238E27FC236}">
                <a16:creationId xmlns:a16="http://schemas.microsoft.com/office/drawing/2014/main" id="{E30DCE04-C2FE-0A29-E768-465581AA3883}"/>
              </a:ext>
            </a:extLst>
          </p:cNvPr>
          <p:cNvSpPr/>
          <p:nvPr/>
        </p:nvSpPr>
        <p:spPr>
          <a:xfrm>
            <a:off x="4348825" y="4056268"/>
            <a:ext cx="780493" cy="289332"/>
          </a:xfrm>
          <a:prstGeom prst="line">
            <a:avLst/>
          </a:prstGeom>
          <a:ln w="25400">
            <a:solidFill>
              <a:srgbClr val="6A6B6B"/>
            </a:solidFill>
            <a:miter/>
            <a:headEnd type="triangle"/>
            <a:tailEnd type="triangle"/>
          </a:ln>
          <a:effectLst/>
        </p:spPr>
        <p:txBody>
          <a:bodyPr lIns="45719" rIns="45719"/>
          <a:lstStyle/>
          <a:p>
            <a:endParaRPr/>
          </a:p>
        </p:txBody>
      </p:sp>
      <p:sp>
        <p:nvSpPr>
          <p:cNvPr id="13" name="‚Gute’ (Basis-)Aufgabe…">
            <a:extLst>
              <a:ext uri="{FF2B5EF4-FFF2-40B4-BE49-F238E27FC236}">
                <a16:creationId xmlns:a16="http://schemas.microsoft.com/office/drawing/2014/main" id="{C2CEE11C-0640-4BFB-DF3F-E5A0873F7A2B}"/>
              </a:ext>
            </a:extLst>
          </p:cNvPr>
          <p:cNvSpPr/>
          <p:nvPr/>
        </p:nvSpPr>
        <p:spPr>
          <a:xfrm>
            <a:off x="5578831" y="3975519"/>
            <a:ext cx="3358504" cy="2222081"/>
          </a:xfrm>
          <a:prstGeom prst="roundRect">
            <a:avLst>
              <a:gd name="adj" fmla="val 12299"/>
            </a:avLst>
          </a:prstGeom>
          <a:solidFill>
            <a:srgbClr val="FFFFFF"/>
          </a:solidFill>
          <a:ln w="38100">
            <a:solidFill>
              <a:srgbClr val="0C656D"/>
            </a:solidFill>
            <a:miter/>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a:latin typeface="Helvetica Neue"/>
                <a:ea typeface="Helvetica Neue"/>
                <a:cs typeface="Helvetica Neue"/>
                <a:sym typeface="Helvetica Neue"/>
              </a:defRPr>
            </a:pPr>
            <a:r>
              <a:rPr lang="de-DE" sz="2000" b="1" dirty="0">
                <a:latin typeface="Arial" panose="020B0604020202020204" pitchFamily="34" charset="0"/>
                <a:cs typeface="Arial" panose="020B0604020202020204" pitchFamily="34" charset="0"/>
              </a:rPr>
              <a:t>Erweiterung</a:t>
            </a:r>
            <a:endParaRPr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Zerlegen selbst gewählter „großer“ Zahlen</a:t>
            </a: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Vergleichen von Zahlenhäusern</a:t>
            </a: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Zerlegen von Zahlen in drei (oder mehr) Teile</a:t>
            </a:r>
          </a:p>
          <a:p>
            <a:pPr marL="285750" indent="-285750">
              <a:spcBef>
                <a:spcPts val="600"/>
              </a:spcBef>
              <a:buFont typeface="Arial" panose="020B0604020202020204" pitchFamily="34" charset="0"/>
              <a:buChar char="•"/>
              <a:defRPr>
                <a:latin typeface="Helvetica Neue"/>
                <a:ea typeface="Helvetica Neue"/>
                <a:cs typeface="Helvetica Neue"/>
                <a:sym typeface="Helvetica Neue"/>
              </a:defRPr>
            </a:pPr>
            <a:r>
              <a:rPr lang="de-DE" sz="1400" dirty="0">
                <a:latin typeface="Arial" panose="020B0604020202020204" pitchFamily="34" charset="0"/>
                <a:cs typeface="Arial" panose="020B0604020202020204" pitchFamily="34" charset="0"/>
              </a:rPr>
              <a:t>Ergänzen von Zahlzerlegungen</a:t>
            </a:r>
          </a:p>
        </p:txBody>
      </p:sp>
      <p:sp>
        <p:nvSpPr>
          <p:cNvPr id="14" name="Textfeld 13">
            <a:extLst>
              <a:ext uri="{FF2B5EF4-FFF2-40B4-BE49-F238E27FC236}">
                <a16:creationId xmlns:a16="http://schemas.microsoft.com/office/drawing/2014/main" id="{464A7E6A-8EDB-3BC5-57F4-591F8874D234}"/>
              </a:ext>
            </a:extLst>
          </p:cNvPr>
          <p:cNvSpPr txBox="1"/>
          <p:nvPr/>
        </p:nvSpPr>
        <p:spPr>
          <a:xfrm>
            <a:off x="1080390" y="1550236"/>
            <a:ext cx="4539384" cy="276999"/>
          </a:xfrm>
          <a:prstGeom prst="rect">
            <a:avLst/>
          </a:prstGeom>
          <a:noFill/>
        </p:spPr>
        <p:txBody>
          <a:bodyPr wrap="none" rtlCol="0">
            <a:spAutoFit/>
          </a:bodyPr>
          <a:lstStyle/>
          <a:p>
            <a:r>
              <a:rPr lang="de-DE" sz="1200" dirty="0">
                <a:solidFill>
                  <a:schemeClr val="bg1">
                    <a:lumMod val="50000"/>
                  </a:schemeClr>
                </a:solidFill>
                <a:hlinkClick r:id="rId3">
                  <a:extLst>
                    <a:ext uri="{A12FA001-AC4F-418D-AE19-62706E023703}">
                      <ahyp:hlinkClr xmlns:ahyp="http://schemas.microsoft.com/office/drawing/2018/hyperlinkcolor" val="tx"/>
                    </a:ext>
                  </a:extLst>
                </a:hlinkClick>
              </a:rPr>
              <a:t>Startseite</a:t>
            </a:r>
            <a:r>
              <a:rPr lang="de-DE" sz="1200" dirty="0">
                <a:solidFill>
                  <a:schemeClr val="bg1">
                    <a:lumMod val="50000"/>
                  </a:schemeClr>
                </a:solidFill>
              </a:rPr>
              <a:t> » </a:t>
            </a:r>
            <a:r>
              <a:rPr lang="de-DE" sz="1200" dirty="0">
                <a:solidFill>
                  <a:schemeClr val="bg1">
                    <a:lumMod val="50000"/>
                  </a:schemeClr>
                </a:solidFill>
                <a:hlinkClick r:id="rId4">
                  <a:extLst>
                    <a:ext uri="{A12FA001-AC4F-418D-AE19-62706E023703}">
                      <ahyp:hlinkClr xmlns:ahyp="http://schemas.microsoft.com/office/drawing/2018/hyperlinkcolor" val="tx"/>
                    </a:ext>
                  </a:extLst>
                </a:hlinkClick>
              </a:rPr>
              <a:t>Inhalte</a:t>
            </a:r>
            <a:r>
              <a:rPr lang="de-DE" sz="1200" dirty="0">
                <a:solidFill>
                  <a:schemeClr val="bg1">
                    <a:lumMod val="50000"/>
                  </a:schemeClr>
                </a:solidFill>
              </a:rPr>
              <a:t> » </a:t>
            </a:r>
            <a:r>
              <a:rPr lang="de-DE" sz="1200" dirty="0">
                <a:solidFill>
                  <a:schemeClr val="bg1">
                    <a:lumMod val="50000"/>
                  </a:schemeClr>
                </a:solidFill>
                <a:hlinkClick r:id="rId5">
                  <a:extLst>
                    <a:ext uri="{A12FA001-AC4F-418D-AE19-62706E023703}">
                      <ahyp:hlinkClr xmlns:ahyp="http://schemas.microsoft.com/office/drawing/2018/hyperlinkcolor" val="tx"/>
                    </a:ext>
                  </a:extLst>
                </a:hlinkClick>
              </a:rPr>
              <a:t>Zahlvorstellungen</a:t>
            </a:r>
            <a:r>
              <a:rPr lang="de-DE" sz="1200" dirty="0">
                <a:solidFill>
                  <a:schemeClr val="bg1">
                    <a:lumMod val="50000"/>
                  </a:schemeClr>
                </a:solidFill>
              </a:rPr>
              <a:t> » </a:t>
            </a:r>
            <a:r>
              <a:rPr lang="de-DE" sz="1200" dirty="0">
                <a:solidFill>
                  <a:schemeClr val="bg1">
                    <a:lumMod val="50000"/>
                  </a:schemeClr>
                </a:solidFill>
                <a:hlinkClick r:id="rId6">
                  <a:extLst>
                    <a:ext uri="{A12FA001-AC4F-418D-AE19-62706E023703}">
                      <ahyp:hlinkClr xmlns:ahyp="http://schemas.microsoft.com/office/drawing/2018/hyperlinkcolor" val="tx"/>
                    </a:ext>
                  </a:extLst>
                </a:hlinkClick>
              </a:rPr>
              <a:t>Unterricht</a:t>
            </a:r>
            <a:r>
              <a:rPr lang="de-DE" sz="1200" dirty="0">
                <a:solidFill>
                  <a:schemeClr val="bg1">
                    <a:lumMod val="50000"/>
                  </a:schemeClr>
                </a:solidFill>
              </a:rPr>
              <a:t> » </a:t>
            </a:r>
            <a:r>
              <a:rPr lang="de-DE" sz="1200" dirty="0">
                <a:hlinkClick r:id="rId7">
                  <a:extLst>
                    <a:ext uri="{A12FA001-AC4F-418D-AE19-62706E023703}">
                      <ahyp:hlinkClr xmlns:ahyp="http://schemas.microsoft.com/office/drawing/2018/hyperlinkcolor" val="tx"/>
                    </a:ext>
                  </a:extLst>
                </a:hlinkClick>
              </a:rPr>
              <a:t>Zahlen zerlegen</a:t>
            </a:r>
            <a:endParaRPr lang="de-DE" sz="1200" dirty="0"/>
          </a:p>
        </p:txBody>
      </p:sp>
      <p:sp>
        <p:nvSpPr>
          <p:cNvPr id="15" name="Textfeld 14">
            <a:extLst>
              <a:ext uri="{FF2B5EF4-FFF2-40B4-BE49-F238E27FC236}">
                <a16:creationId xmlns:a16="http://schemas.microsoft.com/office/drawing/2014/main" id="{FC444382-2CAD-BE2A-E930-35C9CDE96890}"/>
              </a:ext>
            </a:extLst>
          </p:cNvPr>
          <p:cNvSpPr txBox="1"/>
          <p:nvPr/>
        </p:nvSpPr>
        <p:spPr>
          <a:xfrm>
            <a:off x="807508" y="6040824"/>
            <a:ext cx="2552138" cy="276999"/>
          </a:xfrm>
          <a:prstGeom prst="rect">
            <a:avLst/>
          </a:prstGeom>
          <a:noFill/>
        </p:spPr>
        <p:txBody>
          <a:bodyPr wrap="square">
            <a:spAutoFit/>
          </a:bodyPr>
          <a:lstStyle/>
          <a:p>
            <a:r>
              <a:rPr lang="de-DE" sz="1200" dirty="0">
                <a:solidFill>
                  <a:srgbClr val="327D87"/>
                </a:solidFill>
                <a:hlinkClick r:id="rId7">
                  <a:extLst>
                    <a:ext uri="{A12FA001-AC4F-418D-AE19-62706E023703}">
                      <ahyp:hlinkClr xmlns:ahyp="http://schemas.microsoft.com/office/drawing/2018/hyperlinkcolor" val="tx"/>
                    </a:ext>
                  </a:extLst>
                </a:hlinkClick>
              </a:rPr>
              <a:t>https://pikas-mi.dzlm.de/node/634</a:t>
            </a:r>
            <a:endParaRPr lang="de-DE" sz="1200" dirty="0">
              <a:solidFill>
                <a:srgbClr val="327D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094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8C8FA-7DC6-7A96-A8BA-3B8C5B68B783}"/>
              </a:ext>
            </a:extLst>
          </p:cNvPr>
          <p:cNvSpPr>
            <a:spLocks noGrp="1"/>
          </p:cNvSpPr>
          <p:nvPr>
            <p:ph type="title"/>
          </p:nvPr>
        </p:nvSpPr>
        <p:spPr/>
        <p:txBody>
          <a:bodyPr/>
          <a:lstStyle/>
          <a:p>
            <a:r>
              <a:rPr lang="de-DE" dirty="0"/>
              <a:t>3.3 Beziehungen herstellen</a:t>
            </a:r>
          </a:p>
        </p:txBody>
      </p:sp>
      <p:sp>
        <p:nvSpPr>
          <p:cNvPr id="3" name="Textplatzhalter 2">
            <a:extLst>
              <a:ext uri="{FF2B5EF4-FFF2-40B4-BE49-F238E27FC236}">
                <a16:creationId xmlns:a16="http://schemas.microsoft.com/office/drawing/2014/main" id="{9E905619-03A3-873A-E8DF-6AA0BA65CC01}"/>
              </a:ext>
            </a:extLst>
          </p:cNvPr>
          <p:cNvSpPr>
            <a:spLocks noGrp="1"/>
          </p:cNvSpPr>
          <p:nvPr>
            <p:ph type="body" sz="quarter" idx="13"/>
          </p:nvPr>
        </p:nvSpPr>
        <p:spPr/>
        <p:txBody>
          <a:bodyPr/>
          <a:lstStyle/>
          <a:p>
            <a:r>
              <a:rPr lang="de-DE" cap="all" dirty="0"/>
              <a:t>BASISAUFGABE „ZAHLEN ZERLEGEN“</a:t>
            </a:r>
          </a:p>
        </p:txBody>
      </p:sp>
      <p:pic>
        <p:nvPicPr>
          <p:cNvPr id="9" name="Inhaltsplatzhalter 8">
            <a:extLst>
              <a:ext uri="{FF2B5EF4-FFF2-40B4-BE49-F238E27FC236}">
                <a16:creationId xmlns:a16="http://schemas.microsoft.com/office/drawing/2014/main" id="{4FC09A6D-F2E1-503B-E2DE-8BC29DC3A18F}"/>
              </a:ext>
            </a:extLst>
          </p:cNvPr>
          <p:cNvPicPr>
            <a:picLocks noGrp="1" noChangeAspect="1"/>
          </p:cNvPicPr>
          <p:nvPr>
            <p:ph idx="1"/>
          </p:nvPr>
        </p:nvPicPr>
        <p:blipFill>
          <a:blip r:embed="rId3"/>
          <a:stretch>
            <a:fillRect/>
          </a:stretch>
        </p:blipFill>
        <p:spPr>
          <a:xfrm>
            <a:off x="2839268" y="2089008"/>
            <a:ext cx="3592368" cy="769793"/>
          </a:xfrm>
        </p:spPr>
      </p:pic>
      <p:sp>
        <p:nvSpPr>
          <p:cNvPr id="5" name="Datumsplatzhalter 4">
            <a:extLst>
              <a:ext uri="{FF2B5EF4-FFF2-40B4-BE49-F238E27FC236}">
                <a16:creationId xmlns:a16="http://schemas.microsoft.com/office/drawing/2014/main" id="{AAB0C3D1-ED19-771B-C2DC-E4D7FA551170}"/>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C00EBD1A-7C85-23A1-90B9-6005BE61AE21}"/>
              </a:ext>
            </a:extLst>
          </p:cNvPr>
          <p:cNvSpPr>
            <a:spLocks noGrp="1"/>
          </p:cNvSpPr>
          <p:nvPr>
            <p:ph type="sldNum" sz="quarter" idx="12"/>
          </p:nvPr>
        </p:nvSpPr>
        <p:spPr/>
        <p:txBody>
          <a:bodyPr/>
          <a:lstStyle/>
          <a:p>
            <a:fld id="{C3752B7C-18A9-864D-BBCB-54A9F41B5594}" type="slidenum">
              <a:rPr lang="de-DE" smtClean="0"/>
              <a:pPr/>
              <a:t>77</a:t>
            </a:fld>
            <a:endParaRPr lang="de-DE" dirty="0"/>
          </a:p>
        </p:txBody>
      </p:sp>
      <p:sp>
        <p:nvSpPr>
          <p:cNvPr id="7" name="Textfeld 6">
            <a:extLst>
              <a:ext uri="{FF2B5EF4-FFF2-40B4-BE49-F238E27FC236}">
                <a16:creationId xmlns:a16="http://schemas.microsoft.com/office/drawing/2014/main" id="{15846712-14B7-D52B-49EC-5A0771F78423}"/>
              </a:ext>
            </a:extLst>
          </p:cNvPr>
          <p:cNvSpPr txBox="1"/>
          <p:nvPr/>
        </p:nvSpPr>
        <p:spPr>
          <a:xfrm>
            <a:off x="6035290" y="5890478"/>
            <a:ext cx="2552138" cy="276999"/>
          </a:xfrm>
          <a:prstGeom prst="rect">
            <a:avLst/>
          </a:prstGeom>
          <a:noFill/>
        </p:spPr>
        <p:txBody>
          <a:bodyPr wrap="square">
            <a:spAutoFit/>
          </a:bodyPr>
          <a:lstStyle/>
          <a:p>
            <a:r>
              <a:rPr lang="de-DE" sz="1200" dirty="0">
                <a:solidFill>
                  <a:srgbClr val="327D87"/>
                </a:solidFill>
                <a:hlinkClick r:id="rId4">
                  <a:extLst>
                    <a:ext uri="{A12FA001-AC4F-418D-AE19-62706E023703}">
                      <ahyp:hlinkClr xmlns:ahyp="http://schemas.microsoft.com/office/drawing/2018/hyperlinkcolor" val="tx"/>
                    </a:ext>
                  </a:extLst>
                </a:hlinkClick>
              </a:rPr>
              <a:t>https://pikas-mi.dzlm.de/node/634</a:t>
            </a:r>
            <a:endParaRPr lang="de-DE" sz="1200" dirty="0">
              <a:solidFill>
                <a:srgbClr val="327D87"/>
              </a:solidFill>
              <a:latin typeface="Arial" panose="020B0604020202020204" pitchFamily="34" charset="0"/>
              <a:cs typeface="Arial" panose="020B0604020202020204" pitchFamily="34" charset="0"/>
            </a:endParaRPr>
          </a:p>
        </p:txBody>
      </p:sp>
      <p:pic>
        <p:nvPicPr>
          <p:cNvPr id="11" name="Grafik 10">
            <a:extLst>
              <a:ext uri="{FF2B5EF4-FFF2-40B4-BE49-F238E27FC236}">
                <a16:creationId xmlns:a16="http://schemas.microsoft.com/office/drawing/2014/main" id="{968CCE06-1815-4C91-3DF6-76A84DF08DB9}"/>
              </a:ext>
            </a:extLst>
          </p:cNvPr>
          <p:cNvPicPr>
            <a:picLocks noChangeAspect="1"/>
          </p:cNvPicPr>
          <p:nvPr/>
        </p:nvPicPr>
        <p:blipFill>
          <a:blip r:embed="rId5"/>
          <a:stretch>
            <a:fillRect/>
          </a:stretch>
        </p:blipFill>
        <p:spPr>
          <a:xfrm>
            <a:off x="2961409" y="3188079"/>
            <a:ext cx="3685790" cy="673973"/>
          </a:xfrm>
          <a:prstGeom prst="rect">
            <a:avLst/>
          </a:prstGeom>
        </p:spPr>
      </p:pic>
      <p:pic>
        <p:nvPicPr>
          <p:cNvPr id="13" name="Grafik 12">
            <a:extLst>
              <a:ext uri="{FF2B5EF4-FFF2-40B4-BE49-F238E27FC236}">
                <a16:creationId xmlns:a16="http://schemas.microsoft.com/office/drawing/2014/main" id="{5CB4D342-221D-D2BA-5503-2F04CE77BB46}"/>
              </a:ext>
            </a:extLst>
          </p:cNvPr>
          <p:cNvPicPr>
            <a:picLocks noChangeAspect="1"/>
          </p:cNvPicPr>
          <p:nvPr/>
        </p:nvPicPr>
        <p:blipFill>
          <a:blip r:embed="rId6"/>
          <a:stretch>
            <a:fillRect/>
          </a:stretch>
        </p:blipFill>
        <p:spPr>
          <a:xfrm>
            <a:off x="1592119" y="4407222"/>
            <a:ext cx="5959762" cy="1055729"/>
          </a:xfrm>
          <a:prstGeom prst="rect">
            <a:avLst/>
          </a:prstGeom>
        </p:spPr>
      </p:pic>
      <p:sp>
        <p:nvSpPr>
          <p:cNvPr id="15" name="Textfeld 14">
            <a:extLst>
              <a:ext uri="{FF2B5EF4-FFF2-40B4-BE49-F238E27FC236}">
                <a16:creationId xmlns:a16="http://schemas.microsoft.com/office/drawing/2014/main" id="{398FEFA7-1501-C8C0-EA76-0E9911F38D9C}"/>
              </a:ext>
            </a:extLst>
          </p:cNvPr>
          <p:cNvSpPr txBox="1"/>
          <p:nvPr/>
        </p:nvSpPr>
        <p:spPr>
          <a:xfrm>
            <a:off x="1608960" y="5364531"/>
            <a:ext cx="1714499" cy="738664"/>
          </a:xfrm>
          <a:prstGeom prst="rect">
            <a:avLst/>
          </a:prstGeom>
          <a:noFill/>
        </p:spPr>
        <p:txBody>
          <a:bodyPr wrap="square" rtlCol="0">
            <a:spAutoFit/>
          </a:bodyPr>
          <a:lstStyle/>
          <a:p>
            <a:r>
              <a:rPr lang="de-DE" sz="1400" dirty="0"/>
              <a:t>Alternative: Streifen mit abgebildeten Punkten</a:t>
            </a:r>
          </a:p>
        </p:txBody>
      </p:sp>
      <p:sp>
        <p:nvSpPr>
          <p:cNvPr id="16" name="Textfeld 15">
            <a:extLst>
              <a:ext uri="{FF2B5EF4-FFF2-40B4-BE49-F238E27FC236}">
                <a16:creationId xmlns:a16="http://schemas.microsoft.com/office/drawing/2014/main" id="{7F2AA2B8-C0B2-33C6-604B-7335F8CA532D}"/>
              </a:ext>
            </a:extLst>
          </p:cNvPr>
          <p:cNvSpPr txBox="1"/>
          <p:nvPr/>
        </p:nvSpPr>
        <p:spPr>
          <a:xfrm>
            <a:off x="3714750" y="5525289"/>
            <a:ext cx="1714499" cy="307777"/>
          </a:xfrm>
          <a:prstGeom prst="rect">
            <a:avLst/>
          </a:prstGeom>
          <a:noFill/>
        </p:spPr>
        <p:txBody>
          <a:bodyPr wrap="square" rtlCol="0">
            <a:spAutoFit/>
          </a:bodyPr>
          <a:lstStyle/>
          <a:p>
            <a:r>
              <a:rPr lang="de-DE" sz="1400" dirty="0"/>
              <a:t>markieren</a:t>
            </a:r>
          </a:p>
        </p:txBody>
      </p:sp>
      <p:sp>
        <p:nvSpPr>
          <p:cNvPr id="17" name="Textfeld 16">
            <a:extLst>
              <a:ext uri="{FF2B5EF4-FFF2-40B4-BE49-F238E27FC236}">
                <a16:creationId xmlns:a16="http://schemas.microsoft.com/office/drawing/2014/main" id="{EBB79F2D-2DF0-83DB-0490-0A5D30B96E35}"/>
              </a:ext>
            </a:extLst>
          </p:cNvPr>
          <p:cNvSpPr txBox="1"/>
          <p:nvPr/>
        </p:nvSpPr>
        <p:spPr>
          <a:xfrm>
            <a:off x="5772151" y="5525289"/>
            <a:ext cx="1714499" cy="307777"/>
          </a:xfrm>
          <a:prstGeom prst="rect">
            <a:avLst/>
          </a:prstGeom>
          <a:noFill/>
        </p:spPr>
        <p:txBody>
          <a:bodyPr wrap="square" rtlCol="0">
            <a:spAutoFit/>
          </a:bodyPr>
          <a:lstStyle/>
          <a:p>
            <a:r>
              <a:rPr lang="de-DE" sz="1400" dirty="0"/>
              <a:t>zerschneiden</a:t>
            </a:r>
          </a:p>
        </p:txBody>
      </p:sp>
    </p:spTree>
    <p:extLst>
      <p:ext uri="{BB962C8B-B14F-4D97-AF65-F5344CB8AC3E}">
        <p14:creationId xmlns:p14="http://schemas.microsoft.com/office/powerpoint/2010/main" val="398462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8C8FA-7DC6-7A96-A8BA-3B8C5B68B783}"/>
              </a:ext>
            </a:extLst>
          </p:cNvPr>
          <p:cNvSpPr>
            <a:spLocks noGrp="1"/>
          </p:cNvSpPr>
          <p:nvPr>
            <p:ph type="title"/>
          </p:nvPr>
        </p:nvSpPr>
        <p:spPr/>
        <p:txBody>
          <a:bodyPr/>
          <a:lstStyle/>
          <a:p>
            <a:r>
              <a:rPr lang="de-DE" dirty="0"/>
              <a:t>3.3 Beziehungen herstellen</a:t>
            </a:r>
          </a:p>
        </p:txBody>
      </p:sp>
      <p:sp>
        <p:nvSpPr>
          <p:cNvPr id="3" name="Textplatzhalter 2">
            <a:extLst>
              <a:ext uri="{FF2B5EF4-FFF2-40B4-BE49-F238E27FC236}">
                <a16:creationId xmlns:a16="http://schemas.microsoft.com/office/drawing/2014/main" id="{9E905619-03A3-873A-E8DF-6AA0BA65CC01}"/>
              </a:ext>
            </a:extLst>
          </p:cNvPr>
          <p:cNvSpPr>
            <a:spLocks noGrp="1"/>
          </p:cNvSpPr>
          <p:nvPr>
            <p:ph type="body" sz="quarter" idx="13"/>
          </p:nvPr>
        </p:nvSpPr>
        <p:spPr/>
        <p:txBody>
          <a:bodyPr/>
          <a:lstStyle/>
          <a:p>
            <a:r>
              <a:rPr lang="de-DE" cap="all" dirty="0"/>
              <a:t>BASISAUFGABE „ZAHLEN ZERLEGEN“</a:t>
            </a:r>
          </a:p>
        </p:txBody>
      </p:sp>
      <p:sp>
        <p:nvSpPr>
          <p:cNvPr id="5" name="Datumsplatzhalter 4">
            <a:extLst>
              <a:ext uri="{FF2B5EF4-FFF2-40B4-BE49-F238E27FC236}">
                <a16:creationId xmlns:a16="http://schemas.microsoft.com/office/drawing/2014/main" id="{AAB0C3D1-ED19-771B-C2DC-E4D7FA551170}"/>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C00EBD1A-7C85-23A1-90B9-6005BE61AE21}"/>
              </a:ext>
            </a:extLst>
          </p:cNvPr>
          <p:cNvSpPr>
            <a:spLocks noGrp="1"/>
          </p:cNvSpPr>
          <p:nvPr>
            <p:ph type="sldNum" sz="quarter" idx="12"/>
          </p:nvPr>
        </p:nvSpPr>
        <p:spPr/>
        <p:txBody>
          <a:bodyPr/>
          <a:lstStyle/>
          <a:p>
            <a:fld id="{C3752B7C-18A9-864D-BBCB-54A9F41B5594}" type="slidenum">
              <a:rPr lang="de-DE" smtClean="0"/>
              <a:pPr/>
              <a:t>78</a:t>
            </a:fld>
            <a:endParaRPr lang="de-DE" dirty="0"/>
          </a:p>
        </p:txBody>
      </p:sp>
      <p:sp>
        <p:nvSpPr>
          <p:cNvPr id="7" name="Textfeld 6">
            <a:extLst>
              <a:ext uri="{FF2B5EF4-FFF2-40B4-BE49-F238E27FC236}">
                <a16:creationId xmlns:a16="http://schemas.microsoft.com/office/drawing/2014/main" id="{15846712-14B7-D52B-49EC-5A0771F78423}"/>
              </a:ext>
            </a:extLst>
          </p:cNvPr>
          <p:cNvSpPr txBox="1"/>
          <p:nvPr/>
        </p:nvSpPr>
        <p:spPr>
          <a:xfrm>
            <a:off x="6035290" y="5890478"/>
            <a:ext cx="2552138" cy="276999"/>
          </a:xfrm>
          <a:prstGeom prst="rect">
            <a:avLst/>
          </a:prstGeom>
          <a:noFill/>
        </p:spPr>
        <p:txBody>
          <a:bodyPr wrap="square">
            <a:spAutoFit/>
          </a:bodyPr>
          <a:lstStyle/>
          <a:p>
            <a:r>
              <a:rPr lang="de-DE" sz="1200" dirty="0">
                <a:solidFill>
                  <a:srgbClr val="327D87"/>
                </a:solidFill>
                <a:hlinkClick r:id="rId3">
                  <a:extLst>
                    <a:ext uri="{A12FA001-AC4F-418D-AE19-62706E023703}">
                      <ahyp:hlinkClr xmlns:ahyp="http://schemas.microsoft.com/office/drawing/2018/hyperlinkcolor" val="tx"/>
                    </a:ext>
                  </a:extLst>
                </a:hlinkClick>
              </a:rPr>
              <a:t>https://pikas-mi.dzlm.de/node/634</a:t>
            </a:r>
            <a:endParaRPr lang="de-DE" sz="1200" dirty="0">
              <a:solidFill>
                <a:srgbClr val="327D87"/>
              </a:solidFill>
              <a:latin typeface="Arial" panose="020B0604020202020204" pitchFamily="34" charset="0"/>
              <a:cs typeface="Arial" panose="020B0604020202020204" pitchFamily="34" charset="0"/>
            </a:endParaRPr>
          </a:p>
        </p:txBody>
      </p:sp>
      <p:pic>
        <p:nvPicPr>
          <p:cNvPr id="12" name="Grafik 11">
            <a:extLst>
              <a:ext uri="{FF2B5EF4-FFF2-40B4-BE49-F238E27FC236}">
                <a16:creationId xmlns:a16="http://schemas.microsoft.com/office/drawing/2014/main" id="{9E0C03F3-9556-1709-6356-5115D8572E2A}"/>
              </a:ext>
            </a:extLst>
          </p:cNvPr>
          <p:cNvPicPr>
            <a:picLocks noChangeAspect="1"/>
          </p:cNvPicPr>
          <p:nvPr/>
        </p:nvPicPr>
        <p:blipFill>
          <a:blip r:embed="rId4"/>
          <a:stretch>
            <a:fillRect/>
          </a:stretch>
        </p:blipFill>
        <p:spPr>
          <a:xfrm>
            <a:off x="580260" y="2426181"/>
            <a:ext cx="8268855" cy="2173528"/>
          </a:xfrm>
          <a:prstGeom prst="rect">
            <a:avLst/>
          </a:prstGeom>
        </p:spPr>
      </p:pic>
    </p:spTree>
    <p:extLst>
      <p:ext uri="{BB962C8B-B14F-4D97-AF65-F5344CB8AC3E}">
        <p14:creationId xmlns:p14="http://schemas.microsoft.com/office/powerpoint/2010/main" val="25808669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8C8FA-7DC6-7A96-A8BA-3B8C5B68B783}"/>
              </a:ext>
            </a:extLst>
          </p:cNvPr>
          <p:cNvSpPr>
            <a:spLocks noGrp="1"/>
          </p:cNvSpPr>
          <p:nvPr>
            <p:ph type="title"/>
          </p:nvPr>
        </p:nvSpPr>
        <p:spPr/>
        <p:txBody>
          <a:bodyPr/>
          <a:lstStyle/>
          <a:p>
            <a:r>
              <a:rPr lang="de-DE" dirty="0"/>
              <a:t>3.3 Beziehungen herstellen</a:t>
            </a:r>
          </a:p>
        </p:txBody>
      </p:sp>
      <p:sp>
        <p:nvSpPr>
          <p:cNvPr id="3" name="Textplatzhalter 2">
            <a:extLst>
              <a:ext uri="{FF2B5EF4-FFF2-40B4-BE49-F238E27FC236}">
                <a16:creationId xmlns:a16="http://schemas.microsoft.com/office/drawing/2014/main" id="{9E905619-03A3-873A-E8DF-6AA0BA65CC01}"/>
              </a:ext>
            </a:extLst>
          </p:cNvPr>
          <p:cNvSpPr>
            <a:spLocks noGrp="1"/>
          </p:cNvSpPr>
          <p:nvPr>
            <p:ph type="body" sz="quarter" idx="13"/>
          </p:nvPr>
        </p:nvSpPr>
        <p:spPr/>
        <p:txBody>
          <a:bodyPr/>
          <a:lstStyle/>
          <a:p>
            <a:r>
              <a:rPr lang="de-DE" cap="all" dirty="0"/>
              <a:t>BASISAUFGABE „ZAHLEN ZERLEGEN“: Erweiterung „Sortieren“</a:t>
            </a:r>
          </a:p>
        </p:txBody>
      </p:sp>
      <p:sp>
        <p:nvSpPr>
          <p:cNvPr id="5" name="Datumsplatzhalter 4">
            <a:extLst>
              <a:ext uri="{FF2B5EF4-FFF2-40B4-BE49-F238E27FC236}">
                <a16:creationId xmlns:a16="http://schemas.microsoft.com/office/drawing/2014/main" id="{AAB0C3D1-ED19-771B-C2DC-E4D7FA551170}"/>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C00EBD1A-7C85-23A1-90B9-6005BE61AE21}"/>
              </a:ext>
            </a:extLst>
          </p:cNvPr>
          <p:cNvSpPr>
            <a:spLocks noGrp="1"/>
          </p:cNvSpPr>
          <p:nvPr>
            <p:ph type="sldNum" sz="quarter" idx="12"/>
          </p:nvPr>
        </p:nvSpPr>
        <p:spPr/>
        <p:txBody>
          <a:bodyPr/>
          <a:lstStyle/>
          <a:p>
            <a:fld id="{C3752B7C-18A9-864D-BBCB-54A9F41B5594}" type="slidenum">
              <a:rPr lang="de-DE" smtClean="0"/>
              <a:pPr/>
              <a:t>79</a:t>
            </a:fld>
            <a:endParaRPr lang="de-DE" dirty="0"/>
          </a:p>
        </p:txBody>
      </p:sp>
      <p:sp>
        <p:nvSpPr>
          <p:cNvPr id="7" name="Textfeld 6">
            <a:extLst>
              <a:ext uri="{FF2B5EF4-FFF2-40B4-BE49-F238E27FC236}">
                <a16:creationId xmlns:a16="http://schemas.microsoft.com/office/drawing/2014/main" id="{15846712-14B7-D52B-49EC-5A0771F78423}"/>
              </a:ext>
            </a:extLst>
          </p:cNvPr>
          <p:cNvSpPr txBox="1"/>
          <p:nvPr/>
        </p:nvSpPr>
        <p:spPr>
          <a:xfrm>
            <a:off x="6035290" y="5890478"/>
            <a:ext cx="2552138" cy="276999"/>
          </a:xfrm>
          <a:prstGeom prst="rect">
            <a:avLst/>
          </a:prstGeom>
          <a:noFill/>
        </p:spPr>
        <p:txBody>
          <a:bodyPr wrap="square">
            <a:spAutoFit/>
          </a:bodyPr>
          <a:lstStyle/>
          <a:p>
            <a:r>
              <a:rPr lang="de-DE" sz="1200" dirty="0">
                <a:solidFill>
                  <a:srgbClr val="327D87"/>
                </a:solidFill>
                <a:hlinkClick r:id="rId3">
                  <a:extLst>
                    <a:ext uri="{A12FA001-AC4F-418D-AE19-62706E023703}">
                      <ahyp:hlinkClr xmlns:ahyp="http://schemas.microsoft.com/office/drawing/2018/hyperlinkcolor" val="tx"/>
                    </a:ext>
                  </a:extLst>
                </a:hlinkClick>
              </a:rPr>
              <a:t>https://pikas-mi.dzlm.de/node/634</a:t>
            </a:r>
            <a:endParaRPr lang="de-DE" sz="1200" dirty="0">
              <a:solidFill>
                <a:srgbClr val="327D87"/>
              </a:solidFill>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E09257F7-8F6C-836E-2D67-FF10B1A350DF}"/>
              </a:ext>
            </a:extLst>
          </p:cNvPr>
          <p:cNvPicPr>
            <a:picLocks noChangeAspect="1"/>
          </p:cNvPicPr>
          <p:nvPr/>
        </p:nvPicPr>
        <p:blipFill rotWithShape="1">
          <a:blip r:embed="rId4"/>
          <a:srcRect t="3859" r="1166" b="1677"/>
          <a:stretch/>
        </p:blipFill>
        <p:spPr>
          <a:xfrm>
            <a:off x="2675760" y="1630134"/>
            <a:ext cx="3544065" cy="4289654"/>
          </a:xfrm>
          <a:prstGeom prst="rect">
            <a:avLst/>
          </a:prstGeom>
        </p:spPr>
      </p:pic>
    </p:spTree>
    <p:extLst>
      <p:ext uri="{BB962C8B-B14F-4D97-AF65-F5344CB8AC3E}">
        <p14:creationId xmlns:p14="http://schemas.microsoft.com/office/powerpoint/2010/main" val="9298637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8C8FA-7DC6-7A96-A8BA-3B8C5B68B783}"/>
              </a:ext>
            </a:extLst>
          </p:cNvPr>
          <p:cNvSpPr>
            <a:spLocks noGrp="1"/>
          </p:cNvSpPr>
          <p:nvPr>
            <p:ph type="title"/>
          </p:nvPr>
        </p:nvSpPr>
        <p:spPr/>
        <p:txBody>
          <a:bodyPr/>
          <a:lstStyle/>
          <a:p>
            <a:r>
              <a:rPr lang="de-DE" dirty="0"/>
              <a:t>3.3 Beziehungen herstellen</a:t>
            </a:r>
          </a:p>
        </p:txBody>
      </p:sp>
      <p:sp>
        <p:nvSpPr>
          <p:cNvPr id="3" name="Textplatzhalter 2">
            <a:extLst>
              <a:ext uri="{FF2B5EF4-FFF2-40B4-BE49-F238E27FC236}">
                <a16:creationId xmlns:a16="http://schemas.microsoft.com/office/drawing/2014/main" id="{9E905619-03A3-873A-E8DF-6AA0BA65CC01}"/>
              </a:ext>
            </a:extLst>
          </p:cNvPr>
          <p:cNvSpPr>
            <a:spLocks noGrp="1"/>
          </p:cNvSpPr>
          <p:nvPr>
            <p:ph type="body" sz="quarter" idx="13"/>
          </p:nvPr>
        </p:nvSpPr>
        <p:spPr/>
        <p:txBody>
          <a:bodyPr/>
          <a:lstStyle/>
          <a:p>
            <a:r>
              <a:rPr lang="de-DE" cap="all" dirty="0"/>
              <a:t>BASISAUFGABE „ZAHLEN ZERLEGEN“: Erweiterung „Quartett“</a:t>
            </a:r>
          </a:p>
        </p:txBody>
      </p:sp>
      <p:sp>
        <p:nvSpPr>
          <p:cNvPr id="5" name="Datumsplatzhalter 4">
            <a:extLst>
              <a:ext uri="{FF2B5EF4-FFF2-40B4-BE49-F238E27FC236}">
                <a16:creationId xmlns:a16="http://schemas.microsoft.com/office/drawing/2014/main" id="{AAB0C3D1-ED19-771B-C2DC-E4D7FA551170}"/>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C00EBD1A-7C85-23A1-90B9-6005BE61AE21}"/>
              </a:ext>
            </a:extLst>
          </p:cNvPr>
          <p:cNvSpPr>
            <a:spLocks noGrp="1"/>
          </p:cNvSpPr>
          <p:nvPr>
            <p:ph type="sldNum" sz="quarter" idx="12"/>
          </p:nvPr>
        </p:nvSpPr>
        <p:spPr/>
        <p:txBody>
          <a:bodyPr/>
          <a:lstStyle/>
          <a:p>
            <a:fld id="{C3752B7C-18A9-864D-BBCB-54A9F41B5594}" type="slidenum">
              <a:rPr lang="de-DE" smtClean="0"/>
              <a:pPr/>
              <a:t>80</a:t>
            </a:fld>
            <a:endParaRPr lang="de-DE" dirty="0"/>
          </a:p>
        </p:txBody>
      </p:sp>
      <p:sp>
        <p:nvSpPr>
          <p:cNvPr id="7" name="Textfeld 6">
            <a:extLst>
              <a:ext uri="{FF2B5EF4-FFF2-40B4-BE49-F238E27FC236}">
                <a16:creationId xmlns:a16="http://schemas.microsoft.com/office/drawing/2014/main" id="{15846712-14B7-D52B-49EC-5A0771F78423}"/>
              </a:ext>
            </a:extLst>
          </p:cNvPr>
          <p:cNvSpPr txBox="1"/>
          <p:nvPr/>
        </p:nvSpPr>
        <p:spPr>
          <a:xfrm>
            <a:off x="6035290" y="5890478"/>
            <a:ext cx="2552138" cy="276999"/>
          </a:xfrm>
          <a:prstGeom prst="rect">
            <a:avLst/>
          </a:prstGeom>
          <a:noFill/>
        </p:spPr>
        <p:txBody>
          <a:bodyPr wrap="square">
            <a:spAutoFit/>
          </a:bodyPr>
          <a:lstStyle/>
          <a:p>
            <a:r>
              <a:rPr lang="de-DE" sz="1200" dirty="0">
                <a:solidFill>
                  <a:srgbClr val="327D87"/>
                </a:solidFill>
                <a:hlinkClick r:id="rId3">
                  <a:extLst>
                    <a:ext uri="{A12FA001-AC4F-418D-AE19-62706E023703}">
                      <ahyp:hlinkClr xmlns:ahyp="http://schemas.microsoft.com/office/drawing/2018/hyperlinkcolor" val="tx"/>
                    </a:ext>
                  </a:extLst>
                </a:hlinkClick>
              </a:rPr>
              <a:t>https://pikas-mi.dzlm.de/node/634</a:t>
            </a:r>
            <a:endParaRPr lang="de-DE" sz="1200" dirty="0">
              <a:solidFill>
                <a:srgbClr val="327D87"/>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8E5B99FF-BE1A-A917-8651-9704DC2829A8}"/>
              </a:ext>
            </a:extLst>
          </p:cNvPr>
          <p:cNvPicPr>
            <a:picLocks noChangeAspect="1"/>
          </p:cNvPicPr>
          <p:nvPr/>
        </p:nvPicPr>
        <p:blipFill>
          <a:blip r:embed="rId4"/>
          <a:stretch>
            <a:fillRect/>
          </a:stretch>
        </p:blipFill>
        <p:spPr>
          <a:xfrm>
            <a:off x="1600200" y="1920075"/>
            <a:ext cx="6267450" cy="3670935"/>
          </a:xfrm>
          <a:prstGeom prst="rect">
            <a:avLst/>
          </a:prstGeom>
        </p:spPr>
      </p:pic>
    </p:spTree>
    <p:extLst>
      <p:ext uri="{BB962C8B-B14F-4D97-AF65-F5344CB8AC3E}">
        <p14:creationId xmlns:p14="http://schemas.microsoft.com/office/powerpoint/2010/main" val="13810139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DA4A6D-41AE-5F86-22CC-E4BF77BCF442}"/>
              </a:ext>
            </a:extLst>
          </p:cNvPr>
          <p:cNvSpPr>
            <a:spLocks noGrp="1"/>
          </p:cNvSpPr>
          <p:nvPr>
            <p:ph type="title"/>
          </p:nvPr>
        </p:nvSpPr>
        <p:spPr/>
        <p:txBody>
          <a:bodyPr>
            <a:normAutofit/>
          </a:bodyPr>
          <a:lstStyle/>
          <a:p>
            <a:r>
              <a:rPr lang="de-DE" dirty="0"/>
              <a:t>3.3 Beziehungen herstellen</a:t>
            </a:r>
          </a:p>
        </p:txBody>
      </p:sp>
      <p:sp>
        <p:nvSpPr>
          <p:cNvPr id="3" name="Textplatzhalter 2">
            <a:extLst>
              <a:ext uri="{FF2B5EF4-FFF2-40B4-BE49-F238E27FC236}">
                <a16:creationId xmlns:a16="http://schemas.microsoft.com/office/drawing/2014/main" id="{2E6EF625-58F7-1217-4AD5-E93898FB32A9}"/>
              </a:ext>
            </a:extLst>
          </p:cNvPr>
          <p:cNvSpPr>
            <a:spLocks noGrp="1"/>
          </p:cNvSpPr>
          <p:nvPr>
            <p:ph type="body" sz="quarter" idx="13"/>
          </p:nvPr>
        </p:nvSpPr>
        <p:spPr/>
        <p:txBody>
          <a:bodyPr/>
          <a:lstStyle/>
          <a:p>
            <a:r>
              <a:rPr lang="de-DE" cap="all" dirty="0"/>
              <a:t>(An)zahlen vergleichen</a:t>
            </a:r>
          </a:p>
        </p:txBody>
      </p:sp>
      <p:sp>
        <p:nvSpPr>
          <p:cNvPr id="5" name="Datumsplatzhalter 4">
            <a:extLst>
              <a:ext uri="{FF2B5EF4-FFF2-40B4-BE49-F238E27FC236}">
                <a16:creationId xmlns:a16="http://schemas.microsoft.com/office/drawing/2014/main" id="{11E59774-6666-7A1C-5DAF-85057581F1CE}"/>
              </a:ext>
            </a:extLst>
          </p:cNvPr>
          <p:cNvSpPr>
            <a:spLocks noGrp="1"/>
          </p:cNvSpPr>
          <p:nvPr>
            <p:ph type="dt" sz="half" idx="10"/>
          </p:nvPr>
        </p:nvSpPr>
        <p:spPr>
          <a:xfrm>
            <a:off x="584245" y="6304614"/>
            <a:ext cx="2057400" cy="393256"/>
          </a:xfrm>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F8628520-C01E-2871-62A9-1F0AECC40BED}"/>
              </a:ext>
            </a:extLst>
          </p:cNvPr>
          <p:cNvSpPr>
            <a:spLocks noGrp="1"/>
          </p:cNvSpPr>
          <p:nvPr>
            <p:ph type="sldNum" sz="quarter" idx="12"/>
          </p:nvPr>
        </p:nvSpPr>
        <p:spPr/>
        <p:txBody>
          <a:bodyPr/>
          <a:lstStyle/>
          <a:p>
            <a:fld id="{C3752B7C-18A9-864D-BBCB-54A9F41B5594}" type="slidenum">
              <a:rPr lang="de-DE" smtClean="0"/>
              <a:pPr/>
              <a:t>81</a:t>
            </a:fld>
            <a:endParaRPr lang="de-DE" dirty="0"/>
          </a:p>
        </p:txBody>
      </p:sp>
      <p:sp>
        <p:nvSpPr>
          <p:cNvPr id="8" name="Sprechblase: oval 7">
            <a:extLst>
              <a:ext uri="{FF2B5EF4-FFF2-40B4-BE49-F238E27FC236}">
                <a16:creationId xmlns:a16="http://schemas.microsoft.com/office/drawing/2014/main" id="{A2C49C60-A36D-152A-B267-439CDC704DC9}"/>
              </a:ext>
            </a:extLst>
          </p:cNvPr>
          <p:cNvSpPr/>
          <p:nvPr/>
        </p:nvSpPr>
        <p:spPr>
          <a:xfrm>
            <a:off x="2450944" y="3801300"/>
            <a:ext cx="4063956" cy="1838325"/>
          </a:xfrm>
          <a:prstGeom prst="wedgeEllipseCallout">
            <a:avLst>
              <a:gd name="adj1" fmla="val -34924"/>
              <a:gd name="adj2" fmla="val 53164"/>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1600" dirty="0">
                <a:solidFill>
                  <a:schemeClr val="tx1"/>
                </a:solidFill>
                <a:latin typeface="Arial" panose="020B0604020202020204" pitchFamily="34" charset="0"/>
                <a:cs typeface="Arial" panose="020B0604020202020204" pitchFamily="34" charset="0"/>
              </a:rPr>
              <a:t>„Es sind zwei rote Plättchen mehr als blaue Plättchen.“</a:t>
            </a:r>
          </a:p>
          <a:p>
            <a:pPr algn="ctr">
              <a:spcAft>
                <a:spcPts val="1200"/>
              </a:spcAft>
            </a:pPr>
            <a:r>
              <a:rPr lang="de-DE" sz="1600" dirty="0">
                <a:solidFill>
                  <a:schemeClr val="tx1"/>
                </a:solidFill>
                <a:latin typeface="Arial" panose="020B0604020202020204" pitchFamily="34" charset="0"/>
                <a:cs typeface="Arial" panose="020B0604020202020204" pitchFamily="34" charset="0"/>
              </a:rPr>
              <a:t>„Es sind zwei blaue Plättchen weniger als rote Plättchen.“</a:t>
            </a:r>
          </a:p>
        </p:txBody>
      </p:sp>
      <p:graphicFrame>
        <p:nvGraphicFramePr>
          <p:cNvPr id="10" name="Tabelle">
            <a:extLst>
              <a:ext uri="{FF2B5EF4-FFF2-40B4-BE49-F238E27FC236}">
                <a16:creationId xmlns:a16="http://schemas.microsoft.com/office/drawing/2014/main" id="{E8B21273-5E20-52C1-1414-32C7C0A7AEF6}"/>
              </a:ext>
            </a:extLst>
          </p:cNvPr>
          <p:cNvGraphicFramePr/>
          <p:nvPr>
            <p:extLst>
              <p:ext uri="{D42A27DB-BD31-4B8C-83A1-F6EECF244321}">
                <p14:modId xmlns:p14="http://schemas.microsoft.com/office/powerpoint/2010/main" val="2023646387"/>
              </p:ext>
            </p:extLst>
          </p:nvPr>
        </p:nvGraphicFramePr>
        <p:xfrm>
          <a:off x="1895197" y="2310564"/>
          <a:ext cx="4813900" cy="873928"/>
        </p:xfrm>
        <a:graphic>
          <a:graphicData uri="http://schemas.openxmlformats.org/drawingml/2006/table">
            <a:tbl>
              <a:tblPr bandRow="1"/>
              <a:tblGrid>
                <a:gridCol w="481390">
                  <a:extLst>
                    <a:ext uri="{9D8B030D-6E8A-4147-A177-3AD203B41FA5}">
                      <a16:colId xmlns:a16="http://schemas.microsoft.com/office/drawing/2014/main" val="20000"/>
                    </a:ext>
                  </a:extLst>
                </a:gridCol>
                <a:gridCol w="481390">
                  <a:extLst>
                    <a:ext uri="{9D8B030D-6E8A-4147-A177-3AD203B41FA5}">
                      <a16:colId xmlns:a16="http://schemas.microsoft.com/office/drawing/2014/main" val="20001"/>
                    </a:ext>
                  </a:extLst>
                </a:gridCol>
                <a:gridCol w="481390">
                  <a:extLst>
                    <a:ext uri="{9D8B030D-6E8A-4147-A177-3AD203B41FA5}">
                      <a16:colId xmlns:a16="http://schemas.microsoft.com/office/drawing/2014/main" val="20002"/>
                    </a:ext>
                  </a:extLst>
                </a:gridCol>
                <a:gridCol w="481390">
                  <a:extLst>
                    <a:ext uri="{9D8B030D-6E8A-4147-A177-3AD203B41FA5}">
                      <a16:colId xmlns:a16="http://schemas.microsoft.com/office/drawing/2014/main" val="20003"/>
                    </a:ext>
                  </a:extLst>
                </a:gridCol>
                <a:gridCol w="481390">
                  <a:extLst>
                    <a:ext uri="{9D8B030D-6E8A-4147-A177-3AD203B41FA5}">
                      <a16:colId xmlns:a16="http://schemas.microsoft.com/office/drawing/2014/main" val="20004"/>
                    </a:ext>
                  </a:extLst>
                </a:gridCol>
                <a:gridCol w="481390">
                  <a:extLst>
                    <a:ext uri="{9D8B030D-6E8A-4147-A177-3AD203B41FA5}">
                      <a16:colId xmlns:a16="http://schemas.microsoft.com/office/drawing/2014/main" val="20005"/>
                    </a:ext>
                  </a:extLst>
                </a:gridCol>
                <a:gridCol w="481390">
                  <a:extLst>
                    <a:ext uri="{9D8B030D-6E8A-4147-A177-3AD203B41FA5}">
                      <a16:colId xmlns:a16="http://schemas.microsoft.com/office/drawing/2014/main" val="20006"/>
                    </a:ext>
                  </a:extLst>
                </a:gridCol>
                <a:gridCol w="481390">
                  <a:extLst>
                    <a:ext uri="{9D8B030D-6E8A-4147-A177-3AD203B41FA5}">
                      <a16:colId xmlns:a16="http://schemas.microsoft.com/office/drawing/2014/main" val="20007"/>
                    </a:ext>
                  </a:extLst>
                </a:gridCol>
                <a:gridCol w="481390">
                  <a:extLst>
                    <a:ext uri="{9D8B030D-6E8A-4147-A177-3AD203B41FA5}">
                      <a16:colId xmlns:a16="http://schemas.microsoft.com/office/drawing/2014/main" val="20008"/>
                    </a:ext>
                  </a:extLst>
                </a:gridCol>
                <a:gridCol w="481390">
                  <a:extLst>
                    <a:ext uri="{9D8B030D-6E8A-4147-A177-3AD203B41FA5}">
                      <a16:colId xmlns:a16="http://schemas.microsoft.com/office/drawing/2014/main" val="20009"/>
                    </a:ext>
                  </a:extLst>
                </a:gridCol>
              </a:tblGrid>
              <a:tr h="436964">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extLst>
                  <a:ext uri="{0D108BD9-81ED-4DB2-BD59-A6C34878D82A}">
                    <a16:rowId xmlns:a16="http://schemas.microsoft.com/office/drawing/2014/main" val="10000"/>
                  </a:ext>
                </a:extLst>
              </a:tr>
              <a:tr h="436964">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1" name="Kreis">
            <a:extLst>
              <a:ext uri="{FF2B5EF4-FFF2-40B4-BE49-F238E27FC236}">
                <a16:creationId xmlns:a16="http://schemas.microsoft.com/office/drawing/2014/main" id="{10440096-3CD4-B66F-6B6A-9A9E3904461E}"/>
              </a:ext>
            </a:extLst>
          </p:cNvPr>
          <p:cNvSpPr/>
          <p:nvPr/>
        </p:nvSpPr>
        <p:spPr>
          <a:xfrm>
            <a:off x="4369086" y="2349359"/>
            <a:ext cx="349446" cy="349454"/>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3" name="Kreis">
            <a:extLst>
              <a:ext uri="{FF2B5EF4-FFF2-40B4-BE49-F238E27FC236}">
                <a16:creationId xmlns:a16="http://schemas.microsoft.com/office/drawing/2014/main" id="{324474CA-A1F3-59F6-AF86-970245CAF2AC}"/>
              </a:ext>
            </a:extLst>
          </p:cNvPr>
          <p:cNvSpPr/>
          <p:nvPr/>
        </p:nvSpPr>
        <p:spPr>
          <a:xfrm>
            <a:off x="4854334" y="2349357"/>
            <a:ext cx="349448" cy="349454"/>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4" name="Kreis">
            <a:extLst>
              <a:ext uri="{FF2B5EF4-FFF2-40B4-BE49-F238E27FC236}">
                <a16:creationId xmlns:a16="http://schemas.microsoft.com/office/drawing/2014/main" id="{E9D9F7D3-4C93-00B4-3738-CDDB34215DF9}"/>
              </a:ext>
            </a:extLst>
          </p:cNvPr>
          <p:cNvSpPr/>
          <p:nvPr/>
        </p:nvSpPr>
        <p:spPr>
          <a:xfrm>
            <a:off x="5328492" y="2349355"/>
            <a:ext cx="349446" cy="349454"/>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5" name="Kreis">
            <a:extLst>
              <a:ext uri="{FF2B5EF4-FFF2-40B4-BE49-F238E27FC236}">
                <a16:creationId xmlns:a16="http://schemas.microsoft.com/office/drawing/2014/main" id="{ED1676D6-223A-1B4F-F1A0-65EEE5C0FE90}"/>
              </a:ext>
            </a:extLst>
          </p:cNvPr>
          <p:cNvSpPr/>
          <p:nvPr/>
        </p:nvSpPr>
        <p:spPr>
          <a:xfrm>
            <a:off x="5802830" y="2349355"/>
            <a:ext cx="349446" cy="349454"/>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6" name="Kreis">
            <a:extLst>
              <a:ext uri="{FF2B5EF4-FFF2-40B4-BE49-F238E27FC236}">
                <a16:creationId xmlns:a16="http://schemas.microsoft.com/office/drawing/2014/main" id="{6157BE93-33C8-FAFE-E23D-05DE9B75BDFE}"/>
              </a:ext>
            </a:extLst>
          </p:cNvPr>
          <p:cNvSpPr/>
          <p:nvPr/>
        </p:nvSpPr>
        <p:spPr>
          <a:xfrm>
            <a:off x="6283257" y="2349355"/>
            <a:ext cx="349448" cy="349454"/>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7" name="Kreis">
            <a:extLst>
              <a:ext uri="{FF2B5EF4-FFF2-40B4-BE49-F238E27FC236}">
                <a16:creationId xmlns:a16="http://schemas.microsoft.com/office/drawing/2014/main" id="{6FE4BA95-43D7-5044-1289-F66188C87A72}"/>
              </a:ext>
            </a:extLst>
          </p:cNvPr>
          <p:cNvSpPr/>
          <p:nvPr/>
        </p:nvSpPr>
        <p:spPr>
          <a:xfrm>
            <a:off x="4369086" y="2787995"/>
            <a:ext cx="349446" cy="349454"/>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8" name="Kreis">
            <a:extLst>
              <a:ext uri="{FF2B5EF4-FFF2-40B4-BE49-F238E27FC236}">
                <a16:creationId xmlns:a16="http://schemas.microsoft.com/office/drawing/2014/main" id="{B2FD8714-E8F7-94D0-8529-A986EA2C3F07}"/>
              </a:ext>
            </a:extLst>
          </p:cNvPr>
          <p:cNvSpPr/>
          <p:nvPr/>
        </p:nvSpPr>
        <p:spPr>
          <a:xfrm>
            <a:off x="4854334" y="2791668"/>
            <a:ext cx="349448" cy="349454"/>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6" name="Kreis">
            <a:extLst>
              <a:ext uri="{FF2B5EF4-FFF2-40B4-BE49-F238E27FC236}">
                <a16:creationId xmlns:a16="http://schemas.microsoft.com/office/drawing/2014/main" id="{CCB92A87-A1FE-6CBD-B86D-8CD63C460D85}"/>
              </a:ext>
            </a:extLst>
          </p:cNvPr>
          <p:cNvSpPr/>
          <p:nvPr/>
        </p:nvSpPr>
        <p:spPr>
          <a:xfrm>
            <a:off x="1960726" y="2359204"/>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8" name="Kreis">
            <a:extLst>
              <a:ext uri="{FF2B5EF4-FFF2-40B4-BE49-F238E27FC236}">
                <a16:creationId xmlns:a16="http://schemas.microsoft.com/office/drawing/2014/main" id="{410D7B09-682D-D713-EFE3-86488CD5B03C}"/>
              </a:ext>
            </a:extLst>
          </p:cNvPr>
          <p:cNvSpPr/>
          <p:nvPr/>
        </p:nvSpPr>
        <p:spPr>
          <a:xfrm>
            <a:off x="2450944" y="2359204"/>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9" name="Kreis">
            <a:extLst>
              <a:ext uri="{FF2B5EF4-FFF2-40B4-BE49-F238E27FC236}">
                <a16:creationId xmlns:a16="http://schemas.microsoft.com/office/drawing/2014/main" id="{D0EC37DB-F317-2494-49E1-3EF99DF0EFB1}"/>
              </a:ext>
            </a:extLst>
          </p:cNvPr>
          <p:cNvSpPr/>
          <p:nvPr/>
        </p:nvSpPr>
        <p:spPr>
          <a:xfrm>
            <a:off x="2923738" y="2354662"/>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30" name="Kreis">
            <a:extLst>
              <a:ext uri="{FF2B5EF4-FFF2-40B4-BE49-F238E27FC236}">
                <a16:creationId xmlns:a16="http://schemas.microsoft.com/office/drawing/2014/main" id="{282DCA55-3564-177B-98CA-50BD8A315224}"/>
              </a:ext>
            </a:extLst>
          </p:cNvPr>
          <p:cNvSpPr/>
          <p:nvPr/>
        </p:nvSpPr>
        <p:spPr>
          <a:xfrm>
            <a:off x="3413385" y="2359204"/>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31" name="Kreis">
            <a:extLst>
              <a:ext uri="{FF2B5EF4-FFF2-40B4-BE49-F238E27FC236}">
                <a16:creationId xmlns:a16="http://schemas.microsoft.com/office/drawing/2014/main" id="{B13B80CB-66DB-9724-867E-3CFB3EB1F615}"/>
              </a:ext>
            </a:extLst>
          </p:cNvPr>
          <p:cNvSpPr/>
          <p:nvPr/>
        </p:nvSpPr>
        <p:spPr>
          <a:xfrm>
            <a:off x="3874897" y="2359204"/>
            <a:ext cx="339508" cy="339512"/>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Tree>
    <p:extLst>
      <p:ext uri="{BB962C8B-B14F-4D97-AF65-F5344CB8AC3E}">
        <p14:creationId xmlns:p14="http://schemas.microsoft.com/office/powerpoint/2010/main" val="3706030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E7A586B-C943-689E-BFB4-472C459D710C}"/>
              </a:ext>
            </a:extLst>
          </p:cNvPr>
          <p:cNvSpPr>
            <a:spLocks noGrp="1"/>
          </p:cNvSpPr>
          <p:nvPr>
            <p:ph type="dt" sz="half" idx="10"/>
          </p:nvPr>
        </p:nvSpPr>
        <p:spPr/>
        <p:txBody>
          <a:bodyPr/>
          <a:lstStyle/>
          <a:p>
            <a:pPr>
              <a:lnSpc>
                <a:spcPct val="150000"/>
              </a:lnSpc>
            </a:pPr>
            <a:fld id="{1AFEB675-97A2-2047-A453-727B8A442EDA}" type="datetime6">
              <a:rPr lang="de-DE" smtClean="0"/>
              <a:t>August 23</a:t>
            </a:fld>
            <a:endParaRPr lang="de-DE" dirty="0"/>
          </a:p>
        </p:txBody>
      </p:sp>
      <p:sp>
        <p:nvSpPr>
          <p:cNvPr id="3" name="Foliennummernplatzhalter 2">
            <a:extLst>
              <a:ext uri="{FF2B5EF4-FFF2-40B4-BE49-F238E27FC236}">
                <a16:creationId xmlns:a16="http://schemas.microsoft.com/office/drawing/2014/main" id="{DA77AA2C-370D-BF68-7806-B1EA74098863}"/>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4" name="Textplatzhalter 3">
            <a:extLst>
              <a:ext uri="{FF2B5EF4-FFF2-40B4-BE49-F238E27FC236}">
                <a16:creationId xmlns:a16="http://schemas.microsoft.com/office/drawing/2014/main" id="{CCF68B00-C696-DBC3-2B3A-6A2F29B4FDE1}"/>
              </a:ext>
            </a:extLst>
          </p:cNvPr>
          <p:cNvSpPr>
            <a:spLocks noGrp="1"/>
          </p:cNvSpPr>
          <p:nvPr>
            <p:ph type="body" sz="quarter" idx="13"/>
          </p:nvPr>
        </p:nvSpPr>
        <p:spPr>
          <a:xfrm>
            <a:off x="1096423" y="4266162"/>
            <a:ext cx="7709952" cy="2340807"/>
          </a:xfrm>
        </p:spPr>
        <p:txBody>
          <a:bodyPr/>
          <a:lstStyle/>
          <a:p>
            <a:pPr>
              <a:lnSpc>
                <a:spcPct val="100000"/>
              </a:lnSpc>
              <a:spcBef>
                <a:spcPts val="400"/>
              </a:spcBef>
            </a:pPr>
            <a:r>
              <a:rPr lang="de-DE" sz="1800" u="sng" dirty="0"/>
              <a:t>Mögliche Aufgabenstellungen kompakt </a:t>
            </a:r>
          </a:p>
          <a:p>
            <a:pPr>
              <a:lnSpc>
                <a:spcPct val="100000"/>
              </a:lnSpc>
            </a:pPr>
            <a:r>
              <a:rPr lang="de-DE" sz="1800" dirty="0"/>
              <a:t>Operationsvorstellungen: „</a:t>
            </a:r>
            <a:r>
              <a:rPr lang="de-DE" sz="1800" dirty="0">
                <a:hlinkClick r:id="rId3"/>
              </a:rPr>
              <a:t>Pasch würfeln</a:t>
            </a:r>
            <a:r>
              <a:rPr lang="de-DE" sz="1800" dirty="0"/>
              <a:t>“, „</a:t>
            </a:r>
            <a:r>
              <a:rPr lang="de-DE" sz="1800" dirty="0">
                <a:hlinkClick r:id="rId4"/>
              </a:rPr>
              <a:t>Aufgabenfamilien</a:t>
            </a:r>
            <a:r>
              <a:rPr lang="de-DE" sz="1800" dirty="0"/>
              <a:t>“</a:t>
            </a:r>
          </a:p>
          <a:p>
            <a:pPr>
              <a:lnSpc>
                <a:spcPct val="100000"/>
              </a:lnSpc>
            </a:pPr>
            <a:r>
              <a:rPr lang="de-DE" sz="1800" dirty="0"/>
              <a:t>Zahlvorstellungen: „</a:t>
            </a:r>
            <a:r>
              <a:rPr lang="de-DE" sz="1800" dirty="0">
                <a:hlinkClick r:id="rId5"/>
              </a:rPr>
              <a:t>Zahlwortreihe</a:t>
            </a:r>
            <a:r>
              <a:rPr lang="de-DE" sz="1800" dirty="0"/>
              <a:t>“, „</a:t>
            </a:r>
            <a:r>
              <a:rPr lang="de-DE" sz="1800" dirty="0">
                <a:hlinkClick r:id="rId6"/>
              </a:rPr>
              <a:t>Zählen von Objekten</a:t>
            </a:r>
            <a:r>
              <a:rPr lang="de-DE" sz="1800" dirty="0"/>
              <a:t>“, „</a:t>
            </a:r>
            <a:r>
              <a:rPr lang="de-DE" sz="1800" dirty="0">
                <a:hlinkClick r:id="rId7"/>
              </a:rPr>
              <a:t>Zahlenkarten ordnen</a:t>
            </a:r>
            <a:r>
              <a:rPr lang="de-DE" sz="1800" dirty="0"/>
              <a:t>“, „</a:t>
            </a:r>
            <a:r>
              <a:rPr lang="de-DE" sz="1800" dirty="0">
                <a:hlinkClick r:id="rId8"/>
              </a:rPr>
              <a:t>Muster legen</a:t>
            </a:r>
            <a:r>
              <a:rPr lang="de-DE" sz="1800" dirty="0"/>
              <a:t>“, „</a:t>
            </a:r>
            <a:r>
              <a:rPr lang="de-DE" sz="1800" dirty="0">
                <a:hlinkClick r:id="rId9"/>
              </a:rPr>
              <a:t>Schnelles Sehen</a:t>
            </a:r>
            <a:r>
              <a:rPr lang="de-DE" sz="1800" dirty="0"/>
              <a:t>“, „</a:t>
            </a:r>
            <a:r>
              <a:rPr lang="de-DE" sz="1800" dirty="0">
                <a:hlinkClick r:id="rId10"/>
              </a:rPr>
              <a:t>Zahlen zerlegen</a:t>
            </a:r>
            <a:r>
              <a:rPr lang="de-DE" sz="1800" dirty="0"/>
              <a:t>“</a:t>
            </a:r>
          </a:p>
          <a:p>
            <a:pPr>
              <a:lnSpc>
                <a:spcPct val="100000"/>
              </a:lnSpc>
            </a:pPr>
            <a:r>
              <a:rPr lang="de-DE" sz="1800" dirty="0"/>
              <a:t>Stellenwertvorstellungen: „</a:t>
            </a:r>
            <a:r>
              <a:rPr lang="de-DE" sz="1800" dirty="0">
                <a:hlinkClick r:id="rId11"/>
              </a:rPr>
              <a:t>Zahlen darstellen</a:t>
            </a:r>
            <a:r>
              <a:rPr lang="de-DE" sz="1800" dirty="0"/>
              <a:t>“</a:t>
            </a:r>
          </a:p>
        </p:txBody>
      </p:sp>
      <p:sp>
        <p:nvSpPr>
          <p:cNvPr id="5" name="Textplatzhalter 4">
            <a:extLst>
              <a:ext uri="{FF2B5EF4-FFF2-40B4-BE49-F238E27FC236}">
                <a16:creationId xmlns:a16="http://schemas.microsoft.com/office/drawing/2014/main" id="{D2EE9B10-0D7D-B7BD-DCA8-585033C7B50B}"/>
              </a:ext>
            </a:extLst>
          </p:cNvPr>
          <p:cNvSpPr>
            <a:spLocks noGrp="1"/>
          </p:cNvSpPr>
          <p:nvPr>
            <p:ph type="body" sz="quarter" idx="14"/>
          </p:nvPr>
        </p:nvSpPr>
        <p:spPr>
          <a:xfrm>
            <a:off x="1655172" y="1660386"/>
            <a:ext cx="6860178" cy="2474033"/>
          </a:xfrm>
        </p:spPr>
        <p:txBody>
          <a:bodyPr>
            <a:normAutofit fontScale="77500" lnSpcReduction="20000"/>
          </a:bodyPr>
          <a:lstStyle/>
          <a:p>
            <a:pPr marL="0" indent="0">
              <a:lnSpc>
                <a:spcPct val="100000"/>
              </a:lnSpc>
              <a:buNone/>
            </a:pPr>
            <a:r>
              <a:rPr lang="de-DE" sz="2400" dirty="0"/>
              <a:t>Erproben Sie eine Aufgabenstellung kompakt in Ihrer Lerngruppe oder mit ausgesuchten Kinder Ihrer Lerngruppe. Nutzen Sie die Basisaufgabe möglichst diagnostisch, um damit die weiterführende Förderung diagnosegeleitet durchzuführen.</a:t>
            </a:r>
          </a:p>
          <a:p>
            <a:pPr marL="0" indent="0">
              <a:lnSpc>
                <a:spcPct val="100000"/>
              </a:lnSpc>
              <a:buNone/>
            </a:pPr>
            <a:r>
              <a:rPr lang="de-DE" sz="2400" dirty="0"/>
              <a:t>Nutzen Sie einen Wortspeicher für Ihre Unterrichtseinheit.</a:t>
            </a:r>
          </a:p>
          <a:p>
            <a:pPr marL="0" indent="0">
              <a:lnSpc>
                <a:spcPct val="100000"/>
              </a:lnSpc>
              <a:buNone/>
            </a:pPr>
            <a:r>
              <a:rPr lang="de-DE" sz="2400" b="0" i="0" u="none" strike="noStrike" dirty="0">
                <a:solidFill>
                  <a:srgbClr val="000000"/>
                </a:solidFill>
                <a:effectLst/>
                <a:latin typeface="Arial" panose="020B0604020202020204" pitchFamily="34" charset="0"/>
              </a:rPr>
              <a:t>Halten Sie Ihre Beobachtungen zu den Reflexionsaspekten fest. Bringen Sie (gescannte/fotografierte) Kinderdokumente sowie Fragen und Anregungen zum nächsten Treffen mit. ​</a:t>
            </a:r>
            <a:endParaRPr lang="de-DE" sz="2400" dirty="0"/>
          </a:p>
        </p:txBody>
      </p:sp>
      <p:sp>
        <p:nvSpPr>
          <p:cNvPr id="7" name="Titel 1">
            <a:extLst>
              <a:ext uri="{FF2B5EF4-FFF2-40B4-BE49-F238E27FC236}">
                <a16:creationId xmlns:a16="http://schemas.microsoft.com/office/drawing/2014/main" id="{296A719E-775C-DF23-26F3-65B1D9BBE10D}"/>
              </a:ext>
            </a:extLst>
          </p:cNvPr>
          <p:cNvSpPr>
            <a:spLocks noGrp="1"/>
          </p:cNvSpPr>
          <p:nvPr>
            <p:ph type="title"/>
          </p:nvPr>
        </p:nvSpPr>
        <p:spPr>
          <a:xfrm>
            <a:off x="1096423" y="382774"/>
            <a:ext cx="7009509" cy="603704"/>
          </a:xfrm>
          <a:prstGeom prst="rect">
            <a:avLst/>
          </a:prstGeom>
        </p:spPr>
        <p:txBody>
          <a:bodyPr/>
          <a:lstStyle/>
          <a:p>
            <a:r>
              <a:rPr lang="de-DE" dirty="0"/>
              <a:t>5. Planung der Praxisaufgabe</a:t>
            </a:r>
          </a:p>
        </p:txBody>
      </p:sp>
    </p:spTree>
    <p:extLst>
      <p:ext uri="{BB962C8B-B14F-4D97-AF65-F5344CB8AC3E}">
        <p14:creationId xmlns:p14="http://schemas.microsoft.com/office/powerpoint/2010/main" val="59699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0409A-016C-E88C-6993-1CB74FEFC144}"/>
              </a:ext>
            </a:extLst>
          </p:cNvPr>
          <p:cNvSpPr>
            <a:spLocks noGrp="1"/>
          </p:cNvSpPr>
          <p:nvPr>
            <p:ph type="title"/>
          </p:nvPr>
        </p:nvSpPr>
        <p:spPr/>
        <p:txBody>
          <a:bodyPr/>
          <a:lstStyle/>
          <a:p>
            <a:r>
              <a:rPr lang="de-DE" dirty="0"/>
              <a:t>3.3 Beziehungen herstellen</a:t>
            </a:r>
          </a:p>
        </p:txBody>
      </p:sp>
      <p:sp>
        <p:nvSpPr>
          <p:cNvPr id="3" name="Textplatzhalter 2">
            <a:extLst>
              <a:ext uri="{FF2B5EF4-FFF2-40B4-BE49-F238E27FC236}">
                <a16:creationId xmlns:a16="http://schemas.microsoft.com/office/drawing/2014/main" id="{821952DC-00F5-ACE1-AE22-60DCD6ADA75E}"/>
              </a:ext>
            </a:extLst>
          </p:cNvPr>
          <p:cNvSpPr>
            <a:spLocks noGrp="1"/>
          </p:cNvSpPr>
          <p:nvPr>
            <p:ph type="body" sz="quarter" idx="13"/>
          </p:nvPr>
        </p:nvSpPr>
        <p:spPr/>
        <p:txBody>
          <a:bodyPr/>
          <a:lstStyle/>
          <a:p>
            <a:r>
              <a:rPr lang="de-DE" b="0" dirty="0"/>
              <a:t>(</a:t>
            </a:r>
            <a:r>
              <a:rPr lang="de-DE" b="0" dirty="0" err="1"/>
              <a:t>Gaidoschik</a:t>
            </a:r>
            <a:r>
              <a:rPr lang="de-DE" b="0" dirty="0"/>
              <a:t>, 2010, S. 114, Hervorhebungen im Original).</a:t>
            </a:r>
          </a:p>
        </p:txBody>
      </p:sp>
      <p:sp>
        <p:nvSpPr>
          <p:cNvPr id="4" name="Textplatzhalter 3">
            <a:extLst>
              <a:ext uri="{FF2B5EF4-FFF2-40B4-BE49-F238E27FC236}">
                <a16:creationId xmlns:a16="http://schemas.microsoft.com/office/drawing/2014/main" id="{C41302E6-25B2-4F80-63A7-FAF91048C63D}"/>
              </a:ext>
            </a:extLst>
          </p:cNvPr>
          <p:cNvSpPr>
            <a:spLocks noGrp="1"/>
          </p:cNvSpPr>
          <p:nvPr>
            <p:ph type="body" sz="quarter" idx="14"/>
          </p:nvPr>
        </p:nvSpPr>
        <p:spPr/>
        <p:txBody>
          <a:bodyPr>
            <a:normAutofit fontScale="85000" lnSpcReduction="20000"/>
          </a:bodyPr>
          <a:lstStyle/>
          <a:p>
            <a:r>
              <a:rPr lang="de-DE" dirty="0"/>
              <a:t>Zur Basis für nicht-zählende Lösungsstrategien wird das Teile-Ganzes-Konzept […] erst dann, wenn ein </a:t>
            </a:r>
            <a:r>
              <a:rPr lang="de-DE" i="1" dirty="0"/>
              <a:t>bestimmtes</a:t>
            </a:r>
            <a:r>
              <a:rPr lang="de-DE" dirty="0"/>
              <a:t>, im Sinne von </a:t>
            </a:r>
            <a:r>
              <a:rPr lang="de-DE" i="1" dirty="0"/>
              <a:t>Teilen und Ganzem</a:t>
            </a:r>
            <a:r>
              <a:rPr lang="de-DE" dirty="0"/>
              <a:t> gedachtes </a:t>
            </a:r>
            <a:r>
              <a:rPr lang="de-DE" i="1" dirty="0"/>
              <a:t>Zahlentripel</a:t>
            </a:r>
            <a:r>
              <a:rPr lang="de-DE" dirty="0"/>
              <a:t> bereits auch </a:t>
            </a:r>
            <a:r>
              <a:rPr lang="de-DE" i="1" dirty="0"/>
              <a:t>automatisiert </a:t>
            </a:r>
            <a:r>
              <a:rPr lang="de-DE" dirty="0"/>
              <a:t>ist. Es bedarf, über das </a:t>
            </a:r>
            <a:r>
              <a:rPr lang="de-DE" i="1" dirty="0"/>
              <a:t>grundsätzliche </a:t>
            </a:r>
            <a:r>
              <a:rPr lang="de-DE" dirty="0"/>
              <a:t>Verständnis von ‚Zahlen als Zusammensetzungen aus anderen Zahlen’ hinausgehend, auch eines bereits automatisierten Wissens darüber, </a:t>
            </a:r>
            <a:r>
              <a:rPr lang="de-DE" i="1" dirty="0"/>
              <a:t>welche spezifischen</a:t>
            </a:r>
            <a:r>
              <a:rPr lang="de-DE" dirty="0"/>
              <a:t> Zahlen zueinander in diesem Zusammenhang stehen.</a:t>
            </a:r>
          </a:p>
        </p:txBody>
      </p:sp>
      <p:sp>
        <p:nvSpPr>
          <p:cNvPr id="5" name="Datumsplatzhalter 4">
            <a:extLst>
              <a:ext uri="{FF2B5EF4-FFF2-40B4-BE49-F238E27FC236}">
                <a16:creationId xmlns:a16="http://schemas.microsoft.com/office/drawing/2014/main" id="{7C33E6D4-E3F7-57CA-8D1E-E54CCB8F43E8}"/>
              </a:ext>
            </a:extLst>
          </p:cNvPr>
          <p:cNvSpPr>
            <a:spLocks noGrp="1"/>
          </p:cNvSpPr>
          <p:nvPr>
            <p:ph type="dt" sz="half" idx="10"/>
          </p:nvPr>
        </p:nvSpPr>
        <p:spPr/>
        <p:txBody>
          <a:bodyPr/>
          <a:lstStyle/>
          <a:p>
            <a:pPr>
              <a:lnSpc>
                <a:spcPct val="150000"/>
              </a:lnSpc>
            </a:pPr>
            <a:fld id="{83E8B304-68C6-0A40-8C78-B0FD56C6F37F}" type="datetime6">
              <a:rPr lang="de-DE" smtClean="0"/>
              <a:t>August 23</a:t>
            </a:fld>
            <a:endParaRPr lang="de-DE" dirty="0"/>
          </a:p>
        </p:txBody>
      </p:sp>
      <p:sp>
        <p:nvSpPr>
          <p:cNvPr id="6" name="Foliennummernplatzhalter 5">
            <a:extLst>
              <a:ext uri="{FF2B5EF4-FFF2-40B4-BE49-F238E27FC236}">
                <a16:creationId xmlns:a16="http://schemas.microsoft.com/office/drawing/2014/main" id="{B5E95010-830B-F6EB-ACEC-1F24B659F233}"/>
              </a:ext>
            </a:extLst>
          </p:cNvPr>
          <p:cNvSpPr>
            <a:spLocks noGrp="1"/>
          </p:cNvSpPr>
          <p:nvPr>
            <p:ph type="sldNum" sz="quarter" idx="12"/>
          </p:nvPr>
        </p:nvSpPr>
        <p:spPr/>
        <p:txBody>
          <a:bodyPr/>
          <a:lstStyle/>
          <a:p>
            <a:fld id="{C3752B7C-18A9-864D-BBCB-54A9F41B5594}" type="slidenum">
              <a:rPr lang="de-DE" smtClean="0"/>
              <a:pPr/>
              <a:t>82</a:t>
            </a:fld>
            <a:endParaRPr lang="de-DE" dirty="0"/>
          </a:p>
        </p:txBody>
      </p:sp>
    </p:spTree>
    <p:extLst>
      <p:ext uri="{BB962C8B-B14F-4D97-AF65-F5344CB8AC3E}">
        <p14:creationId xmlns:p14="http://schemas.microsoft.com/office/powerpoint/2010/main" val="31369901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DA4A6D-41AE-5F86-22CC-E4BF77BCF442}"/>
              </a:ext>
            </a:extLst>
          </p:cNvPr>
          <p:cNvSpPr>
            <a:spLocks noGrp="1"/>
          </p:cNvSpPr>
          <p:nvPr>
            <p:ph type="title"/>
          </p:nvPr>
        </p:nvSpPr>
        <p:spPr/>
        <p:txBody>
          <a:bodyPr>
            <a:normAutofit/>
          </a:bodyPr>
          <a:lstStyle/>
          <a:p>
            <a:r>
              <a:rPr lang="de-DE" dirty="0"/>
              <a:t>3.3 Beziehungen herstellen</a:t>
            </a:r>
          </a:p>
        </p:txBody>
      </p:sp>
      <p:sp>
        <p:nvSpPr>
          <p:cNvPr id="3" name="Textplatzhalter 2">
            <a:extLst>
              <a:ext uri="{FF2B5EF4-FFF2-40B4-BE49-F238E27FC236}">
                <a16:creationId xmlns:a16="http://schemas.microsoft.com/office/drawing/2014/main" id="{2E6EF625-58F7-1217-4AD5-E93898FB32A9}"/>
              </a:ext>
            </a:extLst>
          </p:cNvPr>
          <p:cNvSpPr>
            <a:spLocks noGrp="1"/>
          </p:cNvSpPr>
          <p:nvPr>
            <p:ph type="body" sz="quarter" idx="13"/>
          </p:nvPr>
        </p:nvSpPr>
        <p:spPr/>
        <p:txBody>
          <a:bodyPr/>
          <a:lstStyle/>
          <a:p>
            <a:r>
              <a:rPr lang="de-DE" cap="all" dirty="0"/>
              <a:t>Zahlbeziehungen und flexibles Rechnen</a:t>
            </a:r>
          </a:p>
        </p:txBody>
      </p:sp>
      <p:sp>
        <p:nvSpPr>
          <p:cNvPr id="5" name="Datumsplatzhalter 4">
            <a:extLst>
              <a:ext uri="{FF2B5EF4-FFF2-40B4-BE49-F238E27FC236}">
                <a16:creationId xmlns:a16="http://schemas.microsoft.com/office/drawing/2014/main" id="{11E59774-6666-7A1C-5DAF-85057581F1CE}"/>
              </a:ext>
            </a:extLst>
          </p:cNvPr>
          <p:cNvSpPr>
            <a:spLocks noGrp="1"/>
          </p:cNvSpPr>
          <p:nvPr>
            <p:ph type="dt" sz="half" idx="10"/>
          </p:nvPr>
        </p:nvSpPr>
        <p:spPr>
          <a:xfrm>
            <a:off x="584245" y="6304614"/>
            <a:ext cx="2057400" cy="393256"/>
          </a:xfrm>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F8628520-C01E-2871-62A9-1F0AECC40BED}"/>
              </a:ext>
            </a:extLst>
          </p:cNvPr>
          <p:cNvSpPr>
            <a:spLocks noGrp="1"/>
          </p:cNvSpPr>
          <p:nvPr>
            <p:ph type="sldNum" sz="quarter" idx="12"/>
          </p:nvPr>
        </p:nvSpPr>
        <p:spPr/>
        <p:txBody>
          <a:bodyPr/>
          <a:lstStyle/>
          <a:p>
            <a:fld id="{C3752B7C-18A9-864D-BBCB-54A9F41B5594}" type="slidenum">
              <a:rPr lang="de-DE" smtClean="0"/>
              <a:pPr/>
              <a:t>83</a:t>
            </a:fld>
            <a:endParaRPr lang="de-DE" dirty="0"/>
          </a:p>
        </p:txBody>
      </p:sp>
      <p:grpSp>
        <p:nvGrpSpPr>
          <p:cNvPr id="170" name="Gruppieren 169">
            <a:extLst>
              <a:ext uri="{FF2B5EF4-FFF2-40B4-BE49-F238E27FC236}">
                <a16:creationId xmlns:a16="http://schemas.microsoft.com/office/drawing/2014/main" id="{C9D473AF-95C8-C05D-D0A6-0156D13914AD}"/>
              </a:ext>
            </a:extLst>
          </p:cNvPr>
          <p:cNvGrpSpPr/>
          <p:nvPr/>
        </p:nvGrpSpPr>
        <p:grpSpPr>
          <a:xfrm>
            <a:off x="855857" y="3008720"/>
            <a:ext cx="2436310" cy="477520"/>
            <a:chOff x="832551" y="2380221"/>
            <a:chExt cx="2436310" cy="477520"/>
          </a:xfrm>
        </p:grpSpPr>
        <p:graphicFrame>
          <p:nvGraphicFramePr>
            <p:cNvPr id="14" name="Tabelle">
              <a:extLst>
                <a:ext uri="{FF2B5EF4-FFF2-40B4-BE49-F238E27FC236}">
                  <a16:creationId xmlns:a16="http://schemas.microsoft.com/office/drawing/2014/main" id="{BAFBC10E-214B-3697-CF7A-FA944FD5B1B9}"/>
                </a:ext>
              </a:extLst>
            </p:cNvPr>
            <p:cNvGraphicFramePr/>
            <p:nvPr>
              <p:extLst>
                <p:ext uri="{D42A27DB-BD31-4B8C-83A1-F6EECF244321}">
                  <p14:modId xmlns:p14="http://schemas.microsoft.com/office/powerpoint/2010/main" val="2700868955"/>
                </p:ext>
              </p:extLst>
            </p:nvPr>
          </p:nvGraphicFramePr>
          <p:xfrm>
            <a:off x="832551" y="2380221"/>
            <a:ext cx="2436310" cy="477520"/>
          </p:xfrm>
          <a:graphic>
            <a:graphicData uri="http://schemas.openxmlformats.org/drawingml/2006/table">
              <a:tbl>
                <a:tblPr bandRow="1"/>
                <a:tblGrid>
                  <a:gridCol w="243631">
                    <a:extLst>
                      <a:ext uri="{9D8B030D-6E8A-4147-A177-3AD203B41FA5}">
                        <a16:colId xmlns:a16="http://schemas.microsoft.com/office/drawing/2014/main" val="20000"/>
                      </a:ext>
                    </a:extLst>
                  </a:gridCol>
                  <a:gridCol w="243631">
                    <a:extLst>
                      <a:ext uri="{9D8B030D-6E8A-4147-A177-3AD203B41FA5}">
                        <a16:colId xmlns:a16="http://schemas.microsoft.com/office/drawing/2014/main" val="20001"/>
                      </a:ext>
                    </a:extLst>
                  </a:gridCol>
                  <a:gridCol w="243631">
                    <a:extLst>
                      <a:ext uri="{9D8B030D-6E8A-4147-A177-3AD203B41FA5}">
                        <a16:colId xmlns:a16="http://schemas.microsoft.com/office/drawing/2014/main" val="20002"/>
                      </a:ext>
                    </a:extLst>
                  </a:gridCol>
                  <a:gridCol w="243631">
                    <a:extLst>
                      <a:ext uri="{9D8B030D-6E8A-4147-A177-3AD203B41FA5}">
                        <a16:colId xmlns:a16="http://schemas.microsoft.com/office/drawing/2014/main" val="20003"/>
                      </a:ext>
                    </a:extLst>
                  </a:gridCol>
                  <a:gridCol w="243631">
                    <a:extLst>
                      <a:ext uri="{9D8B030D-6E8A-4147-A177-3AD203B41FA5}">
                        <a16:colId xmlns:a16="http://schemas.microsoft.com/office/drawing/2014/main" val="20004"/>
                      </a:ext>
                    </a:extLst>
                  </a:gridCol>
                  <a:gridCol w="243631">
                    <a:extLst>
                      <a:ext uri="{9D8B030D-6E8A-4147-A177-3AD203B41FA5}">
                        <a16:colId xmlns:a16="http://schemas.microsoft.com/office/drawing/2014/main" val="20005"/>
                      </a:ext>
                    </a:extLst>
                  </a:gridCol>
                  <a:gridCol w="243631">
                    <a:extLst>
                      <a:ext uri="{9D8B030D-6E8A-4147-A177-3AD203B41FA5}">
                        <a16:colId xmlns:a16="http://schemas.microsoft.com/office/drawing/2014/main" val="20006"/>
                      </a:ext>
                    </a:extLst>
                  </a:gridCol>
                  <a:gridCol w="243631">
                    <a:extLst>
                      <a:ext uri="{9D8B030D-6E8A-4147-A177-3AD203B41FA5}">
                        <a16:colId xmlns:a16="http://schemas.microsoft.com/office/drawing/2014/main" val="20007"/>
                      </a:ext>
                    </a:extLst>
                  </a:gridCol>
                  <a:gridCol w="243631">
                    <a:extLst>
                      <a:ext uri="{9D8B030D-6E8A-4147-A177-3AD203B41FA5}">
                        <a16:colId xmlns:a16="http://schemas.microsoft.com/office/drawing/2014/main" val="20008"/>
                      </a:ext>
                    </a:extLst>
                  </a:gridCol>
                  <a:gridCol w="243631">
                    <a:extLst>
                      <a:ext uri="{9D8B030D-6E8A-4147-A177-3AD203B41FA5}">
                        <a16:colId xmlns:a16="http://schemas.microsoft.com/office/drawing/2014/main" val="20009"/>
                      </a:ext>
                    </a:extLst>
                  </a:gridCol>
                </a:tblGrid>
                <a:tr h="216914">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extLst>
                    <a:ext uri="{0D108BD9-81ED-4DB2-BD59-A6C34878D82A}">
                      <a16:rowId xmlns:a16="http://schemas.microsoft.com/office/drawing/2014/main" val="10000"/>
                    </a:ext>
                  </a:extLst>
                </a:tr>
                <a:tr h="216914">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6" name="Kreis">
              <a:extLst>
                <a:ext uri="{FF2B5EF4-FFF2-40B4-BE49-F238E27FC236}">
                  <a16:creationId xmlns:a16="http://schemas.microsoft.com/office/drawing/2014/main" id="{FDCD106D-3803-CBBC-8ACD-5C740CA08668}"/>
                </a:ext>
              </a:extLst>
            </p:cNvPr>
            <p:cNvSpPr/>
            <p:nvPr/>
          </p:nvSpPr>
          <p:spPr>
            <a:xfrm>
              <a:off x="865892" y="2408133"/>
              <a:ext cx="177801"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7" name="Kreis">
              <a:extLst>
                <a:ext uri="{FF2B5EF4-FFF2-40B4-BE49-F238E27FC236}">
                  <a16:creationId xmlns:a16="http://schemas.microsoft.com/office/drawing/2014/main" id="{6884EBA2-E92E-F798-6A6C-789BDA75EE3D}"/>
                </a:ext>
              </a:extLst>
            </p:cNvPr>
            <p:cNvSpPr/>
            <p:nvPr/>
          </p:nvSpPr>
          <p:spPr>
            <a:xfrm>
              <a:off x="1112790" y="2408132"/>
              <a:ext cx="177802"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8" name="Kreis">
              <a:extLst>
                <a:ext uri="{FF2B5EF4-FFF2-40B4-BE49-F238E27FC236}">
                  <a16:creationId xmlns:a16="http://schemas.microsoft.com/office/drawing/2014/main" id="{AA150FAD-F35B-1644-2233-8DBF820A187E}"/>
                </a:ext>
              </a:extLst>
            </p:cNvPr>
            <p:cNvSpPr/>
            <p:nvPr/>
          </p:nvSpPr>
          <p:spPr>
            <a:xfrm>
              <a:off x="1354045" y="2413192"/>
              <a:ext cx="177801"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9" name="Kreis">
              <a:extLst>
                <a:ext uri="{FF2B5EF4-FFF2-40B4-BE49-F238E27FC236}">
                  <a16:creationId xmlns:a16="http://schemas.microsoft.com/office/drawing/2014/main" id="{2101F948-B58C-FB66-A1DE-B07ED7C9161F}"/>
                </a:ext>
              </a:extLst>
            </p:cNvPr>
            <p:cNvSpPr/>
            <p:nvPr/>
          </p:nvSpPr>
          <p:spPr>
            <a:xfrm>
              <a:off x="1595392" y="2408131"/>
              <a:ext cx="177801"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0" name="Kreis">
              <a:extLst>
                <a:ext uri="{FF2B5EF4-FFF2-40B4-BE49-F238E27FC236}">
                  <a16:creationId xmlns:a16="http://schemas.microsoft.com/office/drawing/2014/main" id="{8C0C6F21-DAFF-9385-CF27-BBB167712C6D}"/>
                </a:ext>
              </a:extLst>
            </p:cNvPr>
            <p:cNvSpPr/>
            <p:nvPr/>
          </p:nvSpPr>
          <p:spPr>
            <a:xfrm>
              <a:off x="1839837" y="2413192"/>
              <a:ext cx="177802"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1" name="Kreis">
              <a:extLst>
                <a:ext uri="{FF2B5EF4-FFF2-40B4-BE49-F238E27FC236}">
                  <a16:creationId xmlns:a16="http://schemas.microsoft.com/office/drawing/2014/main" id="{80E78683-E85B-5AE8-D020-B052594ADDC4}"/>
                </a:ext>
              </a:extLst>
            </p:cNvPr>
            <p:cNvSpPr/>
            <p:nvPr/>
          </p:nvSpPr>
          <p:spPr>
            <a:xfrm>
              <a:off x="2082711" y="2408130"/>
              <a:ext cx="177801"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2" name="Kreis">
              <a:extLst>
                <a:ext uri="{FF2B5EF4-FFF2-40B4-BE49-F238E27FC236}">
                  <a16:creationId xmlns:a16="http://schemas.microsoft.com/office/drawing/2014/main" id="{DD578C13-0BC4-2EF9-7ADE-F146ED13EFE9}"/>
                </a:ext>
              </a:extLst>
            </p:cNvPr>
            <p:cNvSpPr/>
            <p:nvPr/>
          </p:nvSpPr>
          <p:spPr>
            <a:xfrm>
              <a:off x="2322453" y="2408129"/>
              <a:ext cx="177802"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28" name="Kreis">
              <a:extLst>
                <a:ext uri="{FF2B5EF4-FFF2-40B4-BE49-F238E27FC236}">
                  <a16:creationId xmlns:a16="http://schemas.microsoft.com/office/drawing/2014/main" id="{9059FBE0-14E4-E967-59BC-CA3B613EBD58}"/>
                </a:ext>
              </a:extLst>
            </p:cNvPr>
            <p:cNvSpPr/>
            <p:nvPr/>
          </p:nvSpPr>
          <p:spPr>
            <a:xfrm>
              <a:off x="2569352" y="2413192"/>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86" name="Kreis">
              <a:extLst>
                <a:ext uri="{FF2B5EF4-FFF2-40B4-BE49-F238E27FC236}">
                  <a16:creationId xmlns:a16="http://schemas.microsoft.com/office/drawing/2014/main" id="{F0AF9394-642A-67CA-1ADE-44EEF7A804F5}"/>
                </a:ext>
              </a:extLst>
            </p:cNvPr>
            <p:cNvSpPr/>
            <p:nvPr/>
          </p:nvSpPr>
          <p:spPr>
            <a:xfrm>
              <a:off x="2813050" y="2413192"/>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87" name="Kreis">
              <a:extLst>
                <a:ext uri="{FF2B5EF4-FFF2-40B4-BE49-F238E27FC236}">
                  <a16:creationId xmlns:a16="http://schemas.microsoft.com/office/drawing/2014/main" id="{4C814A18-9522-AC2A-FFCE-234FE148B459}"/>
                </a:ext>
              </a:extLst>
            </p:cNvPr>
            <p:cNvSpPr/>
            <p:nvPr/>
          </p:nvSpPr>
          <p:spPr>
            <a:xfrm>
              <a:off x="3056657" y="2413192"/>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88" name="Kreis">
              <a:extLst>
                <a:ext uri="{FF2B5EF4-FFF2-40B4-BE49-F238E27FC236}">
                  <a16:creationId xmlns:a16="http://schemas.microsoft.com/office/drawing/2014/main" id="{4E1D83D8-8E53-DDC7-A7F5-ABD73E38145B}"/>
                </a:ext>
              </a:extLst>
            </p:cNvPr>
            <p:cNvSpPr/>
            <p:nvPr/>
          </p:nvSpPr>
          <p:spPr>
            <a:xfrm>
              <a:off x="865892" y="2652135"/>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89" name="Kreis">
              <a:extLst>
                <a:ext uri="{FF2B5EF4-FFF2-40B4-BE49-F238E27FC236}">
                  <a16:creationId xmlns:a16="http://schemas.microsoft.com/office/drawing/2014/main" id="{989C1D75-6C92-48D3-B1A1-383DFCD2FB90}"/>
                </a:ext>
              </a:extLst>
            </p:cNvPr>
            <p:cNvSpPr/>
            <p:nvPr/>
          </p:nvSpPr>
          <p:spPr>
            <a:xfrm>
              <a:off x="1115319" y="2652135"/>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90" name="Kreis">
              <a:extLst>
                <a:ext uri="{FF2B5EF4-FFF2-40B4-BE49-F238E27FC236}">
                  <a16:creationId xmlns:a16="http://schemas.microsoft.com/office/drawing/2014/main" id="{25199344-B79C-DD89-90E8-2EE357A3B905}"/>
                </a:ext>
              </a:extLst>
            </p:cNvPr>
            <p:cNvSpPr/>
            <p:nvPr/>
          </p:nvSpPr>
          <p:spPr>
            <a:xfrm>
              <a:off x="1355880" y="2649824"/>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91" name="Kreis">
              <a:extLst>
                <a:ext uri="{FF2B5EF4-FFF2-40B4-BE49-F238E27FC236}">
                  <a16:creationId xmlns:a16="http://schemas.microsoft.com/office/drawing/2014/main" id="{4C118DBA-205D-A725-9D08-DC7F8AA00E10}"/>
                </a:ext>
              </a:extLst>
            </p:cNvPr>
            <p:cNvSpPr/>
            <p:nvPr/>
          </p:nvSpPr>
          <p:spPr>
            <a:xfrm>
              <a:off x="1605016" y="2652135"/>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92" name="Kreis">
              <a:extLst>
                <a:ext uri="{FF2B5EF4-FFF2-40B4-BE49-F238E27FC236}">
                  <a16:creationId xmlns:a16="http://schemas.microsoft.com/office/drawing/2014/main" id="{1E594AE4-67FB-63F9-85E0-410C38E892C2}"/>
                </a:ext>
              </a:extLst>
            </p:cNvPr>
            <p:cNvSpPr/>
            <p:nvPr/>
          </p:nvSpPr>
          <p:spPr>
            <a:xfrm>
              <a:off x="1839837" y="2649824"/>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grpSp>
        <p:nvGrpSpPr>
          <p:cNvPr id="172" name="Gruppieren 171">
            <a:extLst>
              <a:ext uri="{FF2B5EF4-FFF2-40B4-BE49-F238E27FC236}">
                <a16:creationId xmlns:a16="http://schemas.microsoft.com/office/drawing/2014/main" id="{FACCED9B-1D3D-BF49-D6EA-6B1B8186FF08}"/>
              </a:ext>
            </a:extLst>
          </p:cNvPr>
          <p:cNvGrpSpPr/>
          <p:nvPr/>
        </p:nvGrpSpPr>
        <p:grpSpPr>
          <a:xfrm>
            <a:off x="5928719" y="3008720"/>
            <a:ext cx="2436310" cy="477520"/>
            <a:chOff x="5894186" y="2380221"/>
            <a:chExt cx="2436310" cy="477520"/>
          </a:xfrm>
        </p:grpSpPr>
        <p:graphicFrame>
          <p:nvGraphicFramePr>
            <p:cNvPr id="93" name="Tabelle">
              <a:extLst>
                <a:ext uri="{FF2B5EF4-FFF2-40B4-BE49-F238E27FC236}">
                  <a16:creationId xmlns:a16="http://schemas.microsoft.com/office/drawing/2014/main" id="{36BA52D9-048E-546C-56E6-5E05F0F464CC}"/>
                </a:ext>
              </a:extLst>
            </p:cNvPr>
            <p:cNvGraphicFramePr/>
            <p:nvPr>
              <p:extLst>
                <p:ext uri="{D42A27DB-BD31-4B8C-83A1-F6EECF244321}">
                  <p14:modId xmlns:p14="http://schemas.microsoft.com/office/powerpoint/2010/main" val="186441517"/>
                </p:ext>
              </p:extLst>
            </p:nvPr>
          </p:nvGraphicFramePr>
          <p:xfrm>
            <a:off x="5894186" y="2380221"/>
            <a:ext cx="2436310" cy="477520"/>
          </p:xfrm>
          <a:graphic>
            <a:graphicData uri="http://schemas.openxmlformats.org/drawingml/2006/table">
              <a:tbl>
                <a:tblPr bandRow="1"/>
                <a:tblGrid>
                  <a:gridCol w="243631">
                    <a:extLst>
                      <a:ext uri="{9D8B030D-6E8A-4147-A177-3AD203B41FA5}">
                        <a16:colId xmlns:a16="http://schemas.microsoft.com/office/drawing/2014/main" val="20000"/>
                      </a:ext>
                    </a:extLst>
                  </a:gridCol>
                  <a:gridCol w="243631">
                    <a:extLst>
                      <a:ext uri="{9D8B030D-6E8A-4147-A177-3AD203B41FA5}">
                        <a16:colId xmlns:a16="http://schemas.microsoft.com/office/drawing/2014/main" val="20001"/>
                      </a:ext>
                    </a:extLst>
                  </a:gridCol>
                  <a:gridCol w="243631">
                    <a:extLst>
                      <a:ext uri="{9D8B030D-6E8A-4147-A177-3AD203B41FA5}">
                        <a16:colId xmlns:a16="http://schemas.microsoft.com/office/drawing/2014/main" val="20002"/>
                      </a:ext>
                    </a:extLst>
                  </a:gridCol>
                  <a:gridCol w="243631">
                    <a:extLst>
                      <a:ext uri="{9D8B030D-6E8A-4147-A177-3AD203B41FA5}">
                        <a16:colId xmlns:a16="http://schemas.microsoft.com/office/drawing/2014/main" val="20003"/>
                      </a:ext>
                    </a:extLst>
                  </a:gridCol>
                  <a:gridCol w="243631">
                    <a:extLst>
                      <a:ext uri="{9D8B030D-6E8A-4147-A177-3AD203B41FA5}">
                        <a16:colId xmlns:a16="http://schemas.microsoft.com/office/drawing/2014/main" val="20004"/>
                      </a:ext>
                    </a:extLst>
                  </a:gridCol>
                  <a:gridCol w="243631">
                    <a:extLst>
                      <a:ext uri="{9D8B030D-6E8A-4147-A177-3AD203B41FA5}">
                        <a16:colId xmlns:a16="http://schemas.microsoft.com/office/drawing/2014/main" val="20005"/>
                      </a:ext>
                    </a:extLst>
                  </a:gridCol>
                  <a:gridCol w="243631">
                    <a:extLst>
                      <a:ext uri="{9D8B030D-6E8A-4147-A177-3AD203B41FA5}">
                        <a16:colId xmlns:a16="http://schemas.microsoft.com/office/drawing/2014/main" val="20006"/>
                      </a:ext>
                    </a:extLst>
                  </a:gridCol>
                  <a:gridCol w="243631">
                    <a:extLst>
                      <a:ext uri="{9D8B030D-6E8A-4147-A177-3AD203B41FA5}">
                        <a16:colId xmlns:a16="http://schemas.microsoft.com/office/drawing/2014/main" val="20007"/>
                      </a:ext>
                    </a:extLst>
                  </a:gridCol>
                  <a:gridCol w="243631">
                    <a:extLst>
                      <a:ext uri="{9D8B030D-6E8A-4147-A177-3AD203B41FA5}">
                        <a16:colId xmlns:a16="http://schemas.microsoft.com/office/drawing/2014/main" val="20008"/>
                      </a:ext>
                    </a:extLst>
                  </a:gridCol>
                  <a:gridCol w="243631">
                    <a:extLst>
                      <a:ext uri="{9D8B030D-6E8A-4147-A177-3AD203B41FA5}">
                        <a16:colId xmlns:a16="http://schemas.microsoft.com/office/drawing/2014/main" val="20009"/>
                      </a:ext>
                    </a:extLst>
                  </a:gridCol>
                </a:tblGrid>
                <a:tr h="216914">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extLst>
                    <a:ext uri="{0D108BD9-81ED-4DB2-BD59-A6C34878D82A}">
                      <a16:rowId xmlns:a16="http://schemas.microsoft.com/office/drawing/2014/main" val="10000"/>
                    </a:ext>
                  </a:extLst>
                </a:tr>
                <a:tr h="216914">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4" name="Kreis">
              <a:extLst>
                <a:ext uri="{FF2B5EF4-FFF2-40B4-BE49-F238E27FC236}">
                  <a16:creationId xmlns:a16="http://schemas.microsoft.com/office/drawing/2014/main" id="{01834704-6D06-A60A-D20A-094D2D77CD32}"/>
                </a:ext>
              </a:extLst>
            </p:cNvPr>
            <p:cNvSpPr/>
            <p:nvPr/>
          </p:nvSpPr>
          <p:spPr>
            <a:xfrm>
              <a:off x="5927527" y="2408133"/>
              <a:ext cx="177801"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95" name="Kreis">
              <a:extLst>
                <a:ext uri="{FF2B5EF4-FFF2-40B4-BE49-F238E27FC236}">
                  <a16:creationId xmlns:a16="http://schemas.microsoft.com/office/drawing/2014/main" id="{631C21BD-EEB4-9D6A-8757-0933944CC618}"/>
                </a:ext>
              </a:extLst>
            </p:cNvPr>
            <p:cNvSpPr/>
            <p:nvPr/>
          </p:nvSpPr>
          <p:spPr>
            <a:xfrm>
              <a:off x="6174425" y="2408132"/>
              <a:ext cx="177802"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96" name="Kreis">
              <a:extLst>
                <a:ext uri="{FF2B5EF4-FFF2-40B4-BE49-F238E27FC236}">
                  <a16:creationId xmlns:a16="http://schemas.microsoft.com/office/drawing/2014/main" id="{8A88D4CA-29C6-052D-DD5C-38CEE47CA3A7}"/>
                </a:ext>
              </a:extLst>
            </p:cNvPr>
            <p:cNvSpPr/>
            <p:nvPr/>
          </p:nvSpPr>
          <p:spPr>
            <a:xfrm>
              <a:off x="6415680" y="2413192"/>
              <a:ext cx="177801"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97" name="Kreis">
              <a:extLst>
                <a:ext uri="{FF2B5EF4-FFF2-40B4-BE49-F238E27FC236}">
                  <a16:creationId xmlns:a16="http://schemas.microsoft.com/office/drawing/2014/main" id="{D6C838C0-BB32-B4ED-7F8C-9F5E2F50E11A}"/>
                </a:ext>
              </a:extLst>
            </p:cNvPr>
            <p:cNvSpPr/>
            <p:nvPr/>
          </p:nvSpPr>
          <p:spPr>
            <a:xfrm>
              <a:off x="6657027" y="2408131"/>
              <a:ext cx="177801"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98" name="Kreis">
              <a:extLst>
                <a:ext uri="{FF2B5EF4-FFF2-40B4-BE49-F238E27FC236}">
                  <a16:creationId xmlns:a16="http://schemas.microsoft.com/office/drawing/2014/main" id="{5DE67A35-F8AE-3F4B-C10A-A814F4E667C9}"/>
                </a:ext>
              </a:extLst>
            </p:cNvPr>
            <p:cNvSpPr/>
            <p:nvPr/>
          </p:nvSpPr>
          <p:spPr>
            <a:xfrm>
              <a:off x="6901472" y="2413192"/>
              <a:ext cx="177802"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99" name="Kreis">
              <a:extLst>
                <a:ext uri="{FF2B5EF4-FFF2-40B4-BE49-F238E27FC236}">
                  <a16:creationId xmlns:a16="http://schemas.microsoft.com/office/drawing/2014/main" id="{77CCE54E-1524-973C-4A97-E66545A3122B}"/>
                </a:ext>
              </a:extLst>
            </p:cNvPr>
            <p:cNvSpPr/>
            <p:nvPr/>
          </p:nvSpPr>
          <p:spPr>
            <a:xfrm>
              <a:off x="7144346" y="2408130"/>
              <a:ext cx="177801"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00" name="Kreis">
              <a:extLst>
                <a:ext uri="{FF2B5EF4-FFF2-40B4-BE49-F238E27FC236}">
                  <a16:creationId xmlns:a16="http://schemas.microsoft.com/office/drawing/2014/main" id="{657799E5-CF4A-C64E-BA35-3E528E661C4F}"/>
                </a:ext>
              </a:extLst>
            </p:cNvPr>
            <p:cNvSpPr/>
            <p:nvPr/>
          </p:nvSpPr>
          <p:spPr>
            <a:xfrm>
              <a:off x="7384088" y="2408129"/>
              <a:ext cx="177802"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02" name="Kreis">
              <a:extLst>
                <a:ext uri="{FF2B5EF4-FFF2-40B4-BE49-F238E27FC236}">
                  <a16:creationId xmlns:a16="http://schemas.microsoft.com/office/drawing/2014/main" id="{32CCCD85-D2BE-7D05-65C8-C3DEA8605E68}"/>
                </a:ext>
              </a:extLst>
            </p:cNvPr>
            <p:cNvSpPr/>
            <p:nvPr/>
          </p:nvSpPr>
          <p:spPr>
            <a:xfrm>
              <a:off x="7871392" y="2643016"/>
              <a:ext cx="172744" cy="172746"/>
            </a:xfrm>
            <a:prstGeom prst="ellipse">
              <a:avLst/>
            </a:prstGeom>
            <a:solidFill>
              <a:schemeClr val="accent1">
                <a:lumMod val="20000"/>
                <a:lumOff val="80000"/>
              </a:schemeClr>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03" name="Kreis">
              <a:extLst>
                <a:ext uri="{FF2B5EF4-FFF2-40B4-BE49-F238E27FC236}">
                  <a16:creationId xmlns:a16="http://schemas.microsoft.com/office/drawing/2014/main" id="{F082DF1E-D3AB-9165-88C7-83DD88C5B3B2}"/>
                </a:ext>
              </a:extLst>
            </p:cNvPr>
            <p:cNvSpPr/>
            <p:nvPr/>
          </p:nvSpPr>
          <p:spPr>
            <a:xfrm>
              <a:off x="8115840" y="2648130"/>
              <a:ext cx="172744" cy="172746"/>
            </a:xfrm>
            <a:prstGeom prst="ellipse">
              <a:avLst/>
            </a:prstGeom>
            <a:solidFill>
              <a:schemeClr val="accent1">
                <a:lumMod val="20000"/>
                <a:lumOff val="80000"/>
              </a:schemeClr>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04" name="Kreis">
              <a:extLst>
                <a:ext uri="{FF2B5EF4-FFF2-40B4-BE49-F238E27FC236}">
                  <a16:creationId xmlns:a16="http://schemas.microsoft.com/office/drawing/2014/main" id="{BAF5E2F8-9B5C-4103-4AD4-9BD58BA2172C}"/>
                </a:ext>
              </a:extLst>
            </p:cNvPr>
            <p:cNvSpPr/>
            <p:nvPr/>
          </p:nvSpPr>
          <p:spPr>
            <a:xfrm>
              <a:off x="5927527" y="2652135"/>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05" name="Kreis">
              <a:extLst>
                <a:ext uri="{FF2B5EF4-FFF2-40B4-BE49-F238E27FC236}">
                  <a16:creationId xmlns:a16="http://schemas.microsoft.com/office/drawing/2014/main" id="{6AFD5835-3B13-7F6D-C159-E7B9C310168E}"/>
                </a:ext>
              </a:extLst>
            </p:cNvPr>
            <p:cNvSpPr/>
            <p:nvPr/>
          </p:nvSpPr>
          <p:spPr>
            <a:xfrm>
              <a:off x="6176954" y="2652135"/>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06" name="Kreis">
              <a:extLst>
                <a:ext uri="{FF2B5EF4-FFF2-40B4-BE49-F238E27FC236}">
                  <a16:creationId xmlns:a16="http://schemas.microsoft.com/office/drawing/2014/main" id="{77690FD4-5C95-F7CF-B04C-8E5DC1C9F248}"/>
                </a:ext>
              </a:extLst>
            </p:cNvPr>
            <p:cNvSpPr/>
            <p:nvPr/>
          </p:nvSpPr>
          <p:spPr>
            <a:xfrm>
              <a:off x="6417515" y="2649824"/>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07" name="Kreis">
              <a:extLst>
                <a:ext uri="{FF2B5EF4-FFF2-40B4-BE49-F238E27FC236}">
                  <a16:creationId xmlns:a16="http://schemas.microsoft.com/office/drawing/2014/main" id="{59CAA611-8ED1-4E59-D8B5-F0B70E157AB2}"/>
                </a:ext>
              </a:extLst>
            </p:cNvPr>
            <p:cNvSpPr/>
            <p:nvPr/>
          </p:nvSpPr>
          <p:spPr>
            <a:xfrm>
              <a:off x="6666651" y="2652135"/>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08" name="Kreis">
              <a:extLst>
                <a:ext uri="{FF2B5EF4-FFF2-40B4-BE49-F238E27FC236}">
                  <a16:creationId xmlns:a16="http://schemas.microsoft.com/office/drawing/2014/main" id="{149F0BC0-6C28-AA2A-BEF8-94C397A3DCF1}"/>
                </a:ext>
              </a:extLst>
            </p:cNvPr>
            <p:cNvSpPr/>
            <p:nvPr/>
          </p:nvSpPr>
          <p:spPr>
            <a:xfrm>
              <a:off x="6901472" y="2649824"/>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10" name="Kreis">
              <a:extLst>
                <a:ext uri="{FF2B5EF4-FFF2-40B4-BE49-F238E27FC236}">
                  <a16:creationId xmlns:a16="http://schemas.microsoft.com/office/drawing/2014/main" id="{4FDC89F9-CD2A-A999-2F75-8A6E32948F9C}"/>
                </a:ext>
              </a:extLst>
            </p:cNvPr>
            <p:cNvSpPr/>
            <p:nvPr/>
          </p:nvSpPr>
          <p:spPr>
            <a:xfrm>
              <a:off x="7146874" y="2649422"/>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11" name="Kreis">
              <a:extLst>
                <a:ext uri="{FF2B5EF4-FFF2-40B4-BE49-F238E27FC236}">
                  <a16:creationId xmlns:a16="http://schemas.microsoft.com/office/drawing/2014/main" id="{13ED0B6F-731D-1E57-ACC0-E48866573B20}"/>
                </a:ext>
              </a:extLst>
            </p:cNvPr>
            <p:cNvSpPr/>
            <p:nvPr/>
          </p:nvSpPr>
          <p:spPr>
            <a:xfrm>
              <a:off x="7384088" y="2648291"/>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13" name="Kreis">
              <a:extLst>
                <a:ext uri="{FF2B5EF4-FFF2-40B4-BE49-F238E27FC236}">
                  <a16:creationId xmlns:a16="http://schemas.microsoft.com/office/drawing/2014/main" id="{646AACF6-42A7-5ABF-A1A4-7B74FC3BCF0A}"/>
                </a:ext>
              </a:extLst>
            </p:cNvPr>
            <p:cNvSpPr/>
            <p:nvPr/>
          </p:nvSpPr>
          <p:spPr>
            <a:xfrm>
              <a:off x="7633224" y="2644450"/>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grpSp>
        <p:nvGrpSpPr>
          <p:cNvPr id="171" name="Gruppieren 170">
            <a:extLst>
              <a:ext uri="{FF2B5EF4-FFF2-40B4-BE49-F238E27FC236}">
                <a16:creationId xmlns:a16="http://schemas.microsoft.com/office/drawing/2014/main" id="{685C9775-F3BC-F871-B595-41CD9EAE0992}"/>
              </a:ext>
            </a:extLst>
          </p:cNvPr>
          <p:cNvGrpSpPr/>
          <p:nvPr/>
        </p:nvGrpSpPr>
        <p:grpSpPr>
          <a:xfrm>
            <a:off x="3382865" y="5066265"/>
            <a:ext cx="2436310" cy="477520"/>
            <a:chOff x="3268429" y="5733015"/>
            <a:chExt cx="2436310" cy="477520"/>
          </a:xfrm>
        </p:grpSpPr>
        <p:graphicFrame>
          <p:nvGraphicFramePr>
            <p:cNvPr id="114" name="Tabelle">
              <a:extLst>
                <a:ext uri="{FF2B5EF4-FFF2-40B4-BE49-F238E27FC236}">
                  <a16:creationId xmlns:a16="http://schemas.microsoft.com/office/drawing/2014/main" id="{6EB014DD-DEC1-811B-EE44-7D7C2D4CB1E9}"/>
                </a:ext>
              </a:extLst>
            </p:cNvPr>
            <p:cNvGraphicFramePr/>
            <p:nvPr>
              <p:extLst>
                <p:ext uri="{D42A27DB-BD31-4B8C-83A1-F6EECF244321}">
                  <p14:modId xmlns:p14="http://schemas.microsoft.com/office/powerpoint/2010/main" val="3082005985"/>
                </p:ext>
              </p:extLst>
            </p:nvPr>
          </p:nvGraphicFramePr>
          <p:xfrm>
            <a:off x="3268429" y="5733015"/>
            <a:ext cx="2436310" cy="477520"/>
          </p:xfrm>
          <a:graphic>
            <a:graphicData uri="http://schemas.openxmlformats.org/drawingml/2006/table">
              <a:tbl>
                <a:tblPr bandRow="1"/>
                <a:tblGrid>
                  <a:gridCol w="243631">
                    <a:extLst>
                      <a:ext uri="{9D8B030D-6E8A-4147-A177-3AD203B41FA5}">
                        <a16:colId xmlns:a16="http://schemas.microsoft.com/office/drawing/2014/main" val="20000"/>
                      </a:ext>
                    </a:extLst>
                  </a:gridCol>
                  <a:gridCol w="243631">
                    <a:extLst>
                      <a:ext uri="{9D8B030D-6E8A-4147-A177-3AD203B41FA5}">
                        <a16:colId xmlns:a16="http://schemas.microsoft.com/office/drawing/2014/main" val="20001"/>
                      </a:ext>
                    </a:extLst>
                  </a:gridCol>
                  <a:gridCol w="243631">
                    <a:extLst>
                      <a:ext uri="{9D8B030D-6E8A-4147-A177-3AD203B41FA5}">
                        <a16:colId xmlns:a16="http://schemas.microsoft.com/office/drawing/2014/main" val="20002"/>
                      </a:ext>
                    </a:extLst>
                  </a:gridCol>
                  <a:gridCol w="243631">
                    <a:extLst>
                      <a:ext uri="{9D8B030D-6E8A-4147-A177-3AD203B41FA5}">
                        <a16:colId xmlns:a16="http://schemas.microsoft.com/office/drawing/2014/main" val="20003"/>
                      </a:ext>
                    </a:extLst>
                  </a:gridCol>
                  <a:gridCol w="243631">
                    <a:extLst>
                      <a:ext uri="{9D8B030D-6E8A-4147-A177-3AD203B41FA5}">
                        <a16:colId xmlns:a16="http://schemas.microsoft.com/office/drawing/2014/main" val="20004"/>
                      </a:ext>
                    </a:extLst>
                  </a:gridCol>
                  <a:gridCol w="243631">
                    <a:extLst>
                      <a:ext uri="{9D8B030D-6E8A-4147-A177-3AD203B41FA5}">
                        <a16:colId xmlns:a16="http://schemas.microsoft.com/office/drawing/2014/main" val="20005"/>
                      </a:ext>
                    </a:extLst>
                  </a:gridCol>
                  <a:gridCol w="243631">
                    <a:extLst>
                      <a:ext uri="{9D8B030D-6E8A-4147-A177-3AD203B41FA5}">
                        <a16:colId xmlns:a16="http://schemas.microsoft.com/office/drawing/2014/main" val="20006"/>
                      </a:ext>
                    </a:extLst>
                  </a:gridCol>
                  <a:gridCol w="243631">
                    <a:extLst>
                      <a:ext uri="{9D8B030D-6E8A-4147-A177-3AD203B41FA5}">
                        <a16:colId xmlns:a16="http://schemas.microsoft.com/office/drawing/2014/main" val="20007"/>
                      </a:ext>
                    </a:extLst>
                  </a:gridCol>
                  <a:gridCol w="243631">
                    <a:extLst>
                      <a:ext uri="{9D8B030D-6E8A-4147-A177-3AD203B41FA5}">
                        <a16:colId xmlns:a16="http://schemas.microsoft.com/office/drawing/2014/main" val="20008"/>
                      </a:ext>
                    </a:extLst>
                  </a:gridCol>
                  <a:gridCol w="243631">
                    <a:extLst>
                      <a:ext uri="{9D8B030D-6E8A-4147-A177-3AD203B41FA5}">
                        <a16:colId xmlns:a16="http://schemas.microsoft.com/office/drawing/2014/main" val="20009"/>
                      </a:ext>
                    </a:extLst>
                  </a:gridCol>
                </a:tblGrid>
                <a:tr h="216914">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12700" cap="flat" cmpd="sng" algn="ctr">
                        <a:solidFill>
                          <a:schemeClr val="tx1"/>
                        </a:solidFill>
                        <a:prstDash val="solid"/>
                        <a:round/>
                        <a:headEnd type="none" w="med" len="med"/>
                        <a:tailEnd type="none" w="med" len="med"/>
                      </a:lnT>
                      <a:lnB w="3175">
                        <a:solidFill>
                          <a:srgbClr val="000000"/>
                        </a:solidFill>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a:solidFill>
                          <a:srgbClr val="000000"/>
                        </a:solidFill>
                      </a:lnB>
                      <a:noFill/>
                    </a:tcPr>
                  </a:tc>
                  <a:extLst>
                    <a:ext uri="{0D108BD9-81ED-4DB2-BD59-A6C34878D82A}">
                      <a16:rowId xmlns:a16="http://schemas.microsoft.com/office/drawing/2014/main" val="10000"/>
                    </a:ext>
                  </a:extLst>
                </a:tr>
                <a:tr h="216914">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12700" cap="flat" cmpd="sng" algn="ctr">
                        <a:solidFill>
                          <a:schemeClr val="tx1"/>
                        </a:solidFill>
                        <a:prstDash val="solid"/>
                        <a:round/>
                        <a:headEnd type="none" w="med" len="med"/>
                        <a:tailEnd type="none" w="med" len="med"/>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3175">
                        <a:solidFill>
                          <a:srgbClr val="000000"/>
                        </a:solidFill>
                      </a:lnR>
                      <a:lnT w="3175">
                        <a:solidFill>
                          <a:srgbClr val="000000"/>
                        </a:solidFill>
                      </a:lnT>
                      <a:lnB w="12700" cap="flat" cmpd="sng" algn="ctr">
                        <a:solidFill>
                          <a:schemeClr val="tx1"/>
                        </a:solidFill>
                        <a:prstDash val="solid"/>
                        <a:round/>
                        <a:headEnd type="none" w="med" len="med"/>
                        <a:tailEnd type="none" w="med" len="med"/>
                      </a:lnB>
                      <a:noFill/>
                    </a:tcPr>
                  </a:tc>
                  <a:tc>
                    <a:txBody>
                      <a:bodyPr/>
                      <a:lstStyle/>
                      <a:p>
                        <a:pPr defTabSz="642937">
                          <a:tabLst>
                            <a:tab pos="635000" algn="l"/>
                          </a:tabLst>
                          <a:defRPr sz="1200">
                            <a:uFill>
                              <a:solidFill>
                                <a:srgbClr val="000000"/>
                              </a:solidFill>
                            </a:uFill>
                            <a:latin typeface="+mj-lt"/>
                            <a:ea typeface="+mj-ea"/>
                            <a:cs typeface="+mj-cs"/>
                            <a:sym typeface="Calibri"/>
                          </a:defRPr>
                        </a:pPr>
                        <a:endParaRPr sz="900" dirty="0">
                          <a:latin typeface="Arial" panose="020B0604020202020204" pitchFamily="34" charset="0"/>
                          <a:cs typeface="Arial" panose="020B0604020202020204" pitchFamily="34" charset="0"/>
                        </a:endParaRPr>
                      </a:p>
                    </a:txBody>
                    <a:tcPr marL="50800" marR="50800" marT="50800" marB="50800" anchor="ctr" horzOverflow="overflow">
                      <a:lnL w="3175">
                        <a:solidFill>
                          <a:srgbClr val="000000"/>
                        </a:solidFill>
                      </a:lnL>
                      <a:lnR w="12700" cap="flat" cmpd="sng" algn="ctr">
                        <a:solidFill>
                          <a:schemeClr val="tx1"/>
                        </a:solidFill>
                        <a:prstDash val="solid"/>
                        <a:round/>
                        <a:headEnd type="none" w="med" len="med"/>
                        <a:tailEnd type="none" w="med" len="med"/>
                      </a:lnR>
                      <a:lnT w="3175">
                        <a:solidFill>
                          <a:srgbClr val="000000"/>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40" name="Kreis">
              <a:extLst>
                <a:ext uri="{FF2B5EF4-FFF2-40B4-BE49-F238E27FC236}">
                  <a16:creationId xmlns:a16="http://schemas.microsoft.com/office/drawing/2014/main" id="{0DDF6E5D-CB82-197F-366B-025C7EFFAA0A}"/>
                </a:ext>
              </a:extLst>
            </p:cNvPr>
            <p:cNvSpPr/>
            <p:nvPr/>
          </p:nvSpPr>
          <p:spPr>
            <a:xfrm>
              <a:off x="3301770" y="5760927"/>
              <a:ext cx="177801"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41" name="Kreis">
              <a:extLst>
                <a:ext uri="{FF2B5EF4-FFF2-40B4-BE49-F238E27FC236}">
                  <a16:creationId xmlns:a16="http://schemas.microsoft.com/office/drawing/2014/main" id="{F9AB1C59-DA47-956F-D1BE-12F5145BD5FC}"/>
                </a:ext>
              </a:extLst>
            </p:cNvPr>
            <p:cNvSpPr/>
            <p:nvPr/>
          </p:nvSpPr>
          <p:spPr>
            <a:xfrm>
              <a:off x="3548668" y="5760926"/>
              <a:ext cx="177802"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43" name="Kreis">
              <a:extLst>
                <a:ext uri="{FF2B5EF4-FFF2-40B4-BE49-F238E27FC236}">
                  <a16:creationId xmlns:a16="http://schemas.microsoft.com/office/drawing/2014/main" id="{60BA8155-5D3D-0B76-F7DA-12F985AB17E0}"/>
                </a:ext>
              </a:extLst>
            </p:cNvPr>
            <p:cNvSpPr/>
            <p:nvPr/>
          </p:nvSpPr>
          <p:spPr>
            <a:xfrm>
              <a:off x="3789923" y="5765986"/>
              <a:ext cx="177801"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54" name="Kreis">
              <a:extLst>
                <a:ext uri="{FF2B5EF4-FFF2-40B4-BE49-F238E27FC236}">
                  <a16:creationId xmlns:a16="http://schemas.microsoft.com/office/drawing/2014/main" id="{4A062867-D832-256A-3E4B-E4F38F20D65D}"/>
                </a:ext>
              </a:extLst>
            </p:cNvPr>
            <p:cNvSpPr/>
            <p:nvPr/>
          </p:nvSpPr>
          <p:spPr>
            <a:xfrm>
              <a:off x="4031270" y="5760925"/>
              <a:ext cx="177801"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55" name="Kreis">
              <a:extLst>
                <a:ext uri="{FF2B5EF4-FFF2-40B4-BE49-F238E27FC236}">
                  <a16:creationId xmlns:a16="http://schemas.microsoft.com/office/drawing/2014/main" id="{40590D63-9399-FF5B-2BD0-FB8DD8681971}"/>
                </a:ext>
              </a:extLst>
            </p:cNvPr>
            <p:cNvSpPr/>
            <p:nvPr/>
          </p:nvSpPr>
          <p:spPr>
            <a:xfrm>
              <a:off x="4275715" y="5765986"/>
              <a:ext cx="177802"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60" name="Kreis">
              <a:extLst>
                <a:ext uri="{FF2B5EF4-FFF2-40B4-BE49-F238E27FC236}">
                  <a16:creationId xmlns:a16="http://schemas.microsoft.com/office/drawing/2014/main" id="{CAD0C726-B51E-4AB4-B40D-FE1BBB6FDB54}"/>
                </a:ext>
              </a:extLst>
            </p:cNvPr>
            <p:cNvSpPr/>
            <p:nvPr/>
          </p:nvSpPr>
          <p:spPr>
            <a:xfrm>
              <a:off x="3299068" y="5997777"/>
              <a:ext cx="177801"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61" name="Kreis">
              <a:extLst>
                <a:ext uri="{FF2B5EF4-FFF2-40B4-BE49-F238E27FC236}">
                  <a16:creationId xmlns:a16="http://schemas.microsoft.com/office/drawing/2014/main" id="{675DB8B1-EF9D-A5EB-8520-8C86F363EF14}"/>
                </a:ext>
              </a:extLst>
            </p:cNvPr>
            <p:cNvSpPr/>
            <p:nvPr/>
          </p:nvSpPr>
          <p:spPr>
            <a:xfrm>
              <a:off x="3548668" y="6001495"/>
              <a:ext cx="177802" cy="177805"/>
            </a:xfrm>
            <a:prstGeom prst="ellipse">
              <a:avLst/>
            </a:prstGeom>
            <a:solidFill>
              <a:srgbClr val="E32400"/>
            </a:solidFill>
            <a:ln w="3175" cap="flat">
              <a:solidFill>
                <a:srgbClr val="E32400"/>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62" name="Kreis">
              <a:extLst>
                <a:ext uri="{FF2B5EF4-FFF2-40B4-BE49-F238E27FC236}">
                  <a16:creationId xmlns:a16="http://schemas.microsoft.com/office/drawing/2014/main" id="{96B3D503-C4C2-6C2B-198D-82051946AE0A}"/>
                </a:ext>
              </a:extLst>
            </p:cNvPr>
            <p:cNvSpPr/>
            <p:nvPr/>
          </p:nvSpPr>
          <p:spPr>
            <a:xfrm>
              <a:off x="5007468" y="5771045"/>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63" name="Kreis">
              <a:extLst>
                <a:ext uri="{FF2B5EF4-FFF2-40B4-BE49-F238E27FC236}">
                  <a16:creationId xmlns:a16="http://schemas.microsoft.com/office/drawing/2014/main" id="{60094D2C-A340-01A5-87E3-75F2C98546D3}"/>
                </a:ext>
              </a:extLst>
            </p:cNvPr>
            <p:cNvSpPr/>
            <p:nvPr/>
          </p:nvSpPr>
          <p:spPr>
            <a:xfrm>
              <a:off x="5248362" y="5769546"/>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64" name="Kreis">
              <a:extLst>
                <a:ext uri="{FF2B5EF4-FFF2-40B4-BE49-F238E27FC236}">
                  <a16:creationId xmlns:a16="http://schemas.microsoft.com/office/drawing/2014/main" id="{0F8F75D1-9E5B-BE60-244A-C4801E16AE88}"/>
                </a:ext>
              </a:extLst>
            </p:cNvPr>
            <p:cNvSpPr/>
            <p:nvPr/>
          </p:nvSpPr>
          <p:spPr>
            <a:xfrm>
              <a:off x="5492535" y="5771045"/>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65" name="Kreis">
              <a:extLst>
                <a:ext uri="{FF2B5EF4-FFF2-40B4-BE49-F238E27FC236}">
                  <a16:creationId xmlns:a16="http://schemas.microsoft.com/office/drawing/2014/main" id="{CE692984-2CE2-617C-A05E-01D515DC976B}"/>
                </a:ext>
              </a:extLst>
            </p:cNvPr>
            <p:cNvSpPr/>
            <p:nvPr/>
          </p:nvSpPr>
          <p:spPr>
            <a:xfrm>
              <a:off x="3786900" y="6002618"/>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66" name="Kreis">
              <a:extLst>
                <a:ext uri="{FF2B5EF4-FFF2-40B4-BE49-F238E27FC236}">
                  <a16:creationId xmlns:a16="http://schemas.microsoft.com/office/drawing/2014/main" id="{1C6A5867-9225-A3B8-972E-B3EB5A851BAD}"/>
                </a:ext>
              </a:extLst>
            </p:cNvPr>
            <p:cNvSpPr/>
            <p:nvPr/>
          </p:nvSpPr>
          <p:spPr>
            <a:xfrm>
              <a:off x="4036327" y="6002618"/>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67" name="Kreis">
              <a:extLst>
                <a:ext uri="{FF2B5EF4-FFF2-40B4-BE49-F238E27FC236}">
                  <a16:creationId xmlns:a16="http://schemas.microsoft.com/office/drawing/2014/main" id="{6E04482B-653A-1C97-FF5F-FFE803E038F7}"/>
                </a:ext>
              </a:extLst>
            </p:cNvPr>
            <p:cNvSpPr/>
            <p:nvPr/>
          </p:nvSpPr>
          <p:spPr>
            <a:xfrm>
              <a:off x="4276888" y="6000307"/>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68" name="Kreis">
              <a:extLst>
                <a:ext uri="{FF2B5EF4-FFF2-40B4-BE49-F238E27FC236}">
                  <a16:creationId xmlns:a16="http://schemas.microsoft.com/office/drawing/2014/main" id="{C5777FF5-5B4C-177A-00BE-5AC085B9AEE2}"/>
                </a:ext>
              </a:extLst>
            </p:cNvPr>
            <p:cNvSpPr/>
            <p:nvPr/>
          </p:nvSpPr>
          <p:spPr>
            <a:xfrm>
              <a:off x="4524700" y="5771045"/>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sp>
          <p:nvSpPr>
            <p:cNvPr id="169" name="Kreis">
              <a:extLst>
                <a:ext uri="{FF2B5EF4-FFF2-40B4-BE49-F238E27FC236}">
                  <a16:creationId xmlns:a16="http://schemas.microsoft.com/office/drawing/2014/main" id="{82DA64FC-E733-95B5-FB7C-3D4E30532574}"/>
                </a:ext>
              </a:extLst>
            </p:cNvPr>
            <p:cNvSpPr/>
            <p:nvPr/>
          </p:nvSpPr>
          <p:spPr>
            <a:xfrm>
              <a:off x="4764323" y="5771045"/>
              <a:ext cx="172744" cy="172746"/>
            </a:xfrm>
            <a:prstGeom prst="ellipse">
              <a:avLst/>
            </a:prstGeom>
            <a:solidFill>
              <a:srgbClr val="0056D6"/>
            </a:solidFill>
            <a:ln w="3175" cap="flat">
              <a:solidFill>
                <a:srgbClr val="0056D6"/>
              </a:solidFill>
              <a:prstDash val="solid"/>
              <a:miter lim="400000"/>
            </a:ln>
            <a:effectLst/>
          </p:spPr>
          <p:txBody>
            <a:bodyPr wrap="square" lIns="35718" tIns="35718" rIns="35718" bIns="35718" numCol="1" anchor="t">
              <a:noAutofit/>
            </a:bodyPr>
            <a:lstStyle/>
            <a:p>
              <a:pPr defTabSz="457200">
                <a:defRPr sz="1100">
                  <a:latin typeface="+mn-lt"/>
                  <a:ea typeface="+mn-ea"/>
                  <a:cs typeface="+mn-cs"/>
                  <a:sym typeface="Helvetica"/>
                </a:defRPr>
              </a:pPr>
              <a:endParaRPr/>
            </a:p>
          </p:txBody>
        </p:sp>
      </p:grpSp>
      <p:sp>
        <p:nvSpPr>
          <p:cNvPr id="173" name="Textfeld 172">
            <a:extLst>
              <a:ext uri="{FF2B5EF4-FFF2-40B4-BE49-F238E27FC236}">
                <a16:creationId xmlns:a16="http://schemas.microsoft.com/office/drawing/2014/main" id="{7DAACC98-38B2-013B-B6DD-9639E5276B34}"/>
              </a:ext>
            </a:extLst>
          </p:cNvPr>
          <p:cNvSpPr txBox="1"/>
          <p:nvPr/>
        </p:nvSpPr>
        <p:spPr>
          <a:xfrm>
            <a:off x="4082424" y="2995395"/>
            <a:ext cx="1129806" cy="523220"/>
          </a:xfrm>
          <a:prstGeom prst="rect">
            <a:avLst/>
          </a:prstGeom>
          <a:noFill/>
        </p:spPr>
        <p:txBody>
          <a:bodyPr wrap="square" rtlCol="0">
            <a:spAutoFit/>
          </a:bodyPr>
          <a:lstStyle/>
          <a:p>
            <a:pPr algn="ctr"/>
            <a:r>
              <a:rPr lang="de-DE" sz="2800" dirty="0">
                <a:latin typeface="Arial" panose="020B0604020202020204" pitchFamily="34" charset="0"/>
                <a:cs typeface="Arial" panose="020B0604020202020204" pitchFamily="34" charset="0"/>
              </a:rPr>
              <a:t>7 + 8</a:t>
            </a:r>
          </a:p>
        </p:txBody>
      </p:sp>
      <p:sp>
        <p:nvSpPr>
          <p:cNvPr id="174" name="Textfeld 173">
            <a:extLst>
              <a:ext uri="{FF2B5EF4-FFF2-40B4-BE49-F238E27FC236}">
                <a16:creationId xmlns:a16="http://schemas.microsoft.com/office/drawing/2014/main" id="{69857B01-90A0-0604-067D-F37E2234EBFA}"/>
              </a:ext>
            </a:extLst>
          </p:cNvPr>
          <p:cNvSpPr txBox="1"/>
          <p:nvPr/>
        </p:nvSpPr>
        <p:spPr>
          <a:xfrm>
            <a:off x="996100" y="3707593"/>
            <a:ext cx="1926628" cy="523220"/>
          </a:xfrm>
          <a:prstGeom prst="rect">
            <a:avLst/>
          </a:prstGeom>
          <a:noFill/>
        </p:spPr>
        <p:txBody>
          <a:bodyPr wrap="square" rtlCol="0">
            <a:spAutoFit/>
          </a:bodyPr>
          <a:lstStyle/>
          <a:p>
            <a:pPr algn="ctr"/>
            <a:r>
              <a:rPr lang="de-DE" sz="2800" dirty="0">
                <a:latin typeface="Arial" panose="020B0604020202020204" pitchFamily="34" charset="0"/>
                <a:cs typeface="Arial" panose="020B0604020202020204" pitchFamily="34" charset="0"/>
              </a:rPr>
              <a:t>7 + 3 + 5</a:t>
            </a:r>
          </a:p>
        </p:txBody>
      </p:sp>
      <p:sp>
        <p:nvSpPr>
          <p:cNvPr id="175" name="Textfeld 174">
            <a:extLst>
              <a:ext uri="{FF2B5EF4-FFF2-40B4-BE49-F238E27FC236}">
                <a16:creationId xmlns:a16="http://schemas.microsoft.com/office/drawing/2014/main" id="{D9FC130A-1316-72ED-3EDF-82F51BF3EFB0}"/>
              </a:ext>
            </a:extLst>
          </p:cNvPr>
          <p:cNvSpPr txBox="1"/>
          <p:nvPr/>
        </p:nvSpPr>
        <p:spPr>
          <a:xfrm>
            <a:off x="3241393" y="4548341"/>
            <a:ext cx="2698368" cy="523220"/>
          </a:xfrm>
          <a:prstGeom prst="rect">
            <a:avLst/>
          </a:prstGeom>
          <a:noFill/>
        </p:spPr>
        <p:txBody>
          <a:bodyPr wrap="square" rtlCol="0">
            <a:spAutoFit/>
          </a:bodyPr>
          <a:lstStyle/>
          <a:p>
            <a:pPr algn="ctr"/>
            <a:r>
              <a:rPr lang="de-DE" sz="2800" dirty="0">
                <a:latin typeface="Arial" panose="020B0604020202020204" pitchFamily="34" charset="0"/>
                <a:cs typeface="Arial" panose="020B0604020202020204" pitchFamily="34" charset="0"/>
              </a:rPr>
              <a:t>5 + 5 + 2 + 3</a:t>
            </a:r>
          </a:p>
        </p:txBody>
      </p:sp>
      <p:sp>
        <p:nvSpPr>
          <p:cNvPr id="176" name="Textfeld 175">
            <a:extLst>
              <a:ext uri="{FF2B5EF4-FFF2-40B4-BE49-F238E27FC236}">
                <a16:creationId xmlns:a16="http://schemas.microsoft.com/office/drawing/2014/main" id="{16C449F4-B388-2E53-2511-293C38412ECC}"/>
              </a:ext>
            </a:extLst>
          </p:cNvPr>
          <p:cNvSpPr txBox="1"/>
          <p:nvPr/>
        </p:nvSpPr>
        <p:spPr>
          <a:xfrm>
            <a:off x="5851273" y="3704607"/>
            <a:ext cx="2698368" cy="523220"/>
          </a:xfrm>
          <a:prstGeom prst="rect">
            <a:avLst/>
          </a:prstGeom>
          <a:noFill/>
        </p:spPr>
        <p:txBody>
          <a:bodyPr wrap="square" rtlCol="0">
            <a:spAutoFit/>
          </a:bodyPr>
          <a:lstStyle/>
          <a:p>
            <a:pPr algn="ctr"/>
            <a:r>
              <a:rPr lang="de-DE" sz="2800" dirty="0">
                <a:latin typeface="Arial" panose="020B0604020202020204" pitchFamily="34" charset="0"/>
                <a:cs typeface="Arial" panose="020B0604020202020204" pitchFamily="34" charset="0"/>
              </a:rPr>
              <a:t>7 + 10 - 2</a:t>
            </a:r>
          </a:p>
        </p:txBody>
      </p:sp>
      <p:sp>
        <p:nvSpPr>
          <p:cNvPr id="177" name="Rechteck: abgerundete Ecken 176">
            <a:extLst>
              <a:ext uri="{FF2B5EF4-FFF2-40B4-BE49-F238E27FC236}">
                <a16:creationId xmlns:a16="http://schemas.microsoft.com/office/drawing/2014/main" id="{32C00D10-D10A-B9D1-2C40-67D66F87633B}"/>
              </a:ext>
            </a:extLst>
          </p:cNvPr>
          <p:cNvSpPr/>
          <p:nvPr/>
        </p:nvSpPr>
        <p:spPr>
          <a:xfrm>
            <a:off x="1796499" y="3727457"/>
            <a:ext cx="968903"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8" name="Rechteck: abgerundete Ecken 177">
            <a:extLst>
              <a:ext uri="{FF2B5EF4-FFF2-40B4-BE49-F238E27FC236}">
                <a16:creationId xmlns:a16="http://schemas.microsoft.com/office/drawing/2014/main" id="{964BEC6F-AF32-C214-1167-47990525950B}"/>
              </a:ext>
            </a:extLst>
          </p:cNvPr>
          <p:cNvSpPr/>
          <p:nvPr/>
        </p:nvSpPr>
        <p:spPr>
          <a:xfrm>
            <a:off x="4145706" y="4548341"/>
            <a:ext cx="905797"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9" name="Rechteck: abgerundete Ecken 178">
            <a:extLst>
              <a:ext uri="{FF2B5EF4-FFF2-40B4-BE49-F238E27FC236}">
                <a16:creationId xmlns:a16="http://schemas.microsoft.com/office/drawing/2014/main" id="{C8426284-6083-1DF5-9A5F-B897819FBC6A}"/>
              </a:ext>
            </a:extLst>
          </p:cNvPr>
          <p:cNvSpPr/>
          <p:nvPr/>
        </p:nvSpPr>
        <p:spPr>
          <a:xfrm>
            <a:off x="7006095" y="3727457"/>
            <a:ext cx="1043999"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0" name="Rechteck: abgerundete Ecken 179">
            <a:extLst>
              <a:ext uri="{FF2B5EF4-FFF2-40B4-BE49-F238E27FC236}">
                <a16:creationId xmlns:a16="http://schemas.microsoft.com/office/drawing/2014/main" id="{3A5B81A9-A2DE-7539-F70F-C5A597B77ED2}"/>
              </a:ext>
            </a:extLst>
          </p:cNvPr>
          <p:cNvSpPr/>
          <p:nvPr/>
        </p:nvSpPr>
        <p:spPr>
          <a:xfrm>
            <a:off x="3514725" y="4548341"/>
            <a:ext cx="326181"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1" name="Rechteck: abgerundete Ecken 180">
            <a:extLst>
              <a:ext uri="{FF2B5EF4-FFF2-40B4-BE49-F238E27FC236}">
                <a16:creationId xmlns:a16="http://schemas.microsoft.com/office/drawing/2014/main" id="{1A167929-439D-50F5-6659-4D1BF2F85570}"/>
              </a:ext>
            </a:extLst>
          </p:cNvPr>
          <p:cNvSpPr/>
          <p:nvPr/>
        </p:nvSpPr>
        <p:spPr>
          <a:xfrm>
            <a:off x="5332541" y="4568543"/>
            <a:ext cx="326181"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2" name="Rechteck: abgerundete Ecken 181">
            <a:extLst>
              <a:ext uri="{FF2B5EF4-FFF2-40B4-BE49-F238E27FC236}">
                <a16:creationId xmlns:a16="http://schemas.microsoft.com/office/drawing/2014/main" id="{9D539AC2-2826-844D-211B-4D528F983D6F}"/>
              </a:ext>
            </a:extLst>
          </p:cNvPr>
          <p:cNvSpPr/>
          <p:nvPr/>
        </p:nvSpPr>
        <p:spPr>
          <a:xfrm>
            <a:off x="4164730" y="3019333"/>
            <a:ext cx="966813"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9097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5" grpId="0"/>
      <p:bldP spid="176" grpId="0"/>
      <p:bldP spid="177" grpId="0" animBg="1"/>
      <p:bldP spid="178" grpId="0" animBg="1"/>
      <p:bldP spid="179" grpId="0" animBg="1"/>
      <p:bldP spid="180" grpId="0" animBg="1"/>
      <p:bldP spid="18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1B9780-CC20-3F6E-F088-AD9C39E026A1}"/>
              </a:ext>
            </a:extLst>
          </p:cNvPr>
          <p:cNvSpPr>
            <a:spLocks noGrp="1"/>
          </p:cNvSpPr>
          <p:nvPr>
            <p:ph type="title"/>
          </p:nvPr>
        </p:nvSpPr>
        <p:spPr/>
        <p:txBody>
          <a:bodyPr/>
          <a:lstStyle/>
          <a:p>
            <a:r>
              <a:rPr lang="de-DE" dirty="0"/>
              <a:t>3.3 Beziehungen herstellen</a:t>
            </a:r>
          </a:p>
        </p:txBody>
      </p:sp>
      <p:sp>
        <p:nvSpPr>
          <p:cNvPr id="5" name="Datumsplatzhalter 4">
            <a:extLst>
              <a:ext uri="{FF2B5EF4-FFF2-40B4-BE49-F238E27FC236}">
                <a16:creationId xmlns:a16="http://schemas.microsoft.com/office/drawing/2014/main" id="{7F207053-D113-21D1-8CC7-C81B88A9744D}"/>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84</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348966" y="2462923"/>
            <a:ext cx="6554709" cy="290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de-DE" sz="2000" dirty="0">
                <a:solidFill>
                  <a:srgbClr val="242021"/>
                </a:solidFill>
                <a:latin typeface="Arial" panose="020B0604020202020204" pitchFamily="34" charset="0"/>
                <a:cs typeface="Arial" panose="020B0604020202020204" pitchFamily="34" charset="0"/>
              </a:rPr>
              <a:t>Das Teil-Ganzes-Konzept bietet die Basis für ein nachhaltiges, dekadisch strukturiertes Verständnis von Zahlen.</a:t>
            </a:r>
          </a:p>
          <a:p>
            <a:pPr algn="ctr">
              <a:lnSpc>
                <a:spcPct val="150000"/>
              </a:lnSpc>
              <a:spcBef>
                <a:spcPts val="600"/>
              </a:spcBef>
              <a:spcAft>
                <a:spcPts val="600"/>
              </a:spcAft>
            </a:pPr>
            <a:r>
              <a:rPr lang="de-DE" sz="2000" dirty="0">
                <a:solidFill>
                  <a:srgbClr val="242021"/>
                </a:solidFill>
                <a:latin typeface="Arial" panose="020B0604020202020204" pitchFamily="34" charset="0"/>
                <a:cs typeface="Arial" panose="020B0604020202020204" pitchFamily="34" charset="0"/>
              </a:rPr>
              <a:t>Zur Entwicklung nicht-zählender Lösungsstrategien müssen Teil-Ganzes-Beziehungen automatisiert werden.</a:t>
            </a:r>
            <a:endParaRPr lang="de-DE" dirty="0"/>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Tree>
    <p:extLst>
      <p:ext uri="{BB962C8B-B14F-4D97-AF65-F5344CB8AC3E}">
        <p14:creationId xmlns:p14="http://schemas.microsoft.com/office/powerpoint/2010/main" val="19075470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21A1BC-0AEB-E4BC-FF4E-BC0F9783614E}"/>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B1E2F49C-15AD-FA16-116C-B7A3A50ADBC4}"/>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4" name="Foliennummernplatzhalter 3">
            <a:extLst>
              <a:ext uri="{FF2B5EF4-FFF2-40B4-BE49-F238E27FC236}">
                <a16:creationId xmlns:a16="http://schemas.microsoft.com/office/drawing/2014/main" id="{B3CAF79E-EA49-E74A-E432-FCAB1517232B}"/>
              </a:ext>
            </a:extLst>
          </p:cNvPr>
          <p:cNvSpPr>
            <a:spLocks noGrp="1"/>
          </p:cNvSpPr>
          <p:nvPr>
            <p:ph type="sldNum" sz="quarter" idx="12"/>
          </p:nvPr>
        </p:nvSpPr>
        <p:spPr/>
        <p:txBody>
          <a:bodyPr/>
          <a:lstStyle/>
          <a:p>
            <a:fld id="{C3752B7C-18A9-864D-BBCB-54A9F41B5594}" type="slidenum">
              <a:rPr lang="de-DE" smtClean="0"/>
              <a:pPr/>
              <a:t>85</a:t>
            </a:fld>
            <a:endParaRPr lang="de-DE" dirty="0"/>
          </a:p>
        </p:txBody>
      </p:sp>
      <p:sp>
        <p:nvSpPr>
          <p:cNvPr id="5" name="Textplatzhalter 4">
            <a:extLst>
              <a:ext uri="{FF2B5EF4-FFF2-40B4-BE49-F238E27FC236}">
                <a16:creationId xmlns:a16="http://schemas.microsoft.com/office/drawing/2014/main" id="{250EBB1E-66E3-24D0-21C9-0B8C1F82126D}"/>
              </a:ext>
            </a:extLst>
          </p:cNvPr>
          <p:cNvSpPr>
            <a:spLocks noGrp="1"/>
          </p:cNvSpPr>
          <p:nvPr>
            <p:ph type="body" sz="quarter" idx="13"/>
          </p:nvPr>
        </p:nvSpPr>
        <p:spPr/>
        <p:txBody>
          <a:bodyPr/>
          <a:lstStyle/>
          <a:p>
            <a:r>
              <a:rPr lang="de-DE" dirty="0"/>
              <a:t>HINWEISE ZUR AKTIVITÄT „ZAHLEN ZERLEGEN“</a:t>
            </a:r>
          </a:p>
        </p:txBody>
      </p:sp>
      <p:sp>
        <p:nvSpPr>
          <p:cNvPr id="6" name="Inhaltsplatzhalter 5">
            <a:extLst>
              <a:ext uri="{FF2B5EF4-FFF2-40B4-BE49-F238E27FC236}">
                <a16:creationId xmlns:a16="http://schemas.microsoft.com/office/drawing/2014/main" id="{E009F508-CA9F-6B51-431A-F864EC5C8849}"/>
              </a:ext>
            </a:extLst>
          </p:cNvPr>
          <p:cNvSpPr>
            <a:spLocks noGrp="1"/>
          </p:cNvSpPr>
          <p:nvPr>
            <p:ph idx="1"/>
          </p:nvPr>
        </p:nvSpPr>
        <p:spPr/>
        <p:txBody>
          <a:bodyPr/>
          <a:lstStyle/>
          <a:p>
            <a:r>
              <a:rPr lang="de-DE" b="1" dirty="0">
                <a:latin typeface="Arial"/>
                <a:cs typeface="Arial"/>
              </a:rPr>
              <a:t>Ziel</a:t>
            </a:r>
            <a:r>
              <a:rPr lang="de-DE" dirty="0">
                <a:latin typeface="Arial"/>
                <a:cs typeface="Arial"/>
              </a:rPr>
              <a:t>: Vertiefende Auseinandersetzung mit der Basisaufgabe „Zahlen zerlegen“, wobei der Fokus auf dem Aufbau von Zahlvorstellungen und der damit verbundenen Schaffung von Grundlagen für flexibles Rechnen liegt.</a:t>
            </a:r>
          </a:p>
          <a:p>
            <a:r>
              <a:rPr lang="de-DE" b="1" dirty="0">
                <a:latin typeface="Arial"/>
                <a:cs typeface="Arial"/>
              </a:rPr>
              <a:t>Aufbau</a:t>
            </a:r>
            <a:r>
              <a:rPr lang="de-DE" dirty="0">
                <a:latin typeface="Arial"/>
                <a:cs typeface="Arial"/>
              </a:rPr>
              <a:t> (Vorschlag): </a:t>
            </a:r>
          </a:p>
          <a:p>
            <a:pPr marL="285750" indent="-285750">
              <a:buChar char="•"/>
            </a:pPr>
            <a:r>
              <a:rPr lang="de-DE" dirty="0">
                <a:latin typeface="Arial"/>
                <a:cs typeface="Arial"/>
              </a:rPr>
              <a:t>ca. 10 Minuten Arbeit an der Adaption in Zweiergruppen</a:t>
            </a:r>
          </a:p>
          <a:p>
            <a:pPr marL="285750" indent="-285750">
              <a:buChar char="•"/>
            </a:pPr>
            <a:r>
              <a:rPr lang="de-DE" dirty="0">
                <a:latin typeface="Arial"/>
                <a:cs typeface="Arial"/>
              </a:rPr>
              <a:t>ca. 5 Minuten Reflexion anhand der Reflexionsfragen in Zweiergruppen </a:t>
            </a:r>
            <a:endParaRPr lang="de-DE" dirty="0"/>
          </a:p>
          <a:p>
            <a:pPr marL="285750" indent="-285750">
              <a:buChar char="•"/>
            </a:pPr>
            <a:r>
              <a:rPr lang="de-DE" dirty="0">
                <a:latin typeface="Arial"/>
                <a:cs typeface="Arial"/>
              </a:rPr>
              <a:t>ca. 10 Minuten Sammeln und Diskussion der Ergebnisse im Plenum</a:t>
            </a:r>
          </a:p>
          <a:p>
            <a:endParaRPr lang="de-DE" dirty="0"/>
          </a:p>
        </p:txBody>
      </p:sp>
    </p:spTree>
    <p:extLst>
      <p:ext uri="{BB962C8B-B14F-4D97-AF65-F5344CB8AC3E}">
        <p14:creationId xmlns:p14="http://schemas.microsoft.com/office/powerpoint/2010/main" val="15320066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5E35E2-4C80-7EC6-D5D3-F3DE41275DF8}"/>
              </a:ext>
            </a:extLst>
          </p:cNvPr>
          <p:cNvSpPr>
            <a:spLocks noGrp="1"/>
          </p:cNvSpPr>
          <p:nvPr>
            <p:ph type="title"/>
          </p:nvPr>
        </p:nvSpPr>
        <p:spPr/>
        <p:txBody>
          <a:bodyPr/>
          <a:lstStyle/>
          <a:p>
            <a:r>
              <a:rPr lang="de-DE" dirty="0"/>
              <a:t>3. Zahlvorstellungen aufbauen</a:t>
            </a:r>
          </a:p>
        </p:txBody>
      </p:sp>
      <p:sp>
        <p:nvSpPr>
          <p:cNvPr id="3" name="Textplatzhalter 2">
            <a:extLst>
              <a:ext uri="{FF2B5EF4-FFF2-40B4-BE49-F238E27FC236}">
                <a16:creationId xmlns:a16="http://schemas.microsoft.com/office/drawing/2014/main" id="{D9DC7C78-4B61-54C9-35FB-D11ADF92E440}"/>
              </a:ext>
            </a:extLst>
          </p:cNvPr>
          <p:cNvSpPr>
            <a:spLocks noGrp="1"/>
          </p:cNvSpPr>
          <p:nvPr>
            <p:ph type="body" sz="quarter" idx="13"/>
          </p:nvPr>
        </p:nvSpPr>
        <p:spPr/>
        <p:txBody>
          <a:bodyPr/>
          <a:lstStyle/>
          <a:p>
            <a:r>
              <a:rPr lang="de-DE" dirty="0"/>
              <a:t>Reflektieren Sie, inwieweit Ihre Adaptionen (oder die beiden Erweiterungen „Sortieren“ und „Quartett“)</a:t>
            </a:r>
          </a:p>
          <a:p>
            <a:pPr marL="285750" indent="-285750">
              <a:buFont typeface="Arial" panose="020B0604020202020204" pitchFamily="34" charset="0"/>
              <a:buChar char="•"/>
            </a:pPr>
            <a:r>
              <a:rPr lang="de-DE" dirty="0"/>
              <a:t>tragfähige Zahlvorstellungen aufbauen und so</a:t>
            </a:r>
          </a:p>
          <a:p>
            <a:pPr marL="285750" indent="-285750">
              <a:buFont typeface="Arial" panose="020B0604020202020204" pitchFamily="34" charset="0"/>
              <a:buChar char="•"/>
            </a:pPr>
            <a:r>
              <a:rPr lang="de-DE" dirty="0"/>
              <a:t>Grundlagen für flexibles Rechnen schaffen.</a:t>
            </a:r>
          </a:p>
        </p:txBody>
      </p:sp>
      <p:sp>
        <p:nvSpPr>
          <p:cNvPr id="4" name="Textplatzhalter 3">
            <a:extLst>
              <a:ext uri="{FF2B5EF4-FFF2-40B4-BE49-F238E27FC236}">
                <a16:creationId xmlns:a16="http://schemas.microsoft.com/office/drawing/2014/main" id="{438D1706-416D-0E38-B358-6914583DE4E1}"/>
              </a:ext>
            </a:extLst>
          </p:cNvPr>
          <p:cNvSpPr>
            <a:spLocks noGrp="1"/>
          </p:cNvSpPr>
          <p:nvPr>
            <p:ph type="body" sz="quarter" idx="14"/>
          </p:nvPr>
        </p:nvSpPr>
        <p:spPr/>
        <p:txBody>
          <a:bodyPr/>
          <a:lstStyle/>
          <a:p>
            <a:r>
              <a:rPr lang="de-DE" dirty="0"/>
              <a:t>Finden Sie weitere Möglichkeiten der Aufgabenadaption für die Basisaufgabe „Zahlen zerlegen“.</a:t>
            </a:r>
          </a:p>
        </p:txBody>
      </p:sp>
      <p:sp>
        <p:nvSpPr>
          <p:cNvPr id="5" name="Datumsplatzhalter 4">
            <a:extLst>
              <a:ext uri="{FF2B5EF4-FFF2-40B4-BE49-F238E27FC236}">
                <a16:creationId xmlns:a16="http://schemas.microsoft.com/office/drawing/2014/main" id="{C0EDCAB8-F398-66EE-5875-CDE1244E390C}"/>
              </a:ext>
            </a:extLst>
          </p:cNvPr>
          <p:cNvSpPr>
            <a:spLocks noGrp="1"/>
          </p:cNvSpPr>
          <p:nvPr>
            <p:ph type="dt" sz="half" idx="10"/>
          </p:nvPr>
        </p:nvSpPr>
        <p:spPr/>
        <p:txBody>
          <a:bodyPr/>
          <a:lstStyle/>
          <a:p>
            <a:pPr>
              <a:lnSpc>
                <a:spcPct val="150000"/>
              </a:lnSpc>
            </a:pPr>
            <a:fld id="{1AFEB675-97A2-2047-A453-727B8A442EDA}" type="datetime6">
              <a:rPr lang="de-DE" smtClean="0"/>
              <a:t>August 23</a:t>
            </a:fld>
            <a:endParaRPr lang="de-DE" dirty="0"/>
          </a:p>
        </p:txBody>
      </p:sp>
      <p:sp>
        <p:nvSpPr>
          <p:cNvPr id="6" name="Foliennummernplatzhalter 5">
            <a:extLst>
              <a:ext uri="{FF2B5EF4-FFF2-40B4-BE49-F238E27FC236}">
                <a16:creationId xmlns:a16="http://schemas.microsoft.com/office/drawing/2014/main" id="{75C21F6D-B888-F4A0-C241-7DA9263733D7}"/>
              </a:ext>
            </a:extLst>
          </p:cNvPr>
          <p:cNvSpPr>
            <a:spLocks noGrp="1"/>
          </p:cNvSpPr>
          <p:nvPr>
            <p:ph type="sldNum" sz="quarter" idx="12"/>
          </p:nvPr>
        </p:nvSpPr>
        <p:spPr/>
        <p:txBody>
          <a:bodyPr/>
          <a:lstStyle/>
          <a:p>
            <a:fld id="{C3752B7C-18A9-864D-BBCB-54A9F41B5594}" type="slidenum">
              <a:rPr lang="de-DE" smtClean="0"/>
              <a:pPr/>
              <a:t>86</a:t>
            </a:fld>
            <a:endParaRPr lang="de-DE" dirty="0"/>
          </a:p>
        </p:txBody>
      </p:sp>
    </p:spTree>
    <p:extLst>
      <p:ext uri="{BB962C8B-B14F-4D97-AF65-F5344CB8AC3E}">
        <p14:creationId xmlns:p14="http://schemas.microsoft.com/office/powerpoint/2010/main" val="5838714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dirty="0"/>
              <a:t>Reflexion der Praxisaufgabe</a:t>
            </a:r>
          </a:p>
          <a:p>
            <a:r>
              <a:rPr lang="de-DE" cap="small" dirty="0"/>
              <a:t>Leitidee</a:t>
            </a:r>
            <a:r>
              <a:rPr lang="de-DE" dirty="0"/>
              <a:t> Aufgaben adaptieren</a:t>
            </a:r>
          </a:p>
          <a:p>
            <a:r>
              <a:rPr lang="de-DE" cap="small" dirty="0"/>
              <a:t>Inhalt</a:t>
            </a:r>
            <a:r>
              <a:rPr lang="de-DE" dirty="0"/>
              <a:t> Zahlvorstellungen aufbauen</a:t>
            </a:r>
          </a:p>
          <a:p>
            <a:pPr marL="457200" lvl="1" indent="0">
              <a:buNone/>
            </a:pPr>
            <a:r>
              <a:rPr lang="de-DE" dirty="0"/>
              <a:t>3.1	Zahlaspekte beachten</a:t>
            </a:r>
          </a:p>
          <a:p>
            <a:pPr marL="457200" lvl="1" indent="0">
              <a:buNone/>
            </a:pPr>
            <a:r>
              <a:rPr lang="de-DE" dirty="0"/>
              <a:t>3.2 	Anzahlen strukturieren – Darstellungen vernetzen</a:t>
            </a:r>
          </a:p>
          <a:p>
            <a:pPr marL="457200" lvl="1" indent="0">
              <a:buNone/>
            </a:pPr>
            <a:r>
              <a:rPr lang="de-DE" dirty="0"/>
              <a:t>3.3 	Beziehungen herstellen</a:t>
            </a:r>
          </a:p>
          <a:p>
            <a:r>
              <a:rPr lang="de-DE" dirty="0"/>
              <a:t>Förderschwerpunkt Lernen</a:t>
            </a:r>
          </a:p>
          <a:p>
            <a:r>
              <a:rPr lang="de-DE" dirty="0"/>
              <a:t>Planung der Praxisaufgabe</a:t>
            </a:r>
          </a:p>
          <a:p>
            <a:endParaRPr lang="de-DE"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87</a:t>
            </a:fld>
            <a:endParaRPr lang="de-DE" dirty="0"/>
          </a:p>
        </p:txBody>
      </p:sp>
      <p:sp>
        <p:nvSpPr>
          <p:cNvPr id="6" name="Rechteck: abgerundete Ecken 5">
            <a:extLst>
              <a:ext uri="{FF2B5EF4-FFF2-40B4-BE49-F238E27FC236}">
                <a16:creationId xmlns:a16="http://schemas.microsoft.com/office/drawing/2014/main" id="{D939E3A4-7E55-7128-8F64-B6B3CF4F847F}"/>
              </a:ext>
            </a:extLst>
          </p:cNvPr>
          <p:cNvSpPr/>
          <p:nvPr/>
        </p:nvSpPr>
        <p:spPr>
          <a:xfrm>
            <a:off x="1096423" y="4227943"/>
            <a:ext cx="4361402" cy="477520"/>
          </a:xfrm>
          <a:prstGeom prst="roundRect">
            <a:avLst/>
          </a:prstGeom>
          <a:noFill/>
          <a:ln w="190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3473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655BE-7FD6-4004-C614-A6173EF04B46}"/>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F08F1ACB-5379-A998-8BF3-2AB043D6E1AD}"/>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4" name="Foliennummernplatzhalter 3">
            <a:extLst>
              <a:ext uri="{FF2B5EF4-FFF2-40B4-BE49-F238E27FC236}">
                <a16:creationId xmlns:a16="http://schemas.microsoft.com/office/drawing/2014/main" id="{E28A845B-F3EF-502D-157E-C77223A7E662}"/>
              </a:ext>
            </a:extLst>
          </p:cNvPr>
          <p:cNvSpPr>
            <a:spLocks noGrp="1"/>
          </p:cNvSpPr>
          <p:nvPr>
            <p:ph type="sldNum" sz="quarter" idx="12"/>
          </p:nvPr>
        </p:nvSpPr>
        <p:spPr/>
        <p:txBody>
          <a:bodyPr/>
          <a:lstStyle/>
          <a:p>
            <a:fld id="{C3752B7C-18A9-864D-BBCB-54A9F41B5594}" type="slidenum">
              <a:rPr lang="de-DE" smtClean="0"/>
              <a:pPr/>
              <a:t>88</a:t>
            </a:fld>
            <a:endParaRPr lang="de-DE" dirty="0"/>
          </a:p>
        </p:txBody>
      </p:sp>
      <p:sp>
        <p:nvSpPr>
          <p:cNvPr id="5" name="Textplatzhalter 4">
            <a:extLst>
              <a:ext uri="{FF2B5EF4-FFF2-40B4-BE49-F238E27FC236}">
                <a16:creationId xmlns:a16="http://schemas.microsoft.com/office/drawing/2014/main" id="{B64BCF96-DC9A-DF11-54AF-80D1A6A5DB05}"/>
              </a:ext>
            </a:extLst>
          </p:cNvPr>
          <p:cNvSpPr>
            <a:spLocks noGrp="1"/>
          </p:cNvSpPr>
          <p:nvPr>
            <p:ph type="body" sz="quarter" idx="13"/>
          </p:nvPr>
        </p:nvSpPr>
        <p:spPr/>
        <p:txBody>
          <a:bodyPr/>
          <a:lstStyle/>
          <a:p>
            <a:r>
              <a:rPr lang="de-DE" dirty="0"/>
              <a:t>HINWEISE ZUM FÖRDERSCHWERPUNKT LERNEN 1 von 2</a:t>
            </a:r>
          </a:p>
        </p:txBody>
      </p:sp>
      <p:sp>
        <p:nvSpPr>
          <p:cNvPr id="6" name="Inhaltsplatzhalter 5">
            <a:extLst>
              <a:ext uri="{FF2B5EF4-FFF2-40B4-BE49-F238E27FC236}">
                <a16:creationId xmlns:a16="http://schemas.microsoft.com/office/drawing/2014/main" id="{98157994-0740-4A29-4C5F-DD5C929F90FD}"/>
              </a:ext>
            </a:extLst>
          </p:cNvPr>
          <p:cNvSpPr>
            <a:spLocks noGrp="1"/>
          </p:cNvSpPr>
          <p:nvPr>
            <p:ph idx="1"/>
          </p:nvPr>
        </p:nvSpPr>
        <p:spPr/>
        <p:txBody>
          <a:bodyPr/>
          <a:lstStyle/>
          <a:p>
            <a:pPr marL="171450" indent="-171450">
              <a:buFont typeface="Arial" panose="020B0604020202020204" pitchFamily="34" charset="0"/>
              <a:buChar char="•"/>
            </a:pPr>
            <a:r>
              <a:rPr lang="de-DE" sz="1200" dirty="0"/>
              <a:t>Die hier genutzten rechtlichen Informationen über den Förderschwerpunkt Lernen sind der AO-SF NRW entnommen (vgl. </a:t>
            </a:r>
            <a:r>
              <a:rPr lang="de-DE" sz="1200" dirty="0">
                <a:hlinkClick r:id="rId2"/>
              </a:rPr>
              <a:t>AO-SF NRW </a:t>
            </a:r>
            <a:r>
              <a:rPr lang="de-DE" sz="1200" dirty="0"/>
              <a:t>§4).</a:t>
            </a:r>
          </a:p>
          <a:p>
            <a:pPr marL="171450" indent="-171450">
              <a:buFont typeface="Arial" panose="020B0604020202020204" pitchFamily="34" charset="0"/>
              <a:buChar char="•"/>
            </a:pPr>
            <a:r>
              <a:rPr lang="de-DE" sz="1200" dirty="0"/>
              <a:t>Es folgen typische Entwicklungsbereiche bei Kindern im Förderschwerpunkt Lernen (Handlungssteuerung, Motivation und Konzentration, Soziale Integration und Selbstkonzept sowie Bereichsspezifisches Wissen und Können). Dabei wird deutlich, dass diese Kinder von verschiedenen Aspekten guten inklusiven Unterrichts profitieren.</a:t>
            </a:r>
          </a:p>
          <a:p>
            <a:pPr marL="171450" indent="-171450">
              <a:buFont typeface="Arial" panose="020B0604020202020204" pitchFamily="34" charset="0"/>
              <a:buChar char="•"/>
            </a:pPr>
            <a:r>
              <a:rPr lang="de-DE" sz="1200" dirty="0"/>
              <a:t>Kinder mit Lernschwierigkeiten profitieren </a:t>
            </a:r>
          </a:p>
          <a:p>
            <a:pPr marL="628650" lvl="1" indent="-171450">
              <a:buFont typeface="Arial" panose="020B0604020202020204" pitchFamily="34" charset="0"/>
              <a:buChar char="•"/>
            </a:pPr>
            <a:r>
              <a:rPr lang="de-DE" sz="1200" dirty="0"/>
              <a:t>von der Förderung prozessbezogener Kompetenzen (Handlungssteuerung)</a:t>
            </a:r>
          </a:p>
          <a:p>
            <a:pPr marL="628650" lvl="1" indent="-171450">
              <a:buFont typeface="Arial" panose="020B0604020202020204" pitchFamily="34" charset="0"/>
              <a:buChar char="•"/>
            </a:pPr>
            <a:r>
              <a:rPr lang="de-DE" sz="1200" dirty="0"/>
              <a:t>von gezielten Aufgabenadaptionen und dem diagnosegeleiteten Fördern (Motivation und Konzentration sowie Bereichsspezifisches Wissen und Können)</a:t>
            </a:r>
          </a:p>
          <a:p>
            <a:pPr marL="628650" lvl="1" indent="-171450">
              <a:buFont typeface="Arial" panose="020B0604020202020204" pitchFamily="34" charset="0"/>
              <a:buChar char="•"/>
            </a:pPr>
            <a:r>
              <a:rPr lang="de-DE" sz="1200" dirty="0"/>
              <a:t>Von der Möglichkeit, von einander zu Lernen und sich auszutauschen (Soziale Integration und Selbstkonzept).</a:t>
            </a:r>
          </a:p>
          <a:p>
            <a:pPr marL="171450" indent="-171450">
              <a:buFont typeface="Arial" panose="020B0604020202020204" pitchFamily="34" charset="0"/>
              <a:buChar char="•"/>
            </a:pPr>
            <a:r>
              <a:rPr lang="de-DE" sz="1200" dirty="0"/>
              <a:t>Es folgt die Basisaufgabe „Wie viele Plättchen siehst du?“ und die Illustration einiger Reduktionsmöglichkeiten.</a:t>
            </a:r>
          </a:p>
        </p:txBody>
      </p:sp>
    </p:spTree>
    <p:extLst>
      <p:ext uri="{BB962C8B-B14F-4D97-AF65-F5344CB8AC3E}">
        <p14:creationId xmlns:p14="http://schemas.microsoft.com/office/powerpoint/2010/main" val="25962355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E655BE-7FD6-4004-C614-A6173EF04B46}"/>
              </a:ext>
            </a:extLst>
          </p:cNvPr>
          <p:cNvSpPr>
            <a:spLocks noGrp="1"/>
          </p:cNvSpPr>
          <p:nvPr>
            <p:ph type="title"/>
          </p:nvPr>
        </p:nvSpPr>
        <p:spPr/>
        <p:txBody>
          <a:bodyPr/>
          <a:lstStyle/>
          <a:p>
            <a:endParaRPr lang="de-DE"/>
          </a:p>
        </p:txBody>
      </p:sp>
      <p:sp>
        <p:nvSpPr>
          <p:cNvPr id="3" name="Datumsplatzhalter 2">
            <a:extLst>
              <a:ext uri="{FF2B5EF4-FFF2-40B4-BE49-F238E27FC236}">
                <a16:creationId xmlns:a16="http://schemas.microsoft.com/office/drawing/2014/main" id="{F08F1ACB-5379-A998-8BF3-2AB043D6E1AD}"/>
              </a:ext>
            </a:extLst>
          </p:cNvPr>
          <p:cNvSpPr>
            <a:spLocks noGrp="1"/>
          </p:cNvSpPr>
          <p:nvPr>
            <p:ph type="dt" sz="half" idx="10"/>
          </p:nvPr>
        </p:nvSpPr>
        <p:spPr/>
        <p:txBody>
          <a:bodyPr/>
          <a:lstStyle/>
          <a:p>
            <a:pPr>
              <a:lnSpc>
                <a:spcPct val="150000"/>
              </a:lnSpc>
            </a:pPr>
            <a:fld id="{9CC0DFF4-0E52-664F-9497-C7020479C29E}" type="datetime6">
              <a:rPr lang="de-DE" smtClean="0"/>
              <a:t>August 23</a:t>
            </a:fld>
            <a:endParaRPr lang="de-DE" dirty="0"/>
          </a:p>
        </p:txBody>
      </p:sp>
      <p:sp>
        <p:nvSpPr>
          <p:cNvPr id="4" name="Foliennummernplatzhalter 3">
            <a:extLst>
              <a:ext uri="{FF2B5EF4-FFF2-40B4-BE49-F238E27FC236}">
                <a16:creationId xmlns:a16="http://schemas.microsoft.com/office/drawing/2014/main" id="{E28A845B-F3EF-502D-157E-C77223A7E662}"/>
              </a:ext>
            </a:extLst>
          </p:cNvPr>
          <p:cNvSpPr>
            <a:spLocks noGrp="1"/>
          </p:cNvSpPr>
          <p:nvPr>
            <p:ph type="sldNum" sz="quarter" idx="12"/>
          </p:nvPr>
        </p:nvSpPr>
        <p:spPr/>
        <p:txBody>
          <a:bodyPr/>
          <a:lstStyle/>
          <a:p>
            <a:fld id="{C3752B7C-18A9-864D-BBCB-54A9F41B5594}" type="slidenum">
              <a:rPr lang="de-DE" smtClean="0"/>
              <a:pPr/>
              <a:t>89</a:t>
            </a:fld>
            <a:endParaRPr lang="de-DE" dirty="0"/>
          </a:p>
        </p:txBody>
      </p:sp>
      <p:sp>
        <p:nvSpPr>
          <p:cNvPr id="5" name="Textplatzhalter 4">
            <a:extLst>
              <a:ext uri="{FF2B5EF4-FFF2-40B4-BE49-F238E27FC236}">
                <a16:creationId xmlns:a16="http://schemas.microsoft.com/office/drawing/2014/main" id="{B64BCF96-DC9A-DF11-54AF-80D1A6A5DB05}"/>
              </a:ext>
            </a:extLst>
          </p:cNvPr>
          <p:cNvSpPr>
            <a:spLocks noGrp="1"/>
          </p:cNvSpPr>
          <p:nvPr>
            <p:ph type="body" sz="quarter" idx="13"/>
          </p:nvPr>
        </p:nvSpPr>
        <p:spPr/>
        <p:txBody>
          <a:bodyPr/>
          <a:lstStyle/>
          <a:p>
            <a:r>
              <a:rPr lang="de-DE" dirty="0"/>
              <a:t>HINWEISE ZUM FÖRDERSCHWERPUNKT LERNEN 1 von 2</a:t>
            </a:r>
          </a:p>
        </p:txBody>
      </p:sp>
      <p:sp>
        <p:nvSpPr>
          <p:cNvPr id="6" name="Inhaltsplatzhalter 5">
            <a:extLst>
              <a:ext uri="{FF2B5EF4-FFF2-40B4-BE49-F238E27FC236}">
                <a16:creationId xmlns:a16="http://schemas.microsoft.com/office/drawing/2014/main" id="{98157994-0740-4A29-4C5F-DD5C929F90FD}"/>
              </a:ext>
            </a:extLst>
          </p:cNvPr>
          <p:cNvSpPr>
            <a:spLocks noGrp="1"/>
          </p:cNvSpPr>
          <p:nvPr>
            <p:ph idx="1"/>
          </p:nvPr>
        </p:nvSpPr>
        <p:spPr/>
        <p:txBody>
          <a:bodyPr/>
          <a:lstStyle/>
          <a:p>
            <a:r>
              <a:rPr lang="de-DE" sz="2000" dirty="0"/>
              <a:t>Kernbotschaften:</a:t>
            </a:r>
          </a:p>
          <a:p>
            <a:pPr marL="342900" indent="-342900">
              <a:buFont typeface="Arial" panose="020B0604020202020204" pitchFamily="34" charset="0"/>
              <a:buChar char="•"/>
            </a:pPr>
            <a:r>
              <a:rPr lang="de-DE" sz="1400" dirty="0"/>
              <a:t>Kinder im Förderschwerpunkt Lernen profitieren von der Förderung prozessbezogener Kompetenzen.</a:t>
            </a:r>
          </a:p>
          <a:p>
            <a:pPr marL="342900" indent="-342900">
              <a:buFont typeface="Arial" panose="020B0604020202020204" pitchFamily="34" charset="0"/>
              <a:buChar char="•"/>
            </a:pPr>
            <a:r>
              <a:rPr lang="de-DE" sz="1400" dirty="0"/>
              <a:t>„Aufgaben adaptieren“ und „Diagnosegeleitet fördern“ sind wesentliche Leitideen, die die Passung zwischen individuellen Lernvoraussetzungen und den Anforderungen der Lernaufgabe / des mathematischen Inhaltes herstellen sollen.</a:t>
            </a:r>
          </a:p>
          <a:p>
            <a:pPr marL="342900" indent="-342900">
              <a:buFont typeface="Arial" panose="020B0604020202020204" pitchFamily="34" charset="0"/>
              <a:buChar char="•"/>
            </a:pPr>
            <a:r>
              <a:rPr lang="de-DE" sz="1400" dirty="0"/>
              <a:t>Es gibt Basiskompetenzen, die für das erfolgreiche Weiterlernen in Mathematik unerlässlich sind. In diesen Basiskompetenzen sollten Kinder im Förderschwerpunkt Lernen unbedingt gefördert werden, da sonst ein dauernder Misserfolg in Mathematik droht.</a:t>
            </a:r>
          </a:p>
        </p:txBody>
      </p:sp>
    </p:spTree>
    <p:extLst>
      <p:ext uri="{BB962C8B-B14F-4D97-AF65-F5344CB8AC3E}">
        <p14:creationId xmlns:p14="http://schemas.microsoft.com/office/powerpoint/2010/main" val="22766684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46A7B-2C13-507C-1987-9ACF98ED247D}"/>
              </a:ext>
            </a:extLst>
          </p:cNvPr>
          <p:cNvSpPr>
            <a:spLocks noGrp="1"/>
          </p:cNvSpPr>
          <p:nvPr>
            <p:ph type="title"/>
          </p:nvPr>
        </p:nvSpPr>
        <p:spPr/>
        <p:txBody>
          <a:bodyPr>
            <a:normAutofit/>
          </a:bodyPr>
          <a:lstStyle/>
          <a:p>
            <a:r>
              <a:rPr lang="de-DE" dirty="0"/>
              <a:t>4. Förderschwerpunkt Lernen</a:t>
            </a:r>
          </a:p>
        </p:txBody>
      </p:sp>
      <p:sp>
        <p:nvSpPr>
          <p:cNvPr id="3" name="Textplatzhalter 2">
            <a:extLst>
              <a:ext uri="{FF2B5EF4-FFF2-40B4-BE49-F238E27FC236}">
                <a16:creationId xmlns:a16="http://schemas.microsoft.com/office/drawing/2014/main" id="{864C23E3-9326-96B4-2538-19E62312BBB9}"/>
              </a:ext>
            </a:extLst>
          </p:cNvPr>
          <p:cNvSpPr>
            <a:spLocks noGrp="1"/>
          </p:cNvSpPr>
          <p:nvPr>
            <p:ph type="body" sz="quarter" idx="13"/>
          </p:nvPr>
        </p:nvSpPr>
        <p:spPr/>
        <p:txBody>
          <a:bodyPr/>
          <a:lstStyle/>
          <a:p>
            <a:r>
              <a:rPr lang="de-DE" cap="all" dirty="0"/>
              <a:t>Grundlagen und Einordnung</a:t>
            </a:r>
          </a:p>
        </p:txBody>
      </p:sp>
      <p:sp>
        <p:nvSpPr>
          <p:cNvPr id="4" name="Inhaltsplatzhalter 3">
            <a:extLst>
              <a:ext uri="{FF2B5EF4-FFF2-40B4-BE49-F238E27FC236}">
                <a16:creationId xmlns:a16="http://schemas.microsoft.com/office/drawing/2014/main" id="{20176831-9754-6169-D565-939B63176FBD}"/>
              </a:ext>
            </a:extLst>
          </p:cNvPr>
          <p:cNvSpPr>
            <a:spLocks noGrp="1"/>
          </p:cNvSpPr>
          <p:nvPr>
            <p:ph idx="1"/>
          </p:nvPr>
        </p:nvSpPr>
        <p:spPr/>
        <p:txBody>
          <a:bodyPr/>
          <a:lstStyle/>
          <a:p>
            <a:r>
              <a:rPr lang="de-DE" sz="1600" dirty="0"/>
              <a:t>„(1) Lern- und Entwicklungsstörungen sind erhebliche Beeinträchtigungen im Lernen, in der Sprache sowie in der emotionalen und sozialen Entwicklung, die sich häufig gegenseitig bedingen oder wechselseitig verstärken. Sie können zu einem Bedarf an sonderpädagogischer Unterstützung in mehr als einem dieser Förderschwerpunkte führen.</a:t>
            </a:r>
          </a:p>
          <a:p>
            <a:r>
              <a:rPr lang="de-DE" sz="1600" dirty="0"/>
              <a:t>(2) Ein Bedarf an sonderpädagogischer Unterstützung im Förderschwerpunkt Lernen besteht, wenn die Lern- und Leistungsausfälle schwerwiegender, umfänglicher und langdauernder Art sind.“</a:t>
            </a:r>
          </a:p>
          <a:p>
            <a:pPr algn="r"/>
            <a:r>
              <a:rPr lang="de-DE" sz="1600" dirty="0"/>
              <a:t>(AO-SF, 2022, § 4, Abs. 1 und 2)</a:t>
            </a:r>
          </a:p>
        </p:txBody>
      </p:sp>
      <p:sp>
        <p:nvSpPr>
          <p:cNvPr id="5" name="Datumsplatzhalter 4">
            <a:extLst>
              <a:ext uri="{FF2B5EF4-FFF2-40B4-BE49-F238E27FC236}">
                <a16:creationId xmlns:a16="http://schemas.microsoft.com/office/drawing/2014/main" id="{51776FD8-7695-9629-7921-05E0FBF32314}"/>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08B48A6F-A8F3-F8A6-D08A-55460FE7A633}"/>
              </a:ext>
            </a:extLst>
          </p:cNvPr>
          <p:cNvSpPr>
            <a:spLocks noGrp="1"/>
          </p:cNvSpPr>
          <p:nvPr>
            <p:ph type="sldNum" sz="quarter" idx="12"/>
          </p:nvPr>
        </p:nvSpPr>
        <p:spPr/>
        <p:txBody>
          <a:bodyPr/>
          <a:lstStyle/>
          <a:p>
            <a:fld id="{C3752B7C-18A9-864D-BBCB-54A9F41B5594}" type="slidenum">
              <a:rPr lang="de-DE" smtClean="0"/>
              <a:pPr/>
              <a:t>90</a:t>
            </a:fld>
            <a:endParaRPr lang="de-DE" dirty="0"/>
          </a:p>
        </p:txBody>
      </p:sp>
    </p:spTree>
    <p:extLst>
      <p:ext uri="{BB962C8B-B14F-4D97-AF65-F5344CB8AC3E}">
        <p14:creationId xmlns:p14="http://schemas.microsoft.com/office/powerpoint/2010/main" val="14197066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46A7B-2C13-507C-1987-9ACF98ED247D}"/>
              </a:ext>
            </a:extLst>
          </p:cNvPr>
          <p:cNvSpPr>
            <a:spLocks noGrp="1"/>
          </p:cNvSpPr>
          <p:nvPr>
            <p:ph type="title"/>
          </p:nvPr>
        </p:nvSpPr>
        <p:spPr/>
        <p:txBody>
          <a:bodyPr>
            <a:normAutofit/>
          </a:bodyPr>
          <a:lstStyle/>
          <a:p>
            <a:r>
              <a:rPr lang="de-DE" dirty="0"/>
              <a:t>4. Förderschwerpunkt Lernen</a:t>
            </a:r>
          </a:p>
        </p:txBody>
      </p:sp>
      <p:sp>
        <p:nvSpPr>
          <p:cNvPr id="3" name="Textplatzhalter 2">
            <a:extLst>
              <a:ext uri="{FF2B5EF4-FFF2-40B4-BE49-F238E27FC236}">
                <a16:creationId xmlns:a16="http://schemas.microsoft.com/office/drawing/2014/main" id="{864C23E3-9326-96B4-2538-19E62312BBB9}"/>
              </a:ext>
            </a:extLst>
          </p:cNvPr>
          <p:cNvSpPr>
            <a:spLocks noGrp="1"/>
          </p:cNvSpPr>
          <p:nvPr>
            <p:ph type="body" sz="quarter" idx="13"/>
          </p:nvPr>
        </p:nvSpPr>
        <p:spPr/>
        <p:txBody>
          <a:bodyPr/>
          <a:lstStyle/>
          <a:p>
            <a:r>
              <a:rPr lang="de-DE" cap="all" dirty="0"/>
              <a:t>Grundlagen und Einordnung</a:t>
            </a:r>
          </a:p>
        </p:txBody>
      </p:sp>
      <p:sp>
        <p:nvSpPr>
          <p:cNvPr id="4" name="Inhaltsplatzhalter 3">
            <a:extLst>
              <a:ext uri="{FF2B5EF4-FFF2-40B4-BE49-F238E27FC236}">
                <a16:creationId xmlns:a16="http://schemas.microsoft.com/office/drawing/2014/main" id="{20176831-9754-6169-D565-939B63176FBD}"/>
              </a:ext>
            </a:extLst>
          </p:cNvPr>
          <p:cNvSpPr>
            <a:spLocks noGrp="1"/>
          </p:cNvSpPr>
          <p:nvPr>
            <p:ph idx="1"/>
          </p:nvPr>
        </p:nvSpPr>
        <p:spPr/>
        <p:txBody>
          <a:bodyPr/>
          <a:lstStyle/>
          <a:p>
            <a:pPr>
              <a:spcBef>
                <a:spcPts val="600"/>
              </a:spcBef>
            </a:pPr>
            <a:r>
              <a:rPr lang="de-DE" sz="1600" dirty="0"/>
              <a:t>(2) Ein Bedarf an sonderpädagogischer Unterstützung im Förderschwerpunkt Lernen besteht, wenn die Lern- und Leistungsausfälle schwerwiegender, umfänglicher und langdauernder Art sind.“ </a:t>
            </a:r>
          </a:p>
          <a:p>
            <a:pPr algn="r">
              <a:spcBef>
                <a:spcPts val="600"/>
              </a:spcBef>
            </a:pPr>
            <a:r>
              <a:rPr lang="de-DE" sz="1600" dirty="0"/>
              <a:t>(AO-SF, 2022, § 4, Abs. 2)</a:t>
            </a:r>
          </a:p>
          <a:p>
            <a:r>
              <a:rPr lang="de-DE" sz="1600" i="1" dirty="0"/>
              <a:t>Das heißt: </a:t>
            </a:r>
            <a:r>
              <a:rPr lang="de-DE" sz="1600" dirty="0"/>
              <a:t>Ein Bedarf an sonderpädagogischer Unterstützung im Förderschwerpunkt Lernen besteht</a:t>
            </a:r>
          </a:p>
          <a:p>
            <a:pPr marL="285750" indent="-285750">
              <a:buFont typeface="Arial" panose="020B0604020202020204" pitchFamily="34" charset="0"/>
              <a:buChar char="•"/>
            </a:pPr>
            <a:r>
              <a:rPr lang="de-DE" sz="1600" dirty="0"/>
              <a:t>wenn mehr als nur ein Unterrichtsfach betroffen ist, </a:t>
            </a:r>
          </a:p>
          <a:p>
            <a:pPr marL="285750" indent="-285750">
              <a:buFont typeface="Arial" panose="020B0604020202020204" pitchFamily="34" charset="0"/>
              <a:buChar char="•"/>
            </a:pPr>
            <a:r>
              <a:rPr lang="de-DE" sz="1600" dirty="0"/>
              <a:t>wenn die Lernrückstände mehr als ein Schuljahr umfassen und </a:t>
            </a:r>
          </a:p>
          <a:p>
            <a:pPr marL="285750" indent="-285750">
              <a:buFont typeface="Arial" panose="020B0604020202020204" pitchFamily="34" charset="0"/>
              <a:buChar char="•"/>
            </a:pPr>
            <a:r>
              <a:rPr lang="de-DE" sz="1600" dirty="0"/>
              <a:t>voraussichtlich nicht im Laufe eines Schuljahres ausgeglichen werden können.</a:t>
            </a:r>
          </a:p>
        </p:txBody>
      </p:sp>
      <p:sp>
        <p:nvSpPr>
          <p:cNvPr id="5" name="Datumsplatzhalter 4">
            <a:extLst>
              <a:ext uri="{FF2B5EF4-FFF2-40B4-BE49-F238E27FC236}">
                <a16:creationId xmlns:a16="http://schemas.microsoft.com/office/drawing/2014/main" id="{51776FD8-7695-9629-7921-05E0FBF32314}"/>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08B48A6F-A8F3-F8A6-D08A-55460FE7A633}"/>
              </a:ext>
            </a:extLst>
          </p:cNvPr>
          <p:cNvSpPr>
            <a:spLocks noGrp="1"/>
          </p:cNvSpPr>
          <p:nvPr>
            <p:ph type="sldNum" sz="quarter" idx="12"/>
          </p:nvPr>
        </p:nvSpPr>
        <p:spPr/>
        <p:txBody>
          <a:bodyPr/>
          <a:lstStyle/>
          <a:p>
            <a:fld id="{C3752B7C-18A9-864D-BBCB-54A9F41B5594}" type="slidenum">
              <a:rPr lang="de-DE" smtClean="0"/>
              <a:pPr/>
              <a:t>91</a:t>
            </a:fld>
            <a:endParaRPr lang="de-DE" dirty="0"/>
          </a:p>
        </p:txBody>
      </p:sp>
    </p:spTree>
    <p:extLst>
      <p:ext uri="{BB962C8B-B14F-4D97-AF65-F5344CB8AC3E}">
        <p14:creationId xmlns:p14="http://schemas.microsoft.com/office/powerpoint/2010/main" val="136640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E7A586B-C943-689E-BFB4-472C459D710C}"/>
              </a:ext>
            </a:extLst>
          </p:cNvPr>
          <p:cNvSpPr>
            <a:spLocks noGrp="1"/>
          </p:cNvSpPr>
          <p:nvPr>
            <p:ph type="dt" sz="half" idx="10"/>
          </p:nvPr>
        </p:nvSpPr>
        <p:spPr/>
        <p:txBody>
          <a:bodyPr/>
          <a:lstStyle/>
          <a:p>
            <a:pPr>
              <a:lnSpc>
                <a:spcPct val="150000"/>
              </a:lnSpc>
            </a:pPr>
            <a:fld id="{1AFEB675-97A2-2047-A453-727B8A442EDA}" type="datetime6">
              <a:rPr lang="de-DE" smtClean="0"/>
              <a:t>August 23</a:t>
            </a:fld>
            <a:endParaRPr lang="de-DE" dirty="0"/>
          </a:p>
        </p:txBody>
      </p:sp>
      <p:sp>
        <p:nvSpPr>
          <p:cNvPr id="3" name="Foliennummernplatzhalter 2">
            <a:extLst>
              <a:ext uri="{FF2B5EF4-FFF2-40B4-BE49-F238E27FC236}">
                <a16:creationId xmlns:a16="http://schemas.microsoft.com/office/drawing/2014/main" id="{DA77AA2C-370D-BF68-7806-B1EA74098863}"/>
              </a:ext>
            </a:extLst>
          </p:cNvPr>
          <p:cNvSpPr>
            <a:spLocks noGrp="1"/>
          </p:cNvSpPr>
          <p:nvPr>
            <p:ph type="sldNum" sz="quarter" idx="12"/>
          </p:nvPr>
        </p:nvSpPr>
        <p:spPr/>
        <p:txBody>
          <a:bodyPr/>
          <a:lstStyle/>
          <a:p>
            <a:fld id="{C3752B7C-18A9-864D-BBCB-54A9F41B5594}" type="slidenum">
              <a:rPr lang="de-DE" smtClean="0"/>
              <a:pPr/>
              <a:t>11</a:t>
            </a:fld>
            <a:endParaRPr lang="de-DE" dirty="0"/>
          </a:p>
        </p:txBody>
      </p:sp>
      <p:sp>
        <p:nvSpPr>
          <p:cNvPr id="4" name="Textplatzhalter 3">
            <a:extLst>
              <a:ext uri="{FF2B5EF4-FFF2-40B4-BE49-F238E27FC236}">
                <a16:creationId xmlns:a16="http://schemas.microsoft.com/office/drawing/2014/main" id="{CCF68B00-C696-DBC3-2B3A-6A2F29B4FDE1}"/>
              </a:ext>
            </a:extLst>
          </p:cNvPr>
          <p:cNvSpPr>
            <a:spLocks noGrp="1"/>
          </p:cNvSpPr>
          <p:nvPr>
            <p:ph type="body" sz="quarter" idx="13"/>
          </p:nvPr>
        </p:nvSpPr>
        <p:spPr>
          <a:xfrm>
            <a:off x="1096423" y="4134419"/>
            <a:ext cx="7418927" cy="2340807"/>
          </a:xfrm>
        </p:spPr>
        <p:txBody>
          <a:bodyPr/>
          <a:lstStyle/>
          <a:p>
            <a:pPr marL="0" indent="0">
              <a:lnSpc>
                <a:spcPct val="100000"/>
              </a:lnSpc>
              <a:buNone/>
            </a:pPr>
            <a:r>
              <a:rPr lang="de-DE" sz="1800" dirty="0"/>
              <a:t>Reflexionsschwerpunkte: </a:t>
            </a:r>
          </a:p>
          <a:p>
            <a:pPr marL="285750" indent="-285750">
              <a:lnSpc>
                <a:spcPct val="100000"/>
              </a:lnSpc>
              <a:buFont typeface="Arial" panose="020B0604020202020204" pitchFamily="34" charset="0"/>
              <a:buChar char="•"/>
            </a:pPr>
            <a:r>
              <a:rPr lang="de-DE" sz="1800" dirty="0"/>
              <a:t>Inwiefern haben die sprachsensiblen Elemente Kinder mit Sprachschwierigkeiten/alle Kinder bei der Bearbeitung unterstützt?</a:t>
            </a:r>
          </a:p>
          <a:p>
            <a:pPr marL="285750" indent="-285750">
              <a:lnSpc>
                <a:spcPct val="100000"/>
              </a:lnSpc>
              <a:buFont typeface="Arial" panose="020B0604020202020204" pitchFamily="34" charset="0"/>
              <a:buChar char="•"/>
            </a:pPr>
            <a:r>
              <a:rPr lang="de-DE" sz="1800" b="0" i="0" u="none" strike="noStrike" dirty="0">
                <a:solidFill>
                  <a:srgbClr val="000000"/>
                </a:solidFill>
                <a:effectLst/>
                <a:latin typeface="Arial" panose="020B0604020202020204" pitchFamily="34" charset="0"/>
              </a:rPr>
              <a:t>Reflektieren Sie im Anschluss an die Erprobung in Ihrem Jahrgangsstufenteam Ihre Erfahrungen insbesondere im Hinblick auf die unterschiedlichen Zugänge und Lösungsprozesse der Schülerinnen und Schüler.​</a:t>
            </a:r>
            <a:endParaRPr lang="de-DE" sz="1800" dirty="0"/>
          </a:p>
          <a:p>
            <a:pPr>
              <a:lnSpc>
                <a:spcPct val="100000"/>
              </a:lnSpc>
              <a:spcBef>
                <a:spcPts val="400"/>
              </a:spcBef>
            </a:pPr>
            <a:endParaRPr lang="de-DE" sz="1800" dirty="0"/>
          </a:p>
        </p:txBody>
      </p:sp>
      <p:sp>
        <p:nvSpPr>
          <p:cNvPr id="5" name="Textplatzhalter 4">
            <a:extLst>
              <a:ext uri="{FF2B5EF4-FFF2-40B4-BE49-F238E27FC236}">
                <a16:creationId xmlns:a16="http://schemas.microsoft.com/office/drawing/2014/main" id="{D2EE9B10-0D7D-B7BD-DCA8-585033C7B50B}"/>
              </a:ext>
            </a:extLst>
          </p:cNvPr>
          <p:cNvSpPr>
            <a:spLocks noGrp="1"/>
          </p:cNvSpPr>
          <p:nvPr>
            <p:ph type="body" sz="quarter" idx="14"/>
          </p:nvPr>
        </p:nvSpPr>
        <p:spPr>
          <a:xfrm>
            <a:off x="1655172" y="1660386"/>
            <a:ext cx="6860178" cy="2474033"/>
          </a:xfrm>
        </p:spPr>
        <p:txBody>
          <a:bodyPr>
            <a:normAutofit fontScale="77500" lnSpcReduction="20000"/>
          </a:bodyPr>
          <a:lstStyle/>
          <a:p>
            <a:pPr marL="0" indent="0">
              <a:lnSpc>
                <a:spcPct val="100000"/>
              </a:lnSpc>
              <a:buNone/>
            </a:pPr>
            <a:r>
              <a:rPr lang="de-DE" sz="2400" dirty="0"/>
              <a:t>Erproben Sie eine Aufgabenstellung kompakt in Ihrer Lerngruppe oder mit ausgesuchten Kinder Ihrer Lerngruppe. Nutzen Sie die Basisaufgabe möglichst diagnostisch, um damit die weiterführende Förderung diagnosegeleitet durchzuführen.</a:t>
            </a:r>
          </a:p>
          <a:p>
            <a:pPr marL="0" indent="0">
              <a:lnSpc>
                <a:spcPct val="100000"/>
              </a:lnSpc>
              <a:buNone/>
            </a:pPr>
            <a:r>
              <a:rPr lang="de-DE" sz="2400" dirty="0"/>
              <a:t>Nutzen Sie einen Wortspeicher für Ihre Unterrichtseinheit.</a:t>
            </a:r>
          </a:p>
          <a:p>
            <a:pPr marL="0" indent="0">
              <a:lnSpc>
                <a:spcPct val="100000"/>
              </a:lnSpc>
              <a:buNone/>
            </a:pPr>
            <a:r>
              <a:rPr lang="de-DE" sz="2400" b="0" i="0" u="none" strike="noStrike" dirty="0">
                <a:solidFill>
                  <a:srgbClr val="000000"/>
                </a:solidFill>
                <a:effectLst/>
                <a:latin typeface="Arial" panose="020B0604020202020204" pitchFamily="34" charset="0"/>
              </a:rPr>
              <a:t>Halten Sie Ihre Beobachtungen zu den Reflexionsaspekten fest. Bringen Sie (gescannte/fotografierte) Kinderdokumente sowie Fragen und Anregungen zum nächsten Treffen mit. ​</a:t>
            </a:r>
            <a:endParaRPr lang="de-DE" sz="2400" dirty="0"/>
          </a:p>
        </p:txBody>
      </p:sp>
      <p:sp>
        <p:nvSpPr>
          <p:cNvPr id="7" name="Titel 1">
            <a:extLst>
              <a:ext uri="{FF2B5EF4-FFF2-40B4-BE49-F238E27FC236}">
                <a16:creationId xmlns:a16="http://schemas.microsoft.com/office/drawing/2014/main" id="{296A719E-775C-DF23-26F3-65B1D9BBE10D}"/>
              </a:ext>
            </a:extLst>
          </p:cNvPr>
          <p:cNvSpPr>
            <a:spLocks noGrp="1"/>
          </p:cNvSpPr>
          <p:nvPr>
            <p:ph type="title"/>
          </p:nvPr>
        </p:nvSpPr>
        <p:spPr>
          <a:xfrm>
            <a:off x="1096423" y="382774"/>
            <a:ext cx="7009509" cy="603704"/>
          </a:xfrm>
          <a:prstGeom prst="rect">
            <a:avLst/>
          </a:prstGeom>
        </p:spPr>
        <p:txBody>
          <a:bodyPr/>
          <a:lstStyle/>
          <a:p>
            <a:r>
              <a:rPr lang="de-DE" dirty="0"/>
              <a:t>5. Planung der Praxisaufgabe</a:t>
            </a:r>
          </a:p>
        </p:txBody>
      </p:sp>
    </p:spTree>
    <p:extLst>
      <p:ext uri="{BB962C8B-B14F-4D97-AF65-F5344CB8AC3E}">
        <p14:creationId xmlns:p14="http://schemas.microsoft.com/office/powerpoint/2010/main" val="25494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BAB491-0BE0-313E-A77C-FDF9DEADCFD9}"/>
              </a:ext>
            </a:extLst>
          </p:cNvPr>
          <p:cNvSpPr>
            <a:spLocks noGrp="1"/>
          </p:cNvSpPr>
          <p:nvPr>
            <p:ph type="title"/>
          </p:nvPr>
        </p:nvSpPr>
        <p:spPr/>
        <p:txBody>
          <a:bodyPr/>
          <a:lstStyle/>
          <a:p>
            <a:r>
              <a:rPr lang="de-DE" dirty="0"/>
              <a:t>4. Förderschwerpunkt Lernen</a:t>
            </a:r>
          </a:p>
        </p:txBody>
      </p:sp>
      <p:sp>
        <p:nvSpPr>
          <p:cNvPr id="3" name="Textplatzhalter 2">
            <a:extLst>
              <a:ext uri="{FF2B5EF4-FFF2-40B4-BE49-F238E27FC236}">
                <a16:creationId xmlns:a16="http://schemas.microsoft.com/office/drawing/2014/main" id="{4D67F361-7399-A2D5-B4E2-D7C42068B982}"/>
              </a:ext>
            </a:extLst>
          </p:cNvPr>
          <p:cNvSpPr>
            <a:spLocks noGrp="1"/>
          </p:cNvSpPr>
          <p:nvPr>
            <p:ph type="body" sz="quarter" idx="13"/>
          </p:nvPr>
        </p:nvSpPr>
        <p:spPr/>
        <p:txBody>
          <a:bodyPr/>
          <a:lstStyle/>
          <a:p>
            <a:r>
              <a:rPr lang="de-DE" cap="all" dirty="0"/>
              <a:t>Typische Entwicklungsbereiche</a:t>
            </a:r>
            <a:endParaRPr lang="de-DE" sz="1800" dirty="0"/>
          </a:p>
        </p:txBody>
      </p:sp>
      <p:sp>
        <p:nvSpPr>
          <p:cNvPr id="5" name="Datumsplatzhalter 4">
            <a:extLst>
              <a:ext uri="{FF2B5EF4-FFF2-40B4-BE49-F238E27FC236}">
                <a16:creationId xmlns:a16="http://schemas.microsoft.com/office/drawing/2014/main" id="{91060886-B749-F236-7086-9F3C459605B5}"/>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442026DE-834B-6897-F337-9652F48FE3AC}"/>
              </a:ext>
            </a:extLst>
          </p:cNvPr>
          <p:cNvSpPr>
            <a:spLocks noGrp="1"/>
          </p:cNvSpPr>
          <p:nvPr>
            <p:ph type="sldNum" sz="quarter" idx="12"/>
          </p:nvPr>
        </p:nvSpPr>
        <p:spPr/>
        <p:txBody>
          <a:bodyPr/>
          <a:lstStyle/>
          <a:p>
            <a:fld id="{C3752B7C-18A9-864D-BBCB-54A9F41B5594}" type="slidenum">
              <a:rPr lang="de-DE" smtClean="0"/>
              <a:pPr/>
              <a:t>92</a:t>
            </a:fld>
            <a:endParaRPr lang="de-DE" dirty="0"/>
          </a:p>
        </p:txBody>
      </p:sp>
      <p:pic>
        <p:nvPicPr>
          <p:cNvPr id="11" name="Inhaltsplatzhalter 10">
            <a:extLst>
              <a:ext uri="{FF2B5EF4-FFF2-40B4-BE49-F238E27FC236}">
                <a16:creationId xmlns:a16="http://schemas.microsoft.com/office/drawing/2014/main" id="{D0D5CC3C-B172-3A57-9336-D0CF778333F6}"/>
              </a:ext>
            </a:extLst>
          </p:cNvPr>
          <p:cNvPicPr>
            <a:picLocks noGrp="1" noChangeAspect="1"/>
          </p:cNvPicPr>
          <p:nvPr>
            <p:ph idx="1"/>
          </p:nvPr>
        </p:nvPicPr>
        <p:blipFill>
          <a:blip r:embed="rId3"/>
          <a:stretch>
            <a:fillRect/>
          </a:stretch>
        </p:blipFill>
        <p:spPr>
          <a:xfrm>
            <a:off x="1096423" y="1847210"/>
            <a:ext cx="3911401" cy="4005880"/>
          </a:xfrm>
        </p:spPr>
      </p:pic>
      <p:sp>
        <p:nvSpPr>
          <p:cNvPr id="4" name="Rechteck: abgerundete Ecken 3">
            <a:extLst>
              <a:ext uri="{FF2B5EF4-FFF2-40B4-BE49-F238E27FC236}">
                <a16:creationId xmlns:a16="http://schemas.microsoft.com/office/drawing/2014/main" id="{50303DF1-DEC9-6610-FAA7-48B75C81FFDD}"/>
              </a:ext>
            </a:extLst>
          </p:cNvPr>
          <p:cNvSpPr/>
          <p:nvPr/>
        </p:nvSpPr>
        <p:spPr>
          <a:xfrm>
            <a:off x="5353050" y="2076412"/>
            <a:ext cx="3352800" cy="762890"/>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FFFFFF"/>
                </a:solidFill>
                <a:effectLst/>
                <a:latin typeface="Arial" panose="020B0604020202020204" pitchFamily="34" charset="0"/>
                <a:cs typeface="Arial" panose="020B0604020202020204" pitchFamily="34" charset="0"/>
              </a:rPr>
              <a:t>Handlungssteuerung</a:t>
            </a:r>
          </a:p>
        </p:txBody>
      </p:sp>
      <p:sp>
        <p:nvSpPr>
          <p:cNvPr id="7" name="Rechteck: abgerundete Ecken 6">
            <a:extLst>
              <a:ext uri="{FF2B5EF4-FFF2-40B4-BE49-F238E27FC236}">
                <a16:creationId xmlns:a16="http://schemas.microsoft.com/office/drawing/2014/main" id="{D2B2E0A7-849A-FA31-F37B-BEC525DBA26B}"/>
              </a:ext>
            </a:extLst>
          </p:cNvPr>
          <p:cNvSpPr/>
          <p:nvPr/>
        </p:nvSpPr>
        <p:spPr>
          <a:xfrm>
            <a:off x="5353050" y="5093989"/>
            <a:ext cx="3352800" cy="762890"/>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FFFFFF"/>
                </a:solidFill>
                <a:effectLst/>
                <a:latin typeface="Arial" panose="020B0604020202020204" pitchFamily="34" charset="0"/>
                <a:cs typeface="Arial" panose="020B0604020202020204" pitchFamily="34" charset="0"/>
              </a:rPr>
              <a:t>Bereichsspezifisches </a:t>
            </a:r>
          </a:p>
          <a:p>
            <a:pPr algn="ctr"/>
            <a:r>
              <a:rPr lang="de-DE" sz="1800" b="0" i="0" dirty="0">
                <a:solidFill>
                  <a:srgbClr val="FFFFFF"/>
                </a:solidFill>
                <a:effectLst/>
                <a:latin typeface="Arial" panose="020B0604020202020204" pitchFamily="34" charset="0"/>
                <a:cs typeface="Arial" panose="020B0604020202020204" pitchFamily="34" charset="0"/>
              </a:rPr>
              <a:t>Wissen und Können</a:t>
            </a:r>
          </a:p>
        </p:txBody>
      </p:sp>
      <p:sp>
        <p:nvSpPr>
          <p:cNvPr id="8" name="Rechteck: abgerundete Ecken 7">
            <a:extLst>
              <a:ext uri="{FF2B5EF4-FFF2-40B4-BE49-F238E27FC236}">
                <a16:creationId xmlns:a16="http://schemas.microsoft.com/office/drawing/2014/main" id="{A8D0A73C-C785-BBB5-A867-EB45562EB850}"/>
              </a:ext>
            </a:extLst>
          </p:cNvPr>
          <p:cNvSpPr/>
          <p:nvPr/>
        </p:nvSpPr>
        <p:spPr>
          <a:xfrm>
            <a:off x="5353050" y="4083141"/>
            <a:ext cx="3352800" cy="762890"/>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FFFFFF"/>
                </a:solidFill>
                <a:effectLst/>
                <a:latin typeface="Arial" panose="020B0604020202020204" pitchFamily="34" charset="0"/>
                <a:cs typeface="Arial" panose="020B0604020202020204" pitchFamily="34" charset="0"/>
              </a:rPr>
              <a:t>Soziale Integration und Selbstkonzept</a:t>
            </a:r>
          </a:p>
        </p:txBody>
      </p:sp>
      <p:sp>
        <p:nvSpPr>
          <p:cNvPr id="9" name="Rechteck: abgerundete Ecken 8">
            <a:extLst>
              <a:ext uri="{FF2B5EF4-FFF2-40B4-BE49-F238E27FC236}">
                <a16:creationId xmlns:a16="http://schemas.microsoft.com/office/drawing/2014/main" id="{72AC5CEF-37A4-7B3E-1C43-F90F0BF6CC3A}"/>
              </a:ext>
            </a:extLst>
          </p:cNvPr>
          <p:cNvSpPr/>
          <p:nvPr/>
        </p:nvSpPr>
        <p:spPr>
          <a:xfrm>
            <a:off x="5353050" y="3087260"/>
            <a:ext cx="3352800" cy="762890"/>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FFFFFF"/>
                </a:solidFill>
                <a:effectLst/>
                <a:latin typeface="Arial" panose="020B0604020202020204" pitchFamily="34" charset="0"/>
                <a:cs typeface="Arial" panose="020B0604020202020204" pitchFamily="34" charset="0"/>
              </a:rPr>
              <a:t>Motivation und Konzentration</a:t>
            </a:r>
          </a:p>
        </p:txBody>
      </p:sp>
    </p:spTree>
    <p:extLst>
      <p:ext uri="{BB962C8B-B14F-4D97-AF65-F5344CB8AC3E}">
        <p14:creationId xmlns:p14="http://schemas.microsoft.com/office/powerpoint/2010/main" val="152912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6FD7A042-1F95-4C22-98A3-D0D85F43BE99}"/>
              </a:ext>
            </a:extLst>
          </p:cNvPr>
          <p:cNvSpPr>
            <a:spLocks noGrp="1"/>
          </p:cNvSpPr>
          <p:nvPr>
            <p:ph idx="1"/>
          </p:nvPr>
        </p:nvSpPr>
        <p:spPr>
          <a:xfrm>
            <a:off x="1096423" y="2250054"/>
            <a:ext cx="7009509" cy="3322670"/>
          </a:xfrm>
        </p:spPr>
        <p:txBody>
          <a:bodyPr/>
          <a:lstStyle/>
          <a:p>
            <a:pPr marL="0" indent="0">
              <a:buNone/>
            </a:pPr>
            <a:r>
              <a:rPr lang="de-DE" sz="1400" dirty="0"/>
              <a:t>Im Unterricht kann beobachtet werden, dass</a:t>
            </a:r>
          </a:p>
          <a:p>
            <a:pPr lvl="0"/>
            <a:r>
              <a:rPr lang="de-DE" sz="1400" dirty="0"/>
              <a:t>problemorientierte Aufgaben eine besondere Herausforderung für die Lernenden darstellen, insbesondere wenn das Problem und ein passender Lösungsweg noch identifiziert werden muss,</a:t>
            </a:r>
          </a:p>
          <a:p>
            <a:pPr lvl="0"/>
            <a:r>
              <a:rPr lang="de-DE" sz="1400" dirty="0"/>
              <a:t>die Lernenden dabei häufig ungeplant vorgehen oder sie dann nur auf einen begrenzten Pool von unterschiedlichen Lösungsstrategien zurückgreifen können und</a:t>
            </a:r>
          </a:p>
          <a:p>
            <a:pPr lvl="0"/>
            <a:r>
              <a:rPr lang="de-DE" sz="1400" dirty="0"/>
              <a:t>die Lernenden oft zum Reflektieren ihres Lösungsweges angeregt werden müssen, um ihn gegebenenfalls modifizieren zu können.</a:t>
            </a:r>
          </a:p>
          <a:p>
            <a:pPr marL="0" indent="0">
              <a:buNone/>
            </a:pPr>
            <a:endParaRPr lang="de-DE" dirty="0"/>
          </a:p>
        </p:txBody>
      </p:sp>
      <p:sp>
        <p:nvSpPr>
          <p:cNvPr id="2" name="Titel 1">
            <a:extLst>
              <a:ext uri="{FF2B5EF4-FFF2-40B4-BE49-F238E27FC236}">
                <a16:creationId xmlns:a16="http://schemas.microsoft.com/office/drawing/2014/main" id="{49BAB491-0BE0-313E-A77C-FDF9DEADCFD9}"/>
              </a:ext>
            </a:extLst>
          </p:cNvPr>
          <p:cNvSpPr>
            <a:spLocks noGrp="1"/>
          </p:cNvSpPr>
          <p:nvPr>
            <p:ph type="title"/>
          </p:nvPr>
        </p:nvSpPr>
        <p:spPr/>
        <p:txBody>
          <a:bodyPr/>
          <a:lstStyle/>
          <a:p>
            <a:r>
              <a:rPr lang="de-DE" dirty="0"/>
              <a:t>4. Förderschwerpunkt Lernen</a:t>
            </a:r>
          </a:p>
        </p:txBody>
      </p:sp>
      <p:sp>
        <p:nvSpPr>
          <p:cNvPr id="5" name="Datumsplatzhalter 4">
            <a:extLst>
              <a:ext uri="{FF2B5EF4-FFF2-40B4-BE49-F238E27FC236}">
                <a16:creationId xmlns:a16="http://schemas.microsoft.com/office/drawing/2014/main" id="{91060886-B749-F236-7086-9F3C459605B5}"/>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442026DE-834B-6897-F337-9652F48FE3AC}"/>
              </a:ext>
            </a:extLst>
          </p:cNvPr>
          <p:cNvSpPr>
            <a:spLocks noGrp="1"/>
          </p:cNvSpPr>
          <p:nvPr>
            <p:ph type="sldNum" sz="quarter" idx="12"/>
          </p:nvPr>
        </p:nvSpPr>
        <p:spPr/>
        <p:txBody>
          <a:bodyPr/>
          <a:lstStyle/>
          <a:p>
            <a:fld id="{C3752B7C-18A9-864D-BBCB-54A9F41B5594}" type="slidenum">
              <a:rPr lang="de-DE" smtClean="0"/>
              <a:pPr/>
              <a:t>93</a:t>
            </a:fld>
            <a:endParaRPr lang="de-DE" dirty="0"/>
          </a:p>
        </p:txBody>
      </p:sp>
      <p:sp>
        <p:nvSpPr>
          <p:cNvPr id="8" name="Rechteck: abgerundete Ecken 7">
            <a:extLst>
              <a:ext uri="{FF2B5EF4-FFF2-40B4-BE49-F238E27FC236}">
                <a16:creationId xmlns:a16="http://schemas.microsoft.com/office/drawing/2014/main" id="{353A6888-F66B-FDC9-4FB0-7C7ED55787F2}"/>
              </a:ext>
            </a:extLst>
          </p:cNvPr>
          <p:cNvSpPr/>
          <p:nvPr/>
        </p:nvSpPr>
        <p:spPr>
          <a:xfrm>
            <a:off x="1096423" y="1285276"/>
            <a:ext cx="3352800" cy="762890"/>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FFFFFF"/>
                </a:solidFill>
                <a:effectLst/>
                <a:latin typeface="Arial" panose="020B0604020202020204" pitchFamily="34" charset="0"/>
                <a:cs typeface="Arial" panose="020B0604020202020204" pitchFamily="34" charset="0"/>
              </a:rPr>
              <a:t>Handlungssteuerung</a:t>
            </a:r>
          </a:p>
        </p:txBody>
      </p:sp>
      <p:sp>
        <p:nvSpPr>
          <p:cNvPr id="10" name="Textfeld 9">
            <a:extLst>
              <a:ext uri="{FF2B5EF4-FFF2-40B4-BE49-F238E27FC236}">
                <a16:creationId xmlns:a16="http://schemas.microsoft.com/office/drawing/2014/main" id="{A9FDA85D-E0B6-8B51-1D06-6BAC50378FBA}"/>
              </a:ext>
            </a:extLst>
          </p:cNvPr>
          <p:cNvSpPr txBox="1"/>
          <p:nvPr/>
        </p:nvSpPr>
        <p:spPr>
          <a:xfrm>
            <a:off x="5803900" y="5903384"/>
            <a:ext cx="3140840" cy="307777"/>
          </a:xfrm>
          <a:prstGeom prst="rect">
            <a:avLst/>
          </a:prstGeom>
          <a:noFill/>
        </p:spPr>
        <p:txBody>
          <a:bodyPr wrap="square">
            <a:spAutoFit/>
          </a:bodyPr>
          <a:lstStyle/>
          <a:p>
            <a:r>
              <a:rPr lang="de-DE" sz="1400" dirty="0">
                <a:latin typeface="Arial" panose="020B0604020202020204" pitchFamily="34" charset="0"/>
                <a:cs typeface="Arial" panose="020B0604020202020204" pitchFamily="34" charset="0"/>
              </a:rPr>
              <a:t>(Grünke und Grosche, 2014, S. 77)</a:t>
            </a:r>
          </a:p>
        </p:txBody>
      </p:sp>
      <p:sp>
        <p:nvSpPr>
          <p:cNvPr id="11" name="Rechteck: abgerundete Ecken 10">
            <a:extLst>
              <a:ext uri="{FF2B5EF4-FFF2-40B4-BE49-F238E27FC236}">
                <a16:creationId xmlns:a16="http://schemas.microsoft.com/office/drawing/2014/main" id="{3DBD25F1-A79D-FE56-B4C1-5848E2CD5BCA}"/>
              </a:ext>
            </a:extLst>
          </p:cNvPr>
          <p:cNvSpPr/>
          <p:nvPr/>
        </p:nvSpPr>
        <p:spPr>
          <a:xfrm>
            <a:off x="5162550" y="1285276"/>
            <a:ext cx="3352800" cy="762890"/>
          </a:xfrm>
          <a:prstGeom prst="roundRect">
            <a:avLst/>
          </a:prstGeom>
          <a:noFill/>
          <a:ln>
            <a:solidFill>
              <a:srgbClr val="327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327882"/>
                </a:solidFill>
                <a:effectLst/>
                <a:latin typeface="Arial" panose="020B0604020202020204" pitchFamily="34" charset="0"/>
                <a:cs typeface="Arial" panose="020B0604020202020204" pitchFamily="34" charset="0"/>
              </a:rPr>
              <a:t>Indikatoren</a:t>
            </a:r>
          </a:p>
        </p:txBody>
      </p:sp>
    </p:spTree>
    <p:extLst>
      <p:ext uri="{BB962C8B-B14F-4D97-AF65-F5344CB8AC3E}">
        <p14:creationId xmlns:p14="http://schemas.microsoft.com/office/powerpoint/2010/main" val="78053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BAB491-0BE0-313E-A77C-FDF9DEADCFD9}"/>
              </a:ext>
            </a:extLst>
          </p:cNvPr>
          <p:cNvSpPr>
            <a:spLocks noGrp="1"/>
          </p:cNvSpPr>
          <p:nvPr>
            <p:ph type="title"/>
          </p:nvPr>
        </p:nvSpPr>
        <p:spPr/>
        <p:txBody>
          <a:bodyPr/>
          <a:lstStyle/>
          <a:p>
            <a:r>
              <a:rPr lang="de-DE" dirty="0"/>
              <a:t>4. Förderschwerpunkt Lernen</a:t>
            </a:r>
          </a:p>
        </p:txBody>
      </p:sp>
      <p:sp>
        <p:nvSpPr>
          <p:cNvPr id="5" name="Datumsplatzhalter 4">
            <a:extLst>
              <a:ext uri="{FF2B5EF4-FFF2-40B4-BE49-F238E27FC236}">
                <a16:creationId xmlns:a16="http://schemas.microsoft.com/office/drawing/2014/main" id="{91060886-B749-F236-7086-9F3C459605B5}"/>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442026DE-834B-6897-F337-9652F48FE3AC}"/>
              </a:ext>
            </a:extLst>
          </p:cNvPr>
          <p:cNvSpPr>
            <a:spLocks noGrp="1"/>
          </p:cNvSpPr>
          <p:nvPr>
            <p:ph type="sldNum" sz="quarter" idx="12"/>
          </p:nvPr>
        </p:nvSpPr>
        <p:spPr/>
        <p:txBody>
          <a:bodyPr/>
          <a:lstStyle/>
          <a:p>
            <a:fld id="{C3752B7C-18A9-864D-BBCB-54A9F41B5594}" type="slidenum">
              <a:rPr lang="de-DE" smtClean="0"/>
              <a:pPr/>
              <a:t>94</a:t>
            </a:fld>
            <a:endParaRPr lang="de-DE" dirty="0"/>
          </a:p>
        </p:txBody>
      </p:sp>
      <p:sp>
        <p:nvSpPr>
          <p:cNvPr id="7" name="Inhaltsplatzhalter 6">
            <a:extLst>
              <a:ext uri="{FF2B5EF4-FFF2-40B4-BE49-F238E27FC236}">
                <a16:creationId xmlns:a16="http://schemas.microsoft.com/office/drawing/2014/main" id="{717F266F-3F5D-671F-01A8-345DA047005E}"/>
              </a:ext>
            </a:extLst>
          </p:cNvPr>
          <p:cNvSpPr>
            <a:spLocks noGrp="1"/>
          </p:cNvSpPr>
          <p:nvPr>
            <p:ph idx="1"/>
          </p:nvPr>
        </p:nvSpPr>
        <p:spPr>
          <a:xfrm>
            <a:off x="1096423" y="2129860"/>
            <a:ext cx="7704677" cy="4418617"/>
          </a:xfrm>
        </p:spPr>
        <p:txBody>
          <a:bodyPr/>
          <a:lstStyle/>
          <a:p>
            <a:pPr marL="0" indent="0">
              <a:buNone/>
            </a:pPr>
            <a:r>
              <a:rPr lang="de-DE" dirty="0"/>
              <a:t>Vermittlung geeigneter Lernstrategien, insbesondere Denk- und Problemlösestrategien</a:t>
            </a:r>
          </a:p>
        </p:txBody>
      </p:sp>
      <p:pic>
        <p:nvPicPr>
          <p:cNvPr id="9" name="Grafik 8">
            <a:hlinkClick r:id="rId3"/>
            <a:extLst>
              <a:ext uri="{FF2B5EF4-FFF2-40B4-BE49-F238E27FC236}">
                <a16:creationId xmlns:a16="http://schemas.microsoft.com/office/drawing/2014/main" id="{9B55AFEA-922E-CDDC-017C-9361610AB9A0}"/>
              </a:ext>
            </a:extLst>
          </p:cNvPr>
          <p:cNvPicPr>
            <a:picLocks noChangeAspect="1"/>
          </p:cNvPicPr>
          <p:nvPr/>
        </p:nvPicPr>
        <p:blipFill>
          <a:blip r:embed="rId4"/>
          <a:stretch>
            <a:fillRect/>
          </a:stretch>
        </p:blipFill>
        <p:spPr>
          <a:xfrm>
            <a:off x="4114800" y="2639136"/>
            <a:ext cx="4686300" cy="3303457"/>
          </a:xfrm>
          <a:prstGeom prst="rect">
            <a:avLst/>
          </a:prstGeom>
        </p:spPr>
      </p:pic>
      <p:sp>
        <p:nvSpPr>
          <p:cNvPr id="12" name="Textfeld 11">
            <a:extLst>
              <a:ext uri="{FF2B5EF4-FFF2-40B4-BE49-F238E27FC236}">
                <a16:creationId xmlns:a16="http://schemas.microsoft.com/office/drawing/2014/main" id="{B6B154CE-18F9-8890-F648-99D1E7121318}"/>
              </a:ext>
            </a:extLst>
          </p:cNvPr>
          <p:cNvSpPr txBox="1"/>
          <p:nvPr/>
        </p:nvSpPr>
        <p:spPr>
          <a:xfrm>
            <a:off x="6535740" y="5986994"/>
            <a:ext cx="2267993" cy="276999"/>
          </a:xfrm>
          <a:prstGeom prst="rect">
            <a:avLst/>
          </a:prstGeom>
          <a:noFill/>
        </p:spPr>
        <p:txBody>
          <a:bodyPr wrap="none" rtlCol="0">
            <a:spAutoFit/>
          </a:bodyPr>
          <a:lstStyle/>
          <a:p>
            <a:r>
              <a:rPr lang="de-DE" sz="1200" dirty="0">
                <a:solidFill>
                  <a:srgbClr val="327D87"/>
                </a:solidFill>
                <a:hlinkClick r:id="rId5">
                  <a:extLst>
                    <a:ext uri="{A12FA001-AC4F-418D-AE19-62706E023703}">
                      <ahyp:hlinkClr xmlns:ahyp="http://schemas.microsoft.com/office/drawing/2018/hyperlinkcolor" val="tx"/>
                    </a:ext>
                  </a:extLst>
                </a:hlinkClick>
              </a:rPr>
              <a:t>https://pikas.dzlm.de/node/1131</a:t>
            </a:r>
            <a:endParaRPr lang="de-DE" sz="1200" dirty="0">
              <a:solidFill>
                <a:srgbClr val="327D87"/>
              </a:solidFill>
            </a:endParaRPr>
          </a:p>
        </p:txBody>
      </p:sp>
      <p:pic>
        <p:nvPicPr>
          <p:cNvPr id="14" name="Grafik 13">
            <a:hlinkClick r:id="rId3"/>
            <a:extLst>
              <a:ext uri="{FF2B5EF4-FFF2-40B4-BE49-F238E27FC236}">
                <a16:creationId xmlns:a16="http://schemas.microsoft.com/office/drawing/2014/main" id="{62303596-EAB0-6E55-3782-F12484ECFDEB}"/>
              </a:ext>
            </a:extLst>
          </p:cNvPr>
          <p:cNvPicPr>
            <a:picLocks noChangeAspect="1"/>
          </p:cNvPicPr>
          <p:nvPr/>
        </p:nvPicPr>
        <p:blipFill rotWithShape="1">
          <a:blip r:embed="rId4"/>
          <a:srcRect l="3253" t="8432" r="56503" b="48628"/>
          <a:stretch/>
        </p:blipFill>
        <p:spPr>
          <a:xfrm>
            <a:off x="342900" y="3069550"/>
            <a:ext cx="3705990" cy="2787450"/>
          </a:xfrm>
          <a:prstGeom prst="rect">
            <a:avLst/>
          </a:prstGeom>
        </p:spPr>
      </p:pic>
      <p:sp>
        <p:nvSpPr>
          <p:cNvPr id="10" name="Rechteck: abgerundete Ecken 9">
            <a:extLst>
              <a:ext uri="{FF2B5EF4-FFF2-40B4-BE49-F238E27FC236}">
                <a16:creationId xmlns:a16="http://schemas.microsoft.com/office/drawing/2014/main" id="{09B65B83-E95E-208D-97AB-FE0DB4DEA13E}"/>
              </a:ext>
            </a:extLst>
          </p:cNvPr>
          <p:cNvSpPr/>
          <p:nvPr/>
        </p:nvSpPr>
        <p:spPr>
          <a:xfrm>
            <a:off x="1096423" y="1285276"/>
            <a:ext cx="3352800" cy="762890"/>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FFFFFF"/>
                </a:solidFill>
                <a:effectLst/>
                <a:latin typeface="Arial" panose="020B0604020202020204" pitchFamily="34" charset="0"/>
                <a:cs typeface="Arial" panose="020B0604020202020204" pitchFamily="34" charset="0"/>
              </a:rPr>
              <a:t>Handlungssteuerung</a:t>
            </a:r>
          </a:p>
        </p:txBody>
      </p:sp>
      <p:sp>
        <p:nvSpPr>
          <p:cNvPr id="11" name="Rechteck: abgerundete Ecken 10">
            <a:extLst>
              <a:ext uri="{FF2B5EF4-FFF2-40B4-BE49-F238E27FC236}">
                <a16:creationId xmlns:a16="http://schemas.microsoft.com/office/drawing/2014/main" id="{13AA0C0B-DE6B-FA6F-E9DB-FC22E3A87A4B}"/>
              </a:ext>
            </a:extLst>
          </p:cNvPr>
          <p:cNvSpPr/>
          <p:nvPr/>
        </p:nvSpPr>
        <p:spPr>
          <a:xfrm>
            <a:off x="5162550" y="1285276"/>
            <a:ext cx="3352800" cy="762890"/>
          </a:xfrm>
          <a:prstGeom prst="roundRect">
            <a:avLst/>
          </a:prstGeom>
          <a:noFill/>
          <a:ln>
            <a:solidFill>
              <a:srgbClr val="327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327882"/>
                </a:solidFill>
                <a:effectLst/>
                <a:latin typeface="Arial" panose="020B0604020202020204" pitchFamily="34" charset="0"/>
                <a:cs typeface="Arial" panose="020B0604020202020204" pitchFamily="34" charset="0"/>
              </a:rPr>
              <a:t>Unterstützungsmöglichkeiten</a:t>
            </a:r>
          </a:p>
        </p:txBody>
      </p:sp>
    </p:spTree>
    <p:extLst>
      <p:ext uri="{BB962C8B-B14F-4D97-AF65-F5344CB8AC3E}">
        <p14:creationId xmlns:p14="http://schemas.microsoft.com/office/powerpoint/2010/main" val="151101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1B9780-CC20-3F6E-F088-AD9C39E026A1}"/>
              </a:ext>
            </a:extLst>
          </p:cNvPr>
          <p:cNvSpPr>
            <a:spLocks noGrp="1"/>
          </p:cNvSpPr>
          <p:nvPr>
            <p:ph type="title"/>
          </p:nvPr>
        </p:nvSpPr>
        <p:spPr/>
        <p:txBody>
          <a:bodyPr/>
          <a:lstStyle/>
          <a:p>
            <a:r>
              <a:rPr lang="de-DE" dirty="0"/>
              <a:t>4. Förderschwerpunkt Lernen</a:t>
            </a:r>
          </a:p>
        </p:txBody>
      </p:sp>
      <p:sp>
        <p:nvSpPr>
          <p:cNvPr id="5" name="Datumsplatzhalter 4">
            <a:extLst>
              <a:ext uri="{FF2B5EF4-FFF2-40B4-BE49-F238E27FC236}">
                <a16:creationId xmlns:a16="http://schemas.microsoft.com/office/drawing/2014/main" id="{7F207053-D113-21D1-8CC7-C81B88A9744D}"/>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95</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348966" y="2462923"/>
            <a:ext cx="6554709" cy="290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de-DE" sz="2000" dirty="0">
                <a:solidFill>
                  <a:srgbClr val="242021"/>
                </a:solidFill>
                <a:latin typeface="Arial" panose="020B0604020202020204" pitchFamily="34" charset="0"/>
                <a:cs typeface="Arial" panose="020B0604020202020204" pitchFamily="34" charset="0"/>
              </a:rPr>
              <a:t>Kinder im Förderschwerpunkt Lernen profitieren von der Förderung prozessbezogener Kompetenzen.</a:t>
            </a:r>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Tree>
    <p:extLst>
      <p:ext uri="{BB962C8B-B14F-4D97-AF65-F5344CB8AC3E}">
        <p14:creationId xmlns:p14="http://schemas.microsoft.com/office/powerpoint/2010/main" val="39548557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6FD7A042-1F95-4C22-98A3-D0D85F43BE99}"/>
              </a:ext>
            </a:extLst>
          </p:cNvPr>
          <p:cNvSpPr>
            <a:spLocks noGrp="1"/>
          </p:cNvSpPr>
          <p:nvPr>
            <p:ph idx="1"/>
          </p:nvPr>
        </p:nvSpPr>
        <p:spPr>
          <a:xfrm>
            <a:off x="1096423" y="2400300"/>
            <a:ext cx="7009509" cy="3208377"/>
          </a:xfrm>
        </p:spPr>
        <p:txBody>
          <a:bodyPr/>
          <a:lstStyle/>
          <a:p>
            <a:pPr marL="0" indent="0">
              <a:buNone/>
            </a:pPr>
            <a:r>
              <a:rPr lang="de-DE" sz="1400" dirty="0"/>
              <a:t>Im Unterricht kann beobachtet werden, dass</a:t>
            </a:r>
          </a:p>
          <a:p>
            <a:pPr lvl="0"/>
            <a:r>
              <a:rPr lang="de-DE" sz="1400" dirty="0"/>
              <a:t>längere Arbeitsphasen, in denen durchgängig konzentriert gearbeitet werden muss, eine besondere Herausforderung für die Lernenden darstellen,</a:t>
            </a:r>
          </a:p>
          <a:p>
            <a:pPr lvl="0"/>
            <a:r>
              <a:rPr lang="de-DE" sz="1400" dirty="0"/>
              <a:t>die Lernenden immer wieder motiviert werden müssen, um ihre Anstrengungsbereitschaft aufrecht erhalten zu können und</a:t>
            </a:r>
          </a:p>
          <a:p>
            <a:pPr lvl="0"/>
            <a:r>
              <a:rPr lang="de-DE" sz="1400" dirty="0"/>
              <a:t>die Lernenden besonders von einer reizarmen und ruhigen Arbeitsumgebung profitieren, um nicht abgelenkt zu werden.</a:t>
            </a:r>
          </a:p>
        </p:txBody>
      </p:sp>
      <p:sp>
        <p:nvSpPr>
          <p:cNvPr id="2" name="Titel 1">
            <a:extLst>
              <a:ext uri="{FF2B5EF4-FFF2-40B4-BE49-F238E27FC236}">
                <a16:creationId xmlns:a16="http://schemas.microsoft.com/office/drawing/2014/main" id="{49BAB491-0BE0-313E-A77C-FDF9DEADCFD9}"/>
              </a:ext>
            </a:extLst>
          </p:cNvPr>
          <p:cNvSpPr>
            <a:spLocks noGrp="1"/>
          </p:cNvSpPr>
          <p:nvPr>
            <p:ph type="title"/>
          </p:nvPr>
        </p:nvSpPr>
        <p:spPr/>
        <p:txBody>
          <a:bodyPr/>
          <a:lstStyle/>
          <a:p>
            <a:r>
              <a:rPr lang="de-DE" dirty="0"/>
              <a:t>4. Förderschwerpunkt Lernen</a:t>
            </a:r>
          </a:p>
        </p:txBody>
      </p:sp>
      <p:sp>
        <p:nvSpPr>
          <p:cNvPr id="5" name="Datumsplatzhalter 4">
            <a:extLst>
              <a:ext uri="{FF2B5EF4-FFF2-40B4-BE49-F238E27FC236}">
                <a16:creationId xmlns:a16="http://schemas.microsoft.com/office/drawing/2014/main" id="{91060886-B749-F236-7086-9F3C459605B5}"/>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442026DE-834B-6897-F337-9652F48FE3AC}"/>
              </a:ext>
            </a:extLst>
          </p:cNvPr>
          <p:cNvSpPr>
            <a:spLocks noGrp="1"/>
          </p:cNvSpPr>
          <p:nvPr>
            <p:ph type="sldNum" sz="quarter" idx="12"/>
          </p:nvPr>
        </p:nvSpPr>
        <p:spPr/>
        <p:txBody>
          <a:bodyPr/>
          <a:lstStyle/>
          <a:p>
            <a:fld id="{C3752B7C-18A9-864D-BBCB-54A9F41B5594}" type="slidenum">
              <a:rPr lang="de-DE" smtClean="0"/>
              <a:pPr/>
              <a:t>96</a:t>
            </a:fld>
            <a:endParaRPr lang="de-DE" dirty="0"/>
          </a:p>
        </p:txBody>
      </p:sp>
      <p:sp>
        <p:nvSpPr>
          <p:cNvPr id="10" name="Textfeld 9">
            <a:extLst>
              <a:ext uri="{FF2B5EF4-FFF2-40B4-BE49-F238E27FC236}">
                <a16:creationId xmlns:a16="http://schemas.microsoft.com/office/drawing/2014/main" id="{A9FDA85D-E0B6-8B51-1D06-6BAC50378FBA}"/>
              </a:ext>
            </a:extLst>
          </p:cNvPr>
          <p:cNvSpPr txBox="1"/>
          <p:nvPr/>
        </p:nvSpPr>
        <p:spPr>
          <a:xfrm>
            <a:off x="5803900" y="5903384"/>
            <a:ext cx="3140840" cy="307777"/>
          </a:xfrm>
          <a:prstGeom prst="rect">
            <a:avLst/>
          </a:prstGeom>
          <a:noFill/>
        </p:spPr>
        <p:txBody>
          <a:bodyPr wrap="square">
            <a:spAutoFit/>
          </a:bodyPr>
          <a:lstStyle/>
          <a:p>
            <a:r>
              <a:rPr lang="de-DE" sz="1400" dirty="0">
                <a:latin typeface="Arial" panose="020B0604020202020204" pitchFamily="34" charset="0"/>
                <a:cs typeface="Arial" panose="020B0604020202020204" pitchFamily="34" charset="0"/>
              </a:rPr>
              <a:t>(Grünke und Grosche, 2014, S. 77)</a:t>
            </a:r>
          </a:p>
        </p:txBody>
      </p:sp>
      <p:sp>
        <p:nvSpPr>
          <p:cNvPr id="11" name="Rechteck: abgerundete Ecken 10">
            <a:extLst>
              <a:ext uri="{FF2B5EF4-FFF2-40B4-BE49-F238E27FC236}">
                <a16:creationId xmlns:a16="http://schemas.microsoft.com/office/drawing/2014/main" id="{0111BEE0-4DF9-02C0-9377-8B58D52F9A6B}"/>
              </a:ext>
            </a:extLst>
          </p:cNvPr>
          <p:cNvSpPr/>
          <p:nvPr/>
        </p:nvSpPr>
        <p:spPr>
          <a:xfrm>
            <a:off x="1096423" y="1285276"/>
            <a:ext cx="3352800" cy="762890"/>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FFFFFF"/>
                </a:solidFill>
                <a:effectLst/>
                <a:latin typeface="Arial" panose="020B0604020202020204" pitchFamily="34" charset="0"/>
                <a:cs typeface="Arial" panose="020B0604020202020204" pitchFamily="34" charset="0"/>
              </a:rPr>
              <a:t>Motivation und Konzentration</a:t>
            </a:r>
          </a:p>
        </p:txBody>
      </p:sp>
      <p:sp>
        <p:nvSpPr>
          <p:cNvPr id="12" name="Rechteck: abgerundete Ecken 11">
            <a:extLst>
              <a:ext uri="{FF2B5EF4-FFF2-40B4-BE49-F238E27FC236}">
                <a16:creationId xmlns:a16="http://schemas.microsoft.com/office/drawing/2014/main" id="{F6EE7680-D59F-2EAD-BF9B-9C19207E68E6}"/>
              </a:ext>
            </a:extLst>
          </p:cNvPr>
          <p:cNvSpPr/>
          <p:nvPr/>
        </p:nvSpPr>
        <p:spPr>
          <a:xfrm>
            <a:off x="5162550" y="1285276"/>
            <a:ext cx="3352800" cy="762890"/>
          </a:xfrm>
          <a:prstGeom prst="roundRect">
            <a:avLst/>
          </a:prstGeom>
          <a:noFill/>
          <a:ln>
            <a:solidFill>
              <a:srgbClr val="327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327882"/>
                </a:solidFill>
                <a:effectLst/>
                <a:latin typeface="Arial" panose="020B0604020202020204" pitchFamily="34" charset="0"/>
                <a:cs typeface="Arial" panose="020B0604020202020204" pitchFamily="34" charset="0"/>
              </a:rPr>
              <a:t>Indikatoren</a:t>
            </a:r>
          </a:p>
        </p:txBody>
      </p:sp>
    </p:spTree>
    <p:extLst>
      <p:ext uri="{BB962C8B-B14F-4D97-AF65-F5344CB8AC3E}">
        <p14:creationId xmlns:p14="http://schemas.microsoft.com/office/powerpoint/2010/main" val="43046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BAB491-0BE0-313E-A77C-FDF9DEADCFD9}"/>
              </a:ext>
            </a:extLst>
          </p:cNvPr>
          <p:cNvSpPr>
            <a:spLocks noGrp="1"/>
          </p:cNvSpPr>
          <p:nvPr>
            <p:ph type="title"/>
          </p:nvPr>
        </p:nvSpPr>
        <p:spPr/>
        <p:txBody>
          <a:bodyPr/>
          <a:lstStyle/>
          <a:p>
            <a:r>
              <a:rPr lang="de-DE" dirty="0"/>
              <a:t>4. Förderschwerpunkt Lernen</a:t>
            </a:r>
          </a:p>
        </p:txBody>
      </p:sp>
      <p:sp>
        <p:nvSpPr>
          <p:cNvPr id="5" name="Datumsplatzhalter 4">
            <a:extLst>
              <a:ext uri="{FF2B5EF4-FFF2-40B4-BE49-F238E27FC236}">
                <a16:creationId xmlns:a16="http://schemas.microsoft.com/office/drawing/2014/main" id="{91060886-B749-F236-7086-9F3C459605B5}"/>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442026DE-834B-6897-F337-9652F48FE3AC}"/>
              </a:ext>
            </a:extLst>
          </p:cNvPr>
          <p:cNvSpPr>
            <a:spLocks noGrp="1"/>
          </p:cNvSpPr>
          <p:nvPr>
            <p:ph type="sldNum" sz="quarter" idx="12"/>
          </p:nvPr>
        </p:nvSpPr>
        <p:spPr/>
        <p:txBody>
          <a:bodyPr/>
          <a:lstStyle/>
          <a:p>
            <a:fld id="{C3752B7C-18A9-864D-BBCB-54A9F41B5594}" type="slidenum">
              <a:rPr lang="de-DE" smtClean="0"/>
              <a:pPr/>
              <a:t>97</a:t>
            </a:fld>
            <a:endParaRPr lang="de-DE" dirty="0"/>
          </a:p>
        </p:txBody>
      </p:sp>
      <p:sp>
        <p:nvSpPr>
          <p:cNvPr id="7" name="Inhaltsplatzhalter 6">
            <a:extLst>
              <a:ext uri="{FF2B5EF4-FFF2-40B4-BE49-F238E27FC236}">
                <a16:creationId xmlns:a16="http://schemas.microsoft.com/office/drawing/2014/main" id="{ACE6E2E3-D84A-34A1-D236-547626A169B0}"/>
              </a:ext>
            </a:extLst>
          </p:cNvPr>
          <p:cNvSpPr>
            <a:spLocks noGrp="1"/>
          </p:cNvSpPr>
          <p:nvPr>
            <p:ph idx="1"/>
          </p:nvPr>
        </p:nvSpPr>
        <p:spPr>
          <a:xfrm>
            <a:off x="1096423" y="2282261"/>
            <a:ext cx="7285577" cy="3280340"/>
          </a:xfrm>
        </p:spPr>
        <p:txBody>
          <a:bodyPr/>
          <a:lstStyle/>
          <a:p>
            <a:r>
              <a:rPr lang="de-DE" sz="1400" dirty="0"/>
              <a:t>Anstrengungsbereitschaft und zielorientiertes Arbeiten fördern,</a:t>
            </a:r>
          </a:p>
          <a:p>
            <a:r>
              <a:rPr lang="de-DE" sz="1400" dirty="0"/>
              <a:t>durch die Vermittlung von Erfolgserlebnissen</a:t>
            </a:r>
          </a:p>
        </p:txBody>
      </p:sp>
      <p:sp>
        <p:nvSpPr>
          <p:cNvPr id="13" name="Textfeld 12">
            <a:extLst>
              <a:ext uri="{FF2B5EF4-FFF2-40B4-BE49-F238E27FC236}">
                <a16:creationId xmlns:a16="http://schemas.microsoft.com/office/drawing/2014/main" id="{CE835EC9-931D-AE61-D496-B265C7A3D57A}"/>
              </a:ext>
            </a:extLst>
          </p:cNvPr>
          <p:cNvSpPr txBox="1"/>
          <p:nvPr/>
        </p:nvSpPr>
        <p:spPr>
          <a:xfrm>
            <a:off x="1141688" y="3710432"/>
            <a:ext cx="1261373" cy="738664"/>
          </a:xfrm>
          <a:prstGeom prst="rect">
            <a:avLst/>
          </a:prstGeom>
          <a:noFill/>
        </p:spPr>
        <p:txBody>
          <a:bodyPr wrap="square" rtlCol="0">
            <a:spAutoFit/>
          </a:bodyPr>
          <a:lstStyle/>
          <a:p>
            <a:pPr algn="ctr"/>
            <a:r>
              <a:rPr lang="de-DE" sz="1400" dirty="0">
                <a:solidFill>
                  <a:srgbClr val="327D87"/>
                </a:solidFill>
                <a:sym typeface="Wingdings" panose="05000000000000000000" pitchFamily="2" charset="2"/>
              </a:rPr>
              <a:t>individuell angepasste Aufgaben</a:t>
            </a:r>
            <a:endParaRPr lang="de-DE" sz="1400" dirty="0">
              <a:solidFill>
                <a:srgbClr val="327D87"/>
              </a:solidFill>
            </a:endParaRPr>
          </a:p>
        </p:txBody>
      </p:sp>
      <p:sp>
        <p:nvSpPr>
          <p:cNvPr id="10" name="Rechteck: abgerundete Ecken 9">
            <a:extLst>
              <a:ext uri="{FF2B5EF4-FFF2-40B4-BE49-F238E27FC236}">
                <a16:creationId xmlns:a16="http://schemas.microsoft.com/office/drawing/2014/main" id="{6C42690C-FB33-8CBF-3FA9-3EF4E08B5EC0}"/>
              </a:ext>
            </a:extLst>
          </p:cNvPr>
          <p:cNvSpPr/>
          <p:nvPr/>
        </p:nvSpPr>
        <p:spPr>
          <a:xfrm>
            <a:off x="1096423" y="1285276"/>
            <a:ext cx="3352800" cy="762890"/>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FFFFFF"/>
                </a:solidFill>
                <a:effectLst/>
                <a:latin typeface="Arial" panose="020B0604020202020204" pitchFamily="34" charset="0"/>
                <a:cs typeface="Arial" panose="020B0604020202020204" pitchFamily="34" charset="0"/>
              </a:rPr>
              <a:t>Motivation und Konzentration</a:t>
            </a:r>
          </a:p>
        </p:txBody>
      </p:sp>
      <p:sp>
        <p:nvSpPr>
          <p:cNvPr id="11" name="Rechteck: abgerundete Ecken 10">
            <a:extLst>
              <a:ext uri="{FF2B5EF4-FFF2-40B4-BE49-F238E27FC236}">
                <a16:creationId xmlns:a16="http://schemas.microsoft.com/office/drawing/2014/main" id="{85E7DF2D-9B93-C66F-F524-9B09AB7F16EC}"/>
              </a:ext>
            </a:extLst>
          </p:cNvPr>
          <p:cNvSpPr/>
          <p:nvPr/>
        </p:nvSpPr>
        <p:spPr>
          <a:xfrm>
            <a:off x="5162550" y="1285276"/>
            <a:ext cx="3352800" cy="762890"/>
          </a:xfrm>
          <a:prstGeom prst="roundRect">
            <a:avLst/>
          </a:prstGeom>
          <a:noFill/>
          <a:ln>
            <a:solidFill>
              <a:srgbClr val="327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327882"/>
                </a:solidFill>
                <a:latin typeface="Arial" panose="020B0604020202020204" pitchFamily="34" charset="0"/>
                <a:cs typeface="Arial" panose="020B0604020202020204" pitchFamily="34" charset="0"/>
              </a:rPr>
              <a:t>Unterstützungsmöglichkeiten</a:t>
            </a:r>
          </a:p>
        </p:txBody>
      </p:sp>
      <p:sp>
        <p:nvSpPr>
          <p:cNvPr id="14" name="Pfeil: nach unten 13">
            <a:extLst>
              <a:ext uri="{FF2B5EF4-FFF2-40B4-BE49-F238E27FC236}">
                <a16:creationId xmlns:a16="http://schemas.microsoft.com/office/drawing/2014/main" id="{906798FB-C504-22B3-45C6-28A72F930006}"/>
              </a:ext>
            </a:extLst>
          </p:cNvPr>
          <p:cNvSpPr/>
          <p:nvPr/>
        </p:nvSpPr>
        <p:spPr>
          <a:xfrm rot="16200000">
            <a:off x="750308" y="3877232"/>
            <a:ext cx="334140" cy="444883"/>
          </a:xfrm>
          <a:prstGeom prst="downArrow">
            <a:avLst/>
          </a:prstGeom>
          <a:solidFill>
            <a:srgbClr val="3278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730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B810B8B-0B10-5F2C-028F-AF5FF88FE384}"/>
              </a:ext>
            </a:extLst>
          </p:cNvPr>
          <p:cNvPicPr>
            <a:picLocks noChangeAspect="1"/>
          </p:cNvPicPr>
          <p:nvPr/>
        </p:nvPicPr>
        <p:blipFill>
          <a:blip r:embed="rId3"/>
          <a:stretch>
            <a:fillRect/>
          </a:stretch>
        </p:blipFill>
        <p:spPr>
          <a:xfrm>
            <a:off x="2878307" y="2219325"/>
            <a:ext cx="6060862" cy="3993925"/>
          </a:xfrm>
          <a:prstGeom prst="rect">
            <a:avLst/>
          </a:prstGeom>
        </p:spPr>
      </p:pic>
      <p:sp>
        <p:nvSpPr>
          <p:cNvPr id="2" name="Titel 1">
            <a:extLst>
              <a:ext uri="{FF2B5EF4-FFF2-40B4-BE49-F238E27FC236}">
                <a16:creationId xmlns:a16="http://schemas.microsoft.com/office/drawing/2014/main" id="{49BAB491-0BE0-313E-A77C-FDF9DEADCFD9}"/>
              </a:ext>
            </a:extLst>
          </p:cNvPr>
          <p:cNvSpPr>
            <a:spLocks noGrp="1"/>
          </p:cNvSpPr>
          <p:nvPr>
            <p:ph type="title"/>
          </p:nvPr>
        </p:nvSpPr>
        <p:spPr/>
        <p:txBody>
          <a:bodyPr/>
          <a:lstStyle/>
          <a:p>
            <a:r>
              <a:rPr lang="de-DE" dirty="0"/>
              <a:t>4. Förderschwerpunkt Lernen</a:t>
            </a:r>
          </a:p>
        </p:txBody>
      </p:sp>
      <p:sp>
        <p:nvSpPr>
          <p:cNvPr id="5" name="Datumsplatzhalter 4">
            <a:extLst>
              <a:ext uri="{FF2B5EF4-FFF2-40B4-BE49-F238E27FC236}">
                <a16:creationId xmlns:a16="http://schemas.microsoft.com/office/drawing/2014/main" id="{91060886-B749-F236-7086-9F3C459605B5}"/>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442026DE-834B-6897-F337-9652F48FE3AC}"/>
              </a:ext>
            </a:extLst>
          </p:cNvPr>
          <p:cNvSpPr>
            <a:spLocks noGrp="1"/>
          </p:cNvSpPr>
          <p:nvPr>
            <p:ph type="sldNum" sz="quarter" idx="12"/>
          </p:nvPr>
        </p:nvSpPr>
        <p:spPr/>
        <p:txBody>
          <a:bodyPr/>
          <a:lstStyle/>
          <a:p>
            <a:fld id="{C3752B7C-18A9-864D-BBCB-54A9F41B5594}" type="slidenum">
              <a:rPr lang="de-DE" smtClean="0"/>
              <a:pPr/>
              <a:t>98</a:t>
            </a:fld>
            <a:endParaRPr lang="de-DE" dirty="0"/>
          </a:p>
        </p:txBody>
      </p:sp>
      <p:pic>
        <p:nvPicPr>
          <p:cNvPr id="12" name="Grafik 11">
            <a:extLst>
              <a:ext uri="{FF2B5EF4-FFF2-40B4-BE49-F238E27FC236}">
                <a16:creationId xmlns:a16="http://schemas.microsoft.com/office/drawing/2014/main" id="{665CA89A-D452-210A-C481-7B58EBD519FB}"/>
              </a:ext>
            </a:extLst>
          </p:cNvPr>
          <p:cNvPicPr>
            <a:picLocks noChangeAspect="1"/>
          </p:cNvPicPr>
          <p:nvPr/>
        </p:nvPicPr>
        <p:blipFill>
          <a:blip r:embed="rId4"/>
          <a:stretch>
            <a:fillRect/>
          </a:stretch>
        </p:blipFill>
        <p:spPr>
          <a:xfrm>
            <a:off x="2629417" y="2197237"/>
            <a:ext cx="6309752" cy="4037318"/>
          </a:xfrm>
          <a:prstGeom prst="rect">
            <a:avLst/>
          </a:prstGeom>
        </p:spPr>
      </p:pic>
      <p:sp>
        <p:nvSpPr>
          <p:cNvPr id="13" name="Textfeld 12">
            <a:extLst>
              <a:ext uri="{FF2B5EF4-FFF2-40B4-BE49-F238E27FC236}">
                <a16:creationId xmlns:a16="http://schemas.microsoft.com/office/drawing/2014/main" id="{CE835EC9-931D-AE61-D496-B265C7A3D57A}"/>
              </a:ext>
            </a:extLst>
          </p:cNvPr>
          <p:cNvSpPr txBox="1"/>
          <p:nvPr/>
        </p:nvSpPr>
        <p:spPr>
          <a:xfrm>
            <a:off x="1141688" y="3710432"/>
            <a:ext cx="1261373" cy="738664"/>
          </a:xfrm>
          <a:prstGeom prst="rect">
            <a:avLst/>
          </a:prstGeom>
          <a:noFill/>
        </p:spPr>
        <p:txBody>
          <a:bodyPr wrap="square" rtlCol="0">
            <a:spAutoFit/>
          </a:bodyPr>
          <a:lstStyle/>
          <a:p>
            <a:pPr algn="ctr"/>
            <a:r>
              <a:rPr lang="de-DE" sz="1400" dirty="0">
                <a:solidFill>
                  <a:srgbClr val="327D87"/>
                </a:solidFill>
                <a:sym typeface="Wingdings" panose="05000000000000000000" pitchFamily="2" charset="2"/>
              </a:rPr>
              <a:t>individuell angepasste Aufgaben</a:t>
            </a:r>
            <a:endParaRPr lang="de-DE" sz="1400" dirty="0">
              <a:solidFill>
                <a:srgbClr val="327D87"/>
              </a:solidFill>
            </a:endParaRPr>
          </a:p>
        </p:txBody>
      </p:sp>
      <p:sp>
        <p:nvSpPr>
          <p:cNvPr id="10" name="Rechteck: abgerundete Ecken 9">
            <a:extLst>
              <a:ext uri="{FF2B5EF4-FFF2-40B4-BE49-F238E27FC236}">
                <a16:creationId xmlns:a16="http://schemas.microsoft.com/office/drawing/2014/main" id="{6C42690C-FB33-8CBF-3FA9-3EF4E08B5EC0}"/>
              </a:ext>
            </a:extLst>
          </p:cNvPr>
          <p:cNvSpPr/>
          <p:nvPr/>
        </p:nvSpPr>
        <p:spPr>
          <a:xfrm>
            <a:off x="1096423" y="1285276"/>
            <a:ext cx="3352800" cy="762890"/>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FFFFFF"/>
                </a:solidFill>
                <a:effectLst/>
                <a:latin typeface="Arial" panose="020B0604020202020204" pitchFamily="34" charset="0"/>
                <a:cs typeface="Arial" panose="020B0604020202020204" pitchFamily="34" charset="0"/>
              </a:rPr>
              <a:t>Motivation und Konzentration</a:t>
            </a:r>
          </a:p>
        </p:txBody>
      </p:sp>
      <p:sp>
        <p:nvSpPr>
          <p:cNvPr id="11" name="Rechteck: abgerundete Ecken 10">
            <a:extLst>
              <a:ext uri="{FF2B5EF4-FFF2-40B4-BE49-F238E27FC236}">
                <a16:creationId xmlns:a16="http://schemas.microsoft.com/office/drawing/2014/main" id="{85E7DF2D-9B93-C66F-F524-9B09AB7F16EC}"/>
              </a:ext>
            </a:extLst>
          </p:cNvPr>
          <p:cNvSpPr/>
          <p:nvPr/>
        </p:nvSpPr>
        <p:spPr>
          <a:xfrm>
            <a:off x="5162550" y="1285276"/>
            <a:ext cx="3352800" cy="762890"/>
          </a:xfrm>
          <a:prstGeom prst="roundRect">
            <a:avLst/>
          </a:prstGeom>
          <a:noFill/>
          <a:ln>
            <a:solidFill>
              <a:srgbClr val="327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327882"/>
                </a:solidFill>
                <a:latin typeface="Arial" panose="020B0604020202020204" pitchFamily="34" charset="0"/>
                <a:cs typeface="Arial" panose="020B0604020202020204" pitchFamily="34" charset="0"/>
              </a:rPr>
              <a:t>Unterstützungsmöglichkeiten</a:t>
            </a:r>
          </a:p>
        </p:txBody>
      </p:sp>
      <p:sp>
        <p:nvSpPr>
          <p:cNvPr id="14" name="Pfeil: nach unten 13">
            <a:extLst>
              <a:ext uri="{FF2B5EF4-FFF2-40B4-BE49-F238E27FC236}">
                <a16:creationId xmlns:a16="http://schemas.microsoft.com/office/drawing/2014/main" id="{906798FB-C504-22B3-45C6-28A72F930006}"/>
              </a:ext>
            </a:extLst>
          </p:cNvPr>
          <p:cNvSpPr/>
          <p:nvPr/>
        </p:nvSpPr>
        <p:spPr>
          <a:xfrm rot="16200000">
            <a:off x="750308" y="3877232"/>
            <a:ext cx="334140" cy="444883"/>
          </a:xfrm>
          <a:prstGeom prst="downArrow">
            <a:avLst/>
          </a:prstGeom>
          <a:solidFill>
            <a:srgbClr val="3278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6673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1B9780-CC20-3F6E-F088-AD9C39E026A1}"/>
              </a:ext>
            </a:extLst>
          </p:cNvPr>
          <p:cNvSpPr>
            <a:spLocks noGrp="1"/>
          </p:cNvSpPr>
          <p:nvPr>
            <p:ph type="title"/>
          </p:nvPr>
        </p:nvSpPr>
        <p:spPr/>
        <p:txBody>
          <a:bodyPr/>
          <a:lstStyle/>
          <a:p>
            <a:r>
              <a:rPr lang="de-DE" dirty="0"/>
              <a:t>4. Förderschwerpunkt Lernen</a:t>
            </a:r>
          </a:p>
        </p:txBody>
      </p:sp>
      <p:sp>
        <p:nvSpPr>
          <p:cNvPr id="5" name="Datumsplatzhalter 4">
            <a:extLst>
              <a:ext uri="{FF2B5EF4-FFF2-40B4-BE49-F238E27FC236}">
                <a16:creationId xmlns:a16="http://schemas.microsoft.com/office/drawing/2014/main" id="{7F207053-D113-21D1-8CC7-C81B88A9744D}"/>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843ED2A5-486C-C142-1177-275D4E900619}"/>
              </a:ext>
            </a:extLst>
          </p:cNvPr>
          <p:cNvSpPr>
            <a:spLocks noGrp="1"/>
          </p:cNvSpPr>
          <p:nvPr>
            <p:ph type="sldNum" sz="quarter" idx="12"/>
          </p:nvPr>
        </p:nvSpPr>
        <p:spPr/>
        <p:txBody>
          <a:bodyPr/>
          <a:lstStyle/>
          <a:p>
            <a:fld id="{C3752B7C-18A9-864D-BBCB-54A9F41B5594}" type="slidenum">
              <a:rPr lang="de-DE" smtClean="0"/>
              <a:pPr/>
              <a:t>99</a:t>
            </a:fld>
            <a:endParaRPr lang="de-DE" dirty="0"/>
          </a:p>
        </p:txBody>
      </p:sp>
      <p:sp>
        <p:nvSpPr>
          <p:cNvPr id="7" name="Textplatzhalter 2">
            <a:extLst>
              <a:ext uri="{FF2B5EF4-FFF2-40B4-BE49-F238E27FC236}">
                <a16:creationId xmlns:a16="http://schemas.microsoft.com/office/drawing/2014/main" id="{6921446E-E049-D8EC-5D3B-8EBB212112BC}"/>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KERNBOTSCHAFT</a:t>
            </a:r>
          </a:p>
        </p:txBody>
      </p:sp>
      <p:sp>
        <p:nvSpPr>
          <p:cNvPr id="10" name="Rechteck 9">
            <a:extLst>
              <a:ext uri="{FF2B5EF4-FFF2-40B4-BE49-F238E27FC236}">
                <a16:creationId xmlns:a16="http://schemas.microsoft.com/office/drawing/2014/main" id="{426E2CC5-1B3D-F452-9460-766488638653}"/>
              </a:ext>
            </a:extLst>
          </p:cNvPr>
          <p:cNvSpPr/>
          <p:nvPr/>
        </p:nvSpPr>
        <p:spPr>
          <a:xfrm>
            <a:off x="1096424" y="1983776"/>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C78099A9-4AB6-C6AA-4057-2D7AA9086D6C}"/>
              </a:ext>
            </a:extLst>
          </p:cNvPr>
          <p:cNvSpPr/>
          <p:nvPr/>
        </p:nvSpPr>
        <p:spPr>
          <a:xfrm>
            <a:off x="1153730" y="2024474"/>
            <a:ext cx="7009352" cy="3782024"/>
          </a:xfrm>
          <a:prstGeom prst="rect">
            <a:avLst/>
          </a:prstGeom>
          <a:noFill/>
          <a:ln w="19050">
            <a:solidFill>
              <a:srgbClr val="32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6A7342C0-E75A-D68A-1897-5850A8450BEB}"/>
              </a:ext>
            </a:extLst>
          </p:cNvPr>
          <p:cNvSpPr/>
          <p:nvPr/>
        </p:nvSpPr>
        <p:spPr>
          <a:xfrm>
            <a:off x="1348966" y="2462923"/>
            <a:ext cx="6554709" cy="290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pPr>
            <a:r>
              <a:rPr lang="de-DE" sz="2000" dirty="0">
                <a:solidFill>
                  <a:srgbClr val="242021"/>
                </a:solidFill>
                <a:latin typeface="Arial" panose="020B0604020202020204" pitchFamily="34" charset="0"/>
                <a:cs typeface="Arial" panose="020B0604020202020204" pitchFamily="34" charset="0"/>
              </a:rPr>
              <a:t>„Aufgaben adaptieren“ und „Diagnosegeleitet fördern“ sind wesentliche Leitideen, die die Passung zwischen individuellen Lernvoraussetzungen und den Anforderungen der Lernaufgabe / des mathematischen Inhaltes herstellen sollen.</a:t>
            </a:r>
          </a:p>
        </p:txBody>
      </p:sp>
      <p:grpSp>
        <p:nvGrpSpPr>
          <p:cNvPr id="17" name="Gruppieren 16">
            <a:extLst>
              <a:ext uri="{FF2B5EF4-FFF2-40B4-BE49-F238E27FC236}">
                <a16:creationId xmlns:a16="http://schemas.microsoft.com/office/drawing/2014/main" id="{7C6F7F19-ABBE-9C4B-8529-1D7648C67FB8}"/>
              </a:ext>
            </a:extLst>
          </p:cNvPr>
          <p:cNvGrpSpPr/>
          <p:nvPr/>
        </p:nvGrpSpPr>
        <p:grpSpPr>
          <a:xfrm>
            <a:off x="7587267" y="5010714"/>
            <a:ext cx="1059301" cy="1059301"/>
            <a:chOff x="5395474" y="4919216"/>
            <a:chExt cx="1059301" cy="1059301"/>
          </a:xfrm>
        </p:grpSpPr>
        <p:sp>
          <p:nvSpPr>
            <p:cNvPr id="16" name="Rechteck 15">
              <a:extLst>
                <a:ext uri="{FF2B5EF4-FFF2-40B4-BE49-F238E27FC236}">
                  <a16:creationId xmlns:a16="http://schemas.microsoft.com/office/drawing/2014/main" id="{7D4FD5B5-D011-66E5-775D-3FF78A2F85F1}"/>
                </a:ext>
              </a:extLst>
            </p:cNvPr>
            <p:cNvSpPr/>
            <p:nvPr/>
          </p:nvSpPr>
          <p:spPr>
            <a:xfrm>
              <a:off x="5504961" y="5330295"/>
              <a:ext cx="882076" cy="22259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Aktenkoffer mit einfarbiger Füllung">
              <a:extLst>
                <a:ext uri="{FF2B5EF4-FFF2-40B4-BE49-F238E27FC236}">
                  <a16:creationId xmlns:a16="http://schemas.microsoft.com/office/drawing/2014/main" id="{17D57730-B9CE-E1E4-F04E-FF94C85771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5474" y="4919216"/>
              <a:ext cx="1059301" cy="1059301"/>
            </a:xfrm>
            <a:prstGeom prst="rect">
              <a:avLst/>
            </a:prstGeom>
            <a:effectLst>
              <a:outerShdw blurRad="88900" dist="38100" dir="2700000" algn="tl" rotWithShape="0">
                <a:prstClr val="black">
                  <a:alpha val="25000"/>
                </a:prstClr>
              </a:outerShdw>
            </a:effectLst>
          </p:spPr>
        </p:pic>
      </p:grpSp>
    </p:spTree>
    <p:extLst>
      <p:ext uri="{BB962C8B-B14F-4D97-AF65-F5344CB8AC3E}">
        <p14:creationId xmlns:p14="http://schemas.microsoft.com/office/powerpoint/2010/main" val="35175065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6FD7A042-1F95-4C22-98A3-D0D85F43BE99}"/>
              </a:ext>
            </a:extLst>
          </p:cNvPr>
          <p:cNvSpPr>
            <a:spLocks noGrp="1"/>
          </p:cNvSpPr>
          <p:nvPr>
            <p:ph idx="1"/>
          </p:nvPr>
        </p:nvSpPr>
        <p:spPr>
          <a:xfrm>
            <a:off x="1096423" y="2400300"/>
            <a:ext cx="7009509" cy="3208377"/>
          </a:xfrm>
        </p:spPr>
        <p:txBody>
          <a:bodyPr/>
          <a:lstStyle/>
          <a:p>
            <a:pPr marL="0" indent="0">
              <a:lnSpc>
                <a:spcPct val="114000"/>
              </a:lnSpc>
              <a:spcBef>
                <a:spcPts val="600"/>
              </a:spcBef>
              <a:spcAft>
                <a:spcPts val="600"/>
              </a:spcAft>
              <a:buNone/>
            </a:pPr>
            <a:r>
              <a:rPr lang="de-DE" sz="1400" dirty="0"/>
              <a:t>Im Unterricht kann beobachtet werden, dass</a:t>
            </a:r>
          </a:p>
          <a:p>
            <a:pPr>
              <a:lnSpc>
                <a:spcPct val="114000"/>
              </a:lnSpc>
              <a:spcBef>
                <a:spcPts val="600"/>
              </a:spcBef>
              <a:spcAft>
                <a:spcPts val="600"/>
              </a:spcAft>
            </a:pPr>
            <a:r>
              <a:rPr lang="de-DE" sz="1400" dirty="0"/>
              <a:t>die Lernenden ein geringes Selbstvertrauen in ihre mathematischen Fähigkeiten zeigen,</a:t>
            </a:r>
          </a:p>
          <a:p>
            <a:pPr>
              <a:lnSpc>
                <a:spcPct val="114000"/>
              </a:lnSpc>
              <a:spcBef>
                <a:spcPts val="600"/>
              </a:spcBef>
              <a:spcAft>
                <a:spcPts val="600"/>
              </a:spcAft>
            </a:pPr>
            <a:r>
              <a:rPr lang="de-DE" sz="1400" dirty="0"/>
              <a:t>sie sich während des Unterrichts zurück ziehen, z.B. keine Fragen stellen oder aktiv mit anderen Lernenden zusammenarbeiten und</a:t>
            </a:r>
          </a:p>
          <a:p>
            <a:pPr>
              <a:lnSpc>
                <a:spcPct val="114000"/>
              </a:lnSpc>
              <a:spcBef>
                <a:spcPts val="600"/>
              </a:spcBef>
              <a:spcAft>
                <a:spcPts val="600"/>
              </a:spcAft>
            </a:pPr>
            <a:r>
              <a:rPr lang="de-DE" sz="1400" dirty="0"/>
              <a:t>sie sich von der Beschäftigung mit mathematischen Inhalten distanzieren.</a:t>
            </a:r>
          </a:p>
          <a:p>
            <a:pPr>
              <a:lnSpc>
                <a:spcPct val="114000"/>
              </a:lnSpc>
              <a:spcBef>
                <a:spcPts val="600"/>
              </a:spcBef>
              <a:spcAft>
                <a:spcPts val="600"/>
              </a:spcAft>
            </a:pPr>
            <a:endParaRPr lang="de-DE" dirty="0"/>
          </a:p>
          <a:p>
            <a:pPr>
              <a:lnSpc>
                <a:spcPct val="114000"/>
              </a:lnSpc>
              <a:spcBef>
                <a:spcPts val="600"/>
              </a:spcBef>
              <a:spcAft>
                <a:spcPts val="600"/>
              </a:spcAft>
            </a:pPr>
            <a:endParaRPr lang="de-DE" dirty="0"/>
          </a:p>
        </p:txBody>
      </p:sp>
      <p:sp>
        <p:nvSpPr>
          <p:cNvPr id="2" name="Titel 1">
            <a:extLst>
              <a:ext uri="{FF2B5EF4-FFF2-40B4-BE49-F238E27FC236}">
                <a16:creationId xmlns:a16="http://schemas.microsoft.com/office/drawing/2014/main" id="{49BAB491-0BE0-313E-A77C-FDF9DEADCFD9}"/>
              </a:ext>
            </a:extLst>
          </p:cNvPr>
          <p:cNvSpPr>
            <a:spLocks noGrp="1"/>
          </p:cNvSpPr>
          <p:nvPr>
            <p:ph type="title"/>
          </p:nvPr>
        </p:nvSpPr>
        <p:spPr/>
        <p:txBody>
          <a:bodyPr/>
          <a:lstStyle/>
          <a:p>
            <a:r>
              <a:rPr lang="de-DE" dirty="0"/>
              <a:t>4. Förderschwerpunkt Lernen</a:t>
            </a:r>
          </a:p>
        </p:txBody>
      </p:sp>
      <p:sp>
        <p:nvSpPr>
          <p:cNvPr id="5" name="Datumsplatzhalter 4">
            <a:extLst>
              <a:ext uri="{FF2B5EF4-FFF2-40B4-BE49-F238E27FC236}">
                <a16:creationId xmlns:a16="http://schemas.microsoft.com/office/drawing/2014/main" id="{91060886-B749-F236-7086-9F3C459605B5}"/>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442026DE-834B-6897-F337-9652F48FE3AC}"/>
              </a:ext>
            </a:extLst>
          </p:cNvPr>
          <p:cNvSpPr>
            <a:spLocks noGrp="1"/>
          </p:cNvSpPr>
          <p:nvPr>
            <p:ph type="sldNum" sz="quarter" idx="12"/>
          </p:nvPr>
        </p:nvSpPr>
        <p:spPr/>
        <p:txBody>
          <a:bodyPr/>
          <a:lstStyle/>
          <a:p>
            <a:fld id="{C3752B7C-18A9-864D-BBCB-54A9F41B5594}" type="slidenum">
              <a:rPr lang="de-DE" smtClean="0"/>
              <a:pPr/>
              <a:t>100</a:t>
            </a:fld>
            <a:endParaRPr lang="de-DE" dirty="0"/>
          </a:p>
        </p:txBody>
      </p:sp>
      <p:sp>
        <p:nvSpPr>
          <p:cNvPr id="10" name="Rechteck: abgerundete Ecken 9">
            <a:extLst>
              <a:ext uri="{FF2B5EF4-FFF2-40B4-BE49-F238E27FC236}">
                <a16:creationId xmlns:a16="http://schemas.microsoft.com/office/drawing/2014/main" id="{049FA135-8A60-EAC6-CDD6-6AB834802EC0}"/>
              </a:ext>
            </a:extLst>
          </p:cNvPr>
          <p:cNvSpPr/>
          <p:nvPr/>
        </p:nvSpPr>
        <p:spPr>
          <a:xfrm>
            <a:off x="1096423" y="1285276"/>
            <a:ext cx="3352800" cy="762890"/>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FFFFFF"/>
                </a:solidFill>
                <a:effectLst/>
                <a:latin typeface="Arial" panose="020B0604020202020204" pitchFamily="34" charset="0"/>
                <a:cs typeface="Arial" panose="020B0604020202020204" pitchFamily="34" charset="0"/>
              </a:rPr>
              <a:t>Soziale Integration und Selbstkonzept</a:t>
            </a:r>
          </a:p>
        </p:txBody>
      </p:sp>
      <p:sp>
        <p:nvSpPr>
          <p:cNvPr id="11" name="Rechteck: abgerundete Ecken 10">
            <a:extLst>
              <a:ext uri="{FF2B5EF4-FFF2-40B4-BE49-F238E27FC236}">
                <a16:creationId xmlns:a16="http://schemas.microsoft.com/office/drawing/2014/main" id="{FA23C5CD-FD96-262E-505D-0EBC1D283759}"/>
              </a:ext>
            </a:extLst>
          </p:cNvPr>
          <p:cNvSpPr/>
          <p:nvPr/>
        </p:nvSpPr>
        <p:spPr>
          <a:xfrm>
            <a:off x="5162550" y="1285276"/>
            <a:ext cx="3352800" cy="762890"/>
          </a:xfrm>
          <a:prstGeom prst="roundRect">
            <a:avLst/>
          </a:prstGeom>
          <a:noFill/>
          <a:ln>
            <a:solidFill>
              <a:srgbClr val="327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327882"/>
                </a:solidFill>
                <a:effectLst/>
                <a:latin typeface="Arial" panose="020B0604020202020204" pitchFamily="34" charset="0"/>
                <a:cs typeface="Arial" panose="020B0604020202020204" pitchFamily="34" charset="0"/>
              </a:rPr>
              <a:t>Indikatoren</a:t>
            </a:r>
          </a:p>
        </p:txBody>
      </p:sp>
    </p:spTree>
    <p:extLst>
      <p:ext uri="{BB962C8B-B14F-4D97-AF65-F5344CB8AC3E}">
        <p14:creationId xmlns:p14="http://schemas.microsoft.com/office/powerpoint/2010/main" val="326872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BAB491-0BE0-313E-A77C-FDF9DEADCFD9}"/>
              </a:ext>
            </a:extLst>
          </p:cNvPr>
          <p:cNvSpPr>
            <a:spLocks noGrp="1"/>
          </p:cNvSpPr>
          <p:nvPr>
            <p:ph type="title"/>
          </p:nvPr>
        </p:nvSpPr>
        <p:spPr/>
        <p:txBody>
          <a:bodyPr/>
          <a:lstStyle/>
          <a:p>
            <a:r>
              <a:rPr lang="de-DE" dirty="0"/>
              <a:t>4. Förderschwerpunkt Lernen</a:t>
            </a:r>
          </a:p>
        </p:txBody>
      </p:sp>
      <p:sp>
        <p:nvSpPr>
          <p:cNvPr id="5" name="Datumsplatzhalter 4">
            <a:extLst>
              <a:ext uri="{FF2B5EF4-FFF2-40B4-BE49-F238E27FC236}">
                <a16:creationId xmlns:a16="http://schemas.microsoft.com/office/drawing/2014/main" id="{91060886-B749-F236-7086-9F3C459605B5}"/>
              </a:ext>
            </a:extLst>
          </p:cNvPr>
          <p:cNvSpPr>
            <a:spLocks noGrp="1"/>
          </p:cNvSpPr>
          <p:nvPr>
            <p:ph type="dt" sz="half" idx="10"/>
          </p:nvPr>
        </p:nvSpPr>
        <p:spPr/>
        <p:txBody>
          <a:bodyPr/>
          <a:lstStyle/>
          <a:p>
            <a:pPr>
              <a:lnSpc>
                <a:spcPct val="150000"/>
              </a:lnSpc>
            </a:pPr>
            <a:fld id="{000CEE34-2044-5642-B412-BC2C7C7150CF}" type="datetime6">
              <a:rPr lang="de-DE" smtClean="0"/>
              <a:t>August 23</a:t>
            </a:fld>
            <a:endParaRPr lang="de-DE" dirty="0"/>
          </a:p>
        </p:txBody>
      </p:sp>
      <p:sp>
        <p:nvSpPr>
          <p:cNvPr id="6" name="Foliennummernplatzhalter 5">
            <a:extLst>
              <a:ext uri="{FF2B5EF4-FFF2-40B4-BE49-F238E27FC236}">
                <a16:creationId xmlns:a16="http://schemas.microsoft.com/office/drawing/2014/main" id="{442026DE-834B-6897-F337-9652F48FE3AC}"/>
              </a:ext>
            </a:extLst>
          </p:cNvPr>
          <p:cNvSpPr>
            <a:spLocks noGrp="1"/>
          </p:cNvSpPr>
          <p:nvPr>
            <p:ph type="sldNum" sz="quarter" idx="12"/>
          </p:nvPr>
        </p:nvSpPr>
        <p:spPr/>
        <p:txBody>
          <a:bodyPr/>
          <a:lstStyle/>
          <a:p>
            <a:fld id="{C3752B7C-18A9-864D-BBCB-54A9F41B5594}" type="slidenum">
              <a:rPr lang="de-DE" smtClean="0"/>
              <a:pPr/>
              <a:t>101</a:t>
            </a:fld>
            <a:endParaRPr lang="de-DE" dirty="0"/>
          </a:p>
        </p:txBody>
      </p:sp>
      <p:pic>
        <p:nvPicPr>
          <p:cNvPr id="8" name="Inhaltsplatzhalter 7">
            <a:extLst>
              <a:ext uri="{FF2B5EF4-FFF2-40B4-BE49-F238E27FC236}">
                <a16:creationId xmlns:a16="http://schemas.microsoft.com/office/drawing/2014/main" id="{5A3390AA-DC6E-BFD2-188D-0D0A75C97673}"/>
              </a:ext>
            </a:extLst>
          </p:cNvPr>
          <p:cNvPicPr>
            <a:picLocks noGrp="1" noChangeAspect="1"/>
          </p:cNvPicPr>
          <p:nvPr>
            <p:ph idx="1"/>
          </p:nvPr>
        </p:nvPicPr>
        <p:blipFill>
          <a:blip r:embed="rId3"/>
          <a:stretch>
            <a:fillRect/>
          </a:stretch>
        </p:blipFill>
        <p:spPr>
          <a:xfrm>
            <a:off x="3428235" y="2346964"/>
            <a:ext cx="5553840" cy="3570446"/>
          </a:xfrm>
        </p:spPr>
      </p:pic>
      <p:sp>
        <p:nvSpPr>
          <p:cNvPr id="9" name="Rechteck: abgerundete Ecken 8">
            <a:extLst>
              <a:ext uri="{FF2B5EF4-FFF2-40B4-BE49-F238E27FC236}">
                <a16:creationId xmlns:a16="http://schemas.microsoft.com/office/drawing/2014/main" id="{2E635ADC-CB21-06A0-78B3-9C7966FCF98F}"/>
              </a:ext>
            </a:extLst>
          </p:cNvPr>
          <p:cNvSpPr/>
          <p:nvPr/>
        </p:nvSpPr>
        <p:spPr>
          <a:xfrm>
            <a:off x="1096423" y="1285276"/>
            <a:ext cx="3352800" cy="762890"/>
          </a:xfrm>
          <a:prstGeom prst="roundRect">
            <a:avLst/>
          </a:prstGeom>
          <a:solidFill>
            <a:srgbClr val="327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FFFFFF"/>
                </a:solidFill>
                <a:effectLst/>
                <a:latin typeface="Arial" panose="020B0604020202020204" pitchFamily="34" charset="0"/>
                <a:cs typeface="Arial" panose="020B0604020202020204" pitchFamily="34" charset="0"/>
              </a:rPr>
              <a:t>Soziale Integration und Selbstkonzept</a:t>
            </a:r>
          </a:p>
        </p:txBody>
      </p:sp>
      <p:sp>
        <p:nvSpPr>
          <p:cNvPr id="10" name="Rechteck: abgerundete Ecken 9">
            <a:extLst>
              <a:ext uri="{FF2B5EF4-FFF2-40B4-BE49-F238E27FC236}">
                <a16:creationId xmlns:a16="http://schemas.microsoft.com/office/drawing/2014/main" id="{564DF80F-DD19-33E5-BD33-D5076E7A1182}"/>
              </a:ext>
            </a:extLst>
          </p:cNvPr>
          <p:cNvSpPr/>
          <p:nvPr/>
        </p:nvSpPr>
        <p:spPr>
          <a:xfrm>
            <a:off x="5162550" y="1285276"/>
            <a:ext cx="3352800" cy="762890"/>
          </a:xfrm>
          <a:prstGeom prst="roundRect">
            <a:avLst/>
          </a:prstGeom>
          <a:noFill/>
          <a:ln>
            <a:solidFill>
              <a:srgbClr val="327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dirty="0">
                <a:solidFill>
                  <a:srgbClr val="327882"/>
                </a:solidFill>
                <a:effectLst/>
                <a:latin typeface="Arial" panose="020B0604020202020204" pitchFamily="34" charset="0"/>
                <a:cs typeface="Arial" panose="020B0604020202020204" pitchFamily="34" charset="0"/>
              </a:rPr>
              <a:t>Unterstützungsmöglichkeiten</a:t>
            </a:r>
          </a:p>
        </p:txBody>
      </p:sp>
      <p:sp>
        <p:nvSpPr>
          <p:cNvPr id="12" name="Inhaltsplatzhalter 6">
            <a:extLst>
              <a:ext uri="{FF2B5EF4-FFF2-40B4-BE49-F238E27FC236}">
                <a16:creationId xmlns:a16="http://schemas.microsoft.com/office/drawing/2014/main" id="{A85DACC1-6DF8-DAE7-1F4D-D7DA8158BBD5}"/>
              </a:ext>
            </a:extLst>
          </p:cNvPr>
          <p:cNvSpPr txBox="1">
            <a:spLocks/>
          </p:cNvSpPr>
          <p:nvPr/>
        </p:nvSpPr>
        <p:spPr>
          <a:xfrm>
            <a:off x="953548" y="3295461"/>
            <a:ext cx="2542127" cy="1981580"/>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400" dirty="0"/>
              <a:t>Aktivitäten gemeinsamen Lernens</a:t>
            </a:r>
          </a:p>
          <a:p>
            <a:r>
              <a:rPr lang="de-DE" sz="1400" dirty="0"/>
              <a:t>tutorielle Arrangements</a:t>
            </a:r>
          </a:p>
        </p:txBody>
      </p:sp>
    </p:spTree>
    <p:extLst>
      <p:ext uri="{BB962C8B-B14F-4D97-AF65-F5344CB8AC3E}">
        <p14:creationId xmlns:p14="http://schemas.microsoft.com/office/powerpoint/2010/main" val="26645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12102</Words>
  <Application>Microsoft Office PowerPoint</Application>
  <PresentationFormat>Bildschirmpräsentation (4:3)</PresentationFormat>
  <Paragraphs>1447</Paragraphs>
  <Slides>121</Slides>
  <Notes>76</Notes>
  <HiddenSlides>21</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121</vt:i4>
      </vt:variant>
    </vt:vector>
  </HeadingPairs>
  <TitlesOfParts>
    <vt:vector size="130" baseType="lpstr">
      <vt:lpstr>Arial</vt:lpstr>
      <vt:lpstr>Calibri</vt:lpstr>
      <vt:lpstr>Comic Sans MS</vt:lpstr>
      <vt:lpstr>Helvetica Light</vt:lpstr>
      <vt:lpstr>Helvetica Neue</vt:lpstr>
      <vt:lpstr>OpenSans-Italic</vt:lpstr>
      <vt:lpstr>OpenSans-Regular</vt:lpstr>
      <vt:lpstr>Times-Roman</vt:lpstr>
      <vt:lpstr>Office</vt:lpstr>
      <vt:lpstr>Aufgaben adaptieren – Zahlvorstellungen – Förderschwerpunkt Lernen</vt:lpstr>
      <vt:lpstr>PowerPoint-Präsentation</vt:lpstr>
      <vt:lpstr>PowerPoint-Präsentation</vt:lpstr>
      <vt:lpstr>Hintergrundinfos</vt:lpstr>
      <vt:lpstr>Gliederung</vt:lpstr>
      <vt:lpstr>PowerPoint-Präsentation</vt:lpstr>
      <vt:lpstr>5. Planung der Praxisaufgabe</vt:lpstr>
      <vt:lpstr>5. Planung der Praxisaufgabe</vt:lpstr>
      <vt:lpstr>5. Planung der Praxisaufgabe</vt:lpstr>
      <vt:lpstr>1. Reflexion der Praxisphase</vt:lpstr>
      <vt:lpstr>Gliederung</vt:lpstr>
      <vt:lpstr>PowerPoint-Präsentation</vt:lpstr>
      <vt:lpstr>PowerPoint-Präsentation</vt:lpstr>
      <vt:lpstr>PowerPoint-Präsentation</vt:lpstr>
      <vt:lpstr>2. Aufgaben adaptieren</vt:lpstr>
      <vt:lpstr>2. Aufgaben adaptieren</vt:lpstr>
      <vt:lpstr>2. Aufgaben adaptieren</vt:lpstr>
      <vt:lpstr>2. Aufgaben adaptieren</vt:lpstr>
      <vt:lpstr>2. Aufgaben adaptieren</vt:lpstr>
      <vt:lpstr>2. Aufgaben adaptieren</vt:lpstr>
      <vt:lpstr>2. Aufgaben adaptieren</vt:lpstr>
      <vt:lpstr>PowerPoint-Präsentation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2. Aufgaben adaptieren</vt:lpstr>
      <vt:lpstr>PowerPoint-Präsentation</vt:lpstr>
      <vt:lpstr>2. Aufgaben adaptieren</vt:lpstr>
      <vt:lpstr>Gliederung</vt:lpstr>
      <vt:lpstr>PowerPoint-Präsentation</vt:lpstr>
      <vt:lpstr>PowerPoint-Präsentation</vt:lpstr>
      <vt:lpstr>PowerPoint-Präsentation</vt:lpstr>
      <vt:lpstr>3. Zahlvorstellungen aufbauen</vt:lpstr>
      <vt:lpstr>3. Zahlvorstellungen aufbauen</vt:lpstr>
      <vt:lpstr>3. Zahlvorstellungen aufbauen</vt:lpstr>
      <vt:lpstr>3. Zahlvorstellungen aufbauen</vt:lpstr>
      <vt:lpstr>3.1 Zahlaspekte beachten</vt:lpstr>
      <vt:lpstr>3.1 Zahlaspekte beachten</vt:lpstr>
      <vt:lpstr>3.1 Zahlaspekte beachten</vt:lpstr>
      <vt:lpstr>3.2 Anzahlen strukturieren – Darstellungen vernetzen</vt:lpstr>
      <vt:lpstr>3.2 Anzahlen strukturieren – Darstellungen vernetzen</vt:lpstr>
      <vt:lpstr>3.2 Anzahlen strukturieren – Darstellungen vernetzen</vt:lpstr>
      <vt:lpstr>3.2 Anzahlen strukturieren – Darstellungen vernetzen</vt:lpstr>
      <vt:lpstr>3.2 Anzahlen strukturieren – Darstellungen vernetzen</vt:lpstr>
      <vt:lpstr>3.2 Anzahlen strukturieren – Darstellungen vernetzen</vt:lpstr>
      <vt:lpstr>3.3 Beziehungen herstellen</vt:lpstr>
      <vt:lpstr>3.3 Beziehungen herstellen</vt:lpstr>
      <vt:lpstr>3.3 Beziehungen herstellen</vt:lpstr>
      <vt:lpstr>3.3 Beziehungen herstellen</vt:lpstr>
      <vt:lpstr>3.3 Beziehungen herstellen</vt:lpstr>
      <vt:lpstr>3.3 Beziehungen herstellen</vt:lpstr>
      <vt:lpstr>3.3 Beziehungen herstellen</vt:lpstr>
      <vt:lpstr>3.3 Beziehungen herstellen</vt:lpstr>
      <vt:lpstr>3.3 Beziehungen herstellen</vt:lpstr>
      <vt:lpstr>3.3 Beziehungen herstellen</vt:lpstr>
      <vt:lpstr>3.3 Beziehungen herstellen</vt:lpstr>
      <vt:lpstr>PowerPoint-Präsentation</vt:lpstr>
      <vt:lpstr>3. Zahlvorstellungen aufbauen</vt:lpstr>
      <vt:lpstr>Gliederung</vt:lpstr>
      <vt:lpstr>PowerPoint-Präsentation</vt:lpstr>
      <vt:lpstr>PowerPoint-Präsentation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4. Förderschwerpunkt Lernen</vt:lpstr>
      <vt:lpstr>Gliederung</vt:lpstr>
      <vt:lpstr>PowerPoint-Präsentation</vt:lpstr>
      <vt:lpstr>5. Planung der Praxisaufgabe</vt:lpstr>
      <vt:lpstr>5. Planung der Praxisaufgabe</vt:lpstr>
      <vt:lpstr>Gliederung</vt:lpstr>
      <vt:lpstr>6. Abschluss</vt:lpstr>
      <vt:lpstr>6. Abschluss</vt:lpstr>
      <vt:lpstr>PowerPoint-Präsentation</vt:lpstr>
      <vt:lpstr>Literatur</vt:lpstr>
      <vt:lpstr>Literatur</vt:lpstr>
      <vt:lpstr>Literatur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Martin Höhler</dc:creator>
  <cp:lastModifiedBy>Martin Höhler</cp:lastModifiedBy>
  <cp:revision>158</cp:revision>
  <dcterms:created xsi:type="dcterms:W3CDTF">2021-10-04T08:50:15Z</dcterms:created>
  <dcterms:modified xsi:type="dcterms:W3CDTF">2023-08-01T19:05:23Z</dcterms:modified>
</cp:coreProperties>
</file>