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09" r:id="rId1"/>
    <p:sldMasterId id="2147483821" r:id="rId2"/>
    <p:sldMasterId id="2147483857" r:id="rId3"/>
  </p:sldMasterIdLst>
  <p:notesMasterIdLst>
    <p:notesMasterId r:id="rId113"/>
  </p:notesMasterIdLst>
  <p:handoutMasterIdLst>
    <p:handoutMasterId r:id="rId114"/>
  </p:handoutMasterIdLst>
  <p:sldIdLst>
    <p:sldId id="2675" r:id="rId4"/>
    <p:sldId id="3132" r:id="rId5"/>
    <p:sldId id="3330" r:id="rId6"/>
    <p:sldId id="2715" r:id="rId7"/>
    <p:sldId id="1058" r:id="rId8"/>
    <p:sldId id="2745" r:id="rId9"/>
    <p:sldId id="3268" r:id="rId10"/>
    <p:sldId id="3331" r:id="rId11"/>
    <p:sldId id="1051" r:id="rId12"/>
    <p:sldId id="1104" r:id="rId13"/>
    <p:sldId id="652" r:id="rId14"/>
    <p:sldId id="2820" r:id="rId15"/>
    <p:sldId id="3265" r:id="rId16"/>
    <p:sldId id="3109" r:id="rId17"/>
    <p:sldId id="3107" r:id="rId18"/>
    <p:sldId id="2979" r:id="rId19"/>
    <p:sldId id="2980" r:id="rId20"/>
    <p:sldId id="2981" r:id="rId21"/>
    <p:sldId id="2982" r:id="rId22"/>
    <p:sldId id="2803" r:id="rId23"/>
    <p:sldId id="2834" r:id="rId24"/>
    <p:sldId id="2988" r:id="rId25"/>
    <p:sldId id="3201" r:id="rId26"/>
    <p:sldId id="3203" r:id="rId27"/>
    <p:sldId id="3231" r:id="rId28"/>
    <p:sldId id="3315" r:id="rId29"/>
    <p:sldId id="3199" r:id="rId30"/>
    <p:sldId id="3200" r:id="rId31"/>
    <p:sldId id="3258" r:id="rId32"/>
    <p:sldId id="3316" r:id="rId33"/>
    <p:sldId id="3170" r:id="rId34"/>
    <p:sldId id="3171" r:id="rId35"/>
    <p:sldId id="1050" r:id="rId36"/>
    <p:sldId id="3253" r:id="rId37"/>
    <p:sldId id="3002" r:id="rId38"/>
    <p:sldId id="3274" r:id="rId39"/>
    <p:sldId id="3069" r:id="rId40"/>
    <p:sldId id="3314" r:id="rId41"/>
    <p:sldId id="3233" r:id="rId42"/>
    <p:sldId id="3234" r:id="rId43"/>
    <p:sldId id="3133" r:id="rId44"/>
    <p:sldId id="3134" r:id="rId45"/>
    <p:sldId id="3291" r:id="rId46"/>
    <p:sldId id="3294" r:id="rId47"/>
    <p:sldId id="3308" r:id="rId48"/>
    <p:sldId id="3292" r:id="rId49"/>
    <p:sldId id="3293" r:id="rId50"/>
    <p:sldId id="3281" r:id="rId51"/>
    <p:sldId id="3282" r:id="rId52"/>
    <p:sldId id="3283" r:id="rId53"/>
    <p:sldId id="3284" r:id="rId54"/>
    <p:sldId id="3295" r:id="rId55"/>
    <p:sldId id="3296" r:id="rId56"/>
    <p:sldId id="3329" r:id="rId57"/>
    <p:sldId id="3322" r:id="rId58"/>
    <p:sldId id="3321" r:id="rId59"/>
    <p:sldId id="3324" r:id="rId60"/>
    <p:sldId id="3325" r:id="rId61"/>
    <p:sldId id="3327" r:id="rId62"/>
    <p:sldId id="3328" r:id="rId63"/>
    <p:sldId id="3287" r:id="rId64"/>
    <p:sldId id="3310" r:id="rId65"/>
    <p:sldId id="3309" r:id="rId66"/>
    <p:sldId id="3288" r:id="rId67"/>
    <p:sldId id="3312" r:id="rId68"/>
    <p:sldId id="3311" r:id="rId69"/>
    <p:sldId id="772" r:id="rId70"/>
    <p:sldId id="3153" r:id="rId71"/>
    <p:sldId id="3167" r:id="rId72"/>
    <p:sldId id="3241" r:id="rId73"/>
    <p:sldId id="3169" r:id="rId74"/>
    <p:sldId id="3173" r:id="rId75"/>
    <p:sldId id="3302" r:id="rId76"/>
    <p:sldId id="3304" r:id="rId77"/>
    <p:sldId id="3175" r:id="rId78"/>
    <p:sldId id="3236" r:id="rId79"/>
    <p:sldId id="3266" r:id="rId80"/>
    <p:sldId id="3318" r:id="rId81"/>
    <p:sldId id="3181" r:id="rId82"/>
    <p:sldId id="3182" r:id="rId83"/>
    <p:sldId id="3183" r:id="rId84"/>
    <p:sldId id="3194" r:id="rId85"/>
    <p:sldId id="3072" r:id="rId86"/>
    <p:sldId id="3073" r:id="rId87"/>
    <p:sldId id="3256" r:id="rId88"/>
    <p:sldId id="3180" r:id="rId89"/>
    <p:sldId id="3186" r:id="rId90"/>
    <p:sldId id="3187" r:id="rId91"/>
    <p:sldId id="3188" r:id="rId92"/>
    <p:sldId id="3189" r:id="rId93"/>
    <p:sldId id="3184" r:id="rId94"/>
    <p:sldId id="3185" r:id="rId95"/>
    <p:sldId id="3214" r:id="rId96"/>
    <p:sldId id="3298" r:id="rId97"/>
    <p:sldId id="3193" r:id="rId98"/>
    <p:sldId id="3224" r:id="rId99"/>
    <p:sldId id="3225" r:id="rId100"/>
    <p:sldId id="3008" r:id="rId101"/>
    <p:sldId id="3195" r:id="rId102"/>
    <p:sldId id="3267" r:id="rId103"/>
    <p:sldId id="3196" r:id="rId104"/>
    <p:sldId id="3197" r:id="rId105"/>
    <p:sldId id="3106" r:id="rId106"/>
    <p:sldId id="2797" r:id="rId107"/>
    <p:sldId id="3215" r:id="rId108"/>
    <p:sldId id="3216" r:id="rId109"/>
    <p:sldId id="3204" r:id="rId110"/>
    <p:sldId id="3205" r:id="rId111"/>
    <p:sldId id="3206" r:id="rId112"/>
  </p:sldIdLst>
  <p:sldSz cx="9144000" cy="6858000" type="screen4x3"/>
  <p:notesSz cx="9144000" cy="6858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521415D9-36F7-43E2-AB2F-B90AF26B5E84}">
      <p14:sectionLst xmlns:p14="http://schemas.microsoft.com/office/powerpoint/2010/main">
        <p14:section name="Hauptabschnitt" id="{533D3421-6C13-4B52-B2D5-19D29895A86D}">
          <p14:sldIdLst>
            <p14:sldId id="2675"/>
            <p14:sldId id="3132"/>
            <p14:sldId id="3330"/>
            <p14:sldId id="2715"/>
            <p14:sldId id="1058"/>
            <p14:sldId id="2745"/>
            <p14:sldId id="3268"/>
            <p14:sldId id="3331"/>
            <p14:sldId id="1051"/>
            <p14:sldId id="1104"/>
            <p14:sldId id="652"/>
            <p14:sldId id="2820"/>
            <p14:sldId id="3265"/>
            <p14:sldId id="3109"/>
            <p14:sldId id="3107"/>
            <p14:sldId id="2979"/>
            <p14:sldId id="2980"/>
            <p14:sldId id="2981"/>
            <p14:sldId id="2982"/>
            <p14:sldId id="2803"/>
            <p14:sldId id="2834"/>
            <p14:sldId id="2988"/>
            <p14:sldId id="3201"/>
            <p14:sldId id="3203"/>
            <p14:sldId id="3231"/>
            <p14:sldId id="3315"/>
            <p14:sldId id="3199"/>
            <p14:sldId id="3200"/>
            <p14:sldId id="3258"/>
            <p14:sldId id="3316"/>
            <p14:sldId id="3170"/>
            <p14:sldId id="3171"/>
            <p14:sldId id="1050"/>
            <p14:sldId id="3253"/>
            <p14:sldId id="3002"/>
            <p14:sldId id="3274"/>
            <p14:sldId id="3069"/>
            <p14:sldId id="3314"/>
            <p14:sldId id="3233"/>
            <p14:sldId id="3234"/>
            <p14:sldId id="3133"/>
            <p14:sldId id="3134"/>
            <p14:sldId id="3291"/>
            <p14:sldId id="3294"/>
            <p14:sldId id="3308"/>
            <p14:sldId id="3292"/>
            <p14:sldId id="3293"/>
            <p14:sldId id="3281"/>
            <p14:sldId id="3282"/>
            <p14:sldId id="3283"/>
            <p14:sldId id="3284"/>
            <p14:sldId id="3295"/>
            <p14:sldId id="3296"/>
            <p14:sldId id="3329"/>
            <p14:sldId id="3322"/>
            <p14:sldId id="3321"/>
            <p14:sldId id="3324"/>
            <p14:sldId id="3325"/>
            <p14:sldId id="3327"/>
            <p14:sldId id="3328"/>
            <p14:sldId id="3287"/>
            <p14:sldId id="3310"/>
            <p14:sldId id="3309"/>
            <p14:sldId id="3288"/>
            <p14:sldId id="3312"/>
            <p14:sldId id="3311"/>
            <p14:sldId id="772"/>
            <p14:sldId id="3153"/>
            <p14:sldId id="3167"/>
            <p14:sldId id="3241"/>
            <p14:sldId id="3169"/>
            <p14:sldId id="3173"/>
            <p14:sldId id="3302"/>
            <p14:sldId id="3304"/>
            <p14:sldId id="3175"/>
            <p14:sldId id="3236"/>
            <p14:sldId id="3266"/>
            <p14:sldId id="3318"/>
            <p14:sldId id="3181"/>
            <p14:sldId id="3182"/>
            <p14:sldId id="3183"/>
            <p14:sldId id="3194"/>
            <p14:sldId id="3072"/>
            <p14:sldId id="3073"/>
            <p14:sldId id="3256"/>
            <p14:sldId id="3180"/>
            <p14:sldId id="3186"/>
            <p14:sldId id="3187"/>
            <p14:sldId id="3188"/>
            <p14:sldId id="3189"/>
            <p14:sldId id="3184"/>
            <p14:sldId id="3185"/>
            <p14:sldId id="3214"/>
            <p14:sldId id="3298"/>
            <p14:sldId id="3193"/>
            <p14:sldId id="3224"/>
            <p14:sldId id="3225"/>
            <p14:sldId id="3008"/>
            <p14:sldId id="3195"/>
            <p14:sldId id="3267"/>
            <p14:sldId id="3196"/>
            <p14:sldId id="3197"/>
            <p14:sldId id="3106"/>
            <p14:sldId id="2797"/>
            <p14:sldId id="3215"/>
            <p14:sldId id="3216"/>
            <p14:sldId id="3204"/>
            <p14:sldId id="3205"/>
            <p14:sldId id="3206"/>
          </p14:sldIdLst>
        </p14:section>
      </p14:sectionLst>
    </p:ext>
    <p:ext uri="{EFAFB233-063F-42B5-8137-9DF3F51BA10A}">
      <p15:sldGuideLst xmlns:p15="http://schemas.microsoft.com/office/powerpoint/2012/main">
        <p15:guide id="8" pos="5760" userDrawn="1">
          <p15:clr>
            <a:srgbClr val="A4A3A4"/>
          </p15:clr>
        </p15:guide>
        <p15:guide id="9"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9512DA-3C52-0E03-3D27-59B229F778A3}" name="Nicole Seidel" initials="NS" userId="S::nseidel@on.wwu.de::e259ab0e-9244-4143-8a4c-03cf7af926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Pancakes" initials="PP" lastIdx="1" clrIdx="0"/>
  <p:cmAuthor id="2" name="Regine Brandtner" initials="RB" lastIdx="2" clrIdx="1"/>
  <p:cmAuthor id="3" name="Franziska Frenzel" initials="FF" lastIdx="4" clrIdx="2"/>
  <p:cmAuthor id="4" name="Nicole Seidel" initials="NS" lastIdx="1" clrIdx="3"/>
  <p:cmAuthor id="5" name="jojo.brandt@web.de" initials="j" lastIdx="2" clrIdx="4"/>
  <p:cmAuthor id="6" name="Daniela Götze" initials="DG" lastIdx="6" clrIdx="5"/>
  <p:cmAuthor id="7" name="Franziska Siebel" initials="FS" lastIdx="160" clrIdx="6"/>
  <p:cmAuthor id="8" name="Daniela Götze" initials="DG [2]" lastIdx="49" clrIdx="7"/>
  <p:cmAuthor id="9" name="Marlen Retke" initials="MR" lastIdx="29" clrIdx="8"/>
  <p:cmAuthor id="10" name="Luise Eichholz" initials="LE" lastIdx="28" clrIdx="9"/>
  <p:cmAuthor id="11" name="Janina" initials="J" lastIdx="193" clrIdx="10"/>
  <p:cmAuthor id="12" name="Janina Klammt" initials="JK" lastIdx="4" clrIdx="11"/>
  <p:cmAuthor id="13" name="Elena Zannetin" initials="MOU" lastIdx="233" clrIdx="12"/>
  <p:cmAuthor id="14" name="Annika Halbe" initials="AH" lastIdx="58" clrIdx="13"/>
  <p:cmAuthor id="15" name="Celine Linker" initials="MOU" lastIdx="61" clrIdx="14"/>
  <p:cmAuthor id="16" name="Julia Westerhaus" initials="JW" lastIdx="19" clrIdx="15">
    <p:extLst>
      <p:ext uri="{19B8F6BF-5375-455C-9EA6-DF929625EA0E}">
        <p15:presenceInfo xmlns:p15="http://schemas.microsoft.com/office/powerpoint/2012/main" userId="S::Julia.westerhaus@schulen-gelsenkirchen.de::63781bce-aa0e-4488-b927-d9a5702c4dc4" providerId="AD"/>
      </p:ext>
    </p:extLst>
  </p:cmAuthor>
  <p:cmAuthor id="17" name="Rene Schlüter" initials="RS" lastIdx="50" clrIdx="16">
    <p:extLst>
      <p:ext uri="{19B8F6BF-5375-455C-9EA6-DF929625EA0E}">
        <p15:presenceInfo xmlns:p15="http://schemas.microsoft.com/office/powerpoint/2012/main" userId="162d892549bb2e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4A4"/>
    <a:srgbClr val="CCDEE1"/>
    <a:srgbClr val="327D87"/>
    <a:srgbClr val="E0C3A2"/>
    <a:srgbClr val="F8B44F"/>
    <a:srgbClr val="0432FF"/>
    <a:srgbClr val="EDEDED"/>
    <a:srgbClr val="FDECD3"/>
    <a:srgbClr val="FCE1B9"/>
    <a:srgbClr val="327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4" autoAdjust="0"/>
    <p:restoredTop sz="62527" autoAdjust="0"/>
  </p:normalViewPr>
  <p:slideViewPr>
    <p:cSldViewPr snapToGrid="0">
      <p:cViewPr varScale="1">
        <p:scale>
          <a:sx n="74" d="100"/>
          <a:sy n="74" d="100"/>
        </p:scale>
        <p:origin x="2556" y="72"/>
      </p:cViewPr>
      <p:guideLst>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30" d="100"/>
          <a:sy n="130" d="100"/>
        </p:scale>
        <p:origin x="83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dirty="0">
              <a:latin typeface="Calibri Normal" charset="0"/>
            </a:endParaRPr>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53C42287-BBCD-194E-8FCC-4BC0753B332B}" type="datetimeFigureOut">
              <a:rPr lang="de-DE" smtClean="0">
                <a:latin typeface="Calibri Normal" charset="0"/>
              </a:rPr>
              <a:pPr/>
              <a:t>14.04.2024</a:t>
            </a:fld>
            <a:endParaRPr lang="de-DE" dirty="0">
              <a:latin typeface="Calibri Normal" charset="0"/>
            </a:endParaRPr>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dirty="0">
              <a:latin typeface="Calibri Normal" charset="0"/>
            </a:endParaRPr>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02F6D5D-152F-9C4D-8D9D-F0D4C7E2218B}" type="slidenum">
              <a:rPr lang="de-DE" smtClean="0">
                <a:latin typeface="Calibri Normal" charset="0"/>
              </a:rPr>
              <a:pPr/>
              <a:t>‹Nr.›</a:t>
            </a:fld>
            <a:endParaRPr lang="de-DE" dirty="0">
              <a:latin typeface="Calibri Normal" charset="0"/>
            </a:endParaRPr>
          </a:p>
        </p:txBody>
      </p:sp>
    </p:spTree>
    <p:extLst>
      <p:ext uri="{BB962C8B-B14F-4D97-AF65-F5344CB8AC3E}">
        <p14:creationId xmlns:p14="http://schemas.microsoft.com/office/powerpoint/2010/main" val="469402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i="0">
                <a:latin typeface="Calibri Normal" charset="0"/>
              </a:defRPr>
            </a:lvl1pPr>
          </a:lstStyle>
          <a:p>
            <a:endParaRPr lang="de-DE" dirty="0"/>
          </a:p>
        </p:txBody>
      </p:sp>
      <p:sp>
        <p:nvSpPr>
          <p:cNvPr id="10243" name="Rectangle 3"/>
          <p:cNvSpPr>
            <a:spLocks noGrp="1" noChangeArrowheads="1"/>
          </p:cNvSpPr>
          <p:nvPr>
            <p:ph type="dt" idx="1"/>
          </p:nvPr>
        </p:nvSpPr>
        <p:spPr bwMode="auto">
          <a:xfrm>
            <a:off x="5181600" y="0"/>
            <a:ext cx="3962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i="0">
                <a:latin typeface="Calibri Normal" charset="0"/>
              </a:defRPr>
            </a:lvl1pPr>
          </a:lstStyle>
          <a:p>
            <a:endParaRPr lang="de-DE" dirty="0"/>
          </a:p>
        </p:txBody>
      </p:sp>
      <p:sp>
        <p:nvSpPr>
          <p:cNvPr id="1024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246"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i="0">
                <a:latin typeface="Calibri Normal" charset="0"/>
              </a:defRPr>
            </a:lvl1pPr>
          </a:lstStyle>
          <a:p>
            <a:endParaRPr lang="de-DE" dirty="0"/>
          </a:p>
        </p:txBody>
      </p:sp>
      <p:sp>
        <p:nvSpPr>
          <p:cNvPr id="10247"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i="0">
                <a:latin typeface="Calibri Normal" charset="0"/>
              </a:defRPr>
            </a:lvl1pPr>
          </a:lstStyle>
          <a:p>
            <a:fld id="{FAF12454-57A3-5346-8AD1-8A7E704F94A5}" type="slidenum">
              <a:rPr lang="de-DE" smtClean="0"/>
              <a:pPr/>
              <a:t>‹Nr.›</a:t>
            </a:fld>
            <a:endParaRPr lang="de-DE" dirty="0"/>
          </a:p>
        </p:txBody>
      </p:sp>
    </p:spTree>
    <p:extLst>
      <p:ext uri="{BB962C8B-B14F-4D97-AF65-F5344CB8AC3E}">
        <p14:creationId xmlns:p14="http://schemas.microsoft.com/office/powerpoint/2010/main" val="229454030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b="0" i="0" kern="1200">
        <a:solidFill>
          <a:schemeClr val="tx1"/>
        </a:solidFill>
        <a:latin typeface="Calibri Normal" charset="0"/>
        <a:ea typeface="ＭＳ Ｐゴシック" charset="-128"/>
        <a:cs typeface="ＭＳ Ｐゴシック" charset="-128"/>
      </a:defRPr>
    </a:lvl1pPr>
    <a:lvl2pPr marL="457200" algn="l" rtl="0" fontAlgn="base">
      <a:spcBef>
        <a:spcPct val="30000"/>
      </a:spcBef>
      <a:spcAft>
        <a:spcPct val="0"/>
      </a:spcAft>
      <a:defRPr sz="1200" b="0" i="0" kern="1200">
        <a:solidFill>
          <a:schemeClr val="tx1"/>
        </a:solidFill>
        <a:latin typeface="Calibri Normal" charset="0"/>
        <a:ea typeface="ＭＳ Ｐゴシック" charset="-128"/>
        <a:cs typeface="+mn-cs"/>
      </a:defRPr>
    </a:lvl2pPr>
    <a:lvl3pPr marL="914400" algn="l" rtl="0" fontAlgn="base">
      <a:spcBef>
        <a:spcPct val="30000"/>
      </a:spcBef>
      <a:spcAft>
        <a:spcPct val="0"/>
      </a:spcAft>
      <a:defRPr sz="1200" b="0" i="0" kern="1200">
        <a:solidFill>
          <a:schemeClr val="tx1"/>
        </a:solidFill>
        <a:latin typeface="Calibri Normal" charset="0"/>
        <a:ea typeface="ＭＳ Ｐゴシック" charset="-128"/>
        <a:cs typeface="+mn-cs"/>
      </a:defRPr>
    </a:lvl3pPr>
    <a:lvl4pPr marL="1371600" algn="l" rtl="0" fontAlgn="base">
      <a:spcBef>
        <a:spcPct val="30000"/>
      </a:spcBef>
      <a:spcAft>
        <a:spcPct val="0"/>
      </a:spcAft>
      <a:defRPr sz="1200" b="0" i="0" kern="1200">
        <a:solidFill>
          <a:schemeClr val="tx1"/>
        </a:solidFill>
        <a:latin typeface="Calibri Normal" charset="0"/>
        <a:ea typeface="ＭＳ Ｐゴシック" charset="-128"/>
        <a:cs typeface="+mn-cs"/>
      </a:defRPr>
    </a:lvl4pPr>
    <a:lvl5pPr marL="1828800" algn="l" rtl="0" fontAlgn="base">
      <a:spcBef>
        <a:spcPct val="30000"/>
      </a:spcBef>
      <a:spcAft>
        <a:spcPct val="0"/>
      </a:spcAft>
      <a:defRPr sz="1200" b="0" i="0" kern="1200">
        <a:solidFill>
          <a:schemeClr val="tx1"/>
        </a:solidFill>
        <a:latin typeface="Calibri Norm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kira.dzlm.de/node/119"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4</a:t>
            </a:fld>
            <a:endParaRPr lang="de-DE" dirty="0"/>
          </a:p>
        </p:txBody>
      </p:sp>
    </p:spTree>
    <p:extLst>
      <p:ext uri="{BB962C8B-B14F-4D97-AF65-F5344CB8AC3E}">
        <p14:creationId xmlns:p14="http://schemas.microsoft.com/office/powerpoint/2010/main" val="3656984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15</a:t>
            </a:fld>
            <a:endParaRPr lang="de-DE" dirty="0"/>
          </a:p>
        </p:txBody>
      </p:sp>
    </p:spTree>
    <p:extLst>
      <p:ext uri="{BB962C8B-B14F-4D97-AF65-F5344CB8AC3E}">
        <p14:creationId xmlns:p14="http://schemas.microsoft.com/office/powerpoint/2010/main" val="1658740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16</a:t>
            </a:fld>
            <a:endParaRPr lang="de-DE" dirty="0"/>
          </a:p>
        </p:txBody>
      </p:sp>
    </p:spTree>
    <p:extLst>
      <p:ext uri="{BB962C8B-B14F-4D97-AF65-F5344CB8AC3E}">
        <p14:creationId xmlns:p14="http://schemas.microsoft.com/office/powerpoint/2010/main" val="180346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a typeface="Calibri" charset="0"/>
              </a:rPr>
              <a:t>„Der Hauptunterschied zwischen </a:t>
            </a:r>
            <a:r>
              <a:rPr lang="de-DE" sz="1200" i="1" dirty="0">
                <a:ea typeface="Calibri" charset="0"/>
              </a:rPr>
              <a:t>Ziffern- und Zahlenrechnen </a:t>
            </a:r>
            <a:r>
              <a:rPr lang="de-DE" sz="1200" dirty="0">
                <a:ea typeface="Calibri" charset="0"/>
              </a:rPr>
              <a:t>besteht bekanntermaßen darin, dass i. d. R. für Erstgenanntes </a:t>
            </a:r>
            <a:r>
              <a:rPr lang="de-DE" sz="1200" i="1" dirty="0">
                <a:ea typeface="Calibri" charset="0"/>
              </a:rPr>
              <a:t>eine einzige definierte und einzuhaltende Vorgehensweise</a:t>
            </a:r>
            <a:r>
              <a:rPr lang="de-DE" sz="1200" dirty="0">
                <a:ea typeface="Calibri" charset="0"/>
              </a:rPr>
              <a:t> vorgegeben wird, während beim Zweitgenannten </a:t>
            </a:r>
            <a:r>
              <a:rPr lang="de-DE" sz="1200" i="1" dirty="0">
                <a:ea typeface="Calibri" charset="0"/>
              </a:rPr>
              <a:t>eine Reihe von verschiedenen Wegen</a:t>
            </a:r>
            <a:r>
              <a:rPr lang="de-DE" sz="1200" dirty="0">
                <a:ea typeface="Calibri" charset="0"/>
              </a:rPr>
              <a:t> eingeschlagen werden kann“ (Schwätzer, 2013, S. 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ea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a typeface="Calibri" charset="0"/>
              </a:rPr>
              <a:t>Im Verlauf soll deutlich werden, dass die die Kinder genau diese Einsichten in verschiedenen Vorgehensweisen bekommen müssen und ihnen nicht (von der Lehrkraft) eine bestimmte beigebracht/ auferlegt wird.</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17</a:t>
            </a:fld>
            <a:endParaRPr lang="de-DE" dirty="0"/>
          </a:p>
        </p:txBody>
      </p:sp>
    </p:spTree>
    <p:extLst>
      <p:ext uri="{BB962C8B-B14F-4D97-AF65-F5344CB8AC3E}">
        <p14:creationId xmlns:p14="http://schemas.microsoft.com/office/powerpoint/2010/main" val="72132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b="1" i="1" dirty="0"/>
              <a:t>Hinweis: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Die Kinder dürfen und sollen ihre eigenen Notationsweise entwickeln, es ist aber durchaus sinnvoll, mit ihnen gemeinsame „Konventionen“ zu erarbeiten, um auch eine gemeinsame Sprachbasis zu schaffen, sich über Rechenwege auszutauschen (inkl. sauberes und evtl. stellengerechtes Schriftbild, um Fehler zu vermeiden, siehe Folie 66). Denn: Notationsweisen spiegeln die Denkmuster der Kinder wieder und können sich selbst bei der Nutzung der gleichen „Strategie“ unterscheiden.</a:t>
            </a:r>
          </a:p>
          <a:p>
            <a:pPr marL="0" indent="0">
              <a:buFontTx/>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4246685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effectLst/>
                <a:latin typeface="Times"/>
              </a:rPr>
              <a:t>Wichtig:</a:t>
            </a:r>
          </a:p>
          <a:p>
            <a:r>
              <a:rPr lang="de-DE" dirty="0">
                <a:solidFill>
                  <a:srgbClr val="A600A6"/>
                </a:solidFill>
                <a:effectLst/>
                <a:latin typeface="Helvetica" pitchFamily="2" charset="0"/>
              </a:rPr>
              <a:t>• </a:t>
            </a:r>
            <a:r>
              <a:rPr lang="de-DE" dirty="0">
                <a:effectLst/>
                <a:latin typeface="Times"/>
              </a:rPr>
              <a:t>Die Vorgehensweise des stellenweisen Rechnens lässt sich allein bei der Division nicht in sinnvoller Weise ausführen. Aber auch bei der Subtraktion stellt das stellenweise Rechnen – je nach Zahlwerten – eine Herausforderung für die Kinder dar.</a:t>
            </a:r>
          </a:p>
          <a:p>
            <a:r>
              <a:rPr lang="de-DE" dirty="0">
                <a:solidFill>
                  <a:srgbClr val="A600A6"/>
                </a:solidFill>
                <a:effectLst/>
                <a:latin typeface="Helvetica" pitchFamily="2" charset="0"/>
              </a:rPr>
              <a:t>•</a:t>
            </a:r>
            <a:r>
              <a:rPr lang="de-DE" dirty="0">
                <a:solidFill>
                  <a:srgbClr val="A600A6"/>
                </a:solidFill>
                <a:effectLst/>
                <a:latin typeface="Times"/>
              </a:rPr>
              <a:t>  </a:t>
            </a:r>
            <a:r>
              <a:rPr lang="de-DE" dirty="0">
                <a:effectLst/>
                <a:latin typeface="Times"/>
              </a:rPr>
              <a:t>Ableitungsstrategien sind bei Berücksichtigung der jeweiligen Rechengesetze bei allen Operationen anwendbar, aber oft nur bei speziellen Zahlenwerten sinnvoll.</a:t>
            </a:r>
          </a:p>
          <a:p>
            <a:pPr marL="171450" indent="-171450">
              <a:buFont typeface="Arial" panose="020B0604020202020204" pitchFamily="34" charset="0"/>
              <a:buChar char="•"/>
            </a:pPr>
            <a:r>
              <a:rPr lang="de-DE" dirty="0">
                <a:effectLst/>
                <a:latin typeface="Times"/>
              </a:rPr>
              <a:t>Darüber hinaus gibt es eine Vielzahl an Mischformen, die sich beobachten lassen und sich operationsspezifisch unterscheiden.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258917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600447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600447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22</a:t>
            </a:fld>
            <a:endParaRPr lang="de-DE" dirty="0"/>
          </a:p>
        </p:txBody>
      </p:sp>
    </p:spTree>
    <p:extLst>
      <p:ext uri="{BB962C8B-B14F-4D97-AF65-F5344CB8AC3E}">
        <p14:creationId xmlns:p14="http://schemas.microsoft.com/office/powerpoint/2010/main" val="419212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23</a:t>
            </a:fld>
            <a:endParaRPr lang="de-DE" dirty="0"/>
          </a:p>
        </p:txBody>
      </p:sp>
    </p:spTree>
    <p:extLst>
      <p:ext uri="{BB962C8B-B14F-4D97-AF65-F5344CB8AC3E}">
        <p14:creationId xmlns:p14="http://schemas.microsoft.com/office/powerpoint/2010/main" val="29476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24</a:t>
            </a:fld>
            <a:endParaRPr lang="de-DE" dirty="0"/>
          </a:p>
        </p:txBody>
      </p:sp>
    </p:spTree>
    <p:extLst>
      <p:ext uri="{BB962C8B-B14F-4D97-AF65-F5344CB8AC3E}">
        <p14:creationId xmlns:p14="http://schemas.microsoft.com/office/powerpoint/2010/main" val="377923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2974472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drei Aspekte, die in den </a:t>
            </a:r>
            <a:r>
              <a:rPr lang="de-DE" dirty="0"/>
              <a:t>Ausführungen</a:t>
            </a:r>
            <a:r>
              <a:rPr lang="de-DE" baseline="0" dirty="0"/>
              <a:t> zum Lehrplan schon erwähnt wurden (und auch im Orientierungsrahmen arithmetischer Basiskompetenzen zu finden sind), weil sie für die Entwicklung/Erarbeitung der halbschriftlichen Rechenwege und ihrem flexiblen Einsatz eine bedeutende Rolle spielen, werden hier aufgeführt. Aus ihnen ergeben sich auch die Gliederungspunkte der Präsentation.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248151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810069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Was ist halbschriftliches Rechnen?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Welche Kompetenzerwartungen sind damit verknüpft?</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Wie lässt sich halbschriftliches Rechnen in den Lernprozess einordnen?</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algn="just"/>
            <a:endParaRPr lang="de-DE" sz="1200"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62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31</a:t>
            </a:fld>
            <a:endParaRPr lang="de-DE" dirty="0"/>
          </a:p>
        </p:txBody>
      </p:sp>
    </p:spTree>
    <p:extLst>
      <p:ext uri="{BB962C8B-B14F-4D97-AF65-F5344CB8AC3E}">
        <p14:creationId xmlns:p14="http://schemas.microsoft.com/office/powerpoint/2010/main" val="620708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32</a:t>
            </a:fld>
            <a:endParaRPr lang="de-DE" dirty="0"/>
          </a:p>
        </p:txBody>
      </p:sp>
    </p:spTree>
    <p:extLst>
      <p:ext uri="{BB962C8B-B14F-4D97-AF65-F5344CB8AC3E}">
        <p14:creationId xmlns:p14="http://schemas.microsoft.com/office/powerpoint/2010/main" val="596166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ts val="2160"/>
              </a:lnSpc>
              <a:spcBef>
                <a:spcPts val="0"/>
              </a:spcBef>
              <a:spcAft>
                <a:spcPts val="0"/>
              </a:spcAft>
              <a:buClrTx/>
              <a:buSzTx/>
              <a:buFontTx/>
              <a:buNone/>
              <a:tabLst/>
              <a:defRPr/>
            </a:pPr>
            <a:r>
              <a:rPr lang="de-DE" sz="1400" b="1" dirty="0"/>
              <a:t>Inhalt: </a:t>
            </a:r>
          </a:p>
          <a:p>
            <a:pPr marL="0" marR="0" indent="0" algn="l" defTabSz="914400" rtl="0" eaLnBrk="1" fontAlgn="auto" latinLnBrk="0" hangingPunct="1">
              <a:lnSpc>
                <a:spcPts val="1960"/>
              </a:lnSpc>
              <a:spcBef>
                <a:spcPts val="0"/>
              </a:spcBef>
              <a:spcAft>
                <a:spcPts val="0"/>
              </a:spcAft>
              <a:buClrTx/>
              <a:buSzTx/>
              <a:buFontTx/>
              <a:buNone/>
              <a:tabLst/>
              <a:defRPr/>
            </a:pPr>
            <a:r>
              <a:rPr lang="de-DE" sz="1200" dirty="0"/>
              <a:t>Im Mahiko Grundlagen-Video „Halbschriftliche Subtraktion“ (</a:t>
            </a:r>
            <a:r>
              <a:rPr lang="de-DE" sz="1200" dirty="0" err="1"/>
              <a:t>Zahlraum</a:t>
            </a:r>
            <a:r>
              <a:rPr lang="de-DE" sz="1200" dirty="0"/>
              <a:t> bis 100) wird</a:t>
            </a:r>
          </a:p>
          <a:p>
            <a:pPr marL="285750" marR="0" indent="-285750" algn="l" defTabSz="914400" rtl="0" eaLnBrk="1" fontAlgn="auto" latinLnBrk="0" hangingPunct="1">
              <a:lnSpc>
                <a:spcPts val="1960"/>
              </a:lnSpc>
              <a:spcBef>
                <a:spcPts val="0"/>
              </a:spcBef>
              <a:spcAft>
                <a:spcPts val="0"/>
              </a:spcAft>
              <a:buClrTx/>
              <a:buSzTx/>
              <a:buFont typeface="Arial" panose="020B0604020202020204" pitchFamily="34" charset="0"/>
              <a:buChar char="•"/>
              <a:tabLst/>
              <a:defRPr/>
            </a:pPr>
            <a:r>
              <a:rPr lang="de-DE" sz="1200" dirty="0"/>
              <a:t>an konkreten Beispielen erläutert, welche Vorgehensweisen es bei der halbschriftlichen Subtraktion gibt und warum es wichtig ist, dass Kinder Subtraktionsaufgaben halbschriftlich lösen können.</a:t>
            </a:r>
          </a:p>
          <a:p>
            <a:pPr marL="285750" marR="0" indent="-285750" algn="l" defTabSz="914400" rtl="0" eaLnBrk="1" fontAlgn="auto" latinLnBrk="0" hangingPunct="1">
              <a:lnSpc>
                <a:spcPts val="1960"/>
              </a:lnSpc>
              <a:spcBef>
                <a:spcPts val="0"/>
              </a:spcBef>
              <a:spcAft>
                <a:spcPts val="0"/>
              </a:spcAft>
              <a:buClrTx/>
              <a:buSzTx/>
              <a:buFont typeface="Arial" panose="020B0604020202020204" pitchFamily="34" charset="0"/>
              <a:buChar char="•"/>
              <a:tabLst/>
              <a:defRPr/>
            </a:pPr>
            <a:r>
              <a:rPr lang="de-DE" sz="1200" dirty="0"/>
              <a:t>a</a:t>
            </a:r>
            <a:r>
              <a:rPr lang="de-DE" sz="1200" baseline="0" dirty="0"/>
              <a:t>ufgezeigt, welche Bedeutung die Materialhandlung und auch die Darstellung der Vorgehensweisen für den Vorstellungsaufbau haben.</a:t>
            </a:r>
          </a:p>
          <a:p>
            <a:pPr marL="285750" marR="0" indent="-285750" algn="l" defTabSz="914400" rtl="0" eaLnBrk="1" fontAlgn="auto" latinLnBrk="0" hangingPunct="1">
              <a:lnSpc>
                <a:spcPts val="1960"/>
              </a:lnSpc>
              <a:spcBef>
                <a:spcPts val="0"/>
              </a:spcBef>
              <a:spcAft>
                <a:spcPts val="0"/>
              </a:spcAft>
              <a:buClrTx/>
              <a:buSzTx/>
              <a:buFont typeface="Arial" panose="020B0604020202020204" pitchFamily="34" charset="0"/>
              <a:buChar char="•"/>
              <a:tabLst/>
              <a:defRPr/>
            </a:pPr>
            <a:r>
              <a:rPr lang="de-DE" sz="1200" dirty="0"/>
              <a:t>beispielhaft für</a:t>
            </a:r>
            <a:r>
              <a:rPr lang="de-DE" sz="1200" baseline="0" dirty="0"/>
              <a:t> die Subtraktion </a:t>
            </a:r>
            <a:r>
              <a:rPr lang="de-DE" sz="1200" dirty="0"/>
              <a:t>gezeigt</a:t>
            </a:r>
            <a:r>
              <a:rPr lang="de-DE" sz="1200" baseline="0" dirty="0"/>
              <a:t>, inwiefern die Entwicklung eines Zahlen- und Aufgabenblicks in einem Zusammenhang zum flexiblen Rechnen steht.</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1597917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gibt es überhaupt?</a:t>
            </a:r>
          </a:p>
          <a:p>
            <a:pPr marL="285750" indent="-285750">
              <a:buFont typeface="Arial" panose="020B0604020202020204" pitchFamily="34" charset="0"/>
              <a:buChar char="•"/>
            </a:pPr>
            <a:r>
              <a:rPr lang="de-DE" dirty="0"/>
              <a:t>Bei der Subtraktion lassen sich die Hauptvorgehensweisen des </a:t>
            </a:r>
            <a:r>
              <a:rPr lang="de-DE" i="1" dirty="0"/>
              <a:t>stellenweisen</a:t>
            </a:r>
            <a:r>
              <a:rPr lang="de-DE" dirty="0"/>
              <a:t> und </a:t>
            </a:r>
            <a:r>
              <a:rPr lang="de-DE" i="1" dirty="0"/>
              <a:t>schrittweisen Rechnens </a:t>
            </a:r>
            <a:r>
              <a:rPr lang="de-DE" dirty="0"/>
              <a:t>sowie das Nutzen von (verschiedenen) </a:t>
            </a:r>
            <a:r>
              <a:rPr lang="de-DE" i="1" dirty="0"/>
              <a:t>Ableitungsstrategien</a:t>
            </a:r>
            <a:r>
              <a:rPr lang="de-DE" dirty="0"/>
              <a:t> unterscheiden. </a:t>
            </a:r>
          </a:p>
          <a:p>
            <a:pPr marL="285750" indent="-285750">
              <a:buFont typeface="Arial" panose="020B0604020202020204" pitchFamily="34" charset="0"/>
              <a:buChar char="•"/>
            </a:pPr>
            <a:r>
              <a:rPr lang="de-DE" dirty="0"/>
              <a:t>Aus der (Grund)Vorstellung heraus, Subtraktionsaufgaben </a:t>
            </a:r>
            <a:r>
              <a:rPr lang="de-DE" i="1" dirty="0"/>
              <a:t>ergänzend</a:t>
            </a:r>
            <a:r>
              <a:rPr lang="de-DE" dirty="0"/>
              <a:t> zu lösen, ergeben sich weitere Vorgehensweisen, die nur bei der Subtraktion angewendet werden können.</a:t>
            </a:r>
          </a:p>
          <a:p>
            <a:pPr marL="285750" indent="-285750">
              <a:buFont typeface="Arial" panose="020B0604020202020204" pitchFamily="34" charset="0"/>
              <a:buChar char="•"/>
            </a:pPr>
            <a:r>
              <a:rPr lang="de-DE" dirty="0"/>
              <a:t>Darüber hinaus lassen sich </a:t>
            </a:r>
            <a:r>
              <a:rPr lang="de-DE" i="1" dirty="0"/>
              <a:t>Mischformen </a:t>
            </a:r>
            <a:r>
              <a:rPr lang="de-DE" dirty="0"/>
              <a:t>der Strategien beobachten (diese werden im Folgenden nicht weiter hinzugezogen, werden aber bei den Kinder vorkommen, so dass diese ebenfalls thematisiert werden müssen).</a:t>
            </a:r>
          </a:p>
        </p:txBody>
      </p:sp>
      <p:sp>
        <p:nvSpPr>
          <p:cNvPr id="4" name="Foliennummernplatzhalter 3"/>
          <p:cNvSpPr>
            <a:spLocks noGrp="1"/>
          </p:cNvSpPr>
          <p:nvPr>
            <p:ph type="sldNum" sz="quarter" idx="10"/>
          </p:nvPr>
        </p:nvSpPr>
        <p:spPr/>
        <p:txBody>
          <a:bodyPr/>
          <a:lstStyle/>
          <a:p>
            <a:fld id="{FAF12454-57A3-5346-8AD1-8A7E704F94A5}" type="slidenum">
              <a:rPr lang="de-DE" smtClean="0"/>
              <a:pPr/>
              <a:t>34</a:t>
            </a:fld>
            <a:endParaRPr lang="de-DE" dirty="0"/>
          </a:p>
        </p:txBody>
      </p:sp>
    </p:spTree>
    <p:extLst>
      <p:ext uri="{BB962C8B-B14F-4D97-AF65-F5344CB8AC3E}">
        <p14:creationId xmlns:p14="http://schemas.microsoft.com/office/powerpoint/2010/main" val="3370268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Dabei ist wichtig: </a:t>
            </a:r>
          </a:p>
          <a:p>
            <a:pPr marL="171450" indent="-171450">
              <a:buFont typeface="Arial" panose="020B0604020202020204" pitchFamily="34" charset="0"/>
              <a:buChar char="•"/>
            </a:pPr>
            <a:r>
              <a:rPr lang="de-DE" dirty="0"/>
              <a:t>Nicht jedes Darstellungsmittel eignet sich gleichermaßen für den Vorstellungsaufbau, sondern ist abhängig von der darzustellenden Vorgehensweise.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Darstellungsmittel sind immer auch „Lernstoff“ für die Kinder. Das bedeutet, ihr Einsatz muss „erlernt“ werden. Erst wenn die Kinder die in den Materialien genutzten Strukturen wahrnehmen, können sie diese auch selbst nutzen und einen Zusammenhang zwischen Darstellung und Vorgehensweise herstellen.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Gleichzeitig können Kinder Vorgehensweisen für ihre </a:t>
            </a:r>
            <a:r>
              <a:rPr lang="de-DE" dirty="0" err="1"/>
              <a:t>Mitschüler:innen</a:t>
            </a:r>
            <a:r>
              <a:rPr lang="de-DE" dirty="0"/>
              <a:t> so nachvollziehbar machen und diese auch durch andere Mittel als Sprache beschreiben.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Darüber hinaus sind speziell bei der Subtraktion Anfangs-, Veränderungs- und Endzustand während der Handlung am </a:t>
            </a:r>
            <a:r>
              <a:rPr lang="de-DE" dirty="0" err="1"/>
              <a:t>Plättchenmaterial</a:t>
            </a:r>
            <a:r>
              <a:rPr lang="de-DE" dirty="0"/>
              <a:t> nicht gleichzeitig darstellbar, so dass Konventionen im Umgang und der Darstellung mit diesem Material erarbeitet werden müssen.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dirty="0"/>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2499708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a:t>Anfangs-</a:t>
            </a:r>
            <a:r>
              <a:rPr lang="de-DE" dirty="0"/>
              <a:t>, Veränderungs- und Endzustand während der Handlung am </a:t>
            </a:r>
            <a:r>
              <a:rPr lang="de-DE" dirty="0" err="1"/>
              <a:t>Plättchenmaterial</a:t>
            </a:r>
            <a:r>
              <a:rPr lang="de-DE" dirty="0"/>
              <a:t> nicht gleichzeitig darstellbar </a:t>
            </a:r>
            <a:endParaRPr lang="de-DE" sz="1200" dirty="0"/>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36</a:t>
            </a:fld>
            <a:endParaRPr lang="de-DE" dirty="0"/>
          </a:p>
        </p:txBody>
      </p:sp>
    </p:spTree>
    <p:extLst>
      <p:ext uri="{BB962C8B-B14F-4D97-AF65-F5344CB8AC3E}">
        <p14:creationId xmlns:p14="http://schemas.microsoft.com/office/powerpoint/2010/main" val="216158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6</a:t>
            </a:fld>
            <a:endParaRPr lang="de-DE" dirty="0"/>
          </a:p>
        </p:txBody>
      </p:sp>
    </p:spTree>
    <p:extLst>
      <p:ext uri="{BB962C8B-B14F-4D97-AF65-F5344CB8AC3E}">
        <p14:creationId xmlns:p14="http://schemas.microsoft.com/office/powerpoint/2010/main" val="2807331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3247200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Die hier aufgeführten Fachbegriffe und Satzmuster sind beispielhaft und somit nicht vollständig.</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Diese müssen zudem gemeinsam mit den Kindern erarbeitet und besprochen werden, um sie anschließend in einem Sprachspeichen für alle Kinder sichtbar festzuhalten.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Wichtig ist es, neben den Begriffen auch Visualisierungen einzufügen, damit die Kinder einen Zusammenhang zwischen den Begriffen und den Vorstellungen, die sie dazu aufbauen sollen, erkennen können.</a:t>
            </a:r>
          </a:p>
        </p:txBody>
      </p:sp>
      <p:sp>
        <p:nvSpPr>
          <p:cNvPr id="4" name="Foliennummernplatzhalter 3"/>
          <p:cNvSpPr>
            <a:spLocks noGrp="1"/>
          </p:cNvSpPr>
          <p:nvPr>
            <p:ph type="sldNum" sz="quarter" idx="10"/>
          </p:nvPr>
        </p:nvSpPr>
        <p:spPr/>
        <p:txBody>
          <a:bodyPr/>
          <a:lstStyle/>
          <a:p>
            <a:fld id="{FAF12454-57A3-5346-8AD1-8A7E704F94A5}" type="slidenum">
              <a:rPr lang="de-DE" smtClean="0"/>
              <a:pPr/>
              <a:t>38</a:t>
            </a:fld>
            <a:endParaRPr lang="de-DE" dirty="0"/>
          </a:p>
        </p:txBody>
      </p:sp>
    </p:spTree>
    <p:extLst>
      <p:ext uri="{BB962C8B-B14F-4D97-AF65-F5344CB8AC3E}">
        <p14:creationId xmlns:p14="http://schemas.microsoft.com/office/powerpoint/2010/main" val="566769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39</a:t>
            </a:fld>
            <a:endParaRPr lang="de-DE" dirty="0"/>
          </a:p>
        </p:txBody>
      </p:sp>
    </p:spTree>
    <p:extLst>
      <p:ext uri="{BB962C8B-B14F-4D97-AF65-F5344CB8AC3E}">
        <p14:creationId xmlns:p14="http://schemas.microsoft.com/office/powerpoint/2010/main" val="3860916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a:t>Für eine intensivere Auseinandersetzung mit Vorgehensweisen im </a:t>
            </a:r>
            <a:r>
              <a:rPr lang="de-DE" sz="1200" dirty="0" err="1"/>
              <a:t>Zahlraum</a:t>
            </a:r>
            <a:r>
              <a:rPr lang="de-DE" sz="1200" dirty="0"/>
              <a:t> bis 1000 und typischen Fehlern bietet sich das Kira-Material (Videos, Aktivitäten, Kira-Quiz) zur halbschriftlichen Subtraktion an (</a:t>
            </a:r>
            <a:r>
              <a:rPr lang="de-DE" sz="1200" dirty="0">
                <a:hlinkClick r:id="rId3"/>
              </a:rPr>
              <a:t>https://kira.dzlm.de/node/119</a:t>
            </a:r>
            <a:r>
              <a:rPr lang="de-DE" sz="1200" dirty="0"/>
              <a:t>). </a:t>
            </a:r>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40</a:t>
            </a:fld>
            <a:endParaRPr lang="de-DE" dirty="0"/>
          </a:p>
        </p:txBody>
      </p:sp>
    </p:spTree>
    <p:extLst>
      <p:ext uri="{BB962C8B-B14F-4D97-AF65-F5344CB8AC3E}">
        <p14:creationId xmlns:p14="http://schemas.microsoft.com/office/powerpoint/2010/main" val="551393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41</a:t>
            </a:fld>
            <a:endParaRPr lang="de-DE" dirty="0"/>
          </a:p>
        </p:txBody>
      </p:sp>
    </p:spTree>
    <p:extLst>
      <p:ext uri="{BB962C8B-B14F-4D97-AF65-F5344CB8AC3E}">
        <p14:creationId xmlns:p14="http://schemas.microsoft.com/office/powerpoint/2010/main" val="1751394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Calibri Normal" charset="0"/>
                <a:ea typeface="ＭＳ Ｐゴシック" charset="-128"/>
                <a:cs typeface="ＭＳ Ｐゴシック" charset="-128"/>
              </a:rPr>
              <a:t>In</a:t>
            </a:r>
            <a:r>
              <a:rPr lang="de-DE" sz="1200" b="0" i="0" kern="1200" baseline="0" dirty="0">
                <a:solidFill>
                  <a:schemeClr val="tx1"/>
                </a:solidFill>
                <a:effectLst/>
                <a:latin typeface="Calibri Normal" charset="0"/>
                <a:ea typeface="ＭＳ Ｐゴシック" charset="-128"/>
                <a:cs typeface="ＭＳ Ｐゴシック" charset="-128"/>
              </a:rPr>
              <a:t> den </a:t>
            </a:r>
            <a:r>
              <a:rPr lang="de-DE" sz="1200" b="0" i="0" kern="1200" dirty="0">
                <a:solidFill>
                  <a:schemeClr val="tx1"/>
                </a:solidFill>
                <a:effectLst/>
                <a:latin typeface="Calibri Normal" charset="0"/>
                <a:ea typeface="ＭＳ Ｐゴシック" charset="-128"/>
                <a:cs typeface="ＭＳ Ｐゴシック" charset="-128"/>
              </a:rPr>
              <a:t>Lernvideos wird an Kinder</a:t>
            </a:r>
            <a:r>
              <a:rPr lang="de-DE" sz="1200" b="0" i="0" kern="1200" baseline="0" dirty="0">
                <a:solidFill>
                  <a:schemeClr val="tx1"/>
                </a:solidFill>
                <a:effectLst/>
                <a:latin typeface="Calibri Normal" charset="0"/>
                <a:ea typeface="ＭＳ Ｐゴシック" charset="-128"/>
                <a:cs typeface="ＭＳ Ｐゴシック" charset="-128"/>
              </a:rPr>
              <a:t> adressiert erklärt</a:t>
            </a:r>
            <a:r>
              <a:rPr lang="de-DE" sz="1200" b="0" i="0" kern="1200" dirty="0">
                <a:solidFill>
                  <a:schemeClr val="tx1"/>
                </a:solidFill>
                <a:effectLst/>
                <a:latin typeface="Calibri Normal" charset="0"/>
                <a:ea typeface="ＭＳ Ｐゴシック" charset="-128"/>
                <a:cs typeface="ＭＳ Ｐゴシック" charset="-128"/>
              </a:rPr>
              <a:t>, wie Subtraktionsaufgaben im </a:t>
            </a:r>
            <a:r>
              <a:rPr lang="de-DE" sz="1200" b="0" i="0" kern="1200" dirty="0" err="1">
                <a:solidFill>
                  <a:schemeClr val="tx1"/>
                </a:solidFill>
                <a:effectLst/>
                <a:latin typeface="Calibri Normal" charset="0"/>
                <a:ea typeface="ＭＳ Ｐゴシック" charset="-128"/>
                <a:cs typeface="ＭＳ Ｐゴシック" charset="-128"/>
              </a:rPr>
              <a:t>Zahlraum</a:t>
            </a:r>
            <a:r>
              <a:rPr lang="de-DE" sz="1200" b="0" i="0" kern="1200" dirty="0">
                <a:solidFill>
                  <a:schemeClr val="tx1"/>
                </a:solidFill>
                <a:effectLst/>
                <a:latin typeface="Calibri Normal" charset="0"/>
                <a:ea typeface="ＭＳ Ｐゴシック" charset="-128"/>
                <a:cs typeface="ＭＳ Ｐゴシック" charset="-128"/>
              </a:rPr>
              <a:t> bis 100 stellenweise, schrittweise, mit einer Hilfsaufgabe oder durch Ergänzen gelöst und mit Material dargestellt werden können. Diese sollen die entsprechenden Vorstellungen zu den Vorgehensweisen initiieren und unterstützen.</a:t>
            </a:r>
          </a:p>
          <a:p>
            <a:endParaRPr lang="de-DE" sz="1200" b="0" i="0" kern="1200" dirty="0">
              <a:solidFill>
                <a:schemeClr val="tx1"/>
              </a:solidFill>
              <a:effectLst/>
              <a:latin typeface="Calibri Normal" charset="0"/>
              <a:ea typeface="ＭＳ Ｐゴシック" charset="-128"/>
            </a:endParaRPr>
          </a:p>
          <a:p>
            <a:r>
              <a:rPr lang="de-DE" sz="1200" b="1" i="0" kern="1200" dirty="0">
                <a:solidFill>
                  <a:schemeClr val="tx1"/>
                </a:solidFill>
                <a:effectLst/>
                <a:latin typeface="Calibri Normal" charset="0"/>
                <a:ea typeface="ＭＳ Ｐゴシック" charset="-128"/>
              </a:rPr>
              <a:t>Anmerkungen:</a:t>
            </a:r>
          </a:p>
          <a:p>
            <a:r>
              <a:rPr lang="de-DE" sz="1200" b="0" i="0" kern="1200" dirty="0">
                <a:solidFill>
                  <a:schemeClr val="tx1"/>
                </a:solidFill>
                <a:effectLst/>
                <a:latin typeface="Calibri Normal" charset="0"/>
                <a:ea typeface="ＭＳ Ｐゴシック" charset="-128"/>
              </a:rPr>
              <a:t>Wenn die Teilnehmenden in der Arbeitsphase diese Videos gucken, dienen die Folien 43-66 nur als zusätzliche Ergebnissicherung, falls zentrale Punkte nicht in der Reflexion von den Teilnehmenden selbst angesprochen und diskutiert werden</a:t>
            </a:r>
          </a:p>
        </p:txBody>
      </p:sp>
      <p:sp>
        <p:nvSpPr>
          <p:cNvPr id="4" name="Foliennummernplatzhalter 3"/>
          <p:cNvSpPr>
            <a:spLocks noGrp="1"/>
          </p:cNvSpPr>
          <p:nvPr>
            <p:ph type="sldNum" sz="quarter" idx="10"/>
          </p:nvPr>
        </p:nvSpPr>
        <p:spPr/>
        <p:txBody>
          <a:bodyPr/>
          <a:lstStyle/>
          <a:p>
            <a:fld id="{FAF12454-57A3-5346-8AD1-8A7E704F94A5}" type="slidenum">
              <a:rPr lang="de-DE" smtClean="0"/>
              <a:pPr/>
              <a:t>42</a:t>
            </a:fld>
            <a:endParaRPr lang="de-DE" dirty="0"/>
          </a:p>
        </p:txBody>
      </p:sp>
    </p:spTree>
    <p:extLst>
      <p:ext uri="{BB962C8B-B14F-4D97-AF65-F5344CB8AC3E}">
        <p14:creationId xmlns:p14="http://schemas.microsoft.com/office/powerpoint/2010/main" val="1943933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Nur der Subtrahend wird zerlegt (z. B. in seine Stellenwerte) und in einzelnen Schritten vom Minuenden subtrahiert (Selter &amp; Zannetin, 2019 S. 75). Dabei wird direkt mit dem Zwischenergebnis weitergerechnet.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 schrittweise zu subtrahieren, bietet sich im Besonderen die Darstellung am Rechenstrich an (Padberg, 2009, S.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wird zunächst der Minuend als „Startpunkt“ am Rechenstrich eingetragen, und die schrittweise subtrahierten Stellenwerte des Subtrahenden als Sprünge am Rechenstrich vermerkt und das Zwischenergebnis (1. Sprung) sowie das Endergebnis (2. Sprung) eingetragen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Daneben kann das schrittweise Subtrahieren aber auch am Plättchenmaterial nachvollziehbar dargestellt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3627464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Nur der Subtrahend wird zerlegt (z. B. in seine Stellenwerte) und in einzelnen Schritten vom Minuenden subtrahiert (Selter &amp; Zannetin, 2019 S. 75). Dabei wird direkt mit dem Zwischenergebnis weitergerechnet.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 schrittweise zu subtrahieren, bietet sich im Besonderen die Darstellung am Rechenstrich an (Padberg, 2009, S.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wird zunächst der Minuend als „Startpunkt“ am Rechenstrich eingetragen, und die schrittweise subtrahierten Stellenwerte des Subtrahenden als Sprünge am Rechenstrich vermerkt und das Zwischenergebnis (1. Sprung) sowie das Endergebnis (2. Sprung) eingetragen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Daneben kann das schrittweise Subtrahieren aber auch am Plättchenmaterial nachvollziehbar dargestellt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206980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Nur der Subtrahend wird zerlegt (z. B. in seine Stellenwerte) und in einzelnen Schritten vom Minuenden subtrahiert (Selter &amp; Zannetin, 2019 S. 75). Dabei wird direkt mit dem Zwischenergebnis weitergerechnet.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 schrittweise zu subtrahieren, bietet sich im Besonderen die Darstellung am Rechenstrich an (Padberg, 2009, S.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wird zunächst der Minuend als „Startpunkt“ am Rechenstrich eingetragen, und die schrittweise subtrahierten Stellenwerte des Subtrahenden als Sprünge am Rechenstrich vermerkt und das Zwischenergebnis (1. Sprung) sowie das Endergebnis (2. Sprung) eingetragen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Daneben kann das schrittweise Subtrahieren aber auch am Plättchenmaterial nachvollziehbar dargestellt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308215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Nur der Subtrahend wird zerlegt (z. B. in seine Stellenwerte) und in einzelnen Schritten vom Minuenden subtrahiert (Selter &amp; Zannetin, 2019 S. 75). Dabei wird direkt mit dem Zwischenergebnis weitergerechnet.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 schrittweise zu subtrahieren, bietet sich im Besonderen die Darstellung am Rechenstrich an (Padberg, 2009, S.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wird zunächst der Minuend als „Startpunkt“ am Rechenstrich eingetragen, und die schrittweise subtrahierten Stellenwerte des Subtrahenden als Sprünge am Rechenstrich vermerkt und das Zwischenergebnis (1. Sprung) sowie das Endergebnis (2. Sprung) eingetragen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Daneben kann das schrittweise Subtrahieren aber auch am Plättchenmaterial nachvollziehbar dargestellt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309221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Was ist halbschriftliches Rechnen?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Welche Kompetenzerwartungen sind damit verknüpft?</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Wie lässt sich halbschriftliches Rechnen in den Lernprozess einordnen?</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algn="just"/>
            <a:endParaRPr lang="de-DE" sz="1200"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700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Anders als beim schrittweisen Rechnen werden beim stellenweisen Subtrahieren Minuend </a:t>
            </a:r>
            <a:r>
              <a:rPr lang="de-DE" b="1" dirty="0"/>
              <a:t>und</a:t>
            </a:r>
            <a:r>
              <a:rPr lang="de-DE" dirty="0"/>
              <a:t> Subtrahend in ihre Stellenwerte zerlegt und anschließend diese voneinander subtrahiert (Götze et al., 2019, S. 102). </a:t>
            </a:r>
          </a:p>
          <a:p>
            <a:r>
              <a:rPr lang="de-DE" dirty="0"/>
              <a:t>Die Teilergebnisse werden anschließend addiert und bilden das Endergebnis. </a:t>
            </a:r>
          </a:p>
          <a:p>
            <a:r>
              <a:rPr lang="de-DE" dirty="0"/>
              <a:t>Für den Vorstellungsaufbau bieten sich die Darstellung mit Zehnerstreifen und Plättchen an. Von besonderer Bedeutung ist dabei die sprachliche Begleitung („Von 3 Zehner nehme ich 1 Zehner weg“).</a:t>
            </a:r>
          </a:p>
          <a:p>
            <a:endParaRPr lang="de-DE" dirty="0"/>
          </a:p>
          <a:p>
            <a:r>
              <a:rPr lang="de-DE" dirty="0"/>
              <a:t>Eine besondere Schwierigkeit der Strategie macht sich bei Aufgaben mit Zehnerübergang bemerkbar, da negative Teilergebnisse entstehen (Götze et al., 2019, S.102)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1050416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Anders als beim schrittweisen Rechnen werden beim stellenweisen Subtrahieren Minuend </a:t>
            </a:r>
            <a:r>
              <a:rPr lang="de-DE" b="1" dirty="0"/>
              <a:t>und</a:t>
            </a:r>
            <a:r>
              <a:rPr lang="de-DE" dirty="0"/>
              <a:t> Subtrahend in ihre Stellenwerte zerlegt und anschließend diese voneinander subtrahiert (Götze et al., 2019, S. 102). </a:t>
            </a:r>
          </a:p>
          <a:p>
            <a:r>
              <a:rPr lang="de-DE" dirty="0"/>
              <a:t>Die Teilergebnisse werden anschließend addiert und bilden das Endergebnis. </a:t>
            </a:r>
          </a:p>
          <a:p>
            <a:r>
              <a:rPr lang="de-DE" dirty="0"/>
              <a:t>Für den Vorstellungsaufbau bieten sich die Darstellung mit Zehnerstreifen und Plättchen an. Von besonderer Bedeutung ist dabei die sprachliche Begleitung („Von 3 Zehner nehme ich 1 Zehner weg“).</a:t>
            </a:r>
          </a:p>
          <a:p>
            <a:endParaRPr lang="de-DE" dirty="0"/>
          </a:p>
          <a:p>
            <a:r>
              <a:rPr lang="de-DE" dirty="0"/>
              <a:t>Eine besondere Schwierigkeit der Strategie macht sich bei Aufgaben mit Zehnerübergang bemerkbar, da negative Teilergebnisse entstehen (Götze et al., 2019, S.102)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868239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Anders als beim schrittweisen Rechnen werden beim stellenweisen Subtrahieren Minuend </a:t>
            </a:r>
            <a:r>
              <a:rPr lang="de-DE" b="1" dirty="0"/>
              <a:t>und</a:t>
            </a:r>
            <a:r>
              <a:rPr lang="de-DE" dirty="0"/>
              <a:t> Subtrahend in ihre Stellenwerte zerlegt und anschließend diese voneinander subtrahiert (Götze et al., 2019, S. 102). </a:t>
            </a:r>
          </a:p>
          <a:p>
            <a:r>
              <a:rPr lang="de-DE" dirty="0"/>
              <a:t>Die Teilergebnisse werden anschließend addiert und bilden das Endergebnis. </a:t>
            </a:r>
          </a:p>
          <a:p>
            <a:r>
              <a:rPr lang="de-DE" dirty="0"/>
              <a:t>Für den Vorstellungsaufbau bieten sich die Darstellung mit Zehnerstreifen und Plättchen an. Von besonderer Bedeutung ist dabei die sprachliche Begleitung („Von 3 Zehner nehme ich 1 Zehner weg“).</a:t>
            </a:r>
          </a:p>
          <a:p>
            <a:endParaRPr lang="de-DE" dirty="0"/>
          </a:p>
          <a:p>
            <a:r>
              <a:rPr lang="de-DE" dirty="0"/>
              <a:t>Eine besondere Schwierigkeit der Strategie macht sich bei Aufgaben mit Zehnerübergang bemerkbar, da negative Teilergebnisse entstehen (Götze et al., 2019, S.102)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145064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Anders als beim schrittweisen Rechnen werden beim stellenweisen Subtrahieren Minuend </a:t>
            </a:r>
            <a:r>
              <a:rPr lang="de-DE" b="1" dirty="0"/>
              <a:t>und</a:t>
            </a:r>
            <a:r>
              <a:rPr lang="de-DE" dirty="0"/>
              <a:t> Subtrahend in ihre Stellenwerte zerlegt und anschließend diese voneinander subtrahiert (Götze et al., 2019, S. 102). </a:t>
            </a:r>
          </a:p>
          <a:p>
            <a:r>
              <a:rPr lang="de-DE" dirty="0"/>
              <a:t>Die Teilergebnisse werden anschließend addiert und bilden das Endergebnis. </a:t>
            </a:r>
          </a:p>
          <a:p>
            <a:r>
              <a:rPr lang="de-DE" dirty="0"/>
              <a:t>Für den Vorstellungsaufbau bieten sich die Darstellung mit Zehnerstreifen und Plättchen an. Von besonderer Bedeutung ist dabei die sprachliche Begleitung („Von 3 Zehner nehme ich 1 Zehner weg“).</a:t>
            </a:r>
          </a:p>
          <a:p>
            <a:endParaRPr lang="de-DE" dirty="0"/>
          </a:p>
          <a:p>
            <a:r>
              <a:rPr lang="de-DE" dirty="0"/>
              <a:t>Eine besondere Schwierigkeit der Strategie macht sich bei Aufgaben mit Zehnerübergang bemerkbar, da negative Teilergebnisse entstehen (Götze et al., 2019, S.102)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3872896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Anders als beim schrittweisen Rechnen werden beim stellenweisen Subtrahieren Minuend </a:t>
            </a:r>
            <a:r>
              <a:rPr lang="de-DE" b="1" dirty="0"/>
              <a:t>und</a:t>
            </a:r>
            <a:r>
              <a:rPr lang="de-DE" dirty="0"/>
              <a:t> Subtrahend in ihre Stellenwerte zerlegt und anschließend diese voneinander subtrahiert (Götze et al., 2019, S. 102). </a:t>
            </a:r>
          </a:p>
          <a:p>
            <a:r>
              <a:rPr lang="de-DE" dirty="0"/>
              <a:t>Die Teilergebnisse werden anschließend addiert und bilden das Endergebnis. </a:t>
            </a:r>
          </a:p>
          <a:p>
            <a:r>
              <a:rPr lang="de-DE" dirty="0"/>
              <a:t>Für den Vorstellungsaufbau bieten sich die Darstellung mit Zehnerstreifen und Plättchen an. Von besonderer Bedeutung ist dabei die sprachliche Begleitung („Von 3 Zehner nehme ich 1 Zehner weg“).</a:t>
            </a:r>
          </a:p>
          <a:p>
            <a:endParaRPr lang="de-DE" dirty="0"/>
          </a:p>
          <a:p>
            <a:r>
              <a:rPr lang="de-DE" dirty="0"/>
              <a:t>Eine besondere Schwierigkeit der Strategie macht sich bei Aufgaben mit Zehnerübergang bemerkbar, da negative Teilergebnisse entstehen (Götze et al., 2019, S.102)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1259472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Eine besondere Schwierigkeit der Strategie macht sich bei Aufgaben mit Zehnerübergang bemerkbar, da negative Teilergebnisse entstehen (Götze et al., 2019, S. 102)</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Denn Rechengesetze werden dabei von Kindern oft unreflektiert z. B. von der Addition auf die Subtraktion übertragen. Der Hauptfehler bei der stellenweisen Subtraktion ist das Übertragen des Kommutativgesetzes (Vertauschungsgesetztes) von der Addition auf die Subtraktion. Die kleinere Zahl wird (durchgängig) von der größeren Zahl subtrahiert, um negative Teilergebnisse zu “umgehen“.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3983713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Damit Kinder nicht „einfach so“ das Kommutativgesetz auf die Subtraktion übertragen, </a:t>
            </a:r>
            <a:r>
              <a:rPr lang="de-DE" b="1" baseline="0" dirty="0"/>
              <a:t>muss</a:t>
            </a:r>
            <a:r>
              <a:rPr lang="de-DE" baseline="0" dirty="0"/>
              <a:t> genau diese Schwierigkeit (der Einer der 2. Zahl ist größer als der Einer der 1. Zahl) im Unterricht thematisiert werden.</a:t>
            </a:r>
          </a:p>
          <a:p>
            <a:r>
              <a:rPr lang="de-DE" baseline="0" dirty="0"/>
              <a:t>Im Video wird gezeigt, wie die Aufgabe 42 - 15 stellenweise gerechnet, mit Plättchenmaterial dargestellt und versprachlicht werden kann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 </a:t>
            </a:r>
            <a:r>
              <a:rPr lang="de-DE" dirty="0" err="1"/>
              <a:t>Mahiko</a:t>
            </a:r>
            <a:r>
              <a:rPr lang="de-DE" dirty="0"/>
              <a:t>-Lernvideo 2:31-4:06).</a:t>
            </a:r>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2279013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Unterricht sollte (spätestens im Zahlraum bis 1000) – anknüpfend an diese Schwierigkeit – eine weitere Möglichkeit erarbeitet werden, um stellenweise zu rechnen. </a:t>
            </a:r>
          </a:p>
          <a:p>
            <a:r>
              <a:rPr lang="de-DE" dirty="0"/>
              <a:t>Dazu dient die Vorstellung des Entbündelns, die auch in Vorbereitung auf den schriftlichen Subtraktionsalgorithmus von Bedeutung ist.</a:t>
            </a:r>
          </a:p>
          <a:p>
            <a:r>
              <a:rPr lang="de-DE" dirty="0">
                <a:effectLst/>
                <a:latin typeface="Helvetica" pitchFamily="2" charset="0"/>
              </a:rPr>
              <a:t>Dafür werden Minuend und Subtrahend in ihre Stellenwerte zerlegt und dann, stellenweise beginnend bei den Einern, voneinander subtrahiert. Ist das Verrechnen der Stellenwerte im Sinne des Abziehens nicht möglich, weil z. B. die Einer des Subtrahenden größer als die des Minuenden sind, wird eine Einheit im nächsthöheren Stellenwert (hier die Zehner) eingetauscht und in diesem verrechnet.</a:t>
            </a:r>
          </a:p>
          <a:p>
            <a:r>
              <a:rPr lang="de-DE" dirty="0">
                <a:effectLst/>
                <a:latin typeface="Helvetica" pitchFamily="2" charset="0"/>
              </a:rPr>
              <a:t>Verdeutlich werden können die einzelnen Rechenschritte und die dahinterliegende Vorstellungshandlung des </a:t>
            </a:r>
            <a:r>
              <a:rPr lang="de-DE" dirty="0" err="1">
                <a:effectLst/>
                <a:latin typeface="Helvetica" pitchFamily="2" charset="0"/>
              </a:rPr>
              <a:t>Entbündels</a:t>
            </a:r>
            <a:r>
              <a:rPr lang="de-DE" dirty="0">
                <a:effectLst/>
                <a:latin typeface="Helvetica" pitchFamily="2" charset="0"/>
              </a:rPr>
              <a:t> am Würfelmaterial.</a:t>
            </a:r>
            <a:endParaRPr lang="de-DE" dirty="0"/>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54</a:t>
            </a:fld>
            <a:endParaRPr lang="de-DE" dirty="0"/>
          </a:p>
        </p:txBody>
      </p:sp>
    </p:spTree>
    <p:extLst>
      <p:ext uri="{BB962C8B-B14F-4D97-AF65-F5344CB8AC3E}">
        <p14:creationId xmlns:p14="http://schemas.microsoft.com/office/powerpoint/2010/main" val="3958201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Unterricht sollte (spätestens im Zahlraum bis 1000) – anknüpfend an diese Schwierigkeit – eine weitere Möglichkeit erarbeitet werden, um stellenweise zu rechnen. </a:t>
            </a:r>
          </a:p>
          <a:p>
            <a:r>
              <a:rPr lang="de-DE" dirty="0"/>
              <a:t>Dazu dient die Vorstellung des Entbündelns die auch in Vorbereitung auf den schriftlichen Subtraktionsalgorithmus von Bedeutung ist.</a:t>
            </a:r>
          </a:p>
          <a:p>
            <a:r>
              <a:rPr lang="de-DE" dirty="0">
                <a:effectLst/>
                <a:latin typeface="Helvetica" pitchFamily="2" charset="0"/>
              </a:rPr>
              <a:t>Dafür werden Minuend und Subtrahend in ihre Stellenwerte zerlegt und dann, stellenweise beginnend bei den Einern, voneinander subtrahiert. Ist das Verrechnen der Stellenwerte im Sinne des Abziehens nicht möglich, weil z. B. die Einer des Subtrahenden größer als die des Minuenden sind, wird eine Einheit im nächsthöheren Stellenwert (hier die Zehner) eingetauscht und in diesem verrechnet.</a:t>
            </a:r>
          </a:p>
          <a:p>
            <a:r>
              <a:rPr lang="de-DE" dirty="0">
                <a:effectLst/>
                <a:latin typeface="Helvetica" pitchFamily="2" charset="0"/>
              </a:rPr>
              <a:t>Verdeutlich werden können die einzelnen Rechenschritte und die dahinterliegende Vorstellungshandlung des </a:t>
            </a:r>
            <a:r>
              <a:rPr lang="de-DE" dirty="0" err="1">
                <a:effectLst/>
                <a:latin typeface="Helvetica" pitchFamily="2" charset="0"/>
              </a:rPr>
              <a:t>Entbündels</a:t>
            </a:r>
            <a:r>
              <a:rPr lang="de-DE" dirty="0">
                <a:effectLst/>
                <a:latin typeface="Helvetica" pitchFamily="2" charset="0"/>
              </a:rPr>
              <a:t> am Plättchenmaterial. </a:t>
            </a:r>
            <a:endParaRPr lang="de-DE" dirty="0"/>
          </a:p>
          <a:p>
            <a:pPr marL="0" indent="0">
              <a:spcBef>
                <a:spcPts val="400"/>
              </a:spcBef>
              <a:spcAft>
                <a:spcPts val="600"/>
              </a:spcAft>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55</a:t>
            </a:fld>
            <a:endParaRPr lang="de-DE" dirty="0"/>
          </a:p>
        </p:txBody>
      </p:sp>
    </p:spTree>
    <p:extLst>
      <p:ext uri="{BB962C8B-B14F-4D97-AF65-F5344CB8AC3E}">
        <p14:creationId xmlns:p14="http://schemas.microsoft.com/office/powerpoint/2010/main" val="301117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Unterricht sollte (spätestens im </a:t>
            </a:r>
            <a:r>
              <a:rPr lang="de-DE" dirty="0" err="1"/>
              <a:t>Zahlraum</a:t>
            </a:r>
            <a:r>
              <a:rPr lang="de-DE" dirty="0"/>
              <a:t> bis 1000) – anknüpfend an diese Schwierigkeit – eine weitere Möglichkeit erarbeitet werden, um stellenweise zu rechnen. </a:t>
            </a:r>
          </a:p>
          <a:p>
            <a:r>
              <a:rPr lang="de-DE" dirty="0"/>
              <a:t>Dazu dient die Vorstellung des Entbündelns die auch in Vorbereitung auf den schriftlichen Subtraktionsalgorithmus von Bedeutung ist.</a:t>
            </a:r>
          </a:p>
          <a:p>
            <a:r>
              <a:rPr lang="de-DE" dirty="0">
                <a:effectLst/>
                <a:latin typeface="Helvetica" pitchFamily="2" charset="0"/>
              </a:rPr>
              <a:t>Dafür werden Minuend und Subtrahend in ihre Stellenwerte zerlegt und dann, stellenweise beginnend bei den </a:t>
            </a:r>
            <a:r>
              <a:rPr lang="de-DE" dirty="0" err="1">
                <a:effectLst/>
                <a:latin typeface="Helvetica" pitchFamily="2" charset="0"/>
              </a:rPr>
              <a:t>Einern</a:t>
            </a:r>
            <a:r>
              <a:rPr lang="de-DE" dirty="0">
                <a:effectLst/>
                <a:latin typeface="Helvetica" pitchFamily="2" charset="0"/>
              </a:rPr>
              <a:t>, voneinander subtrahiert. Ist das Verrechnen der Stellenwerte im Sinne des Abziehens nicht möglich, weil z. B. die Einer des Subtrahenden größer als die des Minuenden sind, wird eine Einheit im nächsthöheren Stellenwert (hier die Zehner) eingetauscht und in diesem verrechnet.</a:t>
            </a:r>
          </a:p>
          <a:p>
            <a:r>
              <a:rPr lang="de-DE" dirty="0">
                <a:effectLst/>
                <a:latin typeface="Helvetica" pitchFamily="2" charset="0"/>
              </a:rPr>
              <a:t>Verdeutlich werden können die einzelnen Rechenschritte und die dahinterliegende Vorstellungshandlung des </a:t>
            </a:r>
            <a:r>
              <a:rPr lang="de-DE" dirty="0" err="1">
                <a:effectLst/>
                <a:latin typeface="Helvetica" pitchFamily="2" charset="0"/>
              </a:rPr>
              <a:t>Entbündels</a:t>
            </a:r>
            <a:r>
              <a:rPr lang="de-DE" dirty="0">
                <a:effectLst/>
                <a:latin typeface="Helvetica" pitchFamily="2" charset="0"/>
              </a:rPr>
              <a:t> am </a:t>
            </a:r>
            <a:r>
              <a:rPr lang="de-DE" dirty="0" err="1">
                <a:effectLst/>
                <a:latin typeface="Helvetica" pitchFamily="2" charset="0"/>
              </a:rPr>
              <a:t>Plättchenmaterial</a:t>
            </a:r>
            <a:r>
              <a:rPr lang="de-DE" dirty="0">
                <a:effectLst/>
                <a:latin typeface="Helvetica" pitchFamily="2" charset="0"/>
              </a:rPr>
              <a:t>. </a:t>
            </a:r>
            <a:endParaRPr lang="de-DE" dirty="0"/>
          </a:p>
          <a:p>
            <a:pPr marL="0" indent="0">
              <a:spcBef>
                <a:spcPts val="400"/>
              </a:spcBef>
              <a:spcAft>
                <a:spcPts val="600"/>
              </a:spcAft>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56</a:t>
            </a:fld>
            <a:endParaRPr lang="de-DE" dirty="0"/>
          </a:p>
        </p:txBody>
      </p:sp>
    </p:spTree>
    <p:extLst>
      <p:ext uri="{BB962C8B-B14F-4D97-AF65-F5344CB8AC3E}">
        <p14:creationId xmlns:p14="http://schemas.microsoft.com/office/powerpoint/2010/main" val="173923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Was ist halbschriftliches Rechnen?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Welche Kompetenzerwartungen sind damit verknüpft?</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Wie lässt sich halbschriftliches Rechnen in den Lernprozess einordnen?</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algn="just"/>
            <a:endParaRPr lang="de-DE" sz="1200"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7477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Unterricht sollte (spätestens im </a:t>
            </a:r>
            <a:r>
              <a:rPr lang="de-DE" dirty="0" err="1"/>
              <a:t>Zahlraum</a:t>
            </a:r>
            <a:r>
              <a:rPr lang="de-DE" dirty="0"/>
              <a:t> bis 1000) – anknüpfend an diese Schwierigkeit – eine weitere Möglichkeit erarbeitet werden, um stellenweise zu rechnen. </a:t>
            </a:r>
          </a:p>
          <a:p>
            <a:r>
              <a:rPr lang="de-DE" dirty="0"/>
              <a:t>Dazu dient die Vorstellung des Entbündelns die auch in Vorbereitung auf den schriftlichen Subtraktionsalgorithmus von Bedeutung ist.</a:t>
            </a:r>
          </a:p>
          <a:p>
            <a:r>
              <a:rPr lang="de-DE" dirty="0">
                <a:effectLst/>
                <a:latin typeface="Helvetica" pitchFamily="2" charset="0"/>
              </a:rPr>
              <a:t>Dafür werden Minuend und Subtrahend in ihre Stellenwerte zerlegt und dann, stellenweise beginnend bei den </a:t>
            </a:r>
            <a:r>
              <a:rPr lang="de-DE" dirty="0" err="1">
                <a:effectLst/>
                <a:latin typeface="Helvetica" pitchFamily="2" charset="0"/>
              </a:rPr>
              <a:t>Einern</a:t>
            </a:r>
            <a:r>
              <a:rPr lang="de-DE" dirty="0">
                <a:effectLst/>
                <a:latin typeface="Helvetica" pitchFamily="2" charset="0"/>
              </a:rPr>
              <a:t>, voneinander subtrahiert. Ist das Verrechnen der Stellenwerte im Sinne des Abziehens nicht möglich, weil z. B. die Einer des Subtrahenden größer als die des Minuenden sind, wird eine Einheit im nächsthöheren Stellenwert (hier die Zehner) eingetauscht und in diesem verrechnet.</a:t>
            </a:r>
          </a:p>
          <a:p>
            <a:r>
              <a:rPr lang="de-DE" dirty="0">
                <a:effectLst/>
                <a:latin typeface="Helvetica" pitchFamily="2" charset="0"/>
              </a:rPr>
              <a:t>Verdeutlich werden können die einzelnen Rechenschritte und die dahinterliegende Vorstellungshandlung des </a:t>
            </a:r>
            <a:r>
              <a:rPr lang="de-DE" dirty="0" err="1">
                <a:effectLst/>
                <a:latin typeface="Helvetica" pitchFamily="2" charset="0"/>
              </a:rPr>
              <a:t>Entbündels</a:t>
            </a:r>
            <a:r>
              <a:rPr lang="de-DE" dirty="0">
                <a:effectLst/>
                <a:latin typeface="Helvetica" pitchFamily="2" charset="0"/>
              </a:rPr>
              <a:t> am </a:t>
            </a:r>
            <a:r>
              <a:rPr lang="de-DE" dirty="0" err="1">
                <a:effectLst/>
                <a:latin typeface="Helvetica" pitchFamily="2" charset="0"/>
              </a:rPr>
              <a:t>Plättchenmaterial</a:t>
            </a:r>
            <a:r>
              <a:rPr lang="de-DE" dirty="0">
                <a:effectLst/>
                <a:latin typeface="Helvetica" pitchFamily="2" charset="0"/>
              </a:rPr>
              <a:t>. </a:t>
            </a:r>
            <a:endParaRPr lang="de-DE" dirty="0"/>
          </a:p>
          <a:p>
            <a:pPr marL="0" indent="0">
              <a:spcBef>
                <a:spcPts val="400"/>
              </a:spcBef>
              <a:spcAft>
                <a:spcPts val="600"/>
              </a:spcAft>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57</a:t>
            </a:fld>
            <a:endParaRPr lang="de-DE" dirty="0"/>
          </a:p>
        </p:txBody>
      </p:sp>
    </p:spTree>
    <p:extLst>
      <p:ext uri="{BB962C8B-B14F-4D97-AF65-F5344CB8AC3E}">
        <p14:creationId xmlns:p14="http://schemas.microsoft.com/office/powerpoint/2010/main" val="25025546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Unterricht sollte (spätestens im </a:t>
            </a:r>
            <a:r>
              <a:rPr lang="de-DE" dirty="0" err="1"/>
              <a:t>Zahlraum</a:t>
            </a:r>
            <a:r>
              <a:rPr lang="de-DE" dirty="0"/>
              <a:t> bis 1000) – anknüpfend an diese Schwierigkeit – eine weitere Möglichkeit erarbeitet werden, um stellenweise zu rechnen. </a:t>
            </a:r>
          </a:p>
          <a:p>
            <a:r>
              <a:rPr lang="de-DE" dirty="0"/>
              <a:t>Dazu dient die Vorstellung des Entbündelns die auch in Vorbereitung auf den schriftlichen Subtraktionsalgorithmus von Bedeutung ist.</a:t>
            </a:r>
          </a:p>
          <a:p>
            <a:r>
              <a:rPr lang="de-DE" dirty="0">
                <a:effectLst/>
                <a:latin typeface="Helvetica" pitchFamily="2" charset="0"/>
              </a:rPr>
              <a:t>Dafür werden Minuend und Subtrahend in ihre Stellenwerte zerlegt und dann, stellenweise beginnend bei den </a:t>
            </a:r>
            <a:r>
              <a:rPr lang="de-DE" dirty="0" err="1">
                <a:effectLst/>
                <a:latin typeface="Helvetica" pitchFamily="2" charset="0"/>
              </a:rPr>
              <a:t>Einern</a:t>
            </a:r>
            <a:r>
              <a:rPr lang="de-DE" dirty="0">
                <a:effectLst/>
                <a:latin typeface="Helvetica" pitchFamily="2" charset="0"/>
              </a:rPr>
              <a:t>, voneinander subtrahiert. Ist das Verrechnen der Stellenwerte im Sinne des Abziehens nicht möglich, weil z. B. die Einer des Subtrahenden größer als die des Minuenden sind, wird eine Einheit im nächsthöheren Stellenwert (hier die Zehner) eingetauscht und in diesem verrechnet.</a:t>
            </a:r>
          </a:p>
          <a:p>
            <a:r>
              <a:rPr lang="de-DE" dirty="0">
                <a:effectLst/>
                <a:latin typeface="Helvetica" pitchFamily="2" charset="0"/>
              </a:rPr>
              <a:t>Verdeutlich werden können die einzelnen Rechenschritte und die dahinterliegende Vorstellungshandlung des </a:t>
            </a:r>
            <a:r>
              <a:rPr lang="de-DE" dirty="0" err="1">
                <a:effectLst/>
                <a:latin typeface="Helvetica" pitchFamily="2" charset="0"/>
              </a:rPr>
              <a:t>Entbündels</a:t>
            </a:r>
            <a:r>
              <a:rPr lang="de-DE" dirty="0">
                <a:effectLst/>
                <a:latin typeface="Helvetica" pitchFamily="2" charset="0"/>
              </a:rPr>
              <a:t> am </a:t>
            </a:r>
            <a:r>
              <a:rPr lang="de-DE" dirty="0" err="1">
                <a:effectLst/>
                <a:latin typeface="Helvetica" pitchFamily="2" charset="0"/>
              </a:rPr>
              <a:t>Plättchenmaterial</a:t>
            </a:r>
            <a:r>
              <a:rPr lang="de-DE" dirty="0">
                <a:effectLst/>
                <a:latin typeface="Helvetica" pitchFamily="2" charset="0"/>
              </a:rPr>
              <a:t>. </a:t>
            </a:r>
            <a:endParaRPr lang="de-DE" dirty="0"/>
          </a:p>
          <a:p>
            <a:pPr marL="0" indent="0">
              <a:spcBef>
                <a:spcPts val="400"/>
              </a:spcBef>
              <a:spcAft>
                <a:spcPts val="600"/>
              </a:spcAft>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58</a:t>
            </a:fld>
            <a:endParaRPr lang="de-DE" dirty="0"/>
          </a:p>
        </p:txBody>
      </p:sp>
    </p:spTree>
    <p:extLst>
      <p:ext uri="{BB962C8B-B14F-4D97-AF65-F5344CB8AC3E}">
        <p14:creationId xmlns:p14="http://schemas.microsoft.com/office/powerpoint/2010/main" val="1289172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Unterricht sollte (spätestens im </a:t>
            </a:r>
            <a:r>
              <a:rPr lang="de-DE" dirty="0" err="1"/>
              <a:t>Zahlraum</a:t>
            </a:r>
            <a:r>
              <a:rPr lang="de-DE" dirty="0"/>
              <a:t> bis 1000) – anknüpfend an diese Schwierigkeit – eine weitere Möglichkeit erarbeitet werden, um stellenweise zu rechnen. </a:t>
            </a:r>
          </a:p>
          <a:p>
            <a:r>
              <a:rPr lang="de-DE" dirty="0"/>
              <a:t>Dazu dient die Vorstellung des Entbündelns die auch in Vorbereitung auf den schriftlichen Subtraktionsalgorithmus von Bedeutung ist.</a:t>
            </a:r>
          </a:p>
          <a:p>
            <a:r>
              <a:rPr lang="de-DE" dirty="0">
                <a:effectLst/>
                <a:latin typeface="Helvetica" pitchFamily="2" charset="0"/>
              </a:rPr>
              <a:t>Dafür werden Minuend und Subtrahend in ihre Stellenwerte zerlegt und dann, stellenweise beginnend bei den </a:t>
            </a:r>
            <a:r>
              <a:rPr lang="de-DE" dirty="0" err="1">
                <a:effectLst/>
                <a:latin typeface="Helvetica" pitchFamily="2" charset="0"/>
              </a:rPr>
              <a:t>Einern</a:t>
            </a:r>
            <a:r>
              <a:rPr lang="de-DE" dirty="0">
                <a:effectLst/>
                <a:latin typeface="Helvetica" pitchFamily="2" charset="0"/>
              </a:rPr>
              <a:t>, voneinander subtrahiert. Ist das Verrechnen der Stellenwerte im Sinne des Abziehens nicht möglich, weil z. B. die Einer des Subtrahenden größer als die des Minuenden sind, wird eine Einheit im nächsthöheren Stellenwert (hier die Zehner) eingetauscht und in diesem verrechnet.</a:t>
            </a:r>
          </a:p>
          <a:p>
            <a:r>
              <a:rPr lang="de-DE" dirty="0">
                <a:effectLst/>
                <a:latin typeface="Helvetica" pitchFamily="2" charset="0"/>
              </a:rPr>
              <a:t>Verdeutlich werden können die einzelnen Rechenschritte und die dahinterliegende Vorstellungshandlung des </a:t>
            </a:r>
            <a:r>
              <a:rPr lang="de-DE" dirty="0" err="1">
                <a:effectLst/>
                <a:latin typeface="Helvetica" pitchFamily="2" charset="0"/>
              </a:rPr>
              <a:t>Entbündels</a:t>
            </a:r>
            <a:r>
              <a:rPr lang="de-DE" dirty="0">
                <a:effectLst/>
                <a:latin typeface="Helvetica" pitchFamily="2" charset="0"/>
              </a:rPr>
              <a:t> am </a:t>
            </a:r>
            <a:r>
              <a:rPr lang="de-DE" dirty="0" err="1">
                <a:effectLst/>
                <a:latin typeface="Helvetica" pitchFamily="2" charset="0"/>
              </a:rPr>
              <a:t>Plättchenmaterial</a:t>
            </a:r>
            <a:r>
              <a:rPr lang="de-DE" dirty="0">
                <a:effectLst/>
                <a:latin typeface="Helvetica" pitchFamily="2" charset="0"/>
              </a:rPr>
              <a:t>. </a:t>
            </a:r>
            <a:endParaRPr lang="de-DE" dirty="0"/>
          </a:p>
          <a:p>
            <a:pPr marL="0" indent="0">
              <a:spcBef>
                <a:spcPts val="400"/>
              </a:spcBef>
              <a:spcAft>
                <a:spcPts val="600"/>
              </a:spcAft>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59</a:t>
            </a:fld>
            <a:endParaRPr lang="de-DE" dirty="0"/>
          </a:p>
        </p:txBody>
      </p:sp>
    </p:spTree>
    <p:extLst>
      <p:ext uri="{BB962C8B-B14F-4D97-AF65-F5344CB8AC3E}">
        <p14:creationId xmlns:p14="http://schemas.microsoft.com/office/powerpoint/2010/main" val="20136772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60</a:t>
            </a:fld>
            <a:endParaRPr lang="de-DE" dirty="0"/>
          </a:p>
        </p:txBody>
      </p:sp>
    </p:spTree>
    <p:extLst>
      <p:ext uri="{BB962C8B-B14F-4D97-AF65-F5344CB8AC3E}">
        <p14:creationId xmlns:p14="http://schemas.microsoft.com/office/powerpoint/2010/main" val="2540295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Helvetica" pitchFamily="2" charset="0"/>
              </a:rPr>
              <a:t>Durch das Auf- oder Abrunden einer der Zahlen kann eine einfacher zu rechnende Hilfsaufgabe generiert werden, die in einem zweiten Schritt ausgeglichen werden muss. Wird wie hier der Subtrahend erweitert, muss der zu viel abgezogene Wert auch auf das Ergebnis der Hilfsaufgabe addiert werden. </a:t>
            </a:r>
          </a:p>
          <a:p>
            <a:r>
              <a:rPr lang="de-DE" dirty="0"/>
              <a:t>Verdeutlicht werden kann dies durch die Sprünge am Rechenstrich. Dabei muss den Kindern verdeutlich werden, dass sie zunächst einen „Sprung“ machen (hier: „um 1 zu weit“), der nicht der eigentlichen Aufgabe entspricht, also erst mit dem zweiten Sprung, der diese Rechnung ausgleicht, das Endergebnis ermittelt werden kann / am Rechenstrich ersichtlich wird</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effectLst/>
                <a:latin typeface="Helvetica" pitchFamily="2" charset="0"/>
              </a:rPr>
              <a:t>Wichtig: Bietet es sich bei anderen Zahlen oder im </a:t>
            </a:r>
            <a:r>
              <a:rPr lang="de-DE" dirty="0" err="1">
                <a:effectLst/>
                <a:latin typeface="Helvetica" pitchFamily="2" charset="0"/>
              </a:rPr>
              <a:t>Zahlraum</a:t>
            </a:r>
            <a:r>
              <a:rPr lang="de-DE" dirty="0">
                <a:effectLst/>
                <a:latin typeface="Helvetica" pitchFamily="2" charset="0"/>
              </a:rPr>
              <a:t> an, eine Hilfsaufgabe zu generieren, für die der Subtrahend verringert oder eben der Minuend erweitert / verringert wird, muss stets darauf geachtet werden, dass der Ausgleich in die richtige Richtung erfolgt! Die Kinder dürfen hier nicht unreflektiert übernehmen, dass eine Hilfsaufgabe stets mit einer Addition ausgeglichen wird.</a:t>
            </a:r>
          </a:p>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61</a:t>
            </a:fld>
            <a:endParaRPr lang="de-DE"/>
          </a:p>
        </p:txBody>
      </p:sp>
    </p:spTree>
    <p:extLst>
      <p:ext uri="{BB962C8B-B14F-4D97-AF65-F5344CB8AC3E}">
        <p14:creationId xmlns:p14="http://schemas.microsoft.com/office/powerpoint/2010/main" val="1656202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Helvetica" pitchFamily="2" charset="0"/>
              </a:rPr>
              <a:t>Durch das Auf- oder Abrunden einer der Zahlen kann eine einfacher zu rechnende Hilfsaufgabe generiert werden, die in einem zweiten Schritt ausgeglichen werden muss. Wird wie hier der Subtrahend erweitert, muss der zu viel abgezogene Wert auch auf das Ergebnis der Hilfsaufgabe addiert werden. </a:t>
            </a:r>
          </a:p>
          <a:p>
            <a:r>
              <a:rPr lang="de-DE" dirty="0"/>
              <a:t>Verdeutlicht werden kann dies durch die Sprünge am Rechenstrich. Dabei muss den Kindern verdeutlich werden, dass sie zunächst einen „Sprung“ machen (hier: „um 1 zu weit“), der nicht der eigentlichen Aufgabe entspricht, also erst mit dem zweiten Sprung, der diese Rechnung ausgleicht, das Endergebnis ermittelt werden kann / am Rechenstrich ersichtlich wird</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effectLst/>
                <a:latin typeface="Helvetica" pitchFamily="2" charset="0"/>
              </a:rPr>
              <a:t>Wichtig: Bietet es sich bei anderen Zahlen oder im </a:t>
            </a:r>
            <a:r>
              <a:rPr lang="de-DE" dirty="0" err="1">
                <a:effectLst/>
                <a:latin typeface="Helvetica" pitchFamily="2" charset="0"/>
              </a:rPr>
              <a:t>Zahlraum</a:t>
            </a:r>
            <a:r>
              <a:rPr lang="de-DE" dirty="0">
                <a:effectLst/>
                <a:latin typeface="Helvetica" pitchFamily="2" charset="0"/>
              </a:rPr>
              <a:t> an, eine Hilfsaufgabe zu generieren, für die der Subtrahend verringert oder eben der Minuend erweitert / verringert wird, muss stets darauf geachtet werden, dass der Ausgleich in die richtige Richtung erfolgt! Die Kinder dürfen hier nicht unreflektiert übernehmen, dass eine Hilfsaufgabe stets mit einer Addition ausgeglichen wird.</a:t>
            </a:r>
          </a:p>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3210346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Helvetica" pitchFamily="2" charset="0"/>
              </a:rPr>
              <a:t>Durch das Auf- oder Abrunden einer der Zahlen kann eine einfacher zu rechnende Hilfsaufgabe generiert werden, die in einem zweiten Schritt ausgeglichen werden muss. Wird wie hier der Subtrahend erweitert, muss der zu viel abgezogene Wert auch auf das Ergebnis der Hilfsaufgabe addiert werden. </a:t>
            </a:r>
          </a:p>
          <a:p>
            <a:r>
              <a:rPr lang="de-DE" dirty="0"/>
              <a:t>Verdeutlicht werden kann dies durch die Sprünge am Rechenstrich. Dabei muss den Kindern verdeutlich werden, dass sie zunächst einen „Sprung“ machen (hier: „um 1 zu weit“), der nicht der eigentlichen Aufgabe entspricht, also erst mit dem zweiten Sprung, der diese Rechnung ausgleicht, das Endergebnis ermittelt werden kann / am Rechenstrich ersichtlich wird</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effectLst/>
                <a:latin typeface="Helvetica" pitchFamily="2" charset="0"/>
              </a:rPr>
              <a:t>Wichtig: Bietet es sich bei anderen Zahlen oder im </a:t>
            </a:r>
            <a:r>
              <a:rPr lang="de-DE" dirty="0" err="1">
                <a:effectLst/>
                <a:latin typeface="Helvetica" pitchFamily="2" charset="0"/>
              </a:rPr>
              <a:t>Zahlraum</a:t>
            </a:r>
            <a:r>
              <a:rPr lang="de-DE" dirty="0">
                <a:effectLst/>
                <a:latin typeface="Helvetica" pitchFamily="2" charset="0"/>
              </a:rPr>
              <a:t> an, eine Hilfsaufgabe zu generieren, für die der Subtrahend verringert oder eben der Minuend erweitert / verringert wird, muss stets darauf geachtet werden, dass der Ausgleich in die richtige Richtung erfolgt! Die Kinder dürfen hier nicht unreflektiert übernehmen, dass eine Hilfsaufgabe stets mit einer Addition ausgeglichen wird.</a:t>
            </a:r>
          </a:p>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214816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Helvetica" pitchFamily="2" charset="0"/>
              </a:rPr>
              <a:t>Durch das Auf- oder Abrunden einer der Zahlen kann eine einfacher zu rechnende Hilfsaufgabe generiert werden, die in einem zweiten Schritt ausgeglichen werden muss. Wird wie hier der Subtrahend erweitert, muss der zu viel abgezogene Wert auch auf das Ergebnis der Hilfsaufgabe addiert werden. </a:t>
            </a:r>
          </a:p>
          <a:p>
            <a:r>
              <a:rPr lang="de-DE" dirty="0"/>
              <a:t>Verdeutlicht werden kann dies durch die Sprünge am Rechenstrich. Dabei muss den Kindern verdeutlich werden, dass sie zunächst einen „Sprung“ machen (hier: „um 1 zu weit“), der nicht der eigentlichen Aufgabe entspricht, also erst mit dem zweiten Sprung, der diese Rechnung ausgleicht, das Endergebnis ermittelt werden kann / am Rechenstrich ersichtlich wird</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effectLst/>
                <a:latin typeface="Helvetica" pitchFamily="2" charset="0"/>
              </a:rPr>
              <a:t>Wichtig: Bietet es sich bei anderen Zahlen oder im </a:t>
            </a:r>
            <a:r>
              <a:rPr lang="de-DE" dirty="0" err="1">
                <a:effectLst/>
                <a:latin typeface="Helvetica" pitchFamily="2" charset="0"/>
              </a:rPr>
              <a:t>Zahlraum</a:t>
            </a:r>
            <a:r>
              <a:rPr lang="de-DE" dirty="0">
                <a:effectLst/>
                <a:latin typeface="Helvetica" pitchFamily="2" charset="0"/>
              </a:rPr>
              <a:t> an, eine Hilfsaufgabe zu generieren, für die der Subtrahend verringert oder eben der Minuend erweitert / verringert wird, muss stets darauf geachtet werden, dass der Ausgleich in die richtige Richtung erfolgt! Die Kinder dürfen hier nicht unreflektiert übernehmen, dass eine Hilfsaufgabe stets mit einer Addition ausgeglichen wird.</a:t>
            </a:r>
          </a:p>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2731580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Vorgehensweise des Ergänzens ergibt sich aus der entsprechenden Grundvorstellung der Subtraktion. Im Gegensatz zu den anderen Vorgehensweisen wird hier somit additiv vorgegangen.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Differenz wird dafür als Abstand zwischen dem Minuenden und dem Subtrahenden betrachtet („Wie viel fehlt noch bis…?“). Ausgehend vom Subtrahenden wird also überlegt, wie viel man ergänzen muss, um zum Minuenden zu gelangen. Hierbei kann schrittweise und in höheren Zahlräumen auch stellenweise vorgegangen werden, um sich immer weiter dem Minuenden zu nähern (Götze et al., 2019 S.103).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Deutlich werden kann dies durch die Darstellung am Rechenstrich und der entsprechenden sprachlichen Begleitung.</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32570517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Vorgehensweise des Ergänzens ergibt sich aus der entsprechenden Grundvorstellung der Subtraktion. Im Gegensatz zu den anderen Vorgehensweisen wird hier somit additiv vorgegangen.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Differenz wird dafür als Abstand zwischen dem Minuenden und dem Subtrahenden betrachtet („Wie viel fehlt noch bis…?“). Ausgehend vom Subtrahenden wird also überlegt, wie viel man ergänzen muss, um zum Minuenden zu gelangen. Hierbei kann schrittweise und in höheren Zahlräumen auch stellenweise vorgegangen werden, um sich immer weiter dem Minuenden zu nähern (Götze et al., 2019 S.103). So können auch Aufgabe wie 81-69 bzw. im höheren Zahlenraum (als Vorbereitung auf das Auffüllverfahren der schriftlichen Subtraktion) Aufgaben wie 601- 589 sinnvollerweise halbschriftlich ergänzend gelöst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Verdeutlicht werden kann diese Vorgehensweise durch die Darstellung am Rechenstrich und der entsprechenden sprachlichen Begleitung.</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59682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3603179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3184563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69</a:t>
            </a:fld>
            <a:endParaRPr lang="de-DE" dirty="0"/>
          </a:p>
        </p:txBody>
      </p:sp>
    </p:spTree>
    <p:extLst>
      <p:ext uri="{BB962C8B-B14F-4D97-AF65-F5344CB8AC3E}">
        <p14:creationId xmlns:p14="http://schemas.microsoft.com/office/powerpoint/2010/main" val="3509397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dirty="0"/>
              <a:t>Der Lernweg über den “Dreischritt“ (Ich</a:t>
            </a:r>
            <a:r>
              <a:rPr lang="de-DE" sz="1200" baseline="0" dirty="0"/>
              <a:t> – Du – Wir) </a:t>
            </a:r>
            <a:r>
              <a:rPr lang="de-DE" sz="1200" dirty="0"/>
              <a:t>ist analog zu einer</a:t>
            </a:r>
            <a:r>
              <a:rPr lang="de-DE" sz="1200" baseline="0" dirty="0"/>
              <a:t> Lernumgebung „</a:t>
            </a:r>
            <a:r>
              <a:rPr lang="de-DE" sz="1200" dirty="0"/>
              <a:t>Von eigenen Wegen zum flexiblen Rechnen“ im </a:t>
            </a:r>
            <a:r>
              <a:rPr lang="de-DE" sz="1200" dirty="0" err="1"/>
              <a:t>Zahlraum</a:t>
            </a:r>
            <a:r>
              <a:rPr lang="de-DE" sz="1200" baseline="0" dirty="0"/>
              <a:t> bis 1000</a:t>
            </a:r>
            <a:r>
              <a:rPr lang="de-DE" sz="1200" dirty="0"/>
              <a:t> auf den </a:t>
            </a:r>
            <a:r>
              <a:rPr lang="de-DE" sz="1200" dirty="0" err="1"/>
              <a:t>Zahlraum</a:t>
            </a:r>
            <a:r>
              <a:rPr lang="de-DE" sz="1200" dirty="0"/>
              <a:t> bis 100 bezogen worden (</a:t>
            </a:r>
            <a:r>
              <a:rPr lang="de-DE" sz="1200" baseline="0" dirty="0"/>
              <a:t>Selter &amp; </a:t>
            </a:r>
            <a:r>
              <a:rPr lang="de-DE" sz="1200" baseline="0" dirty="0" err="1"/>
              <a:t>Zannetin</a:t>
            </a:r>
            <a:r>
              <a:rPr lang="de-DE" sz="1200" baseline="0" dirty="0"/>
              <a:t>, 2019, S. </a:t>
            </a:r>
            <a:r>
              <a:rPr lang="de-DE" sz="1200" dirty="0"/>
              <a:t>77-81).</a:t>
            </a: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dirty="0"/>
              <a:t>Ausgehend von den eigenen, individuellen Wegen sollen die Kinder darauf aufbauend weitere Rechenwege kennenlernen und anwenden und dabei über die besonderen „Merkmale“ der Vorgehensweisen reflektieren, indem sie diese darstellen und erklären.</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sz="1200" dirty="0"/>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dirty="0"/>
              <a:t>Wichtig: Dabei werden diese Schritte nicht als Phasen innerhalb einer Stunde „abgearbeitet“, sondern können sich über mehrere Stunden ausdehnen.</a:t>
            </a: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70</a:t>
            </a:fld>
            <a:endParaRPr lang="de-DE" dirty="0"/>
          </a:p>
        </p:txBody>
      </p:sp>
    </p:spTree>
    <p:extLst>
      <p:ext uri="{BB962C8B-B14F-4D97-AF65-F5344CB8AC3E}">
        <p14:creationId xmlns:p14="http://schemas.microsoft.com/office/powerpoint/2010/main" val="10426846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Anschluss an eine Einführungsphase im Plenum, in der exemplarisch ein bis zwei Aufgaben gemeinsam z. B. im Theaterkreis vor der Tafel gelöst werden und auch bereits die Möglichkeit der Darstellung der Rechenwege mit verschiedenen Darstellungsmitteln thematisiert werden. Danach bearbeiten die Lernenden weitere Aufgaben, die sie nach ihren Möglichkeiten am Material lösen und teilweise auch schon symbolisch notieren. </a:t>
            </a:r>
          </a:p>
          <a:p>
            <a:endParaRPr lang="de-DE" dirty="0"/>
          </a:p>
          <a:p>
            <a:r>
              <a:rPr lang="de-DE" dirty="0"/>
              <a:t>Die Kinder werden dabei gebeten, über ihren Rechenweg nachzudenken und ihn mündlich oder schriftlich zu erläutern. Insbesondere bei letzterem brauchen sie Unterstützung durch sog. Forschermittel (pikas.dzlm.de/227 und </a:t>
            </a:r>
            <a:r>
              <a:rPr lang="de-DE" dirty="0" err="1"/>
              <a:t>pikas.dzlm.de</a:t>
            </a:r>
            <a:r>
              <a:rPr lang="de-DE" dirty="0"/>
              <a:t>/361) und durch sprachliche Hilfen (pikas.dzlm.de/194).</a:t>
            </a:r>
            <a:r>
              <a:rPr lang="de-DE" baseline="0" dirty="0"/>
              <a:t> </a:t>
            </a:r>
            <a:r>
              <a:rPr lang="de-DE" dirty="0"/>
              <a:t>Die von der Lehrkraft in dieser Phase gestellten Aufgaben</a:t>
            </a:r>
            <a:r>
              <a:rPr lang="de-DE" baseline="0" dirty="0"/>
              <a:t> sollten durch ihre Zahl- und Aufgabenmerkmale bereits unterschiedliche Vorgehensweisen nahe legen, um später mit den Kindern darüber ins Gespräch kommen zu können. </a:t>
            </a: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71</a:t>
            </a:fld>
            <a:endParaRPr lang="de-DE" dirty="0"/>
          </a:p>
        </p:txBody>
      </p:sp>
    </p:spTree>
    <p:extLst>
      <p:ext uri="{BB962C8B-B14F-4D97-AF65-F5344CB8AC3E}">
        <p14:creationId xmlns:p14="http://schemas.microsoft.com/office/powerpoint/2010/main" val="2228817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ea typeface="ＭＳ Ｐゴシック" charset="-128"/>
              </a:rPr>
              <a:t>Nachdem die Kinder die Aufgaben selbst bearbeitet haben, tauschen sie sich – z.B. in Mathekonferenzen – über ihre Vorgehensweisen aus.</a:t>
            </a:r>
          </a:p>
          <a:p>
            <a:r>
              <a:rPr lang="de-DE" sz="1200" dirty="0">
                <a:ea typeface="ＭＳ Ｐゴシック" charset="-128"/>
              </a:rPr>
              <a:t>Wichtig ist, dass den Kinder bewusst wird, dass es nicht nur einen Rechenweg gibt – zum einen können die Rechenwege von Aufgaben zu Aufgabe variieren, zum anderen können zwei Kinder die gleiche Aufgaben mit verschiedenen Rechenwege lösen – und auch, dass es nicht DEN EINEN RICHTIGEN Rechenweg gibt. </a:t>
            </a:r>
          </a:p>
          <a:p>
            <a:endParaRPr lang="de-DE" sz="1200" dirty="0">
              <a:ea typeface="ＭＳ Ｐゴシック" charset="-128"/>
            </a:endParaRPr>
          </a:p>
          <a:p>
            <a:r>
              <a:rPr lang="de-DE" sz="1200" dirty="0">
                <a:ea typeface="ＭＳ Ｐゴシック" charset="-128"/>
              </a:rPr>
              <a:t>Die Darstellung und Erläuterung der Rechenwege soll es den Kindern ermöglichen, die Wege (der anderen) nachzuvollziehen und über diese ins Gespräch zu kommen.</a:t>
            </a:r>
          </a:p>
        </p:txBody>
      </p:sp>
      <p:sp>
        <p:nvSpPr>
          <p:cNvPr id="4" name="Foliennummernplatzhalter 3"/>
          <p:cNvSpPr>
            <a:spLocks noGrp="1"/>
          </p:cNvSpPr>
          <p:nvPr>
            <p:ph type="sldNum" sz="quarter" idx="10"/>
          </p:nvPr>
        </p:nvSpPr>
        <p:spPr/>
        <p:txBody>
          <a:bodyPr/>
          <a:lstStyle/>
          <a:p>
            <a:fld id="{FAF12454-57A3-5346-8AD1-8A7E704F94A5}" type="slidenum">
              <a:rPr lang="de-DE" smtClean="0"/>
              <a:pPr/>
              <a:t>72</a:t>
            </a:fld>
            <a:endParaRPr lang="de-DE" dirty="0"/>
          </a:p>
        </p:txBody>
      </p:sp>
    </p:spTree>
    <p:extLst>
      <p:ext uri="{BB962C8B-B14F-4D97-AF65-F5344CB8AC3E}">
        <p14:creationId xmlns:p14="http://schemas.microsoft.com/office/powerpoint/2010/main" val="2331926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gemeinsame Phasen werden die unterschiedlichen Rechenwege vorgestellt und thematisiert. Sinnvoll ist es den verschiedenen Rechenwegen -</a:t>
            </a:r>
            <a:r>
              <a:rPr lang="de-DE" dirty="0">
                <a:sym typeface="Wingdings" pitchFamily="2" charset="2"/>
              </a:rPr>
              <a:t> bezogen auf die Besonderheiten der Strategie  (stellenweises/schrittweises Rechnen, Nutzen einer Hilfsaufgabe…) – Namen zu gegeben. Weniger sinnvoll ist es, die Strategie langfristig nach dem Kind zu benennen, das sie vorstellt/genutzt hat, da dann keine langfristige Assoziation zu den charakteristischen Merkmalen der Vorgehensweise hergestellt werden kann.</a:t>
            </a:r>
          </a:p>
          <a:p>
            <a:endParaRPr lang="de-DE" dirty="0">
              <a:sym typeface="Wingdings" pitchFamily="2" charset="2"/>
            </a:endParaRPr>
          </a:p>
          <a:p>
            <a:r>
              <a:rPr lang="de-DE" dirty="0">
                <a:sym typeface="Wingdings" pitchFamily="2" charset="2"/>
              </a:rPr>
              <a:t>Evtl. könnte es auch sinnvoll sein, für die Strategien „Lernplakate“ zu erstellen, mit einer beispielhaften Rechnung, dessen Namen und Visualisierungen und zentralen Begriffen und Satzmustern und diese für alle Kinder sichtbar aufzuhängen.</a:t>
            </a:r>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73</a:t>
            </a:fld>
            <a:endParaRPr lang="de-DE" dirty="0"/>
          </a:p>
        </p:txBody>
      </p:sp>
    </p:spTree>
    <p:extLst>
      <p:ext uri="{BB962C8B-B14F-4D97-AF65-F5344CB8AC3E}">
        <p14:creationId xmlns:p14="http://schemas.microsoft.com/office/powerpoint/2010/main" val="1729544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74</a:t>
            </a:fld>
            <a:endParaRPr lang="de-DE" dirty="0"/>
          </a:p>
        </p:txBody>
      </p:sp>
    </p:spTree>
    <p:extLst>
      <p:ext uri="{BB962C8B-B14F-4D97-AF65-F5344CB8AC3E}">
        <p14:creationId xmlns:p14="http://schemas.microsoft.com/office/powerpoint/2010/main" val="17839783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aseline="0" dirty="0"/>
              <a:t>Die Kinder rechnen anschließend weitere Aufgaben, bei denen sie die im Plenum besprochene Vorgehensweise anwenden und entsprechend darstellen.</a:t>
            </a:r>
          </a:p>
          <a:p>
            <a:r>
              <a:rPr lang="de-DE" sz="1200" baseline="0" dirty="0"/>
              <a:t>Diese Phase gibt es somit zu jedem besprochenen Rechenweg und sie sollte sich über mehrere Stunden ziehen. Es bietet sich nicht an, alle Rechenwege gelichzeitig zu besprechen und anschließend anwenden zu lassen. Die Kinder sollten Zeit bekommen, sich auf einzelne Rechenwege fokussieren zu können und diese bewusst anzuwenden.</a:t>
            </a:r>
            <a:endParaRPr lang="de-DE" sz="1200"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75</a:t>
            </a:fld>
            <a:endParaRPr lang="de-DE" dirty="0"/>
          </a:p>
        </p:txBody>
      </p:sp>
    </p:spTree>
    <p:extLst>
      <p:ext uri="{BB962C8B-B14F-4D97-AF65-F5344CB8AC3E}">
        <p14:creationId xmlns:p14="http://schemas.microsoft.com/office/powerpoint/2010/main" val="12593982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Wichtig ist, dass die Teilnehmenden darunter auch die vorher detailliert aufgeführten Teilaspekte fassen.</a:t>
            </a:r>
          </a:p>
          <a:p>
            <a:r>
              <a:rPr lang="de-DE" dirty="0"/>
              <a:t>Deutlich sollte werden, dass Kinder vor allem Unterstützung beim Aufbau kardinaler Vorstellungen brauchen, und diese neben den ordinalen zum zentralen Gegenstand im Unterricht werden müssen. Dabei spielen Materialien bereits eine wichtige Rolle, die zur simultanen und quasi-simultanen Anzahlerfassung hinzugezogen werden sollen.</a:t>
            </a:r>
          </a:p>
          <a:p>
            <a:r>
              <a:rPr lang="de-DE" dirty="0"/>
              <a:t> </a:t>
            </a:r>
          </a:p>
          <a:p>
            <a:r>
              <a:rPr lang="de-DE" dirty="0"/>
              <a:t>Diese „ausführliche“ Kernbotschaft kann als Überleitung zum nächsten Aspekt eines tragfähigen Zahlverständnisses (und dieser Veranstaltung) dienen.</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7819809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algn="just"/>
            <a:endParaRPr lang="de-DE" sz="1200"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39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14000"/>
              </a:lnSpc>
              <a:spcBef>
                <a:spcPts val="600"/>
              </a:spcBef>
              <a:buFont typeface="Arial" panose="020B0604020202020204" pitchFamily="34" charset="0"/>
              <a:buNone/>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40991831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79</a:t>
            </a:fld>
            <a:endParaRPr lang="de-DE" dirty="0"/>
          </a:p>
        </p:txBody>
      </p:sp>
    </p:spTree>
    <p:extLst>
      <p:ext uri="{BB962C8B-B14F-4D97-AF65-F5344CB8AC3E}">
        <p14:creationId xmlns:p14="http://schemas.microsoft.com/office/powerpoint/2010/main" val="3773292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80</a:t>
            </a:fld>
            <a:endParaRPr lang="de-DE" dirty="0"/>
          </a:p>
        </p:txBody>
      </p:sp>
    </p:spTree>
    <p:extLst>
      <p:ext uri="{BB962C8B-B14F-4D97-AF65-F5344CB8AC3E}">
        <p14:creationId xmlns:p14="http://schemas.microsoft.com/office/powerpoint/2010/main" val="8062754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https://</a:t>
            </a:r>
            <a:r>
              <a:rPr lang="de-DE" dirty="0" err="1"/>
              <a:t>mahiko.dzlm.de</a:t>
            </a:r>
            <a:r>
              <a:rPr lang="de-DE" dirty="0"/>
              <a:t>/</a:t>
            </a:r>
            <a:r>
              <a:rPr lang="de-DE" dirty="0" err="1"/>
              <a:t>node</a:t>
            </a:r>
            <a:r>
              <a:rPr lang="de-DE" dirty="0"/>
              <a:t>/309</a:t>
            </a:r>
          </a:p>
          <a:p>
            <a:endParaRPr lang="de-DE" dirty="0"/>
          </a:p>
          <a:p>
            <a:r>
              <a:rPr lang="de-DE" dirty="0"/>
              <a:t>optional oder man kann einen kurzen Ausschnitt gemeinsam anschauen</a:t>
            </a:r>
          </a:p>
        </p:txBody>
      </p:sp>
      <p:sp>
        <p:nvSpPr>
          <p:cNvPr id="4" name="Foliennummernplatzhalter 3"/>
          <p:cNvSpPr>
            <a:spLocks noGrp="1"/>
          </p:cNvSpPr>
          <p:nvPr>
            <p:ph type="sldNum" sz="quarter" idx="5"/>
          </p:nvPr>
        </p:nvSpPr>
        <p:spPr/>
        <p:txBody>
          <a:bodyPr/>
          <a:lstStyle/>
          <a:p>
            <a:fld id="{FAF12454-57A3-5346-8AD1-8A7E704F94A5}" type="slidenum">
              <a:rPr lang="de-DE" smtClean="0"/>
              <a:pPr/>
              <a:t>81</a:t>
            </a:fld>
            <a:endParaRPr lang="de-DE" dirty="0"/>
          </a:p>
        </p:txBody>
      </p:sp>
    </p:spTree>
    <p:extLst>
      <p:ext uri="{BB962C8B-B14F-4D97-AF65-F5344CB8AC3E}">
        <p14:creationId xmlns:p14="http://schemas.microsoft.com/office/powerpoint/2010/main" val="7873336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dirty="0"/>
              <a:t>Je nach Aufgabe können auch verschiedenen Merkmale zutreffen und nicht immer eignet sich natürlich nur „der eine Rechenweg“.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DE" dirty="0"/>
              <a:t>Wichtig ist, dass die Kinder das Bewusstsein dafür entwickeln, sich die Zahlen in den Aufgaben anzuschauen und besondere Merkmale wahrzunehmen – und sich diese zum „einfacheren Rechnen“ zu nutze zu machen.</a:t>
            </a:r>
          </a:p>
        </p:txBody>
      </p:sp>
      <p:sp>
        <p:nvSpPr>
          <p:cNvPr id="4" name="Foliennummernplatzhalter 3"/>
          <p:cNvSpPr>
            <a:spLocks noGrp="1"/>
          </p:cNvSpPr>
          <p:nvPr>
            <p:ph type="sldNum" sz="quarter" idx="10"/>
          </p:nvPr>
        </p:nvSpPr>
        <p:spPr/>
        <p:txBody>
          <a:bodyPr/>
          <a:lstStyle/>
          <a:p>
            <a:fld id="{FAF12454-57A3-5346-8AD1-8A7E704F94A5}" type="slidenum">
              <a:rPr lang="de-DE" smtClean="0"/>
              <a:pPr/>
              <a:t>82</a:t>
            </a:fld>
            <a:endParaRPr lang="de-DE" dirty="0"/>
          </a:p>
        </p:txBody>
      </p:sp>
    </p:spTree>
    <p:extLst>
      <p:ext uri="{BB962C8B-B14F-4D97-AF65-F5344CB8AC3E}">
        <p14:creationId xmlns:p14="http://schemas.microsoft.com/office/powerpoint/2010/main" val="2471491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effectLst/>
                <a:latin typeface="CandidaStd"/>
              </a:rPr>
              <a:t>Deshalb sollen die Kinder im Verlauf ihrer Grundschulzeit immer wieder dazu aufgefordert werden, den Aufbau von Zahlen und ihre Beziehungen zueinander in den Blick zu nehmen, wenn sie Rechenaufgaben lösen. Erst auf dieser Grundlage können die Kinder bewusst eine Vorgehensweise auswählen und auch erläutern, warum dieser Rechenweg besonders sinnvoll ist. </a:t>
            </a:r>
            <a:endParaRPr lang="de-DE" sz="1100" dirty="0"/>
          </a:p>
          <a:p>
            <a:pPr>
              <a:buFontTx/>
              <a:buNone/>
            </a:pPr>
            <a:r>
              <a:rPr lang="de-DE" sz="900" dirty="0">
                <a:effectLst/>
                <a:latin typeface="CandidaStd"/>
              </a:rPr>
              <a:t>Dabei spielen aber auch persönliche Präferenzen der Kinder eine maßgebliche Rolle, die nicht unbeachtet bleiben soll. </a:t>
            </a:r>
          </a:p>
          <a:p>
            <a:pPr>
              <a:buFontTx/>
              <a:buNone/>
            </a:pPr>
            <a:endParaRPr lang="de-DE" sz="900" dirty="0">
              <a:effectLst/>
              <a:latin typeface="CandidaStd"/>
            </a:endParaRPr>
          </a:p>
          <a:p>
            <a:pPr>
              <a:buFontTx/>
              <a:buNone/>
            </a:pPr>
            <a:r>
              <a:rPr lang="de-DE" sz="900" dirty="0">
                <a:effectLst/>
                <a:latin typeface="CandidaStd"/>
              </a:rPr>
              <a:t>Wichtig: Lehrpersonen sollten nicht (vor allem vorschnell) einen Weg als „den sicheren“ anpreisen, da die Kinder dadurch in der Wahl eines geeigneten Rechenweges beeinflusst werden. </a:t>
            </a:r>
            <a:r>
              <a:rPr lang="de-DE" sz="1800" kern="0" dirty="0">
                <a:solidFill>
                  <a:srgbClr val="000000"/>
                </a:solidFill>
                <a:effectLst/>
                <a:latin typeface="Open Sans" panose="020B0606030504020204" pitchFamily="34" charset="0"/>
                <a:ea typeface="Times New Roman" panose="02020603050405020304" pitchFamily="18" charset="0"/>
              </a:rPr>
              <a:t>Kinder sollen ermutigt werden, eigene Wege zu wählen und diese auch zu begründen (entweder auf der Basis von Zahl- und Aufgabeneigenschaften oder persönlichen Präferenzen)</a:t>
            </a:r>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83</a:t>
            </a:fld>
            <a:endParaRPr lang="de-DE" dirty="0"/>
          </a:p>
        </p:txBody>
      </p:sp>
    </p:spTree>
    <p:extLst>
      <p:ext uri="{BB962C8B-B14F-4D97-AF65-F5344CB8AC3E}">
        <p14:creationId xmlns:p14="http://schemas.microsoft.com/office/powerpoint/2010/main" val="36877781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effectLst/>
                <a:latin typeface="CandidaStd"/>
              </a:rPr>
              <a:t>Die Entwicklung eines Zahlen- und Aufgabenblicks muss dabei durch Handlungen am Material bzw. durch die Darstellung der Vorgehensweisen unterstützt werden.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kern="0" dirty="0">
                <a:solidFill>
                  <a:srgbClr val="000000"/>
                </a:solidFill>
                <a:effectLst/>
                <a:latin typeface="CandidaStd"/>
                <a:ea typeface="Times New Roman" panose="02020603050405020304" pitchFamily="18" charset="0"/>
              </a:rPr>
              <a:t>Die Kinder könnten z. B. angeregt werden, </a:t>
            </a:r>
            <a:r>
              <a:rPr lang="de-DE" sz="1800" kern="0" dirty="0">
                <a:solidFill>
                  <a:srgbClr val="000000"/>
                </a:solidFill>
                <a:effectLst/>
                <a:latin typeface="Open Sans" panose="020B0606030504020204" pitchFamily="34" charset="0"/>
                <a:ea typeface="Times New Roman" panose="02020603050405020304" pitchFamily="18" charset="0"/>
              </a:rPr>
              <a:t>Zahlen auf einem Zahlenstrahl zu suchen oder mit Material zu legen und erstmal nur darüber nachdenken, welche Besonderheiten die Zahlen haben (Ansonsten werden sie das bei der nächsten Aufgabe wahrscheinlich wieder nicht sehen), wenn nur auf Symbolebene darüber „geredet“ wird.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800" kern="0" dirty="0">
              <a:solidFill>
                <a:srgbClr val="000000"/>
              </a:solidFill>
              <a:effectLst/>
              <a:latin typeface="Open Sans" panose="020B0606030504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t>Durch entsprechende gezielte Fragestellungen kann der Blick der Kinder (bei der Handlung am Material / beim Darstellen der Vorgehensweisen) auf bestimmte Merkmale und Beziehungen gerichtet werden. Erst mit einem</a:t>
            </a:r>
            <a:r>
              <a:rPr lang="de-DE" sz="1800" baseline="0" dirty="0"/>
              <a:t> Zahlen- und Aufgabenblick </a:t>
            </a:r>
            <a:r>
              <a:rPr lang="de-DE" sz="1800" dirty="0"/>
              <a:t>kann eine Verbindung zwischen den Merkmalen und einer Vorgehensweise hergestellt werden</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800" dirty="0">
                <a:solidFill>
                  <a:schemeClr val="tx1"/>
                </a:solidFill>
                <a:latin typeface="Arial" panose="020B0604020202020204" pitchFamily="34" charset="0"/>
                <a:cs typeface="Arial" panose="020B0604020202020204" pitchFamily="34" charset="0"/>
              </a:rPr>
              <a:t>Lassen sich die Zahlen so zerlegen, dass du einfacher rechnen kannst?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800" dirty="0">
                <a:solidFill>
                  <a:schemeClr val="tx1"/>
                </a:solidFill>
                <a:latin typeface="Arial" panose="020B0604020202020204" pitchFamily="34" charset="0"/>
                <a:cs typeface="Arial" panose="020B0604020202020204" pitchFamily="34" charset="0"/>
              </a:rPr>
              <a:t>Sind die Zahlen nah beieinander? </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800" dirty="0">
                <a:solidFill>
                  <a:schemeClr val="tx1"/>
                </a:solidFill>
                <a:latin typeface="Arial" panose="020B0604020202020204" pitchFamily="34" charset="0"/>
                <a:cs typeface="Arial" panose="020B0604020202020204" pitchFamily="34" charset="0"/>
              </a:rPr>
              <a:t>Gibt es eine Aufgabe, die dir helfen kann?</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800" dirty="0">
                <a:solidFill>
                  <a:schemeClr val="tx1"/>
                </a:solidFill>
                <a:latin typeface="Arial" panose="020B0604020202020204" pitchFamily="34" charset="0"/>
                <a:cs typeface="Arial" panose="020B0604020202020204" pitchFamily="34" charset="0"/>
              </a:rPr>
              <a:t>Bietet sich eine bestimmte Strategie (deshalb) besonders an? Welche und warum?</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800" dirty="0">
                <a:solidFill>
                  <a:schemeClr val="tx1"/>
                </a:solidFill>
                <a:latin typeface="Arial" panose="020B0604020202020204" pitchFamily="34" charset="0"/>
                <a:cs typeface="Arial" panose="020B0604020202020204" pitchFamily="34" charset="0"/>
              </a:rPr>
              <a:t>Ist eine Zahl in der Nähe eines vollen Zehners/Hunderters?</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sz="1800" dirty="0">
              <a:solidFill>
                <a:schemeClr val="tx1"/>
              </a:solidFill>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sz="1800" dirty="0">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sz="18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8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8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800" dirty="0">
              <a:effectLst/>
              <a:latin typeface="CandidaStd"/>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800" dirty="0">
              <a:effectLst/>
              <a:latin typeface="CandidaStd"/>
            </a:endParaRPr>
          </a:p>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84</a:t>
            </a:fld>
            <a:endParaRPr lang="de-DE" dirty="0"/>
          </a:p>
        </p:txBody>
      </p:sp>
    </p:spTree>
    <p:extLst>
      <p:ext uri="{BB962C8B-B14F-4D97-AF65-F5344CB8AC3E}">
        <p14:creationId xmlns:p14="http://schemas.microsoft.com/office/powerpoint/2010/main" val="14904900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spcBef>
                <a:spcPts val="0"/>
              </a:spcBef>
              <a:defRPr/>
            </a:pPr>
            <a:r>
              <a:rPr lang="de-DE" sz="1200" dirty="0">
                <a:ea typeface="ＭＳ Ｐゴシック" charset="-128"/>
              </a:rPr>
              <a:t>Auf den vorherigen Folien wurden bereits die ersten Schritte des </a:t>
            </a:r>
            <a:r>
              <a:rPr lang="de-DE" sz="1200" dirty="0"/>
              <a:t>Lernweges zur Entwicklung, Erarbeitung und Anwendung verschiedener Rechenwege nach dem „ICH-DU-WIR“-Prinzip vorgestellt.</a:t>
            </a:r>
            <a:endParaRPr lang="de-DE" sz="1200" b="1" dirty="0"/>
          </a:p>
          <a:p>
            <a:pPr marL="0" marR="0" indent="0" algn="l" defTabSz="914400" rtl="0" eaLnBrk="1" fontAlgn="base" latinLnBrk="0" hangingPunct="1">
              <a:spcBef>
                <a:spcPts val="0"/>
              </a:spcBef>
              <a:buClrTx/>
              <a:buSzTx/>
              <a:buFontTx/>
              <a:buNone/>
              <a:tabLst/>
              <a:defRPr/>
            </a:pPr>
            <a:r>
              <a:rPr lang="de-DE" sz="1200" dirty="0"/>
              <a:t>Nachdem die Kinder eigene Rechenwege entwickelt, weitere kennengelernt und angewendet haben, sollen sie im nächsten Schritt dazu angeregt werden, zunehmend Zahlen- und Aufgabenmerkmale wahrzunehmen und diese bei der Wahl einer (geeigneten) Strategie zu berücksichtigen.</a:t>
            </a:r>
          </a:p>
          <a:p>
            <a:pPr algn="just">
              <a:spcBef>
                <a:spcPts val="0"/>
              </a:spcBef>
            </a:pPr>
            <a:r>
              <a:rPr lang="de-DE" dirty="0"/>
              <a:t>Dazu sollen</a:t>
            </a:r>
            <a:r>
              <a:rPr lang="de-DE" sz="1200" dirty="0">
                <a:ea typeface="ＭＳ Ｐゴシック" charset="-128"/>
              </a:rPr>
              <a:t> sie von der Lehrkraft immer wieder darauf hingewiesen werden, die Aufgaben zunächst genau zu betrachten und die Auswahl ihrer Vorgehensweise zu begründen.</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85</a:t>
            </a:fld>
            <a:endParaRPr lang="de-DE" dirty="0"/>
          </a:p>
        </p:txBody>
      </p:sp>
    </p:spTree>
    <p:extLst>
      <p:ext uri="{BB962C8B-B14F-4D97-AF65-F5344CB8AC3E}">
        <p14:creationId xmlns:p14="http://schemas.microsoft.com/office/powerpoint/2010/main" val="896114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dirty="0"/>
              <a:t>Um Kriterien für die Auswahl einer geeigneten Strategie zu erarbeiten, können die Aufgaben nach ihrer Eignung für bestimmte Strategien sortiert werden, wobei es zunächst nicht auf das Ausrechnen ankommt, sondern ,nur’ auf das Wahrnehmen der Aufgabenmerkmale, die den Kindern dadurch bewusst werden sollen.</a:t>
            </a:r>
            <a:r>
              <a:rPr lang="de-DE" baseline="0" dirty="0"/>
              <a:t> Wichtig ist, dass die Kinder diese Merkmale auch versprachlichen können und somit – z. B. auch am Material – aufzeigen und begründen können, warum sich ein Rechenweg evtl. besonders eignet.</a:t>
            </a:r>
          </a:p>
          <a:p>
            <a:pPr marL="0" marR="0" indent="0" algn="l" defTabSz="914400" rtl="0" eaLnBrk="1" fontAlgn="base" latinLnBrk="0" hangingPunct="1">
              <a:lnSpc>
                <a:spcPct val="100000"/>
              </a:lnSpc>
              <a:spcBef>
                <a:spcPct val="30000"/>
              </a:spcBef>
              <a:spcAft>
                <a:spcPct val="0"/>
              </a:spcAft>
              <a:buClrTx/>
              <a:buSzTx/>
              <a:buFontTx/>
              <a:buNone/>
              <a:tabLst/>
              <a:defRPr/>
            </a:pPr>
            <a:r>
              <a:rPr lang="de-DE" baseline="0" dirty="0"/>
              <a:t>Erst wenn die Kinder einen Aufgabenblick entwickelt haben und Aufgaben einordnen können, können sie den für sie geschicktesten Weg auswählen. DEN geschicktesten Weg gibt es nicht immer. Da die Aufgaben individuell auch unterschiedlich zugeordnet werden können, bieten unterschiedliche Vorgehensweisen und Begründungen dazu immer auch Gesprächsanlass. </a:t>
            </a:r>
          </a:p>
          <a:p>
            <a:pPr marL="0" marR="0" indent="0" algn="l" defTabSz="914400" rtl="0" eaLnBrk="1" fontAlgn="base" latinLnBrk="0" hangingPunct="1">
              <a:lnSpc>
                <a:spcPct val="100000"/>
              </a:lnSpc>
              <a:spcBef>
                <a:spcPct val="30000"/>
              </a:spcBef>
              <a:spcAft>
                <a:spcPct val="0"/>
              </a:spcAft>
              <a:buClrTx/>
              <a:buSzTx/>
              <a:buFontTx/>
              <a:buNone/>
              <a:tabLst/>
              <a:defRPr/>
            </a:pPr>
            <a:endParaRPr lang="de-DE"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de-DE" baseline="0" dirty="0"/>
              <a:t>Die Darstellung des geschickten Rechenweges kann bei der Begründung hilfreich sein, um die Zahl- und Aufgabenmerkmale auch für andere Kinder zu verdeutlich. </a:t>
            </a: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86</a:t>
            </a:fld>
            <a:endParaRPr lang="de-DE" dirty="0"/>
          </a:p>
        </p:txBody>
      </p:sp>
    </p:spTree>
    <p:extLst>
      <p:ext uri="{BB962C8B-B14F-4D97-AF65-F5344CB8AC3E}">
        <p14:creationId xmlns:p14="http://schemas.microsoft.com/office/powerpoint/2010/main" val="15241607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88</a:t>
            </a:fld>
            <a:endParaRPr lang="de-DE" dirty="0"/>
          </a:p>
        </p:txBody>
      </p:sp>
    </p:spTree>
    <p:extLst>
      <p:ext uri="{BB962C8B-B14F-4D97-AF65-F5344CB8AC3E}">
        <p14:creationId xmlns:p14="http://schemas.microsoft.com/office/powerpoint/2010/main" val="26798541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den Sprechblasen</a:t>
            </a:r>
            <a:r>
              <a:rPr lang="de-DE" baseline="0" dirty="0"/>
              <a:t> sind Beispiele für Aufgabenmerkmale formuliert, die mit den Kindern besprochen werden sollten. Wichtig ist, dass eine Aufgabe nicht immer nur ein Merkmal aufweisen muss und dass (abhängig von der Aufgabe) auch unterschiedliche Vorgehensweisen als „geschickt“ empfunden werden können. </a:t>
            </a: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91</a:t>
            </a:fld>
            <a:endParaRPr lang="de-DE" dirty="0"/>
          </a:p>
        </p:txBody>
      </p:sp>
    </p:spTree>
    <p:extLst>
      <p:ext uri="{BB962C8B-B14F-4D97-AF65-F5344CB8AC3E}">
        <p14:creationId xmlns:p14="http://schemas.microsoft.com/office/powerpoint/2010/main" val="411283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0662067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diesen Prozess können die mögliche Impulsfragen für die Kinder festgehalten werden, um ihren Blick zum Erkennen und Nutzen der Zahl- und Aufgabemerkmale zu fokussieren („Stelle dir diese Fragen, bevor du die Aufgabe löst..“).</a:t>
            </a:r>
          </a:p>
          <a:p>
            <a:r>
              <a:rPr lang="de-DE" dirty="0"/>
              <a:t>Irgendwann sollen die Kinder jedoch auch intuitiv „ohne lange nachzudenken“ diese Aufgabenmerkmale wahrnehmen und nutzen.</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https://</a:t>
            </a:r>
            <a:r>
              <a:rPr lang="de-DE" dirty="0" err="1"/>
              <a:t>mahiko.dzlm.de</a:t>
            </a:r>
            <a:r>
              <a:rPr lang="de-DE" dirty="0"/>
              <a:t>/</a:t>
            </a:r>
            <a:r>
              <a:rPr lang="de-DE" dirty="0" err="1"/>
              <a:t>node</a:t>
            </a:r>
            <a:r>
              <a:rPr lang="de-DE" dirty="0"/>
              <a:t>/309</a:t>
            </a:r>
          </a:p>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92</a:t>
            </a:fld>
            <a:endParaRPr lang="de-DE" dirty="0"/>
          </a:p>
        </p:txBody>
      </p:sp>
    </p:spTree>
    <p:extLst>
      <p:ext uri="{BB962C8B-B14F-4D97-AF65-F5344CB8AC3E}">
        <p14:creationId xmlns:p14="http://schemas.microsoft.com/office/powerpoint/2010/main" val="41128349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Kinder tauschen</a:t>
            </a:r>
            <a:r>
              <a:rPr lang="de-DE" baseline="0" dirty="0"/>
              <a:t> sich z. B. in einer Mathekonferenz über ihre </a:t>
            </a:r>
            <a:r>
              <a:rPr lang="de-DE" dirty="0"/>
              <a:t>Vorgehensweisen</a:t>
            </a:r>
            <a:r>
              <a:rPr lang="de-DE" baseline="0" dirty="0"/>
              <a:t> aus und begründen ihre Wahl. Die Kinder sprechen darüber, welchen Weg Sie besonders schlau bzw. geschickt finden. Wichtig ist, dass sie versuchen, ihre Wahl auch auf der Grundlage der Aufgabenmerkmale zu begründen.</a:t>
            </a:r>
          </a:p>
          <a:p>
            <a:endParaRPr lang="de-DE" baseline="0" dirty="0"/>
          </a:p>
          <a:p>
            <a:r>
              <a:rPr lang="de-DE" baseline="0" dirty="0"/>
              <a:t>Bei einigen Aufgaben bieten sich auch mehrere Vorgehensweisen an. Für jedes Kind sind unterschiedliche Wege einfach. Es wird sicher auch Kinder geben, die das schrittweise Rechnen favorisieren, da es evtl. dann bei Aufgaben mit einem größeren Einer im Subtrahenden nicht so schnell zu Rechenfehlern kommt. Auch wenn es zu einer Favorisierung einer bestimmten Vorgehensweise kommen sollte, sollten die Kinder zuvor alle Vorgehensweisen materialgestützt nachvollzogen und ausprobiert haben (Rechne wie…). </a:t>
            </a: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93</a:t>
            </a:fld>
            <a:endParaRPr lang="de-DE" dirty="0"/>
          </a:p>
        </p:txBody>
      </p:sp>
    </p:spTree>
    <p:extLst>
      <p:ext uri="{BB962C8B-B14F-4D97-AF65-F5344CB8AC3E}">
        <p14:creationId xmlns:p14="http://schemas.microsoft.com/office/powerpoint/2010/main" val="41128349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DE" sz="800"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94</a:t>
            </a:fld>
            <a:endParaRPr lang="de-DE" dirty="0"/>
          </a:p>
        </p:txBody>
      </p:sp>
    </p:spTree>
    <p:extLst>
      <p:ext uri="{BB962C8B-B14F-4D97-AF65-F5344CB8AC3E}">
        <p14:creationId xmlns:p14="http://schemas.microsoft.com/office/powerpoint/2010/main" val="39673556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dirty="0"/>
              <a:t>Idee zur Erstellung einer Aufgabenkartei</a:t>
            </a:r>
          </a:p>
        </p:txBody>
      </p:sp>
      <p:sp>
        <p:nvSpPr>
          <p:cNvPr id="4" name="Foliennummernplatzhalter 3"/>
          <p:cNvSpPr>
            <a:spLocks noGrp="1"/>
          </p:cNvSpPr>
          <p:nvPr>
            <p:ph type="sldNum" sz="quarter" idx="10"/>
          </p:nvPr>
        </p:nvSpPr>
        <p:spPr/>
        <p:txBody>
          <a:bodyPr/>
          <a:lstStyle/>
          <a:p>
            <a:fld id="{FAF12454-57A3-5346-8AD1-8A7E704F94A5}" type="slidenum">
              <a:rPr lang="de-DE" smtClean="0"/>
              <a:pPr/>
              <a:t>95</a:t>
            </a:fld>
            <a:endParaRPr lang="de-DE" dirty="0"/>
          </a:p>
        </p:txBody>
      </p:sp>
    </p:spTree>
    <p:extLst>
      <p:ext uri="{BB962C8B-B14F-4D97-AF65-F5344CB8AC3E}">
        <p14:creationId xmlns:p14="http://schemas.microsoft.com/office/powerpoint/2010/main" val="41128349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96</a:t>
            </a:fld>
            <a:endParaRPr lang="de-DE"/>
          </a:p>
        </p:txBody>
      </p:sp>
    </p:spTree>
    <p:extLst>
      <p:ext uri="{BB962C8B-B14F-4D97-AF65-F5344CB8AC3E}">
        <p14:creationId xmlns:p14="http://schemas.microsoft.com/office/powerpoint/2010/main" val="36656715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97</a:t>
            </a:fld>
            <a:endParaRPr lang="de-DE"/>
          </a:p>
        </p:txBody>
      </p:sp>
    </p:spTree>
    <p:extLst>
      <p:ext uri="{BB962C8B-B14F-4D97-AF65-F5344CB8AC3E}">
        <p14:creationId xmlns:p14="http://schemas.microsoft.com/office/powerpoint/2010/main" val="10527854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Rückbezug zur Anfangsaktivität (Denn: Was wäre, wenn die Teilnehmenden nur einen Rechenweg erklärt bekommen hätten? Dann wäre es ihnen auch nicht möglich gewesen, die Aufgaben so flexibel zu lösen) und als Überleitung zu „Zahlen und Aufgabenblick entwickeln“.</a:t>
            </a:r>
          </a:p>
          <a:p>
            <a:endParaRPr lang="de-DE" dirty="0"/>
          </a:p>
          <a:p>
            <a:r>
              <a:rPr lang="de-DE" dirty="0"/>
              <a:t>Wichtig: Darauf hinweisen, dass es (spätestens in Klasse 3) gewisse Vorgehensweisen gibt, die die schriftlichen Algorithmen vorbereiten (bei der Subtraktion ist es stellenweise Rechnen (mit entbündeln) und das Ergänzen) und somit den Kinder auf jeden Fall zugänglich sein sollten.</a:t>
            </a:r>
          </a:p>
        </p:txBody>
      </p:sp>
      <p:sp>
        <p:nvSpPr>
          <p:cNvPr id="4" name="Foliennummernplatzhalter 3"/>
          <p:cNvSpPr>
            <a:spLocks noGrp="1"/>
          </p:cNvSpPr>
          <p:nvPr>
            <p:ph type="sldNum" sz="quarter" idx="10"/>
          </p:nvPr>
        </p:nvSpPr>
        <p:spPr/>
        <p:txBody>
          <a:bodyPr/>
          <a:lstStyle/>
          <a:p>
            <a:fld id="{FAF12454-57A3-5346-8AD1-8A7E704F94A5}" type="slidenum">
              <a:rPr lang="de-DE" smtClean="0"/>
              <a:pPr/>
              <a:t>98</a:t>
            </a:fld>
            <a:endParaRPr lang="de-DE" dirty="0"/>
          </a:p>
        </p:txBody>
      </p:sp>
    </p:spTree>
    <p:extLst>
      <p:ext uri="{BB962C8B-B14F-4D97-AF65-F5344CB8AC3E}">
        <p14:creationId xmlns:p14="http://schemas.microsoft.com/office/powerpoint/2010/main" val="41841655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sz="1200" b="0" i="0" u="none" strike="noStrike" kern="1200" dirty="0">
                <a:solidFill>
                  <a:schemeClr val="tx1"/>
                </a:solidFill>
                <a:effectLst/>
                <a:latin typeface="Calibri Normal" charset="0"/>
                <a:ea typeface="ＭＳ Ｐゴシック" charset="-128"/>
                <a:cs typeface="ＭＳ Ｐゴシック" charset="-128"/>
              </a:rPr>
              <a:t>Mit dieser</a:t>
            </a:r>
            <a:r>
              <a:rPr lang="de-DE" sz="1200" b="0" i="0" u="none" strike="noStrike" kern="1200" baseline="0" dirty="0">
                <a:solidFill>
                  <a:schemeClr val="tx1"/>
                </a:solidFill>
                <a:effectLst/>
                <a:latin typeface="Calibri Normal" charset="0"/>
                <a:ea typeface="ＭＳ Ｐゴシック" charset="-128"/>
                <a:cs typeface="ＭＳ Ｐゴシック" charset="-128"/>
              </a:rPr>
              <a:t> Folie kann ein Ausblick gegeben werden auf den flexiblen Einsatz unterschiedlicher Rechenmethoden.</a:t>
            </a:r>
            <a:endParaRPr lang="de-DE" dirty="0"/>
          </a:p>
          <a:p>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99</a:t>
            </a:fld>
            <a:endParaRPr lang="de-DE" dirty="0"/>
          </a:p>
        </p:txBody>
      </p:sp>
    </p:spTree>
    <p:extLst>
      <p:ext uri="{BB962C8B-B14F-4D97-AF65-F5344CB8AC3E}">
        <p14:creationId xmlns:p14="http://schemas.microsoft.com/office/powerpoint/2010/main" val="22456597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Was ist halbschriftliches Rechnen?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Welche Kompetenzerwartungen sind damit verknüpft?</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Wie lässt sich halbschriftliches Rechnen in den Lernprozess einordnen?</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algn="just"/>
            <a:endParaRPr lang="de-DE" sz="1200"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7803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102</a:t>
            </a:fld>
            <a:endParaRPr lang="de-DE" dirty="0"/>
          </a:p>
        </p:txBody>
      </p:sp>
    </p:spTree>
    <p:extLst>
      <p:ext uri="{BB962C8B-B14F-4D97-AF65-F5344CB8AC3E}">
        <p14:creationId xmlns:p14="http://schemas.microsoft.com/office/powerpoint/2010/main" val="230043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Was ist halbschriftliches Rechnen?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Welche Kompetenzerwartungen sind damit verknüpft?</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de-DE" altLang="de-DE" sz="1200" dirty="0">
                <a:solidFill>
                  <a:schemeClr val="tx1"/>
                </a:solidFill>
                <a:latin typeface="Arial" panose="020B0604020202020204" pitchFamily="34" charset="0"/>
                <a:cs typeface="Arial" panose="020B0604020202020204" pitchFamily="34" charset="0"/>
              </a:rPr>
              <a:t>Wie lässt sich halbschriftliches Rechnen in den Lernprozess einordnen?</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de-DE" altLang="de-DE" sz="1200" dirty="0">
              <a:solidFill>
                <a:schemeClr val="tx1"/>
              </a:solidFill>
              <a:latin typeface="Arial" panose="020B0604020202020204" pitchFamily="34" charset="0"/>
              <a:cs typeface="Arial" panose="020B0604020202020204" pitchFamily="34" charset="0"/>
            </a:endParaRPr>
          </a:p>
          <a:p>
            <a:pPr algn="just"/>
            <a:endParaRPr lang="de-DE" sz="1200" dirty="0"/>
          </a:p>
        </p:txBody>
      </p:sp>
      <p:sp>
        <p:nvSpPr>
          <p:cNvPr id="4" name="Fußzeilenplatzhalt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PIKAS (pikas.dzlm.de)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Foliennummernplatzhalt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1FC34-C851-E548-AB94-15AC694A075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2739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Abschluss des</a:t>
            </a:r>
            <a:r>
              <a:rPr lang="de-DE" baseline="0" dirty="0"/>
              <a:t> Moduls 6 bietet sich es an, die Teilnehmenden um eine Rückmeldung zum gesamten Modul „Rechenschwierigkeiten vermeiden“ zu bitten. Auf der Folie sind mögliche Reflexionsfragen und Anfangssätze aufgeführt, die je nach Zielgruppe und Durchführung der einzelnen Module angepasst und ergänzt werden können. </a:t>
            </a:r>
            <a:endParaRPr lang="de-DE" dirty="0"/>
          </a:p>
        </p:txBody>
      </p:sp>
      <p:sp>
        <p:nvSpPr>
          <p:cNvPr id="4" name="Foliennummernplatzhalter 3"/>
          <p:cNvSpPr>
            <a:spLocks noGrp="1"/>
          </p:cNvSpPr>
          <p:nvPr>
            <p:ph type="sldNum" sz="quarter" idx="10"/>
          </p:nvPr>
        </p:nvSpPr>
        <p:spPr/>
        <p:txBody>
          <a:bodyPr/>
          <a:lstStyle/>
          <a:p>
            <a:fld id="{FAF12454-57A3-5346-8AD1-8A7E704F94A5}" type="slidenum">
              <a:rPr lang="de-DE" smtClean="0"/>
              <a:pPr/>
              <a:t>103</a:t>
            </a:fld>
            <a:endParaRPr lang="de-DE" dirty="0"/>
          </a:p>
        </p:txBody>
      </p:sp>
    </p:spTree>
    <p:extLst>
      <p:ext uri="{BB962C8B-B14F-4D97-AF65-F5344CB8AC3E}">
        <p14:creationId xmlns:p14="http://schemas.microsoft.com/office/powerpoint/2010/main" val="2615400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F12454-57A3-5346-8AD1-8A7E704F94A5}" type="slidenum">
              <a:rPr lang="de-DE" smtClean="0"/>
              <a:pPr/>
              <a:t>104</a:t>
            </a:fld>
            <a:endParaRPr lang="de-DE" dirty="0"/>
          </a:p>
        </p:txBody>
      </p:sp>
    </p:spTree>
    <p:extLst>
      <p:ext uri="{BB962C8B-B14F-4D97-AF65-F5344CB8AC3E}">
        <p14:creationId xmlns:p14="http://schemas.microsoft.com/office/powerpoint/2010/main" val="602975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107</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108</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109</a:t>
            </a:fld>
            <a:endParaRPr lang="de-DE"/>
          </a:p>
        </p:txBody>
      </p:sp>
    </p:spTree>
    <p:extLst>
      <p:ext uri="{BB962C8B-B14F-4D97-AF65-F5344CB8AC3E}">
        <p14:creationId xmlns:p14="http://schemas.microsoft.com/office/powerpoint/2010/main" val="391442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hyperlink" Target="http://pikas.dzlm.de/" TargetMode="External"/><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ikas.dzlm.de/" TargetMode="External"/><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chlus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02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164657" y="5380414"/>
            <a:ext cx="7122695"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164657" y="1660385"/>
            <a:ext cx="7122695"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618185"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April 24</a:t>
            </a:fld>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917E6A8B-AEA5-DB35-8137-EB38925FBD84}"/>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76528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BA89A204-260F-1C48-93C6-355672D9519C}" type="datetime6">
              <a:rPr lang="de-DE" smtClean="0"/>
              <a:t>April 24</a:t>
            </a:fld>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175D3B0B-1D88-FE33-6758-0A7BA16D7AB1}"/>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232427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April 24</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8FCE4BB5-FA39-8483-91A1-D681940644AE}"/>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
        <p:nvSpPr>
          <p:cNvPr id="3" name="Textplatzhalter 2">
            <a:extLst>
              <a:ext uri="{FF2B5EF4-FFF2-40B4-BE49-F238E27FC236}">
                <a16:creationId xmlns:a16="http://schemas.microsoft.com/office/drawing/2014/main" id="{074F6A84-4CD6-6C0A-5C47-9E2E023EF9B7}"/>
              </a:ext>
            </a:extLst>
          </p:cNvPr>
          <p:cNvSpPr txBox="1">
            <a:spLocks/>
          </p:cNvSpPr>
          <p:nvPr userDrawn="1"/>
        </p:nvSpPr>
        <p:spPr>
          <a:xfrm>
            <a:off x="481264" y="1194030"/>
            <a:ext cx="819109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spc="0" dirty="0">
                <a:solidFill>
                  <a:srgbClr val="327D87"/>
                </a:solidFill>
                <a:latin typeface="Arial" panose="020B0604020202020204" pitchFamily="34" charset="0"/>
                <a:cs typeface="Arial" panose="020B0604020202020204" pitchFamily="34" charset="0"/>
              </a:rPr>
              <a:t>REFLEXIONSFRAGEN</a:t>
            </a:r>
          </a:p>
        </p:txBody>
      </p:sp>
    </p:spTree>
    <p:extLst>
      <p:ext uri="{BB962C8B-B14F-4D97-AF65-F5344CB8AC3E}">
        <p14:creationId xmlns:p14="http://schemas.microsoft.com/office/powerpoint/2010/main" val="3613547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779647" y="4134423"/>
            <a:ext cx="7422676"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779646" y="1660386"/>
            <a:ext cx="742257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2"/>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April 24</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C8B6D024-C5A6-31E2-94D9-D5003ED9ACF6}"/>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793448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BDD4876-6F03-AB4D-93EE-F3D3637EAFD0}" type="datetime6">
              <a:rPr lang="de-DE" smtClean="0"/>
              <a:t>April 24</a:t>
            </a:fld>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358C48AF-CAB8-D0A8-1F20-408B631653AC}"/>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537455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D58567C3-5752-3346-BA2D-4A1C7BD563DD}" type="datetime6">
              <a:rPr lang="de-DE" smtClean="0"/>
              <a:t>April 24</a:t>
            </a:fld>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BADC7890-B64A-56E5-9FE9-B8CE844B39A7}"/>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2805610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68016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3898210"/>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485583"/>
            <a:ext cx="7105899" cy="268185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13996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
        <p:nvSpPr>
          <p:cNvPr id="2" name="Datumsplatzhalter 18">
            <a:extLst>
              <a:ext uri="{FF2B5EF4-FFF2-40B4-BE49-F238E27FC236}">
                <a16:creationId xmlns:a16="http://schemas.microsoft.com/office/drawing/2014/main" id="{F5EAB6C0-7D67-9B0C-1EFA-8A11F01A2AAB}"/>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947625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66405" y="3219577"/>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3485583"/>
            <a:ext cx="7105899" cy="268185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046600"/>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
        <p:nvSpPr>
          <p:cNvPr id="2" name="Datumsplatzhalter 18">
            <a:extLst>
              <a:ext uri="{FF2B5EF4-FFF2-40B4-BE49-F238E27FC236}">
                <a16:creationId xmlns:a16="http://schemas.microsoft.com/office/drawing/2014/main" id="{638CF571-99F8-8C39-2083-2D2CD75EAC6C}"/>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79926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48227" y="3564054"/>
            <a:ext cx="7105899" cy="2673784"/>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
        <p:nvSpPr>
          <p:cNvPr id="2" name="Datumsplatzhalter 18">
            <a:extLst>
              <a:ext uri="{FF2B5EF4-FFF2-40B4-BE49-F238E27FC236}">
                <a16:creationId xmlns:a16="http://schemas.microsoft.com/office/drawing/2014/main" id="{154933D9-F29A-6DF3-D574-AE91510242E5}"/>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2973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p:cNvPicPr>
          <p:nvPr userDrawn="1"/>
        </p:nvPicPr>
        <p:blipFill>
          <a:blip r:embed="rId3"/>
          <a:stretch>
            <a:fillRect/>
          </a:stretch>
        </p:blipFill>
        <p:spPr>
          <a:xfrm>
            <a:off x="244032" y="159143"/>
            <a:ext cx="2725200" cy="1028778"/>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4"/>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5"/>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6"/>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7"/>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354802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3395925"/>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48227" y="3564054"/>
            <a:ext cx="7105899" cy="2673784"/>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
        <p:nvSpPr>
          <p:cNvPr id="2" name="Datumsplatzhalter 18">
            <a:extLst>
              <a:ext uri="{FF2B5EF4-FFF2-40B4-BE49-F238E27FC236}">
                <a16:creationId xmlns:a16="http://schemas.microsoft.com/office/drawing/2014/main" id="{D570C88F-CC4D-08B4-B298-6DDE7549EAA5}"/>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461867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April 24</a:t>
            </a:fld>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
        <p:nvSpPr>
          <p:cNvPr id="2" name="Datumsplatzhalter 18">
            <a:extLst>
              <a:ext uri="{FF2B5EF4-FFF2-40B4-BE49-F238E27FC236}">
                <a16:creationId xmlns:a16="http://schemas.microsoft.com/office/drawing/2014/main" id="{6D5EDCD4-8166-B796-BFF8-2893D500763F}"/>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2972529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481264" y="1194030"/>
            <a:ext cx="819109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481263" y="1748860"/>
            <a:ext cx="819109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April 24</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2F07EF1C-5A10-72EC-EB74-60EB374B4598}"/>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4287488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a:t>
            </a:r>
            <a:r>
              <a:rPr lang="de-DE" sz="2400" b="1" dirty="0" err="1">
                <a:latin typeface="Arial" panose="020B0604020202020204" pitchFamily="34" charset="0"/>
                <a:cs typeface="Arial" panose="020B0604020202020204" pitchFamily="34" charset="0"/>
              </a:rPr>
              <a:t>Youtube</a:t>
            </a:r>
            <a:r>
              <a:rPr lang="de-DE" sz="2400" b="1" dirty="0">
                <a:latin typeface="Arial" panose="020B0604020202020204" pitchFamily="34" charset="0"/>
                <a:cs typeface="Arial" panose="020B0604020202020204" pitchFamily="34" charset="0"/>
              </a:rPr>
              <a:t>,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543987" y="2148065"/>
            <a:ext cx="4990096" cy="4261728"/>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578844"/>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835061" y="2943118"/>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733280" y="1318123"/>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7019638" y="974742"/>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7019638" y="2604118"/>
            <a:ext cx="1440000" cy="1440000"/>
          </a:xfrm>
          <a:prstGeom prst="rect">
            <a:avLst/>
          </a:prstGeom>
        </p:spPr>
      </p:pic>
    </p:spTree>
    <p:extLst>
      <p:ext uri="{BB962C8B-B14F-4D97-AF65-F5344CB8AC3E}">
        <p14:creationId xmlns:p14="http://schemas.microsoft.com/office/powerpoint/2010/main" val="2966547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929699" y="987288"/>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5064374" y="1253779"/>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Und besuchen Sie </a:t>
            </a:r>
          </a:p>
          <a:p>
            <a:pPr algn="ctr">
              <a:lnSpc>
                <a:spcPct val="100000"/>
              </a:lnSpc>
            </a:pPr>
            <a:r>
              <a:rPr lang="de-DE" sz="2400" b="1" dirty="0">
                <a:latin typeface="Arial" panose="020B0604020202020204" pitchFamily="34" charset="0"/>
                <a:cs typeface="Arial" panose="020B0604020202020204" pitchFamily="34" charset="0"/>
              </a:rPr>
              <a:t>uns doch auf unseren 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018739" y="551688"/>
            <a:ext cx="3525790"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2757364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E26D6FD4-392A-F64A-B497-49C0936F09C9}" type="datetime6">
              <a:rPr lang="de-DE" smtClean="0"/>
              <a:t>April 24</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95259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685419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 mit einer Folie auf die entsprechende PIKAS Seite, von der der Foliensatz entnommen wurde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056454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07F59BF-9292-6101-0C7F-B51CADEC237F}"/>
              </a:ext>
            </a:extLst>
          </p:cNvPr>
          <p:cNvPicPr>
            <a:picLocks/>
          </p:cNvPicPr>
          <p:nvPr userDrawn="1"/>
        </p:nvPicPr>
        <p:blipFill>
          <a:blip r:embed="rId2"/>
          <a:stretch>
            <a:fillRect/>
          </a:stretch>
        </p:blipFill>
        <p:spPr>
          <a:xfrm>
            <a:off x="-934848" y="1347370"/>
            <a:ext cx="108324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562837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229396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F36B75A0-10E2-E143-9B1E-B9FD57082D72}"/>
              </a:ext>
            </a:extLst>
          </p:cNvPr>
          <p:cNvPicPr>
            <a:picLocks/>
          </p:cNvPicPr>
          <p:nvPr userDrawn="1"/>
        </p:nvPicPr>
        <p:blipFill>
          <a:blip r:embed="rId2"/>
          <a:stretch>
            <a:fillRect/>
          </a:stretch>
        </p:blipFill>
        <p:spPr>
          <a:xfrm>
            <a:off x="244032" y="159143"/>
            <a:ext cx="2725200" cy="1028778"/>
          </a:xfrm>
          <a:prstGeom prst="rect">
            <a:avLst/>
          </a:prstGeom>
        </p:spPr>
      </p:pic>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7"/>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4146186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7"/>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8"/>
          <a:stretch>
            <a:fillRect/>
          </a:stretch>
        </p:blipFill>
        <p:spPr>
          <a:xfrm>
            <a:off x="3591088" y="6100772"/>
            <a:ext cx="2207980" cy="242463"/>
          </a:xfrm>
          <a:prstGeom prst="rect">
            <a:avLst/>
          </a:prstGeom>
        </p:spPr>
      </p:pic>
    </p:spTree>
    <p:extLst>
      <p:ext uri="{BB962C8B-B14F-4D97-AF65-F5344CB8AC3E}">
        <p14:creationId xmlns:p14="http://schemas.microsoft.com/office/powerpoint/2010/main" val="819826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665834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DD89504C-E701-E07C-F8DD-D02C1FEA2FB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2573357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Datumsplatzhalter 18">
            <a:extLst>
              <a:ext uri="{FF2B5EF4-FFF2-40B4-BE49-F238E27FC236}">
                <a16:creationId xmlns:a16="http://schemas.microsoft.com/office/drawing/2014/main" id="{E8106E88-0526-9B33-99B0-495824A02CD7}"/>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580337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5B10AD33-28A4-91B6-D98A-FADA6DE811F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2204284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F3F98F59-DAD1-62F9-C6FD-8EBA49190C8C}"/>
              </a:ext>
            </a:extLst>
          </p:cNvPr>
          <p:cNvSpPr/>
          <p:nvPr userDrawn="1"/>
        </p:nvSpPr>
        <p:spPr>
          <a:xfrm>
            <a:off x="1080655" y="696190"/>
            <a:ext cx="3108573"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extfeld 3">
            <a:extLst>
              <a:ext uri="{FF2B5EF4-FFF2-40B4-BE49-F238E27FC236}">
                <a16:creationId xmlns:a16="http://schemas.microsoft.com/office/drawing/2014/main" id="{83AC9575-5CF4-1E49-CE9A-7A07BA54ADC3}"/>
              </a:ext>
            </a:extLst>
          </p:cNvPr>
          <p:cNvSpPr txBox="1"/>
          <p:nvPr userDrawn="1"/>
        </p:nvSpPr>
        <p:spPr>
          <a:xfrm>
            <a:off x="1285119" y="966747"/>
            <a:ext cx="2699644"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Zeit für eine Pause!</a:t>
            </a:r>
          </a:p>
        </p:txBody>
      </p:sp>
      <p:sp>
        <p:nvSpPr>
          <p:cNvPr id="5" name="Rechteck 4">
            <a:extLst>
              <a:ext uri="{FF2B5EF4-FFF2-40B4-BE49-F238E27FC236}">
                <a16:creationId xmlns:a16="http://schemas.microsoft.com/office/drawing/2014/main" id="{B459D2B5-9423-7036-95BB-4C05E02997BE}"/>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Rechteck 5">
            <a:extLst>
              <a:ext uri="{FF2B5EF4-FFF2-40B4-BE49-F238E27FC236}">
                <a16:creationId xmlns:a16="http://schemas.microsoft.com/office/drawing/2014/main" id="{36413BD1-26D2-0D57-8B5E-C1A6258C6837}"/>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umsplatzhalter 18">
            <a:extLst>
              <a:ext uri="{FF2B5EF4-FFF2-40B4-BE49-F238E27FC236}">
                <a16:creationId xmlns:a16="http://schemas.microsoft.com/office/drawing/2014/main" id="{8D6C8911-38B6-8421-AB7D-454C78676ECC}"/>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8" name="Foliennummernplatzhalter 20">
            <a:extLst>
              <a:ext uri="{FF2B5EF4-FFF2-40B4-BE49-F238E27FC236}">
                <a16:creationId xmlns:a16="http://schemas.microsoft.com/office/drawing/2014/main" id="{C92AB3B9-A844-92A7-AD92-9A3925F38E8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9" name="Datumsplatzhalter 18">
            <a:extLst>
              <a:ext uri="{FF2B5EF4-FFF2-40B4-BE49-F238E27FC236}">
                <a16:creationId xmlns:a16="http://schemas.microsoft.com/office/drawing/2014/main" id="{51017C17-B420-F84F-C368-ADD1FE015E3F}"/>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7184DD34-0074-2AE9-B907-D34A2967C80A}"/>
              </a:ext>
            </a:extLst>
          </p:cNvPr>
          <p:cNvPicPr>
            <a:picLocks noChangeAspect="1"/>
          </p:cNvPicPr>
          <p:nvPr userDrawn="1"/>
        </p:nvPicPr>
        <p:blipFill>
          <a:blip r:embed="rId2"/>
          <a:stretch>
            <a:fillRect/>
          </a:stretch>
        </p:blipFill>
        <p:spPr>
          <a:xfrm>
            <a:off x="3039755" y="1562720"/>
            <a:ext cx="4491874" cy="4328533"/>
          </a:xfrm>
          <a:prstGeom prst="rect">
            <a:avLst/>
          </a:prstGeom>
        </p:spPr>
      </p:pic>
    </p:spTree>
    <p:extLst>
      <p:ext uri="{BB962C8B-B14F-4D97-AF65-F5344CB8AC3E}">
        <p14:creationId xmlns:p14="http://schemas.microsoft.com/office/powerpoint/2010/main" val="354032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0C4779EF-D648-FE02-38F1-974C66C427CD}"/>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00859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
        <p:nvSpPr>
          <p:cNvPr id="2" name="Datumsplatzhalter 18">
            <a:extLst>
              <a:ext uri="{FF2B5EF4-FFF2-40B4-BE49-F238E27FC236}">
                <a16:creationId xmlns:a16="http://schemas.microsoft.com/office/drawing/2014/main" id="{47658BCE-742F-9B5A-FE51-6C48D3A748D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870506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dirty="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
        <p:nvSpPr>
          <p:cNvPr id="3" name="Datumsplatzhalter 18">
            <a:extLst>
              <a:ext uri="{FF2B5EF4-FFF2-40B4-BE49-F238E27FC236}">
                <a16:creationId xmlns:a16="http://schemas.microsoft.com/office/drawing/2014/main" id="{8C26EB81-7FFB-D061-65D4-1042CDEE03E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
        <p:nvSpPr>
          <p:cNvPr id="4" name="Datumsplatzhalter 18">
            <a:extLst>
              <a:ext uri="{FF2B5EF4-FFF2-40B4-BE49-F238E27FC236}">
                <a16:creationId xmlns:a16="http://schemas.microsoft.com/office/drawing/2014/main" id="{AAD9825B-D1E2-2714-F070-B791620303B7}"/>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Tree>
    <p:extLst>
      <p:ext uri="{BB962C8B-B14F-4D97-AF65-F5344CB8AC3E}">
        <p14:creationId xmlns:p14="http://schemas.microsoft.com/office/powerpoint/2010/main" val="562288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
        <p:nvSpPr>
          <p:cNvPr id="2" name="Datumsplatzhalter 18">
            <a:extLst>
              <a:ext uri="{FF2B5EF4-FFF2-40B4-BE49-F238E27FC236}">
                <a16:creationId xmlns:a16="http://schemas.microsoft.com/office/drawing/2014/main" id="{5841548C-F2B5-57D3-734F-11DCE9C4A8D4}"/>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09041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549087" y="13240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457201" y="1627429"/>
            <a:ext cx="7924800" cy="4025225"/>
          </a:xfrm>
          <a:prstGeom prst="rect">
            <a:avLst/>
          </a:prstGeom>
          <a:noFill/>
        </p:spPr>
        <p:txBody>
          <a:bodyPr wrap="square" rtlCol="0">
            <a:noAutofit/>
          </a:bodyPr>
          <a:lstStyle/>
          <a:p>
            <a:pPr marL="285750" indent="-285750" algn="l">
              <a:lnSpc>
                <a:spcPct val="150000"/>
              </a:lnSpc>
              <a:spcBef>
                <a:spcPts val="0"/>
              </a:spcBef>
              <a:spcAft>
                <a:spcPts val="0"/>
              </a:spcAft>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Lehrerbildung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spcBef>
                <a:spcPts val="0"/>
              </a:spcBef>
              <a:spcAft>
                <a:spcPts val="0"/>
              </a:spcAft>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spcBef>
                <a:spcPts val="0"/>
              </a:spcBef>
              <a:spcAft>
                <a:spcPts val="0"/>
              </a:spcAft>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spcBef>
                <a:spcPts val="0"/>
              </a:spcBef>
              <a:spcAft>
                <a:spcPts val="0"/>
              </a:spcAft>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spcBef>
                <a:spcPts val="0"/>
              </a:spcBef>
              <a:spcAft>
                <a:spcPts val="0"/>
              </a:spcAft>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1C3F6042-6791-B94A-B67D-4685231AF0D6}"/>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7"/>
          <a:stretch>
            <a:fillRect/>
          </a:stretch>
        </p:blipFill>
        <p:spPr>
          <a:xfrm>
            <a:off x="5940771" y="6049009"/>
            <a:ext cx="1332960" cy="353896"/>
          </a:xfrm>
          <a:prstGeom prst="rect">
            <a:avLst/>
          </a:prstGeom>
        </p:spPr>
      </p:pic>
      <p:pic>
        <p:nvPicPr>
          <p:cNvPr id="27" name="Grafik 26">
            <a:extLst>
              <a:ext uri="{FF2B5EF4-FFF2-40B4-BE49-F238E27FC236}">
                <a16:creationId xmlns:a16="http://schemas.microsoft.com/office/drawing/2014/main" id="{593A5677-D31C-0641-8744-9BBF3528CE8F}"/>
              </a:ext>
            </a:extLst>
          </p:cNvPr>
          <p:cNvPicPr>
            <a:picLocks/>
          </p:cNvPicPr>
          <p:nvPr userDrawn="1"/>
        </p:nvPicPr>
        <p:blipFill>
          <a:blip r:embed="rId8"/>
          <a:stretch>
            <a:fillRect/>
          </a:stretch>
        </p:blipFill>
        <p:spPr>
          <a:xfrm>
            <a:off x="121429" y="260617"/>
            <a:ext cx="855317" cy="732691"/>
          </a:xfrm>
          <a:prstGeom prst="rect">
            <a:avLst/>
          </a:prstGeom>
        </p:spPr>
      </p:pic>
    </p:spTree>
    <p:extLst>
      <p:ext uri="{BB962C8B-B14F-4D97-AF65-F5344CB8AC3E}">
        <p14:creationId xmlns:p14="http://schemas.microsoft.com/office/powerpoint/2010/main" val="3010889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
        <p:nvSpPr>
          <p:cNvPr id="2" name="Datumsplatzhalter 18">
            <a:extLst>
              <a:ext uri="{FF2B5EF4-FFF2-40B4-BE49-F238E27FC236}">
                <a16:creationId xmlns:a16="http://schemas.microsoft.com/office/drawing/2014/main" id="{16A8BF23-24B0-8A1B-F502-6FE8627CE257}"/>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454402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
        <p:nvSpPr>
          <p:cNvPr id="2" name="Datumsplatzhalter 18">
            <a:extLst>
              <a:ext uri="{FF2B5EF4-FFF2-40B4-BE49-F238E27FC236}">
                <a16:creationId xmlns:a16="http://schemas.microsoft.com/office/drawing/2014/main" id="{D0DAFB53-A39B-4243-1130-EFF13F2665C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825478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
        <p:nvSpPr>
          <p:cNvPr id="2" name="Datumsplatzhalter 18">
            <a:extLst>
              <a:ext uri="{FF2B5EF4-FFF2-40B4-BE49-F238E27FC236}">
                <a16:creationId xmlns:a16="http://schemas.microsoft.com/office/drawing/2014/main" id="{1B0AB44E-EFD3-9570-45AC-BA22E31549FD}"/>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856071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
        <p:nvSpPr>
          <p:cNvPr id="2" name="Datumsplatzhalter 18">
            <a:extLst>
              <a:ext uri="{FF2B5EF4-FFF2-40B4-BE49-F238E27FC236}">
                <a16:creationId xmlns:a16="http://schemas.microsoft.com/office/drawing/2014/main" id="{C20BA8A0-6573-1746-DF8E-5E53C3D0C9E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4182306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
        <p:nvSpPr>
          <p:cNvPr id="2" name="Datumsplatzhalter 18">
            <a:extLst>
              <a:ext uri="{FF2B5EF4-FFF2-40B4-BE49-F238E27FC236}">
                <a16:creationId xmlns:a16="http://schemas.microsoft.com/office/drawing/2014/main" id="{510DC686-A844-580A-8809-5526FD8AE19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606273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0876B68A-762B-340E-5CD4-B32A2FEB6E0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2822218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2620C6A3-9546-02AB-B9EE-5E4302B6BFE3}"/>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745990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1381497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3689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427165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1C3F6042-6791-B94A-B67D-4685231AF0D6}"/>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27" name="Grafik 26">
            <a:extLst>
              <a:ext uri="{FF2B5EF4-FFF2-40B4-BE49-F238E27FC236}">
                <a16:creationId xmlns:a16="http://schemas.microsoft.com/office/drawing/2014/main" id="{593A5677-D31C-0641-8744-9BBF3528CE8F}"/>
              </a:ext>
            </a:extLst>
          </p:cNvPr>
          <p:cNvPicPr>
            <a:picLocks/>
          </p:cNvPicPr>
          <p:nvPr userDrawn="1"/>
        </p:nvPicPr>
        <p:blipFill>
          <a:blip r:embed="rId7"/>
          <a:stretch>
            <a:fillRect/>
          </a:stretch>
        </p:blipFill>
        <p:spPr>
          <a:xfrm>
            <a:off x="121429" y="260617"/>
            <a:ext cx="855317" cy="732691"/>
          </a:xfrm>
          <a:prstGeom prst="rect">
            <a:avLst/>
          </a:prstGeom>
        </p:spPr>
      </p:pic>
    </p:spTree>
    <p:extLst>
      <p:ext uri="{BB962C8B-B14F-4D97-AF65-F5344CB8AC3E}">
        <p14:creationId xmlns:p14="http://schemas.microsoft.com/office/powerpoint/2010/main" val="89725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April 24</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FB63CC28-0D1E-8822-238D-05C4D66B9BF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2453925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April 24</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
        <p:nvSpPr>
          <p:cNvPr id="3" name="Datumsplatzhalter 18">
            <a:extLst>
              <a:ext uri="{FF2B5EF4-FFF2-40B4-BE49-F238E27FC236}">
                <a16:creationId xmlns:a16="http://schemas.microsoft.com/office/drawing/2014/main" id="{89CE036D-C9C7-5167-A166-65653D28A17E}"/>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231856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83327"/>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br>
              <a:rPr lang="de-DE" dirty="0"/>
            </a:br>
            <a:endParaRPr lang="de-DE" dirty="0"/>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April 24</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394854" y="1194030"/>
            <a:ext cx="7710921"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394855" y="1639658"/>
            <a:ext cx="8354291"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Datumsplatzhalter 18">
            <a:extLst>
              <a:ext uri="{FF2B5EF4-FFF2-40B4-BE49-F238E27FC236}">
                <a16:creationId xmlns:a16="http://schemas.microsoft.com/office/drawing/2014/main" id="{2DA6585C-956E-DF1A-E8F5-B5D43CB54668}"/>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
        <p:nvSpPr>
          <p:cNvPr id="3" name="Titel 1">
            <a:extLst>
              <a:ext uri="{FF2B5EF4-FFF2-40B4-BE49-F238E27FC236}">
                <a16:creationId xmlns:a16="http://schemas.microsoft.com/office/drawing/2014/main" id="{CD26AF9B-8CCF-2B43-D3E4-174BB4D5FBEB}"/>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
        <p:nvSpPr>
          <p:cNvPr id="4" name="Rechteck 3">
            <a:extLst>
              <a:ext uri="{FF2B5EF4-FFF2-40B4-BE49-F238E27FC236}">
                <a16:creationId xmlns:a16="http://schemas.microsoft.com/office/drawing/2014/main" id="{C949C007-4CE9-C833-41BE-E9230FB62846}"/>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43163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580260" y="1194030"/>
            <a:ext cx="793508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580260" y="1748860"/>
            <a:ext cx="793508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April 24</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1EE95F01-150E-71AF-8AD8-2BD0A37FEF43}"/>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5789230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54E02F5-21F5-1C98-DB85-AB17B567B21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2007BE6-9164-966F-919C-AB2326494B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C77B3F4-764A-A006-D0C0-10EB927D236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D7D6A-879E-2542-885A-2A3E1BDD4AC6}" type="datetimeFigureOut">
              <a:rPr lang="de-DE" smtClean="0"/>
              <a:t>14.04.2024</a:t>
            </a:fld>
            <a:endParaRPr lang="de-DE"/>
          </a:p>
        </p:txBody>
      </p:sp>
      <p:sp>
        <p:nvSpPr>
          <p:cNvPr id="5" name="Fußzeilenplatzhalter 4">
            <a:extLst>
              <a:ext uri="{FF2B5EF4-FFF2-40B4-BE49-F238E27FC236}">
                <a16:creationId xmlns:a16="http://schemas.microsoft.com/office/drawing/2014/main" id="{8D7F7FB7-E4C1-D218-60BE-8147938269E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F895A18-87A4-29C5-A2B9-EC80D9A28BA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E2F7-4409-024F-A08B-5215A9DB2DDE}" type="slidenum">
              <a:rPr lang="de-DE" smtClean="0"/>
              <a:t>‹Nr.›</a:t>
            </a:fld>
            <a:endParaRPr lang="de-DE"/>
          </a:p>
        </p:txBody>
      </p:sp>
    </p:spTree>
    <p:extLst>
      <p:ext uri="{BB962C8B-B14F-4D97-AF65-F5344CB8AC3E}">
        <p14:creationId xmlns:p14="http://schemas.microsoft.com/office/powerpoint/2010/main" val="392579937"/>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16715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38" r:id="rId4"/>
    <p:sldLayoutId id="2147483825" r:id="rId5"/>
    <p:sldLayoutId id="2147483826" r:id="rId6"/>
    <p:sldLayoutId id="2147483827" r:id="rId7"/>
    <p:sldLayoutId id="2147483828" r:id="rId8"/>
    <p:sldLayoutId id="2147483829" r:id="rId9"/>
    <p:sldLayoutId id="2147483830" r:id="rId10"/>
    <p:sldLayoutId id="2147483831" r:id="rId11"/>
    <p:sldLayoutId id="2147483839" r:id="rId12"/>
    <p:sldLayoutId id="2147483832" r:id="rId13"/>
    <p:sldLayoutId id="2147483833" r:id="rId14"/>
    <p:sldLayoutId id="2147483834" r:id="rId15"/>
    <p:sldLayoutId id="2147483835" r:id="rId16"/>
    <p:sldLayoutId id="2147483849" r:id="rId17"/>
    <p:sldLayoutId id="2147483836" r:id="rId18"/>
    <p:sldLayoutId id="2147483852" r:id="rId19"/>
    <p:sldLayoutId id="2147483837" r:id="rId20"/>
    <p:sldLayoutId id="2147483841" r:id="rId21"/>
    <p:sldLayoutId id="2147483854" r:id="rId22"/>
    <p:sldLayoutId id="2147483855" r:id="rId23"/>
    <p:sldLayoutId id="2147483856" r:id="rId24"/>
    <p:sldLayoutId id="2147483880" r:id="rId25"/>
    <p:sldLayoutId id="2147483881" r:id="rId26"/>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08773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8" Type="http://schemas.openxmlformats.org/officeDocument/2006/relationships/hyperlink" Target="https://mahiko.dzlm.de/node/310" TargetMode="External"/><Relationship Id="rId3" Type="http://schemas.openxmlformats.org/officeDocument/2006/relationships/hyperlink" Target="https://mahiko.dzlm.de/node/70" TargetMode="External"/><Relationship Id="rId7" Type="http://schemas.openxmlformats.org/officeDocument/2006/relationships/hyperlink" Target="https://mahiko.dzlm.de/node/304" TargetMode="External"/><Relationship Id="rId2" Type="http://schemas.openxmlformats.org/officeDocument/2006/relationships/notesSlide" Target="../notesSlides/notesSlide93.xml"/><Relationship Id="rId1" Type="http://schemas.openxmlformats.org/officeDocument/2006/relationships/slideLayout" Target="../slideLayouts/slideLayout9.xml"/><Relationship Id="rId6" Type="http://schemas.openxmlformats.org/officeDocument/2006/relationships/hyperlink" Target="https://mahiko.dzlm.de/node/305" TargetMode="External"/><Relationship Id="rId5" Type="http://schemas.openxmlformats.org/officeDocument/2006/relationships/hyperlink" Target="https://mahiko.dzlm.de/node/311" TargetMode="External"/><Relationship Id="rId4" Type="http://schemas.openxmlformats.org/officeDocument/2006/relationships/hyperlink" Target="https://mahiko.dzlm.de/node/343" TargetMode="External"/><Relationship Id="rId9" Type="http://schemas.openxmlformats.org/officeDocument/2006/relationships/hyperlink" Target="https://mahiko.dzlm.de/node/309"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pikas.dzlm.de/node/1587" TargetMode="External"/><Relationship Id="rId2" Type="http://schemas.openxmlformats.org/officeDocument/2006/relationships/notesSlide" Target="../notesSlides/notesSlide94.xml"/><Relationship Id="rId1" Type="http://schemas.openxmlformats.org/officeDocument/2006/relationships/slideLayout" Target="../slideLayouts/slideLayout9.xml"/><Relationship Id="rId5" Type="http://schemas.openxmlformats.org/officeDocument/2006/relationships/hyperlink" Target="https://mahiko.dzlm.de/node/121G" TargetMode="External"/><Relationship Id="rId4" Type="http://schemas.openxmlformats.org/officeDocument/2006/relationships/hyperlink" Target="https://pikas.dzlm.de/node/146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44.emf"/><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7.jpeg"/><Relationship Id="rId7"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67.sv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2.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5.xml"/><Relationship Id="rId1" Type="http://schemas.openxmlformats.org/officeDocument/2006/relationships/slideLayout" Target="../slideLayouts/slideLayout22.xml"/><Relationship Id="rId5" Type="http://schemas.openxmlformats.org/officeDocument/2006/relationships/image" Target="../media/image72.pn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22.xml"/><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7.xml"/><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79.xml"/><Relationship Id="rId1" Type="http://schemas.openxmlformats.org/officeDocument/2006/relationships/slideLayout" Target="../slideLayouts/slideLayout22.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2.xml"/><Relationship Id="rId1" Type="http://schemas.openxmlformats.org/officeDocument/2006/relationships/slideLayout" Target="../slideLayouts/slideLayout22.xml"/><Relationship Id="rId5" Type="http://schemas.openxmlformats.org/officeDocument/2006/relationships/image" Target="../media/image72.png"/><Relationship Id="rId4" Type="http://schemas.openxmlformats.org/officeDocument/2006/relationships/image" Target="../media/image73.png"/></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22.xml"/><Relationship Id="rId4" Type="http://schemas.openxmlformats.org/officeDocument/2006/relationships/image" Target="../media/image88.emf"/></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22.xml"/><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35FF69F0-A3FD-2754-8479-3BA75386CF62}"/>
              </a:ext>
            </a:extLst>
          </p:cNvPr>
          <p:cNvSpPr>
            <a:spLocks noGrp="1"/>
          </p:cNvSpPr>
          <p:nvPr>
            <p:ph type="subTitle" idx="1"/>
          </p:nvPr>
        </p:nvSpPr>
        <p:spPr/>
        <p:txBody>
          <a:bodyPr/>
          <a:lstStyle/>
          <a:p>
            <a:r>
              <a:rPr lang="de-DE" dirty="0"/>
              <a:t>Modul 6</a:t>
            </a:r>
          </a:p>
        </p:txBody>
      </p:sp>
      <p:sp>
        <p:nvSpPr>
          <p:cNvPr id="3" name="Titel 2">
            <a:extLst>
              <a:ext uri="{FF2B5EF4-FFF2-40B4-BE49-F238E27FC236}">
                <a16:creationId xmlns:a16="http://schemas.microsoft.com/office/drawing/2014/main" id="{B04E585B-104A-FEDF-6CA1-15F0A9CEEF77}"/>
              </a:ext>
            </a:extLst>
          </p:cNvPr>
          <p:cNvSpPr>
            <a:spLocks noGrp="1"/>
          </p:cNvSpPr>
          <p:nvPr>
            <p:ph type="ctrTitle"/>
          </p:nvPr>
        </p:nvSpPr>
        <p:spPr/>
        <p:txBody>
          <a:bodyPr/>
          <a:lstStyle/>
          <a:p>
            <a:r>
              <a:rPr lang="de-DE" dirty="0"/>
              <a:t>Halbschriftliches Rechnen</a:t>
            </a:r>
          </a:p>
        </p:txBody>
      </p:sp>
      <p:sp>
        <p:nvSpPr>
          <p:cNvPr id="4" name="Textplatzhalter 3">
            <a:extLst>
              <a:ext uri="{FF2B5EF4-FFF2-40B4-BE49-F238E27FC236}">
                <a16:creationId xmlns:a16="http://schemas.microsoft.com/office/drawing/2014/main" id="{22652BFC-1D56-6354-BB1D-02E8251F0B51}"/>
              </a:ext>
            </a:extLst>
          </p:cNvPr>
          <p:cNvSpPr>
            <a:spLocks noGrp="1"/>
          </p:cNvSpPr>
          <p:nvPr>
            <p:ph type="body" idx="10"/>
          </p:nvPr>
        </p:nvSpPr>
        <p:spPr/>
        <p:txBody>
          <a:bodyPr>
            <a:normAutofit/>
          </a:bodyPr>
          <a:lstStyle/>
          <a:p>
            <a:r>
              <a:rPr lang="de-DE" dirty="0"/>
              <a:t>Arithmetische Basiskompetenzen sichern – Rechenschwierigkeiten vermeiden </a:t>
            </a:r>
          </a:p>
          <a:p>
            <a:endParaRPr lang="de-DE" dirty="0"/>
          </a:p>
        </p:txBody>
      </p:sp>
    </p:spTree>
    <p:extLst>
      <p:ext uri="{BB962C8B-B14F-4D97-AF65-F5344CB8AC3E}">
        <p14:creationId xmlns:p14="http://schemas.microsoft.com/office/powerpoint/2010/main" val="384808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p:txBody>
          <a:bodyPr/>
          <a:lstStyle/>
          <a:p>
            <a:pPr>
              <a:lnSpc>
                <a:spcPct val="150000"/>
              </a:lnSpc>
            </a:pPr>
            <a:fld id="{18F79646-A54A-AF41-B1AB-4A68E0039D60}" type="datetime6">
              <a:rPr lang="de-DE" smtClean="0"/>
              <a:t>April 24</a:t>
            </a:fld>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p:txBody>
          <a:bodyPr/>
          <a:lstStyle/>
          <a:p>
            <a:pPr>
              <a:spcAft>
                <a:spcPts val="600"/>
              </a:spcAft>
            </a:pPr>
            <a:r>
              <a:rPr lang="de-DE" sz="1400" b="1" dirty="0"/>
              <a:t>Mögliche Vorgehensweise</a:t>
            </a:r>
            <a:r>
              <a:rPr lang="de-DE" sz="1400" dirty="0"/>
              <a:t>:</a:t>
            </a:r>
          </a:p>
          <a:p>
            <a:pPr>
              <a:spcBef>
                <a:spcPts val="0"/>
              </a:spcBef>
            </a:pPr>
            <a:r>
              <a:rPr lang="de-DE" sz="1400" dirty="0"/>
              <a:t>Es werden Dreiergruppen gebildet (Jahrgangsteams oder schulübergreifende Gruppen).</a:t>
            </a:r>
          </a:p>
          <a:p>
            <a:pPr>
              <a:spcBef>
                <a:spcPts val="0"/>
              </a:spcBef>
            </a:pPr>
            <a:r>
              <a:rPr lang="de-DE" sz="1400" dirty="0"/>
              <a:t>Die Ergebnisse werden auf verschiedenfarbigen Karten festgehalten:</a:t>
            </a:r>
          </a:p>
          <a:p>
            <a:pPr>
              <a:spcBef>
                <a:spcPts val="0"/>
              </a:spcBef>
            </a:pPr>
            <a:endParaRPr lang="de-DE" sz="1400" dirty="0"/>
          </a:p>
          <a:p>
            <a:pPr>
              <a:spcBef>
                <a:spcPts val="0"/>
              </a:spcBef>
              <a:spcAft>
                <a:spcPts val="600"/>
              </a:spcAft>
            </a:pPr>
            <a:r>
              <a:rPr lang="de-DE" sz="1400" dirty="0"/>
              <a:t>Farbe A für „Das hat mich sehr beeindruckt, weil ...“</a:t>
            </a:r>
          </a:p>
          <a:p>
            <a:pPr>
              <a:spcBef>
                <a:spcPts val="600"/>
              </a:spcBef>
              <a:spcAft>
                <a:spcPts val="600"/>
              </a:spcAft>
            </a:pPr>
            <a:r>
              <a:rPr lang="de-DE" sz="1400" dirty="0"/>
              <a:t>Farbe B für „Das hat mich und die Kinder sehr herausgefordert, weil...“</a:t>
            </a:r>
          </a:p>
          <a:p>
            <a:pPr>
              <a:spcBef>
                <a:spcPts val="600"/>
              </a:spcBef>
              <a:spcAft>
                <a:spcPts val="600"/>
              </a:spcAft>
            </a:pPr>
            <a:r>
              <a:rPr lang="de-DE" sz="1400" dirty="0"/>
              <a:t>Farbe C für „Das würde ich zukünftig anders machen, weil ...“</a:t>
            </a:r>
          </a:p>
          <a:p>
            <a:pPr>
              <a:spcBef>
                <a:spcPts val="600"/>
              </a:spcBef>
            </a:pPr>
            <a:r>
              <a:rPr lang="de-DE" sz="1400" dirty="0"/>
              <a:t>Farbe D für offene Fragen. Die Teilnehmenden heften diese ans Flipchart (dabei nach Möglichkeit thematisch clustern).</a:t>
            </a:r>
          </a:p>
          <a:p>
            <a:pPr>
              <a:spcBef>
                <a:spcPts val="0"/>
              </a:spcBef>
            </a:pPr>
            <a:endParaRPr lang="de-DE" sz="1400" dirty="0"/>
          </a:p>
          <a:p>
            <a:pPr>
              <a:spcBef>
                <a:spcPts val="0"/>
              </a:spcBef>
            </a:pPr>
            <a:r>
              <a:rPr lang="de-DE" sz="1400" dirty="0"/>
              <a:t>Zum Abschluss fokussiert die/der </a:t>
            </a:r>
            <a:r>
              <a:rPr lang="de-DE" sz="1400" dirty="0" err="1"/>
              <a:t>Moderator:in</a:t>
            </a:r>
            <a:r>
              <a:rPr lang="de-DE" sz="1400" dirty="0"/>
              <a:t> im Plenum noch einmal wesentliche Aspekte (siehe Kernbotschaften) und greift Fragen auf.</a:t>
            </a:r>
          </a:p>
          <a:p>
            <a:pPr algn="just"/>
            <a:endParaRPr lang="de-DE" sz="1400" dirty="0"/>
          </a:p>
        </p:txBody>
      </p:sp>
    </p:spTree>
    <p:extLst>
      <p:ext uri="{BB962C8B-B14F-4D97-AF65-F5344CB8AC3E}">
        <p14:creationId xmlns:p14="http://schemas.microsoft.com/office/powerpoint/2010/main" val="26127720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165834" cy="5031449"/>
          </a:xfrm>
        </p:spPr>
        <p:txBody>
          <a:bodyPr/>
          <a:lstStyle/>
          <a:p>
            <a:pPr>
              <a:lnSpc>
                <a:spcPct val="100000"/>
              </a:lnSpc>
            </a:pPr>
            <a:r>
              <a:rPr lang="de-DE" dirty="0"/>
              <a:t>Reflexion des Erprobungsauftrags</a:t>
            </a:r>
          </a:p>
          <a:p>
            <a:r>
              <a:rPr lang="de-DE" dirty="0"/>
              <a:t>Bedeutung und Kompetenzerwartungen</a:t>
            </a:r>
          </a:p>
          <a:p>
            <a:r>
              <a:rPr lang="de-DE" dirty="0"/>
              <a:t>Rechenwege darstellen, erklären und anwenden</a:t>
            </a:r>
            <a:endParaRPr lang="de-DE" dirty="0">
              <a:latin typeface="Arial" panose="020B0604020202020204" pitchFamily="34" charset="0"/>
              <a:cs typeface="Arial" panose="020B0604020202020204" pitchFamily="34" charset="0"/>
            </a:endParaRPr>
          </a:p>
          <a:p>
            <a:r>
              <a:rPr lang="de-DE" dirty="0"/>
              <a:t>Rechenwege flexibel einsetzen</a:t>
            </a:r>
            <a:endParaRPr lang="de-DE" dirty="0">
              <a:latin typeface="Arial" panose="020B0604020202020204" pitchFamily="34" charset="0"/>
              <a:cs typeface="Arial" panose="020B0604020202020204" pitchFamily="34" charset="0"/>
            </a:endParaRPr>
          </a:p>
          <a:p>
            <a:r>
              <a:rPr lang="de-DE" b="1" dirty="0"/>
              <a:t>Reflexion und Abschluss</a:t>
            </a:r>
          </a:p>
          <a:p>
            <a:pPr lvl="1"/>
            <a:endParaRPr lang="de-DE" dirty="0"/>
          </a:p>
          <a:p>
            <a:pPr lvl="1"/>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April 24</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100</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51787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E26D6FD4-392A-F64A-B497-49C0936F09C9}"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101</a:t>
            </a:fld>
            <a:endParaRPr lang="de-DE" dirty="0"/>
          </a:p>
        </p:txBody>
      </p:sp>
      <p:sp>
        <p:nvSpPr>
          <p:cNvPr id="5" name="Textplatzhalter 4"/>
          <p:cNvSpPr>
            <a:spLocks noGrp="1"/>
          </p:cNvSpPr>
          <p:nvPr>
            <p:ph type="body" sz="quarter" idx="13"/>
          </p:nvPr>
        </p:nvSpPr>
        <p:spPr>
          <a:xfrm>
            <a:off x="580260" y="1157730"/>
            <a:ext cx="7808063" cy="445628"/>
          </a:xfrm>
        </p:spPr>
        <p:txBody>
          <a:bodyPr/>
          <a:lstStyle/>
          <a:p>
            <a:r>
              <a:rPr lang="de-DE" dirty="0"/>
              <a:t>ANMERKUNGEN ZUR AKTIVITÄT AUF FOLIE 102</a:t>
            </a:r>
          </a:p>
        </p:txBody>
      </p:sp>
      <p:sp>
        <p:nvSpPr>
          <p:cNvPr id="6" name="Inhaltsplatzhalter 5"/>
          <p:cNvSpPr>
            <a:spLocks noGrp="1"/>
          </p:cNvSpPr>
          <p:nvPr>
            <p:ph idx="1"/>
          </p:nvPr>
        </p:nvSpPr>
        <p:spPr>
          <a:xfrm>
            <a:off x="580261" y="1639658"/>
            <a:ext cx="8202232" cy="4527819"/>
          </a:xfrm>
        </p:spPr>
        <p:txBody>
          <a:bodyPr/>
          <a:lstStyle/>
          <a:p>
            <a:r>
              <a:rPr lang="de-DE" sz="1400" b="1" dirty="0"/>
              <a:t>Ziel: </a:t>
            </a:r>
            <a:r>
              <a:rPr lang="de-DE" sz="1400" dirty="0"/>
              <a:t>Den eigenen Unterricht mit Blick auf die Inhalte dieser Veranstaltung und im Austausch mit </a:t>
            </a:r>
            <a:r>
              <a:rPr lang="de-DE" sz="1400" dirty="0" err="1"/>
              <a:t>Kolleg:innen</a:t>
            </a:r>
            <a:r>
              <a:rPr lang="de-DE" sz="1400" dirty="0"/>
              <a:t> zu reflektieren und ggf. Modifizierungsideen zu sammeln.</a:t>
            </a:r>
          </a:p>
          <a:p>
            <a:r>
              <a:rPr lang="de-DE" sz="1400" b="1" dirty="0"/>
              <a:t>Hinweise zur Durchführung: </a:t>
            </a:r>
            <a:r>
              <a:rPr lang="de-DE" sz="1400" dirty="0"/>
              <a:t>Die Teilnehmenden tauschen sich in 3er- bis 4er-Gruppen aus und orientieren sich dabei an den Leitfragen.</a:t>
            </a:r>
          </a:p>
          <a:p>
            <a:r>
              <a:rPr lang="de-DE" sz="1400" dirty="0"/>
              <a:t>Für einen gewinnbringenden Austausch und um konkret an Aufgaben arbeiten zu können, benötigen die Teilnehmenden die im Unterricht eingesetzten Materialien (Schulbuch, Arbeitshefte, Arbeitsblätter, …). (Unabhängig von einer Online- oder Präsenzveranstaltung sollten den Lehrkräften das Mathematikbuch der Schule, die Handreichung dazu sowie/oder eingesetzte Materialien und Aufgabenstellungen vorliegen, um konkret daran den eigenen Unterricht kritisch in den Blick nehmen zu können.)</a:t>
            </a:r>
          </a:p>
          <a:p>
            <a:r>
              <a:rPr lang="de-DE" sz="1400" dirty="0"/>
              <a:t>Die Ergebnisse der Aktivität und die daraus resultierenden Absprachen für die Weiterarbeit z. B. in einem Jahrgangsteam können auf dem AB2 Materialcheck festgehalten werden.</a:t>
            </a:r>
          </a:p>
          <a:p>
            <a:endParaRPr lang="de-DE" sz="1400" dirty="0"/>
          </a:p>
        </p:txBody>
      </p:sp>
    </p:spTree>
    <p:extLst>
      <p:ext uri="{BB962C8B-B14F-4D97-AF65-F5344CB8AC3E}">
        <p14:creationId xmlns:p14="http://schemas.microsoft.com/office/powerpoint/2010/main" val="36672009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781359" cy="603704"/>
          </a:xfrm>
        </p:spPr>
        <p:txBody>
          <a:bodyPr>
            <a:normAutofit/>
          </a:bodyPr>
          <a:lstStyle/>
          <a:p>
            <a:r>
              <a:rPr lang="de-DE" dirty="0"/>
              <a:t>Blick in den Unterricht</a:t>
            </a:r>
          </a:p>
        </p:txBody>
      </p:sp>
      <p:sp>
        <p:nvSpPr>
          <p:cNvPr id="3" name="Textplatzhalter 2"/>
          <p:cNvSpPr>
            <a:spLocks noGrp="1"/>
          </p:cNvSpPr>
          <p:nvPr>
            <p:ph type="body" sz="quarter" idx="13"/>
          </p:nvPr>
        </p:nvSpPr>
        <p:spPr>
          <a:xfrm>
            <a:off x="842839" y="3251200"/>
            <a:ext cx="7736618" cy="3314699"/>
          </a:xfrm>
        </p:spPr>
        <p:txBody>
          <a:bodyPr>
            <a:normAutofit fontScale="85000" lnSpcReduction="20000"/>
          </a:bodyPr>
          <a:lstStyle/>
          <a:p>
            <a:pPr marL="171450" indent="-171450">
              <a:buFont typeface="Arial" panose="020B0604020202020204" pitchFamily="34" charset="0"/>
              <a:buChar char="•"/>
            </a:pPr>
            <a:r>
              <a:rPr lang="de-DE" dirty="0"/>
              <a:t>Werden die Lernenden durch geeignete Aufgaben und Reflexionsanlässe dazu angeregt, die Ablösung vom zählenden Rechnen zu vollziehen?</a:t>
            </a:r>
          </a:p>
          <a:p>
            <a:pPr marL="171450" indent="-171450">
              <a:buFont typeface="Arial" panose="020B0604020202020204" pitchFamily="34" charset="0"/>
              <a:buChar char="•"/>
            </a:pPr>
            <a:r>
              <a:rPr lang="de-DE" dirty="0"/>
              <a:t>Werden die Lernenden angeregt, Zahl- und Aufgabenbeziehungen zu erkennen, zu versprachlichen und zu nutzen?</a:t>
            </a:r>
          </a:p>
          <a:p>
            <a:pPr marL="171450" indent="-171450">
              <a:buFont typeface="Arial" panose="020B0604020202020204" pitchFamily="34" charset="0"/>
              <a:buChar char="•"/>
            </a:pPr>
            <a:r>
              <a:rPr lang="de-DE" dirty="0"/>
              <a:t>Reserviere ich für jede behandelte Strategie genügend Zeit, damit die Lernenden deren Merkmale – auch im Vergleich – verstehen können?</a:t>
            </a:r>
          </a:p>
          <a:p>
            <a:pPr marL="171450" indent="-171450">
              <a:buFont typeface="Arial" panose="020B0604020202020204" pitchFamily="34" charset="0"/>
              <a:buChar char="•"/>
            </a:pPr>
            <a:r>
              <a:rPr lang="de-DE" dirty="0"/>
              <a:t>Bietet das Schulbuch genügend Gelegenheiten, die verschiedenen Strategien (z. B. mit Hilfe von </a:t>
            </a:r>
            <a:r>
              <a:rPr lang="de-DE" dirty="0" err="1"/>
              <a:t>Plättchenmaterial</a:t>
            </a:r>
            <a:r>
              <a:rPr lang="de-DE" dirty="0"/>
              <a:t> oder dem Rechenstrich) anschauungsgestützt zu erarbeiten?</a:t>
            </a:r>
          </a:p>
          <a:p>
            <a:endParaRPr lang="de-DE" dirty="0"/>
          </a:p>
        </p:txBody>
      </p:sp>
      <p:sp>
        <p:nvSpPr>
          <p:cNvPr id="4" name="Textplatzhalter 3"/>
          <p:cNvSpPr>
            <a:spLocks noGrp="1"/>
          </p:cNvSpPr>
          <p:nvPr>
            <p:ph type="body" sz="quarter" idx="14"/>
          </p:nvPr>
        </p:nvSpPr>
        <p:spPr>
          <a:xfrm>
            <a:off x="1763316" y="1660385"/>
            <a:ext cx="6809184" cy="1424721"/>
          </a:xfrm>
        </p:spPr>
        <p:txBody>
          <a:bodyPr>
            <a:normAutofit fontScale="70000" lnSpcReduction="20000"/>
          </a:bodyPr>
          <a:lstStyle/>
          <a:p>
            <a:r>
              <a:rPr lang="de-DE" sz="2400" dirty="0"/>
              <a:t>Nehmen Sie Ihren eigenen Unterricht sowie die eingesetzten Unterrichtsmaterialien (Schulbuch, Arbeitsblätter, -hefte) kritisch in den Blick. Tauschen Sie sich darüber aus, wie Sie die Kinder an unterschiedliche Rechenwege heranführen. </a:t>
            </a:r>
          </a:p>
        </p:txBody>
      </p:sp>
      <p:sp>
        <p:nvSpPr>
          <p:cNvPr id="5" name="Datumsplatzhalter 4"/>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102</a:t>
            </a:fld>
            <a:endParaRPr lang="de-DE" dirty="0"/>
          </a:p>
        </p:txBody>
      </p:sp>
      <p:sp>
        <p:nvSpPr>
          <p:cNvPr id="8" name="Rechteck 7"/>
          <p:cNvSpPr/>
          <p:nvPr/>
        </p:nvSpPr>
        <p:spPr>
          <a:xfrm>
            <a:off x="7245253" y="6077795"/>
            <a:ext cx="1612942" cy="276999"/>
          </a:xfrm>
          <a:prstGeom prst="rect">
            <a:avLst/>
          </a:prstGeom>
        </p:spPr>
        <p:txBody>
          <a:bodyPr wrap="none">
            <a:spAutoFit/>
          </a:bodyPr>
          <a:lstStyle/>
          <a:p>
            <a:pPr marL="0" indent="0">
              <a:buFont typeface="Arial" panose="020B0604020202020204" pitchFamily="34" charset="0"/>
              <a:buNone/>
            </a:pPr>
            <a:r>
              <a:rPr lang="de-DE" sz="1200" dirty="0"/>
              <a:t>(PIKAS, 2020, S. 41)</a:t>
            </a:r>
          </a:p>
        </p:txBody>
      </p:sp>
    </p:spTree>
    <p:extLst>
      <p:ext uri="{BB962C8B-B14F-4D97-AF65-F5344CB8AC3E}">
        <p14:creationId xmlns:p14="http://schemas.microsoft.com/office/powerpoint/2010/main" val="38226216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Abschluss und Ausblick</a:t>
            </a:r>
          </a:p>
        </p:txBody>
      </p:sp>
      <p:sp>
        <p:nvSpPr>
          <p:cNvPr id="5" name="Datumsplatzhalter 4"/>
          <p:cNvSpPr>
            <a:spLocks noGrp="1"/>
          </p:cNvSpPr>
          <p:nvPr>
            <p:ph type="dt" sz="half" idx="10"/>
          </p:nvPr>
        </p:nvSpPr>
        <p:spPr/>
        <p:txBody>
          <a:bodyPr/>
          <a:lstStyle/>
          <a:p>
            <a:pPr>
              <a:lnSpc>
                <a:spcPct val="150000"/>
              </a:lnSpc>
            </a:pPr>
            <a:fld id="{4DA06E8E-8117-9C49-A340-82E8C0F48BD0}"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103</a:t>
            </a:fld>
            <a:endParaRPr lang="de-DE" dirty="0"/>
          </a:p>
        </p:txBody>
      </p:sp>
      <p:sp>
        <p:nvSpPr>
          <p:cNvPr id="7" name="Abgerundete rechteckige Legende 6">
            <a:extLst>
              <a:ext uri="{FF2B5EF4-FFF2-40B4-BE49-F238E27FC236}">
                <a16:creationId xmlns:a16="http://schemas.microsoft.com/office/drawing/2014/main" id="{68E74C08-3051-2B42-7974-23844E098873}"/>
              </a:ext>
            </a:extLst>
          </p:cNvPr>
          <p:cNvSpPr/>
          <p:nvPr/>
        </p:nvSpPr>
        <p:spPr>
          <a:xfrm>
            <a:off x="1693619" y="1811865"/>
            <a:ext cx="6747647" cy="2159002"/>
          </a:xfrm>
          <a:prstGeom prst="wedgeRoundRectCallout">
            <a:avLst>
              <a:gd name="adj1" fmla="val 20476"/>
              <a:gd name="adj2" fmla="val 49753"/>
              <a:gd name="adj3" fmla="val 16667"/>
            </a:avLst>
          </a:prstGeom>
          <a:solidFill>
            <a:schemeClr val="bg1"/>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kumimoji="0" lang="de-DE" sz="1400" b="0" i="0" u="none" strike="noStrike" kern="1200" cap="none" spc="0" normalizeH="0" baseline="0" noProof="0" dirty="0">
                <a:ln>
                  <a:noFill/>
                </a:ln>
                <a:solidFill>
                  <a:prstClr val="black"/>
                </a:solidFill>
                <a:effectLst/>
                <a:uLnTx/>
                <a:uFillTx/>
                <a:latin typeface="Arial" panose="020B0604020202020204"/>
              </a:rPr>
              <a:t>Was nehmen Sie mit? </a:t>
            </a: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kumimoji="0" lang="de-DE" sz="1400" b="0" i="0" u="none" strike="noStrike" kern="1200" cap="none" spc="0" normalizeH="0" baseline="0" noProof="0" dirty="0">
                <a:ln>
                  <a:noFill/>
                </a:ln>
                <a:solidFill>
                  <a:prstClr val="black"/>
                </a:solidFill>
                <a:effectLst/>
                <a:uLnTx/>
                <a:uFillTx/>
                <a:latin typeface="Arial" panose="020B0604020202020204"/>
              </a:rPr>
              <a:t>Was</a:t>
            </a:r>
            <a:r>
              <a:rPr kumimoji="0" lang="de-DE" sz="1400" b="0" i="0" u="none" strike="noStrike" kern="1200" cap="none" spc="0" normalizeH="0" noProof="0" dirty="0">
                <a:ln>
                  <a:noFill/>
                </a:ln>
                <a:solidFill>
                  <a:prstClr val="black"/>
                </a:solidFill>
                <a:effectLst/>
                <a:uLnTx/>
                <a:uFillTx/>
                <a:latin typeface="Arial" panose="020B0604020202020204"/>
              </a:rPr>
              <a:t> hat sich in Ihrem Unterricht bereits verändert? </a:t>
            </a: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lang="de-DE" sz="1400" dirty="0">
                <a:solidFill>
                  <a:prstClr val="black"/>
                </a:solidFill>
                <a:latin typeface="Arial" panose="020B0604020202020204"/>
              </a:rPr>
              <a:t>Welche Aufgabenbeispiele/Methoden haben Sie bereits eingesetzt?</a:t>
            </a:r>
            <a:endParaRPr kumimoji="0" lang="de-DE" sz="1400" b="0" i="0" u="none" strike="noStrike" kern="1200" cap="none" spc="0" normalizeH="0" noProof="0" dirty="0">
              <a:ln>
                <a:noFill/>
              </a:ln>
              <a:solidFill>
                <a:prstClr val="black"/>
              </a:solidFill>
              <a:effectLst/>
              <a:uLnTx/>
              <a:uFillTx/>
              <a:latin typeface="Arial" panose="020B0604020202020204"/>
            </a:endParaRP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lang="de-DE" sz="1400" dirty="0">
                <a:solidFill>
                  <a:prstClr val="black"/>
                </a:solidFill>
                <a:latin typeface="Arial" panose="020B0604020202020204"/>
              </a:rPr>
              <a:t>Was sind die nächsten Schritte? Was nehmen Sie sich vor?</a:t>
            </a:r>
            <a:endParaRPr kumimoji="0" lang="de-DE" sz="1400" b="0" i="0" u="none" strike="noStrike" kern="1200" cap="none" spc="0" normalizeH="0" noProof="0" dirty="0">
              <a:ln>
                <a:noFill/>
              </a:ln>
              <a:solidFill>
                <a:prstClr val="black"/>
              </a:solidFill>
              <a:effectLst/>
              <a:uLnTx/>
              <a:uFillTx/>
              <a:latin typeface="Arial" panose="020B0604020202020204"/>
            </a:endParaRP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lang="de-DE" sz="1400" baseline="0" dirty="0">
                <a:solidFill>
                  <a:prstClr val="black"/>
                </a:solidFill>
                <a:latin typeface="Arial" panose="020B0604020202020204"/>
              </a:rPr>
              <a:t>Welche</a:t>
            </a:r>
            <a:r>
              <a:rPr lang="de-DE" sz="1400" dirty="0">
                <a:solidFill>
                  <a:prstClr val="black"/>
                </a:solidFill>
                <a:latin typeface="Arial" panose="020B0604020202020204"/>
              </a:rPr>
              <a:t> Fragen sind noch offen geblieben?</a:t>
            </a: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lang="de-DE" sz="1400" dirty="0">
                <a:solidFill>
                  <a:prstClr val="black"/>
                </a:solidFill>
                <a:latin typeface="Arial" panose="020B0604020202020204"/>
              </a:rPr>
              <a:t>Was sind die zentralen Botschaften der gesamten Modulreihe 1-6? </a:t>
            </a:r>
          </a:p>
        </p:txBody>
      </p:sp>
      <p:sp>
        <p:nvSpPr>
          <p:cNvPr id="8" name="Abgerundete rechteckige Legende 7">
            <a:extLst>
              <a:ext uri="{FF2B5EF4-FFF2-40B4-BE49-F238E27FC236}">
                <a16:creationId xmlns:a16="http://schemas.microsoft.com/office/drawing/2014/main" id="{68E74C08-3051-2B42-7974-23844E098873}"/>
              </a:ext>
            </a:extLst>
          </p:cNvPr>
          <p:cNvSpPr/>
          <p:nvPr/>
        </p:nvSpPr>
        <p:spPr>
          <a:xfrm>
            <a:off x="1693620" y="4039536"/>
            <a:ext cx="6747646" cy="2175932"/>
          </a:xfrm>
          <a:prstGeom prst="wedgeRoundRectCallout">
            <a:avLst>
              <a:gd name="adj1" fmla="val 20476"/>
              <a:gd name="adj2" fmla="val 49753"/>
              <a:gd name="adj3" fmla="val 16667"/>
            </a:avLst>
          </a:prstGeom>
          <a:solidFill>
            <a:schemeClr val="bg1"/>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kumimoji="0" lang="de-DE" sz="1400" b="0" i="0" u="none" strike="noStrike" kern="1200" cap="none" spc="0" normalizeH="0" baseline="0" noProof="0" dirty="0">
                <a:ln>
                  <a:noFill/>
                </a:ln>
                <a:solidFill>
                  <a:prstClr val="black"/>
                </a:solidFill>
                <a:effectLst/>
                <a:uLnTx/>
                <a:uFillTx/>
                <a:latin typeface="Arial" panose="020B0604020202020204"/>
              </a:rPr>
              <a:t>Besonders in Erinnerung geblieben</a:t>
            </a:r>
            <a:r>
              <a:rPr kumimoji="0" lang="de-DE" sz="1400" b="0" i="0" u="none" strike="noStrike" kern="1200" cap="none" spc="0" normalizeH="0" noProof="0" dirty="0">
                <a:ln>
                  <a:noFill/>
                </a:ln>
                <a:solidFill>
                  <a:prstClr val="black"/>
                </a:solidFill>
                <a:effectLst/>
                <a:uLnTx/>
                <a:uFillTx/>
                <a:latin typeface="Arial" panose="020B0604020202020204"/>
              </a:rPr>
              <a:t> ist mir, …</a:t>
            </a: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lang="de-DE" sz="1400" dirty="0">
                <a:solidFill>
                  <a:prstClr val="black"/>
                </a:solidFill>
                <a:latin typeface="Arial" panose="020B0604020202020204"/>
              </a:rPr>
              <a:t>Für meinen Unterricht habe ich mir vorgenommen, …</a:t>
            </a: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lang="de-DE" sz="1400" noProof="0" dirty="0">
                <a:solidFill>
                  <a:prstClr val="black"/>
                </a:solidFill>
                <a:latin typeface="Arial" panose="020B0604020202020204"/>
              </a:rPr>
              <a:t>Mir ist klar geworden, dass …</a:t>
            </a: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lang="de-DE" sz="1400" dirty="0">
                <a:solidFill>
                  <a:prstClr val="black"/>
                </a:solidFill>
                <a:latin typeface="Arial" panose="020B0604020202020204"/>
              </a:rPr>
              <a:t>In allen Modulen wird deutlich, dass …</a:t>
            </a:r>
            <a:endParaRPr lang="de-DE" sz="1400" noProof="0" dirty="0">
              <a:solidFill>
                <a:prstClr val="black"/>
              </a:solidFill>
              <a:latin typeface="Arial" panose="020B0604020202020204"/>
            </a:endParaRPr>
          </a:p>
          <a:p>
            <a:pPr marL="285750" marR="0" lvl="0" indent="-285750" defTabSz="457200" rtl="0" eaLnBrk="1" fontAlgn="auto" latinLnBrk="0" hangingPunct="1">
              <a:lnSpc>
                <a:spcPct val="150000"/>
              </a:lnSpc>
              <a:spcBef>
                <a:spcPts val="0"/>
              </a:spcBef>
              <a:spcAft>
                <a:spcPts val="0"/>
              </a:spcAft>
              <a:buClrTx/>
              <a:buSzTx/>
              <a:buFont typeface="Arial" panose="020B0604020202020204" pitchFamily="34" charset="0"/>
              <a:buChar char="•"/>
              <a:tabLst/>
              <a:defRPr sz="1800"/>
            </a:pPr>
            <a:r>
              <a:rPr lang="de-DE" sz="1400" dirty="0">
                <a:solidFill>
                  <a:prstClr val="black"/>
                </a:solidFill>
                <a:latin typeface="Arial" panose="020B0604020202020204"/>
              </a:rPr>
              <a:t>Es ist mir noch nicht klar geworden, …</a:t>
            </a:r>
            <a:endParaRPr kumimoji="0" lang="de-DE" sz="1400" b="0" i="0" u="none" strike="noStrike" kern="1200" cap="none" spc="0" normalizeH="0" dirty="0">
              <a:ln>
                <a:noFill/>
              </a:ln>
              <a:solidFill>
                <a:prstClr val="black"/>
              </a:solidFill>
              <a:effectLst/>
              <a:uLnTx/>
              <a:uFillTx/>
              <a:latin typeface="Arial" panose="020B0604020202020204"/>
            </a:endParaRPr>
          </a:p>
          <a:p>
            <a:pPr marL="285750" indent="-285750" defTabSz="457200" eaLnBrk="1" fontAlgn="auto" hangingPunct="1">
              <a:lnSpc>
                <a:spcPct val="150000"/>
              </a:lnSpc>
              <a:spcBef>
                <a:spcPts val="0"/>
              </a:spcBef>
              <a:spcAft>
                <a:spcPts val="0"/>
              </a:spcAft>
              <a:buFont typeface="Arial" panose="020B0604020202020204" pitchFamily="34" charset="0"/>
              <a:buChar char="•"/>
              <a:defRPr sz="1800"/>
            </a:pPr>
            <a:r>
              <a:rPr lang="de-DE" sz="1400" dirty="0">
                <a:solidFill>
                  <a:prstClr val="black"/>
                </a:solidFill>
                <a:latin typeface="Arial" panose="020B0604020202020204"/>
              </a:rPr>
              <a:t>Schwierig finde ich, …</a:t>
            </a:r>
            <a:endParaRPr kumimoji="0" lang="de-DE" sz="1400" b="0" i="0" u="none" strike="noStrike" kern="1200" cap="none" spc="0" normalizeH="0" dirty="0">
              <a:ln>
                <a:noFill/>
              </a:ln>
              <a:solidFill>
                <a:prstClr val="black"/>
              </a:solidFill>
              <a:effectLst/>
              <a:uLnTx/>
              <a:uFillTx/>
              <a:latin typeface="Arial" panose="020B0604020202020204"/>
            </a:endParaRPr>
          </a:p>
        </p:txBody>
      </p:sp>
    </p:spTree>
    <p:extLst>
      <p:ext uri="{BB962C8B-B14F-4D97-AF65-F5344CB8AC3E}">
        <p14:creationId xmlns:p14="http://schemas.microsoft.com/office/powerpoint/2010/main" val="42880266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070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483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5887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fld id="{292A109E-56AA-D14A-AC22-1E2AFB454280}" type="datetime6">
              <a:rPr lang="de-DE" smtClean="0"/>
              <a:t>April 24</a:t>
            </a:fld>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107</a:t>
            </a:fld>
            <a:endParaRPr lang="de-DE" dirty="0"/>
          </a:p>
        </p:txBody>
      </p:sp>
      <p:sp>
        <p:nvSpPr>
          <p:cNvPr id="3" name="Inhaltsplatzhalter 2"/>
          <p:cNvSpPr>
            <a:spLocks noGrp="1"/>
          </p:cNvSpPr>
          <p:nvPr>
            <p:ph idx="1"/>
          </p:nvPr>
        </p:nvSpPr>
        <p:spPr>
          <a:xfrm>
            <a:off x="580260" y="1267597"/>
            <a:ext cx="8158625" cy="4418617"/>
          </a:xfrm>
        </p:spPr>
        <p:txBody>
          <a:bodyPr/>
          <a:lstStyle/>
          <a:p>
            <a:pPr>
              <a:lnSpc>
                <a:spcPct val="100000"/>
              </a:lnSpc>
            </a:pPr>
            <a:r>
              <a:rPr lang="de-DE" sz="1400" dirty="0"/>
              <a:t>Götze, D., Selter, C. &amp; Zannetin, E. (2019). </a:t>
            </a:r>
            <a:r>
              <a:rPr lang="de-DE" sz="1400" i="1" dirty="0"/>
              <a:t>Das Kira-Buch. Kinder rechnen anders</a:t>
            </a:r>
            <a:r>
              <a:rPr lang="de-DE" sz="1400" dirty="0"/>
              <a:t>. Kallmeyer.</a:t>
            </a:r>
          </a:p>
          <a:p>
            <a:pPr>
              <a:lnSpc>
                <a:spcPct val="100000"/>
              </a:lnSpc>
            </a:pPr>
            <a:r>
              <a:rPr lang="de-DE" sz="1400" dirty="0">
                <a:ea typeface="Calibri" charset="0"/>
              </a:rPr>
              <a:t>Krauthausen, G. (1993). Kopfrechnen, halbschriftliches Rechnen, schriftliche Normalverfahren, Taschenrechner: Für eine Neubestimmung des Stellenwertes der vier Rechenmethoden, </a:t>
            </a:r>
            <a:r>
              <a:rPr lang="de-DE" sz="1400" i="1" dirty="0">
                <a:ea typeface="Calibri" charset="0"/>
              </a:rPr>
              <a:t>Journal für Mathematikdidaktik 14</a:t>
            </a:r>
            <a:r>
              <a:rPr lang="de-DE" sz="1400" dirty="0">
                <a:ea typeface="Calibri" charset="0"/>
              </a:rPr>
              <a:t>(3/4), 189–219.</a:t>
            </a:r>
          </a:p>
          <a:p>
            <a:pPr>
              <a:lnSpc>
                <a:spcPct val="100000"/>
              </a:lnSpc>
            </a:pPr>
            <a:r>
              <a:rPr lang="de-DE" sz="1400" dirty="0"/>
              <a:t>Ministerium für Schule und Bildung des Landes NRW (2021). </a:t>
            </a:r>
            <a:r>
              <a:rPr lang="de-DE" sz="1400" i="1" dirty="0"/>
              <a:t>Lehrpläne für die Primarstufe in Nordrhein-Westfalen</a:t>
            </a:r>
            <a:r>
              <a:rPr lang="de-DE" sz="1400" dirty="0"/>
              <a:t>. https://</a:t>
            </a:r>
            <a:r>
              <a:rPr lang="de-DE" sz="1400" dirty="0" err="1"/>
              <a:t>www.schulentwicklung.nrw.de</a:t>
            </a:r>
            <a:r>
              <a:rPr lang="de-DE" sz="1400" dirty="0"/>
              <a:t>/</a:t>
            </a:r>
            <a:r>
              <a:rPr lang="de-DE" sz="1400" dirty="0" err="1"/>
              <a:t>lehrplaene</a:t>
            </a:r>
            <a:r>
              <a:rPr lang="de-DE" sz="1400" dirty="0"/>
              <a:t>/</a:t>
            </a:r>
            <a:r>
              <a:rPr lang="de-DE" sz="1400" dirty="0" err="1"/>
              <a:t>upload</a:t>
            </a:r>
            <a:r>
              <a:rPr lang="de-DE" sz="1400" dirty="0"/>
              <a:t>/</a:t>
            </a:r>
            <a:r>
              <a:rPr lang="de-DE" sz="1400" dirty="0" err="1"/>
              <a:t>klp_PS</a:t>
            </a:r>
            <a:r>
              <a:rPr lang="de-DE" sz="1400" dirty="0"/>
              <a:t>/ps_lp_sammelband_2021_08_02.pdf </a:t>
            </a:r>
          </a:p>
          <a:p>
            <a:pPr>
              <a:lnSpc>
                <a:spcPct val="100000"/>
              </a:lnSpc>
            </a:pPr>
            <a:r>
              <a:rPr lang="de-DE" sz="1400" dirty="0"/>
              <a:t>Padberg, F. (2009). </a:t>
            </a:r>
            <a:r>
              <a:rPr lang="de-DE" sz="1400" i="1" dirty="0"/>
              <a:t>Didaktik der Arithmetik. Für Lehrerausbildung und Lehrerfortbildung </a:t>
            </a:r>
            <a:r>
              <a:rPr lang="de-DE" sz="1400" dirty="0"/>
              <a:t>(3. </a:t>
            </a:r>
            <a:r>
              <a:rPr lang="de-DE" sz="1400" dirty="0" err="1"/>
              <a:t>erw</a:t>
            </a:r>
            <a:r>
              <a:rPr lang="de-DE" sz="1400" dirty="0"/>
              <a:t>., völlig </a:t>
            </a:r>
            <a:r>
              <a:rPr lang="de-DE" sz="1400" dirty="0" err="1"/>
              <a:t>überarb</a:t>
            </a:r>
            <a:r>
              <a:rPr lang="de-DE" sz="1400" dirty="0"/>
              <a:t>. Aufl.). Spektrum Akademischer Verlag.</a:t>
            </a:r>
          </a:p>
          <a:p>
            <a:pPr>
              <a:lnSpc>
                <a:spcPct val="100000"/>
              </a:lnSpc>
            </a:pPr>
            <a:r>
              <a:rPr lang="de-DE" sz="1400" dirty="0"/>
              <a:t>PIKAS (2020). </a:t>
            </a:r>
            <a:r>
              <a:rPr lang="de-DE" sz="1400" i="1" dirty="0"/>
              <a:t>Rechenschwierigkeiten vermeiden. Hintergrundwissen und Unterrichtsanregungen für die Schuleingangsphase</a:t>
            </a:r>
            <a:r>
              <a:rPr lang="de-DE" sz="1400" dirty="0"/>
              <a:t>. Ministerium für Schule und Bildung des Landes Nordrhein-Westfalen (Hrsg.). https://pikas.dzlm.de/node/1219</a:t>
            </a:r>
          </a:p>
          <a:p>
            <a:pPr>
              <a:lnSpc>
                <a:spcPct val="100000"/>
              </a:lnSpc>
            </a:pPr>
            <a:r>
              <a:rPr lang="de-DE" sz="1400" i="1" dirty="0"/>
              <a:t>Schwätzer, U. (2013). Zur Komplementbildung bei der halbschriftlichen Subtraktion. Analyse der Ergebnisse einer Unterrichtsreihe im dritten Schuljahr. </a:t>
            </a:r>
            <a:r>
              <a:rPr lang="de-DE" sz="1400" dirty="0"/>
              <a:t>[Dissertation, TU Dortmund]. http://</a:t>
            </a:r>
            <a:r>
              <a:rPr lang="de-DE" sz="1400" dirty="0" err="1"/>
              <a:t>dx.doi.org</a:t>
            </a:r>
            <a:r>
              <a:rPr lang="de-DE" sz="1400" dirty="0"/>
              <a:t>/10.17877/DE290R-13430 </a:t>
            </a:r>
          </a:p>
          <a:p>
            <a:pPr>
              <a:lnSpc>
                <a:spcPct val="100000"/>
              </a:lnSpc>
            </a:pPr>
            <a:r>
              <a:rPr lang="de-DE" sz="1400" dirty="0"/>
              <a:t>Selter, C. &amp; Zannetin, E. (2019). </a:t>
            </a:r>
            <a:r>
              <a:rPr lang="de-DE" sz="1400" i="1" dirty="0"/>
              <a:t>Mathematik unterrichten in der Grundschule </a:t>
            </a:r>
            <a:r>
              <a:rPr lang="de-DE" sz="1400" dirty="0"/>
              <a:t>(2. Aufl.)</a:t>
            </a:r>
            <a:r>
              <a:rPr lang="de-DE" sz="1400" i="1" dirty="0"/>
              <a:t>.</a:t>
            </a:r>
            <a:r>
              <a:rPr lang="de-DE" sz="1400" dirty="0"/>
              <a:t> Kallmeyer.</a:t>
            </a:r>
          </a:p>
        </p:txBody>
      </p:sp>
    </p:spTree>
    <p:extLst>
      <p:ext uri="{BB962C8B-B14F-4D97-AF65-F5344CB8AC3E}">
        <p14:creationId xmlns:p14="http://schemas.microsoft.com/office/powerpoint/2010/main" val="27335211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628650" y="1652658"/>
            <a:ext cx="7935089" cy="4846485"/>
          </a:xfrm>
        </p:spPr>
        <p:txBody>
          <a:bodyPr/>
          <a:lstStyle/>
          <a:p>
            <a:pPr>
              <a:lnSpc>
                <a:spcPct val="114000"/>
              </a:lnSpc>
              <a:spcBef>
                <a:spcPts val="400"/>
              </a:spcBef>
            </a:pPr>
            <a:endParaRPr lang="de-DE" dirty="0"/>
          </a:p>
          <a:p>
            <a:pPr>
              <a:lnSpc>
                <a:spcPct val="114000"/>
              </a:lnSpc>
              <a:spcBef>
                <a:spcPts val="400"/>
              </a:spcBef>
            </a:pPr>
            <a:endParaRPr lang="de-DE" dirty="0"/>
          </a:p>
          <a:p>
            <a:pPr>
              <a:lnSpc>
                <a:spcPct val="114000"/>
              </a:lnSpc>
              <a:spcBef>
                <a:spcPts val="400"/>
              </a:spcBef>
            </a:pPr>
            <a:endParaRPr lang="de-DE" sz="1600" dirty="0"/>
          </a:p>
          <a:p>
            <a:pPr>
              <a:lnSpc>
                <a:spcPct val="114000"/>
              </a:lnSpc>
              <a:spcBef>
                <a:spcPts val="400"/>
              </a:spcBef>
            </a:pPr>
            <a:endParaRPr lang="de-DE" sz="1600" dirty="0"/>
          </a:p>
          <a:p>
            <a:pPr>
              <a:lnSpc>
                <a:spcPct val="114000"/>
              </a:lnSpc>
              <a:spcBef>
                <a:spcPts val="400"/>
              </a:spcBef>
            </a:pPr>
            <a:endParaRPr lang="de-DE" sz="1600" dirty="0">
              <a:solidFill>
                <a:schemeClr val="bg1"/>
              </a:solidFill>
            </a:endParaRPr>
          </a:p>
          <a:p>
            <a:pPr>
              <a:lnSpc>
                <a:spcPct val="114000"/>
              </a:lnSpc>
              <a:spcBef>
                <a:spcPts val="400"/>
              </a:spcBef>
            </a:pPr>
            <a:endParaRPr lang="de-DE" sz="1600" dirty="0"/>
          </a:p>
          <a:p>
            <a:pPr marL="0" indent="0">
              <a:lnSpc>
                <a:spcPct val="114000"/>
              </a:lnSpc>
              <a:spcBef>
                <a:spcPts val="400"/>
              </a:spcBef>
              <a:buNone/>
            </a:pPr>
            <a:endParaRPr lang="de-DE" sz="1600" dirty="0">
              <a:solidFill>
                <a:srgbClr val="FF0000"/>
              </a:solidFill>
            </a:endParaRPr>
          </a:p>
          <a:p>
            <a:pPr>
              <a:lnSpc>
                <a:spcPct val="114000"/>
              </a:lnSpc>
              <a:spcBef>
                <a:spcPts val="400"/>
              </a:spcBef>
            </a:pPr>
            <a:endParaRPr lang="de-DE" dirty="0">
              <a:solidFill>
                <a:srgbClr val="FF0000"/>
              </a:solidFill>
            </a:endParaRPr>
          </a:p>
          <a:p>
            <a:pPr marL="0" indent="0">
              <a:lnSpc>
                <a:spcPct val="114000"/>
              </a:lnSpc>
              <a:spcBef>
                <a:spcPts val="400"/>
              </a:spcBef>
              <a:buNone/>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108</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p:txBody>
          <a:bodyPr/>
          <a:lstStyle/>
          <a:p>
            <a:r>
              <a:rPr lang="de-DE" dirty="0"/>
              <a:t>VIDEOVERWEISE</a:t>
            </a:r>
          </a:p>
        </p:txBody>
      </p:sp>
      <p:sp>
        <p:nvSpPr>
          <p:cNvPr id="7" name="Inhaltsplatzhalter 3">
            <a:extLst>
              <a:ext uri="{FF2B5EF4-FFF2-40B4-BE49-F238E27FC236}">
                <a16:creationId xmlns:a16="http://schemas.microsoft.com/office/drawing/2014/main" id="{B87C6A2E-9BEF-4271-9C38-DCFED90F3EA1}"/>
              </a:ext>
            </a:extLst>
          </p:cNvPr>
          <p:cNvSpPr txBox="1">
            <a:spLocks/>
          </p:cNvSpPr>
          <p:nvPr/>
        </p:nvSpPr>
        <p:spPr>
          <a:xfrm>
            <a:off x="580260" y="1652658"/>
            <a:ext cx="8038639" cy="4846485"/>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200"/>
              </a:spcBef>
            </a:pPr>
            <a:r>
              <a:rPr lang="de-DE" sz="1400" dirty="0" err="1"/>
              <a:t>Mahiko</a:t>
            </a:r>
            <a:r>
              <a:rPr lang="de-DE" sz="1400" dirty="0"/>
              <a:t>-Grundlagenvideo „Halbschriftliche Subtraktion“ (</a:t>
            </a:r>
            <a:r>
              <a:rPr lang="de-DE" sz="1400" dirty="0">
                <a:hlinkClick r:id="rId3"/>
              </a:rPr>
              <a:t>https://mahiko.dzlm.de/node/70</a:t>
            </a:r>
            <a:r>
              <a:rPr lang="de-DE" sz="1400" dirty="0"/>
              <a:t>)</a:t>
            </a:r>
          </a:p>
          <a:p>
            <a:pPr>
              <a:lnSpc>
                <a:spcPct val="114000"/>
              </a:lnSpc>
              <a:spcBef>
                <a:spcPts val="200"/>
              </a:spcBef>
            </a:pPr>
            <a:r>
              <a:rPr lang="de-DE" sz="1400" dirty="0" err="1"/>
              <a:t>Mahiko</a:t>
            </a:r>
            <a:r>
              <a:rPr lang="de-DE" sz="1400" dirty="0"/>
              <a:t>-Lernvideo 1 „Halbschriftliche Subtraktion – Einfache Minusaufgaben“ (</a:t>
            </a:r>
            <a:r>
              <a:rPr lang="de-DE" sz="1400" dirty="0">
                <a:hlinkClick r:id="rId4"/>
              </a:rPr>
              <a:t>https://mahiko.dzlm.de/node/343</a:t>
            </a:r>
            <a:r>
              <a:rPr lang="de-DE" sz="1400" dirty="0"/>
              <a:t>)</a:t>
            </a:r>
          </a:p>
          <a:p>
            <a:pPr>
              <a:lnSpc>
                <a:spcPct val="114000"/>
              </a:lnSpc>
              <a:spcBef>
                <a:spcPts val="200"/>
              </a:spcBef>
            </a:pPr>
            <a:r>
              <a:rPr lang="de-DE" sz="1400" dirty="0" err="1"/>
              <a:t>Mahiko</a:t>
            </a:r>
            <a:r>
              <a:rPr lang="de-DE" sz="1400" dirty="0"/>
              <a:t>-Lernvideos 2a „Halbschriftliche Subtraktion – Minusaufgaben im Hunderterraum: Stellenweise“ (</a:t>
            </a:r>
            <a:r>
              <a:rPr lang="de-DE" sz="1400" dirty="0">
                <a:hlinkClick r:id="rId5"/>
              </a:rPr>
              <a:t>https://mahiko.dzlm.de/node/311</a:t>
            </a:r>
            <a:r>
              <a:rPr lang="de-DE" sz="1400" dirty="0"/>
              <a:t>)</a:t>
            </a:r>
          </a:p>
          <a:p>
            <a:pPr>
              <a:lnSpc>
                <a:spcPct val="114000"/>
              </a:lnSpc>
              <a:spcBef>
                <a:spcPts val="200"/>
              </a:spcBef>
            </a:pPr>
            <a:r>
              <a:rPr lang="de-DE" sz="1400" dirty="0" err="1"/>
              <a:t>Mahiko</a:t>
            </a:r>
            <a:r>
              <a:rPr lang="de-DE" sz="1400" dirty="0"/>
              <a:t>-Lernvideos 2b „Halbschriftliche Subtraktion – Minusaufgaben im Hunderterraum: Schrittweise“ (</a:t>
            </a:r>
            <a:r>
              <a:rPr lang="de-DE" sz="1400" dirty="0">
                <a:hlinkClick r:id="rId6"/>
              </a:rPr>
              <a:t>https://mahiko.dzlm.de/node/305</a:t>
            </a:r>
            <a:r>
              <a:rPr lang="de-DE" sz="1400" dirty="0"/>
              <a:t>) </a:t>
            </a:r>
          </a:p>
          <a:p>
            <a:pPr>
              <a:lnSpc>
                <a:spcPct val="114000"/>
              </a:lnSpc>
              <a:spcBef>
                <a:spcPts val="200"/>
              </a:spcBef>
            </a:pPr>
            <a:r>
              <a:rPr lang="de-DE" sz="1400" dirty="0" err="1"/>
              <a:t>Mahiko</a:t>
            </a:r>
            <a:r>
              <a:rPr lang="de-DE" sz="1400" dirty="0"/>
              <a:t>-Lernvideos 2c „Halbschriftliche Subtraktion – Minusaufgaben im Hunderterraum: Hilfsaufgabe“(</a:t>
            </a:r>
            <a:r>
              <a:rPr lang="de-DE" sz="1400" dirty="0">
                <a:hlinkClick r:id="rId7"/>
              </a:rPr>
              <a:t>https://mahiko.dzlm.de/node/304</a:t>
            </a:r>
            <a:r>
              <a:rPr lang="de-DE" sz="1400" dirty="0"/>
              <a:t>)</a:t>
            </a:r>
          </a:p>
          <a:p>
            <a:pPr>
              <a:lnSpc>
                <a:spcPct val="114000"/>
              </a:lnSpc>
              <a:spcBef>
                <a:spcPts val="200"/>
              </a:spcBef>
            </a:pPr>
            <a:r>
              <a:rPr lang="de-DE" sz="1400" dirty="0" err="1"/>
              <a:t>Mahiko</a:t>
            </a:r>
            <a:r>
              <a:rPr lang="de-DE" sz="1400" dirty="0"/>
              <a:t>-Lernvideos 2d „Halbschriftliche Subtraktion – Minusaufgaben im Hunderterraum: Ergänzen“(</a:t>
            </a:r>
            <a:r>
              <a:rPr lang="de-DE" sz="1400" dirty="0">
                <a:hlinkClick r:id="rId8"/>
              </a:rPr>
              <a:t>https://mahiko.dzlm.de/node/310</a:t>
            </a:r>
            <a:r>
              <a:rPr lang="de-DE" sz="1400" dirty="0"/>
              <a:t>)</a:t>
            </a:r>
          </a:p>
          <a:p>
            <a:pPr>
              <a:lnSpc>
                <a:spcPct val="114000"/>
              </a:lnSpc>
              <a:spcBef>
                <a:spcPts val="200"/>
              </a:spcBef>
            </a:pPr>
            <a:r>
              <a:rPr lang="de-DE" sz="1400" dirty="0" err="1"/>
              <a:t>Mahiko</a:t>
            </a:r>
            <a:r>
              <a:rPr lang="de-DE" sz="1400" dirty="0"/>
              <a:t>-Lernvideo 3 „Halbschriftliche Subtraktion – Minusaufgaben im Hunderterraum geschickt lösen“(</a:t>
            </a:r>
            <a:r>
              <a:rPr lang="de-DE" sz="1400" dirty="0">
                <a:hlinkClick r:id="rId9"/>
              </a:rPr>
              <a:t>https://mahiko.dzlm.de/node/309</a:t>
            </a:r>
            <a:r>
              <a:rPr lang="de-DE" sz="1400" dirty="0"/>
              <a:t>)</a:t>
            </a:r>
            <a:br>
              <a:rPr lang="de-DE" dirty="0"/>
            </a:br>
            <a:endParaRPr lang="de-DE" dirty="0"/>
          </a:p>
          <a:p>
            <a:pPr>
              <a:lnSpc>
                <a:spcPct val="114000"/>
              </a:lnSpc>
              <a:spcBef>
                <a:spcPts val="400"/>
              </a:spcBef>
            </a:pPr>
            <a:endParaRPr lang="de-DE" dirty="0">
              <a:solidFill>
                <a:srgbClr val="FF0000"/>
              </a:solidFill>
            </a:endParaRPr>
          </a:p>
          <a:p>
            <a:pPr>
              <a:lnSpc>
                <a:spcPct val="114000"/>
              </a:lnSpc>
              <a:spcBef>
                <a:spcPts val="400"/>
              </a:spcBef>
            </a:pPr>
            <a:endParaRPr lang="de-DE" dirty="0">
              <a:solidFill>
                <a:srgbClr val="FF0000"/>
              </a:solidFill>
            </a:endParaRPr>
          </a:p>
          <a:p>
            <a:pPr marL="0" indent="0">
              <a:lnSpc>
                <a:spcPct val="114000"/>
              </a:lnSpc>
              <a:spcBef>
                <a:spcPts val="400"/>
              </a:spcBef>
              <a:buFont typeface="Arial" panose="020B0604020202020204" pitchFamily="34" charset="0"/>
              <a:buNone/>
            </a:pPr>
            <a:endParaRPr lang="de-DE" dirty="0"/>
          </a:p>
        </p:txBody>
      </p:sp>
    </p:spTree>
    <p:extLst>
      <p:ext uri="{BB962C8B-B14F-4D97-AF65-F5344CB8AC3E}">
        <p14:creationId xmlns:p14="http://schemas.microsoft.com/office/powerpoint/2010/main" val="10914783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096266" y="1639658"/>
            <a:ext cx="8038639" cy="4846485"/>
          </a:xfrm>
        </p:spPr>
        <p:txBody>
          <a:bodyPr/>
          <a:lstStyle/>
          <a:p>
            <a:pPr marL="0" indent="0">
              <a:lnSpc>
                <a:spcPct val="114000"/>
              </a:lnSpc>
              <a:spcBef>
                <a:spcPts val="400"/>
              </a:spcBef>
              <a:buNone/>
            </a:pPr>
            <a:r>
              <a:rPr lang="de-DE" dirty="0"/>
              <a:t>Viele Aufgabenbeispiele entstammen dem Projekt PIKAS und seinen Partnerprojekten:</a:t>
            </a:r>
            <a:endParaRPr lang="de-DE" dirty="0">
              <a:highlight>
                <a:srgbClr val="FFFF00"/>
              </a:highlight>
              <a:hlinkClick r:id="rId3"/>
            </a:endParaRPr>
          </a:p>
          <a:p>
            <a:pPr>
              <a:lnSpc>
                <a:spcPct val="114000"/>
              </a:lnSpc>
              <a:spcBef>
                <a:spcPts val="400"/>
              </a:spcBef>
            </a:pPr>
            <a:r>
              <a:rPr lang="de-DE" dirty="0">
                <a:hlinkClick r:id="rId4"/>
              </a:rPr>
              <a:t>https://pikas.dzlm.de/node/1461</a:t>
            </a:r>
            <a:r>
              <a:rPr lang="de-DE" dirty="0"/>
              <a:t> (Forschermittel. PIKAS – Zentrale Themen 2. Schuljahr – Subtraktion)</a:t>
            </a:r>
          </a:p>
          <a:p>
            <a:pPr>
              <a:lnSpc>
                <a:spcPct val="114000"/>
              </a:lnSpc>
              <a:spcBef>
                <a:spcPts val="400"/>
              </a:spcBef>
            </a:pPr>
            <a:r>
              <a:rPr lang="de-DE" dirty="0">
                <a:hlinkClick r:id="rId5"/>
              </a:rPr>
              <a:t>https://mahiko.dzlm.de/node/121</a:t>
            </a:r>
            <a:r>
              <a:rPr lang="de-DE" dirty="0"/>
              <a:t> (Gedächtnisspiel für das sichere Anwenden der Rechenstrategien)</a:t>
            </a:r>
          </a:p>
          <a:p>
            <a:pPr>
              <a:lnSpc>
                <a:spcPct val="114000"/>
              </a:lnSpc>
              <a:spcBef>
                <a:spcPts val="400"/>
              </a:spcBef>
            </a:pPr>
            <a:endParaRPr lang="de-DE" dirty="0"/>
          </a:p>
          <a:p>
            <a:pPr>
              <a:lnSpc>
                <a:spcPct val="114000"/>
              </a:lnSpc>
              <a:spcBef>
                <a:spcPts val="400"/>
              </a:spcBef>
            </a:pPr>
            <a:endParaRPr lang="de-DE" dirty="0"/>
          </a:p>
          <a:p>
            <a:pPr marL="0" indent="0">
              <a:lnSpc>
                <a:spcPct val="114000"/>
              </a:lnSpc>
              <a:spcBef>
                <a:spcPts val="400"/>
              </a:spcBef>
              <a:buNone/>
            </a:pPr>
            <a:endParaRPr lang="de-DE" dirty="0"/>
          </a:p>
          <a:p>
            <a:pPr marL="0" indent="0">
              <a:lnSpc>
                <a:spcPct val="114000"/>
              </a:lnSpc>
              <a:spcBef>
                <a:spcPts val="400"/>
              </a:spcBef>
              <a:buNone/>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109</a:t>
            </a:fld>
            <a:endParaRPr lang="de-DE" dirty="0"/>
          </a:p>
        </p:txBody>
      </p:sp>
      <p:sp>
        <p:nvSpPr>
          <p:cNvPr id="9" name="Textplatzhalter 7">
            <a:extLst>
              <a:ext uri="{FF2B5EF4-FFF2-40B4-BE49-F238E27FC236}">
                <a16:creationId xmlns:a16="http://schemas.microsoft.com/office/drawing/2014/main" id="{CAA7EF4A-6F61-95C7-BD15-05A9878E91F5}"/>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BENUTZTES MATERIAL</a:t>
            </a:r>
            <a:endParaRPr lang="de-DE" dirty="0"/>
          </a:p>
        </p:txBody>
      </p:sp>
    </p:spTree>
    <p:extLst>
      <p:ext uri="{BB962C8B-B14F-4D97-AF65-F5344CB8AC3E}">
        <p14:creationId xmlns:p14="http://schemas.microsoft.com/office/powerpoint/2010/main" val="539107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7843C-A926-A086-511E-5F3CF311AEEF}"/>
              </a:ext>
            </a:extLst>
          </p:cNvPr>
          <p:cNvSpPr>
            <a:spLocks noGrp="1"/>
          </p:cNvSpPr>
          <p:nvPr>
            <p:ph type="title"/>
          </p:nvPr>
        </p:nvSpPr>
        <p:spPr/>
        <p:txBody>
          <a:bodyPr/>
          <a:lstStyle/>
          <a:p>
            <a:r>
              <a:rPr lang="de-DE" dirty="0"/>
              <a:t>Reflexion des Erprobungsauftrags</a:t>
            </a:r>
          </a:p>
        </p:txBody>
      </p:sp>
      <p:sp>
        <p:nvSpPr>
          <p:cNvPr id="5" name="Datumsplatzhalter 4">
            <a:extLst>
              <a:ext uri="{FF2B5EF4-FFF2-40B4-BE49-F238E27FC236}">
                <a16:creationId xmlns:a16="http://schemas.microsoft.com/office/drawing/2014/main" id="{C8BFB350-3DE6-A2A3-44DA-B193F5827D7B}"/>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947F8041-3E4C-BD19-85F1-C27C44ADCDF5}"/>
              </a:ext>
            </a:extLst>
          </p:cNvPr>
          <p:cNvSpPr>
            <a:spLocks noGrp="1"/>
          </p:cNvSpPr>
          <p:nvPr>
            <p:ph type="sldNum" sz="quarter" idx="12"/>
          </p:nvPr>
        </p:nvSpPr>
        <p:spPr/>
        <p:txBody>
          <a:bodyPr/>
          <a:lstStyle/>
          <a:p>
            <a:fld id="{C3752B7C-18A9-864D-BBCB-54A9F41B5594}" type="slidenum">
              <a:rPr lang="de-DE" smtClean="0"/>
              <a:pPr/>
              <a:t>11</a:t>
            </a:fld>
            <a:endParaRPr lang="de-DE" dirty="0"/>
          </a:p>
        </p:txBody>
      </p:sp>
      <p:pic>
        <p:nvPicPr>
          <p:cNvPr id="12" name="Grafik 11">
            <a:extLst>
              <a:ext uri="{FF2B5EF4-FFF2-40B4-BE49-F238E27FC236}">
                <a16:creationId xmlns:a16="http://schemas.microsoft.com/office/drawing/2014/main" id="{26D76E6B-D609-E242-FE04-A781405A972F}"/>
              </a:ext>
            </a:extLst>
          </p:cNvPr>
          <p:cNvPicPr>
            <a:picLocks noChangeAspect="1"/>
          </p:cNvPicPr>
          <p:nvPr/>
        </p:nvPicPr>
        <p:blipFill>
          <a:blip r:embed="rId3"/>
          <a:stretch>
            <a:fillRect/>
          </a:stretch>
        </p:blipFill>
        <p:spPr>
          <a:xfrm>
            <a:off x="873660" y="1139628"/>
            <a:ext cx="3528000" cy="5051623"/>
          </a:xfrm>
          <a:prstGeom prst="rect">
            <a:avLst/>
          </a:prstGeom>
          <a:effectLst>
            <a:outerShdw blurRad="63500" sx="102000" sy="102000" algn="ctr" rotWithShape="0">
              <a:prstClr val="black">
                <a:alpha val="40000"/>
              </a:prstClr>
            </a:outerShdw>
          </a:effectLst>
        </p:spPr>
      </p:pic>
      <p:pic>
        <p:nvPicPr>
          <p:cNvPr id="3" name="Grafik 2">
            <a:extLst>
              <a:ext uri="{FF2B5EF4-FFF2-40B4-BE49-F238E27FC236}">
                <a16:creationId xmlns:a16="http://schemas.microsoft.com/office/drawing/2014/main" id="{47B881B9-55C9-28BF-34BF-C6716839D935}"/>
              </a:ext>
            </a:extLst>
          </p:cNvPr>
          <p:cNvPicPr>
            <a:picLocks noChangeAspect="1"/>
          </p:cNvPicPr>
          <p:nvPr/>
        </p:nvPicPr>
        <p:blipFill>
          <a:blip r:embed="rId4"/>
          <a:stretch>
            <a:fillRect/>
          </a:stretch>
        </p:blipFill>
        <p:spPr>
          <a:xfrm>
            <a:off x="5470682" y="1148022"/>
            <a:ext cx="3253322" cy="2439991"/>
          </a:xfrm>
          <a:prstGeom prst="rect">
            <a:avLst/>
          </a:prstGeom>
          <a:effectLst>
            <a:outerShdw blurRad="63500" sx="102000" sy="102000" algn="ctr" rotWithShape="0">
              <a:prstClr val="black">
                <a:alpha val="40000"/>
              </a:prstClr>
            </a:outerShdw>
          </a:effectLst>
        </p:spPr>
      </p:pic>
      <p:pic>
        <p:nvPicPr>
          <p:cNvPr id="7" name="Grafik 6">
            <a:extLst>
              <a:ext uri="{FF2B5EF4-FFF2-40B4-BE49-F238E27FC236}">
                <a16:creationId xmlns:a16="http://schemas.microsoft.com/office/drawing/2014/main" id="{0F990890-C0B8-E4F7-1781-A6EB22BF4507}"/>
              </a:ext>
            </a:extLst>
          </p:cNvPr>
          <p:cNvPicPr>
            <a:picLocks noChangeAspect="1"/>
          </p:cNvPicPr>
          <p:nvPr/>
        </p:nvPicPr>
        <p:blipFill>
          <a:blip r:embed="rId5"/>
          <a:stretch>
            <a:fillRect/>
          </a:stretch>
        </p:blipFill>
        <p:spPr>
          <a:xfrm>
            <a:off x="5470682" y="3720997"/>
            <a:ext cx="3253322" cy="24399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3851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Reflexion des Erprobungsauftrags</a:t>
            </a:r>
          </a:p>
        </p:txBody>
      </p:sp>
      <p:sp>
        <p:nvSpPr>
          <p:cNvPr id="3" name="Textplatzhalter 2"/>
          <p:cNvSpPr>
            <a:spLocks noGrp="1"/>
          </p:cNvSpPr>
          <p:nvPr>
            <p:ph type="body" sz="quarter" idx="13"/>
          </p:nvPr>
        </p:nvSpPr>
        <p:spPr>
          <a:xfrm>
            <a:off x="1096423" y="3390899"/>
            <a:ext cx="7105899" cy="2776539"/>
          </a:xfrm>
        </p:spPr>
        <p:txBody>
          <a:bodyPr>
            <a:normAutofit fontScale="92500"/>
          </a:bodyPr>
          <a:lstStyle/>
          <a:p>
            <a:pPr>
              <a:buClr>
                <a:schemeClr val="tx2"/>
              </a:buClr>
            </a:pPr>
            <a:r>
              <a:rPr lang="de-DE" sz="2000" dirty="0"/>
              <a:t>Inwiefern gelingt es den Kindern, schwierige Aufgaben aus einfachen Aufgaben abzuleiten und ihre Lösung zu begründen?</a:t>
            </a:r>
          </a:p>
          <a:p>
            <a:pPr marL="342900" indent="-342900">
              <a:buClr>
                <a:schemeClr val="tx2"/>
              </a:buClr>
              <a:buFont typeface="Arial" panose="020B0604020202020204" pitchFamily="34" charset="0"/>
              <a:buChar char="•"/>
            </a:pPr>
            <a:r>
              <a:rPr lang="de-DE" sz="1900" dirty="0"/>
              <a:t>Das hat mich sehr beeindruckt, weil ... </a:t>
            </a:r>
          </a:p>
          <a:p>
            <a:pPr marL="342900" lvl="1" indent="-342900">
              <a:buClr>
                <a:schemeClr val="tx2"/>
              </a:buClr>
              <a:buFont typeface="Arial" panose="020B0604020202020204" pitchFamily="34" charset="0"/>
              <a:buChar char="•"/>
            </a:pPr>
            <a:r>
              <a:rPr lang="de-DE" sz="1900" dirty="0"/>
              <a:t>Das hat mich und die Kinder sehr herausgefordert, weil ...</a:t>
            </a:r>
          </a:p>
          <a:p>
            <a:pPr marL="342900" lvl="1" indent="-342900">
              <a:buClr>
                <a:schemeClr val="tx2"/>
              </a:buClr>
              <a:buFont typeface="Arial" panose="020B0604020202020204" pitchFamily="34" charset="0"/>
              <a:buChar char="•"/>
            </a:pPr>
            <a:r>
              <a:rPr lang="de-DE" sz="1900" dirty="0"/>
              <a:t>Das würde ich zukünftig anders machen, weil ...</a:t>
            </a:r>
          </a:p>
          <a:p>
            <a:endParaRPr lang="de-DE" dirty="0"/>
          </a:p>
        </p:txBody>
      </p:sp>
      <p:sp>
        <p:nvSpPr>
          <p:cNvPr id="4" name="Textplatzhalter 3"/>
          <p:cNvSpPr>
            <a:spLocks noGrp="1"/>
          </p:cNvSpPr>
          <p:nvPr>
            <p:ph type="body" sz="quarter" idx="14"/>
          </p:nvPr>
        </p:nvSpPr>
        <p:spPr>
          <a:xfrm>
            <a:off x="1763316" y="1660386"/>
            <a:ext cx="6644084" cy="1540013"/>
          </a:xfrm>
        </p:spPr>
        <p:txBody>
          <a:bodyPr>
            <a:normAutofit fontScale="77500" lnSpcReduction="20000"/>
          </a:bodyPr>
          <a:lstStyle/>
          <a:p>
            <a:pPr lvl="0"/>
            <a:r>
              <a:rPr lang="de-DE" sz="2000" dirty="0">
                <a:solidFill>
                  <a:prstClr val="black"/>
                </a:solidFill>
              </a:rPr>
              <a:t>Berichten Sie von der Durchführung der Aufgabe und von Ihren Beobachtungen.</a:t>
            </a:r>
          </a:p>
          <a:p>
            <a:pPr lvl="0"/>
            <a:r>
              <a:rPr lang="de-DE" sz="2000" dirty="0"/>
              <a:t>Notieren Sie Ihre zentralen Erlebnisse, aber auch offen gebliebene Fragen, so dass wir uns im Plenum darüber austauschen können.</a:t>
            </a:r>
          </a:p>
          <a:p>
            <a:endParaRPr lang="de-DE" sz="2400" dirty="0"/>
          </a:p>
          <a:p>
            <a:endParaRPr lang="de-DE" dirty="0"/>
          </a:p>
        </p:txBody>
      </p:sp>
      <p:sp>
        <p:nvSpPr>
          <p:cNvPr id="5" name="Datumsplatzhalter 4"/>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12</a:t>
            </a:fld>
            <a:endParaRPr lang="de-DE" dirty="0"/>
          </a:p>
        </p:txBody>
      </p:sp>
    </p:spTree>
    <p:extLst>
      <p:ext uri="{BB962C8B-B14F-4D97-AF65-F5344CB8AC3E}">
        <p14:creationId xmlns:p14="http://schemas.microsoft.com/office/powerpoint/2010/main" val="215477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165834" cy="5031449"/>
          </a:xfrm>
        </p:spPr>
        <p:txBody>
          <a:bodyPr/>
          <a:lstStyle/>
          <a:p>
            <a:pPr>
              <a:lnSpc>
                <a:spcPct val="100000"/>
              </a:lnSpc>
            </a:pPr>
            <a:r>
              <a:rPr lang="de-DE" dirty="0"/>
              <a:t>Reflexion des Erprobungsauftrags</a:t>
            </a:r>
          </a:p>
          <a:p>
            <a:r>
              <a:rPr lang="de-DE" b="1" dirty="0"/>
              <a:t>Bedeutung und Kompetenzerwartungen</a:t>
            </a:r>
          </a:p>
          <a:p>
            <a:r>
              <a:rPr lang="de-DE" dirty="0"/>
              <a:t>Rechenwege darstellen, erklären und anwenden</a:t>
            </a:r>
            <a:endParaRPr lang="de-DE" dirty="0">
              <a:latin typeface="Arial" panose="020B0604020202020204" pitchFamily="34" charset="0"/>
              <a:cs typeface="Arial" panose="020B0604020202020204" pitchFamily="34" charset="0"/>
            </a:endParaRPr>
          </a:p>
          <a:p>
            <a:r>
              <a:rPr lang="de-DE" dirty="0"/>
              <a:t>Rechenwege flexibel einsetzen</a:t>
            </a:r>
            <a:endParaRPr lang="de-DE" dirty="0">
              <a:latin typeface="Arial" panose="020B0604020202020204" pitchFamily="34" charset="0"/>
              <a:cs typeface="Arial" panose="020B0604020202020204" pitchFamily="34" charset="0"/>
            </a:endParaRPr>
          </a:p>
          <a:p>
            <a:r>
              <a:rPr lang="de-DE" dirty="0"/>
              <a:t>Reflexion und Abschluss</a:t>
            </a:r>
          </a:p>
          <a:p>
            <a:pPr lvl="1"/>
            <a:endParaRPr lang="de-DE" dirty="0"/>
          </a:p>
          <a:p>
            <a:pPr lvl="1"/>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April 24</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13</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3664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551E8-CEEC-CD8A-44B0-6F138FA3D30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141A95C5-E9CB-8673-90BC-7413C71A1A61}"/>
              </a:ext>
            </a:extLst>
          </p:cNvPr>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a:extLst>
              <a:ext uri="{FF2B5EF4-FFF2-40B4-BE49-F238E27FC236}">
                <a16:creationId xmlns:a16="http://schemas.microsoft.com/office/drawing/2014/main" id="{ED32C091-0476-59DE-D663-A35E3180DB2B}"/>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5" name="Textplatzhalter 4">
            <a:extLst>
              <a:ext uri="{FF2B5EF4-FFF2-40B4-BE49-F238E27FC236}">
                <a16:creationId xmlns:a16="http://schemas.microsoft.com/office/drawing/2014/main" id="{FD14517E-C62C-D838-296F-52CC4252C207}"/>
              </a:ext>
            </a:extLst>
          </p:cNvPr>
          <p:cNvSpPr>
            <a:spLocks noGrp="1"/>
          </p:cNvSpPr>
          <p:nvPr>
            <p:ph type="body" sz="quarter" idx="13"/>
          </p:nvPr>
        </p:nvSpPr>
        <p:spPr/>
        <p:txBody>
          <a:bodyPr/>
          <a:lstStyle/>
          <a:p>
            <a:r>
              <a:rPr lang="de-DE" dirty="0"/>
              <a:t>HINWEISE ZU DEN FOLIEN 15-28</a:t>
            </a:r>
          </a:p>
        </p:txBody>
      </p:sp>
      <p:sp>
        <p:nvSpPr>
          <p:cNvPr id="7" name="Inhaltsplatzhalter 5">
            <a:extLst>
              <a:ext uri="{FF2B5EF4-FFF2-40B4-BE49-F238E27FC236}">
                <a16:creationId xmlns:a16="http://schemas.microsoft.com/office/drawing/2014/main" id="{251A77B4-11AF-2FD5-7DBD-BE590315A460}"/>
              </a:ext>
            </a:extLst>
          </p:cNvPr>
          <p:cNvSpPr>
            <a:spLocks noGrp="1"/>
          </p:cNvSpPr>
          <p:nvPr>
            <p:ph idx="1"/>
          </p:nvPr>
        </p:nvSpPr>
        <p:spPr>
          <a:xfrm>
            <a:off x="453052" y="1663365"/>
            <a:ext cx="8412652" cy="4699071"/>
          </a:xfrm>
        </p:spPr>
        <p:txBody>
          <a:bodyPr/>
          <a:lstStyle/>
          <a:p>
            <a:pPr>
              <a:lnSpc>
                <a:spcPct val="100000"/>
              </a:lnSpc>
            </a:pPr>
            <a:r>
              <a:rPr lang="de-DE" sz="1600" dirty="0"/>
              <a:t>Folien 16: Aktivität „Wie rechnest du?“ (Hinweise s. Folie 15)</a:t>
            </a:r>
          </a:p>
          <a:p>
            <a:pPr>
              <a:lnSpc>
                <a:spcPct val="100000"/>
              </a:lnSpc>
            </a:pPr>
            <a:r>
              <a:rPr lang="de-DE" sz="1600" dirty="0"/>
              <a:t>Folien 17-19: Die Merkmale halbschriftlichen Rechnens werden im Kanon der verschiedenen Rechenmethoden erläutert und die operationsübergreifenden Hauptstrategien halbschriftlichen Rechnens dargestellt.</a:t>
            </a:r>
          </a:p>
          <a:p>
            <a:pPr>
              <a:lnSpc>
                <a:spcPct val="100000"/>
              </a:lnSpc>
            </a:pPr>
            <a:r>
              <a:rPr lang="de-DE" sz="1600" dirty="0"/>
              <a:t>Folien 20-24: Die konkreten Kompetenzerwartungen des Lehrplans bzgl. der Erarbeitung halbschriftlicher Rechenstrategien und ihrem flexiblen Einsatz werden aufgezeigt.</a:t>
            </a:r>
          </a:p>
          <a:p>
            <a:pPr>
              <a:lnSpc>
                <a:spcPct val="100000"/>
              </a:lnSpc>
            </a:pPr>
            <a:r>
              <a:rPr lang="de-DE" sz="1600" dirty="0"/>
              <a:t>Folie 25-28: Daraus werden die für diese Präsentation zu Grunde gelegten Aspekte zur verständnisbasierten Erarbeitung herausgearbeitet, die Bedeutung für den weiteren Lernprozess aufgezeigt und diese anhand von Beispielen illustriert. </a:t>
            </a:r>
          </a:p>
          <a:p>
            <a:endParaRPr lang="de-DE" sz="1200" dirty="0"/>
          </a:p>
          <a:p>
            <a:endParaRPr lang="de-DE" sz="1200" dirty="0"/>
          </a:p>
          <a:p>
            <a:endParaRPr lang="de-DE" sz="1200" dirty="0"/>
          </a:p>
        </p:txBody>
      </p:sp>
    </p:spTree>
    <p:extLst>
      <p:ext uri="{BB962C8B-B14F-4D97-AF65-F5344CB8AC3E}">
        <p14:creationId xmlns:p14="http://schemas.microsoft.com/office/powerpoint/2010/main" val="1414843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EB9E9-BB8E-64F8-5B73-ACA78F919394}"/>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CD8628A6-0B17-F2E8-DD7C-F0E8F4A94027}"/>
              </a:ext>
            </a:extLst>
          </p:cNvPr>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a:extLst>
              <a:ext uri="{FF2B5EF4-FFF2-40B4-BE49-F238E27FC236}">
                <a16:creationId xmlns:a16="http://schemas.microsoft.com/office/drawing/2014/main" id="{89C9893B-DF27-1A6C-57F2-71BD5C2784B4}"/>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5" name="Textplatzhalter 4">
            <a:extLst>
              <a:ext uri="{FF2B5EF4-FFF2-40B4-BE49-F238E27FC236}">
                <a16:creationId xmlns:a16="http://schemas.microsoft.com/office/drawing/2014/main" id="{D780EC47-631C-B3A1-0166-57CD09B08A0F}"/>
              </a:ext>
            </a:extLst>
          </p:cNvPr>
          <p:cNvSpPr>
            <a:spLocks noGrp="1"/>
          </p:cNvSpPr>
          <p:nvPr>
            <p:ph type="body" sz="quarter" idx="13"/>
          </p:nvPr>
        </p:nvSpPr>
        <p:spPr/>
        <p:txBody>
          <a:bodyPr/>
          <a:lstStyle/>
          <a:p>
            <a:r>
              <a:rPr lang="de-DE" dirty="0"/>
              <a:t>ANMERKUNGEN ZUR AKTIVITÄT AUF FOLIE 14</a:t>
            </a:r>
          </a:p>
        </p:txBody>
      </p:sp>
      <p:sp>
        <p:nvSpPr>
          <p:cNvPr id="6" name="Inhaltsplatzhalter 5">
            <a:extLst>
              <a:ext uri="{FF2B5EF4-FFF2-40B4-BE49-F238E27FC236}">
                <a16:creationId xmlns:a16="http://schemas.microsoft.com/office/drawing/2014/main" id="{0219BBA4-16FE-8251-031C-148515A60C2D}"/>
              </a:ext>
            </a:extLst>
          </p:cNvPr>
          <p:cNvSpPr>
            <a:spLocks noGrp="1"/>
          </p:cNvSpPr>
          <p:nvPr>
            <p:ph idx="1"/>
          </p:nvPr>
        </p:nvSpPr>
        <p:spPr>
          <a:xfrm>
            <a:off x="394855" y="1525358"/>
            <a:ext cx="8590119" cy="4835568"/>
          </a:xfrm>
        </p:spPr>
        <p:txBody>
          <a:bodyPr/>
          <a:lstStyle/>
          <a:p>
            <a:pPr>
              <a:spcBef>
                <a:spcPts val="0"/>
              </a:spcBef>
              <a:spcAft>
                <a:spcPts val="1000"/>
              </a:spcAft>
            </a:pPr>
            <a:r>
              <a:rPr lang="de-DE" sz="1050" b="1" dirty="0"/>
              <a:t>Ziel: </a:t>
            </a:r>
            <a:r>
              <a:rPr lang="de-DE" sz="1050" dirty="0"/>
              <a:t>Nachdenken über das Nutzen unterschiedlicher Rechenmethoden bei unterschiedlichen Aufgaben, Hineinversetzen in die Kinder</a:t>
            </a:r>
          </a:p>
          <a:p>
            <a:pPr>
              <a:spcBef>
                <a:spcPts val="0"/>
              </a:spcBef>
            </a:pPr>
            <a:r>
              <a:rPr lang="de-DE" sz="1050" b="1" dirty="0"/>
              <a:t>Hinweise zur Durchführung: </a:t>
            </a:r>
            <a:r>
              <a:rPr lang="de-DE" sz="1050" dirty="0"/>
              <a:t>Die Teilnehmenden lösen die vorgegebenen Aufgaben, ggf. auch schriftlich. Je nach Gruppengrößen kann vor einer Besprechung im Plenum eine kurze Murmelphase erfolgen, in der die Teilnehmenden ihre Vorgehensweisen beschreiben. </a:t>
            </a:r>
          </a:p>
          <a:p>
            <a:pPr>
              <a:spcBef>
                <a:spcPts val="0"/>
              </a:spcBef>
            </a:pPr>
            <a:r>
              <a:rPr lang="de-DE" sz="1050" dirty="0"/>
              <a:t>Die Aktivität dient einem direkten Einstieg ins Thema: Wie wird gerechnet? Im Kopf auswendig gewusst, in Teilschritten oder schriftlich – Es gibt verschiedene Rechenmethoden – Aber wovon ist die Wahl abhängig?</a:t>
            </a:r>
          </a:p>
          <a:p>
            <a:pPr>
              <a:spcBef>
                <a:spcPts val="0"/>
              </a:spcBef>
            </a:pPr>
            <a:r>
              <a:rPr lang="de-DE" sz="1050" dirty="0"/>
              <a:t>Wahrscheinlich rechnen die Teilnehmenden 37 - 17 im Kopf, 845 - 199 zwar auch im Kopf aber eher mit einer Hilfsaufgabe „halbschriftlich“ (845 - 200 + 1) und 753 - 587 hingegen eventuell eher schriftlich (bzw. mit einem Taschenrechner) oder schrittweise halbschriftlich. Als Begründung werden die Teilnehmenden evtl. angeben, dass es viel aufwendiger wäre 37 - 17 und 845 - 199 in den Taschenrechner einzugeben oder schriftlich zu lösen, als das Ergebnis durch Kopfrechnen zu bestimmen. 845 - 199 wäre kompliziert schriftlich untereinander zu lösen, weil mehrere Überträge entstehen. Bei 753 - 587 wäre es „im Kopf“ zu aufwendig bzw. man kann sich zu schnell verrechnen, weil man sich einige Zwischenschritte merken müsste.</a:t>
            </a:r>
            <a:endParaRPr lang="de-DE" sz="1050" b="1" dirty="0"/>
          </a:p>
          <a:p>
            <a:r>
              <a:rPr lang="de-DE" sz="1050" b="1" dirty="0"/>
              <a:t>Reflexion:</a:t>
            </a:r>
            <a:endParaRPr lang="de-DE" sz="1050" dirty="0"/>
          </a:p>
          <a:p>
            <a:pPr>
              <a:spcBef>
                <a:spcPts val="0"/>
              </a:spcBef>
            </a:pPr>
            <a:r>
              <a:rPr lang="de-DE" sz="1050" dirty="0"/>
              <a:t>So wie die Teilnehmenden sich auf der Basis von Zahlen- und Aufgabenmerkmalen für einen (besonders leichten und sicheren) Rechenweg entschieden haben, ist es auch für die Kinder wichtig zu erkennen: „Effektiv“ bedeutet bei jeder Aufgabe etwas anderes. Das schriftliche Rechnen ist z. B. nicht immer der leichteste Weg. Teilweise ist das Lösen der Aufgabe im Kopf oder auch halbschriftlich, sobald Teilschritte oder Teilergebnisse notiert werden, viel einfacher. Voraussetzung für die Wahl einer Vorgehensweise ist das Wahrnehmen der Zahl- und Aufgabenbeziehungen.</a:t>
            </a:r>
          </a:p>
        </p:txBody>
      </p:sp>
    </p:spTree>
    <p:extLst>
      <p:ext uri="{BB962C8B-B14F-4D97-AF65-F5344CB8AC3E}">
        <p14:creationId xmlns:p14="http://schemas.microsoft.com/office/powerpoint/2010/main" val="1266397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DC24D95-A64A-67DF-6A9F-8A200309C8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37660" y="2632871"/>
            <a:ext cx="4316594" cy="2182731"/>
          </a:xfrm>
          <a:prstGeom prst="rect">
            <a:avLst/>
          </a:prstGeom>
        </p:spPr>
      </p:pic>
      <p:sp>
        <p:nvSpPr>
          <p:cNvPr id="2" name="Titel 1"/>
          <p:cNvSpPr>
            <a:spLocks noGrp="1"/>
          </p:cNvSpPr>
          <p:nvPr>
            <p:ph type="title"/>
          </p:nvPr>
        </p:nvSpPr>
        <p:spPr>
          <a:xfrm>
            <a:off x="1096423" y="382774"/>
            <a:ext cx="7715068" cy="603704"/>
          </a:xfrm>
        </p:spPr>
        <p:txBody>
          <a:bodyPr>
            <a:normAutofit/>
          </a:bodyPr>
          <a:lstStyle/>
          <a:p>
            <a:r>
              <a:rPr lang="de-DE" dirty="0"/>
              <a:t>Bedeutung und Kompetenzerwartungen</a:t>
            </a:r>
          </a:p>
        </p:txBody>
      </p:sp>
      <p:sp>
        <p:nvSpPr>
          <p:cNvPr id="3" name="Textplatzhalter 2"/>
          <p:cNvSpPr>
            <a:spLocks noGrp="1"/>
          </p:cNvSpPr>
          <p:nvPr>
            <p:ph type="body" sz="quarter" idx="13"/>
          </p:nvPr>
        </p:nvSpPr>
        <p:spPr>
          <a:xfrm>
            <a:off x="948267" y="4464423"/>
            <a:ext cx="7569199" cy="1748118"/>
          </a:xfrm>
        </p:spPr>
        <p:txBody>
          <a:bodyPr>
            <a:normAutofit/>
          </a:bodyPr>
          <a:lstStyle/>
          <a:p>
            <a:pPr lvl="0" eaLnBrk="0" fontAlgn="base" hangingPunct="0">
              <a:spcBef>
                <a:spcPct val="0"/>
              </a:spcBef>
              <a:spcAft>
                <a:spcPct val="0"/>
              </a:spcAft>
              <a:defRPr/>
            </a:pPr>
            <a:r>
              <a:rPr lang="de-DE" dirty="0">
                <a:solidFill>
                  <a:prstClr val="black"/>
                </a:solidFill>
                <a:ea typeface="ＭＳ Ｐゴシック"/>
              </a:rPr>
              <a:t>Tauschen Sie sich mit Ihrer Sitznachbarin / Ihrem Sitznachbarn aus. </a:t>
            </a:r>
          </a:p>
          <a:p>
            <a:pPr marL="285750" lvl="0" indent="-285750" eaLnBrk="0" fontAlgn="base" hangingPunct="0">
              <a:spcBef>
                <a:spcPct val="0"/>
              </a:spcBef>
              <a:spcAft>
                <a:spcPct val="0"/>
              </a:spcAft>
              <a:buFont typeface="Arial" panose="020B0604020202020204" pitchFamily="34" charset="0"/>
              <a:buChar char="•"/>
              <a:defRPr/>
            </a:pPr>
            <a:r>
              <a:rPr lang="de-DE" sz="1600" dirty="0">
                <a:solidFill>
                  <a:prstClr val="black"/>
                </a:solidFill>
                <a:ea typeface="ＭＳ Ｐゴシック"/>
              </a:rPr>
              <a:t>Wie sind Sie vorgegangen? </a:t>
            </a:r>
          </a:p>
          <a:p>
            <a:pPr marL="285750" lvl="0" indent="-285750" eaLnBrk="0" fontAlgn="base" hangingPunct="0">
              <a:spcBef>
                <a:spcPct val="0"/>
              </a:spcBef>
              <a:spcAft>
                <a:spcPct val="0"/>
              </a:spcAft>
              <a:buFont typeface="Arial" panose="020B0604020202020204" pitchFamily="34" charset="0"/>
              <a:buChar char="•"/>
              <a:defRPr/>
            </a:pPr>
            <a:r>
              <a:rPr lang="de-DE" sz="1600" dirty="0">
                <a:solidFill>
                  <a:prstClr val="black"/>
                </a:solidFill>
                <a:ea typeface="ＭＳ Ｐゴシック"/>
              </a:rPr>
              <a:t>Worin unterscheiden sich Ihre Vorgehensweisen bei den einzelnen Aufgaben und untereinander?</a:t>
            </a:r>
          </a:p>
        </p:txBody>
      </p:sp>
      <p:sp>
        <p:nvSpPr>
          <p:cNvPr id="4" name="Textplatzhalter 3"/>
          <p:cNvSpPr>
            <a:spLocks noGrp="1"/>
          </p:cNvSpPr>
          <p:nvPr>
            <p:ph type="body" sz="quarter" idx="14"/>
          </p:nvPr>
        </p:nvSpPr>
        <p:spPr>
          <a:xfrm>
            <a:off x="1763316" y="1712586"/>
            <a:ext cx="6666309" cy="1043980"/>
          </a:xfrm>
        </p:spPr>
        <p:txBody>
          <a:bodyPr>
            <a:normAutofit lnSpcReduction="10000"/>
          </a:bodyPr>
          <a:lstStyle/>
          <a:p>
            <a:r>
              <a:rPr lang="de-DE" dirty="0"/>
              <a:t>Rechnen Sie folgende Aufgaben. Sie dürfen dafür Zettel und Stift nutzen.</a:t>
            </a:r>
          </a:p>
          <a:p>
            <a:pPr algn="ctr"/>
            <a:endParaRPr lang="de-DE" b="1" dirty="0">
              <a:solidFill>
                <a:schemeClr val="bg1"/>
              </a:solidFill>
            </a:endParaRPr>
          </a:p>
          <a:p>
            <a:pPr algn="ctr"/>
            <a:endParaRPr lang="de-DE" dirty="0"/>
          </a:p>
        </p:txBody>
      </p:sp>
      <p:sp>
        <p:nvSpPr>
          <p:cNvPr id="5" name="Datumsplatzhalter 4"/>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16</a:t>
            </a:fld>
            <a:endParaRPr lang="de-DE" dirty="0"/>
          </a:p>
        </p:txBody>
      </p:sp>
      <p:sp>
        <p:nvSpPr>
          <p:cNvPr id="8" name="Textfeld 7">
            <a:extLst>
              <a:ext uri="{FF2B5EF4-FFF2-40B4-BE49-F238E27FC236}">
                <a16:creationId xmlns:a16="http://schemas.microsoft.com/office/drawing/2014/main" id="{3786ED5C-0D1F-65E4-EE21-270D2D0BDCD9}"/>
              </a:ext>
            </a:extLst>
          </p:cNvPr>
          <p:cNvSpPr txBox="1"/>
          <p:nvPr/>
        </p:nvSpPr>
        <p:spPr>
          <a:xfrm>
            <a:off x="3913553" y="3653761"/>
            <a:ext cx="1376874" cy="369332"/>
          </a:xfrm>
          <a:prstGeom prst="rect">
            <a:avLst/>
          </a:prstGeom>
          <a:noFill/>
        </p:spPr>
        <p:txBody>
          <a:bodyPr wrap="square" rtlCol="0">
            <a:spAutoFit/>
          </a:bodyPr>
          <a:lstStyle/>
          <a:p>
            <a:pPr algn="ctr"/>
            <a:r>
              <a:rPr lang="de-DE" sz="1800" dirty="0">
                <a:solidFill>
                  <a:schemeClr val="bg1"/>
                </a:solidFill>
                <a:latin typeface="Comic Sans MS" panose="030F0902030302020204" pitchFamily="66" charset="0"/>
              </a:rPr>
              <a:t>845 – 199</a:t>
            </a:r>
          </a:p>
        </p:txBody>
      </p:sp>
      <p:sp>
        <p:nvSpPr>
          <p:cNvPr id="9" name="Textfeld 8">
            <a:extLst>
              <a:ext uri="{FF2B5EF4-FFF2-40B4-BE49-F238E27FC236}">
                <a16:creationId xmlns:a16="http://schemas.microsoft.com/office/drawing/2014/main" id="{2D7C6CC4-F895-206B-CC37-CDA748BA0E93}"/>
              </a:ext>
            </a:extLst>
          </p:cNvPr>
          <p:cNvSpPr txBox="1"/>
          <p:nvPr/>
        </p:nvSpPr>
        <p:spPr>
          <a:xfrm>
            <a:off x="5209642" y="3154527"/>
            <a:ext cx="1589231" cy="369332"/>
          </a:xfrm>
          <a:prstGeom prst="rect">
            <a:avLst/>
          </a:prstGeom>
          <a:noFill/>
        </p:spPr>
        <p:txBody>
          <a:bodyPr wrap="square" rtlCol="0">
            <a:spAutoFit/>
          </a:bodyPr>
          <a:lstStyle/>
          <a:p>
            <a:pPr algn="ctr"/>
            <a:r>
              <a:rPr lang="de-DE" sz="1800" dirty="0">
                <a:solidFill>
                  <a:schemeClr val="bg1"/>
                </a:solidFill>
                <a:latin typeface="Comic Sans MS" panose="030F0902030302020204" pitchFamily="66" charset="0"/>
              </a:rPr>
              <a:t>753 – 587</a:t>
            </a:r>
          </a:p>
        </p:txBody>
      </p:sp>
      <p:sp>
        <p:nvSpPr>
          <p:cNvPr id="10" name="Textfeld 9">
            <a:extLst>
              <a:ext uri="{FF2B5EF4-FFF2-40B4-BE49-F238E27FC236}">
                <a16:creationId xmlns:a16="http://schemas.microsoft.com/office/drawing/2014/main" id="{AC3ABD34-B3A1-C03F-9C44-C1F392CC56A5}"/>
              </a:ext>
            </a:extLst>
          </p:cNvPr>
          <p:cNvSpPr txBox="1"/>
          <p:nvPr/>
        </p:nvSpPr>
        <p:spPr>
          <a:xfrm>
            <a:off x="2954830" y="2982305"/>
            <a:ext cx="1087814" cy="369332"/>
          </a:xfrm>
          <a:prstGeom prst="rect">
            <a:avLst/>
          </a:prstGeom>
          <a:noFill/>
        </p:spPr>
        <p:txBody>
          <a:bodyPr wrap="square" rtlCol="0">
            <a:spAutoFit/>
          </a:bodyPr>
          <a:lstStyle/>
          <a:p>
            <a:pPr algn="ctr"/>
            <a:r>
              <a:rPr lang="de-DE" sz="1800" dirty="0">
                <a:solidFill>
                  <a:schemeClr val="bg1"/>
                </a:solidFill>
                <a:latin typeface="Comic Sans MS" panose="030F0902030302020204" pitchFamily="66" charset="0"/>
              </a:rPr>
              <a:t>37 – 17</a:t>
            </a:r>
            <a:endParaRPr lang="de-DE" sz="1800" dirty="0">
              <a:latin typeface="Comic Sans MS" panose="030F0902030302020204" pitchFamily="66" charset="0"/>
            </a:endParaRPr>
          </a:p>
        </p:txBody>
      </p:sp>
      <p:sp>
        <p:nvSpPr>
          <p:cNvPr id="11" name="Textfeld 10">
            <a:extLst>
              <a:ext uri="{FF2B5EF4-FFF2-40B4-BE49-F238E27FC236}">
                <a16:creationId xmlns:a16="http://schemas.microsoft.com/office/drawing/2014/main" id="{90DE4195-4085-1A98-5171-652BFDB1B617}"/>
              </a:ext>
            </a:extLst>
          </p:cNvPr>
          <p:cNvSpPr txBox="1"/>
          <p:nvPr/>
        </p:nvSpPr>
        <p:spPr>
          <a:xfrm>
            <a:off x="6954254" y="4349007"/>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1997693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bgerundetes Rechteck 9">
            <a:extLst>
              <a:ext uri="{FF2B5EF4-FFF2-40B4-BE49-F238E27FC236}">
                <a16:creationId xmlns:a16="http://schemas.microsoft.com/office/drawing/2014/main" id="{A8A75AE2-5A55-EA0E-ED96-97E09097A393}"/>
              </a:ext>
            </a:extLst>
          </p:cNvPr>
          <p:cNvSpPr/>
          <p:nvPr/>
        </p:nvSpPr>
        <p:spPr>
          <a:xfrm>
            <a:off x="628650" y="3671597"/>
            <a:ext cx="7886700" cy="1008000"/>
          </a:xfrm>
          <a:prstGeom prst="roundRect">
            <a:avLst/>
          </a:prstGeom>
          <a:solidFill>
            <a:srgbClr val="CC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p:txBody>
          <a:bodyPr/>
          <a:lstStyle/>
          <a:p>
            <a:r>
              <a:rPr lang="de-DE" dirty="0"/>
              <a:t>Bedeutung und Kompetenzerwartungen</a:t>
            </a:r>
          </a:p>
        </p:txBody>
      </p:sp>
      <p:sp>
        <p:nvSpPr>
          <p:cNvPr id="3" name="Textplatzhalter 2"/>
          <p:cNvSpPr>
            <a:spLocks noGrp="1"/>
          </p:cNvSpPr>
          <p:nvPr>
            <p:ph type="body" sz="quarter" idx="13"/>
          </p:nvPr>
        </p:nvSpPr>
        <p:spPr/>
        <p:txBody>
          <a:bodyPr/>
          <a:lstStyle/>
          <a:p>
            <a:r>
              <a:rPr lang="de-DE" dirty="0"/>
              <a:t>RECHENMETHODEN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17</a:t>
            </a:fld>
            <a:endParaRPr lang="de-DE" dirty="0"/>
          </a:p>
        </p:txBody>
      </p:sp>
      <p:sp>
        <p:nvSpPr>
          <p:cNvPr id="7" name="Rechteck 6"/>
          <p:cNvSpPr/>
          <p:nvPr/>
        </p:nvSpPr>
        <p:spPr>
          <a:xfrm>
            <a:off x="7200000" y="5943600"/>
            <a:ext cx="1864613" cy="276999"/>
          </a:xfrm>
          <a:prstGeom prst="rect">
            <a:avLst/>
          </a:prstGeom>
        </p:spPr>
        <p:txBody>
          <a:bodyPr wrap="none">
            <a:spAutoFit/>
          </a:bodyPr>
          <a:lstStyle/>
          <a:p>
            <a:r>
              <a:rPr lang="de-DE" sz="1200" dirty="0">
                <a:latin typeface="Arial" panose="020B0604020202020204" pitchFamily="34" charset="0"/>
                <a:ea typeface="Calibri" charset="0"/>
                <a:cs typeface="Arial" panose="020B0604020202020204" pitchFamily="34" charset="0"/>
              </a:rPr>
              <a:t>(vgl. Krauthausen, 1993)</a:t>
            </a:r>
          </a:p>
        </p:txBody>
      </p:sp>
      <p:sp>
        <p:nvSpPr>
          <p:cNvPr id="11" name="Inhaltsplatzhalter 3">
            <a:extLst>
              <a:ext uri="{FF2B5EF4-FFF2-40B4-BE49-F238E27FC236}">
                <a16:creationId xmlns:a16="http://schemas.microsoft.com/office/drawing/2014/main" id="{215A775E-21F7-3C20-8DA7-D3C3C2766E49}"/>
              </a:ext>
            </a:extLst>
          </p:cNvPr>
          <p:cNvSpPr>
            <a:spLocks noGrp="1"/>
          </p:cNvSpPr>
          <p:nvPr>
            <p:ph idx="1"/>
          </p:nvPr>
        </p:nvSpPr>
        <p:spPr>
          <a:xfrm>
            <a:off x="580260" y="1707571"/>
            <a:ext cx="7983480" cy="4236029"/>
          </a:xfrm>
        </p:spPr>
        <p:txBody>
          <a:bodyPr/>
          <a:lstStyle/>
          <a:p>
            <a:r>
              <a:rPr lang="de-DE" dirty="0"/>
              <a:t>In der Mathematikdidaktik unterscheidet man gewöhnlich folgende vier Rechenmethoden: </a:t>
            </a:r>
          </a:p>
          <a:p>
            <a:pPr marL="285750" indent="-285750">
              <a:spcBef>
                <a:spcPts val="0"/>
              </a:spcBef>
              <a:buFont typeface="Arial" panose="020B0604020202020204" pitchFamily="34" charset="0"/>
              <a:buChar char="•"/>
            </a:pPr>
            <a:r>
              <a:rPr lang="de-DE" b="1" dirty="0">
                <a:solidFill>
                  <a:prstClr val="black"/>
                </a:solidFill>
              </a:rPr>
              <a:t>Kopfrechnen</a:t>
            </a:r>
            <a:endParaRPr lang="de-DE" dirty="0"/>
          </a:p>
          <a:p>
            <a:pPr marL="742950" lvl="2" indent="-285750">
              <a:spcBef>
                <a:spcPts val="0"/>
              </a:spcBef>
              <a:buFont typeface="Arial" panose="020B0604020202020204" pitchFamily="34" charset="0"/>
              <a:buChar char="•"/>
            </a:pPr>
            <a:r>
              <a:rPr lang="de-DE" sz="1400" dirty="0">
                <a:solidFill>
                  <a:prstClr val="black"/>
                </a:solidFill>
              </a:rPr>
              <a:t>Alle (Zwischen-)Schritte zur Lösung einer Aufgabe erfolgen im Kopf, d. h. unter Verzicht auf jegliche Notation.</a:t>
            </a:r>
          </a:p>
          <a:p>
            <a:pPr marL="285750" indent="-285750">
              <a:spcBef>
                <a:spcPts val="0"/>
              </a:spcBef>
              <a:buFont typeface="Arial" panose="020B0604020202020204" pitchFamily="34" charset="0"/>
              <a:buChar char="•"/>
            </a:pPr>
            <a:r>
              <a:rPr lang="de-DE" b="1" dirty="0">
                <a:solidFill>
                  <a:prstClr val="black"/>
                </a:solidFill>
              </a:rPr>
              <a:t>Halbschriftliches Rechnen </a:t>
            </a:r>
            <a:r>
              <a:rPr lang="de-DE" sz="1400" dirty="0">
                <a:solidFill>
                  <a:prstClr val="black"/>
                </a:solidFill>
              </a:rPr>
              <a:t>(„gestütztes Kopfrechnen“)</a:t>
            </a:r>
            <a:endParaRPr lang="de-DE" sz="1400" dirty="0"/>
          </a:p>
          <a:p>
            <a:pPr marL="742950" lvl="2" indent="-285750">
              <a:spcBef>
                <a:spcPts val="0"/>
              </a:spcBef>
              <a:buFont typeface="Arial" panose="020B0604020202020204" pitchFamily="34" charset="0"/>
              <a:buChar char="•"/>
            </a:pPr>
            <a:r>
              <a:rPr lang="de-DE" sz="1400" dirty="0">
                <a:solidFill>
                  <a:prstClr val="black"/>
                </a:solidFill>
              </a:rPr>
              <a:t>Eine Ausgangsaufgabe wird in leichtere Teilaufgaben zerlegt. Bei den Rechnungen werden notwendige Zwischenschritte oder Teilergebnisse notiert.</a:t>
            </a:r>
          </a:p>
          <a:p>
            <a:pPr marL="285750" lvl="0" indent="-285750">
              <a:spcBef>
                <a:spcPts val="0"/>
              </a:spcBef>
              <a:buFont typeface="Arial" panose="020B0604020202020204" pitchFamily="34" charset="0"/>
              <a:buChar char="•"/>
            </a:pPr>
            <a:r>
              <a:rPr lang="de-DE" b="1" dirty="0">
                <a:solidFill>
                  <a:prstClr val="black"/>
                </a:solidFill>
              </a:rPr>
              <a:t>Schriftliche Rechenverfahren </a:t>
            </a:r>
          </a:p>
          <a:p>
            <a:pPr marL="742950" lvl="2" indent="-285750">
              <a:spcBef>
                <a:spcPts val="0"/>
              </a:spcBef>
              <a:buFont typeface="Arial" panose="020B0604020202020204" pitchFamily="34" charset="0"/>
              <a:buChar char="•"/>
            </a:pPr>
            <a:r>
              <a:rPr lang="de-DE" sz="1400" dirty="0">
                <a:solidFill>
                  <a:prstClr val="black"/>
                </a:solidFill>
              </a:rPr>
              <a:t>Auf der Basis der Stellenwertsystematik werden Ergebnisse nach festgelegten Regeln (Algorithmen) ziffernweise ermittelt und schriftlich notiert.</a:t>
            </a:r>
            <a:r>
              <a:rPr lang="de-DE" sz="1400" dirty="0">
                <a:solidFill>
                  <a:prstClr val="white">
                    <a:lumMod val="65000"/>
                  </a:prstClr>
                </a:solidFill>
              </a:rPr>
              <a:t> </a:t>
            </a:r>
          </a:p>
          <a:p>
            <a:pPr marL="285750" lvl="1" indent="-285750">
              <a:spcBef>
                <a:spcPts val="0"/>
              </a:spcBef>
              <a:buFont typeface="Arial" panose="020B0604020202020204" pitchFamily="34" charset="0"/>
              <a:buChar char="•"/>
            </a:pPr>
            <a:r>
              <a:rPr lang="de-DE" sz="1800" b="1" dirty="0">
                <a:solidFill>
                  <a:prstClr val="white">
                    <a:lumMod val="65000"/>
                  </a:prstClr>
                </a:solidFill>
              </a:rPr>
              <a:t>Taschenrechner</a:t>
            </a:r>
          </a:p>
          <a:p>
            <a:pPr marL="0" lvl="1">
              <a:spcBef>
                <a:spcPts val="1000"/>
              </a:spcBef>
            </a:pPr>
            <a:endParaRPr lang="de-DE" sz="1400" dirty="0">
              <a:solidFill>
                <a:prstClr val="black"/>
              </a:solidFill>
            </a:endParaRPr>
          </a:p>
          <a:p>
            <a:endParaRPr lang="de-DE" dirty="0"/>
          </a:p>
          <a:p>
            <a:endParaRPr lang="de-DE" dirty="0"/>
          </a:p>
          <a:p>
            <a:r>
              <a:rPr lang="de-DE" b="1" dirty="0"/>
              <a:t> 	</a:t>
            </a:r>
          </a:p>
          <a:p>
            <a:endParaRPr lang="de-DE" b="1" dirty="0"/>
          </a:p>
        </p:txBody>
      </p:sp>
    </p:spTree>
    <p:extLst>
      <p:ext uri="{BB962C8B-B14F-4D97-AF65-F5344CB8AC3E}">
        <p14:creationId xmlns:p14="http://schemas.microsoft.com/office/powerpoint/2010/main" val="111679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MERKMALE HALBSCHRIFTLICHEN RECHNENS</a:t>
            </a:r>
          </a:p>
        </p:txBody>
      </p:sp>
      <p:sp>
        <p:nvSpPr>
          <p:cNvPr id="4" name="Inhaltsplatzhalter 3">
            <a:extLst>
              <a:ext uri="{FF2B5EF4-FFF2-40B4-BE49-F238E27FC236}">
                <a16:creationId xmlns:a16="http://schemas.microsoft.com/office/drawing/2014/main" id="{D0DA9B9A-98A4-4BB3-134D-60843FB2808C}"/>
              </a:ext>
            </a:extLst>
          </p:cNvPr>
          <p:cNvSpPr>
            <a:spLocks noGrp="1"/>
          </p:cNvSpPr>
          <p:nvPr>
            <p:ph idx="1"/>
          </p:nvPr>
        </p:nvSpPr>
        <p:spPr/>
        <p:txBody>
          <a:bodyPr/>
          <a:lstStyle/>
          <a:p>
            <a:pPr marL="285750" indent="-285750">
              <a:buFont typeface="Arial" panose="020B0604020202020204" pitchFamily="34" charset="0"/>
              <a:buChar char="•"/>
            </a:pPr>
            <a:r>
              <a:rPr lang="de-DE" sz="2000" b="1" dirty="0"/>
              <a:t>Rechnen mit </a:t>
            </a:r>
            <a:r>
              <a:rPr lang="de-DE" sz="2000" b="1" i="1" dirty="0" err="1"/>
              <a:t>Zahlganzheiten</a:t>
            </a:r>
            <a:r>
              <a:rPr lang="de-DE" sz="2000" b="1" dirty="0"/>
              <a:t> </a:t>
            </a:r>
          </a:p>
          <a:p>
            <a:pPr marL="742950" lvl="1" indent="-285750">
              <a:buFont typeface="Arial" panose="020B0604020202020204" pitchFamily="34" charset="0"/>
              <a:buChar char="•"/>
            </a:pPr>
            <a:r>
              <a:rPr lang="de-DE" sz="1800" dirty="0"/>
              <a:t>Zahlen können individuell in besser zu verrechnende Zahlen zerlegt werden, um das Ergebnis zu ermitteln</a:t>
            </a:r>
          </a:p>
          <a:p>
            <a:pPr marL="285750" indent="-285750">
              <a:buFont typeface="Arial" panose="020B0604020202020204" pitchFamily="34" charset="0"/>
              <a:buChar char="•"/>
            </a:pPr>
            <a:r>
              <a:rPr lang="de-DE" sz="2000" b="1" i="1" dirty="0"/>
              <a:t>Notationsweisen </a:t>
            </a:r>
            <a:r>
              <a:rPr lang="de-DE" sz="2000" b="1" dirty="0"/>
              <a:t>nicht verbindlich festgelegt </a:t>
            </a:r>
          </a:p>
          <a:p>
            <a:pPr marL="742950" lvl="1" indent="-285750">
              <a:buFont typeface="Arial" panose="020B0604020202020204" pitchFamily="34" charset="0"/>
              <a:buChar char="•"/>
            </a:pPr>
            <a:r>
              <a:rPr lang="de-DE" sz="1800" dirty="0"/>
              <a:t>dienen als individuelle Merkhilfe und Kinder können selbst entscheiden, welche Teilschritte sie schriftlich festhalten</a:t>
            </a:r>
          </a:p>
          <a:p>
            <a:pPr marL="285750" indent="-285750">
              <a:buFont typeface="Arial" panose="020B0604020202020204" pitchFamily="34" charset="0"/>
              <a:buChar char="•"/>
            </a:pPr>
            <a:r>
              <a:rPr lang="de-DE" sz="2000" b="1" dirty="0"/>
              <a:t>mehrere Lösungswege</a:t>
            </a:r>
          </a:p>
          <a:p>
            <a:pPr marL="742950" lvl="1" indent="-285750">
              <a:buFont typeface="Arial" panose="020B0604020202020204" pitchFamily="34" charset="0"/>
              <a:buChar char="•"/>
            </a:pPr>
            <a:r>
              <a:rPr lang="de-DE" sz="1800" dirty="0"/>
              <a:t>abhängig von persönlichen Präferenzen bzw. der jeweiligen Aufgabe, welche Lösungsstrategie genutzt wird und besonders sinnvoll ist</a:t>
            </a:r>
          </a:p>
          <a:p>
            <a:pPr marL="285750" indent="-285750">
              <a:buFont typeface="Arial" panose="020B0604020202020204" pitchFamily="34" charset="0"/>
              <a:buChar char="•"/>
            </a:pPr>
            <a:endParaRPr lang="de-DE" dirty="0"/>
          </a:p>
          <a:p>
            <a:endParaRPr lang="de-DE" dirty="0"/>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10" name="Textfeld 9">
            <a:extLst>
              <a:ext uri="{FF2B5EF4-FFF2-40B4-BE49-F238E27FC236}">
                <a16:creationId xmlns:a16="http://schemas.microsoft.com/office/drawing/2014/main" id="{6E11E5ED-BC1D-A88B-A5C8-CB0C41622747}"/>
              </a:ext>
            </a:extLst>
          </p:cNvPr>
          <p:cNvSpPr txBox="1"/>
          <p:nvPr/>
        </p:nvSpPr>
        <p:spPr>
          <a:xfrm>
            <a:off x="6013092" y="596771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a:t>
            </a:r>
          </a:p>
        </p:txBody>
      </p:sp>
    </p:spTree>
    <p:extLst>
      <p:ext uri="{BB962C8B-B14F-4D97-AF65-F5344CB8AC3E}">
        <p14:creationId xmlns:p14="http://schemas.microsoft.com/office/powerpoint/2010/main" val="382518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BE651-7005-EBD2-0759-055DAFF6F9A1}"/>
              </a:ext>
            </a:extLst>
          </p:cNvPr>
          <p:cNvSpPr>
            <a:spLocks noGrp="1"/>
          </p:cNvSpPr>
          <p:nvPr>
            <p:ph type="title"/>
          </p:nvPr>
        </p:nvSpPr>
        <p:spPr/>
        <p:txBody>
          <a:bodyPr/>
          <a:lstStyle/>
          <a:p>
            <a:r>
              <a:rPr lang="de-DE" dirty="0"/>
              <a:t>Bedeutung und Kompetenzerwartungen</a:t>
            </a:r>
          </a:p>
        </p:txBody>
      </p:sp>
      <p:sp>
        <p:nvSpPr>
          <p:cNvPr id="3" name="Textplatzhalter 2">
            <a:extLst>
              <a:ext uri="{FF2B5EF4-FFF2-40B4-BE49-F238E27FC236}">
                <a16:creationId xmlns:a16="http://schemas.microsoft.com/office/drawing/2014/main" id="{86D86F4F-8746-7EF4-6F9A-6BC7A43906D7}"/>
              </a:ext>
            </a:extLst>
          </p:cNvPr>
          <p:cNvSpPr>
            <a:spLocks noGrp="1"/>
          </p:cNvSpPr>
          <p:nvPr>
            <p:ph type="body" sz="quarter" idx="13"/>
          </p:nvPr>
        </p:nvSpPr>
        <p:spPr/>
        <p:txBody>
          <a:bodyPr/>
          <a:lstStyle/>
          <a:p>
            <a:r>
              <a:rPr lang="de-DE" dirty="0"/>
              <a:t>OPERATIONSÜBERGREIFENDE HAUPTVORGEHENSWEISEN</a:t>
            </a:r>
          </a:p>
          <a:p>
            <a:endParaRPr lang="de-DE" dirty="0"/>
          </a:p>
        </p:txBody>
      </p:sp>
      <p:sp>
        <p:nvSpPr>
          <p:cNvPr id="4" name="Inhaltsplatzhalter 3">
            <a:extLst>
              <a:ext uri="{FF2B5EF4-FFF2-40B4-BE49-F238E27FC236}">
                <a16:creationId xmlns:a16="http://schemas.microsoft.com/office/drawing/2014/main" id="{7E5EE8B4-D5C4-67E9-15B6-AEE27CF0DBFB}"/>
              </a:ext>
            </a:extLst>
          </p:cNvPr>
          <p:cNvSpPr>
            <a:spLocks noGrp="1"/>
          </p:cNvSpPr>
          <p:nvPr>
            <p:ph idx="1"/>
          </p:nvPr>
        </p:nvSpPr>
        <p:spPr/>
        <p:txBody>
          <a:bodyPr/>
          <a:lstStyle/>
          <a:p>
            <a:pPr marL="285750" indent="-285750">
              <a:buFont typeface="Arial" panose="020B0604020202020204" pitchFamily="34" charset="0"/>
              <a:buChar char="•"/>
            </a:pPr>
            <a:r>
              <a:rPr lang="de-DE" b="1" dirty="0"/>
              <a:t>Stellenweises Rechnen: </a:t>
            </a:r>
            <a:r>
              <a:rPr lang="de-DE" dirty="0"/>
              <a:t>In einer Aufgabe werden beide Zahlen gemäß ihrer Stellenwerte zerlegt (z. B. in Hunderter, Zehner, Einer) und diese miteinander verrechnet.</a:t>
            </a:r>
          </a:p>
          <a:p>
            <a:pPr marL="285750" indent="-285750">
              <a:buFont typeface="Arial" panose="020B0604020202020204" pitchFamily="34" charset="0"/>
              <a:buChar char="•"/>
            </a:pPr>
            <a:r>
              <a:rPr lang="de-DE" b="1" dirty="0"/>
              <a:t>Schrittweises Rechnen: </a:t>
            </a:r>
            <a:r>
              <a:rPr lang="de-DE" dirty="0"/>
              <a:t>Nur eine der beiden Zahlen der Aufgabe wird zerlegt (häufig gemäß ihrer Stellenwerte) und mit der anderen Zahl schrittweise verrechnet.</a:t>
            </a:r>
          </a:p>
          <a:p>
            <a:pPr marL="285750" indent="-285750">
              <a:buFont typeface="Arial" panose="020B0604020202020204" pitchFamily="34" charset="0"/>
              <a:buChar char="•"/>
            </a:pPr>
            <a:r>
              <a:rPr lang="de-DE" b="1" dirty="0"/>
              <a:t>Ableitungsstrategien</a:t>
            </a:r>
            <a:r>
              <a:rPr lang="de-DE" dirty="0"/>
              <a:t>: Operative Beziehungen zwischen den Zahlenwerten werden genutzt (z. B. das gegensinnige oder gleichsinnige Verändern).</a:t>
            </a:r>
          </a:p>
          <a:p>
            <a:pPr marL="285750" indent="-285750">
              <a:buFont typeface="Arial" panose="020B0604020202020204" pitchFamily="34" charset="0"/>
              <a:buChar char="•"/>
            </a:pPr>
            <a:r>
              <a:rPr lang="de-DE" b="1" dirty="0"/>
              <a:t>Mischformen</a:t>
            </a:r>
          </a:p>
        </p:txBody>
      </p:sp>
      <p:sp>
        <p:nvSpPr>
          <p:cNvPr id="5" name="Datumsplatzhalter 4">
            <a:extLst>
              <a:ext uri="{FF2B5EF4-FFF2-40B4-BE49-F238E27FC236}">
                <a16:creationId xmlns:a16="http://schemas.microsoft.com/office/drawing/2014/main" id="{250AEA8E-3D6D-E28E-A0DE-1425C5DAFCB5}"/>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55469221-7A68-E1A0-254D-A629D3E5C128}"/>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7" name="Textfeld 6">
            <a:extLst>
              <a:ext uri="{FF2B5EF4-FFF2-40B4-BE49-F238E27FC236}">
                <a16:creationId xmlns:a16="http://schemas.microsoft.com/office/drawing/2014/main" id="{2EE78719-B5F7-C607-31A8-FD05292D29BC}"/>
              </a:ext>
            </a:extLst>
          </p:cNvPr>
          <p:cNvSpPr txBox="1"/>
          <p:nvPr/>
        </p:nvSpPr>
        <p:spPr>
          <a:xfrm>
            <a:off x="6013092" y="596771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a:t>
            </a:r>
          </a:p>
        </p:txBody>
      </p:sp>
    </p:spTree>
    <p:extLst>
      <p:ext uri="{BB962C8B-B14F-4D97-AF65-F5344CB8AC3E}">
        <p14:creationId xmlns:p14="http://schemas.microsoft.com/office/powerpoint/2010/main" val="70656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859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de-DE" dirty="0"/>
              <a:t>Bedeutung und Kompetenzerwartungen</a:t>
            </a:r>
            <a:endParaRPr lang="de-DE" sz="2400" dirty="0"/>
          </a:p>
        </p:txBody>
      </p:sp>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p:txBody>
          <a:bodyPr/>
          <a:lstStyle/>
          <a:p>
            <a:r>
              <a:rPr lang="de-DE" dirty="0"/>
              <a:t>INHALTSBEZOGENE KOMPETENZEN – ZAHLEN UND OPERATIONEN</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April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2" name="Textfeld 1">
            <a:extLst>
              <a:ext uri="{FF2B5EF4-FFF2-40B4-BE49-F238E27FC236}">
                <a16:creationId xmlns:a16="http://schemas.microsoft.com/office/drawing/2014/main" id="{801D3741-2255-CCC6-2630-94E41453A03F}"/>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a:t>
            </a:r>
            <a:r>
              <a:rPr lang="de-DE" sz="1200" dirty="0">
                <a:latin typeface="Arial" panose="020B0604020202020204" pitchFamily="34" charset="0"/>
                <a:cs typeface="Arial" panose="020B0604020202020204" pitchFamily="34" charset="0"/>
              </a:rPr>
              <a:t>87-88</a:t>
            </a:r>
            <a:r>
              <a:rPr lang="de-DE" sz="1200" b="0" i="0" u="none" strike="noStrike" dirty="0">
                <a:effectLst/>
                <a:latin typeface="Arial" panose="020B0604020202020204" pitchFamily="34" charset="0"/>
                <a:cs typeface="Arial" panose="020B0604020202020204" pitchFamily="34" charset="0"/>
              </a:rPr>
              <a:t>)</a:t>
            </a:r>
          </a:p>
        </p:txBody>
      </p:sp>
      <p:graphicFrame>
        <p:nvGraphicFramePr>
          <p:cNvPr id="4" name="Tabelle 3"/>
          <p:cNvGraphicFramePr>
            <a:graphicFrameLocks noGrp="1"/>
          </p:cNvGraphicFramePr>
          <p:nvPr>
            <p:extLst>
              <p:ext uri="{D42A27DB-BD31-4B8C-83A1-F6EECF244321}">
                <p14:modId xmlns:p14="http://schemas.microsoft.com/office/powerpoint/2010/main" val="1721196635"/>
              </p:ext>
            </p:extLst>
          </p:nvPr>
        </p:nvGraphicFramePr>
        <p:xfrm>
          <a:off x="584200" y="1841500"/>
          <a:ext cx="8102600" cy="3718560"/>
        </p:xfrm>
        <a:graphic>
          <a:graphicData uri="http://schemas.openxmlformats.org/drawingml/2006/table">
            <a:tbl>
              <a:tblPr firstRow="1" bandRow="1">
                <a:tableStyleId>{5940675A-B579-460E-94D1-54222C63F5DA}</a:tableStyleId>
              </a:tblPr>
              <a:tblGrid>
                <a:gridCol w="40259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294640">
                <a:tc gridSpan="2">
                  <a:txBody>
                    <a:bodyPr/>
                    <a:lstStyle/>
                    <a:p>
                      <a:r>
                        <a:rPr lang="de-DE" b="1" dirty="0">
                          <a:latin typeface="Arial" panose="020B0604020202020204" pitchFamily="34" charset="0"/>
                          <a:cs typeface="Arial" panose="020B0604020202020204" pitchFamily="34" charset="0"/>
                        </a:rPr>
                        <a:t>Zahlenrechnen</a:t>
                      </a:r>
                    </a:p>
                  </a:txBody>
                  <a:tcPr>
                    <a:solidFill>
                      <a:schemeClr val="bg1">
                        <a:lumMod val="85000"/>
                      </a:schemeClr>
                    </a:solidFill>
                  </a:tcPr>
                </a:tc>
                <a:tc hMerge="1">
                  <a:txBody>
                    <a:bodyPr/>
                    <a:lstStyle/>
                    <a:p>
                      <a:endParaRPr lang="de-DE" dirty="0"/>
                    </a:p>
                  </a:txBody>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 am Ende der Schuleingangsphase </a:t>
                      </a:r>
                    </a:p>
                    <a:p>
                      <a:r>
                        <a:rPr lang="de-DE" sz="1600" dirty="0">
                          <a:latin typeface="Arial" panose="020B0604020202020204" pitchFamily="34" charset="0"/>
                          <a:cs typeface="Arial" panose="020B0604020202020204" pitchFamily="34" charset="0"/>
                        </a:rPr>
                        <a:t>Die Schülerinnen und Schüler</a:t>
                      </a:r>
                    </a:p>
                  </a:txBody>
                  <a:tcPr/>
                </a:tc>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lösen Additions-</a:t>
                      </a:r>
                      <a:r>
                        <a:rPr lang="de-DE" sz="1600" baseline="0" dirty="0">
                          <a:latin typeface="Arial" panose="020B0604020202020204" pitchFamily="34" charset="0"/>
                          <a:cs typeface="Arial" panose="020B0604020202020204" pitchFamily="34" charset="0"/>
                        </a:rPr>
                        <a:t> und Subtraktionsaufgaben im </a:t>
                      </a:r>
                      <a:r>
                        <a:rPr lang="de-DE" sz="1600" baseline="0" dirty="0" err="1">
                          <a:latin typeface="Arial" panose="020B0604020202020204" pitchFamily="34" charset="0"/>
                          <a:cs typeface="Arial" panose="020B0604020202020204" pitchFamily="34" charset="0"/>
                        </a:rPr>
                        <a:t>Zahlraum</a:t>
                      </a:r>
                      <a:r>
                        <a:rPr lang="de-DE" sz="1600" baseline="0" dirty="0">
                          <a:latin typeface="Arial" panose="020B0604020202020204" pitchFamily="34" charset="0"/>
                          <a:cs typeface="Arial" panose="020B0604020202020204" pitchFamily="34" charset="0"/>
                        </a:rPr>
                        <a:t> bis 100 unter Ausnutzung von Rechengesetzen und Zerlegungsstrategien mündlich oder halbschriftlich,</a:t>
                      </a:r>
                    </a:p>
                    <a:p>
                      <a:pPr marL="285750" indent="-285750">
                        <a:buFont typeface="Arial" panose="020B0604020202020204" pitchFamily="34" charset="0"/>
                        <a:buChar char="•"/>
                      </a:pPr>
                      <a:r>
                        <a:rPr lang="de-DE" sz="1600" baseline="0" dirty="0">
                          <a:latin typeface="Arial" panose="020B0604020202020204" pitchFamily="34" charset="0"/>
                          <a:cs typeface="Arial" panose="020B0604020202020204" pitchFamily="34" charset="0"/>
                        </a:rPr>
                        <a:t>rechnen vorteilhaft mithilfe von Zahlbeziehungen (u. a. Nachbarzahlen) und Rechengesetzen (u. a. Kommutativgesetz),</a:t>
                      </a:r>
                      <a:endParaRPr lang="de-DE" sz="16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de-DE" sz="1600" dirty="0">
                          <a:latin typeface="Arial" panose="020B0604020202020204" pitchFamily="34" charset="0"/>
                          <a:cs typeface="Arial" panose="020B0604020202020204" pitchFamily="34" charset="0"/>
                        </a:rPr>
                        <a:t>lösen Aufgaben aller vier Grundrechenarten unter Ausnutzung von Rechengesetzen und Zerlegungsstrategien</a:t>
                      </a:r>
                      <a:r>
                        <a:rPr lang="de-DE" sz="1600" baseline="0" dirty="0">
                          <a:latin typeface="Arial" panose="020B0604020202020204" pitchFamily="34" charset="0"/>
                          <a:cs typeface="Arial" panose="020B0604020202020204" pitchFamily="34" charset="0"/>
                        </a:rPr>
                        <a:t> mündlich oder halbschriftlich, </a:t>
                      </a:r>
                    </a:p>
                    <a:p>
                      <a:pPr marL="285750" indent="-285750">
                        <a:buFont typeface="Arial" panose="020B0604020202020204" pitchFamily="34" charset="0"/>
                        <a:buChar char="•"/>
                      </a:pPr>
                      <a:r>
                        <a:rPr lang="de-DE" sz="1600" baseline="0" dirty="0">
                          <a:latin typeface="Arial" panose="020B0604020202020204" pitchFamily="34" charset="0"/>
                          <a:cs typeface="Arial" panose="020B0604020202020204" pitchFamily="34" charset="0"/>
                        </a:rPr>
                        <a:t>rechnen vorteilhaft mithilfe von Zahlbeziehungen und Rechengesetzen bei allen vier Grundrechenarten (u. a. Distributivgesetz, </a:t>
                      </a:r>
                      <a:r>
                        <a:rPr lang="de-DE" sz="1600" baseline="0" dirty="0" err="1">
                          <a:latin typeface="Arial" panose="020B0604020202020204" pitchFamily="34" charset="0"/>
                          <a:cs typeface="Arial" panose="020B0604020202020204" pitchFamily="34" charset="0"/>
                        </a:rPr>
                        <a:t>Konstanzgesetz</a:t>
                      </a:r>
                      <a:r>
                        <a:rPr lang="de-DE" sz="1600" baseline="0" dirty="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87586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de-DE" dirty="0"/>
              <a:t>Bedeutung und Kompetenzerwartungen</a:t>
            </a:r>
            <a:endParaRPr lang="de-DE" sz="2400" dirty="0"/>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April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2" name="Textfeld 1">
            <a:extLst>
              <a:ext uri="{FF2B5EF4-FFF2-40B4-BE49-F238E27FC236}">
                <a16:creationId xmlns:a16="http://schemas.microsoft.com/office/drawing/2014/main" id="{801D3741-2255-CCC6-2630-94E41453A03F}"/>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a:t>
            </a:r>
            <a:r>
              <a:rPr lang="de-DE" sz="1200" dirty="0">
                <a:latin typeface="Arial" panose="020B0604020202020204" pitchFamily="34" charset="0"/>
                <a:cs typeface="Arial" panose="020B0604020202020204" pitchFamily="34" charset="0"/>
              </a:rPr>
              <a:t>89</a:t>
            </a:r>
            <a:r>
              <a:rPr lang="de-DE" sz="1200" b="0" i="0" u="none" strike="noStrike" dirty="0">
                <a:effectLst/>
                <a:latin typeface="Arial" panose="020B0604020202020204" pitchFamily="34" charset="0"/>
                <a:cs typeface="Arial" panose="020B0604020202020204" pitchFamily="34" charset="0"/>
              </a:rPr>
              <a:t>)</a:t>
            </a:r>
          </a:p>
        </p:txBody>
      </p:sp>
      <p:graphicFrame>
        <p:nvGraphicFramePr>
          <p:cNvPr id="10" name="Tabelle 9"/>
          <p:cNvGraphicFramePr>
            <a:graphicFrameLocks noGrp="1"/>
          </p:cNvGraphicFramePr>
          <p:nvPr>
            <p:extLst>
              <p:ext uri="{D42A27DB-BD31-4B8C-83A1-F6EECF244321}">
                <p14:modId xmlns:p14="http://schemas.microsoft.com/office/powerpoint/2010/main" val="1045158169"/>
              </p:ext>
            </p:extLst>
          </p:nvPr>
        </p:nvGraphicFramePr>
        <p:xfrm>
          <a:off x="584200" y="1841500"/>
          <a:ext cx="8102600" cy="2987040"/>
        </p:xfrm>
        <a:graphic>
          <a:graphicData uri="http://schemas.openxmlformats.org/drawingml/2006/table">
            <a:tbl>
              <a:tblPr firstRow="1" bandRow="1">
                <a:tableStyleId>{5940675A-B579-460E-94D1-54222C63F5DA}</a:tableStyleId>
              </a:tblPr>
              <a:tblGrid>
                <a:gridCol w="40259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294640">
                <a:tc gridSpan="2">
                  <a:txBody>
                    <a:bodyPr/>
                    <a:lstStyle/>
                    <a:p>
                      <a:r>
                        <a:rPr lang="de-DE" b="1" dirty="0">
                          <a:latin typeface="Arial" panose="020B0604020202020204" pitchFamily="34" charset="0"/>
                          <a:cs typeface="Arial" panose="020B0604020202020204" pitchFamily="34" charset="0"/>
                        </a:rPr>
                        <a:t>Flexibles</a:t>
                      </a:r>
                      <a:r>
                        <a:rPr lang="de-DE" b="1" baseline="0" dirty="0">
                          <a:latin typeface="Arial" panose="020B0604020202020204" pitchFamily="34" charset="0"/>
                          <a:cs typeface="Arial" panose="020B0604020202020204" pitchFamily="34" charset="0"/>
                        </a:rPr>
                        <a:t> Rechnen</a:t>
                      </a:r>
                      <a:endParaRPr lang="de-DE" b="1" dirty="0">
                        <a:latin typeface="Arial" panose="020B0604020202020204" pitchFamily="34" charset="0"/>
                        <a:cs typeface="Arial" panose="020B0604020202020204" pitchFamily="34" charset="0"/>
                      </a:endParaRPr>
                    </a:p>
                  </a:txBody>
                  <a:tcPr>
                    <a:solidFill>
                      <a:schemeClr val="bg1">
                        <a:lumMod val="85000"/>
                      </a:schemeClr>
                    </a:solidFill>
                  </a:tcPr>
                </a:tc>
                <a:tc hMerge="1">
                  <a:txBody>
                    <a:bodyPr/>
                    <a:lstStyle/>
                    <a:p>
                      <a:endParaRPr lang="de-DE" dirty="0"/>
                    </a:p>
                  </a:txBody>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 am Ende der Schuleingangsphase </a:t>
                      </a:r>
                    </a:p>
                    <a:p>
                      <a:r>
                        <a:rPr lang="de-DE" sz="1600" dirty="0">
                          <a:latin typeface="Arial" panose="020B0604020202020204" pitchFamily="34" charset="0"/>
                          <a:cs typeface="Arial" panose="020B0604020202020204" pitchFamily="34" charset="0"/>
                        </a:rPr>
                        <a:t>Die Schülerinnen und Schüler</a:t>
                      </a:r>
                    </a:p>
                  </a:txBody>
                  <a:tcPr/>
                </a:tc>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entscheiden sich aufgabenbezogen nach eigenen Präferenzen für eine Strategie des Zahlenrechnens (stellenweise, schrittweise, Hilfsaufgabe, Kopfrechnen) und berechnen Aufgaben.</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de-DE" sz="1600" baseline="0" dirty="0">
                          <a:latin typeface="Arial" panose="020B0604020202020204" pitchFamily="34" charset="0"/>
                          <a:cs typeface="Arial" panose="020B0604020202020204" pitchFamily="34" charset="0"/>
                        </a:rPr>
                        <a:t>entscheiden sich aufgabenbezogen nach eigenen Präferenzen für eine Strategie des Zahlenrechnens oder ein schriftliches Normalverfahren, verwenden ggf. digitale Mathematikwerkzeuge und berechnen Aufgaben.</a:t>
                      </a:r>
                    </a:p>
                  </a:txBody>
                  <a:tcPr/>
                </a:tc>
                <a:extLst>
                  <a:ext uri="{0D108BD9-81ED-4DB2-BD59-A6C34878D82A}">
                    <a16:rowId xmlns:a16="http://schemas.microsoft.com/office/drawing/2014/main" val="10002"/>
                  </a:ext>
                </a:extLst>
              </a:tr>
            </a:tbl>
          </a:graphicData>
        </a:graphic>
      </p:graphicFrame>
      <p:sp>
        <p:nvSpPr>
          <p:cNvPr id="7" name="Textplatzhalter 6">
            <a:extLst>
              <a:ext uri="{FF2B5EF4-FFF2-40B4-BE49-F238E27FC236}">
                <a16:creationId xmlns:a16="http://schemas.microsoft.com/office/drawing/2014/main" id="{09DA92D1-F85F-C5CD-3A6E-C96CE17DB83A}"/>
              </a:ext>
            </a:extLst>
          </p:cNvPr>
          <p:cNvSpPr>
            <a:spLocks noGrp="1"/>
          </p:cNvSpPr>
          <p:nvPr>
            <p:ph type="body" sz="quarter" idx="13"/>
          </p:nvPr>
        </p:nvSpPr>
        <p:spPr/>
        <p:txBody>
          <a:bodyPr/>
          <a:lstStyle/>
          <a:p>
            <a:r>
              <a:rPr lang="de-DE" dirty="0"/>
              <a:t>INHALTSBEZOGENE KOMPETENZEN – ZAHLEN UND OPERATIONEN</a:t>
            </a:r>
          </a:p>
        </p:txBody>
      </p:sp>
    </p:spTree>
    <p:extLst>
      <p:ext uri="{BB962C8B-B14F-4D97-AF65-F5344CB8AC3E}">
        <p14:creationId xmlns:p14="http://schemas.microsoft.com/office/powerpoint/2010/main" val="1846351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22</a:t>
            </a:fld>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3679634519"/>
              </p:ext>
            </p:extLst>
          </p:nvPr>
        </p:nvGraphicFramePr>
        <p:xfrm>
          <a:off x="584200" y="1841500"/>
          <a:ext cx="8102600" cy="2255520"/>
        </p:xfrm>
        <a:graphic>
          <a:graphicData uri="http://schemas.openxmlformats.org/drawingml/2006/table">
            <a:tbl>
              <a:tblPr firstRow="1" bandRow="1">
                <a:tableStyleId>{5940675A-B579-460E-94D1-54222C63F5DA}</a:tableStyleId>
              </a:tblPr>
              <a:tblGrid>
                <a:gridCol w="8102600">
                  <a:extLst>
                    <a:ext uri="{9D8B030D-6E8A-4147-A177-3AD203B41FA5}">
                      <a16:colId xmlns:a16="http://schemas.microsoft.com/office/drawing/2014/main" val="20000"/>
                    </a:ext>
                  </a:extLst>
                </a:gridCol>
              </a:tblGrid>
              <a:tr h="294640">
                <a:tc>
                  <a:txBody>
                    <a:bodyPr/>
                    <a:lstStyle/>
                    <a:p>
                      <a:r>
                        <a:rPr lang="de-DE" b="1" dirty="0">
                          <a:latin typeface="Arial" panose="020B0604020202020204" pitchFamily="34" charset="0"/>
                          <a:cs typeface="Arial" panose="020B0604020202020204" pitchFamily="34" charset="0"/>
                        </a:rPr>
                        <a:t>Problemlösen</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entwickeln Ideen für mögliche Vorgehensweisen und gehen dabei sukzessiv strukturiert (auch algorithmisch) vor,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beschreiben, vergleichen und bewerten verschiedene Vorgehensweisen im Hinblick auf Gemeinsamkeiten und Unterschiede,</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8" name="Textfeld 7">
            <a:extLst>
              <a:ext uri="{FF2B5EF4-FFF2-40B4-BE49-F238E27FC236}">
                <a16:creationId xmlns:a16="http://schemas.microsoft.com/office/drawing/2014/main" id="{801D3741-2255-CCC6-2630-94E41453A03F}"/>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82; 8</a:t>
            </a:r>
            <a:r>
              <a:rPr lang="de-DE" sz="1200" dirty="0">
                <a:latin typeface="Arial" panose="020B0604020202020204" pitchFamily="34" charset="0"/>
                <a:cs typeface="Arial" panose="020B0604020202020204" pitchFamily="34" charset="0"/>
              </a:rPr>
              <a:t>4)</a:t>
            </a:r>
            <a:endParaRPr lang="de-DE" sz="1200" b="0" i="0" u="none" strike="noStrike" dirty="0">
              <a:effectLst/>
              <a:latin typeface="Arial" panose="020B0604020202020204" pitchFamily="34" charset="0"/>
              <a:cs typeface="Arial" panose="020B0604020202020204" pitchFamily="34" charset="0"/>
            </a:endParaRPr>
          </a:p>
        </p:txBody>
      </p:sp>
      <p:graphicFrame>
        <p:nvGraphicFramePr>
          <p:cNvPr id="4" name="Tabelle 3">
            <a:extLst>
              <a:ext uri="{FF2B5EF4-FFF2-40B4-BE49-F238E27FC236}">
                <a16:creationId xmlns:a16="http://schemas.microsoft.com/office/drawing/2014/main" id="{5295DF1B-E368-3A71-3E6B-12D62E91446C}"/>
              </a:ext>
            </a:extLst>
          </p:cNvPr>
          <p:cNvGraphicFramePr>
            <a:graphicFrameLocks noGrp="1"/>
          </p:cNvGraphicFramePr>
          <p:nvPr>
            <p:extLst>
              <p:ext uri="{D42A27DB-BD31-4B8C-83A1-F6EECF244321}">
                <p14:modId xmlns:p14="http://schemas.microsoft.com/office/powerpoint/2010/main" val="1561386215"/>
              </p:ext>
            </p:extLst>
          </p:nvPr>
        </p:nvGraphicFramePr>
        <p:xfrm>
          <a:off x="580260" y="4301717"/>
          <a:ext cx="8102600" cy="1524000"/>
        </p:xfrm>
        <a:graphic>
          <a:graphicData uri="http://schemas.openxmlformats.org/drawingml/2006/table">
            <a:tbl>
              <a:tblPr firstRow="1" bandRow="1">
                <a:tableStyleId>{5940675A-B579-460E-94D1-54222C63F5DA}</a:tableStyleId>
              </a:tblPr>
              <a:tblGrid>
                <a:gridCol w="8102600">
                  <a:extLst>
                    <a:ext uri="{9D8B030D-6E8A-4147-A177-3AD203B41FA5}">
                      <a16:colId xmlns:a16="http://schemas.microsoft.com/office/drawing/2014/main" val="20000"/>
                    </a:ext>
                  </a:extLst>
                </a:gridCol>
              </a:tblGrid>
              <a:tr h="294640">
                <a:tc>
                  <a:txBody>
                    <a:bodyPr/>
                    <a:lstStyle/>
                    <a:p>
                      <a:r>
                        <a:rPr lang="de-DE" b="1" dirty="0">
                          <a:latin typeface="Arial" panose="020B0604020202020204" pitchFamily="34" charset="0"/>
                          <a:cs typeface="Arial" panose="020B0604020202020204" pitchFamily="34" charset="0"/>
                        </a:rPr>
                        <a:t>Argumentieren</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begründen ihre Vorgehensweisen nachvollziehbar,</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10" name="Textplatzhalter 9">
            <a:extLst>
              <a:ext uri="{FF2B5EF4-FFF2-40B4-BE49-F238E27FC236}">
                <a16:creationId xmlns:a16="http://schemas.microsoft.com/office/drawing/2014/main" id="{AEF65564-E5F8-F4C2-303E-66F4990C5B07}"/>
              </a:ext>
            </a:extLst>
          </p:cNvPr>
          <p:cNvSpPr>
            <a:spLocks noGrp="1"/>
          </p:cNvSpPr>
          <p:nvPr>
            <p:ph type="body" sz="quarter" idx="13"/>
          </p:nvPr>
        </p:nvSpPr>
        <p:spPr/>
        <p:txBody>
          <a:bodyPr/>
          <a:lstStyle/>
          <a:p>
            <a:r>
              <a:rPr lang="de-DE" dirty="0"/>
              <a:t>PROZESSBEZOGENE KOMPETENZEN</a:t>
            </a:r>
          </a:p>
        </p:txBody>
      </p:sp>
    </p:spTree>
    <p:extLst>
      <p:ext uri="{BB962C8B-B14F-4D97-AF65-F5344CB8AC3E}">
        <p14:creationId xmlns:p14="http://schemas.microsoft.com/office/powerpoint/2010/main" val="177527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p:txBody>
          <a:bodyPr/>
          <a:lstStyle/>
          <a:p>
            <a:r>
              <a:rPr lang="de-DE" dirty="0"/>
              <a:t>Bedeutung und Kompetenzerwartungen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23</a:t>
            </a:fld>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4223134127"/>
              </p:ext>
            </p:extLst>
          </p:nvPr>
        </p:nvGraphicFramePr>
        <p:xfrm>
          <a:off x="584200" y="1841500"/>
          <a:ext cx="8102600" cy="2743200"/>
        </p:xfrm>
        <a:graphic>
          <a:graphicData uri="http://schemas.openxmlformats.org/drawingml/2006/table">
            <a:tbl>
              <a:tblPr firstRow="1" bandRow="1">
                <a:tableStyleId>{5940675A-B579-460E-94D1-54222C63F5DA}</a:tableStyleId>
              </a:tblPr>
              <a:tblGrid>
                <a:gridCol w="8102600">
                  <a:extLst>
                    <a:ext uri="{9D8B030D-6E8A-4147-A177-3AD203B41FA5}">
                      <a16:colId xmlns:a16="http://schemas.microsoft.com/office/drawing/2014/main" val="20000"/>
                    </a:ext>
                  </a:extLst>
                </a:gridCol>
              </a:tblGrid>
              <a:tr h="294640">
                <a:tc>
                  <a:txBody>
                    <a:bodyPr/>
                    <a:lstStyle/>
                    <a:p>
                      <a:r>
                        <a:rPr lang="de-DE" b="1" dirty="0">
                          <a:latin typeface="Arial" panose="020B0604020202020204" pitchFamily="34" charset="0"/>
                          <a:cs typeface="Arial" panose="020B0604020202020204" pitchFamily="34" charset="0"/>
                        </a:rPr>
                        <a:t>Kommunizieren</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erläutern eigene Vorgehensweisen und Ideen verständlich,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halten ihre Arbeitsergebnisse, Vorgehensweisen und Lernerfahrungen fest,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Präsentieren Lösungswege, Ideen und Ergebnisse mithilfe geeigneter Darstellungsformen und (digitaler) Medien,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stellen Lösungswege, Ideen und Ergebnisse für andere nachvollziehbar dar (u. a. im Rahmen von Mathekonferenzen),</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9" name="Textfeld 8">
            <a:extLst>
              <a:ext uri="{FF2B5EF4-FFF2-40B4-BE49-F238E27FC236}">
                <a16:creationId xmlns:a16="http://schemas.microsoft.com/office/drawing/2014/main" id="{801D3741-2255-CCC6-2630-94E41453A03F}"/>
              </a:ext>
            </a:extLst>
          </p:cNvPr>
          <p:cNvSpPr txBox="1"/>
          <p:nvPr/>
        </p:nvSpPr>
        <p:spPr>
          <a:xfrm>
            <a:off x="601309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83-84)</a:t>
            </a:r>
          </a:p>
        </p:txBody>
      </p:sp>
      <p:sp>
        <p:nvSpPr>
          <p:cNvPr id="7" name="Textplatzhalter 6">
            <a:extLst>
              <a:ext uri="{FF2B5EF4-FFF2-40B4-BE49-F238E27FC236}">
                <a16:creationId xmlns:a16="http://schemas.microsoft.com/office/drawing/2014/main" id="{A4B49CA8-746E-D18C-F06F-805F2CC83211}"/>
              </a:ext>
            </a:extLst>
          </p:cNvPr>
          <p:cNvSpPr>
            <a:spLocks noGrp="1"/>
          </p:cNvSpPr>
          <p:nvPr>
            <p:ph type="body" sz="quarter" idx="13"/>
          </p:nvPr>
        </p:nvSpPr>
        <p:spPr/>
        <p:txBody>
          <a:bodyPr/>
          <a:lstStyle/>
          <a:p>
            <a:r>
              <a:rPr lang="de-DE" dirty="0"/>
              <a:t>PROZESSBEZOGENE KOMPETENZEN</a:t>
            </a:r>
          </a:p>
        </p:txBody>
      </p:sp>
    </p:spTree>
    <p:extLst>
      <p:ext uri="{BB962C8B-B14F-4D97-AF65-F5344CB8AC3E}">
        <p14:creationId xmlns:p14="http://schemas.microsoft.com/office/powerpoint/2010/main" val="1691482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p:txBody>
          <a:bodyPr>
            <a:normAutofit/>
          </a:bodyPr>
          <a:lstStyle/>
          <a:p>
            <a:r>
              <a:rPr lang="de-DE" dirty="0"/>
              <a:t>Bedeutung und Kompetenzerwartungen</a:t>
            </a:r>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PROZESSBEZOGENE KOMPETENZEN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24</a:t>
            </a:fld>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1998648685"/>
              </p:ext>
            </p:extLst>
          </p:nvPr>
        </p:nvGraphicFramePr>
        <p:xfrm>
          <a:off x="584200" y="1841500"/>
          <a:ext cx="8102600" cy="2499360"/>
        </p:xfrm>
        <a:graphic>
          <a:graphicData uri="http://schemas.openxmlformats.org/drawingml/2006/table">
            <a:tbl>
              <a:tblPr firstRow="1" bandRow="1">
                <a:tableStyleId>{5940675A-B579-460E-94D1-54222C63F5DA}</a:tableStyleId>
              </a:tblPr>
              <a:tblGrid>
                <a:gridCol w="8102600">
                  <a:extLst>
                    <a:ext uri="{9D8B030D-6E8A-4147-A177-3AD203B41FA5}">
                      <a16:colId xmlns:a16="http://schemas.microsoft.com/office/drawing/2014/main" val="20000"/>
                    </a:ext>
                  </a:extLst>
                </a:gridCol>
              </a:tblGrid>
              <a:tr h="294640">
                <a:tc>
                  <a:txBody>
                    <a:bodyPr/>
                    <a:lstStyle/>
                    <a:p>
                      <a:r>
                        <a:rPr lang="de-DE" b="1" dirty="0">
                          <a:latin typeface="Arial" panose="020B0604020202020204" pitchFamily="34" charset="0"/>
                          <a:cs typeface="Arial" panose="020B0604020202020204" pitchFamily="34" charset="0"/>
                        </a:rPr>
                        <a:t>Darstellen</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de-DE" sz="1600" dirty="0">
                          <a:latin typeface="Arial" panose="020B0604020202020204" pitchFamily="34" charset="0"/>
                          <a:cs typeface="Arial" panose="020B0604020202020204" pitchFamily="34" charset="0"/>
                        </a:rPr>
                        <a:t>Kompetenzerwartungen</a:t>
                      </a:r>
                      <a:r>
                        <a:rPr lang="de-DE" sz="1600" baseline="0" dirty="0">
                          <a:latin typeface="Arial" panose="020B0604020202020204" pitchFamily="34" charset="0"/>
                          <a:cs typeface="Arial" panose="020B0604020202020204" pitchFamily="34" charset="0"/>
                        </a:rPr>
                        <a:t> am Ende der Klasse 4</a:t>
                      </a:r>
                    </a:p>
                    <a:p>
                      <a:r>
                        <a:rPr lang="de-DE" sz="1600" baseline="0" dirty="0">
                          <a:latin typeface="Arial" panose="020B0604020202020204" pitchFamily="34" charset="0"/>
                          <a:cs typeface="Arial" panose="020B0604020202020204" pitchFamily="34" charset="0"/>
                        </a:rPr>
                        <a:t>Die Schülerinnen und Schüler</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setzen (eigene) analoge und digitale Darstellungen ein zur Verdeutlichung von mathematischen Beziehungen,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übertragen eine Darstellung in eine andere Darstellung derselben Darstellungsform,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aseline="0" dirty="0">
                          <a:latin typeface="Arial" panose="020B0604020202020204" pitchFamily="34" charset="0"/>
                          <a:cs typeface="Arial" panose="020B0604020202020204" pitchFamily="34" charset="0"/>
                        </a:rPr>
                        <a:t>übertragen eine Darstellung in eine andere Darstellung einer anderen Darstellungsform,</a:t>
                      </a:r>
                    </a:p>
                    <a:p>
                      <a:pPr marL="285750" indent="-285750">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9" name="Textfeld 8">
            <a:extLst>
              <a:ext uri="{FF2B5EF4-FFF2-40B4-BE49-F238E27FC236}">
                <a16:creationId xmlns:a16="http://schemas.microsoft.com/office/drawing/2014/main" id="{801D3741-2255-CCC6-2630-94E41453A03F}"/>
              </a:ext>
            </a:extLst>
          </p:cNvPr>
          <p:cNvSpPr txBox="1"/>
          <p:nvPr/>
        </p:nvSpPr>
        <p:spPr>
          <a:xfrm>
            <a:off x="6012702" y="5940000"/>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(MSB NRW, 2021</a:t>
            </a:r>
            <a:r>
              <a:rPr lang="de-DE" sz="1200" dirty="0">
                <a:latin typeface="Arial" panose="020B0604020202020204" pitchFamily="34" charset="0"/>
                <a:cs typeface="Arial" panose="020B0604020202020204" pitchFamily="34" charset="0"/>
              </a:rPr>
              <a:t>, </a:t>
            </a:r>
            <a:r>
              <a:rPr lang="de-DE" sz="1200" b="0" i="0" u="none" strike="noStrike" dirty="0">
                <a:effectLst/>
                <a:latin typeface="Arial" panose="020B0604020202020204" pitchFamily="34" charset="0"/>
                <a:cs typeface="Arial" panose="020B0604020202020204" pitchFamily="34" charset="0"/>
              </a:rPr>
              <a:t>S. 84)</a:t>
            </a:r>
          </a:p>
        </p:txBody>
      </p:sp>
    </p:spTree>
    <p:extLst>
      <p:ext uri="{BB962C8B-B14F-4D97-AF65-F5344CB8AC3E}">
        <p14:creationId xmlns:p14="http://schemas.microsoft.com/office/powerpoint/2010/main" val="215179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AA1AE36-4DF3-4019-8568-2B079EC8CA2E}"/>
              </a:ext>
            </a:extLst>
          </p:cNvPr>
          <p:cNvSpPr>
            <a:spLocks noGrp="1"/>
          </p:cNvSpPr>
          <p:nvPr>
            <p:ph idx="1"/>
          </p:nvPr>
        </p:nvSpPr>
        <p:spPr>
          <a:xfrm>
            <a:off x="532897" y="4026699"/>
            <a:ext cx="7903909" cy="2831995"/>
          </a:xfrm>
        </p:spPr>
        <p:txBody>
          <a:bodyPr/>
          <a:lstStyle/>
          <a:p>
            <a:pPr marL="0" indent="0">
              <a:buNone/>
            </a:pPr>
            <a:r>
              <a:rPr lang="de-DE" dirty="0"/>
              <a:t>Dafür ist es wichtig…</a:t>
            </a:r>
          </a:p>
          <a:p>
            <a:r>
              <a:rPr lang="de-DE" dirty="0"/>
              <a:t>unterschiedliche Rechenwege darstellen und erklären zu können</a:t>
            </a:r>
          </a:p>
          <a:p>
            <a:r>
              <a:rPr lang="de-DE" dirty="0"/>
              <a:t>Zahl- und Aufgabenmerkmale wahrnehmen und zu nutzen</a:t>
            </a:r>
          </a:p>
          <a:p>
            <a:pPr marL="0" indent="0">
              <a:buNone/>
            </a:pPr>
            <a:endParaRPr lang="de-DE" dirty="0"/>
          </a:p>
        </p:txBody>
      </p:sp>
      <p:sp>
        <p:nvSpPr>
          <p:cNvPr id="5" name="Datumsplatzhalter 4">
            <a:extLst>
              <a:ext uri="{FF2B5EF4-FFF2-40B4-BE49-F238E27FC236}">
                <a16:creationId xmlns:a16="http://schemas.microsoft.com/office/drawing/2014/main" id="{F08204B1-EF0E-440E-8498-99402E09713B}"/>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4818FF93-E054-4681-ACF1-410E18D988BE}"/>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9" name="Titel 1">
            <a:extLst>
              <a:ext uri="{FF2B5EF4-FFF2-40B4-BE49-F238E27FC236}">
                <a16:creationId xmlns:a16="http://schemas.microsoft.com/office/drawing/2014/main" id="{4158F61A-BF71-647B-7CB8-72B804120426}"/>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sp>
        <p:nvSpPr>
          <p:cNvPr id="2" name="Textfeld 1">
            <a:extLst>
              <a:ext uri="{FF2B5EF4-FFF2-40B4-BE49-F238E27FC236}">
                <a16:creationId xmlns:a16="http://schemas.microsoft.com/office/drawing/2014/main" id="{5CEA30A1-A6B4-DD01-22F3-DB0132770390}"/>
              </a:ext>
            </a:extLst>
          </p:cNvPr>
          <p:cNvSpPr txBox="1"/>
          <p:nvPr/>
        </p:nvSpPr>
        <p:spPr>
          <a:xfrm>
            <a:off x="532897" y="1903041"/>
            <a:ext cx="7133178" cy="2123658"/>
          </a:xfrm>
          <a:prstGeom prst="rect">
            <a:avLst/>
          </a:prstGeom>
          <a:noFill/>
        </p:spPr>
        <p:txBody>
          <a:bodyPr wrap="square" rtlCol="0">
            <a:spAutoFit/>
          </a:bodyPr>
          <a:lstStyle/>
          <a:p>
            <a:pPr>
              <a:lnSpc>
                <a:spcPct val="150000"/>
              </a:lnSpc>
            </a:pPr>
            <a:r>
              <a:rPr lang="de-DE" sz="1800" dirty="0"/>
              <a:t>Kinder sollen ...</a:t>
            </a:r>
          </a:p>
          <a:p>
            <a:pPr marL="285750" indent="-285750">
              <a:lnSpc>
                <a:spcPct val="150000"/>
              </a:lnSpc>
              <a:buFont typeface="Arial" panose="020B0604020202020204" pitchFamily="34" charset="0"/>
              <a:buChar char="•"/>
            </a:pPr>
            <a:r>
              <a:rPr lang="de-DE" sz="1800" dirty="0"/>
              <a:t>eigene Rechenwege entwickeln und verschiedene Rechenwege anwenden</a:t>
            </a:r>
          </a:p>
          <a:p>
            <a:pPr marL="285750" indent="-285750">
              <a:lnSpc>
                <a:spcPct val="150000"/>
              </a:lnSpc>
              <a:buFont typeface="Arial" panose="020B0604020202020204" pitchFamily="34" charset="0"/>
              <a:buChar char="•"/>
            </a:pPr>
            <a:r>
              <a:rPr lang="de-DE" sz="1800" dirty="0"/>
              <a:t>Rechenwege flexibel und sicher einsetzen</a:t>
            </a:r>
          </a:p>
          <a:p>
            <a:endParaRPr lang="de-DE" dirty="0"/>
          </a:p>
        </p:txBody>
      </p:sp>
      <p:sp>
        <p:nvSpPr>
          <p:cNvPr id="3" name="Textplatzhalter 2">
            <a:extLst>
              <a:ext uri="{FF2B5EF4-FFF2-40B4-BE49-F238E27FC236}">
                <a16:creationId xmlns:a16="http://schemas.microsoft.com/office/drawing/2014/main" id="{EE18CC61-A96F-547E-AD07-C4AA5B371844}"/>
              </a:ext>
            </a:extLst>
          </p:cNvPr>
          <p:cNvSpPr txBox="1">
            <a:spLocks/>
          </p:cNvSpPr>
          <p:nvPr/>
        </p:nvSpPr>
        <p:spPr>
          <a:xfrm>
            <a:off x="481264" y="1194030"/>
            <a:ext cx="819109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WAS BEDEUTET ES, SICHER HALBSCHRIFTLICH RECHNEN ZU KÖNNEN?</a:t>
            </a:r>
          </a:p>
        </p:txBody>
      </p:sp>
    </p:spTree>
    <p:extLst>
      <p:ext uri="{BB962C8B-B14F-4D97-AF65-F5344CB8AC3E}">
        <p14:creationId xmlns:p14="http://schemas.microsoft.com/office/powerpoint/2010/main" val="12604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C7D323C-7585-3B29-9983-6D570BD31757}"/>
              </a:ext>
            </a:extLst>
          </p:cNvPr>
          <p:cNvSpPr>
            <a:spLocks noGrp="1"/>
          </p:cNvSpPr>
          <p:nvPr>
            <p:ph type="title"/>
          </p:nvPr>
        </p:nvSpPr>
        <p:spPr/>
        <p:txBody>
          <a:bodyPr/>
          <a:lstStyle/>
          <a:p>
            <a:r>
              <a:rPr lang="de-DE" dirty="0"/>
              <a:t>Hintergrundinfos</a:t>
            </a:r>
          </a:p>
        </p:txBody>
      </p:sp>
      <p:sp>
        <p:nvSpPr>
          <p:cNvPr id="5" name="Datumsplatzhalter 4">
            <a:extLst>
              <a:ext uri="{FF2B5EF4-FFF2-40B4-BE49-F238E27FC236}">
                <a16:creationId xmlns:a16="http://schemas.microsoft.com/office/drawing/2014/main" id="{57098E15-0E37-2D15-D3A9-F93D4C82DED4}"/>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DA21F6DC-4F08-F041-EB5B-55BD4528934B}"/>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9" name="Textplatzhalter 8">
            <a:extLst>
              <a:ext uri="{FF2B5EF4-FFF2-40B4-BE49-F238E27FC236}">
                <a16:creationId xmlns:a16="http://schemas.microsoft.com/office/drawing/2014/main" id="{239BD50D-E091-D8A2-B90A-199CFB1B88C4}"/>
              </a:ext>
            </a:extLst>
          </p:cNvPr>
          <p:cNvSpPr>
            <a:spLocks noGrp="1"/>
          </p:cNvSpPr>
          <p:nvPr>
            <p:ph type="body" sz="quarter" idx="13"/>
          </p:nvPr>
        </p:nvSpPr>
        <p:spPr/>
        <p:txBody>
          <a:bodyPr/>
          <a:lstStyle/>
          <a:p>
            <a:r>
              <a:rPr lang="de-DE" dirty="0"/>
              <a:t>HINWEISE ZU DEN FOLIEN 27-28</a:t>
            </a:r>
            <a:endParaRPr lang="de-DE" dirty="0">
              <a:highlight>
                <a:srgbClr val="FFFF00"/>
              </a:highlight>
            </a:endParaRPr>
          </a:p>
        </p:txBody>
      </p:sp>
      <p:sp>
        <p:nvSpPr>
          <p:cNvPr id="8" name="Inhaltsplatzhalter 7">
            <a:extLst>
              <a:ext uri="{FF2B5EF4-FFF2-40B4-BE49-F238E27FC236}">
                <a16:creationId xmlns:a16="http://schemas.microsoft.com/office/drawing/2014/main" id="{DA87B990-62EF-AA8F-4983-B2649FBAA829}"/>
              </a:ext>
            </a:extLst>
          </p:cNvPr>
          <p:cNvSpPr>
            <a:spLocks noGrp="1"/>
          </p:cNvSpPr>
          <p:nvPr>
            <p:ph idx="1"/>
          </p:nvPr>
        </p:nvSpPr>
        <p:spPr/>
        <p:txBody>
          <a:bodyPr/>
          <a:lstStyle/>
          <a:p>
            <a:r>
              <a:rPr lang="de-DE" sz="1400" b="1" dirty="0"/>
              <a:t>Ziel: </a:t>
            </a:r>
            <a:r>
              <a:rPr lang="de-DE" sz="1400" dirty="0"/>
              <a:t>Bewusstmachen der Bedeutung und Auswirkungen einer verständnisbasierten Erarbeitung halbschriftlicher Rechenstrategien und ihres flexiblen Einsatzes auf eigenen Wegen</a:t>
            </a:r>
          </a:p>
          <a:p>
            <a:r>
              <a:rPr lang="de-DE" sz="1400" dirty="0"/>
              <a:t>Auf Folie 27 wird dargestellt, dass die Vorgabe einer Vorgehensweise für jede Aufgabe z. B. „Rechne immer schrittweise“ (evtl. sogar das rezeptartige Ausführen dieser) dazu führen kann, dass Verstehensgrundlagen für den weiteren Lernprozess fehlen. </a:t>
            </a:r>
          </a:p>
          <a:p>
            <a:r>
              <a:rPr lang="de-DE" sz="1400" dirty="0"/>
              <a:t>Mit Folie 28 wird dann zum einen erläutert, dass halbschriftliche Vorgehensweisen die Grundlage für eine verständnisorientierte Erarbeitung der schriftlichen Verfahren bilden (z. B. vom stellenweisen Subtrahieren zum Entbündeln) und zum anderen, dass Kinder nur mit einem Zahlen- und Aufgabenblick geschickte Vorgehensweisen oder geeignete Rechenmethoden beim Lösen von Aufgaben nutzen können.</a:t>
            </a:r>
          </a:p>
        </p:txBody>
      </p:sp>
    </p:spTree>
    <p:extLst>
      <p:ext uri="{BB962C8B-B14F-4D97-AF65-F5344CB8AC3E}">
        <p14:creationId xmlns:p14="http://schemas.microsoft.com/office/powerpoint/2010/main" val="361359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82221" y="2099294"/>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April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27</a:t>
            </a:fld>
            <a:endParaRPr lang="de-DE" dirty="0"/>
          </a:p>
        </p:txBody>
      </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487539"/>
            <a:ext cx="540000" cy="540000"/>
          </a:xfrm>
          <a:prstGeom prst="rect">
            <a:avLst/>
          </a:prstGeom>
        </p:spPr>
      </p:pic>
      <p:grpSp>
        <p:nvGrpSpPr>
          <p:cNvPr id="8" name="Gruppieren 7">
            <a:extLst>
              <a:ext uri="{FF2B5EF4-FFF2-40B4-BE49-F238E27FC236}">
                <a16:creationId xmlns:a16="http://schemas.microsoft.com/office/drawing/2014/main" id="{A2773E80-6896-52B8-ED75-A926E4089637}"/>
              </a:ext>
            </a:extLst>
          </p:cNvPr>
          <p:cNvGrpSpPr/>
          <p:nvPr/>
        </p:nvGrpSpPr>
        <p:grpSpPr>
          <a:xfrm>
            <a:off x="6721956" y="2711368"/>
            <a:ext cx="531706" cy="527336"/>
            <a:chOff x="2617966" y="4089452"/>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61796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68492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1" name="Titel 1"/>
          <p:cNvSpPr>
            <a:spLocks noGrp="1"/>
          </p:cNvSpPr>
          <p:nvPr>
            <p:ph type="title"/>
          </p:nvPr>
        </p:nvSpPr>
        <p:spPr>
          <a:xfrm>
            <a:off x="1096423" y="382774"/>
            <a:ext cx="7715068" cy="603704"/>
          </a:xfrm>
        </p:spPr>
        <p:txBody>
          <a:bodyPr>
            <a:normAutofit/>
          </a:bodyPr>
          <a:lstStyle/>
          <a:p>
            <a:r>
              <a:rPr lang="de-DE" dirty="0"/>
              <a:t>Bedeutung und Kompetenzerwartungen</a:t>
            </a:r>
          </a:p>
        </p:txBody>
      </p:sp>
      <p:sp>
        <p:nvSpPr>
          <p:cNvPr id="36" name="Textplatzhalter 2"/>
          <p:cNvSpPr>
            <a:spLocks noGrp="1"/>
          </p:cNvSpPr>
          <p:nvPr>
            <p:ph type="body" sz="quarter" idx="13"/>
          </p:nvPr>
        </p:nvSpPr>
        <p:spPr>
          <a:xfrm>
            <a:off x="580260" y="1194030"/>
            <a:ext cx="7935089" cy="445628"/>
          </a:xfrm>
        </p:spPr>
        <p:txBody>
          <a:bodyPr/>
          <a:lstStyle/>
          <a:p>
            <a:r>
              <a:rPr lang="de-DE" dirty="0"/>
              <a:t>WENN GRUNDLAGEN IN HÖHEREN KLASSEN FEHLEN</a:t>
            </a:r>
          </a:p>
        </p:txBody>
      </p:sp>
      <p:sp>
        <p:nvSpPr>
          <p:cNvPr id="44" name="Gewitterblitz 43">
            <a:extLst>
              <a:ext uri="{FF2B5EF4-FFF2-40B4-BE49-F238E27FC236}">
                <a16:creationId xmlns:a16="http://schemas.microsoft.com/office/drawing/2014/main" id="{0B6EA567-3BFE-47D3-8C5D-3A15B563E157}"/>
              </a:ext>
            </a:extLst>
          </p:cNvPr>
          <p:cNvSpPr/>
          <p:nvPr/>
        </p:nvSpPr>
        <p:spPr bwMode="auto">
          <a:xfrm rot="21054473" flipH="1">
            <a:off x="3773250" y="2364499"/>
            <a:ext cx="1665283" cy="2348745"/>
          </a:xfrm>
          <a:prstGeom prst="lightningBolt">
            <a:avLst/>
          </a:prstGeom>
          <a:solidFill>
            <a:schemeClr val="bg1"/>
          </a:solid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19" name="Textfeld 18">
            <a:extLst>
              <a:ext uri="{FF2B5EF4-FFF2-40B4-BE49-F238E27FC236}">
                <a16:creationId xmlns:a16="http://schemas.microsoft.com/office/drawing/2014/main" id="{E801152E-7121-4C77-A605-FCB513E42657}"/>
              </a:ext>
            </a:extLst>
          </p:cNvPr>
          <p:cNvSpPr txBox="1"/>
          <p:nvPr/>
        </p:nvSpPr>
        <p:spPr>
          <a:xfrm>
            <a:off x="6234117" y="3575325"/>
            <a:ext cx="1896709" cy="30777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algn="ctr"/>
            <a:r>
              <a:rPr lang="de-DE" sz="1400" dirty="0">
                <a:latin typeface="Arial" panose="020B0604020202020204" pitchFamily="34" charset="0"/>
                <a:cs typeface="Arial" panose="020B0604020202020204" pitchFamily="34" charset="0"/>
              </a:rPr>
              <a:t>50 000 - 19 999</a:t>
            </a:r>
          </a:p>
        </p:txBody>
      </p:sp>
      <p:sp>
        <p:nvSpPr>
          <p:cNvPr id="21" name="Freihandform: Form 36">
            <a:extLst>
              <a:ext uri="{FF2B5EF4-FFF2-40B4-BE49-F238E27FC236}">
                <a16:creationId xmlns:a16="http://schemas.microsoft.com/office/drawing/2014/main" id="{150CC3A0-45A2-4F1A-8344-3F6F5890E509}"/>
              </a:ext>
            </a:extLst>
          </p:cNvPr>
          <p:cNvSpPr/>
          <p:nvPr/>
        </p:nvSpPr>
        <p:spPr>
          <a:xfrm>
            <a:off x="6174649" y="2291879"/>
            <a:ext cx="1704974" cy="230375"/>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Flexibles Rechnen</a:t>
            </a:r>
            <a:endParaRPr lang="de-DE" sz="1600" dirty="0">
              <a:solidFill>
                <a:schemeClr val="tx1"/>
              </a:solidFill>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E222D9BB-0ADC-4DFD-99EF-0A1BB10F283A}"/>
              </a:ext>
            </a:extLst>
          </p:cNvPr>
          <p:cNvSpPr txBox="1"/>
          <p:nvPr/>
        </p:nvSpPr>
        <p:spPr>
          <a:xfrm>
            <a:off x="1513226" y="4938830"/>
            <a:ext cx="1268476" cy="738664"/>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u="sng" dirty="0">
                <a:latin typeface="Arial" panose="020B0604020202020204" pitchFamily="34" charset="0"/>
                <a:cs typeface="Arial" panose="020B0604020202020204" pitchFamily="34" charset="0"/>
              </a:rPr>
              <a:t>52 - 39 =</a:t>
            </a:r>
          </a:p>
          <a:p>
            <a:r>
              <a:rPr lang="de-DE" sz="1400" dirty="0">
                <a:latin typeface="Arial" panose="020B0604020202020204" pitchFamily="34" charset="0"/>
                <a:cs typeface="Arial" panose="020B0604020202020204" pitchFamily="34" charset="0"/>
              </a:rPr>
              <a:t>52 - 30 = 22</a:t>
            </a:r>
          </a:p>
          <a:p>
            <a:r>
              <a:rPr lang="de-DE" sz="1400" dirty="0">
                <a:latin typeface="Arial" panose="020B0604020202020204" pitchFamily="34" charset="0"/>
                <a:cs typeface="Arial" panose="020B0604020202020204" pitchFamily="34" charset="0"/>
              </a:rPr>
              <a:t>12 -   9 =   3</a:t>
            </a:r>
          </a:p>
        </p:txBody>
      </p:sp>
      <p:sp>
        <p:nvSpPr>
          <p:cNvPr id="25" name="Freihandform: Form 35">
            <a:extLst>
              <a:ext uri="{FF2B5EF4-FFF2-40B4-BE49-F238E27FC236}">
                <a16:creationId xmlns:a16="http://schemas.microsoft.com/office/drawing/2014/main" id="{62F273C9-141B-4940-809C-6A5EFA2F6C25}"/>
              </a:ext>
            </a:extLst>
          </p:cNvPr>
          <p:cNvSpPr/>
          <p:nvPr/>
        </p:nvSpPr>
        <p:spPr>
          <a:xfrm>
            <a:off x="141992" y="3704772"/>
            <a:ext cx="2015514" cy="970868"/>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Halbschriftliches Rechnen mit vorgegebenen Rechenwegen</a:t>
            </a:r>
          </a:p>
        </p:txBody>
      </p:sp>
      <p:grpSp>
        <p:nvGrpSpPr>
          <p:cNvPr id="20" name="Gruppieren 19">
            <a:extLst>
              <a:ext uri="{FF2B5EF4-FFF2-40B4-BE49-F238E27FC236}">
                <a16:creationId xmlns:a16="http://schemas.microsoft.com/office/drawing/2014/main" id="{FA367F7B-168E-53D1-09EB-05DED2D64F13}"/>
              </a:ext>
            </a:extLst>
          </p:cNvPr>
          <p:cNvGrpSpPr/>
          <p:nvPr/>
        </p:nvGrpSpPr>
        <p:grpSpPr>
          <a:xfrm>
            <a:off x="998663" y="4912367"/>
            <a:ext cx="218961" cy="218961"/>
            <a:chOff x="2416245" y="4222415"/>
            <a:chExt cx="216000" cy="216000"/>
          </a:xfrm>
        </p:grpSpPr>
        <p:sp>
          <p:nvSpPr>
            <p:cNvPr id="22" name="Ellipse 48">
              <a:extLst>
                <a:ext uri="{FF2B5EF4-FFF2-40B4-BE49-F238E27FC236}">
                  <a16:creationId xmlns:a16="http://schemas.microsoft.com/office/drawing/2014/main" id="{C77BF7BF-D13A-FCFA-A90D-AE32111B28FD}"/>
                </a:ext>
              </a:extLst>
            </p:cNvPr>
            <p:cNvSpPr/>
            <p:nvPr/>
          </p:nvSpPr>
          <p:spPr>
            <a:xfrm>
              <a:off x="2416245" y="4222415"/>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23" name="Ellipse 49">
              <a:extLst>
                <a:ext uri="{FF2B5EF4-FFF2-40B4-BE49-F238E27FC236}">
                  <a16:creationId xmlns:a16="http://schemas.microsoft.com/office/drawing/2014/main" id="{7EBB8319-6DE9-2E46-5A42-9482DFC66CD7}"/>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Tree>
    <p:extLst>
      <p:ext uri="{BB962C8B-B14F-4D97-AF65-F5344CB8AC3E}">
        <p14:creationId xmlns:p14="http://schemas.microsoft.com/office/powerpoint/2010/main" val="2913991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82221" y="2099294"/>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fld id="{6978E1F4-6E8D-3A48-86F8-3FA434102642}" type="datetime6">
              <a:rPr lang="de-DE" smtClean="0"/>
              <a:t>April 24</a:t>
            </a:fld>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28</a:t>
            </a:fld>
            <a:endParaRPr lang="de-DE" dirty="0"/>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998663" y="4912367"/>
            <a:ext cx="218961" cy="218961"/>
            <a:chOff x="2416245" y="4222415"/>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416245" y="4222415"/>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487539"/>
            <a:ext cx="540000" cy="540000"/>
          </a:xfrm>
          <a:prstGeom prst="rect">
            <a:avLst/>
          </a:prstGeom>
        </p:spPr>
      </p:pic>
      <p:grpSp>
        <p:nvGrpSpPr>
          <p:cNvPr id="8" name="Gruppieren 7">
            <a:extLst>
              <a:ext uri="{FF2B5EF4-FFF2-40B4-BE49-F238E27FC236}">
                <a16:creationId xmlns:a16="http://schemas.microsoft.com/office/drawing/2014/main" id="{A2773E80-6896-52B8-ED75-A926E4089637}"/>
              </a:ext>
            </a:extLst>
          </p:cNvPr>
          <p:cNvGrpSpPr/>
          <p:nvPr/>
        </p:nvGrpSpPr>
        <p:grpSpPr>
          <a:xfrm>
            <a:off x="6721956" y="2711368"/>
            <a:ext cx="531706" cy="527336"/>
            <a:chOff x="2617966" y="4089452"/>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617966" y="4089452"/>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684924" y="4151951"/>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1" name="Titel 1"/>
          <p:cNvSpPr>
            <a:spLocks noGrp="1"/>
          </p:cNvSpPr>
          <p:nvPr>
            <p:ph type="title"/>
          </p:nvPr>
        </p:nvSpPr>
        <p:spPr>
          <a:xfrm>
            <a:off x="1096423" y="382774"/>
            <a:ext cx="7715068" cy="603704"/>
          </a:xfrm>
        </p:spPr>
        <p:txBody>
          <a:bodyPr>
            <a:normAutofit/>
          </a:bodyPr>
          <a:lstStyle/>
          <a:p>
            <a:r>
              <a:rPr lang="de-DE" dirty="0"/>
              <a:t>Bedeutung und Kompetenzerwartungen</a:t>
            </a:r>
          </a:p>
        </p:txBody>
      </p:sp>
      <p:sp>
        <p:nvSpPr>
          <p:cNvPr id="36" name="Textplatzhalter 2"/>
          <p:cNvSpPr>
            <a:spLocks noGrp="1"/>
          </p:cNvSpPr>
          <p:nvPr>
            <p:ph type="body" sz="quarter" idx="13"/>
          </p:nvPr>
        </p:nvSpPr>
        <p:spPr>
          <a:xfrm>
            <a:off x="580260" y="1194030"/>
            <a:ext cx="7935089" cy="445628"/>
          </a:xfrm>
        </p:spPr>
        <p:txBody>
          <a:bodyPr/>
          <a:lstStyle/>
          <a:p>
            <a:r>
              <a:rPr lang="de-DE" dirty="0"/>
              <a:t>WENN GRUNDLAGEN IN HÖHEREN KLASSEN FEHLEN</a:t>
            </a:r>
          </a:p>
        </p:txBody>
      </p:sp>
      <p:sp>
        <p:nvSpPr>
          <p:cNvPr id="21" name="Freihandform: Form 36">
            <a:extLst>
              <a:ext uri="{FF2B5EF4-FFF2-40B4-BE49-F238E27FC236}">
                <a16:creationId xmlns:a16="http://schemas.microsoft.com/office/drawing/2014/main" id="{150CC3A0-45A2-4F1A-8344-3F6F5890E509}"/>
              </a:ext>
            </a:extLst>
          </p:cNvPr>
          <p:cNvSpPr/>
          <p:nvPr/>
        </p:nvSpPr>
        <p:spPr>
          <a:xfrm>
            <a:off x="6174649" y="2291879"/>
            <a:ext cx="1704974" cy="230375"/>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Flexibles Rechnen</a:t>
            </a:r>
            <a:endParaRPr lang="de-DE" sz="1600" dirty="0">
              <a:solidFill>
                <a:schemeClr val="tx1"/>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BA6C1CB0-FF87-229E-FCC8-FFD4744597E0}"/>
              </a:ext>
            </a:extLst>
          </p:cNvPr>
          <p:cNvSpPr txBox="1"/>
          <p:nvPr/>
        </p:nvSpPr>
        <p:spPr>
          <a:xfrm>
            <a:off x="4876803" y="4923761"/>
            <a:ext cx="4214010" cy="1138773"/>
          </a:xfrm>
          <a:prstGeom prst="rect">
            <a:avLst/>
          </a:prstGeom>
          <a:noFill/>
        </p:spPr>
        <p:txBody>
          <a:bodyPr wrap="square" rtlCol="0">
            <a:spAutoFit/>
          </a:bodyPr>
          <a:lstStyle/>
          <a:p>
            <a:r>
              <a:rPr lang="de-DE" sz="1700" dirty="0">
                <a:solidFill>
                  <a:srgbClr val="327D87"/>
                </a:solidFill>
              </a:rPr>
              <a:t>Entwicklung eines Zahl- und Aufgabenblicks zum flexiblen Rechnen  sowie als Verständnisgrundlage für die Erarbeitung der schriftlichen Verfahren</a:t>
            </a:r>
          </a:p>
        </p:txBody>
      </p:sp>
      <p:sp>
        <p:nvSpPr>
          <p:cNvPr id="23" name="Textfeld 22">
            <a:extLst>
              <a:ext uri="{FF2B5EF4-FFF2-40B4-BE49-F238E27FC236}">
                <a16:creationId xmlns:a16="http://schemas.microsoft.com/office/drawing/2014/main" id="{E222D9BB-0ADC-4DFD-99EF-0A1BB10F283A}"/>
              </a:ext>
            </a:extLst>
          </p:cNvPr>
          <p:cNvSpPr txBox="1"/>
          <p:nvPr/>
        </p:nvSpPr>
        <p:spPr>
          <a:xfrm>
            <a:off x="615309" y="5700586"/>
            <a:ext cx="1268477" cy="523220"/>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u="sng" dirty="0">
                <a:latin typeface="Arial" panose="020B0604020202020204" pitchFamily="34" charset="0"/>
                <a:cs typeface="Arial" panose="020B0604020202020204" pitchFamily="34" charset="0"/>
              </a:rPr>
              <a:t>52 - 39 =</a:t>
            </a:r>
          </a:p>
          <a:p>
            <a:r>
              <a:rPr lang="de-DE" sz="1400" dirty="0">
                <a:latin typeface="Arial" panose="020B0604020202020204" pitchFamily="34" charset="0"/>
                <a:cs typeface="Arial" panose="020B0604020202020204" pitchFamily="34" charset="0"/>
              </a:rPr>
              <a:t>39 + __ = 52</a:t>
            </a:r>
          </a:p>
        </p:txBody>
      </p:sp>
      <p:sp>
        <p:nvSpPr>
          <p:cNvPr id="26" name="Freihandform: Form 36">
            <a:extLst>
              <a:ext uri="{FF2B5EF4-FFF2-40B4-BE49-F238E27FC236}">
                <a16:creationId xmlns:a16="http://schemas.microsoft.com/office/drawing/2014/main" id="{E314242D-5BB4-48D2-9083-D1FB18040CD7}"/>
              </a:ext>
            </a:extLst>
          </p:cNvPr>
          <p:cNvSpPr/>
          <p:nvPr/>
        </p:nvSpPr>
        <p:spPr>
          <a:xfrm>
            <a:off x="3200911" y="2116630"/>
            <a:ext cx="2512313" cy="1189476"/>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de-DE" sz="1600" dirty="0">
                <a:solidFill>
                  <a:schemeClr val="tx1"/>
                </a:solidFill>
                <a:latin typeface="Arial" panose="020B0604020202020204" pitchFamily="34" charset="0"/>
                <a:cs typeface="Arial" panose="020B0604020202020204" pitchFamily="34" charset="0"/>
              </a:rPr>
              <a:t>Beschreiben und sicheres Ausführen der s</a:t>
            </a:r>
            <a:r>
              <a:rPr lang="de-DE" sz="1600" kern="1200" dirty="0">
                <a:solidFill>
                  <a:schemeClr val="tx1"/>
                </a:solidFill>
                <a:latin typeface="Arial" panose="020B0604020202020204" pitchFamily="34" charset="0"/>
                <a:cs typeface="Arial" panose="020B0604020202020204" pitchFamily="34" charset="0"/>
              </a:rPr>
              <a:t>chriftlichen Rechenverfahren</a:t>
            </a:r>
          </a:p>
          <a:p>
            <a:pPr marL="0" lvl="0" indent="0" algn="l" defTabSz="711200">
              <a:lnSpc>
                <a:spcPct val="90000"/>
              </a:lnSpc>
              <a:spcBef>
                <a:spcPct val="0"/>
              </a:spcBef>
              <a:spcAft>
                <a:spcPct val="35000"/>
              </a:spcAft>
              <a:buNone/>
            </a:pPr>
            <a:r>
              <a:rPr lang="de-DE" sz="1600" dirty="0">
                <a:solidFill>
                  <a:schemeClr val="tx1"/>
                </a:solidFill>
                <a:latin typeface="Arial" panose="020B0604020202020204" pitchFamily="34" charset="0"/>
                <a:cs typeface="Arial" panose="020B0604020202020204" pitchFamily="34" charset="0"/>
              </a:rPr>
              <a:t>(Ergänzen, Entbündeln oder Erweitern)</a:t>
            </a:r>
          </a:p>
        </p:txBody>
      </p:sp>
      <p:sp>
        <p:nvSpPr>
          <p:cNvPr id="28" name="Ellipse 48">
            <a:extLst>
              <a:ext uri="{FF2B5EF4-FFF2-40B4-BE49-F238E27FC236}">
                <a16:creationId xmlns:a16="http://schemas.microsoft.com/office/drawing/2014/main" id="{5314168E-3881-2DE3-AC85-3C674FB387FD}"/>
              </a:ext>
            </a:extLst>
          </p:cNvPr>
          <p:cNvSpPr/>
          <p:nvPr/>
        </p:nvSpPr>
        <p:spPr>
          <a:xfrm>
            <a:off x="4166916" y="3332483"/>
            <a:ext cx="375150" cy="37515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27" name="Ellipse 49">
            <a:extLst>
              <a:ext uri="{FF2B5EF4-FFF2-40B4-BE49-F238E27FC236}">
                <a16:creationId xmlns:a16="http://schemas.microsoft.com/office/drawing/2014/main" id="{539E9C35-C926-A078-D2D8-4EE0BBA5941C}"/>
              </a:ext>
            </a:extLst>
          </p:cNvPr>
          <p:cNvSpPr/>
          <p:nvPr/>
        </p:nvSpPr>
        <p:spPr>
          <a:xfrm>
            <a:off x="4275419" y="3440986"/>
            <a:ext cx="158144" cy="15814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7" name="Abgerundetes Rechteck 5">
            <a:extLst>
              <a:ext uri="{FF2B5EF4-FFF2-40B4-BE49-F238E27FC236}">
                <a16:creationId xmlns:a16="http://schemas.microsoft.com/office/drawing/2014/main" id="{A1A16CCA-12F9-9509-ED88-42EAC2182CFB}"/>
              </a:ext>
            </a:extLst>
          </p:cNvPr>
          <p:cNvSpPr/>
          <p:nvPr/>
        </p:nvSpPr>
        <p:spPr bwMode="auto">
          <a:xfrm>
            <a:off x="141892" y="1749862"/>
            <a:ext cx="2379476"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600" dirty="0">
                <a:solidFill>
                  <a:srgbClr val="327A86"/>
                </a:solidFill>
                <a:cs typeface="Calibri"/>
              </a:rPr>
              <a:t>Langfristigkeit</a:t>
            </a:r>
            <a:br>
              <a:rPr lang="de-DE" sz="1600" dirty="0">
                <a:solidFill>
                  <a:srgbClr val="327A86"/>
                </a:solidFill>
                <a:cs typeface="Calibri"/>
              </a:rPr>
            </a:br>
            <a:r>
              <a:rPr lang="de-DE" sz="1600" dirty="0">
                <a:solidFill>
                  <a:srgbClr val="327A86"/>
                </a:solidFill>
                <a:cs typeface="Calibri"/>
              </a:rPr>
              <a:t>statt Kurzfristigkeit</a:t>
            </a:r>
          </a:p>
        </p:txBody>
      </p:sp>
      <p:sp>
        <p:nvSpPr>
          <p:cNvPr id="38" name="Textfeld 37">
            <a:extLst>
              <a:ext uri="{FF2B5EF4-FFF2-40B4-BE49-F238E27FC236}">
                <a16:creationId xmlns:a16="http://schemas.microsoft.com/office/drawing/2014/main" id="{E222D9BB-0ADC-4DFD-99EF-0A1BB10F283A}"/>
              </a:ext>
            </a:extLst>
          </p:cNvPr>
          <p:cNvSpPr txBox="1"/>
          <p:nvPr/>
        </p:nvSpPr>
        <p:spPr>
          <a:xfrm>
            <a:off x="2869143" y="5471852"/>
            <a:ext cx="1355836" cy="738664"/>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u="sng" dirty="0">
                <a:latin typeface="Arial" panose="020B0604020202020204" pitchFamily="34" charset="0"/>
                <a:cs typeface="Arial" panose="020B0604020202020204" pitchFamily="34" charset="0"/>
              </a:rPr>
              <a:t>52 - 39 </a:t>
            </a:r>
            <a:r>
              <a:rPr lang="de-DE" sz="1400" dirty="0">
                <a:latin typeface="Arial" panose="020B0604020202020204" pitchFamily="34" charset="0"/>
                <a:cs typeface="Arial" panose="020B0604020202020204" pitchFamily="34" charset="0"/>
              </a:rPr>
              <a:t>=</a:t>
            </a:r>
          </a:p>
          <a:p>
            <a:r>
              <a:rPr lang="de-DE" sz="1400" dirty="0">
                <a:latin typeface="Arial" panose="020B0604020202020204" pitchFamily="34" charset="0"/>
                <a:cs typeface="Arial" panose="020B0604020202020204" pitchFamily="34" charset="0"/>
              </a:rPr>
              <a:t>50 - 30 = 20</a:t>
            </a:r>
          </a:p>
          <a:p>
            <a:r>
              <a:rPr lang="de-DE" sz="1400" dirty="0">
                <a:latin typeface="Arial" panose="020B0604020202020204" pitchFamily="34" charset="0"/>
                <a:cs typeface="Arial" panose="020B0604020202020204" pitchFamily="34" charset="0"/>
              </a:rPr>
              <a:t>  2 -   9 = - 7</a:t>
            </a:r>
          </a:p>
        </p:txBody>
      </p:sp>
      <p:grpSp>
        <p:nvGrpSpPr>
          <p:cNvPr id="13" name="Gruppieren 12"/>
          <p:cNvGrpSpPr/>
          <p:nvPr/>
        </p:nvGrpSpPr>
        <p:grpSpPr>
          <a:xfrm>
            <a:off x="3823692" y="3948562"/>
            <a:ext cx="922223" cy="984885"/>
            <a:chOff x="3814307" y="3842439"/>
            <a:chExt cx="922223" cy="1068366"/>
          </a:xfrm>
        </p:grpSpPr>
        <p:sp>
          <p:nvSpPr>
            <p:cNvPr id="29" name="Textfeld 28">
              <a:extLst>
                <a:ext uri="{FF2B5EF4-FFF2-40B4-BE49-F238E27FC236}">
                  <a16:creationId xmlns:a16="http://schemas.microsoft.com/office/drawing/2014/main" id="{B7CA499D-DADE-37FF-BBC7-81109FAA0A17}"/>
                </a:ext>
              </a:extLst>
            </p:cNvPr>
            <p:cNvSpPr txBox="1"/>
            <p:nvPr/>
          </p:nvSpPr>
          <p:spPr>
            <a:xfrm>
              <a:off x="3814307" y="3842439"/>
              <a:ext cx="922223" cy="1068366"/>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dirty="0">
                  <a:latin typeface="Arial" panose="020B0604020202020204" pitchFamily="34" charset="0"/>
                  <a:cs typeface="Arial" panose="020B0604020202020204" pitchFamily="34" charset="0"/>
                </a:rPr>
                <a:t>    6542 </a:t>
              </a:r>
            </a:p>
            <a:p>
              <a:r>
                <a:rPr lang="de-DE" sz="1400" dirty="0">
                  <a:latin typeface="Arial" panose="020B0604020202020204" pitchFamily="34" charset="0"/>
                  <a:cs typeface="Arial" panose="020B0604020202020204" pitchFamily="34" charset="0"/>
                </a:rPr>
                <a:t> -  3628</a:t>
              </a:r>
            </a:p>
            <a:p>
              <a:r>
                <a:rPr lang="de-DE" sz="1400" dirty="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rPr>
                <a:t>1   1</a:t>
              </a:r>
              <a:endParaRPr lang="de-DE" sz="14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2914</a:t>
              </a:r>
            </a:p>
          </p:txBody>
        </p:sp>
        <p:cxnSp>
          <p:nvCxnSpPr>
            <p:cNvPr id="4" name="Gerade Verbindung 3"/>
            <p:cNvCxnSpPr/>
            <p:nvPr/>
          </p:nvCxnSpPr>
          <p:spPr>
            <a:xfrm>
              <a:off x="3898507" y="4592989"/>
              <a:ext cx="6341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ieren 11"/>
          <p:cNvGrpSpPr/>
          <p:nvPr/>
        </p:nvGrpSpPr>
        <p:grpSpPr>
          <a:xfrm>
            <a:off x="4791002" y="3686358"/>
            <a:ext cx="922223" cy="954107"/>
            <a:chOff x="4791002" y="3686358"/>
            <a:chExt cx="922223" cy="954107"/>
          </a:xfrm>
        </p:grpSpPr>
        <p:sp>
          <p:nvSpPr>
            <p:cNvPr id="39" name="Textfeld 38">
              <a:extLst>
                <a:ext uri="{FF2B5EF4-FFF2-40B4-BE49-F238E27FC236}">
                  <a16:creationId xmlns:a16="http://schemas.microsoft.com/office/drawing/2014/main" id="{B7CA499D-DADE-37FF-BBC7-81109FAA0A17}"/>
                </a:ext>
              </a:extLst>
            </p:cNvPr>
            <p:cNvSpPr txBox="1"/>
            <p:nvPr/>
          </p:nvSpPr>
          <p:spPr>
            <a:xfrm>
              <a:off x="4791002" y="3686358"/>
              <a:ext cx="922223" cy="95410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dirty="0">
                  <a:latin typeface="Arial" panose="020B0604020202020204" pitchFamily="34" charset="0"/>
                  <a:cs typeface="Arial" panose="020B0604020202020204" pitchFamily="34" charset="0"/>
                </a:rPr>
                <a:t>    </a:t>
              </a:r>
              <a:r>
                <a:rPr lang="de-DE" sz="700" dirty="0">
                  <a:latin typeface="Arial" panose="020B0604020202020204" pitchFamily="34" charset="0"/>
                  <a:cs typeface="Arial" panose="020B0604020202020204" pitchFamily="34" charset="0"/>
                </a:rPr>
                <a:t>5 </a:t>
              </a:r>
              <a:r>
                <a:rPr lang="de-DE" sz="900" dirty="0">
                  <a:latin typeface="Arial" panose="020B0604020202020204" pitchFamily="34" charset="0"/>
                  <a:cs typeface="Arial" panose="020B0604020202020204" pitchFamily="34" charset="0"/>
                </a:rPr>
                <a:t>10 </a:t>
              </a:r>
              <a:r>
                <a:rPr lang="de-DE" sz="700" dirty="0">
                  <a:latin typeface="Arial" panose="020B0604020202020204" pitchFamily="34" charset="0"/>
                  <a:cs typeface="Arial" panose="020B0604020202020204" pitchFamily="34" charset="0"/>
                </a:rPr>
                <a:t>3</a:t>
              </a:r>
              <a:r>
                <a:rPr lang="de-DE" sz="900" dirty="0">
                  <a:latin typeface="Arial" panose="020B0604020202020204" pitchFamily="34" charset="0"/>
                  <a:cs typeface="Arial" panose="020B0604020202020204" pitchFamily="34" charset="0"/>
                </a:rPr>
                <a:t> 10</a:t>
              </a:r>
            </a:p>
            <a:p>
              <a:r>
                <a:rPr lang="de-DE" sz="1400" dirty="0">
                  <a:latin typeface="Arial" panose="020B0604020202020204" pitchFamily="34" charset="0"/>
                  <a:cs typeface="Arial" panose="020B0604020202020204" pitchFamily="34" charset="0"/>
                </a:rPr>
                <a:t>    6542 </a:t>
              </a:r>
            </a:p>
            <a:p>
              <a:r>
                <a:rPr lang="de-DE" sz="1400" dirty="0">
                  <a:latin typeface="Arial" panose="020B0604020202020204" pitchFamily="34" charset="0"/>
                  <a:cs typeface="Arial" panose="020B0604020202020204" pitchFamily="34" charset="0"/>
                </a:rPr>
                <a:t> </a:t>
              </a:r>
              <a:r>
                <a:rPr lang="de-DE" sz="1400" u="sng" dirty="0">
                  <a:latin typeface="Arial" panose="020B0604020202020204" pitchFamily="34" charset="0"/>
                  <a:cs typeface="Arial" panose="020B0604020202020204" pitchFamily="34" charset="0"/>
                </a:rPr>
                <a:t>-  3628</a:t>
              </a:r>
            </a:p>
            <a:p>
              <a:r>
                <a:rPr lang="de-DE" sz="1400" dirty="0">
                  <a:latin typeface="Arial" panose="020B0604020202020204" pitchFamily="34" charset="0"/>
                  <a:cs typeface="Arial" panose="020B0604020202020204" pitchFamily="34" charset="0"/>
                </a:rPr>
                <a:t>    2914</a:t>
              </a:r>
            </a:p>
          </p:txBody>
        </p:sp>
        <p:cxnSp>
          <p:nvCxnSpPr>
            <p:cNvPr id="9" name="Gerade Verbindung 8"/>
            <p:cNvCxnSpPr/>
            <p:nvPr/>
          </p:nvCxnSpPr>
          <p:spPr>
            <a:xfrm>
              <a:off x="5292840" y="3969541"/>
              <a:ext cx="80094" cy="160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5086206" y="3980019"/>
              <a:ext cx="80094" cy="160186"/>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Freihandform: Form 35">
            <a:extLst>
              <a:ext uri="{FF2B5EF4-FFF2-40B4-BE49-F238E27FC236}">
                <a16:creationId xmlns:a16="http://schemas.microsoft.com/office/drawing/2014/main" id="{FA70E8EA-9CDF-9111-A1AB-93C60368AEBD}"/>
              </a:ext>
            </a:extLst>
          </p:cNvPr>
          <p:cNvSpPr/>
          <p:nvPr/>
        </p:nvSpPr>
        <p:spPr>
          <a:xfrm>
            <a:off x="141992" y="3704772"/>
            <a:ext cx="1815795" cy="970868"/>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Halbschriftliches Rechnen auf eigenen Wegen</a:t>
            </a:r>
          </a:p>
        </p:txBody>
      </p:sp>
      <p:sp>
        <p:nvSpPr>
          <p:cNvPr id="15" name="Textfeld 14">
            <a:extLst>
              <a:ext uri="{FF2B5EF4-FFF2-40B4-BE49-F238E27FC236}">
                <a16:creationId xmlns:a16="http://schemas.microsoft.com/office/drawing/2014/main" id="{8FDAB9BC-4EE5-66F4-7C1E-C317ABCE561D}"/>
              </a:ext>
            </a:extLst>
          </p:cNvPr>
          <p:cNvSpPr txBox="1"/>
          <p:nvPr/>
        </p:nvSpPr>
        <p:spPr>
          <a:xfrm>
            <a:off x="1513226" y="4938830"/>
            <a:ext cx="1268476" cy="738664"/>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DE" sz="1400" u="sng" dirty="0">
                <a:latin typeface="Arial" panose="020B0604020202020204" pitchFamily="34" charset="0"/>
                <a:cs typeface="Arial" panose="020B0604020202020204" pitchFamily="34" charset="0"/>
              </a:rPr>
              <a:t>52 - 39 =</a:t>
            </a:r>
          </a:p>
          <a:p>
            <a:r>
              <a:rPr lang="de-DE" sz="1400" dirty="0">
                <a:latin typeface="Arial" panose="020B0604020202020204" pitchFamily="34" charset="0"/>
                <a:cs typeface="Arial" panose="020B0604020202020204" pitchFamily="34" charset="0"/>
              </a:rPr>
              <a:t>52 - 30 = 22</a:t>
            </a:r>
          </a:p>
          <a:p>
            <a:r>
              <a:rPr lang="de-DE" sz="1400" dirty="0">
                <a:latin typeface="Arial" panose="020B0604020202020204" pitchFamily="34" charset="0"/>
                <a:cs typeface="Arial" panose="020B0604020202020204" pitchFamily="34" charset="0"/>
              </a:rPr>
              <a:t>12 -   9=    3</a:t>
            </a:r>
          </a:p>
        </p:txBody>
      </p:sp>
      <p:sp>
        <p:nvSpPr>
          <p:cNvPr id="16" name="Textfeld 15">
            <a:extLst>
              <a:ext uri="{FF2B5EF4-FFF2-40B4-BE49-F238E27FC236}">
                <a16:creationId xmlns:a16="http://schemas.microsoft.com/office/drawing/2014/main" id="{019CB997-ECE6-EBE3-CCD7-4B93B4FDB608}"/>
              </a:ext>
            </a:extLst>
          </p:cNvPr>
          <p:cNvSpPr txBox="1"/>
          <p:nvPr/>
        </p:nvSpPr>
        <p:spPr>
          <a:xfrm>
            <a:off x="6234117" y="3575325"/>
            <a:ext cx="1896709" cy="738664"/>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algn="ctr"/>
            <a:r>
              <a:rPr lang="de-DE" sz="1400" dirty="0">
                <a:latin typeface="Arial" panose="020B0604020202020204" pitchFamily="34" charset="0"/>
                <a:cs typeface="Arial" panose="020B0604020202020204" pitchFamily="34" charset="0"/>
              </a:rPr>
              <a:t>50 000 - 19 999</a:t>
            </a:r>
          </a:p>
          <a:p>
            <a:pPr algn="ctr"/>
            <a:endParaRPr lang="de-DE" sz="1400" dirty="0">
              <a:latin typeface="Arial" panose="020B0604020202020204" pitchFamily="34" charset="0"/>
              <a:cs typeface="Arial" panose="020B0604020202020204" pitchFamily="34" charset="0"/>
            </a:endParaRPr>
          </a:p>
          <a:p>
            <a:pPr algn="ctr"/>
            <a:r>
              <a:rPr lang="de-DE" sz="1400" dirty="0">
                <a:latin typeface="Arial" panose="020B0604020202020204" pitchFamily="34" charset="0"/>
                <a:cs typeface="Arial" panose="020B0604020202020204" pitchFamily="34" charset="0"/>
              </a:rPr>
              <a:t>16 542 - 5678</a:t>
            </a:r>
          </a:p>
        </p:txBody>
      </p:sp>
    </p:spTree>
    <p:extLst>
      <p:ext uri="{BB962C8B-B14F-4D97-AF65-F5344CB8AC3E}">
        <p14:creationId xmlns:p14="http://schemas.microsoft.com/office/powerpoint/2010/main" val="925634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165834" cy="5031449"/>
          </a:xfrm>
        </p:spPr>
        <p:txBody>
          <a:bodyPr/>
          <a:lstStyle/>
          <a:p>
            <a:pPr>
              <a:lnSpc>
                <a:spcPct val="100000"/>
              </a:lnSpc>
            </a:pPr>
            <a:r>
              <a:rPr lang="de-DE" dirty="0"/>
              <a:t>Reflexion des Erprobungsauftrags</a:t>
            </a:r>
          </a:p>
          <a:p>
            <a:r>
              <a:rPr lang="de-DE" dirty="0"/>
              <a:t>Bedeutung und Kompetenzerwartungen</a:t>
            </a:r>
          </a:p>
          <a:p>
            <a:r>
              <a:rPr lang="de-DE" b="1" dirty="0"/>
              <a:t>Rechenwege darstellen, erklären und anwenden</a:t>
            </a:r>
            <a:endParaRPr lang="de-DE" b="1" dirty="0">
              <a:latin typeface="Arial" panose="020B0604020202020204" pitchFamily="34" charset="0"/>
              <a:cs typeface="Arial" panose="020B0604020202020204" pitchFamily="34" charset="0"/>
            </a:endParaRPr>
          </a:p>
          <a:p>
            <a:r>
              <a:rPr lang="de-DE" dirty="0"/>
              <a:t>Rechenwege flexibel einsetzen</a:t>
            </a:r>
            <a:endParaRPr lang="de-DE" dirty="0">
              <a:latin typeface="Arial" panose="020B0604020202020204" pitchFamily="34" charset="0"/>
              <a:cs typeface="Arial" panose="020B0604020202020204" pitchFamily="34" charset="0"/>
            </a:endParaRPr>
          </a:p>
          <a:p>
            <a:r>
              <a:rPr lang="de-DE" dirty="0"/>
              <a:t>Reflexion und Abschluss</a:t>
            </a:r>
          </a:p>
          <a:p>
            <a:pPr lvl="1"/>
            <a:endParaRPr lang="de-DE" dirty="0"/>
          </a:p>
          <a:p>
            <a:pPr lvl="1"/>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April 24</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29</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399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08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551E8-CEEC-CD8A-44B0-6F138FA3D30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141A95C5-E9CB-8673-90BC-7413C71A1A61}"/>
              </a:ext>
            </a:extLst>
          </p:cNvPr>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a:extLst>
              <a:ext uri="{FF2B5EF4-FFF2-40B4-BE49-F238E27FC236}">
                <a16:creationId xmlns:a16="http://schemas.microsoft.com/office/drawing/2014/main" id="{ED32C091-0476-59DE-D663-A35E3180DB2B}"/>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5" name="Textplatzhalter 4">
            <a:extLst>
              <a:ext uri="{FF2B5EF4-FFF2-40B4-BE49-F238E27FC236}">
                <a16:creationId xmlns:a16="http://schemas.microsoft.com/office/drawing/2014/main" id="{FD14517E-C62C-D838-296F-52CC4252C207}"/>
              </a:ext>
            </a:extLst>
          </p:cNvPr>
          <p:cNvSpPr>
            <a:spLocks noGrp="1"/>
          </p:cNvSpPr>
          <p:nvPr>
            <p:ph type="body" sz="quarter" idx="13"/>
          </p:nvPr>
        </p:nvSpPr>
        <p:spPr/>
        <p:txBody>
          <a:bodyPr/>
          <a:lstStyle/>
          <a:p>
            <a:r>
              <a:rPr lang="de-DE" dirty="0"/>
              <a:t>HINWEISE ZU DEN FOLIEN 31-76</a:t>
            </a:r>
          </a:p>
        </p:txBody>
      </p:sp>
      <p:sp>
        <p:nvSpPr>
          <p:cNvPr id="7" name="Inhaltsplatzhalter 5">
            <a:extLst>
              <a:ext uri="{FF2B5EF4-FFF2-40B4-BE49-F238E27FC236}">
                <a16:creationId xmlns:a16="http://schemas.microsoft.com/office/drawing/2014/main" id="{251A77B4-11AF-2FD5-7DBD-BE590315A460}"/>
              </a:ext>
            </a:extLst>
          </p:cNvPr>
          <p:cNvSpPr>
            <a:spLocks noGrp="1"/>
          </p:cNvSpPr>
          <p:nvPr>
            <p:ph idx="1"/>
          </p:nvPr>
        </p:nvSpPr>
        <p:spPr>
          <a:xfrm>
            <a:off x="453052" y="1663365"/>
            <a:ext cx="8412652" cy="4699071"/>
          </a:xfrm>
        </p:spPr>
        <p:txBody>
          <a:bodyPr/>
          <a:lstStyle/>
          <a:p>
            <a:pPr>
              <a:spcBef>
                <a:spcPts val="0"/>
              </a:spcBef>
            </a:pPr>
            <a:r>
              <a:rPr lang="de-DE" sz="1200" b="1" dirty="0"/>
              <a:t>Kernbotschaften (Folien 67; 76):</a:t>
            </a:r>
          </a:p>
          <a:p>
            <a:pPr marL="171450" indent="-171450">
              <a:lnSpc>
                <a:spcPct val="114000"/>
              </a:lnSpc>
              <a:spcBef>
                <a:spcPts val="0"/>
              </a:spcBef>
              <a:spcAft>
                <a:spcPts val="600"/>
              </a:spcAft>
              <a:buFont typeface="Arial" panose="020B0604020202020204" pitchFamily="34" charset="0"/>
              <a:buChar char="•"/>
            </a:pPr>
            <a:r>
              <a:rPr lang="de-DE" sz="1200" b="1" dirty="0">
                <a:solidFill>
                  <a:schemeClr val="tx1"/>
                </a:solidFill>
                <a:latin typeface="Arial" panose="020B0604020202020204" pitchFamily="34" charset="0"/>
                <a:cs typeface="Arial" panose="020B0604020202020204" pitchFamily="34" charset="0"/>
              </a:rPr>
              <a:t>Lernende brauchen Gelegenheiten, unterschiedliche Rechenwege mit geeigneten Darstellungen zu veranschaulichen und zu erklären.</a:t>
            </a:r>
            <a:endParaRPr lang="de-DE" sz="1200" b="1" dirty="0"/>
          </a:p>
          <a:p>
            <a:pPr marL="171450" indent="-171450">
              <a:lnSpc>
                <a:spcPct val="114000"/>
              </a:lnSpc>
              <a:spcBef>
                <a:spcPts val="0"/>
              </a:spcBef>
              <a:buFont typeface="Arial" panose="020B0604020202020204" pitchFamily="34" charset="0"/>
              <a:buChar char="•"/>
            </a:pPr>
            <a:r>
              <a:rPr lang="de-DE" sz="1200" b="1" dirty="0">
                <a:solidFill>
                  <a:schemeClr val="tx1"/>
                </a:solidFill>
                <a:latin typeface="Arial" panose="020B0604020202020204" pitchFamily="34" charset="0"/>
                <a:cs typeface="Arial" panose="020B0604020202020204" pitchFamily="34" charset="0"/>
              </a:rPr>
              <a:t>Lernende brauchen Gelegenheiten, eigene Rechenwege zu entwickeln, verschiedene Rechenwege nachzuvollziehen und anzuwenden.</a:t>
            </a:r>
            <a:endParaRPr lang="de-DE" sz="1200" b="1" dirty="0"/>
          </a:p>
          <a:p>
            <a:pPr algn="just">
              <a:lnSpc>
                <a:spcPct val="100000"/>
              </a:lnSpc>
            </a:pPr>
            <a:r>
              <a:rPr lang="de-DE" sz="1200" dirty="0"/>
              <a:t>Folien 32-33: Aktivität (Hinweise s. Folie 31)</a:t>
            </a:r>
          </a:p>
          <a:p>
            <a:pPr algn="just">
              <a:lnSpc>
                <a:spcPct val="100000"/>
              </a:lnSpc>
            </a:pPr>
            <a:r>
              <a:rPr lang="de-DE" sz="1200" dirty="0"/>
              <a:t>Folie 34: Die Hauptstrategien des halbschriftlichen Subtrahierens und die dahinterliegenden Gesetzmäßigkeiten und Vorstellungen werden beispielhaft aufgezeigt und erläutert.</a:t>
            </a:r>
          </a:p>
          <a:p>
            <a:pPr algn="just">
              <a:lnSpc>
                <a:spcPct val="100000"/>
              </a:lnSpc>
            </a:pPr>
            <a:r>
              <a:rPr lang="de-DE" sz="1200" dirty="0"/>
              <a:t>Folien 35-38: Die (allgemeine) Bedeutung von Darstellungen/Darstellungsmitteln und der sprachlichen Begleitung zum Aufbau eines inhaltlichen Verständnis der Rechenstrategien und der einzelnen Rechenschritte werden erläutert.</a:t>
            </a:r>
          </a:p>
          <a:p>
            <a:pPr algn="just">
              <a:lnSpc>
                <a:spcPct val="100000"/>
              </a:lnSpc>
            </a:pPr>
            <a:r>
              <a:rPr lang="de-DE" sz="1200" dirty="0"/>
              <a:t>Folien 41-42: Aktivität (Hinweise s. Folien 39-40)</a:t>
            </a:r>
          </a:p>
          <a:p>
            <a:pPr algn="just">
              <a:lnSpc>
                <a:spcPct val="100000"/>
              </a:lnSpc>
            </a:pPr>
            <a:r>
              <a:rPr lang="de-DE" sz="1200" dirty="0"/>
              <a:t>Folien 43-66: An konkreten Beispielen wird aufgezeigt, wie die einzelnen Rechenwege (Schrittweise, Stellenweise, Ergänzen und Hilfsaufgabe) dargestellt und sprachlich begleitet werden können.</a:t>
            </a:r>
          </a:p>
          <a:p>
            <a:pPr algn="just">
              <a:lnSpc>
                <a:spcPct val="100000"/>
              </a:lnSpc>
            </a:pPr>
            <a:r>
              <a:rPr lang="de-DE" sz="1200" dirty="0"/>
              <a:t>Folien 68-75: Der erste Teil des Lernwegs zur Erarbeitung der halbschriftlichen Subtraktion (Entwicklung eigener Rechenwege („Wie rechne ich? Wie rechnest du?) und Anwendung der verschiedenen Rechenwege („Rechne wie…“)) wird erläutert.</a:t>
            </a:r>
          </a:p>
        </p:txBody>
      </p:sp>
    </p:spTree>
    <p:extLst>
      <p:ext uri="{BB962C8B-B14F-4D97-AF65-F5344CB8AC3E}">
        <p14:creationId xmlns:p14="http://schemas.microsoft.com/office/powerpoint/2010/main" val="3934522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31</a:t>
            </a:fld>
            <a:endParaRPr lang="de-DE" dirty="0"/>
          </a:p>
        </p:txBody>
      </p:sp>
      <p:sp>
        <p:nvSpPr>
          <p:cNvPr id="5" name="Textplatzhalter 4"/>
          <p:cNvSpPr>
            <a:spLocks noGrp="1"/>
          </p:cNvSpPr>
          <p:nvPr>
            <p:ph type="body" sz="quarter" idx="13"/>
          </p:nvPr>
        </p:nvSpPr>
        <p:spPr/>
        <p:txBody>
          <a:bodyPr/>
          <a:lstStyle/>
          <a:p>
            <a:r>
              <a:rPr lang="de-DE" dirty="0"/>
              <a:t>ANMERKUNGEN ZUR AKTIVITÄT AUF DEN FOLIEN 32-33</a:t>
            </a:r>
            <a:endParaRPr lang="de-DE" dirty="0">
              <a:highlight>
                <a:srgbClr val="FFFF00"/>
              </a:highlight>
            </a:endParaRPr>
          </a:p>
        </p:txBody>
      </p:sp>
      <p:sp>
        <p:nvSpPr>
          <p:cNvPr id="6" name="Inhaltsplatzhalter 5"/>
          <p:cNvSpPr>
            <a:spLocks noGrp="1"/>
          </p:cNvSpPr>
          <p:nvPr>
            <p:ph idx="1"/>
          </p:nvPr>
        </p:nvSpPr>
        <p:spPr>
          <a:xfrm>
            <a:off x="394855" y="1639658"/>
            <a:ext cx="8354292" cy="4527819"/>
          </a:xfrm>
        </p:spPr>
        <p:txBody>
          <a:bodyPr/>
          <a:lstStyle/>
          <a:p>
            <a:pPr>
              <a:spcBef>
                <a:spcPts val="0"/>
              </a:spcBef>
            </a:pPr>
            <a:r>
              <a:rPr lang="de-DE" sz="1200" b="1" dirty="0"/>
              <a:t>Ziel: </a:t>
            </a:r>
            <a:r>
              <a:rPr lang="de-DE" sz="1200" dirty="0"/>
              <a:t>Erfahrungsaustausch sowie Reflexion des eigenen Unterrichts</a:t>
            </a:r>
          </a:p>
          <a:p>
            <a:pPr>
              <a:spcBef>
                <a:spcPts val="600"/>
              </a:spcBef>
            </a:pPr>
            <a:r>
              <a:rPr lang="de-DE" sz="1200" b="1" dirty="0"/>
              <a:t>Hinweise zur Durchführung: </a:t>
            </a:r>
            <a:r>
              <a:rPr lang="de-DE" sz="1200" dirty="0"/>
              <a:t>Die Teilnehmenden tauschen sich über die zu erwartenden Ergebnisse ihrer Lerngruppe aus und reflektieren dabei ihren eigenen Unterricht. Vermutlich haben die Teilnehmenden ebenso Erfahrungen mit Kindern gesammelt, die immer nur eine Vorgehensweise wählen (z. B. Schrittweise), sowie mit Kindern, die verschiedene Vorgehensweisen nutzen, und können auch von Kindern berichten, die solche Aufgaben zählend rechnend lösen. Es sollte darauf hingewiesen werden, dass verfestigtes zählendes Rechnen über den Anfang des 2. Schuljahres hinaus eines der Hauptmerkmale von </a:t>
            </a:r>
            <a:r>
              <a:rPr lang="de-DE" sz="1200" dirty="0" err="1"/>
              <a:t>Schüler:innen</a:t>
            </a:r>
            <a:r>
              <a:rPr lang="de-DE" sz="1200" dirty="0"/>
              <a:t> darstellt, die Schwierigkeiten im Mathematikunterricht haben. Das zählende Rechnen erschwert das Erkennen von Zahlstrukturen, also von Zusammenhängen zwischen Aufgaben. Im Unterricht soll aber auch nicht jedes Kind jede Aufgabe gemäß aller Hauptstrategien berechnen können. Dieser Anspruch würde viele Kinder überfordern. Genauso wenig wird aber die Vermittlung einer einzigen Vorgehensweise angestrebt. Die Kinder sollten aus unterschiedlichen Vorgehensweisen ihren Weg wählen können. Für manche Kinder bedeutet das, dass sie jede Aufgabe mit ‚ihrer‘ verständnisbasiert erworbenen Vorgehensweise lösen (PIKAS, 2020, S.40).</a:t>
            </a:r>
          </a:p>
          <a:p>
            <a:pPr>
              <a:spcBef>
                <a:spcPts val="600"/>
              </a:spcBef>
            </a:pPr>
            <a:r>
              <a:rPr lang="de-DE" sz="1200" dirty="0"/>
              <a:t>Je nach Gruppengröße kann der Austausch entweder in einer kurzen Murmelphase in Kleingruppen oder auch im Plenum stattfinden. </a:t>
            </a:r>
          </a:p>
          <a:p>
            <a:endParaRPr lang="de-DE" b="1" dirty="0"/>
          </a:p>
        </p:txBody>
      </p:sp>
    </p:spTree>
    <p:extLst>
      <p:ext uri="{BB962C8B-B14F-4D97-AF65-F5344CB8AC3E}">
        <p14:creationId xmlns:p14="http://schemas.microsoft.com/office/powerpoint/2010/main" val="2158523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398665-1DE5-93DA-E270-2F4FDD434A8C}"/>
              </a:ext>
            </a:extLst>
          </p:cNvPr>
          <p:cNvSpPr>
            <a:spLocks noGrp="1"/>
          </p:cNvSpPr>
          <p:nvPr>
            <p:ph type="title"/>
          </p:nvPr>
        </p:nvSpPr>
        <p:spPr>
          <a:xfrm>
            <a:off x="1096423" y="382774"/>
            <a:ext cx="7922071" cy="603704"/>
          </a:xfrm>
        </p:spPr>
        <p:txBody>
          <a:bodyPr>
            <a:noAutofit/>
          </a:bodyPr>
          <a:lstStyle/>
          <a:p>
            <a:r>
              <a:rPr lang="de-DE" sz="2500" dirty="0"/>
              <a:t>Rechenwege darstellen, erklären und anwenden</a:t>
            </a:r>
          </a:p>
        </p:txBody>
      </p:sp>
      <p:sp>
        <p:nvSpPr>
          <p:cNvPr id="3" name="Textplatzhalter 2">
            <a:extLst>
              <a:ext uri="{FF2B5EF4-FFF2-40B4-BE49-F238E27FC236}">
                <a16:creationId xmlns:a16="http://schemas.microsoft.com/office/drawing/2014/main" id="{7D613230-ADD9-B610-7FFE-E03D5555289D}"/>
              </a:ext>
            </a:extLst>
          </p:cNvPr>
          <p:cNvSpPr>
            <a:spLocks noGrp="1"/>
          </p:cNvSpPr>
          <p:nvPr>
            <p:ph type="body" sz="quarter" idx="13"/>
          </p:nvPr>
        </p:nvSpPr>
        <p:spPr>
          <a:xfrm>
            <a:off x="1096423" y="4707124"/>
            <a:ext cx="7638573" cy="1970638"/>
          </a:xfrm>
        </p:spPr>
        <p:txBody>
          <a:bodyPr>
            <a:normAutofit/>
          </a:bodyPr>
          <a:lstStyle/>
          <a:p>
            <a:pPr marL="285750" indent="-285750">
              <a:buFont typeface="Arial" panose="020B0604020202020204" pitchFamily="34" charset="0"/>
              <a:buChar char="•"/>
            </a:pPr>
            <a:r>
              <a:rPr lang="de-DE" dirty="0"/>
              <a:t>Wie würden die Kinder Ihrer Klasse diese Aufgaben lösen? (Welche Vorgehensweisen erwarten Sie?)</a:t>
            </a:r>
          </a:p>
          <a:p>
            <a:pPr marL="285750" indent="-285750">
              <a:buFont typeface="Arial" panose="020B0604020202020204" pitchFamily="34" charset="0"/>
              <a:buChar char="•"/>
            </a:pPr>
            <a:r>
              <a:rPr lang="de-DE" dirty="0"/>
              <a:t>Welche Vorgehensweisen wären „geschickt“?</a:t>
            </a:r>
          </a:p>
        </p:txBody>
      </p:sp>
      <p:sp>
        <p:nvSpPr>
          <p:cNvPr id="4" name="Textplatzhalter 3">
            <a:extLst>
              <a:ext uri="{FF2B5EF4-FFF2-40B4-BE49-F238E27FC236}">
                <a16:creationId xmlns:a16="http://schemas.microsoft.com/office/drawing/2014/main" id="{CA0C13D9-C715-ED53-2F47-72424D3C7DA6}"/>
              </a:ext>
            </a:extLst>
          </p:cNvPr>
          <p:cNvSpPr>
            <a:spLocks noGrp="1"/>
          </p:cNvSpPr>
          <p:nvPr>
            <p:ph type="body" sz="quarter" idx="14"/>
          </p:nvPr>
        </p:nvSpPr>
        <p:spPr>
          <a:xfrm>
            <a:off x="1763316" y="1660386"/>
            <a:ext cx="6438900" cy="1343263"/>
          </a:xfrm>
        </p:spPr>
        <p:txBody>
          <a:bodyPr/>
          <a:lstStyle/>
          <a:p>
            <a:r>
              <a:rPr lang="de-DE" sz="2400" dirty="0"/>
              <a:t>Berichten Sie von Erfahrungen aus Ihrem Unterricht.</a:t>
            </a:r>
          </a:p>
        </p:txBody>
      </p:sp>
      <p:sp>
        <p:nvSpPr>
          <p:cNvPr id="5" name="Datumsplatzhalter 4">
            <a:extLst>
              <a:ext uri="{FF2B5EF4-FFF2-40B4-BE49-F238E27FC236}">
                <a16:creationId xmlns:a16="http://schemas.microsoft.com/office/drawing/2014/main" id="{BAFF96C8-6F44-BA5D-2A14-7CF8804F9582}"/>
              </a:ext>
            </a:extLst>
          </p:cNvPr>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a:extLst>
              <a:ext uri="{FF2B5EF4-FFF2-40B4-BE49-F238E27FC236}">
                <a16:creationId xmlns:a16="http://schemas.microsoft.com/office/drawing/2014/main" id="{D659A921-32A7-46E7-DEE5-A13468629B2F}"/>
              </a:ext>
            </a:extLst>
          </p:cNvPr>
          <p:cNvSpPr>
            <a:spLocks noGrp="1"/>
          </p:cNvSpPr>
          <p:nvPr>
            <p:ph type="sldNum" sz="quarter" idx="12"/>
          </p:nvPr>
        </p:nvSpPr>
        <p:spPr/>
        <p:txBody>
          <a:bodyPr/>
          <a:lstStyle/>
          <a:p>
            <a:fld id="{C3752B7C-18A9-864D-BBCB-54A9F41B5594}" type="slidenum">
              <a:rPr lang="de-DE" smtClean="0"/>
              <a:pPr/>
              <a:t>32</a:t>
            </a:fld>
            <a:endParaRPr lang="de-DE" dirty="0"/>
          </a:p>
        </p:txBody>
      </p:sp>
      <p:pic>
        <p:nvPicPr>
          <p:cNvPr id="16" name="Grafik 15">
            <a:extLst>
              <a:ext uri="{FF2B5EF4-FFF2-40B4-BE49-F238E27FC236}">
                <a16:creationId xmlns:a16="http://schemas.microsoft.com/office/drawing/2014/main" id="{6CC14943-95BD-F735-5BE6-0471BEC2F48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41835" y="2788871"/>
            <a:ext cx="4362297" cy="2205841"/>
          </a:xfrm>
          <a:prstGeom prst="rect">
            <a:avLst/>
          </a:prstGeom>
        </p:spPr>
      </p:pic>
      <p:sp>
        <p:nvSpPr>
          <p:cNvPr id="17" name="Textfeld 16">
            <a:extLst>
              <a:ext uri="{FF2B5EF4-FFF2-40B4-BE49-F238E27FC236}">
                <a16:creationId xmlns:a16="http://schemas.microsoft.com/office/drawing/2014/main" id="{9162DD39-5394-D569-3762-FC36F8F5E998}"/>
              </a:ext>
            </a:extLst>
          </p:cNvPr>
          <p:cNvSpPr txBox="1"/>
          <p:nvPr/>
        </p:nvSpPr>
        <p:spPr>
          <a:xfrm>
            <a:off x="3367136" y="3199888"/>
            <a:ext cx="1064481" cy="369332"/>
          </a:xfrm>
          <a:prstGeom prst="rect">
            <a:avLst/>
          </a:prstGeom>
          <a:noFill/>
        </p:spPr>
        <p:txBody>
          <a:bodyPr wrap="square" rtlCol="0">
            <a:spAutoFit/>
          </a:bodyPr>
          <a:lstStyle/>
          <a:p>
            <a:r>
              <a:rPr lang="de-DE" sz="1800" dirty="0">
                <a:solidFill>
                  <a:schemeClr val="bg1"/>
                </a:solidFill>
                <a:latin typeface="Comic Sans MS" panose="030F0902030302020204" pitchFamily="66" charset="0"/>
              </a:rPr>
              <a:t>57 – 23</a:t>
            </a:r>
          </a:p>
        </p:txBody>
      </p:sp>
      <p:sp>
        <p:nvSpPr>
          <p:cNvPr id="18" name="Textfeld 17">
            <a:extLst>
              <a:ext uri="{FF2B5EF4-FFF2-40B4-BE49-F238E27FC236}">
                <a16:creationId xmlns:a16="http://schemas.microsoft.com/office/drawing/2014/main" id="{9D1B2B80-86D3-02DA-84D2-9EED52E8AE35}"/>
              </a:ext>
            </a:extLst>
          </p:cNvPr>
          <p:cNvSpPr txBox="1"/>
          <p:nvPr/>
        </p:nvSpPr>
        <p:spPr>
          <a:xfrm>
            <a:off x="5509841" y="3164200"/>
            <a:ext cx="1064481" cy="369332"/>
          </a:xfrm>
          <a:prstGeom prst="rect">
            <a:avLst/>
          </a:prstGeom>
          <a:noFill/>
        </p:spPr>
        <p:txBody>
          <a:bodyPr wrap="square" rtlCol="0">
            <a:spAutoFit/>
          </a:bodyPr>
          <a:lstStyle/>
          <a:p>
            <a:r>
              <a:rPr lang="de-DE" sz="1800" dirty="0">
                <a:solidFill>
                  <a:schemeClr val="bg1"/>
                </a:solidFill>
                <a:latin typeface="Comic Sans MS" panose="030F0902030302020204" pitchFamily="66" charset="0"/>
              </a:rPr>
              <a:t>42 – 17</a:t>
            </a:r>
          </a:p>
        </p:txBody>
      </p:sp>
      <p:sp>
        <p:nvSpPr>
          <p:cNvPr id="19" name="Textfeld 18">
            <a:extLst>
              <a:ext uri="{FF2B5EF4-FFF2-40B4-BE49-F238E27FC236}">
                <a16:creationId xmlns:a16="http://schemas.microsoft.com/office/drawing/2014/main" id="{CF413385-DFEB-52A2-2B2F-B5E0F9FAD3E0}"/>
              </a:ext>
            </a:extLst>
          </p:cNvPr>
          <p:cNvSpPr txBox="1"/>
          <p:nvPr/>
        </p:nvSpPr>
        <p:spPr>
          <a:xfrm>
            <a:off x="3367136" y="3907251"/>
            <a:ext cx="1064481" cy="369332"/>
          </a:xfrm>
          <a:prstGeom prst="rect">
            <a:avLst/>
          </a:prstGeom>
          <a:noFill/>
        </p:spPr>
        <p:txBody>
          <a:bodyPr wrap="square" rtlCol="0">
            <a:spAutoFit/>
          </a:bodyPr>
          <a:lstStyle/>
          <a:p>
            <a:r>
              <a:rPr lang="de-DE" sz="1800" dirty="0">
                <a:solidFill>
                  <a:schemeClr val="bg1"/>
                </a:solidFill>
                <a:latin typeface="Comic Sans MS" panose="030F0902030302020204" pitchFamily="66" charset="0"/>
              </a:rPr>
              <a:t>21 – 18 </a:t>
            </a:r>
          </a:p>
        </p:txBody>
      </p:sp>
      <p:sp>
        <p:nvSpPr>
          <p:cNvPr id="20" name="Textfeld 19">
            <a:extLst>
              <a:ext uri="{FF2B5EF4-FFF2-40B4-BE49-F238E27FC236}">
                <a16:creationId xmlns:a16="http://schemas.microsoft.com/office/drawing/2014/main" id="{AD2E44D3-9A94-FDAB-087D-2504D23BEEA7}"/>
              </a:ext>
            </a:extLst>
          </p:cNvPr>
          <p:cNvSpPr txBox="1"/>
          <p:nvPr/>
        </p:nvSpPr>
        <p:spPr>
          <a:xfrm>
            <a:off x="5521236" y="3866811"/>
            <a:ext cx="1064481" cy="369332"/>
          </a:xfrm>
          <a:prstGeom prst="rect">
            <a:avLst/>
          </a:prstGeom>
          <a:noFill/>
        </p:spPr>
        <p:txBody>
          <a:bodyPr wrap="square" rtlCol="0">
            <a:spAutoFit/>
          </a:bodyPr>
          <a:lstStyle/>
          <a:p>
            <a:r>
              <a:rPr lang="de-DE" sz="1800" dirty="0">
                <a:solidFill>
                  <a:schemeClr val="bg1"/>
                </a:solidFill>
                <a:latin typeface="Comic Sans MS" panose="030F0902030302020204" pitchFamily="66" charset="0"/>
              </a:rPr>
              <a:t>64 – 29</a:t>
            </a:r>
          </a:p>
        </p:txBody>
      </p:sp>
      <p:sp>
        <p:nvSpPr>
          <p:cNvPr id="7" name="Textfeld 6">
            <a:extLst>
              <a:ext uri="{FF2B5EF4-FFF2-40B4-BE49-F238E27FC236}">
                <a16:creationId xmlns:a16="http://schemas.microsoft.com/office/drawing/2014/main" id="{85A189D3-1F56-387E-FF4C-E25215A713D4}"/>
              </a:ext>
            </a:extLst>
          </p:cNvPr>
          <p:cNvSpPr txBox="1"/>
          <p:nvPr/>
        </p:nvSpPr>
        <p:spPr>
          <a:xfrm>
            <a:off x="7043644" y="4551550"/>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134348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280C7438-6089-AFC6-1C38-4C328FE786B5}"/>
              </a:ext>
            </a:extLst>
          </p:cNvPr>
          <p:cNvSpPr/>
          <p:nvPr/>
        </p:nvSpPr>
        <p:spPr>
          <a:xfrm>
            <a:off x="1608960" y="1912733"/>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3" name="Textplatzhalter 2">
            <a:extLst>
              <a:ext uri="{FF2B5EF4-FFF2-40B4-BE49-F238E27FC236}">
                <a16:creationId xmlns:a16="http://schemas.microsoft.com/office/drawing/2014/main" id="{1AED9809-4D90-AE08-D98E-F6442F1704C8}"/>
              </a:ext>
            </a:extLst>
          </p:cNvPr>
          <p:cNvSpPr>
            <a:spLocks noGrp="1"/>
          </p:cNvSpPr>
          <p:nvPr>
            <p:ph type="body" sz="quarter" idx="13"/>
          </p:nvPr>
        </p:nvSpPr>
        <p:spPr/>
        <p:txBody>
          <a:bodyPr/>
          <a:lstStyle/>
          <a:p>
            <a:r>
              <a:rPr lang="de-DE" dirty="0"/>
              <a:t>MAHIKO – GRUNDLAGENVIDEO ZAHLRAUM BIS 100</a:t>
            </a:r>
          </a:p>
        </p:txBody>
      </p:sp>
      <p:sp>
        <p:nvSpPr>
          <p:cNvPr id="9" name="Datumsplatzhalter 4">
            <a:extLst>
              <a:ext uri="{FF2B5EF4-FFF2-40B4-BE49-F238E27FC236}">
                <a16:creationId xmlns:a16="http://schemas.microsoft.com/office/drawing/2014/main" id="{A6C52E3D-C2AF-D743-9D9E-282C1C8C0A29}"/>
              </a:ext>
            </a:extLst>
          </p:cNvPr>
          <p:cNvSpPr>
            <a:spLocks noGrp="1"/>
          </p:cNvSpPr>
          <p:nvPr>
            <p:ph type="dt" sz="half" idx="10"/>
          </p:nvPr>
        </p:nvSpPr>
        <p:spPr/>
        <p:txBody>
          <a:bodyPr/>
          <a:lstStyle/>
          <a:p>
            <a:pPr>
              <a:lnSpc>
                <a:spcPct val="150000"/>
              </a:lnSpc>
            </a:pPr>
            <a:fld id="{1B81DD0A-8865-7F43-851F-4F6AF43B020F}" type="datetime6">
              <a:rPr lang="de-DE" smtClean="0"/>
              <a:t>April 24</a:t>
            </a:fld>
            <a:endParaRPr lang="de-DE" dirty="0"/>
          </a:p>
        </p:txBody>
      </p:sp>
      <p:sp>
        <p:nvSpPr>
          <p:cNvPr id="6" name="Foliennummernplatzhalter 5">
            <a:extLst>
              <a:ext uri="{FF2B5EF4-FFF2-40B4-BE49-F238E27FC236}">
                <a16:creationId xmlns:a16="http://schemas.microsoft.com/office/drawing/2014/main" id="{B5B32B85-1D35-914C-8474-0585294C690E}"/>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12"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8047577" cy="603704"/>
          </a:xfrm>
        </p:spPr>
        <p:txBody>
          <a:bodyPr>
            <a:normAutofit fontScale="90000"/>
          </a:bodyPr>
          <a:lstStyle/>
          <a:p>
            <a:r>
              <a:rPr lang="de-DE" dirty="0"/>
              <a:t>Rechenwege darstellen, erklären und anwenden</a:t>
            </a:r>
          </a:p>
        </p:txBody>
      </p:sp>
      <p:sp>
        <p:nvSpPr>
          <p:cNvPr id="10" name="Rechteck 9">
            <a:extLst>
              <a:ext uri="{FF2B5EF4-FFF2-40B4-BE49-F238E27FC236}">
                <a16:creationId xmlns:a16="http://schemas.microsoft.com/office/drawing/2014/main" id="{4204D213-670F-AD49-1E70-A2EC3E29DE00}"/>
              </a:ext>
            </a:extLst>
          </p:cNvPr>
          <p:cNvSpPr/>
          <p:nvPr/>
        </p:nvSpPr>
        <p:spPr>
          <a:xfrm>
            <a:off x="1767499" y="2046851"/>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56A9264D-0E83-2C51-316D-6028CF7840E9}"/>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1767499" y="2046850"/>
            <a:ext cx="5416456" cy="882399"/>
          </a:xfrm>
          <a:prstGeom prst="rect">
            <a:avLst/>
          </a:prstGeom>
        </p:spPr>
      </p:pic>
      <p:sp>
        <p:nvSpPr>
          <p:cNvPr id="18" name="Textfeld 17">
            <a:extLst>
              <a:ext uri="{FF2B5EF4-FFF2-40B4-BE49-F238E27FC236}">
                <a16:creationId xmlns:a16="http://schemas.microsoft.com/office/drawing/2014/main" id="{0B236C81-416F-66F7-BBA6-1CF20173AC9A}"/>
              </a:ext>
            </a:extLst>
          </p:cNvPr>
          <p:cNvSpPr txBox="1"/>
          <p:nvPr/>
        </p:nvSpPr>
        <p:spPr>
          <a:xfrm>
            <a:off x="7393501" y="4053333"/>
            <a:ext cx="1804286" cy="215444"/>
          </a:xfrm>
          <a:prstGeom prst="rect">
            <a:avLst/>
          </a:prstGeom>
          <a:noFill/>
        </p:spPr>
        <p:txBody>
          <a:bodyPr wrap="square" rtlCol="0">
            <a:spAutoFit/>
          </a:bodyPr>
          <a:lstStyle/>
          <a:p>
            <a:r>
              <a:rPr lang="de-DE" sz="800" b="0" i="0" u="none" strike="noStrike" dirty="0">
                <a:solidFill>
                  <a:srgbClr val="222222"/>
                </a:solidFill>
                <a:effectLst/>
              </a:rPr>
              <a:t>https://</a:t>
            </a:r>
            <a:r>
              <a:rPr lang="de-DE" sz="800" b="0" i="0" u="none" strike="noStrike" dirty="0" err="1">
                <a:solidFill>
                  <a:srgbClr val="222222"/>
                </a:solidFill>
                <a:effectLst/>
              </a:rPr>
              <a:t>mahiko.dzlm.de</a:t>
            </a:r>
            <a:r>
              <a:rPr lang="de-DE" sz="800" b="0" i="0" u="none" strike="noStrike" dirty="0">
                <a:solidFill>
                  <a:srgbClr val="222222"/>
                </a:solidFill>
                <a:effectLst/>
              </a:rPr>
              <a:t>/</a:t>
            </a:r>
            <a:r>
              <a:rPr lang="de-DE" sz="800" b="0" i="0" u="none" strike="noStrike" dirty="0" err="1">
                <a:solidFill>
                  <a:srgbClr val="222222"/>
                </a:solidFill>
                <a:effectLst/>
              </a:rPr>
              <a:t>node</a:t>
            </a:r>
            <a:r>
              <a:rPr lang="de-DE" sz="800" b="0" i="0" u="none" strike="noStrike" dirty="0">
                <a:solidFill>
                  <a:srgbClr val="222222"/>
                </a:solidFill>
                <a:effectLst/>
              </a:rPr>
              <a:t>/70</a:t>
            </a:r>
            <a:endParaRPr lang="de-DE" sz="800" dirty="0"/>
          </a:p>
        </p:txBody>
      </p:sp>
      <p:pic>
        <p:nvPicPr>
          <p:cNvPr id="5" name="Grafik 4">
            <a:extLst>
              <a:ext uri="{FF2B5EF4-FFF2-40B4-BE49-F238E27FC236}">
                <a16:creationId xmlns:a16="http://schemas.microsoft.com/office/drawing/2014/main" id="{389B3324-254E-C344-177D-1A82150C6118}"/>
              </a:ext>
            </a:extLst>
          </p:cNvPr>
          <p:cNvPicPr>
            <a:picLocks noChangeAspect="1"/>
          </p:cNvPicPr>
          <p:nvPr/>
        </p:nvPicPr>
        <p:blipFill>
          <a:blip r:embed="rId4"/>
          <a:stretch>
            <a:fillRect/>
          </a:stretch>
        </p:blipFill>
        <p:spPr>
          <a:xfrm>
            <a:off x="7746878" y="3055871"/>
            <a:ext cx="925484" cy="922005"/>
          </a:xfrm>
          <a:prstGeom prst="rect">
            <a:avLst/>
          </a:prstGeom>
        </p:spPr>
      </p:pic>
      <p:pic>
        <p:nvPicPr>
          <p:cNvPr id="11" name="Grafik 10">
            <a:extLst>
              <a:ext uri="{FF2B5EF4-FFF2-40B4-BE49-F238E27FC236}">
                <a16:creationId xmlns:a16="http://schemas.microsoft.com/office/drawing/2014/main" id="{6AD2F3D9-FE25-28D2-A830-E01F17AD2532}"/>
              </a:ext>
            </a:extLst>
          </p:cNvPr>
          <p:cNvPicPr>
            <a:picLocks noChangeAspect="1"/>
          </p:cNvPicPr>
          <p:nvPr/>
        </p:nvPicPr>
        <p:blipFill>
          <a:blip r:embed="rId5"/>
          <a:stretch>
            <a:fillRect/>
          </a:stretch>
        </p:blipFill>
        <p:spPr>
          <a:xfrm>
            <a:off x="1909337" y="2846081"/>
            <a:ext cx="5130000" cy="2853534"/>
          </a:xfrm>
          <a:prstGeom prst="rect">
            <a:avLst/>
          </a:prstGeom>
        </p:spPr>
      </p:pic>
    </p:spTree>
    <p:extLst>
      <p:ext uri="{BB962C8B-B14F-4D97-AF65-F5344CB8AC3E}">
        <p14:creationId xmlns:p14="http://schemas.microsoft.com/office/powerpoint/2010/main" val="4277521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(HAUPT-)RECHENWEGE BEIM HALBSCHRIFTLICHEN SUBTRAHIEREN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34</a:t>
            </a:fld>
            <a:endParaRPr lang="de-DE" dirty="0"/>
          </a:p>
        </p:txBody>
      </p:sp>
      <p:graphicFrame>
        <p:nvGraphicFramePr>
          <p:cNvPr id="7" name="Tabelle 8">
            <a:extLst>
              <a:ext uri="{FF2B5EF4-FFF2-40B4-BE49-F238E27FC236}">
                <a16:creationId xmlns:a16="http://schemas.microsoft.com/office/drawing/2014/main" id="{46DC2539-94E7-F97F-567E-F947FE9F7B42}"/>
              </a:ext>
            </a:extLst>
          </p:cNvPr>
          <p:cNvGraphicFramePr>
            <a:graphicFrameLocks noGrp="1"/>
          </p:cNvGraphicFramePr>
          <p:nvPr>
            <p:extLst>
              <p:ext uri="{D42A27DB-BD31-4B8C-83A1-F6EECF244321}">
                <p14:modId xmlns:p14="http://schemas.microsoft.com/office/powerpoint/2010/main" val="4218753283"/>
              </p:ext>
            </p:extLst>
          </p:nvPr>
        </p:nvGraphicFramePr>
        <p:xfrm>
          <a:off x="580260" y="1696168"/>
          <a:ext cx="7756916" cy="4770120"/>
        </p:xfrm>
        <a:graphic>
          <a:graphicData uri="http://schemas.openxmlformats.org/drawingml/2006/table">
            <a:tbl>
              <a:tblPr firstRow="1" bandRow="1">
                <a:tableStyleId>{5940675A-B579-460E-94D1-54222C63F5DA}</a:tableStyleId>
              </a:tblPr>
              <a:tblGrid>
                <a:gridCol w="5523360">
                  <a:extLst>
                    <a:ext uri="{9D8B030D-6E8A-4147-A177-3AD203B41FA5}">
                      <a16:colId xmlns:a16="http://schemas.microsoft.com/office/drawing/2014/main" val="3706513646"/>
                    </a:ext>
                  </a:extLst>
                </a:gridCol>
                <a:gridCol w="2233556">
                  <a:extLst>
                    <a:ext uri="{9D8B030D-6E8A-4147-A177-3AD203B41FA5}">
                      <a16:colId xmlns:a16="http://schemas.microsoft.com/office/drawing/2014/main" val="1733891315"/>
                    </a:ext>
                  </a:extLst>
                </a:gridCol>
              </a:tblGrid>
              <a:tr h="1127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700" b="1" i="0" dirty="0">
                          <a:latin typeface="Arial" panose="020B0604020202020204" pitchFamily="34" charset="0"/>
                          <a:cs typeface="Arial" panose="020B0604020202020204" pitchFamily="34" charset="0"/>
                        </a:rPr>
                        <a:t>Stellenweise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700" i="0" dirty="0">
                          <a:latin typeface="Arial" panose="020B0604020202020204" pitchFamily="34" charset="0"/>
                          <a:cs typeface="Arial" panose="020B0604020202020204" pitchFamily="34" charset="0"/>
                        </a:rPr>
                        <a:t>Minuend und Subtrahend werden in Stellenwerte zerlegt und stellenweise voneinander abgezogen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9640795"/>
                  </a:ext>
                </a:extLst>
              </a:tr>
              <a:tr h="1127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700" b="1" i="0" dirty="0">
                          <a:latin typeface="Arial" panose="020B0604020202020204" pitchFamily="34" charset="0"/>
                          <a:cs typeface="Arial" panose="020B0604020202020204" pitchFamily="34" charset="0"/>
                        </a:rPr>
                        <a:t>Schrittweise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700" i="0" dirty="0">
                          <a:latin typeface="Arial" panose="020B0604020202020204" pitchFamily="34" charset="0"/>
                          <a:cs typeface="Arial" panose="020B0604020202020204" pitchFamily="34" charset="0"/>
                        </a:rPr>
                        <a:t>Subtrahend wird (z.B. in seine Stellenwerte) zerlegt und schrittweise vom Minuenden abgezogen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921384080"/>
                  </a:ext>
                </a:extLst>
              </a:tr>
              <a:tr h="1127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700" b="1" i="0" dirty="0">
                          <a:latin typeface="Arial" panose="020B0604020202020204" pitchFamily="34" charset="0"/>
                          <a:cs typeface="Arial" panose="020B0604020202020204" pitchFamily="34" charset="0"/>
                        </a:rPr>
                        <a:t>Hilfsaufgabe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700" i="0" dirty="0">
                          <a:latin typeface="Arial" panose="020B0604020202020204" pitchFamily="34" charset="0"/>
                          <a:cs typeface="Arial" panose="020B0604020202020204" pitchFamily="34" charset="0"/>
                        </a:rPr>
                        <a:t>Eine einfacher zu rechnende Aufgabe wird zur Lösung genutzt. Diese wird in einem nächsten Schritt ausgeglichen.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700" i="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803983856"/>
                  </a:ext>
                </a:extLst>
              </a:tr>
              <a:tr h="1127760">
                <a:tc>
                  <a:txBody>
                    <a:bodyPr/>
                    <a:lstStyle/>
                    <a:p>
                      <a:r>
                        <a:rPr lang="de-DE" sz="1700" b="1" i="0" dirty="0">
                          <a:latin typeface="Arial" panose="020B0604020202020204" pitchFamily="34" charset="0"/>
                          <a:cs typeface="Arial" panose="020B0604020202020204" pitchFamily="34" charset="0"/>
                        </a:rPr>
                        <a:t>Ergänzen</a:t>
                      </a:r>
                    </a:p>
                    <a:p>
                      <a:r>
                        <a:rPr lang="de-DE" sz="1700" i="0" dirty="0">
                          <a:latin typeface="Arial" panose="020B0604020202020204" pitchFamily="34" charset="0"/>
                          <a:cs typeface="Arial" panose="020B0604020202020204" pitchFamily="34" charset="0"/>
                        </a:rPr>
                        <a:t>Die Aufgabe wird gelöst, indem vom Subtrahenden zum Minuend ergänzt wird (schritt- o. stellenweise).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807753063"/>
                  </a:ext>
                </a:extLst>
              </a:tr>
            </a:tbl>
          </a:graphicData>
        </a:graphic>
      </p:graphicFrame>
      <p:sp>
        <p:nvSpPr>
          <p:cNvPr id="4" name="Textfeld 3">
            <a:extLst>
              <a:ext uri="{FF2B5EF4-FFF2-40B4-BE49-F238E27FC236}">
                <a16:creationId xmlns:a16="http://schemas.microsoft.com/office/drawing/2014/main" id="{85A13647-DAC4-AA7D-B643-2BFBFEA7EE03}"/>
              </a:ext>
            </a:extLst>
          </p:cNvPr>
          <p:cNvSpPr txBox="1"/>
          <p:nvPr/>
        </p:nvSpPr>
        <p:spPr>
          <a:xfrm>
            <a:off x="6442260" y="1922711"/>
            <a:ext cx="1509191" cy="877163"/>
          </a:xfrm>
          <a:prstGeom prst="rect">
            <a:avLst/>
          </a:prstGeom>
          <a:noFill/>
        </p:spPr>
        <p:txBody>
          <a:bodyPr wrap="square" rtlCol="0">
            <a:spAutoFit/>
          </a:bodyPr>
          <a:lstStyle/>
          <a:p>
            <a:r>
              <a:rPr lang="de-DE" sz="1700" u="sng" dirty="0">
                <a:latin typeface="Arial" panose="020B0604020202020204" pitchFamily="34" charset="0"/>
                <a:cs typeface="Arial" panose="020B0604020202020204" pitchFamily="34" charset="0"/>
              </a:rPr>
              <a:t>48 - 13 = 35</a:t>
            </a:r>
          </a:p>
          <a:p>
            <a:r>
              <a:rPr lang="de-DE" sz="1700" dirty="0">
                <a:latin typeface="Arial" panose="020B0604020202020204" pitchFamily="34" charset="0"/>
                <a:cs typeface="Arial" panose="020B0604020202020204" pitchFamily="34" charset="0"/>
              </a:rPr>
              <a:t>40 - 10 = 30</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8 -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3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5</a:t>
            </a:r>
          </a:p>
        </p:txBody>
      </p:sp>
      <p:sp>
        <p:nvSpPr>
          <p:cNvPr id="8" name="Textfeld 7">
            <a:extLst>
              <a:ext uri="{FF2B5EF4-FFF2-40B4-BE49-F238E27FC236}">
                <a16:creationId xmlns:a16="http://schemas.microsoft.com/office/drawing/2014/main" id="{862E987F-039E-8108-7197-306E87FADF13}"/>
              </a:ext>
            </a:extLst>
          </p:cNvPr>
          <p:cNvSpPr txBox="1"/>
          <p:nvPr/>
        </p:nvSpPr>
        <p:spPr>
          <a:xfrm>
            <a:off x="6457949" y="3104208"/>
            <a:ext cx="1509191" cy="877163"/>
          </a:xfrm>
          <a:prstGeom prst="rect">
            <a:avLst/>
          </a:prstGeom>
          <a:noFill/>
        </p:spPr>
        <p:txBody>
          <a:bodyPr wrap="square" rtlCol="0">
            <a:spAutoFit/>
          </a:bodyPr>
          <a:lstStyle/>
          <a:p>
            <a:r>
              <a:rPr lang="de-DE" sz="1700" u="sng" dirty="0">
                <a:latin typeface="Arial" panose="020B0604020202020204" pitchFamily="34" charset="0"/>
                <a:cs typeface="Arial" panose="020B0604020202020204" pitchFamily="34" charset="0"/>
              </a:rPr>
              <a:t>64 - 18 = 46</a:t>
            </a:r>
          </a:p>
          <a:p>
            <a:r>
              <a:rPr lang="de-DE" sz="1700" dirty="0">
                <a:latin typeface="Arial" panose="020B0604020202020204" pitchFamily="34" charset="0"/>
                <a:cs typeface="Arial" panose="020B0604020202020204" pitchFamily="34" charset="0"/>
              </a:rPr>
              <a:t>64 - 10 = 54</a:t>
            </a:r>
          </a:p>
          <a:p>
            <a:r>
              <a:rPr lang="de-DE" sz="1700" dirty="0">
                <a:latin typeface="Arial" panose="020B0604020202020204" pitchFamily="34" charset="0"/>
                <a:cs typeface="Arial" panose="020B0604020202020204" pitchFamily="34" charset="0"/>
              </a:rPr>
              <a:t>54 -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8 = 46</a:t>
            </a:r>
          </a:p>
        </p:txBody>
      </p:sp>
      <p:grpSp>
        <p:nvGrpSpPr>
          <p:cNvPr id="14" name="Gruppieren 13">
            <a:extLst>
              <a:ext uri="{FF2B5EF4-FFF2-40B4-BE49-F238E27FC236}">
                <a16:creationId xmlns:a16="http://schemas.microsoft.com/office/drawing/2014/main" id="{D419E6EE-54C5-EA8C-4F27-637EBD71760B}"/>
              </a:ext>
            </a:extLst>
          </p:cNvPr>
          <p:cNvGrpSpPr/>
          <p:nvPr/>
        </p:nvGrpSpPr>
        <p:grpSpPr>
          <a:xfrm>
            <a:off x="6442261" y="4176845"/>
            <a:ext cx="1524878" cy="876127"/>
            <a:chOff x="6442261" y="4285705"/>
            <a:chExt cx="1524878" cy="876127"/>
          </a:xfrm>
        </p:grpSpPr>
        <p:sp>
          <p:nvSpPr>
            <p:cNvPr id="9" name="Textfeld 8">
              <a:extLst>
                <a:ext uri="{FF2B5EF4-FFF2-40B4-BE49-F238E27FC236}">
                  <a16:creationId xmlns:a16="http://schemas.microsoft.com/office/drawing/2014/main" id="{D272A6FC-21D9-54F7-7367-ABC7047856BE}"/>
                </a:ext>
              </a:extLst>
            </p:cNvPr>
            <p:cNvSpPr txBox="1"/>
            <p:nvPr/>
          </p:nvSpPr>
          <p:spPr>
            <a:xfrm>
              <a:off x="6457948" y="4285705"/>
              <a:ext cx="1509191" cy="615553"/>
            </a:xfrm>
            <a:prstGeom prst="rect">
              <a:avLst/>
            </a:prstGeom>
            <a:noFill/>
          </p:spPr>
          <p:txBody>
            <a:bodyPr wrap="square" rtlCol="0">
              <a:spAutoFit/>
            </a:bodyPr>
            <a:lstStyle/>
            <a:p>
              <a:r>
                <a:rPr lang="de-DE" sz="1700" u="sng" dirty="0">
                  <a:latin typeface="Arial" panose="020B0604020202020204" pitchFamily="34" charset="0"/>
                  <a:cs typeface="Arial" panose="020B0604020202020204" pitchFamily="34" charset="0"/>
                </a:rPr>
                <a:t>34 - 19 = 15</a:t>
              </a:r>
            </a:p>
            <a:p>
              <a:r>
                <a:rPr lang="de-DE" sz="1700" dirty="0">
                  <a:latin typeface="Arial" panose="020B0604020202020204" pitchFamily="34" charset="0"/>
                  <a:cs typeface="Arial" panose="020B0604020202020204" pitchFamily="34" charset="0"/>
                </a:rPr>
                <a:t>34 - 20 = 14</a:t>
              </a:r>
            </a:p>
          </p:txBody>
        </p:sp>
        <p:sp>
          <p:nvSpPr>
            <p:cNvPr id="10" name="Textfeld 9">
              <a:extLst>
                <a:ext uri="{FF2B5EF4-FFF2-40B4-BE49-F238E27FC236}">
                  <a16:creationId xmlns:a16="http://schemas.microsoft.com/office/drawing/2014/main" id="{0F80DA2F-FDF7-A586-D38B-E6DFC3DB4525}"/>
                </a:ext>
              </a:extLst>
            </p:cNvPr>
            <p:cNvSpPr txBox="1"/>
            <p:nvPr/>
          </p:nvSpPr>
          <p:spPr>
            <a:xfrm>
              <a:off x="6442261" y="4807889"/>
              <a:ext cx="1509191" cy="353943"/>
            </a:xfrm>
            <a:prstGeom prst="rect">
              <a:avLst/>
            </a:prstGeom>
            <a:noFill/>
          </p:spPr>
          <p:txBody>
            <a:bodyPr wrap="square" rtlCol="0">
              <a:spAutoFit/>
            </a:bodyPr>
            <a:lstStyle/>
            <a:p>
              <a:r>
                <a:rPr lang="de-DE" sz="1700" dirty="0">
                  <a:latin typeface="Arial" panose="020B0604020202020204" pitchFamily="34" charset="0"/>
                  <a:cs typeface="Arial" panose="020B0604020202020204" pitchFamily="34" charset="0"/>
                </a:rPr>
                <a:t>14 +</a:t>
              </a:r>
              <a:r>
                <a:rPr lang="de-DE" sz="1700" dirty="0">
                  <a:solidFill>
                    <a:schemeClr val="bg1"/>
                  </a:solidFill>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1 </a:t>
              </a:r>
              <a:r>
                <a:rPr lang="de-DE" sz="1050" dirty="0">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 15 </a:t>
              </a:r>
            </a:p>
          </p:txBody>
        </p:sp>
      </p:grpSp>
      <p:grpSp>
        <p:nvGrpSpPr>
          <p:cNvPr id="15" name="Gruppieren 14">
            <a:extLst>
              <a:ext uri="{FF2B5EF4-FFF2-40B4-BE49-F238E27FC236}">
                <a16:creationId xmlns:a16="http://schemas.microsoft.com/office/drawing/2014/main" id="{01EA992A-FBBD-BE34-BA70-951C043B4F90}"/>
              </a:ext>
            </a:extLst>
          </p:cNvPr>
          <p:cNvGrpSpPr/>
          <p:nvPr/>
        </p:nvGrpSpPr>
        <p:grpSpPr>
          <a:xfrm>
            <a:off x="6464031" y="5590351"/>
            <a:ext cx="1518795" cy="643336"/>
            <a:chOff x="6464031" y="5272297"/>
            <a:chExt cx="1518795" cy="643336"/>
          </a:xfrm>
        </p:grpSpPr>
        <p:sp>
          <p:nvSpPr>
            <p:cNvPr id="11" name="Textfeld 10">
              <a:extLst>
                <a:ext uri="{FF2B5EF4-FFF2-40B4-BE49-F238E27FC236}">
                  <a16:creationId xmlns:a16="http://schemas.microsoft.com/office/drawing/2014/main" id="{57BD9B05-FAE8-CFED-5F4F-DC6BA6054E0B}"/>
                </a:ext>
              </a:extLst>
            </p:cNvPr>
            <p:cNvSpPr txBox="1"/>
            <p:nvPr/>
          </p:nvSpPr>
          <p:spPr>
            <a:xfrm>
              <a:off x="6473635" y="5272297"/>
              <a:ext cx="1509191" cy="353943"/>
            </a:xfrm>
            <a:prstGeom prst="rect">
              <a:avLst/>
            </a:prstGeom>
            <a:noFill/>
          </p:spPr>
          <p:txBody>
            <a:bodyPr wrap="square" rtlCol="0">
              <a:spAutoFit/>
            </a:bodyPr>
            <a:lstStyle/>
            <a:p>
              <a:r>
                <a:rPr lang="de-DE" sz="1700" u="sng" dirty="0">
                  <a:latin typeface="Arial" panose="020B0604020202020204" pitchFamily="34" charset="0"/>
                  <a:cs typeface="Arial" panose="020B0604020202020204" pitchFamily="34" charset="0"/>
                </a:rPr>
                <a:t>71 - 68 =   3</a:t>
              </a:r>
            </a:p>
          </p:txBody>
        </p:sp>
        <p:sp>
          <p:nvSpPr>
            <p:cNvPr id="13" name="Textfeld 12">
              <a:extLst>
                <a:ext uri="{FF2B5EF4-FFF2-40B4-BE49-F238E27FC236}">
                  <a16:creationId xmlns:a16="http://schemas.microsoft.com/office/drawing/2014/main" id="{C42C2250-463F-6903-D7A9-B7A2396BB867}"/>
                </a:ext>
              </a:extLst>
            </p:cNvPr>
            <p:cNvSpPr txBox="1"/>
            <p:nvPr/>
          </p:nvSpPr>
          <p:spPr>
            <a:xfrm>
              <a:off x="6464031" y="5561690"/>
              <a:ext cx="1509191" cy="353943"/>
            </a:xfrm>
            <a:prstGeom prst="rect">
              <a:avLst/>
            </a:prstGeom>
            <a:noFill/>
          </p:spPr>
          <p:txBody>
            <a:bodyPr wrap="square" rtlCol="0">
              <a:spAutoFit/>
            </a:bodyPr>
            <a:lstStyle/>
            <a:p>
              <a:r>
                <a:rPr lang="de-DE" sz="1700" dirty="0">
                  <a:latin typeface="Arial" panose="020B0604020202020204" pitchFamily="34" charset="0"/>
                  <a:cs typeface="Arial" panose="020B0604020202020204" pitchFamily="34" charset="0"/>
                </a:rPr>
                <a:t>68 +</a:t>
              </a:r>
              <a:r>
                <a:rPr lang="de-DE" sz="1700" dirty="0">
                  <a:solidFill>
                    <a:schemeClr val="bg1"/>
                  </a:solidFill>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3 </a:t>
              </a:r>
              <a:r>
                <a:rPr lang="de-DE" sz="1050" dirty="0">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 71 </a:t>
              </a:r>
            </a:p>
          </p:txBody>
        </p:sp>
      </p:grpSp>
    </p:spTree>
    <p:extLst>
      <p:ext uri="{BB962C8B-B14F-4D97-AF65-F5344CB8AC3E}">
        <p14:creationId xmlns:p14="http://schemas.microsoft.com/office/powerpoint/2010/main" val="3775649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0D391-7A3B-9073-9BB9-983CD7ACD57A}"/>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853BD106-5ABC-8B43-A9A4-98254EC9252C}"/>
              </a:ext>
            </a:extLst>
          </p:cNvPr>
          <p:cNvSpPr>
            <a:spLocks noGrp="1"/>
          </p:cNvSpPr>
          <p:nvPr>
            <p:ph type="body" sz="quarter" idx="13"/>
          </p:nvPr>
        </p:nvSpPr>
        <p:spPr/>
        <p:txBody>
          <a:bodyPr/>
          <a:lstStyle/>
          <a:p>
            <a:r>
              <a:rPr lang="de-DE" dirty="0"/>
              <a:t>BEDEUTUNG VON ANSCHAUUNGS- UND DARSTELLUNGSMITTELN</a:t>
            </a:r>
          </a:p>
          <a:p>
            <a:endParaRPr lang="de-DE" dirty="0"/>
          </a:p>
        </p:txBody>
      </p:sp>
      <p:sp>
        <p:nvSpPr>
          <p:cNvPr id="4" name="Inhaltsplatzhalter 3">
            <a:extLst>
              <a:ext uri="{FF2B5EF4-FFF2-40B4-BE49-F238E27FC236}">
                <a16:creationId xmlns:a16="http://schemas.microsoft.com/office/drawing/2014/main" id="{0EA85819-CF64-5E55-4868-92E0602839C5}"/>
              </a:ext>
            </a:extLst>
          </p:cNvPr>
          <p:cNvSpPr>
            <a:spLocks noGrp="1"/>
          </p:cNvSpPr>
          <p:nvPr>
            <p:ph idx="1"/>
          </p:nvPr>
        </p:nvSpPr>
        <p:spPr>
          <a:xfrm>
            <a:off x="481264" y="3125882"/>
            <a:ext cx="6384356" cy="3558588"/>
          </a:xfrm>
        </p:spPr>
        <p:txBody>
          <a:bodyPr/>
          <a:lstStyle/>
          <a:p>
            <a:pPr marL="285750" indent="-285750">
              <a:buFont typeface="Arial" panose="020B0604020202020204" pitchFamily="34" charset="0"/>
              <a:buChar char="•"/>
            </a:pPr>
            <a:r>
              <a:rPr lang="de-DE" dirty="0" err="1"/>
              <a:t>Plättchenmaterial</a:t>
            </a:r>
            <a:r>
              <a:rPr lang="de-DE" dirty="0"/>
              <a:t>/Strich-Punkt-Darstellung</a:t>
            </a:r>
          </a:p>
          <a:p>
            <a:pPr marL="742950" lvl="1" indent="-285750">
              <a:buFont typeface="Arial" panose="020B0604020202020204" pitchFamily="34" charset="0"/>
              <a:buChar char="•"/>
            </a:pPr>
            <a:r>
              <a:rPr lang="de-DE" sz="1600" dirty="0"/>
              <a:t>Stellenwerte werden darstellbar</a:t>
            </a:r>
          </a:p>
          <a:p>
            <a:pPr marL="742950" lvl="1" indent="-285750">
              <a:buFont typeface="Arial" panose="020B0604020202020204" pitchFamily="34" charset="0"/>
              <a:buChar char="•"/>
            </a:pPr>
            <a:r>
              <a:rPr lang="de-DE" sz="1600" dirty="0"/>
              <a:t>durch paralleles Legen kann eine Verbindung zwischen Material, Stellenwerten und der Aufgabe hergestellt werden</a:t>
            </a:r>
          </a:p>
          <a:p>
            <a:pPr marL="742950" lvl="1" indent="-285750">
              <a:buFont typeface="Arial" panose="020B0604020202020204" pitchFamily="34" charset="0"/>
              <a:buChar char="•"/>
            </a:pPr>
            <a:r>
              <a:rPr lang="de-DE" sz="1600" dirty="0">
                <a:sym typeface="Wingdings" pitchFamily="2" charset="2"/>
              </a:rPr>
              <a:t>Materialhandlung kann zusätzlich mit Strich-Punkt- Darstellung schriftlich fixiert und so auch gedanklich reproduziert werden</a:t>
            </a:r>
            <a:endParaRPr lang="de-DE" sz="1600" dirty="0"/>
          </a:p>
        </p:txBody>
      </p:sp>
      <p:sp>
        <p:nvSpPr>
          <p:cNvPr id="5" name="Datumsplatzhalter 4">
            <a:extLst>
              <a:ext uri="{FF2B5EF4-FFF2-40B4-BE49-F238E27FC236}">
                <a16:creationId xmlns:a16="http://schemas.microsoft.com/office/drawing/2014/main" id="{9CF5A66D-36E5-64EF-E967-16B14452938D}"/>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1B8F6D46-492C-5F52-F5C2-7ADC6F48B2CD}"/>
              </a:ext>
            </a:extLst>
          </p:cNvPr>
          <p:cNvSpPr>
            <a:spLocks noGrp="1"/>
          </p:cNvSpPr>
          <p:nvPr>
            <p:ph type="sldNum" sz="quarter" idx="12"/>
          </p:nvPr>
        </p:nvSpPr>
        <p:spPr/>
        <p:txBody>
          <a:bodyPr/>
          <a:lstStyle/>
          <a:p>
            <a:fld id="{C3752B7C-18A9-864D-BBCB-54A9F41B5594}" type="slidenum">
              <a:rPr lang="de-DE" smtClean="0"/>
              <a:pPr/>
              <a:t>35</a:t>
            </a:fld>
            <a:endParaRPr lang="de-DE" dirty="0"/>
          </a:p>
        </p:txBody>
      </p:sp>
      <p:pic>
        <p:nvPicPr>
          <p:cNvPr id="8" name="Grafik 7">
            <a:extLst>
              <a:ext uri="{FF2B5EF4-FFF2-40B4-BE49-F238E27FC236}">
                <a16:creationId xmlns:a16="http://schemas.microsoft.com/office/drawing/2014/main" id="{2344717B-1DD9-05CE-5F66-DF528A01D236}"/>
              </a:ext>
            </a:extLst>
          </p:cNvPr>
          <p:cNvPicPr>
            <a:picLocks noChangeAspect="1"/>
          </p:cNvPicPr>
          <p:nvPr/>
        </p:nvPicPr>
        <p:blipFill rotWithShape="1">
          <a:blip r:embed="rId3"/>
          <a:srcRect b="46256"/>
          <a:stretch/>
        </p:blipFill>
        <p:spPr>
          <a:xfrm>
            <a:off x="6746004" y="3528702"/>
            <a:ext cx="2326281" cy="1309565"/>
          </a:xfrm>
          <a:prstGeom prst="rect">
            <a:avLst/>
          </a:prstGeom>
        </p:spPr>
      </p:pic>
      <p:pic>
        <p:nvPicPr>
          <p:cNvPr id="7" name="Grafik 6">
            <a:extLst>
              <a:ext uri="{FF2B5EF4-FFF2-40B4-BE49-F238E27FC236}">
                <a16:creationId xmlns:a16="http://schemas.microsoft.com/office/drawing/2014/main" id="{6E57BFE6-F8F6-E54A-5974-B82A0213E5AA}"/>
              </a:ext>
            </a:extLst>
          </p:cNvPr>
          <p:cNvPicPr>
            <a:picLocks noChangeAspect="1"/>
          </p:cNvPicPr>
          <p:nvPr/>
        </p:nvPicPr>
        <p:blipFill rotWithShape="1">
          <a:blip r:embed="rId3"/>
          <a:srcRect l="6893" t="56674" r="8774" b="-10418"/>
          <a:stretch/>
        </p:blipFill>
        <p:spPr>
          <a:xfrm>
            <a:off x="6802162" y="4802992"/>
            <a:ext cx="2150506" cy="1502288"/>
          </a:xfrm>
          <a:prstGeom prst="rect">
            <a:avLst/>
          </a:prstGeom>
        </p:spPr>
      </p:pic>
      <p:sp>
        <p:nvSpPr>
          <p:cNvPr id="9" name="Textfeld 8">
            <a:extLst>
              <a:ext uri="{FF2B5EF4-FFF2-40B4-BE49-F238E27FC236}">
                <a16:creationId xmlns:a16="http://schemas.microsoft.com/office/drawing/2014/main" id="{7388E231-EC1D-3A5C-661B-A9864CE29AFD}"/>
              </a:ext>
            </a:extLst>
          </p:cNvPr>
          <p:cNvSpPr txBox="1"/>
          <p:nvPr/>
        </p:nvSpPr>
        <p:spPr>
          <a:xfrm>
            <a:off x="481264" y="1799745"/>
            <a:ext cx="8372408" cy="1287532"/>
          </a:xfrm>
          <a:prstGeom prst="rect">
            <a:avLst/>
          </a:prstGeom>
          <a:noFill/>
        </p:spPr>
        <p:txBody>
          <a:bodyPr wrap="square" rtlCol="0">
            <a:spAutoFit/>
          </a:bodyPr>
          <a:lstStyle/>
          <a:p>
            <a:pPr marL="0" indent="0">
              <a:lnSpc>
                <a:spcPct val="150000"/>
              </a:lnSpc>
              <a:buFontTx/>
              <a:buNone/>
            </a:pPr>
            <a:r>
              <a:rPr lang="de-DE" sz="1800" dirty="0"/>
              <a:t>Ein inhaltliches Verständnis der Vorgehensweisen lässt sich durch die Verknüpfung der Rechnungen mit </a:t>
            </a:r>
            <a:r>
              <a:rPr lang="de-DE" sz="1800" i="1" dirty="0"/>
              <a:t>passenden (Material)Handlungen oder bildlichen Darstellungen </a:t>
            </a:r>
            <a:r>
              <a:rPr lang="de-DE" sz="1800" dirty="0"/>
              <a:t>unterstützen.</a:t>
            </a:r>
          </a:p>
        </p:txBody>
      </p:sp>
      <p:sp>
        <p:nvSpPr>
          <p:cNvPr id="10" name="Textfeld 9">
            <a:extLst>
              <a:ext uri="{FF2B5EF4-FFF2-40B4-BE49-F238E27FC236}">
                <a16:creationId xmlns:a16="http://schemas.microsoft.com/office/drawing/2014/main" id="{06E29DDF-17DA-9DE3-F97E-BCEFCF91F5D9}"/>
              </a:ext>
            </a:extLst>
          </p:cNvPr>
          <p:cNvSpPr txBox="1"/>
          <p:nvPr/>
        </p:nvSpPr>
        <p:spPr>
          <a:xfrm>
            <a:off x="6977818" y="5959706"/>
            <a:ext cx="1974850"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(eigene Abbildungen PIKAS)</a:t>
            </a:r>
          </a:p>
        </p:txBody>
      </p:sp>
    </p:spTree>
    <p:extLst>
      <p:ext uri="{BB962C8B-B14F-4D97-AF65-F5344CB8AC3E}">
        <p14:creationId xmlns:p14="http://schemas.microsoft.com/office/powerpoint/2010/main" val="375189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B741F-D24C-4063-9651-8B2E0164973C}"/>
              </a:ext>
            </a:extLst>
          </p:cNvPr>
          <p:cNvSpPr>
            <a:spLocks noGrp="1"/>
          </p:cNvSpPr>
          <p:nvPr>
            <p:ph type="title"/>
          </p:nvPr>
        </p:nvSpPr>
        <p:spPr>
          <a:xfrm>
            <a:off x="1096423" y="382774"/>
            <a:ext cx="7827658" cy="603704"/>
          </a:xfrm>
        </p:spPr>
        <p:txBody>
          <a:bodyPr>
            <a:noAutofit/>
          </a:bodyPr>
          <a:lstStyle/>
          <a:p>
            <a:r>
              <a:rPr lang="de-DE" sz="2500" dirty="0"/>
              <a:t>Rechenwege darstellen, erklären und anwenden</a:t>
            </a:r>
          </a:p>
        </p:txBody>
      </p:sp>
      <p:sp>
        <p:nvSpPr>
          <p:cNvPr id="3" name="Textplatzhalter 2">
            <a:extLst>
              <a:ext uri="{FF2B5EF4-FFF2-40B4-BE49-F238E27FC236}">
                <a16:creationId xmlns:a16="http://schemas.microsoft.com/office/drawing/2014/main" id="{58F26932-0E52-D813-04FB-10FAD8A94A91}"/>
              </a:ext>
            </a:extLst>
          </p:cNvPr>
          <p:cNvSpPr>
            <a:spLocks noGrp="1"/>
          </p:cNvSpPr>
          <p:nvPr>
            <p:ph type="body" sz="quarter" idx="13"/>
          </p:nvPr>
        </p:nvSpPr>
        <p:spPr/>
        <p:txBody>
          <a:bodyPr/>
          <a:lstStyle/>
          <a:p>
            <a:r>
              <a:rPr lang="de-DE" dirty="0"/>
              <a:t>DARAUF MUSS MAN ACHTEN</a:t>
            </a:r>
          </a:p>
          <a:p>
            <a:endParaRPr lang="de-DE" dirty="0"/>
          </a:p>
        </p:txBody>
      </p:sp>
      <p:sp>
        <p:nvSpPr>
          <p:cNvPr id="4" name="Inhaltsplatzhalter 3">
            <a:extLst>
              <a:ext uri="{FF2B5EF4-FFF2-40B4-BE49-F238E27FC236}">
                <a16:creationId xmlns:a16="http://schemas.microsoft.com/office/drawing/2014/main" id="{B41F5041-BF28-9CD9-A414-14B7D5618C77}"/>
              </a:ext>
            </a:extLst>
          </p:cNvPr>
          <p:cNvSpPr>
            <a:spLocks noGrp="1"/>
          </p:cNvSpPr>
          <p:nvPr>
            <p:ph idx="1"/>
          </p:nvPr>
        </p:nvSpPr>
        <p:spPr>
          <a:xfrm>
            <a:off x="462012" y="1679666"/>
            <a:ext cx="8369567" cy="4418617"/>
          </a:xfrm>
        </p:spPr>
        <p:txBody>
          <a:bodyPr/>
          <a:lstStyle/>
          <a:p>
            <a:r>
              <a:rPr lang="de-DE" dirty="0"/>
              <a:t>Gemeinsame Konventionen (auch in Abstimmung zu Lehrwerken) müssen erarbeitet werden.</a:t>
            </a:r>
          </a:p>
          <a:p>
            <a:pPr marL="285750" indent="-285750">
              <a:buFont typeface="Arial" panose="020B0604020202020204" pitchFamily="34" charset="0"/>
              <a:buChar char="•"/>
            </a:pPr>
            <a:r>
              <a:rPr lang="de-DE" sz="1800" dirty="0"/>
              <a:t>Arbeit am Material: Umdrehen/Abdecken von Plättchen und (oberen/unteren) 10er-Streifen</a:t>
            </a:r>
          </a:p>
          <a:p>
            <a:endParaRPr lang="de-DE" dirty="0"/>
          </a:p>
          <a:p>
            <a:endParaRPr lang="de-DE" sz="1600" dirty="0"/>
          </a:p>
          <a:p>
            <a:pPr marL="285750" indent="-285750">
              <a:buFont typeface="Arial" panose="020B0604020202020204" pitchFamily="34" charset="0"/>
              <a:buChar char="•"/>
            </a:pPr>
            <a:r>
              <a:rPr lang="de-DE" dirty="0"/>
              <a:t>b</a:t>
            </a:r>
            <a:r>
              <a:rPr lang="de-DE" sz="1800" dirty="0"/>
              <a:t>ildliche Darstellung: Umkreisen/Durchstreichen von </a:t>
            </a:r>
            <a:r>
              <a:rPr lang="de-DE" sz="1800" dirty="0" err="1"/>
              <a:t>Einern</a:t>
            </a:r>
            <a:r>
              <a:rPr lang="de-DE" sz="1800" dirty="0"/>
              <a:t> und (oberen/unteren) Zehnern</a:t>
            </a:r>
            <a:r>
              <a:rPr lang="de-DE" sz="1800" dirty="0">
                <a:sym typeface="Wingdings" panose="05000000000000000000" pitchFamily="2" charset="2"/>
              </a:rPr>
              <a:t> </a:t>
            </a:r>
            <a:endParaRPr lang="de-DE" sz="1800"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lvl="1">
              <a:lnSpc>
                <a:spcPct val="100000"/>
              </a:lnSpc>
            </a:pPr>
            <a:endParaRPr lang="de-DE" sz="1800" dirty="0"/>
          </a:p>
        </p:txBody>
      </p:sp>
      <p:sp>
        <p:nvSpPr>
          <p:cNvPr id="5" name="Datumsplatzhalter 4">
            <a:extLst>
              <a:ext uri="{FF2B5EF4-FFF2-40B4-BE49-F238E27FC236}">
                <a16:creationId xmlns:a16="http://schemas.microsoft.com/office/drawing/2014/main" id="{17E5E6DF-CC8D-EF79-BA69-C48D054E660F}"/>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2AFFFD05-43FD-16FF-59BB-7237BD7256D7}"/>
              </a:ext>
            </a:extLst>
          </p:cNvPr>
          <p:cNvSpPr>
            <a:spLocks noGrp="1"/>
          </p:cNvSpPr>
          <p:nvPr>
            <p:ph type="sldNum" sz="quarter" idx="12"/>
          </p:nvPr>
        </p:nvSpPr>
        <p:spPr/>
        <p:txBody>
          <a:bodyPr/>
          <a:lstStyle/>
          <a:p>
            <a:fld id="{C3752B7C-18A9-864D-BBCB-54A9F41B5594}" type="slidenum">
              <a:rPr lang="de-DE" smtClean="0"/>
              <a:pPr/>
              <a:t>36</a:t>
            </a:fld>
            <a:endParaRPr lang="de-DE" dirty="0"/>
          </a:p>
        </p:txBody>
      </p:sp>
      <p:grpSp>
        <p:nvGrpSpPr>
          <p:cNvPr id="9" name="Gruppieren 8">
            <a:extLst>
              <a:ext uri="{FF2B5EF4-FFF2-40B4-BE49-F238E27FC236}">
                <a16:creationId xmlns:a16="http://schemas.microsoft.com/office/drawing/2014/main" id="{B9D2B93B-2911-E9D5-AC5B-C04EEAD64BA4}"/>
              </a:ext>
            </a:extLst>
          </p:cNvPr>
          <p:cNvGrpSpPr/>
          <p:nvPr/>
        </p:nvGrpSpPr>
        <p:grpSpPr>
          <a:xfrm>
            <a:off x="5029929" y="3347091"/>
            <a:ext cx="1694743" cy="837727"/>
            <a:chOff x="5323320" y="3648970"/>
            <a:chExt cx="1694743" cy="837727"/>
          </a:xfrm>
        </p:grpSpPr>
        <p:grpSp>
          <p:nvGrpSpPr>
            <p:cNvPr id="22" name="Gruppieren 21">
              <a:extLst>
                <a:ext uri="{FF2B5EF4-FFF2-40B4-BE49-F238E27FC236}">
                  <a16:creationId xmlns:a16="http://schemas.microsoft.com/office/drawing/2014/main" id="{237B7646-4A72-E5B1-7CE4-C4EC006B14BE}"/>
                </a:ext>
              </a:extLst>
            </p:cNvPr>
            <p:cNvGrpSpPr/>
            <p:nvPr/>
          </p:nvGrpSpPr>
          <p:grpSpPr>
            <a:xfrm>
              <a:off x="5329359" y="3648970"/>
              <a:ext cx="1682666" cy="788273"/>
              <a:chOff x="1318348" y="4085693"/>
              <a:chExt cx="1682666" cy="788273"/>
            </a:xfrm>
          </p:grpSpPr>
          <p:pic>
            <p:nvPicPr>
              <p:cNvPr id="29" name="Picture 5">
                <a:extLst>
                  <a:ext uri="{FF2B5EF4-FFF2-40B4-BE49-F238E27FC236}">
                    <a16:creationId xmlns:a16="http://schemas.microsoft.com/office/drawing/2014/main" id="{DBAD1F54-555F-2C4F-4142-DC97CB81E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318348" y="4085693"/>
                <a:ext cx="1682666" cy="18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a:extLst>
                  <a:ext uri="{FF2B5EF4-FFF2-40B4-BE49-F238E27FC236}">
                    <a16:creationId xmlns:a16="http://schemas.microsoft.com/office/drawing/2014/main" id="{4F344970-EFBA-0778-F4F4-9E4611817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318348" y="4306449"/>
                <a:ext cx="1682666" cy="18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a:extLst>
                  <a:ext uri="{FF2B5EF4-FFF2-40B4-BE49-F238E27FC236}">
                    <a16:creationId xmlns:a16="http://schemas.microsoft.com/office/drawing/2014/main" id="{1C017745-C804-6D04-AB66-8C01BA8D6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121" y="4756811"/>
                <a:ext cx="117155" cy="11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a:extLst>
                  <a:ext uri="{FF2B5EF4-FFF2-40B4-BE49-F238E27FC236}">
                    <a16:creationId xmlns:a16="http://schemas.microsoft.com/office/drawing/2014/main" id="{9BF05583-88BE-C59D-5A3B-F95327F48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3490" y="4756811"/>
                <a:ext cx="117155" cy="11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a:extLst>
                  <a:ext uri="{FF2B5EF4-FFF2-40B4-BE49-F238E27FC236}">
                    <a16:creationId xmlns:a16="http://schemas.microsoft.com/office/drawing/2014/main" id="{3A4BC940-5983-580E-1BA6-E7D501CD0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928" y="4756811"/>
                <a:ext cx="117155" cy="11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6">
                <a:extLst>
                  <a:ext uri="{FF2B5EF4-FFF2-40B4-BE49-F238E27FC236}">
                    <a16:creationId xmlns:a16="http://schemas.microsoft.com/office/drawing/2014/main" id="{656BA5D4-24F8-BF4C-C718-92E49BB43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0297" y="4756811"/>
                <a:ext cx="117155" cy="11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a:extLst>
                  <a:ext uri="{FF2B5EF4-FFF2-40B4-BE49-F238E27FC236}">
                    <a16:creationId xmlns:a16="http://schemas.microsoft.com/office/drawing/2014/main" id="{8C0F60B1-19FA-47FE-7EBF-6DE789AC4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947" y="4756811"/>
                <a:ext cx="117155" cy="11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5">
                <a:extLst>
                  <a:ext uri="{FF2B5EF4-FFF2-40B4-BE49-F238E27FC236}">
                    <a16:creationId xmlns:a16="http://schemas.microsoft.com/office/drawing/2014/main" id="{00762593-0168-27C8-7F3A-9B532CEE9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318348" y="4536585"/>
                <a:ext cx="1682666" cy="18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uppieren 22">
              <a:extLst>
                <a:ext uri="{FF2B5EF4-FFF2-40B4-BE49-F238E27FC236}">
                  <a16:creationId xmlns:a16="http://schemas.microsoft.com/office/drawing/2014/main" id="{1C010DA3-B06E-904F-02D2-7D7DAF06DC76}"/>
                </a:ext>
              </a:extLst>
            </p:cNvPr>
            <p:cNvGrpSpPr/>
            <p:nvPr/>
          </p:nvGrpSpPr>
          <p:grpSpPr>
            <a:xfrm>
              <a:off x="5323320" y="4079422"/>
              <a:ext cx="1694743" cy="407275"/>
              <a:chOff x="4763209" y="4175643"/>
              <a:chExt cx="1694743" cy="407275"/>
            </a:xfrm>
          </p:grpSpPr>
          <p:sp>
            <p:nvSpPr>
              <p:cNvPr id="27" name="Rechteck 26">
                <a:extLst>
                  <a:ext uri="{FF2B5EF4-FFF2-40B4-BE49-F238E27FC236}">
                    <a16:creationId xmlns:a16="http://schemas.microsoft.com/office/drawing/2014/main" id="{65C7B10C-7AE6-B0E7-76BF-5900CD5509ED}"/>
                  </a:ext>
                </a:extLst>
              </p:cNvPr>
              <p:cNvSpPr/>
              <p:nvPr/>
            </p:nvSpPr>
            <p:spPr>
              <a:xfrm rot="16200000">
                <a:off x="5500124" y="3438728"/>
                <a:ext cx="220912" cy="1694741"/>
              </a:xfrm>
              <a:prstGeom prst="rect">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60504F22-4831-E975-EDE1-2991551FEA36}"/>
                  </a:ext>
                </a:extLst>
              </p:cNvPr>
              <p:cNvSpPr/>
              <p:nvPr/>
            </p:nvSpPr>
            <p:spPr>
              <a:xfrm rot="16200000">
                <a:off x="5762809" y="3887775"/>
                <a:ext cx="185751" cy="1204535"/>
              </a:xfrm>
              <a:prstGeom prst="rect">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10" name="Gruppieren 9">
            <a:extLst>
              <a:ext uri="{FF2B5EF4-FFF2-40B4-BE49-F238E27FC236}">
                <a16:creationId xmlns:a16="http://schemas.microsoft.com/office/drawing/2014/main" id="{79FF3398-88FC-12A7-2F21-657382BEF0AF}"/>
              </a:ext>
            </a:extLst>
          </p:cNvPr>
          <p:cNvGrpSpPr/>
          <p:nvPr/>
        </p:nvGrpSpPr>
        <p:grpSpPr>
          <a:xfrm>
            <a:off x="5119291" y="5589573"/>
            <a:ext cx="1568065" cy="512918"/>
            <a:chOff x="5355479" y="5291107"/>
            <a:chExt cx="1568065" cy="512918"/>
          </a:xfrm>
        </p:grpSpPr>
        <p:cxnSp>
          <p:nvCxnSpPr>
            <p:cNvPr id="53" name="Gerade Verbindung 52">
              <a:extLst>
                <a:ext uri="{FF2B5EF4-FFF2-40B4-BE49-F238E27FC236}">
                  <a16:creationId xmlns:a16="http://schemas.microsoft.com/office/drawing/2014/main" id="{6E9DFF65-2DD1-1141-DB0E-80EAA68F23B3}"/>
                </a:ext>
              </a:extLst>
            </p:cNvPr>
            <p:cNvCxnSpPr/>
            <p:nvPr/>
          </p:nvCxnSpPr>
          <p:spPr>
            <a:xfrm>
              <a:off x="5357132" y="5580667"/>
              <a:ext cx="15664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429BECE6-7A1C-E21E-7B4E-6DD1290B5FEF}"/>
                </a:ext>
              </a:extLst>
            </p:cNvPr>
            <p:cNvCxnSpPr/>
            <p:nvPr/>
          </p:nvCxnSpPr>
          <p:spPr>
            <a:xfrm flipV="1">
              <a:off x="5936431" y="5511843"/>
              <a:ext cx="407814" cy="13127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6E7FAE47-614D-239D-7C6F-C5A928A76939}"/>
                </a:ext>
              </a:extLst>
            </p:cNvPr>
            <p:cNvCxnSpPr/>
            <p:nvPr/>
          </p:nvCxnSpPr>
          <p:spPr>
            <a:xfrm>
              <a:off x="5355479" y="5291107"/>
              <a:ext cx="15664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BF95A503-6B56-29E6-D0B6-9CE47138789D}"/>
                </a:ext>
              </a:extLst>
            </p:cNvPr>
            <p:cNvCxnSpPr/>
            <p:nvPr/>
          </p:nvCxnSpPr>
          <p:spPr>
            <a:xfrm>
              <a:off x="5357132" y="5428267"/>
              <a:ext cx="15664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Ellipse 84">
              <a:extLst>
                <a:ext uri="{FF2B5EF4-FFF2-40B4-BE49-F238E27FC236}">
                  <a16:creationId xmlns:a16="http://schemas.microsoft.com/office/drawing/2014/main" id="{F175FA13-8D98-4AB5-A406-B047B542540C}"/>
                </a:ext>
              </a:extLst>
            </p:cNvPr>
            <p:cNvSpPr/>
            <p:nvPr/>
          </p:nvSpPr>
          <p:spPr>
            <a:xfrm>
              <a:off x="5357138" y="57320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85">
              <a:extLst>
                <a:ext uri="{FF2B5EF4-FFF2-40B4-BE49-F238E27FC236}">
                  <a16:creationId xmlns:a16="http://schemas.microsoft.com/office/drawing/2014/main" id="{77425891-7997-3E1F-F8BB-5341761FBE51}"/>
                </a:ext>
              </a:extLst>
            </p:cNvPr>
            <p:cNvSpPr/>
            <p:nvPr/>
          </p:nvSpPr>
          <p:spPr>
            <a:xfrm>
              <a:off x="5503666" y="57320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86">
              <a:extLst>
                <a:ext uri="{FF2B5EF4-FFF2-40B4-BE49-F238E27FC236}">
                  <a16:creationId xmlns:a16="http://schemas.microsoft.com/office/drawing/2014/main" id="{40D59F64-DB1C-75D5-298C-43FE49E9BF3C}"/>
                </a:ext>
              </a:extLst>
            </p:cNvPr>
            <p:cNvSpPr/>
            <p:nvPr/>
          </p:nvSpPr>
          <p:spPr>
            <a:xfrm>
              <a:off x="5650195" y="57320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87">
              <a:extLst>
                <a:ext uri="{FF2B5EF4-FFF2-40B4-BE49-F238E27FC236}">
                  <a16:creationId xmlns:a16="http://schemas.microsoft.com/office/drawing/2014/main" id="{6FD4B536-2060-2DC1-DD61-A24FC907CB8C}"/>
                </a:ext>
              </a:extLst>
            </p:cNvPr>
            <p:cNvSpPr/>
            <p:nvPr/>
          </p:nvSpPr>
          <p:spPr>
            <a:xfrm>
              <a:off x="5796724" y="57320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88">
              <a:extLst>
                <a:ext uri="{FF2B5EF4-FFF2-40B4-BE49-F238E27FC236}">
                  <a16:creationId xmlns:a16="http://schemas.microsoft.com/office/drawing/2014/main" id="{DED1D977-8647-417E-14D6-4DC925456149}"/>
                </a:ext>
              </a:extLst>
            </p:cNvPr>
            <p:cNvSpPr/>
            <p:nvPr/>
          </p:nvSpPr>
          <p:spPr>
            <a:xfrm>
              <a:off x="5943252" y="5732025"/>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0" name="Gerade Verbindung 49">
              <a:extLst>
                <a:ext uri="{FF2B5EF4-FFF2-40B4-BE49-F238E27FC236}">
                  <a16:creationId xmlns:a16="http://schemas.microsoft.com/office/drawing/2014/main" id="{C1E50C83-1FEE-CB77-26BF-F2F63E2FBA5F}"/>
                </a:ext>
              </a:extLst>
            </p:cNvPr>
            <p:cNvCxnSpPr/>
            <p:nvPr/>
          </p:nvCxnSpPr>
          <p:spPr>
            <a:xfrm flipV="1">
              <a:off x="5775447" y="5762700"/>
              <a:ext cx="263784" cy="1065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F2DC487C-DA86-FBE6-DEED-D813DD89DC07}"/>
              </a:ext>
            </a:extLst>
          </p:cNvPr>
          <p:cNvGrpSpPr/>
          <p:nvPr/>
        </p:nvGrpSpPr>
        <p:grpSpPr>
          <a:xfrm>
            <a:off x="2935101" y="5616512"/>
            <a:ext cx="1758081" cy="568946"/>
            <a:chOff x="772351" y="5603477"/>
            <a:chExt cx="1758081" cy="568946"/>
          </a:xfrm>
        </p:grpSpPr>
        <p:grpSp>
          <p:nvGrpSpPr>
            <p:cNvPr id="60" name="Gruppieren 59">
              <a:extLst>
                <a:ext uri="{FF2B5EF4-FFF2-40B4-BE49-F238E27FC236}">
                  <a16:creationId xmlns:a16="http://schemas.microsoft.com/office/drawing/2014/main" id="{3AE97593-D3A6-7655-68EC-FEA1586E8058}"/>
                </a:ext>
              </a:extLst>
            </p:cNvPr>
            <p:cNvGrpSpPr/>
            <p:nvPr/>
          </p:nvGrpSpPr>
          <p:grpSpPr>
            <a:xfrm>
              <a:off x="849054" y="5603477"/>
              <a:ext cx="1566418" cy="528158"/>
              <a:chOff x="1481311" y="5554133"/>
              <a:chExt cx="1566418" cy="528158"/>
            </a:xfrm>
          </p:grpSpPr>
          <p:cxnSp>
            <p:nvCxnSpPr>
              <p:cNvPr id="63" name="Gerade Verbindung 62">
                <a:extLst>
                  <a:ext uri="{FF2B5EF4-FFF2-40B4-BE49-F238E27FC236}">
                    <a16:creationId xmlns:a16="http://schemas.microsoft.com/office/drawing/2014/main" id="{9569F472-3D67-304E-92D1-9E1872D71DC1}"/>
                  </a:ext>
                </a:extLst>
              </p:cNvPr>
              <p:cNvCxnSpPr/>
              <p:nvPr/>
            </p:nvCxnSpPr>
            <p:spPr>
              <a:xfrm>
                <a:off x="1481317" y="5554133"/>
                <a:ext cx="15664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487BA003-1691-3D00-639B-9EF05357E91D}"/>
                  </a:ext>
                </a:extLst>
              </p:cNvPr>
              <p:cNvCxnSpPr/>
              <p:nvPr/>
            </p:nvCxnSpPr>
            <p:spPr>
              <a:xfrm>
                <a:off x="1481311" y="5706533"/>
                <a:ext cx="15664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02F19705-F35C-4CE5-DE92-A4D2B5A0E0CD}"/>
                  </a:ext>
                </a:extLst>
              </p:cNvPr>
              <p:cNvCxnSpPr/>
              <p:nvPr/>
            </p:nvCxnSpPr>
            <p:spPr>
              <a:xfrm>
                <a:off x="1481311" y="5858933"/>
                <a:ext cx="156641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Ellipse 30">
                <a:extLst>
                  <a:ext uri="{FF2B5EF4-FFF2-40B4-BE49-F238E27FC236}">
                    <a16:creationId xmlns:a16="http://schemas.microsoft.com/office/drawing/2014/main" id="{E0ED8B41-7871-CEF9-1479-7A3B80D14BEA}"/>
                  </a:ext>
                </a:extLst>
              </p:cNvPr>
              <p:cNvSpPr/>
              <p:nvPr/>
            </p:nvSpPr>
            <p:spPr>
              <a:xfrm>
                <a:off x="1481317" y="6010291"/>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72">
                <a:extLst>
                  <a:ext uri="{FF2B5EF4-FFF2-40B4-BE49-F238E27FC236}">
                    <a16:creationId xmlns:a16="http://schemas.microsoft.com/office/drawing/2014/main" id="{F48D6A70-FD61-A22F-8698-7762CB9BC2D8}"/>
                  </a:ext>
                </a:extLst>
              </p:cNvPr>
              <p:cNvSpPr/>
              <p:nvPr/>
            </p:nvSpPr>
            <p:spPr>
              <a:xfrm>
                <a:off x="1627845" y="6010291"/>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73">
                <a:extLst>
                  <a:ext uri="{FF2B5EF4-FFF2-40B4-BE49-F238E27FC236}">
                    <a16:creationId xmlns:a16="http://schemas.microsoft.com/office/drawing/2014/main" id="{E55C8438-7437-2217-40F0-CCD569DA1020}"/>
                  </a:ext>
                </a:extLst>
              </p:cNvPr>
              <p:cNvSpPr/>
              <p:nvPr/>
            </p:nvSpPr>
            <p:spPr>
              <a:xfrm>
                <a:off x="1774374" y="6010291"/>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Ellipse 74">
                <a:extLst>
                  <a:ext uri="{FF2B5EF4-FFF2-40B4-BE49-F238E27FC236}">
                    <a16:creationId xmlns:a16="http://schemas.microsoft.com/office/drawing/2014/main" id="{FCDF8428-8129-7CC6-8465-B5E94D3D14C1}"/>
                  </a:ext>
                </a:extLst>
              </p:cNvPr>
              <p:cNvSpPr/>
              <p:nvPr/>
            </p:nvSpPr>
            <p:spPr>
              <a:xfrm>
                <a:off x="1920903" y="6010291"/>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75">
                <a:extLst>
                  <a:ext uri="{FF2B5EF4-FFF2-40B4-BE49-F238E27FC236}">
                    <a16:creationId xmlns:a16="http://schemas.microsoft.com/office/drawing/2014/main" id="{B6137723-196E-17DB-A8C7-9F8C8C26C811}"/>
                  </a:ext>
                </a:extLst>
              </p:cNvPr>
              <p:cNvSpPr/>
              <p:nvPr/>
            </p:nvSpPr>
            <p:spPr>
              <a:xfrm>
                <a:off x="2067431" y="6010291"/>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1" name="Abgerundetes Rechteck 60">
              <a:extLst>
                <a:ext uri="{FF2B5EF4-FFF2-40B4-BE49-F238E27FC236}">
                  <a16:creationId xmlns:a16="http://schemas.microsoft.com/office/drawing/2014/main" id="{739EB28E-6F3D-34CE-4D58-07F7C29720DE}"/>
                </a:ext>
              </a:extLst>
            </p:cNvPr>
            <p:cNvSpPr/>
            <p:nvPr/>
          </p:nvSpPr>
          <p:spPr>
            <a:xfrm>
              <a:off x="772351" y="5847487"/>
              <a:ext cx="1758081" cy="15477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Abgerundetes Rechteck 61">
              <a:extLst>
                <a:ext uri="{FF2B5EF4-FFF2-40B4-BE49-F238E27FC236}">
                  <a16:creationId xmlns:a16="http://schemas.microsoft.com/office/drawing/2014/main" id="{DAC3AC95-099E-B8AC-2C82-09A543DA8A7E}"/>
                </a:ext>
              </a:extLst>
            </p:cNvPr>
            <p:cNvSpPr/>
            <p:nvPr/>
          </p:nvSpPr>
          <p:spPr>
            <a:xfrm>
              <a:off x="1246471" y="6028481"/>
              <a:ext cx="330926" cy="14394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uppieren 7">
            <a:extLst>
              <a:ext uri="{FF2B5EF4-FFF2-40B4-BE49-F238E27FC236}">
                <a16:creationId xmlns:a16="http://schemas.microsoft.com/office/drawing/2014/main" id="{A5C318EA-2A73-C247-9137-124871F0CBCE}"/>
              </a:ext>
            </a:extLst>
          </p:cNvPr>
          <p:cNvGrpSpPr/>
          <p:nvPr/>
        </p:nvGrpSpPr>
        <p:grpSpPr>
          <a:xfrm>
            <a:off x="2935101" y="3349574"/>
            <a:ext cx="1682666" cy="797773"/>
            <a:chOff x="850250" y="3693284"/>
            <a:chExt cx="1682666" cy="797773"/>
          </a:xfrm>
        </p:grpSpPr>
        <p:pic>
          <p:nvPicPr>
            <p:cNvPr id="73" name="Grafik 72">
              <a:extLst>
                <a:ext uri="{FF2B5EF4-FFF2-40B4-BE49-F238E27FC236}">
                  <a16:creationId xmlns:a16="http://schemas.microsoft.com/office/drawing/2014/main" id="{5F0AF60E-277C-1CC9-E75D-77CC8733F302}"/>
                </a:ext>
              </a:extLst>
            </p:cNvPr>
            <p:cNvPicPr>
              <a:picLocks noChangeAspect="1"/>
            </p:cNvPicPr>
            <p:nvPr/>
          </p:nvPicPr>
          <p:blipFill>
            <a:blip r:embed="rId5"/>
            <a:stretch>
              <a:fillRect/>
            </a:stretch>
          </p:blipFill>
          <p:spPr>
            <a:xfrm>
              <a:off x="1508747" y="4365057"/>
              <a:ext cx="126000" cy="126000"/>
            </a:xfrm>
            <a:prstGeom prst="rect">
              <a:avLst/>
            </a:prstGeom>
          </p:spPr>
        </p:pic>
        <p:pic>
          <p:nvPicPr>
            <p:cNvPr id="74" name="Grafik 73">
              <a:extLst>
                <a:ext uri="{FF2B5EF4-FFF2-40B4-BE49-F238E27FC236}">
                  <a16:creationId xmlns:a16="http://schemas.microsoft.com/office/drawing/2014/main" id="{4BC27A08-03B7-ABD5-7345-4A3E099AF3FD}"/>
                </a:ext>
              </a:extLst>
            </p:cNvPr>
            <p:cNvPicPr>
              <a:picLocks noChangeAspect="1"/>
            </p:cNvPicPr>
            <p:nvPr/>
          </p:nvPicPr>
          <p:blipFill>
            <a:blip r:embed="rId5"/>
            <a:stretch>
              <a:fillRect/>
            </a:stretch>
          </p:blipFill>
          <p:spPr>
            <a:xfrm>
              <a:off x="1360245" y="4365057"/>
              <a:ext cx="126000" cy="126000"/>
            </a:xfrm>
            <a:prstGeom prst="rect">
              <a:avLst/>
            </a:prstGeom>
          </p:spPr>
        </p:pic>
        <p:pic>
          <p:nvPicPr>
            <p:cNvPr id="75" name="Grafik 74">
              <a:extLst>
                <a:ext uri="{FF2B5EF4-FFF2-40B4-BE49-F238E27FC236}">
                  <a16:creationId xmlns:a16="http://schemas.microsoft.com/office/drawing/2014/main" id="{8B88BC71-CE8A-AF59-2F8C-8E675BFF7EDF}"/>
                </a:ext>
              </a:extLst>
            </p:cNvPr>
            <p:cNvPicPr>
              <a:picLocks noChangeAspect="1"/>
            </p:cNvPicPr>
            <p:nvPr/>
          </p:nvPicPr>
          <p:blipFill>
            <a:blip r:embed="rId6"/>
            <a:stretch>
              <a:fillRect/>
            </a:stretch>
          </p:blipFill>
          <p:spPr>
            <a:xfrm>
              <a:off x="1510319" y="4364568"/>
              <a:ext cx="126000" cy="126000"/>
            </a:xfrm>
            <a:prstGeom prst="rect">
              <a:avLst/>
            </a:prstGeom>
          </p:spPr>
        </p:pic>
        <p:pic>
          <p:nvPicPr>
            <p:cNvPr id="76" name="Picture 5">
              <a:extLst>
                <a:ext uri="{FF2B5EF4-FFF2-40B4-BE49-F238E27FC236}">
                  <a16:creationId xmlns:a16="http://schemas.microsoft.com/office/drawing/2014/main" id="{DFC63FA1-D707-81F8-7E8C-10048CFA0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50250" y="4133660"/>
              <a:ext cx="1682666" cy="18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5">
              <a:extLst>
                <a:ext uri="{FF2B5EF4-FFF2-40B4-BE49-F238E27FC236}">
                  <a16:creationId xmlns:a16="http://schemas.microsoft.com/office/drawing/2014/main" id="{26508751-A854-D66D-2BD8-B4EBB77B2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50250" y="3693284"/>
              <a:ext cx="1682666" cy="18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5">
              <a:extLst>
                <a:ext uri="{FF2B5EF4-FFF2-40B4-BE49-F238E27FC236}">
                  <a16:creationId xmlns:a16="http://schemas.microsoft.com/office/drawing/2014/main" id="{583BB81F-8ED3-7943-8DCE-2C977FCBF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850250" y="3912387"/>
              <a:ext cx="1682666" cy="18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2">
              <a:extLst>
                <a:ext uri="{FF2B5EF4-FFF2-40B4-BE49-F238E27FC236}">
                  <a16:creationId xmlns:a16="http://schemas.microsoft.com/office/drawing/2014/main" id="{357FEC19-4459-509C-83CF-EEFDE63300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250" y="4131491"/>
              <a:ext cx="1682666" cy="18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Grafik 79">
              <a:extLst>
                <a:ext uri="{FF2B5EF4-FFF2-40B4-BE49-F238E27FC236}">
                  <a16:creationId xmlns:a16="http://schemas.microsoft.com/office/drawing/2014/main" id="{8FB65B20-BAA8-7A85-2982-B8D2EB1B1ECB}"/>
                </a:ext>
              </a:extLst>
            </p:cNvPr>
            <p:cNvPicPr>
              <a:picLocks noChangeAspect="1"/>
            </p:cNvPicPr>
            <p:nvPr/>
          </p:nvPicPr>
          <p:blipFill>
            <a:blip r:embed="rId6"/>
            <a:stretch>
              <a:fillRect/>
            </a:stretch>
          </p:blipFill>
          <p:spPr>
            <a:xfrm>
              <a:off x="1360245" y="4364568"/>
              <a:ext cx="126000" cy="126000"/>
            </a:xfrm>
            <a:prstGeom prst="rect">
              <a:avLst/>
            </a:prstGeom>
          </p:spPr>
        </p:pic>
        <p:pic>
          <p:nvPicPr>
            <p:cNvPr id="81" name="Grafik 80">
              <a:extLst>
                <a:ext uri="{FF2B5EF4-FFF2-40B4-BE49-F238E27FC236}">
                  <a16:creationId xmlns:a16="http://schemas.microsoft.com/office/drawing/2014/main" id="{5EC34248-3158-997F-E2DE-CA695EC34BCC}"/>
                </a:ext>
              </a:extLst>
            </p:cNvPr>
            <p:cNvPicPr>
              <a:picLocks noChangeAspect="1"/>
            </p:cNvPicPr>
            <p:nvPr/>
          </p:nvPicPr>
          <p:blipFill>
            <a:blip r:embed="rId5"/>
            <a:stretch>
              <a:fillRect/>
            </a:stretch>
          </p:blipFill>
          <p:spPr>
            <a:xfrm>
              <a:off x="887547" y="4365057"/>
              <a:ext cx="126000" cy="126000"/>
            </a:xfrm>
            <a:prstGeom prst="rect">
              <a:avLst/>
            </a:prstGeom>
          </p:spPr>
        </p:pic>
        <p:pic>
          <p:nvPicPr>
            <p:cNvPr id="82" name="Grafik 81">
              <a:extLst>
                <a:ext uri="{FF2B5EF4-FFF2-40B4-BE49-F238E27FC236}">
                  <a16:creationId xmlns:a16="http://schemas.microsoft.com/office/drawing/2014/main" id="{28E504BD-D507-A1A2-F015-1BF8BB5E1D7D}"/>
                </a:ext>
              </a:extLst>
            </p:cNvPr>
            <p:cNvPicPr>
              <a:picLocks noChangeAspect="1"/>
            </p:cNvPicPr>
            <p:nvPr/>
          </p:nvPicPr>
          <p:blipFill>
            <a:blip r:embed="rId5"/>
            <a:stretch>
              <a:fillRect/>
            </a:stretch>
          </p:blipFill>
          <p:spPr>
            <a:xfrm>
              <a:off x="1038745" y="4365057"/>
              <a:ext cx="126000" cy="126000"/>
            </a:xfrm>
            <a:prstGeom prst="rect">
              <a:avLst/>
            </a:prstGeom>
          </p:spPr>
        </p:pic>
        <p:pic>
          <p:nvPicPr>
            <p:cNvPr id="83" name="Grafik 82">
              <a:extLst>
                <a:ext uri="{FF2B5EF4-FFF2-40B4-BE49-F238E27FC236}">
                  <a16:creationId xmlns:a16="http://schemas.microsoft.com/office/drawing/2014/main" id="{F5BE3617-506F-F45A-5EEF-4FC51E4EA776}"/>
                </a:ext>
              </a:extLst>
            </p:cNvPr>
            <p:cNvPicPr>
              <a:picLocks noChangeAspect="1"/>
            </p:cNvPicPr>
            <p:nvPr/>
          </p:nvPicPr>
          <p:blipFill>
            <a:blip r:embed="rId5"/>
            <a:stretch>
              <a:fillRect/>
            </a:stretch>
          </p:blipFill>
          <p:spPr>
            <a:xfrm>
              <a:off x="1197943" y="4365057"/>
              <a:ext cx="126000" cy="126000"/>
            </a:xfrm>
            <a:prstGeom prst="rect">
              <a:avLst/>
            </a:prstGeom>
          </p:spPr>
        </p:pic>
      </p:grpSp>
      <p:sp>
        <p:nvSpPr>
          <p:cNvPr id="12" name="Textfeld 11">
            <a:extLst>
              <a:ext uri="{FF2B5EF4-FFF2-40B4-BE49-F238E27FC236}">
                <a16:creationId xmlns:a16="http://schemas.microsoft.com/office/drawing/2014/main" id="{B474B3FF-F30C-DF9A-7ABF-5EEEEC08EC73}"/>
              </a:ext>
            </a:extLst>
          </p:cNvPr>
          <p:cNvSpPr txBox="1"/>
          <p:nvPr/>
        </p:nvSpPr>
        <p:spPr>
          <a:xfrm>
            <a:off x="6977818" y="5959706"/>
            <a:ext cx="1974850"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(eigene Abbildungen PIKAS)</a:t>
            </a:r>
          </a:p>
        </p:txBody>
      </p:sp>
    </p:spTree>
    <p:extLst>
      <p:ext uri="{BB962C8B-B14F-4D97-AF65-F5344CB8AC3E}">
        <p14:creationId xmlns:p14="http://schemas.microsoft.com/office/powerpoint/2010/main" val="3384255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0D391-7A3B-9073-9BB9-983CD7ACD57A}"/>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853BD106-5ABC-8B43-A9A4-98254EC9252C}"/>
              </a:ext>
            </a:extLst>
          </p:cNvPr>
          <p:cNvSpPr>
            <a:spLocks noGrp="1"/>
          </p:cNvSpPr>
          <p:nvPr>
            <p:ph type="body" sz="quarter" idx="13"/>
          </p:nvPr>
        </p:nvSpPr>
        <p:spPr/>
        <p:txBody>
          <a:bodyPr/>
          <a:lstStyle/>
          <a:p>
            <a:r>
              <a:rPr lang="de-DE" dirty="0"/>
              <a:t>BEDEUTUNG VON ANSCHAUUNGS- UND DARSTELLUNGSMITTELN</a:t>
            </a:r>
          </a:p>
          <a:p>
            <a:endParaRPr lang="de-DE" dirty="0"/>
          </a:p>
        </p:txBody>
      </p:sp>
      <p:sp>
        <p:nvSpPr>
          <p:cNvPr id="4" name="Inhaltsplatzhalter 3">
            <a:extLst>
              <a:ext uri="{FF2B5EF4-FFF2-40B4-BE49-F238E27FC236}">
                <a16:creationId xmlns:a16="http://schemas.microsoft.com/office/drawing/2014/main" id="{0EA85819-CF64-5E55-4868-92E0602839C5}"/>
              </a:ext>
            </a:extLst>
          </p:cNvPr>
          <p:cNvSpPr>
            <a:spLocks noGrp="1"/>
          </p:cNvSpPr>
          <p:nvPr>
            <p:ph idx="1"/>
          </p:nvPr>
        </p:nvSpPr>
        <p:spPr>
          <a:xfrm>
            <a:off x="481264" y="1857930"/>
            <a:ext cx="5877690" cy="3654840"/>
          </a:xfrm>
        </p:spPr>
        <p:txBody>
          <a:bodyPr/>
          <a:lstStyle/>
          <a:p>
            <a:pPr marL="285750" indent="-285750">
              <a:buFont typeface="Arial" panose="020B0604020202020204" pitchFamily="34" charset="0"/>
              <a:buChar char="•"/>
            </a:pPr>
            <a:r>
              <a:rPr lang="de-DE" dirty="0"/>
              <a:t>Rechenstrich / leerer Zahlenstrahl</a:t>
            </a:r>
          </a:p>
          <a:p>
            <a:pPr marL="742950" lvl="1" indent="-285750">
              <a:buFont typeface="Arial" panose="020B0604020202020204" pitchFamily="34" charset="0"/>
              <a:buChar char="•"/>
            </a:pPr>
            <a:r>
              <a:rPr lang="de-DE" sz="1600" dirty="0"/>
              <a:t>hilft, Relationen zwischen Zahlen zu beurteilen</a:t>
            </a:r>
          </a:p>
          <a:p>
            <a:pPr marL="742950" lvl="1" indent="-285750">
              <a:buFont typeface="Arial" panose="020B0604020202020204" pitchFamily="34" charset="0"/>
              <a:buChar char="•"/>
            </a:pPr>
            <a:r>
              <a:rPr lang="de-DE" sz="1600" dirty="0"/>
              <a:t>dabei werden bestimmte Zahlen- und Aufgabenmerkmale in den Blick genommen und zueinander in Beziehung gesetzt</a:t>
            </a:r>
          </a:p>
        </p:txBody>
      </p:sp>
      <p:sp>
        <p:nvSpPr>
          <p:cNvPr id="5" name="Datumsplatzhalter 4">
            <a:extLst>
              <a:ext uri="{FF2B5EF4-FFF2-40B4-BE49-F238E27FC236}">
                <a16:creationId xmlns:a16="http://schemas.microsoft.com/office/drawing/2014/main" id="{9CF5A66D-36E5-64EF-E967-16B14452938D}"/>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1B8F6D46-492C-5F52-F5C2-7ADC6F48B2CD}"/>
              </a:ext>
            </a:extLst>
          </p:cNvPr>
          <p:cNvSpPr>
            <a:spLocks noGrp="1"/>
          </p:cNvSpPr>
          <p:nvPr>
            <p:ph type="sldNum" sz="quarter" idx="12"/>
          </p:nvPr>
        </p:nvSpPr>
        <p:spPr/>
        <p:txBody>
          <a:bodyPr/>
          <a:lstStyle/>
          <a:p>
            <a:fld id="{C3752B7C-18A9-864D-BBCB-54A9F41B5594}" type="slidenum">
              <a:rPr lang="de-DE" smtClean="0"/>
              <a:pPr/>
              <a:t>37</a:t>
            </a:fld>
            <a:endParaRPr lang="de-DE" dirty="0"/>
          </a:p>
        </p:txBody>
      </p:sp>
      <p:pic>
        <p:nvPicPr>
          <p:cNvPr id="10" name="Grafik 9">
            <a:extLst>
              <a:ext uri="{FF2B5EF4-FFF2-40B4-BE49-F238E27FC236}">
                <a16:creationId xmlns:a16="http://schemas.microsoft.com/office/drawing/2014/main" id="{07E1004E-64A6-DD90-CA6E-7B4EAC689C25}"/>
              </a:ext>
            </a:extLst>
          </p:cNvPr>
          <p:cNvPicPr>
            <a:picLocks noChangeAspect="1"/>
          </p:cNvPicPr>
          <p:nvPr/>
        </p:nvPicPr>
        <p:blipFill>
          <a:blip r:embed="rId3"/>
          <a:stretch>
            <a:fillRect/>
          </a:stretch>
        </p:blipFill>
        <p:spPr>
          <a:xfrm>
            <a:off x="6737667" y="1952649"/>
            <a:ext cx="1966230" cy="1227874"/>
          </a:xfrm>
          <a:prstGeom prst="rect">
            <a:avLst/>
          </a:prstGeom>
        </p:spPr>
      </p:pic>
      <p:sp>
        <p:nvSpPr>
          <p:cNvPr id="7" name="Textfeld 6">
            <a:extLst>
              <a:ext uri="{FF2B5EF4-FFF2-40B4-BE49-F238E27FC236}">
                <a16:creationId xmlns:a16="http://schemas.microsoft.com/office/drawing/2014/main" id="{172B8081-6C19-5BD8-ECB7-F9C91FE6EE9E}"/>
              </a:ext>
            </a:extLst>
          </p:cNvPr>
          <p:cNvSpPr txBox="1"/>
          <p:nvPr/>
        </p:nvSpPr>
        <p:spPr>
          <a:xfrm>
            <a:off x="7107760" y="3180523"/>
            <a:ext cx="1974850"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583576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SPRACHLICHE BEGLEITUNG, UM RECHENWEGE ZU ERKLÄREN</a:t>
            </a:r>
          </a:p>
          <a:p>
            <a:endParaRPr lang="de-DE" dirty="0"/>
          </a:p>
        </p:txBody>
      </p:sp>
      <p:sp>
        <p:nvSpPr>
          <p:cNvPr id="4" name="Inhaltsplatzhalter 3"/>
          <p:cNvSpPr>
            <a:spLocks noGrp="1"/>
          </p:cNvSpPr>
          <p:nvPr>
            <p:ph idx="1"/>
          </p:nvPr>
        </p:nvSpPr>
        <p:spPr>
          <a:xfrm>
            <a:off x="481263" y="1748861"/>
            <a:ext cx="8092102" cy="716043"/>
          </a:xfrm>
        </p:spPr>
        <p:txBody>
          <a:bodyPr/>
          <a:lstStyle/>
          <a:p>
            <a:pPr fontAlgn="base">
              <a:spcBef>
                <a:spcPts val="0"/>
              </a:spcBef>
            </a:pPr>
            <a:endParaRPr lang="de-DE" dirty="0"/>
          </a:p>
          <a:p>
            <a:pPr marL="285750" indent="-285750" fontAlgn="base">
              <a:spcBef>
                <a:spcPts val="0"/>
              </a:spcBef>
              <a:buFont typeface="Arial" panose="020B0604020202020204" pitchFamily="34" charset="0"/>
              <a:buChar char="•"/>
            </a:pPr>
            <a:endParaRPr lang="de-DE" dirty="0"/>
          </a:p>
          <a:p>
            <a:pPr marL="285750" indent="-285750" fontAlgn="base">
              <a:spcBef>
                <a:spcPts val="0"/>
              </a:spcBef>
              <a:buFont typeface="Arial" panose="020B0604020202020204" pitchFamily="34" charset="0"/>
              <a:buChar char="•"/>
            </a:pPr>
            <a:endParaRPr lang="de-DE" dirty="0"/>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a:xfrm>
            <a:off x="3804312" y="8703567"/>
            <a:ext cx="2057400" cy="365125"/>
          </a:xfrm>
        </p:spPr>
        <p:txBody>
          <a:bodyPr/>
          <a:lstStyle/>
          <a:p>
            <a:fld id="{C3752B7C-18A9-864D-BBCB-54A9F41B5594}" type="slidenum">
              <a:rPr lang="de-DE" smtClean="0"/>
              <a:pPr/>
              <a:t>38</a:t>
            </a:fld>
            <a:endParaRPr lang="de-DE" dirty="0"/>
          </a:p>
        </p:txBody>
      </p:sp>
      <p:sp>
        <p:nvSpPr>
          <p:cNvPr id="7" name="Titel 1">
            <a:extLst>
              <a:ext uri="{FF2B5EF4-FFF2-40B4-BE49-F238E27FC236}">
                <a16:creationId xmlns:a16="http://schemas.microsoft.com/office/drawing/2014/main" id="{A7A0C6E4-92A9-78FE-2A4F-152C8CA17DC2}"/>
              </a:ext>
            </a:extLst>
          </p:cNvPr>
          <p:cNvSpPr>
            <a:spLocks noGrp="1"/>
          </p:cNvSpPr>
          <p:nvPr>
            <p:ph type="title"/>
          </p:nvPr>
        </p:nvSpPr>
        <p:spPr>
          <a:xfrm>
            <a:off x="1096963" y="382588"/>
            <a:ext cx="7920037" cy="603250"/>
          </a:xfrm>
        </p:spPr>
        <p:txBody>
          <a:bodyPr>
            <a:normAutofit fontScale="90000"/>
          </a:bodyPr>
          <a:lstStyle/>
          <a:p>
            <a:r>
              <a:rPr lang="de-DE" sz="2800" dirty="0"/>
              <a:t>Rechenwege darstellen, erklären und anwenden</a:t>
            </a:r>
            <a:endParaRPr lang="de-DE" dirty="0"/>
          </a:p>
        </p:txBody>
      </p:sp>
      <p:graphicFrame>
        <p:nvGraphicFramePr>
          <p:cNvPr id="2" name="Tabelle 7">
            <a:extLst>
              <a:ext uri="{FF2B5EF4-FFF2-40B4-BE49-F238E27FC236}">
                <a16:creationId xmlns:a16="http://schemas.microsoft.com/office/drawing/2014/main" id="{ED698935-4C91-B42A-D54D-9195563AD84D}"/>
              </a:ext>
            </a:extLst>
          </p:cNvPr>
          <p:cNvGraphicFramePr>
            <a:graphicFrameLocks noGrp="1"/>
          </p:cNvGraphicFramePr>
          <p:nvPr>
            <p:extLst>
              <p:ext uri="{D42A27DB-BD31-4B8C-83A1-F6EECF244321}">
                <p14:modId xmlns:p14="http://schemas.microsoft.com/office/powerpoint/2010/main" val="2287911098"/>
              </p:ext>
            </p:extLst>
          </p:nvPr>
        </p:nvGraphicFramePr>
        <p:xfrm>
          <a:off x="570634" y="1768374"/>
          <a:ext cx="8002731" cy="3611550"/>
        </p:xfrm>
        <a:graphic>
          <a:graphicData uri="http://schemas.openxmlformats.org/drawingml/2006/table">
            <a:tbl>
              <a:tblPr firstRow="1" bandRow="1">
                <a:tableStyleId>{5940675A-B579-460E-94D1-54222C63F5DA}</a:tableStyleId>
              </a:tblPr>
              <a:tblGrid>
                <a:gridCol w="2501220">
                  <a:extLst>
                    <a:ext uri="{9D8B030D-6E8A-4147-A177-3AD203B41FA5}">
                      <a16:colId xmlns:a16="http://schemas.microsoft.com/office/drawing/2014/main" val="2555302234"/>
                    </a:ext>
                  </a:extLst>
                </a:gridCol>
                <a:gridCol w="5501511">
                  <a:extLst>
                    <a:ext uri="{9D8B030D-6E8A-4147-A177-3AD203B41FA5}">
                      <a16:colId xmlns:a16="http://schemas.microsoft.com/office/drawing/2014/main" val="3831133870"/>
                    </a:ext>
                  </a:extLst>
                </a:gridCol>
              </a:tblGrid>
              <a:tr h="548968">
                <a:tc gridSpan="2">
                  <a:txBody>
                    <a:bodyPr/>
                    <a:lstStyle/>
                    <a:p>
                      <a:r>
                        <a:rPr lang="de-DE" dirty="0"/>
                        <a:t>Beispiele für Begriffe und Satzmuster beim Lösen (halbschriftlicher) Subtraktionsaufgaben</a:t>
                      </a:r>
                    </a:p>
                  </a:txBody>
                  <a:tcPr/>
                </a:tc>
                <a:tc hMerge="1">
                  <a:txBody>
                    <a:bodyPr/>
                    <a:lstStyle/>
                    <a:p>
                      <a:r>
                        <a:rPr lang="de-DE" dirty="0"/>
                        <a:t>Beispiele (Begriffe; Satzmuster</a:t>
                      </a:r>
                    </a:p>
                  </a:txBody>
                  <a:tcPr/>
                </a:tc>
                <a:extLst>
                  <a:ext uri="{0D108BD9-81ED-4DB2-BD59-A6C34878D82A}">
                    <a16:rowId xmlns:a16="http://schemas.microsoft.com/office/drawing/2014/main" val="1965942623"/>
                  </a:ext>
                </a:extLst>
              </a:tr>
              <a:tr h="990490">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de-DE" sz="1800" b="0" u="none" strike="noStrike" kern="1200" cap="none" spc="0" normalizeH="0" baseline="0" noProof="0" dirty="0">
                          <a:ln>
                            <a:noFill/>
                          </a:ln>
                          <a:solidFill>
                            <a:prstClr val="black"/>
                          </a:solidFill>
                          <a:effectLst/>
                          <a:uLnTx/>
                          <a:uFillTx/>
                        </a:rPr>
                        <a:t>im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de-DE" sz="1800" b="0" u="none" strike="noStrike" kern="1200" cap="none" spc="0" normalizeH="0" baseline="0" noProof="0" dirty="0">
                          <a:ln>
                            <a:noFill/>
                          </a:ln>
                          <a:solidFill>
                            <a:prstClr val="black"/>
                          </a:solidFill>
                          <a:effectLst/>
                          <a:uLnTx/>
                          <a:uFillTx/>
                        </a:rPr>
                        <a:t>Allgemeinen </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r>
                        <a:rPr lang="de-DE" dirty="0"/>
                        <a:t>Die 1. Zahl / der Minuend; die 2. Zahl / der Subtrahend; das Ergebnis / die Differenz;</a:t>
                      </a:r>
                    </a:p>
                    <a:p>
                      <a:r>
                        <a:rPr lang="de-DE" dirty="0"/>
                        <a:t>minus, gleich</a:t>
                      </a:r>
                    </a:p>
                  </a:txBody>
                  <a:tcPr/>
                </a:tc>
                <a:extLst>
                  <a:ext uri="{0D108BD9-81ED-4DB2-BD59-A6C34878D82A}">
                    <a16:rowId xmlns:a16="http://schemas.microsoft.com/office/drawing/2014/main" val="92624514"/>
                  </a:ext>
                </a:extLst>
              </a:tr>
              <a:tr h="990490">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de-DE" sz="1800" b="0" u="none" strike="noStrike" kern="1200" cap="none" spc="0" normalizeH="0" baseline="0" noProof="0" dirty="0">
                          <a:ln>
                            <a:noFill/>
                          </a:ln>
                          <a:solidFill>
                            <a:prstClr val="black"/>
                          </a:solidFill>
                          <a:effectLst/>
                          <a:uLnTx/>
                          <a:uFillTx/>
                        </a:rPr>
                        <a:t>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de-DE" sz="1800" b="0" u="none" strike="noStrike" kern="1200" cap="none" spc="0" normalizeH="0" baseline="0" noProof="0" dirty="0" err="1">
                          <a:ln>
                            <a:noFill/>
                          </a:ln>
                          <a:solidFill>
                            <a:prstClr val="black"/>
                          </a:solidFill>
                          <a:effectLst/>
                          <a:uLnTx/>
                          <a:uFillTx/>
                        </a:rPr>
                        <a:t>Plättchenmaterial</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r>
                        <a:rPr lang="de-DE" dirty="0"/>
                        <a:t>hinzu legen / Ich lege hinzu</a:t>
                      </a:r>
                    </a:p>
                    <a:p>
                      <a:r>
                        <a:rPr lang="de-DE" dirty="0"/>
                        <a:t>wegnehmen / Ich nehme weg,</a:t>
                      </a:r>
                    </a:p>
                    <a:p>
                      <a:r>
                        <a:rPr lang="de-DE" dirty="0"/>
                        <a:t>Zehner(streifen); Einer(</a:t>
                      </a:r>
                      <a:r>
                        <a:rPr lang="de-DE" dirty="0" err="1"/>
                        <a:t>plättchen</a:t>
                      </a:r>
                      <a:r>
                        <a:rPr lang="de-DE" dirty="0"/>
                        <a:t>)</a:t>
                      </a:r>
                    </a:p>
                  </a:txBody>
                  <a:tcPr/>
                </a:tc>
                <a:extLst>
                  <a:ext uri="{0D108BD9-81ED-4DB2-BD59-A6C34878D82A}">
                    <a16:rowId xmlns:a16="http://schemas.microsoft.com/office/drawing/2014/main" val="1924639099"/>
                  </a:ext>
                </a:extLst>
              </a:tr>
              <a:tr h="990490">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de-DE" sz="1800" b="0" u="none" strike="noStrike" kern="1200" cap="none" spc="0" normalizeH="0" baseline="0" noProof="0" dirty="0">
                          <a:ln>
                            <a:noFill/>
                          </a:ln>
                          <a:solidFill>
                            <a:prstClr val="black"/>
                          </a:solidFill>
                          <a:effectLst/>
                          <a:uLnTx/>
                          <a:uFillTx/>
                        </a:rPr>
                        <a:t>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de-DE" sz="1800" b="0" u="none" strike="noStrike" kern="1200" cap="none" spc="0" normalizeH="0" baseline="0" noProof="0" dirty="0">
                          <a:ln>
                            <a:noFill/>
                          </a:ln>
                          <a:solidFill>
                            <a:prstClr val="black"/>
                          </a:solidFill>
                          <a:effectLst/>
                          <a:uLnTx/>
                          <a:uFillTx/>
                        </a:rPr>
                        <a:t>Rechenstrich</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r>
                        <a:rPr lang="de-DE" dirty="0"/>
                        <a:t>der Sprung, Ich starte bei…;</a:t>
                      </a:r>
                    </a:p>
                    <a:p>
                      <a:r>
                        <a:rPr lang="de-DE" dirty="0"/>
                        <a:t> Ich springe… zurück / nach vorne; Ich lande bei…</a:t>
                      </a:r>
                    </a:p>
                    <a:p>
                      <a:r>
                        <a:rPr lang="de-DE" dirty="0"/>
                        <a:t>…liegen nah beieinander / weit auseinander</a:t>
                      </a:r>
                    </a:p>
                  </a:txBody>
                  <a:tcPr/>
                </a:tc>
                <a:extLst>
                  <a:ext uri="{0D108BD9-81ED-4DB2-BD59-A6C34878D82A}">
                    <a16:rowId xmlns:a16="http://schemas.microsoft.com/office/drawing/2014/main" val="1233701881"/>
                  </a:ext>
                </a:extLst>
              </a:tr>
            </a:tbl>
          </a:graphicData>
        </a:graphic>
      </p:graphicFrame>
      <p:sp>
        <p:nvSpPr>
          <p:cNvPr id="8" name="Textfeld 7">
            <a:extLst>
              <a:ext uri="{FF2B5EF4-FFF2-40B4-BE49-F238E27FC236}">
                <a16:creationId xmlns:a16="http://schemas.microsoft.com/office/drawing/2014/main" id="{7E55286E-2DE5-D260-F266-58E0107D8D71}"/>
              </a:ext>
            </a:extLst>
          </p:cNvPr>
          <p:cNvSpPr txBox="1"/>
          <p:nvPr/>
        </p:nvSpPr>
        <p:spPr>
          <a:xfrm>
            <a:off x="570634" y="5465381"/>
            <a:ext cx="8002730" cy="646331"/>
          </a:xfrm>
          <a:prstGeom prst="rect">
            <a:avLst/>
          </a:prstGeom>
          <a:solidFill>
            <a:srgbClr val="CCDEE1"/>
          </a:solidFill>
        </p:spPr>
        <p:txBody>
          <a:bodyPr wrap="square" rtlCol="0">
            <a:spAutoFit/>
          </a:bodyPr>
          <a:lstStyle/>
          <a:p>
            <a:r>
              <a:rPr lang="de-DE" sz="1800" dirty="0"/>
              <a:t>Wichtig: Fachbegriffe und Satzmuster gemeinsam mit den Kindern erarbeiten und an geeigneten Beispielen visualisieren </a:t>
            </a:r>
          </a:p>
        </p:txBody>
      </p:sp>
    </p:spTree>
    <p:extLst>
      <p:ext uri="{BB962C8B-B14F-4D97-AF65-F5344CB8AC3E}">
        <p14:creationId xmlns:p14="http://schemas.microsoft.com/office/powerpoint/2010/main" val="3819294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39</a:t>
            </a:fld>
            <a:endParaRPr lang="de-DE" dirty="0"/>
          </a:p>
        </p:txBody>
      </p:sp>
      <p:sp>
        <p:nvSpPr>
          <p:cNvPr id="5" name="Textplatzhalter 4"/>
          <p:cNvSpPr>
            <a:spLocks noGrp="1"/>
          </p:cNvSpPr>
          <p:nvPr>
            <p:ph type="body" sz="quarter" idx="13"/>
          </p:nvPr>
        </p:nvSpPr>
        <p:spPr/>
        <p:txBody>
          <a:bodyPr/>
          <a:lstStyle/>
          <a:p>
            <a:r>
              <a:rPr lang="de-DE" dirty="0"/>
              <a:t>ANMERKUNGEN ZUR AKTIVITÄT AUF DEN FOLIEN 41-42 </a:t>
            </a:r>
          </a:p>
        </p:txBody>
      </p:sp>
      <p:sp>
        <p:nvSpPr>
          <p:cNvPr id="6" name="Inhaltsplatzhalter 5"/>
          <p:cNvSpPr>
            <a:spLocks noGrp="1"/>
          </p:cNvSpPr>
          <p:nvPr>
            <p:ph idx="1"/>
          </p:nvPr>
        </p:nvSpPr>
        <p:spPr>
          <a:xfrm>
            <a:off x="394855" y="1531708"/>
            <a:ext cx="8354291" cy="4527819"/>
          </a:xfrm>
        </p:spPr>
        <p:txBody>
          <a:bodyPr/>
          <a:lstStyle/>
          <a:p>
            <a:pPr>
              <a:spcBef>
                <a:spcPts val="600"/>
              </a:spcBef>
            </a:pPr>
            <a:r>
              <a:rPr lang="de-DE" sz="1100" b="1" dirty="0"/>
              <a:t>Ziel: </a:t>
            </a:r>
            <a:r>
              <a:rPr lang="de-DE" sz="1100" dirty="0"/>
              <a:t>Hineinversetzen in die Lage der Kinder und Bewusstmachen der Voraussetzungen und möglicher Schwierigkeiten</a:t>
            </a:r>
          </a:p>
          <a:p>
            <a:pPr>
              <a:spcBef>
                <a:spcPts val="600"/>
              </a:spcBef>
            </a:pPr>
            <a:r>
              <a:rPr lang="de-DE" sz="1100" b="1" dirty="0"/>
              <a:t>Hinweise zur Durchführung: </a:t>
            </a:r>
            <a:r>
              <a:rPr lang="de-DE" sz="1100" dirty="0"/>
              <a:t>Falls Sie die Möglichkeit haben, führen Sie dieses Modul in Präsenz durch. Für eine Online-Veranstaltung können die Aufgaben und das benötigte Plättchenmaterial auf Präsentations-Folien (z. B. PowerPoint) den Teilnehmenden zur Verfügung gestellt werden. </a:t>
            </a:r>
          </a:p>
          <a:p>
            <a:pPr algn="just">
              <a:spcBef>
                <a:spcPts val="600"/>
              </a:spcBef>
            </a:pPr>
            <a:r>
              <a:rPr lang="de-DE" sz="1100" dirty="0"/>
              <a:t>Die Teilnehmenden legen die vorher besprochenen Vorgehensweisen (Stellenweise, Schrittweise, Ergänzen und Hilfsaufgabe) konkret mit dem Plättchenmaterial und stellen diese am Rechenstrich dar. Begleitend dazu überlegen sie sich, wie die einzelnen Handlungsschritte von den Kindern versprachlicht werden sollen. Die Leitfragen dienen zur Fokussierung der Voraussetzungen und Schwierigkeiten, die den Kindern begegnen können (s. AB1_Vorgehnsweisen verständnisorientiert erarbeiten). </a:t>
            </a:r>
          </a:p>
          <a:p>
            <a:pPr algn="just">
              <a:spcBef>
                <a:spcPts val="600"/>
              </a:spcBef>
            </a:pPr>
            <a:r>
              <a:rPr lang="de-DE" sz="1100" dirty="0"/>
              <a:t>Die Aktivität kann durch arbeitsteilige Gruppenarbeit verkürzt werden. Das Durchführen jeder einzelnen (Haupt)Vorgehensweise hilft den Teilnehmenden allerdings zu eigenen Erkenntnissen zu kommen. Der Einsatz der </a:t>
            </a:r>
            <a:r>
              <a:rPr lang="de-DE" sz="1100" dirty="0" err="1"/>
              <a:t>MahikoKids</a:t>
            </a:r>
            <a:r>
              <a:rPr lang="de-DE" sz="1100" dirty="0"/>
              <a:t>-Lernvideos (Folie 42) ermöglicht den Teilnehmenden weitere Beobachtungen und bieten Anlass, die sprachliche Begleitung zu diskutieren und für die eigene Lerngruppe anzupassen. Sollte in einem Jahrgangsteam gearbeitet werden, können in diesem Rahmen auch verbindliche Absprachen für den Bereich „Sprachbildung in Mathematik“ getroffen werden. </a:t>
            </a:r>
          </a:p>
          <a:p>
            <a:pPr algn="just">
              <a:spcBef>
                <a:spcPts val="600"/>
              </a:spcBef>
            </a:pPr>
            <a:r>
              <a:rPr lang="de-DE" sz="1100" b="1" dirty="0"/>
              <a:t>Die Folien 43-66 können die Ergebnissicherung unterstützen. Hier sind wesentliche Aspekte aufgeführt, die in der Aktivität von den Teilnehmenden genannt oder auch diskutiert werden könnten</a:t>
            </a:r>
            <a:r>
              <a:rPr lang="de-DE" sz="1100" dirty="0"/>
              <a:t>. </a:t>
            </a:r>
          </a:p>
        </p:txBody>
      </p:sp>
    </p:spTree>
    <p:extLst>
      <p:ext uri="{BB962C8B-B14F-4D97-AF65-F5344CB8AC3E}">
        <p14:creationId xmlns:p14="http://schemas.microsoft.com/office/powerpoint/2010/main" val="87506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0FC37-7EC8-B549-9587-2D1AC48B31D5}"/>
              </a:ext>
            </a:extLst>
          </p:cNvPr>
          <p:cNvSpPr>
            <a:spLocks noGrp="1"/>
          </p:cNvSpPr>
          <p:nvPr>
            <p:ph type="title"/>
          </p:nvPr>
        </p:nvSpPr>
        <p:spPr>
          <a:xfrm>
            <a:off x="1096423" y="268473"/>
            <a:ext cx="7009509" cy="603704"/>
          </a:xfrm>
        </p:spPr>
        <p:txBody>
          <a:bodyPr>
            <a:normAutofit fontScale="90000"/>
          </a:bodyPr>
          <a:lstStyle/>
          <a:p>
            <a:r>
              <a:rPr lang="de-DE" dirty="0"/>
              <a:t>Arithmetische Basiskompetenzen sichern – Rechenschwierigkeiten vermeiden</a:t>
            </a:r>
          </a:p>
        </p:txBody>
      </p:sp>
      <p:sp>
        <p:nvSpPr>
          <p:cNvPr id="3" name="Textplatzhalter 2">
            <a:extLst>
              <a:ext uri="{FF2B5EF4-FFF2-40B4-BE49-F238E27FC236}">
                <a16:creationId xmlns:a16="http://schemas.microsoft.com/office/drawing/2014/main" id="{DF51050E-F35D-4940-94B4-B9F14E4F9ABC}"/>
              </a:ext>
            </a:extLst>
          </p:cNvPr>
          <p:cNvSpPr>
            <a:spLocks noGrp="1"/>
          </p:cNvSpPr>
          <p:nvPr>
            <p:ph type="body" sz="quarter" idx="13"/>
          </p:nvPr>
        </p:nvSpPr>
        <p:spPr/>
        <p:txBody>
          <a:bodyPr/>
          <a:lstStyle/>
          <a:p>
            <a:r>
              <a:rPr lang="de-DE" dirty="0"/>
              <a:t>MODULE DER VERANSTALTUNGSREIHE</a:t>
            </a:r>
          </a:p>
        </p:txBody>
      </p:sp>
      <p:sp>
        <p:nvSpPr>
          <p:cNvPr id="4" name="Inhaltsplatzhalter 3">
            <a:extLst>
              <a:ext uri="{FF2B5EF4-FFF2-40B4-BE49-F238E27FC236}">
                <a16:creationId xmlns:a16="http://schemas.microsoft.com/office/drawing/2014/main" id="{80C2C949-1D17-B447-9864-2505CB536E68}"/>
              </a:ext>
            </a:extLst>
          </p:cNvPr>
          <p:cNvSpPr>
            <a:spLocks noGrp="1"/>
          </p:cNvSpPr>
          <p:nvPr>
            <p:ph idx="1"/>
          </p:nvPr>
        </p:nvSpPr>
        <p:spPr/>
        <p:txBody>
          <a:bodyPr/>
          <a:lstStyle/>
          <a:p>
            <a:pPr marL="285750" indent="-285750">
              <a:buFont typeface="Arial" panose="020B0604020202020204" pitchFamily="34" charset="0"/>
              <a:buChar char="•"/>
            </a:pPr>
            <a:r>
              <a:rPr lang="de-DE" dirty="0"/>
              <a:t>Basismodul: Rechenschwierigkeiten vermeiden </a:t>
            </a:r>
          </a:p>
          <a:p>
            <a:pPr marL="285750" indent="-285750">
              <a:buFont typeface="Arial" panose="020B0604020202020204" pitchFamily="34" charset="0"/>
              <a:buChar char="•"/>
            </a:pPr>
            <a:r>
              <a:rPr lang="de-DE" dirty="0"/>
              <a:t>Modul 1: Aufbau eines tragfähigen Zahlverständnisses</a:t>
            </a:r>
          </a:p>
          <a:p>
            <a:pPr marL="285750" indent="-285750">
              <a:buFont typeface="Arial" panose="020B0604020202020204" pitchFamily="34" charset="0"/>
              <a:buChar char="•"/>
            </a:pPr>
            <a:r>
              <a:rPr lang="de-DE" dirty="0"/>
              <a:t>Modul 2: Aufbau eines tragfähigen Operationsverständnisses</a:t>
            </a:r>
          </a:p>
          <a:p>
            <a:pPr marL="285750" indent="-285750">
              <a:buFont typeface="Arial" panose="020B0604020202020204" pitchFamily="34" charset="0"/>
              <a:buChar char="•"/>
            </a:pPr>
            <a:r>
              <a:rPr lang="de-DE" dirty="0"/>
              <a:t>Modul 3: Aufbau eines tragfähigen Stellenwertverständnisses</a:t>
            </a:r>
          </a:p>
          <a:p>
            <a:pPr marL="285750" indent="-285750">
              <a:buFont typeface="Arial" panose="020B0604020202020204" pitchFamily="34" charset="0"/>
              <a:buChar char="•"/>
            </a:pPr>
            <a:r>
              <a:rPr lang="de-DE" dirty="0"/>
              <a:t>Modul 4: Nicht zählendes Rechnen: 1+1 und 1-1</a:t>
            </a:r>
          </a:p>
          <a:p>
            <a:pPr marL="285750" indent="-285750">
              <a:buFont typeface="Arial" panose="020B0604020202020204" pitchFamily="34" charset="0"/>
              <a:buChar char="•"/>
            </a:pPr>
            <a:r>
              <a:rPr lang="de-DE" dirty="0"/>
              <a:t>Modul 5: Nicht zählendes Rechnen: 1∙1 und 1:1</a:t>
            </a:r>
          </a:p>
          <a:p>
            <a:pPr marL="285750" indent="-285750">
              <a:buFont typeface="Arial" panose="020B0604020202020204" pitchFamily="34" charset="0"/>
              <a:buChar char="•"/>
            </a:pPr>
            <a:r>
              <a:rPr lang="de-DE" dirty="0">
                <a:solidFill>
                  <a:srgbClr val="327D87"/>
                </a:solidFill>
              </a:rPr>
              <a:t>Modul 6: Halbschriftliches Rechnen </a:t>
            </a:r>
          </a:p>
          <a:p>
            <a:endParaRPr lang="de-DE" dirty="0"/>
          </a:p>
        </p:txBody>
      </p:sp>
      <p:sp>
        <p:nvSpPr>
          <p:cNvPr id="5" name="Datumsplatzhalter 4">
            <a:extLst>
              <a:ext uri="{FF2B5EF4-FFF2-40B4-BE49-F238E27FC236}">
                <a16:creationId xmlns:a16="http://schemas.microsoft.com/office/drawing/2014/main" id="{C72110C2-66A9-824C-A7E8-08508EB0CCDD}"/>
              </a:ext>
            </a:extLst>
          </p:cNvPr>
          <p:cNvSpPr>
            <a:spLocks noGrp="1"/>
          </p:cNvSpPr>
          <p:nvPr>
            <p:ph type="dt" sz="half" idx="10"/>
          </p:nvPr>
        </p:nvSpPr>
        <p:spPr/>
        <p:txBody>
          <a:bodyPr/>
          <a:lstStyle/>
          <a:p>
            <a:pPr>
              <a:lnSpc>
                <a:spcPct val="150000"/>
              </a:lnSpc>
            </a:pPr>
            <a:fld id="{239049AF-8A44-8E4F-B310-9C0AED712032}" type="datetime6">
              <a:rPr lang="de-DE" smtClean="0"/>
              <a:t>April 24</a:t>
            </a:fld>
            <a:endParaRPr lang="de-DE" dirty="0"/>
          </a:p>
        </p:txBody>
      </p:sp>
      <p:sp>
        <p:nvSpPr>
          <p:cNvPr id="6" name="Foliennummernplatzhalter 5">
            <a:extLst>
              <a:ext uri="{FF2B5EF4-FFF2-40B4-BE49-F238E27FC236}">
                <a16:creationId xmlns:a16="http://schemas.microsoft.com/office/drawing/2014/main" id="{EA9B3B4B-E0D4-D144-B82D-87D749EC3F44}"/>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Tree>
    <p:extLst>
      <p:ext uri="{BB962C8B-B14F-4D97-AF65-F5344CB8AC3E}">
        <p14:creationId xmlns:p14="http://schemas.microsoft.com/office/powerpoint/2010/main" val="3358036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40</a:t>
            </a:fld>
            <a:endParaRPr lang="de-DE" dirty="0"/>
          </a:p>
        </p:txBody>
      </p:sp>
      <p:sp>
        <p:nvSpPr>
          <p:cNvPr id="5" name="Textplatzhalter 4"/>
          <p:cNvSpPr>
            <a:spLocks noGrp="1"/>
          </p:cNvSpPr>
          <p:nvPr>
            <p:ph type="body" sz="quarter" idx="13"/>
          </p:nvPr>
        </p:nvSpPr>
        <p:spPr/>
        <p:txBody>
          <a:bodyPr/>
          <a:lstStyle/>
          <a:p>
            <a:r>
              <a:rPr lang="de-DE" dirty="0"/>
              <a:t>ANMERKUNGEN ZUR AKTIVITÄT AUF DEN FOLIEN 41-42 </a:t>
            </a:r>
          </a:p>
        </p:txBody>
      </p:sp>
      <p:sp>
        <p:nvSpPr>
          <p:cNvPr id="6" name="Inhaltsplatzhalter 5"/>
          <p:cNvSpPr>
            <a:spLocks noGrp="1"/>
          </p:cNvSpPr>
          <p:nvPr>
            <p:ph idx="1"/>
          </p:nvPr>
        </p:nvSpPr>
        <p:spPr>
          <a:xfrm>
            <a:off x="394855" y="1563458"/>
            <a:ext cx="8354291" cy="4527819"/>
          </a:xfrm>
        </p:spPr>
        <p:txBody>
          <a:bodyPr/>
          <a:lstStyle/>
          <a:p>
            <a:pPr algn="just"/>
            <a:r>
              <a:rPr lang="de-DE" sz="1100" b="1" dirty="0"/>
              <a:t>Hinweise zur Durchführung: </a:t>
            </a:r>
            <a:r>
              <a:rPr lang="de-DE" sz="1100" dirty="0"/>
              <a:t>Die Anzahl an Schwierigkeiten und „Stolpersteinen“ macht deutlich, dass im Unterricht bei der Erarbeitung der halbschriftlichen Vorgehensweisen den Kindern unbedingt ausreichend Zeit und Raum für gemeinsame Gespräche (z. B. über Merkmale von Zahlen und Aufgaben und über geeignete und ungeeignete Vorgehensweisen) gegeben werden sollte. Eine rezeptartige Durchführung vorgegebener Rechenwege würde Rechenschwierigkeiten begünstigen. Dabei muss deutlich werden, dass die einzelnen Lehrkräfte immer auch ein Vorbild für die Kinder sind. Das betrifft an dieser Stelle vor allem den richtigen und konsequent gleichbleibenden Einsatz des Materials / der Darstellungsmittel aber auch die Versprachlichung der Handlungen sowie der Notationen der Vorgehensweisen. </a:t>
            </a:r>
          </a:p>
          <a:p>
            <a:pPr algn="just"/>
            <a:r>
              <a:rPr lang="de-DE" sz="1100" dirty="0"/>
              <a:t>Die Videos (Folie 42) können gemeinsam mit den Teilnehmenden angeschaut werden. Die daraus resultierenden bzw. zu initiierenden Gesprächsanlässe können mit den Folien 43-66 unterstützend reflektiert werden. Wichtig: Das Video sollte nicht alleinstehend als Ersatz der Ausführungen stehen, sondern als Einstieg und Visualisierungshilfe der Thematik dienen.</a:t>
            </a:r>
            <a:endParaRPr lang="de-DE" sz="1100" b="1" dirty="0"/>
          </a:p>
          <a:p>
            <a:pPr algn="just"/>
            <a:r>
              <a:rPr lang="de-DE" sz="1100" b="1" dirty="0"/>
              <a:t>Mögliche Impulse: </a:t>
            </a:r>
          </a:p>
          <a:p>
            <a:pPr marL="171450" indent="-171450" algn="just">
              <a:spcBef>
                <a:spcPts val="0"/>
              </a:spcBef>
              <a:buFont typeface="Arial" panose="020B0604020202020204" pitchFamily="34" charset="0"/>
              <a:buChar char="•"/>
            </a:pPr>
            <a:r>
              <a:rPr lang="de-DE" sz="1100" dirty="0"/>
              <a:t>Was passiert mit den Plättchen bei Subtraktionsaufgaben? Werden sie weggelegt, umgedreht oder abgedeckt? </a:t>
            </a:r>
          </a:p>
          <a:p>
            <a:pPr marL="171450" indent="-171450" algn="just">
              <a:spcBef>
                <a:spcPts val="0"/>
              </a:spcBef>
              <a:buFont typeface="Arial" panose="020B0604020202020204" pitchFamily="34" charset="0"/>
              <a:buChar char="•"/>
            </a:pPr>
            <a:r>
              <a:rPr lang="de-DE" sz="1100" dirty="0"/>
              <a:t>Was passiert, wenn der Einer des Subtrahenden größer ist als der Einer des Minuenden?</a:t>
            </a:r>
          </a:p>
          <a:p>
            <a:pPr marL="171450" indent="-171450" algn="just">
              <a:spcBef>
                <a:spcPts val="0"/>
              </a:spcBef>
              <a:buFont typeface="Arial" panose="020B0604020202020204" pitchFamily="34" charset="0"/>
              <a:buChar char="•"/>
            </a:pPr>
            <a:r>
              <a:rPr lang="de-DE" sz="1100" dirty="0"/>
              <a:t>Wie wird gesprochen, wenn ich </a:t>
            </a:r>
            <a:r>
              <a:rPr lang="de-DE" sz="1100" dirty="0" err="1"/>
              <a:t>Plättchenmaterial</a:t>
            </a:r>
            <a:r>
              <a:rPr lang="de-DE" sz="1100" dirty="0"/>
              <a:t> nutze / eine Vorgehensweise am Rechenstrich darstelle / einen Rechenweg symbolisch notiere? </a:t>
            </a:r>
          </a:p>
          <a:p>
            <a:pPr marL="171450" indent="-171450" algn="just">
              <a:spcBef>
                <a:spcPts val="0"/>
              </a:spcBef>
              <a:buFont typeface="Arial" panose="020B0604020202020204" pitchFamily="34" charset="0"/>
              <a:buChar char="•"/>
            </a:pPr>
            <a:r>
              <a:rPr lang="de-DE" sz="1100" dirty="0"/>
              <a:t>Wie könnte ein Sprachspeicher aussehen?</a:t>
            </a:r>
          </a:p>
          <a:p>
            <a:pPr algn="just">
              <a:lnSpc>
                <a:spcPct val="100000"/>
              </a:lnSpc>
              <a:spcBef>
                <a:spcPts val="600"/>
              </a:spcBef>
            </a:pPr>
            <a:endParaRPr lang="de-DE" sz="1200" dirty="0"/>
          </a:p>
          <a:p>
            <a:pPr marL="285750" indent="-285750" algn="just">
              <a:lnSpc>
                <a:spcPct val="100000"/>
              </a:lnSpc>
              <a:spcBef>
                <a:spcPts val="600"/>
              </a:spcBef>
              <a:buFontTx/>
              <a:buChar char="-"/>
            </a:pPr>
            <a:endParaRPr lang="de-DE" sz="1200" dirty="0"/>
          </a:p>
          <a:p>
            <a:pPr marL="285750" indent="-285750">
              <a:buFontTx/>
              <a:buChar char="-"/>
            </a:pPr>
            <a:endParaRPr lang="de-DE" sz="1200" dirty="0"/>
          </a:p>
        </p:txBody>
      </p:sp>
    </p:spTree>
    <p:extLst>
      <p:ext uri="{BB962C8B-B14F-4D97-AF65-F5344CB8AC3E}">
        <p14:creationId xmlns:p14="http://schemas.microsoft.com/office/powerpoint/2010/main" val="3585280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2" y="382774"/>
            <a:ext cx="7885531" cy="603704"/>
          </a:xfrm>
        </p:spPr>
        <p:txBody>
          <a:bodyPr>
            <a:noAutofit/>
          </a:bodyPr>
          <a:lstStyle/>
          <a:p>
            <a:r>
              <a:rPr lang="de-DE" sz="2500" dirty="0"/>
              <a:t>Rechenwege darstellen, erklären und anwenden</a:t>
            </a:r>
          </a:p>
        </p:txBody>
      </p:sp>
      <p:sp>
        <p:nvSpPr>
          <p:cNvPr id="3" name="Textplatzhalter 2"/>
          <p:cNvSpPr>
            <a:spLocks noGrp="1"/>
          </p:cNvSpPr>
          <p:nvPr>
            <p:ph type="body" sz="quarter" idx="13"/>
          </p:nvPr>
        </p:nvSpPr>
        <p:spPr>
          <a:xfrm>
            <a:off x="1079490" y="3941378"/>
            <a:ext cx="7302509" cy="2307021"/>
          </a:xfrm>
        </p:spPr>
        <p:txBody>
          <a:bodyPr>
            <a:normAutofit fontScale="77500" lnSpcReduction="20000"/>
          </a:bodyPr>
          <a:lstStyle/>
          <a:p>
            <a:pPr marL="342900" indent="-342900">
              <a:buFont typeface="+mj-lt"/>
              <a:buAutoNum type="arabicPeriod"/>
            </a:pPr>
            <a:r>
              <a:rPr lang="de-DE" dirty="0"/>
              <a:t>Überlegen Sie, was die Kinder bereits können müssen, um halbschriftliche Rechenwege nachvollziehen und nutzen zu können.</a:t>
            </a:r>
          </a:p>
          <a:p>
            <a:pPr marL="342900" indent="-342900">
              <a:buFont typeface="+mj-lt"/>
              <a:buAutoNum type="arabicPeriod"/>
            </a:pPr>
            <a:r>
              <a:rPr lang="de-DE" dirty="0"/>
              <a:t>Wie begleiten Sie die Materialhandlungen / die Darstellungen sprachlich? Welche Fachbegriffe benötigen die Kinder? </a:t>
            </a:r>
          </a:p>
          <a:p>
            <a:pPr marL="342900" indent="-342900">
              <a:buFont typeface="+mj-lt"/>
              <a:buAutoNum type="arabicPeriod"/>
            </a:pPr>
            <a:r>
              <a:rPr lang="de-DE" dirty="0"/>
              <a:t>Welche Schwierigkeiten können den Kindern beim Darstellen, Erklären und Anwenden der Rechenwege begegnen? Wie können Sie als Lehrkraft Fehlern vorbeugen?</a:t>
            </a:r>
          </a:p>
          <a:p>
            <a:pPr marL="342900" indent="-342900">
              <a:buFont typeface="+mj-lt"/>
              <a:buAutoNum type="arabicPeriod"/>
            </a:pPr>
            <a:endParaRPr lang="de-DE" dirty="0"/>
          </a:p>
        </p:txBody>
      </p:sp>
      <p:sp>
        <p:nvSpPr>
          <p:cNvPr id="4" name="Textplatzhalter 3"/>
          <p:cNvSpPr>
            <a:spLocks noGrp="1"/>
          </p:cNvSpPr>
          <p:nvPr>
            <p:ph type="body" sz="quarter" idx="14"/>
          </p:nvPr>
        </p:nvSpPr>
        <p:spPr>
          <a:xfrm>
            <a:off x="1763314" y="1554061"/>
            <a:ext cx="7380685" cy="2282921"/>
          </a:xfrm>
        </p:spPr>
        <p:txBody>
          <a:bodyPr>
            <a:noAutofit/>
          </a:bodyPr>
          <a:lstStyle/>
          <a:p>
            <a:r>
              <a:rPr lang="de-DE" sz="1800" dirty="0"/>
              <a:t>Stellen Sie die halbschriftlichen Rechenwege zu den Beispielaufgaben selbst jeweils mit Plättchenmaterial und am Rechenstrich dar. </a:t>
            </a:r>
          </a:p>
          <a:p>
            <a:r>
              <a:rPr lang="de-DE" sz="1800" dirty="0"/>
              <a:t>Halten Sie ihre Beobachtungen zu den folgenden Punkten fest und gleichen Sie Ihre Überlegungen mit den </a:t>
            </a:r>
            <a:r>
              <a:rPr lang="de-DE" sz="1800" dirty="0" err="1"/>
              <a:t>MahikoKids</a:t>
            </a:r>
            <a:r>
              <a:rPr lang="de-DE" sz="1800" dirty="0"/>
              <a:t>-Lernvideos ab.</a:t>
            </a:r>
          </a:p>
        </p:txBody>
      </p:sp>
      <p:sp>
        <p:nvSpPr>
          <p:cNvPr id="5" name="Datumsplatzhalter 4"/>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41</a:t>
            </a:fld>
            <a:endParaRPr lang="de-DE" dirty="0"/>
          </a:p>
        </p:txBody>
      </p:sp>
    </p:spTree>
    <p:extLst>
      <p:ext uri="{BB962C8B-B14F-4D97-AF65-F5344CB8AC3E}">
        <p14:creationId xmlns:p14="http://schemas.microsoft.com/office/powerpoint/2010/main" val="208343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HALBSCHRIFTLICHE SUBTRAKTION – MAHIKOKIDS LERNVIDEOS</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42</a:t>
            </a:fld>
            <a:endParaRPr lang="de-DE" dirty="0"/>
          </a:p>
        </p:txBody>
      </p:sp>
      <p:grpSp>
        <p:nvGrpSpPr>
          <p:cNvPr id="9" name="Gruppieren 8">
            <a:extLst>
              <a:ext uri="{FF2B5EF4-FFF2-40B4-BE49-F238E27FC236}">
                <a16:creationId xmlns:a16="http://schemas.microsoft.com/office/drawing/2014/main" id="{46BD9DA1-3CDE-EC7F-A172-1F2DED79F08A}"/>
              </a:ext>
            </a:extLst>
          </p:cNvPr>
          <p:cNvGrpSpPr>
            <a:grpSpLocks noChangeAspect="1"/>
          </p:cNvGrpSpPr>
          <p:nvPr/>
        </p:nvGrpSpPr>
        <p:grpSpPr>
          <a:xfrm>
            <a:off x="401726" y="1918310"/>
            <a:ext cx="2454998" cy="1836000"/>
            <a:chOff x="3676734" y="2927627"/>
            <a:chExt cx="4743300" cy="3547334"/>
          </a:xfrm>
        </p:grpSpPr>
        <p:sp>
          <p:nvSpPr>
            <p:cNvPr id="10" name="Abgerundetes Rechteck 9">
              <a:extLst>
                <a:ext uri="{FF2B5EF4-FFF2-40B4-BE49-F238E27FC236}">
                  <a16:creationId xmlns:a16="http://schemas.microsoft.com/office/drawing/2014/main" id="{67E2747D-0A84-F5A8-A6FD-4C18B9872D6F}"/>
                </a:ext>
              </a:extLst>
            </p:cNvPr>
            <p:cNvSpPr/>
            <p:nvPr/>
          </p:nvSpPr>
          <p:spPr>
            <a:xfrm>
              <a:off x="3676734" y="2927627"/>
              <a:ext cx="4743300" cy="3547334"/>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nvGrpSpPr>
            <p:cNvPr id="11" name="Gruppieren 10">
              <a:extLst>
                <a:ext uri="{FF2B5EF4-FFF2-40B4-BE49-F238E27FC236}">
                  <a16:creationId xmlns:a16="http://schemas.microsoft.com/office/drawing/2014/main" id="{086A5B03-E191-FE5A-83C8-83677E98265A}"/>
                </a:ext>
              </a:extLst>
            </p:cNvPr>
            <p:cNvGrpSpPr>
              <a:grpSpLocks noChangeAspect="1"/>
            </p:cNvGrpSpPr>
            <p:nvPr/>
          </p:nvGrpSpPr>
          <p:grpSpPr>
            <a:xfrm>
              <a:off x="3792315" y="3162924"/>
              <a:ext cx="4512138" cy="3126404"/>
              <a:chOff x="423657" y="2327595"/>
              <a:chExt cx="5416456" cy="3752995"/>
            </a:xfrm>
          </p:grpSpPr>
          <p:sp>
            <p:nvSpPr>
              <p:cNvPr id="12" name="Rechteck 11">
                <a:extLst>
                  <a:ext uri="{FF2B5EF4-FFF2-40B4-BE49-F238E27FC236}">
                    <a16:creationId xmlns:a16="http://schemas.microsoft.com/office/drawing/2014/main" id="{93D70C3A-F99E-24EA-6450-DCC513ABD2D6}"/>
                  </a:ext>
                </a:extLst>
              </p:cNvPr>
              <p:cNvSpPr/>
              <p:nvPr/>
            </p:nvSpPr>
            <p:spPr>
              <a:xfrm>
                <a:off x="423657" y="2327596"/>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DE5426C7-E75A-6DEF-6612-A69F2C4E1B7B}"/>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423657" y="2327595"/>
                <a:ext cx="5416456" cy="882399"/>
              </a:xfrm>
              <a:prstGeom prst="rect">
                <a:avLst/>
              </a:prstGeom>
            </p:spPr>
          </p:pic>
        </p:grpSp>
      </p:grpSp>
      <p:pic>
        <p:nvPicPr>
          <p:cNvPr id="2051"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4373" t="17878" r="17881" b="33089"/>
          <a:stretch/>
        </p:blipFill>
        <p:spPr bwMode="auto">
          <a:xfrm>
            <a:off x="540503" y="2370607"/>
            <a:ext cx="2173981" cy="1255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979"/>
          <a:stretch/>
        </p:blipFill>
        <p:spPr bwMode="auto">
          <a:xfrm>
            <a:off x="2870196" y="1941348"/>
            <a:ext cx="1654326" cy="160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uppieren 13">
            <a:extLst>
              <a:ext uri="{FF2B5EF4-FFF2-40B4-BE49-F238E27FC236}">
                <a16:creationId xmlns:a16="http://schemas.microsoft.com/office/drawing/2014/main" id="{46BD9DA1-3CDE-EC7F-A172-1F2DED79F08A}"/>
              </a:ext>
            </a:extLst>
          </p:cNvPr>
          <p:cNvGrpSpPr>
            <a:grpSpLocks noChangeAspect="1"/>
          </p:cNvGrpSpPr>
          <p:nvPr/>
        </p:nvGrpSpPr>
        <p:grpSpPr>
          <a:xfrm>
            <a:off x="4713261" y="1941347"/>
            <a:ext cx="2454997" cy="1836000"/>
            <a:chOff x="3676734" y="2927627"/>
            <a:chExt cx="4743300" cy="3547334"/>
          </a:xfrm>
        </p:grpSpPr>
        <p:sp>
          <p:nvSpPr>
            <p:cNvPr id="15" name="Abgerundetes Rechteck 14">
              <a:extLst>
                <a:ext uri="{FF2B5EF4-FFF2-40B4-BE49-F238E27FC236}">
                  <a16:creationId xmlns:a16="http://schemas.microsoft.com/office/drawing/2014/main" id="{67E2747D-0A84-F5A8-A6FD-4C18B9872D6F}"/>
                </a:ext>
              </a:extLst>
            </p:cNvPr>
            <p:cNvSpPr/>
            <p:nvPr/>
          </p:nvSpPr>
          <p:spPr>
            <a:xfrm>
              <a:off x="3676734" y="2927627"/>
              <a:ext cx="4743300" cy="3547334"/>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086A5B03-E191-FE5A-83C8-83677E98265A}"/>
                </a:ext>
              </a:extLst>
            </p:cNvPr>
            <p:cNvGrpSpPr>
              <a:grpSpLocks noChangeAspect="1"/>
            </p:cNvGrpSpPr>
            <p:nvPr/>
          </p:nvGrpSpPr>
          <p:grpSpPr>
            <a:xfrm>
              <a:off x="3792315" y="3162924"/>
              <a:ext cx="4512138" cy="3126404"/>
              <a:chOff x="423657" y="2327595"/>
              <a:chExt cx="5416456" cy="3752995"/>
            </a:xfrm>
          </p:grpSpPr>
          <p:sp>
            <p:nvSpPr>
              <p:cNvPr id="17" name="Rechteck 16">
                <a:extLst>
                  <a:ext uri="{FF2B5EF4-FFF2-40B4-BE49-F238E27FC236}">
                    <a16:creationId xmlns:a16="http://schemas.microsoft.com/office/drawing/2014/main" id="{93D70C3A-F99E-24EA-6450-DCC513ABD2D6}"/>
                  </a:ext>
                </a:extLst>
              </p:cNvPr>
              <p:cNvSpPr/>
              <p:nvPr/>
            </p:nvSpPr>
            <p:spPr>
              <a:xfrm>
                <a:off x="423657" y="2327596"/>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DE5426C7-E75A-6DEF-6612-A69F2C4E1B7B}"/>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423657" y="2327595"/>
                <a:ext cx="5416456" cy="882399"/>
              </a:xfrm>
              <a:prstGeom prst="rect">
                <a:avLst/>
              </a:prstGeom>
            </p:spPr>
          </p:pic>
        </p:grpSp>
      </p:grpSp>
      <p:pic>
        <p:nvPicPr>
          <p:cNvPr id="19"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4326" t="20814" r="17219" b="30936"/>
          <a:stretch/>
        </p:blipFill>
        <p:spPr bwMode="auto">
          <a:xfrm>
            <a:off x="4818919" y="2388070"/>
            <a:ext cx="2251444" cy="126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11699"/>
          <a:stretch/>
        </p:blipFill>
        <p:spPr bwMode="auto">
          <a:xfrm>
            <a:off x="7168258" y="1954310"/>
            <a:ext cx="1642569" cy="1589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uppieren 20">
            <a:extLst>
              <a:ext uri="{FF2B5EF4-FFF2-40B4-BE49-F238E27FC236}">
                <a16:creationId xmlns:a16="http://schemas.microsoft.com/office/drawing/2014/main" id="{46BD9DA1-3CDE-EC7F-A172-1F2DED79F08A}"/>
              </a:ext>
            </a:extLst>
          </p:cNvPr>
          <p:cNvGrpSpPr>
            <a:grpSpLocks noChangeAspect="1"/>
          </p:cNvGrpSpPr>
          <p:nvPr/>
        </p:nvGrpSpPr>
        <p:grpSpPr>
          <a:xfrm>
            <a:off x="427127" y="4241800"/>
            <a:ext cx="2384362" cy="1836000"/>
            <a:chOff x="3676734" y="2927627"/>
            <a:chExt cx="4743300" cy="3652423"/>
          </a:xfrm>
        </p:grpSpPr>
        <p:sp>
          <p:nvSpPr>
            <p:cNvPr id="22" name="Abgerundetes Rechteck 21">
              <a:extLst>
                <a:ext uri="{FF2B5EF4-FFF2-40B4-BE49-F238E27FC236}">
                  <a16:creationId xmlns:a16="http://schemas.microsoft.com/office/drawing/2014/main" id="{67E2747D-0A84-F5A8-A6FD-4C18B9872D6F}"/>
                </a:ext>
              </a:extLst>
            </p:cNvPr>
            <p:cNvSpPr/>
            <p:nvPr/>
          </p:nvSpPr>
          <p:spPr>
            <a:xfrm>
              <a:off x="3676734" y="2927627"/>
              <a:ext cx="4743300" cy="3652423"/>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nvGrpSpPr>
            <p:cNvPr id="23" name="Gruppieren 22">
              <a:extLst>
                <a:ext uri="{FF2B5EF4-FFF2-40B4-BE49-F238E27FC236}">
                  <a16:creationId xmlns:a16="http://schemas.microsoft.com/office/drawing/2014/main" id="{086A5B03-E191-FE5A-83C8-83677E98265A}"/>
                </a:ext>
              </a:extLst>
            </p:cNvPr>
            <p:cNvGrpSpPr>
              <a:grpSpLocks noChangeAspect="1"/>
            </p:cNvGrpSpPr>
            <p:nvPr/>
          </p:nvGrpSpPr>
          <p:grpSpPr>
            <a:xfrm>
              <a:off x="3792315" y="3162924"/>
              <a:ext cx="4512138" cy="3126404"/>
              <a:chOff x="423657" y="2327595"/>
              <a:chExt cx="5416456" cy="3752995"/>
            </a:xfrm>
          </p:grpSpPr>
          <p:sp>
            <p:nvSpPr>
              <p:cNvPr id="24" name="Rechteck 23">
                <a:extLst>
                  <a:ext uri="{FF2B5EF4-FFF2-40B4-BE49-F238E27FC236}">
                    <a16:creationId xmlns:a16="http://schemas.microsoft.com/office/drawing/2014/main" id="{93D70C3A-F99E-24EA-6450-DCC513ABD2D6}"/>
                  </a:ext>
                </a:extLst>
              </p:cNvPr>
              <p:cNvSpPr/>
              <p:nvPr/>
            </p:nvSpPr>
            <p:spPr>
              <a:xfrm>
                <a:off x="423657" y="2327596"/>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DE5426C7-E75A-6DEF-6612-A69F2C4E1B7B}"/>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423657" y="2327595"/>
                <a:ext cx="5416456" cy="882399"/>
              </a:xfrm>
              <a:prstGeom prst="rect">
                <a:avLst/>
              </a:prstGeom>
            </p:spPr>
          </p:pic>
        </p:grpSp>
      </p:grpSp>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74" y="4684173"/>
            <a:ext cx="2119195" cy="120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13602"/>
          <a:stretch/>
        </p:blipFill>
        <p:spPr bwMode="auto">
          <a:xfrm>
            <a:off x="2892797" y="4267132"/>
            <a:ext cx="1631725" cy="155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uppieren 33">
            <a:extLst>
              <a:ext uri="{FF2B5EF4-FFF2-40B4-BE49-F238E27FC236}">
                <a16:creationId xmlns:a16="http://schemas.microsoft.com/office/drawing/2014/main" id="{46BD9DA1-3CDE-EC7F-A172-1F2DED79F08A}"/>
              </a:ext>
            </a:extLst>
          </p:cNvPr>
          <p:cNvGrpSpPr>
            <a:grpSpLocks noChangeAspect="1"/>
          </p:cNvGrpSpPr>
          <p:nvPr/>
        </p:nvGrpSpPr>
        <p:grpSpPr>
          <a:xfrm>
            <a:off x="4736235" y="4250266"/>
            <a:ext cx="2454999" cy="1836000"/>
            <a:chOff x="3676734" y="2927627"/>
            <a:chExt cx="4743300" cy="3547334"/>
          </a:xfrm>
        </p:grpSpPr>
        <p:sp>
          <p:nvSpPr>
            <p:cNvPr id="35" name="Abgerundetes Rechteck 34">
              <a:extLst>
                <a:ext uri="{FF2B5EF4-FFF2-40B4-BE49-F238E27FC236}">
                  <a16:creationId xmlns:a16="http://schemas.microsoft.com/office/drawing/2014/main" id="{67E2747D-0A84-F5A8-A6FD-4C18B9872D6F}"/>
                </a:ext>
              </a:extLst>
            </p:cNvPr>
            <p:cNvSpPr/>
            <p:nvPr/>
          </p:nvSpPr>
          <p:spPr>
            <a:xfrm>
              <a:off x="3676734" y="2927627"/>
              <a:ext cx="4743300" cy="3547334"/>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nvGrpSpPr>
            <p:cNvPr id="36" name="Gruppieren 35">
              <a:extLst>
                <a:ext uri="{FF2B5EF4-FFF2-40B4-BE49-F238E27FC236}">
                  <a16:creationId xmlns:a16="http://schemas.microsoft.com/office/drawing/2014/main" id="{086A5B03-E191-FE5A-83C8-83677E98265A}"/>
                </a:ext>
              </a:extLst>
            </p:cNvPr>
            <p:cNvGrpSpPr>
              <a:grpSpLocks noChangeAspect="1"/>
            </p:cNvGrpSpPr>
            <p:nvPr/>
          </p:nvGrpSpPr>
          <p:grpSpPr>
            <a:xfrm>
              <a:off x="3792315" y="3162924"/>
              <a:ext cx="4512138" cy="3126404"/>
              <a:chOff x="423657" y="2327595"/>
              <a:chExt cx="5416456" cy="3752995"/>
            </a:xfrm>
          </p:grpSpPr>
          <p:sp>
            <p:nvSpPr>
              <p:cNvPr id="37" name="Rechteck 36">
                <a:extLst>
                  <a:ext uri="{FF2B5EF4-FFF2-40B4-BE49-F238E27FC236}">
                    <a16:creationId xmlns:a16="http://schemas.microsoft.com/office/drawing/2014/main" id="{93D70C3A-F99E-24EA-6450-DCC513ABD2D6}"/>
                  </a:ext>
                </a:extLst>
              </p:cNvPr>
              <p:cNvSpPr/>
              <p:nvPr/>
            </p:nvSpPr>
            <p:spPr>
              <a:xfrm>
                <a:off x="423657" y="2327596"/>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8" name="Grafik 37">
                <a:extLst>
                  <a:ext uri="{FF2B5EF4-FFF2-40B4-BE49-F238E27FC236}">
                    <a16:creationId xmlns:a16="http://schemas.microsoft.com/office/drawing/2014/main" id="{DE5426C7-E75A-6DEF-6612-A69F2C4E1B7B}"/>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423657" y="2327595"/>
                <a:ext cx="5416456" cy="882399"/>
              </a:xfrm>
              <a:prstGeom prst="rect">
                <a:avLst/>
              </a:prstGeom>
            </p:spPr>
          </p:pic>
        </p:grpSp>
      </p:grpSp>
      <p:pic>
        <p:nvPicPr>
          <p:cNvPr id="39"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34242" t="26331" r="16882" b="26292"/>
          <a:stretch/>
        </p:blipFill>
        <p:spPr bwMode="auto">
          <a:xfrm>
            <a:off x="4843669" y="4723510"/>
            <a:ext cx="2226694" cy="121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b="9328"/>
          <a:stretch/>
        </p:blipFill>
        <p:spPr bwMode="auto">
          <a:xfrm>
            <a:off x="7191234" y="4255717"/>
            <a:ext cx="1683525" cy="163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itel 1">
            <a:extLst>
              <a:ext uri="{FF2B5EF4-FFF2-40B4-BE49-F238E27FC236}">
                <a16:creationId xmlns:a16="http://schemas.microsoft.com/office/drawing/2014/main" id="{8ACF8D52-83D4-F62D-634F-781F7BB341BD}"/>
              </a:ext>
            </a:extLst>
          </p:cNvPr>
          <p:cNvSpPr>
            <a:spLocks noGrp="1"/>
          </p:cNvSpPr>
          <p:nvPr>
            <p:ph type="title"/>
          </p:nvPr>
        </p:nvSpPr>
        <p:spPr>
          <a:xfrm>
            <a:off x="1096423" y="382774"/>
            <a:ext cx="7778336" cy="603704"/>
          </a:xfrm>
        </p:spPr>
        <p:txBody>
          <a:bodyPr>
            <a:normAutofit fontScale="90000"/>
          </a:bodyPr>
          <a:lstStyle/>
          <a:p>
            <a:r>
              <a:rPr lang="de-DE" sz="2800" dirty="0"/>
              <a:t>Rechenwege darstellen, erklären und anwenden</a:t>
            </a:r>
            <a:endParaRPr lang="de-DE" dirty="0"/>
          </a:p>
        </p:txBody>
      </p:sp>
      <p:sp>
        <p:nvSpPr>
          <p:cNvPr id="2" name="Textfeld 1">
            <a:extLst>
              <a:ext uri="{FF2B5EF4-FFF2-40B4-BE49-F238E27FC236}">
                <a16:creationId xmlns:a16="http://schemas.microsoft.com/office/drawing/2014/main" id="{B8EBCD16-45BD-BC28-99F1-41CB884E5C91}"/>
              </a:ext>
            </a:extLst>
          </p:cNvPr>
          <p:cNvSpPr txBox="1"/>
          <p:nvPr/>
        </p:nvSpPr>
        <p:spPr>
          <a:xfrm>
            <a:off x="2833806" y="3523478"/>
            <a:ext cx="1916358" cy="230832"/>
          </a:xfrm>
          <a:prstGeom prst="rect">
            <a:avLst/>
          </a:prstGeom>
          <a:noFill/>
        </p:spPr>
        <p:txBody>
          <a:bodyPr wrap="square" rtlCol="0">
            <a:spAutoFit/>
          </a:bodyPr>
          <a:lstStyle/>
          <a:p>
            <a:r>
              <a:rPr lang="de-DE" sz="900" dirty="0"/>
              <a:t>https://</a:t>
            </a:r>
            <a:r>
              <a:rPr lang="de-DE" sz="900" dirty="0" err="1"/>
              <a:t>mahiko.dzlm.de</a:t>
            </a:r>
            <a:r>
              <a:rPr lang="de-DE" sz="900" dirty="0"/>
              <a:t>/</a:t>
            </a:r>
            <a:r>
              <a:rPr lang="de-DE" sz="900" dirty="0" err="1"/>
              <a:t>node</a:t>
            </a:r>
            <a:r>
              <a:rPr lang="de-DE" sz="900" dirty="0"/>
              <a:t>/311</a:t>
            </a:r>
          </a:p>
        </p:txBody>
      </p:sp>
      <p:sp>
        <p:nvSpPr>
          <p:cNvPr id="7" name="Textfeld 6">
            <a:extLst>
              <a:ext uri="{FF2B5EF4-FFF2-40B4-BE49-F238E27FC236}">
                <a16:creationId xmlns:a16="http://schemas.microsoft.com/office/drawing/2014/main" id="{9853BD91-6568-497C-7B37-335372587594}"/>
              </a:ext>
            </a:extLst>
          </p:cNvPr>
          <p:cNvSpPr txBox="1"/>
          <p:nvPr/>
        </p:nvSpPr>
        <p:spPr>
          <a:xfrm>
            <a:off x="7161323" y="3523478"/>
            <a:ext cx="1916358" cy="230832"/>
          </a:xfrm>
          <a:prstGeom prst="rect">
            <a:avLst/>
          </a:prstGeom>
          <a:noFill/>
        </p:spPr>
        <p:txBody>
          <a:bodyPr wrap="square" rtlCol="0">
            <a:spAutoFit/>
          </a:bodyPr>
          <a:lstStyle/>
          <a:p>
            <a:r>
              <a:rPr lang="de-DE" sz="900" dirty="0"/>
              <a:t>https://</a:t>
            </a:r>
            <a:r>
              <a:rPr lang="de-DE" sz="900" dirty="0" err="1"/>
              <a:t>mahiko.dzlm.de</a:t>
            </a:r>
            <a:r>
              <a:rPr lang="de-DE" sz="900" dirty="0"/>
              <a:t>/</a:t>
            </a:r>
            <a:r>
              <a:rPr lang="de-DE" sz="900" dirty="0" err="1"/>
              <a:t>node</a:t>
            </a:r>
            <a:r>
              <a:rPr lang="de-DE" sz="900" dirty="0"/>
              <a:t>/305</a:t>
            </a:r>
          </a:p>
        </p:txBody>
      </p:sp>
      <p:sp>
        <p:nvSpPr>
          <p:cNvPr id="8" name="Textfeld 7">
            <a:extLst>
              <a:ext uri="{FF2B5EF4-FFF2-40B4-BE49-F238E27FC236}">
                <a16:creationId xmlns:a16="http://schemas.microsoft.com/office/drawing/2014/main" id="{AECD2B16-39E9-0D59-E1E8-317FAF80D8A9}"/>
              </a:ext>
            </a:extLst>
          </p:cNvPr>
          <p:cNvSpPr txBox="1"/>
          <p:nvPr/>
        </p:nvSpPr>
        <p:spPr>
          <a:xfrm>
            <a:off x="2849787" y="5822297"/>
            <a:ext cx="1916358" cy="230832"/>
          </a:xfrm>
          <a:prstGeom prst="rect">
            <a:avLst/>
          </a:prstGeom>
          <a:noFill/>
        </p:spPr>
        <p:txBody>
          <a:bodyPr wrap="square" rtlCol="0">
            <a:spAutoFit/>
          </a:bodyPr>
          <a:lstStyle/>
          <a:p>
            <a:r>
              <a:rPr lang="de-DE" sz="900" dirty="0"/>
              <a:t>https://</a:t>
            </a:r>
            <a:r>
              <a:rPr lang="de-DE" sz="900" dirty="0" err="1"/>
              <a:t>mahiko.dzlm.de</a:t>
            </a:r>
            <a:r>
              <a:rPr lang="de-DE" sz="900" dirty="0"/>
              <a:t>/</a:t>
            </a:r>
            <a:r>
              <a:rPr lang="de-DE" sz="900" dirty="0" err="1"/>
              <a:t>node</a:t>
            </a:r>
            <a:r>
              <a:rPr lang="de-DE" sz="900" dirty="0"/>
              <a:t>/304</a:t>
            </a:r>
          </a:p>
        </p:txBody>
      </p:sp>
      <p:sp>
        <p:nvSpPr>
          <p:cNvPr id="28" name="Textfeld 27">
            <a:extLst>
              <a:ext uri="{FF2B5EF4-FFF2-40B4-BE49-F238E27FC236}">
                <a16:creationId xmlns:a16="http://schemas.microsoft.com/office/drawing/2014/main" id="{A3E5AEA1-D526-28E9-2E32-ED1B247277F4}"/>
              </a:ext>
            </a:extLst>
          </p:cNvPr>
          <p:cNvSpPr txBox="1"/>
          <p:nvPr/>
        </p:nvSpPr>
        <p:spPr>
          <a:xfrm>
            <a:off x="7161323" y="5855434"/>
            <a:ext cx="1916358" cy="230832"/>
          </a:xfrm>
          <a:prstGeom prst="rect">
            <a:avLst/>
          </a:prstGeom>
          <a:noFill/>
        </p:spPr>
        <p:txBody>
          <a:bodyPr wrap="square" rtlCol="0">
            <a:spAutoFit/>
          </a:bodyPr>
          <a:lstStyle/>
          <a:p>
            <a:r>
              <a:rPr lang="de-DE" sz="900" dirty="0"/>
              <a:t>https://</a:t>
            </a:r>
            <a:r>
              <a:rPr lang="de-DE" sz="900" dirty="0" err="1"/>
              <a:t>mahiko.dzlm.de</a:t>
            </a:r>
            <a:r>
              <a:rPr lang="de-DE" sz="900" dirty="0"/>
              <a:t>/</a:t>
            </a:r>
            <a:r>
              <a:rPr lang="de-DE" sz="900" dirty="0" err="1"/>
              <a:t>node</a:t>
            </a:r>
            <a:r>
              <a:rPr lang="de-DE" sz="900" dirty="0"/>
              <a:t>/310</a:t>
            </a:r>
          </a:p>
        </p:txBody>
      </p:sp>
    </p:spTree>
    <p:extLst>
      <p:ext uri="{BB962C8B-B14F-4D97-AF65-F5344CB8AC3E}">
        <p14:creationId xmlns:p14="http://schemas.microsoft.com/office/powerpoint/2010/main" val="2487162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90D9DFAB-D4FB-3828-F4DE-A43F211443CB}"/>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SCHRITTWEISE SUBTRAHIEREN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803349" y="2676600"/>
            <a:ext cx="1509191" cy="877163"/>
          </a:xfrm>
          <a:prstGeom prst="rect">
            <a:avLst/>
          </a:prstGeom>
          <a:solidFill>
            <a:schemeClr val="bg1"/>
          </a:solidFill>
          <a:ln w="28575">
            <a:solidFill>
              <a:srgbClr val="327D87"/>
            </a:solidFill>
          </a:ln>
        </p:spPr>
        <p:txBody>
          <a:bodyPr wrap="square" rtlCol="0">
            <a:spAutoFit/>
          </a:bodyPr>
          <a:lstStyle/>
          <a:p>
            <a:r>
              <a:rPr lang="de-DE" sz="1700" dirty="0">
                <a:latin typeface="Arial" panose="020B0604020202020204" pitchFamily="34" charset="0"/>
                <a:cs typeface="Arial" panose="020B0604020202020204" pitchFamily="34" charset="0"/>
              </a:rPr>
              <a:t>64 - 18 =</a:t>
            </a:r>
            <a:r>
              <a:rPr lang="de-DE" sz="1700" dirty="0">
                <a:solidFill>
                  <a:schemeClr val="bg1"/>
                </a:solidFill>
                <a:latin typeface="Arial" panose="020B0604020202020204" pitchFamily="34" charset="0"/>
                <a:cs typeface="Arial" panose="020B0604020202020204" pitchFamily="34" charset="0"/>
              </a:rPr>
              <a:t>000</a:t>
            </a:r>
          </a:p>
          <a:p>
            <a:endParaRPr lang="de-DE" sz="1700" dirty="0">
              <a:latin typeface="Arial" panose="020B0604020202020204" pitchFamily="34" charset="0"/>
              <a:cs typeface="Arial" panose="020B0604020202020204" pitchFamily="34" charset="0"/>
            </a:endParaRPr>
          </a:p>
          <a:p>
            <a:endParaRPr lang="de-DE" sz="1700" dirty="0">
              <a:latin typeface="Arial" panose="020B0604020202020204" pitchFamily="34" charset="0"/>
              <a:cs typeface="Arial" panose="020B0604020202020204" pitchFamily="34" charset="0"/>
            </a:endParaRPr>
          </a:p>
        </p:txBody>
      </p:sp>
      <p:cxnSp>
        <p:nvCxnSpPr>
          <p:cNvPr id="25" name="Gerade Verbindung 24">
            <a:extLst>
              <a:ext uri="{FF2B5EF4-FFF2-40B4-BE49-F238E27FC236}">
                <a16:creationId xmlns:a16="http://schemas.microsoft.com/office/drawing/2014/main" id="{22D90E34-2F49-C976-0921-3477490C2FB1}"/>
              </a:ext>
            </a:extLst>
          </p:cNvPr>
          <p:cNvCxnSpPr/>
          <p:nvPr/>
        </p:nvCxnSpPr>
        <p:spPr>
          <a:xfrm>
            <a:off x="2897505" y="2977806"/>
            <a:ext cx="1135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8A6C6299-3D6E-2B5B-7851-44D943CD4AD2}"/>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S.103;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2453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90D9DFAB-D4FB-3828-F4DE-A43F211443CB}"/>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SCHRITTWEISE SUBTRAHIEREN</a:t>
            </a:r>
          </a:p>
        </p:txBody>
      </p:sp>
      <p:sp>
        <p:nvSpPr>
          <p:cNvPr id="4" name="Inhaltsplatzhalter 3">
            <a:extLst>
              <a:ext uri="{FF2B5EF4-FFF2-40B4-BE49-F238E27FC236}">
                <a16:creationId xmlns:a16="http://schemas.microsoft.com/office/drawing/2014/main" id="{D0DA9B9A-98A4-4BB3-134D-60843FB2808C}"/>
              </a:ext>
            </a:extLst>
          </p:cNvPr>
          <p:cNvSpPr>
            <a:spLocks noGrp="1"/>
          </p:cNvSpPr>
          <p:nvPr>
            <p:ph idx="1"/>
          </p:nvPr>
        </p:nvSpPr>
        <p:spPr>
          <a:xfrm>
            <a:off x="481263" y="4191568"/>
            <a:ext cx="8501371" cy="2022327"/>
          </a:xfrm>
        </p:spPr>
        <p:txBody>
          <a:bodyPr/>
          <a:lstStyle/>
          <a:p>
            <a:pPr marL="285750" indent="-285750">
              <a:spcBef>
                <a:spcPts val="400"/>
              </a:spcBef>
              <a:spcAft>
                <a:spcPts val="600"/>
              </a:spcAft>
              <a:buFont typeface="Arial" panose="020B0604020202020204" pitchFamily="34" charset="0"/>
              <a:buChar char="•"/>
            </a:pPr>
            <a:r>
              <a:rPr lang="de-DE" sz="1700" dirty="0"/>
              <a:t>Der Minuend wird auf dem Rechenstrich eingetragen.</a:t>
            </a:r>
          </a:p>
          <a:p>
            <a:pPr>
              <a:spcBef>
                <a:spcPts val="400"/>
              </a:spcBef>
              <a:spcAft>
                <a:spcPts val="600"/>
              </a:spcAft>
            </a:pPr>
            <a:endParaRPr lang="de-DE" sz="1700" dirty="0"/>
          </a:p>
          <a:p>
            <a:pPr>
              <a:spcBef>
                <a:spcPts val="400"/>
              </a:spcBef>
              <a:spcAft>
                <a:spcPts val="600"/>
              </a:spcAft>
            </a:pPr>
            <a:endParaRPr lang="de-DE" sz="1700" dirty="0"/>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803349" y="2676600"/>
            <a:ext cx="1509191" cy="877163"/>
          </a:xfrm>
          <a:prstGeom prst="rect">
            <a:avLst/>
          </a:prstGeom>
          <a:solidFill>
            <a:schemeClr val="bg1"/>
          </a:solidFill>
          <a:ln w="28575">
            <a:solidFill>
              <a:srgbClr val="327D87"/>
            </a:solidFill>
          </a:ln>
        </p:spPr>
        <p:txBody>
          <a:bodyPr wrap="square" rtlCol="0">
            <a:spAutoFit/>
          </a:bodyPr>
          <a:lstStyle/>
          <a:p>
            <a:r>
              <a:rPr lang="de-DE" sz="1700" dirty="0">
                <a:latin typeface="Arial" panose="020B0604020202020204" pitchFamily="34" charset="0"/>
                <a:cs typeface="Arial" panose="020B0604020202020204" pitchFamily="34" charset="0"/>
              </a:rPr>
              <a:t>64 - 18 =</a:t>
            </a:r>
            <a:r>
              <a:rPr lang="de-DE" sz="1700" dirty="0">
                <a:solidFill>
                  <a:schemeClr val="bg1"/>
                </a:solidFill>
                <a:latin typeface="Arial" panose="020B0604020202020204" pitchFamily="34" charset="0"/>
                <a:cs typeface="Arial" panose="020B0604020202020204" pitchFamily="34" charset="0"/>
              </a:rPr>
              <a:t>000</a:t>
            </a:r>
          </a:p>
          <a:p>
            <a:endParaRPr lang="de-DE" sz="1700" dirty="0">
              <a:latin typeface="Arial" panose="020B0604020202020204" pitchFamily="34" charset="0"/>
              <a:cs typeface="Arial" panose="020B0604020202020204" pitchFamily="34" charset="0"/>
            </a:endParaRPr>
          </a:p>
          <a:p>
            <a:endParaRPr lang="de-DE" sz="1700" dirty="0">
              <a:latin typeface="Arial" panose="020B0604020202020204" pitchFamily="34" charset="0"/>
              <a:cs typeface="Arial" panose="020B0604020202020204" pitchFamily="34" charset="0"/>
            </a:endParaRPr>
          </a:p>
        </p:txBody>
      </p:sp>
      <p:grpSp>
        <p:nvGrpSpPr>
          <p:cNvPr id="9" name="Gruppieren 8">
            <a:extLst>
              <a:ext uri="{FF2B5EF4-FFF2-40B4-BE49-F238E27FC236}">
                <a16:creationId xmlns:a16="http://schemas.microsoft.com/office/drawing/2014/main" id="{C8806712-D5F6-185D-492C-31B06F7B48A1}"/>
              </a:ext>
            </a:extLst>
          </p:cNvPr>
          <p:cNvGrpSpPr/>
          <p:nvPr/>
        </p:nvGrpSpPr>
        <p:grpSpPr>
          <a:xfrm>
            <a:off x="4519608" y="3164743"/>
            <a:ext cx="2006353" cy="401664"/>
            <a:chOff x="2258202" y="3482268"/>
            <a:chExt cx="2006353" cy="401664"/>
          </a:xfrm>
        </p:grpSpPr>
        <p:cxnSp>
          <p:nvCxnSpPr>
            <p:cNvPr id="11" name="Gerade Verbindung 10">
              <a:extLst>
                <a:ext uri="{FF2B5EF4-FFF2-40B4-BE49-F238E27FC236}">
                  <a16:creationId xmlns:a16="http://schemas.microsoft.com/office/drawing/2014/main" id="{CE07EBBB-60D2-5A79-1835-0B0B73F72AD1}"/>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4F86DFD-2665-87D8-916A-6B12390E450C}"/>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Abgerundetes Rechteck 13">
              <a:extLst>
                <a:ext uri="{FF2B5EF4-FFF2-40B4-BE49-F238E27FC236}">
                  <a16:creationId xmlns:a16="http://schemas.microsoft.com/office/drawing/2014/main" id="{98EF2411-773F-EAEC-E7C4-F2BB6A522E19}"/>
                </a:ext>
              </a:extLst>
            </p:cNvPr>
            <p:cNvSpPr/>
            <p:nvPr/>
          </p:nvSpPr>
          <p:spPr>
            <a:xfrm>
              <a:off x="3795877" y="3584776"/>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64</a:t>
              </a:r>
              <a:endParaRPr lang="de-DE" sz="1400" dirty="0">
                <a:solidFill>
                  <a:schemeClr val="accent1"/>
                </a:solidFill>
                <a:latin typeface="Arial" panose="020B0604020202020204" pitchFamily="34" charset="0"/>
                <a:cs typeface="Arial" panose="020B0604020202020204" pitchFamily="34" charset="0"/>
              </a:endParaRPr>
            </a:p>
          </p:txBody>
        </p:sp>
      </p:grpSp>
      <p:cxnSp>
        <p:nvCxnSpPr>
          <p:cNvPr id="25" name="Gerade Verbindung 24">
            <a:extLst>
              <a:ext uri="{FF2B5EF4-FFF2-40B4-BE49-F238E27FC236}">
                <a16:creationId xmlns:a16="http://schemas.microsoft.com/office/drawing/2014/main" id="{22D90E34-2F49-C976-0921-3477490C2FB1}"/>
              </a:ext>
            </a:extLst>
          </p:cNvPr>
          <p:cNvCxnSpPr/>
          <p:nvPr/>
        </p:nvCxnSpPr>
        <p:spPr>
          <a:xfrm>
            <a:off x="2897505" y="2977806"/>
            <a:ext cx="1135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32951B3D-B783-22EC-1196-6A4C906CC69E}"/>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S.103;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459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90D9DFAB-D4FB-3828-F4DE-A43F211443CB}"/>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SCHRITTWEISE SUBTRAHIEREN</a:t>
            </a:r>
          </a:p>
        </p:txBody>
      </p:sp>
      <p:sp>
        <p:nvSpPr>
          <p:cNvPr id="4" name="Inhaltsplatzhalter 3">
            <a:extLst>
              <a:ext uri="{FF2B5EF4-FFF2-40B4-BE49-F238E27FC236}">
                <a16:creationId xmlns:a16="http://schemas.microsoft.com/office/drawing/2014/main" id="{D0DA9B9A-98A4-4BB3-134D-60843FB2808C}"/>
              </a:ext>
            </a:extLst>
          </p:cNvPr>
          <p:cNvSpPr>
            <a:spLocks noGrp="1"/>
          </p:cNvSpPr>
          <p:nvPr>
            <p:ph idx="1"/>
          </p:nvPr>
        </p:nvSpPr>
        <p:spPr>
          <a:xfrm>
            <a:off x="481263" y="4191568"/>
            <a:ext cx="8501371" cy="2022327"/>
          </a:xfrm>
        </p:spPr>
        <p:txBody>
          <a:bodyPr/>
          <a:lstStyle/>
          <a:p>
            <a:pPr marL="285750" indent="-285750">
              <a:spcBef>
                <a:spcPts val="400"/>
              </a:spcBef>
              <a:spcAft>
                <a:spcPts val="600"/>
              </a:spcAft>
              <a:buFont typeface="Arial" panose="020B0604020202020204" pitchFamily="34" charset="0"/>
              <a:buChar char="•"/>
            </a:pPr>
            <a:r>
              <a:rPr lang="de-DE" sz="1700" dirty="0"/>
              <a:t>Der Minuend wird auf dem Rechenstrich eingetragen.</a:t>
            </a:r>
          </a:p>
          <a:p>
            <a:pPr marL="285750" indent="-285750">
              <a:spcBef>
                <a:spcPts val="400"/>
              </a:spcBef>
              <a:spcAft>
                <a:spcPts val="600"/>
              </a:spcAft>
              <a:buFont typeface="Arial" panose="020B0604020202020204" pitchFamily="34" charset="0"/>
              <a:buChar char="•"/>
            </a:pPr>
            <a:r>
              <a:rPr lang="de-DE" sz="1700" dirty="0"/>
              <a:t>Die Sprünge (-10 und -8) am Rechenstrich verdeutlichen die schrittweise Subtraktion der einzelnen Stellenwerte des Subtrahend vom Minuenden.</a:t>
            </a:r>
          </a:p>
          <a:p>
            <a:pPr>
              <a:spcBef>
                <a:spcPts val="400"/>
              </a:spcBef>
              <a:spcAft>
                <a:spcPts val="600"/>
              </a:spcAft>
            </a:pPr>
            <a:endParaRPr lang="de-DE" sz="1700" dirty="0"/>
          </a:p>
          <a:p>
            <a:pPr>
              <a:spcBef>
                <a:spcPts val="400"/>
              </a:spcBef>
              <a:spcAft>
                <a:spcPts val="600"/>
              </a:spcAft>
            </a:pPr>
            <a:endParaRPr lang="de-DE" sz="1700" dirty="0"/>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803349" y="2676600"/>
            <a:ext cx="1509191" cy="877163"/>
          </a:xfrm>
          <a:prstGeom prst="rect">
            <a:avLst/>
          </a:prstGeom>
          <a:solidFill>
            <a:schemeClr val="bg1"/>
          </a:solidFill>
          <a:ln w="28575">
            <a:solidFill>
              <a:srgbClr val="327D87"/>
            </a:solidFill>
          </a:ln>
        </p:spPr>
        <p:txBody>
          <a:bodyPr wrap="square" rtlCol="0">
            <a:spAutoFit/>
          </a:bodyPr>
          <a:lstStyle/>
          <a:p>
            <a:r>
              <a:rPr lang="de-DE" sz="1700" dirty="0">
                <a:latin typeface="Arial" panose="020B0604020202020204" pitchFamily="34" charset="0"/>
                <a:cs typeface="Arial" panose="020B0604020202020204" pitchFamily="34" charset="0"/>
              </a:rPr>
              <a:t>64 - 18 =</a:t>
            </a:r>
            <a:r>
              <a:rPr lang="de-DE" sz="1700" dirty="0">
                <a:solidFill>
                  <a:schemeClr val="bg1"/>
                </a:solidFill>
                <a:latin typeface="Arial" panose="020B0604020202020204" pitchFamily="34" charset="0"/>
                <a:cs typeface="Arial" panose="020B0604020202020204" pitchFamily="34" charset="0"/>
              </a:rPr>
              <a:t>000</a:t>
            </a:r>
          </a:p>
          <a:p>
            <a:r>
              <a:rPr lang="de-DE" sz="1700" dirty="0">
                <a:latin typeface="Arial" panose="020B0604020202020204" pitchFamily="34" charset="0"/>
                <a:cs typeface="Arial" panose="020B0604020202020204" pitchFamily="34" charset="0"/>
              </a:rPr>
              <a:t>64 - 10 = 54</a:t>
            </a:r>
          </a:p>
          <a:p>
            <a:endParaRPr lang="de-DE" sz="1700" dirty="0">
              <a:latin typeface="Arial" panose="020B0604020202020204" pitchFamily="34" charset="0"/>
              <a:cs typeface="Arial" panose="020B0604020202020204" pitchFamily="34" charset="0"/>
            </a:endParaRPr>
          </a:p>
        </p:txBody>
      </p:sp>
      <p:grpSp>
        <p:nvGrpSpPr>
          <p:cNvPr id="24" name="Gruppieren 23">
            <a:extLst>
              <a:ext uri="{FF2B5EF4-FFF2-40B4-BE49-F238E27FC236}">
                <a16:creationId xmlns:a16="http://schemas.microsoft.com/office/drawing/2014/main" id="{0F53652E-36B3-5829-EF32-1C4C5AD0E737}"/>
              </a:ext>
            </a:extLst>
          </p:cNvPr>
          <p:cNvGrpSpPr/>
          <p:nvPr/>
        </p:nvGrpSpPr>
        <p:grpSpPr>
          <a:xfrm>
            <a:off x="4519608" y="2652787"/>
            <a:ext cx="2006353" cy="923075"/>
            <a:chOff x="5503165" y="2484900"/>
            <a:chExt cx="2006353" cy="923075"/>
          </a:xfrm>
        </p:grpSpPr>
        <p:grpSp>
          <p:nvGrpSpPr>
            <p:cNvPr id="9" name="Gruppieren 8">
              <a:extLst>
                <a:ext uri="{FF2B5EF4-FFF2-40B4-BE49-F238E27FC236}">
                  <a16:creationId xmlns:a16="http://schemas.microsoft.com/office/drawing/2014/main" id="{C8806712-D5F6-185D-492C-31B06F7B48A1}"/>
                </a:ext>
              </a:extLst>
            </p:cNvPr>
            <p:cNvGrpSpPr/>
            <p:nvPr/>
          </p:nvGrpSpPr>
          <p:grpSpPr>
            <a:xfrm>
              <a:off x="5503165" y="2484900"/>
              <a:ext cx="2006353" cy="913620"/>
              <a:chOff x="2258202" y="2970312"/>
              <a:chExt cx="2006353" cy="913620"/>
            </a:xfrm>
          </p:grpSpPr>
          <p:cxnSp>
            <p:nvCxnSpPr>
              <p:cNvPr id="11" name="Gerade Verbindung 10">
                <a:extLst>
                  <a:ext uri="{FF2B5EF4-FFF2-40B4-BE49-F238E27FC236}">
                    <a16:creationId xmlns:a16="http://schemas.microsoft.com/office/drawing/2014/main" id="{CE07EBBB-60D2-5A79-1835-0B0B73F72AD1}"/>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4F86DFD-2665-87D8-916A-6B12390E450C}"/>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Abgerundetes Rechteck 13">
                <a:extLst>
                  <a:ext uri="{FF2B5EF4-FFF2-40B4-BE49-F238E27FC236}">
                    <a16:creationId xmlns:a16="http://schemas.microsoft.com/office/drawing/2014/main" id="{98EF2411-773F-EAEC-E7C4-F2BB6A522E19}"/>
                  </a:ext>
                </a:extLst>
              </p:cNvPr>
              <p:cNvSpPr/>
              <p:nvPr/>
            </p:nvSpPr>
            <p:spPr>
              <a:xfrm>
                <a:off x="3795877" y="3584776"/>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64</a:t>
                </a:r>
                <a:endParaRPr lang="de-DE" sz="1400" dirty="0">
                  <a:solidFill>
                    <a:schemeClr val="accent1"/>
                  </a:solidFill>
                  <a:latin typeface="Arial" panose="020B0604020202020204" pitchFamily="34" charset="0"/>
                  <a:cs typeface="Arial" panose="020B0604020202020204" pitchFamily="34" charset="0"/>
                </a:endParaRPr>
              </a:p>
            </p:txBody>
          </p:sp>
          <p:sp>
            <p:nvSpPr>
              <p:cNvPr id="18" name="Bogen 17">
                <a:extLst>
                  <a:ext uri="{FF2B5EF4-FFF2-40B4-BE49-F238E27FC236}">
                    <a16:creationId xmlns:a16="http://schemas.microsoft.com/office/drawing/2014/main" id="{C173A3AE-A147-2B8B-0D9E-B3F1864EA978}"/>
                  </a:ext>
                </a:extLst>
              </p:cNvPr>
              <p:cNvSpPr/>
              <p:nvPr/>
            </p:nvSpPr>
            <p:spPr>
              <a:xfrm>
                <a:off x="3106489" y="3258790"/>
                <a:ext cx="911522" cy="445628"/>
              </a:xfrm>
              <a:prstGeom prst="arc">
                <a:avLst>
                  <a:gd name="adj1" fmla="val 10777135"/>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Abgerundetes Rechteck 16">
                <a:extLst>
                  <a:ext uri="{FF2B5EF4-FFF2-40B4-BE49-F238E27FC236}">
                    <a16:creationId xmlns:a16="http://schemas.microsoft.com/office/drawing/2014/main" id="{3A55A061-3155-2A39-37F6-B4F2092D7EA9}"/>
                  </a:ext>
                </a:extLst>
              </p:cNvPr>
              <p:cNvSpPr/>
              <p:nvPr/>
            </p:nvSpPr>
            <p:spPr>
              <a:xfrm>
                <a:off x="3182729" y="2970312"/>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- 10</a:t>
                </a:r>
                <a:endParaRPr lang="de-DE" sz="1400" dirty="0">
                  <a:solidFill>
                    <a:schemeClr val="accent1"/>
                  </a:solidFill>
                  <a:latin typeface="Arial" panose="020B0604020202020204" pitchFamily="34" charset="0"/>
                  <a:cs typeface="Arial" panose="020B0604020202020204" pitchFamily="34" charset="0"/>
                </a:endParaRPr>
              </a:p>
            </p:txBody>
          </p:sp>
        </p:grpSp>
        <p:sp>
          <p:nvSpPr>
            <p:cNvPr id="20" name="Abgerundetes Rechteck 19">
              <a:extLst>
                <a:ext uri="{FF2B5EF4-FFF2-40B4-BE49-F238E27FC236}">
                  <a16:creationId xmlns:a16="http://schemas.microsoft.com/office/drawing/2014/main" id="{DFB161D3-FBAE-43D2-09D4-7D28CD8CB0A0}"/>
                </a:ext>
              </a:extLst>
            </p:cNvPr>
            <p:cNvSpPr/>
            <p:nvPr/>
          </p:nvSpPr>
          <p:spPr>
            <a:xfrm>
              <a:off x="6120021" y="3108819"/>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54</a:t>
              </a:r>
              <a:endParaRPr lang="de-DE" sz="1400" dirty="0">
                <a:solidFill>
                  <a:schemeClr val="accent1"/>
                </a:solidFill>
                <a:latin typeface="Arial" panose="020B0604020202020204" pitchFamily="34" charset="0"/>
                <a:cs typeface="Arial" panose="020B0604020202020204" pitchFamily="34" charset="0"/>
              </a:endParaRPr>
            </a:p>
          </p:txBody>
        </p:sp>
        <p:cxnSp>
          <p:nvCxnSpPr>
            <p:cNvPr id="22" name="Gerade Verbindung 21">
              <a:extLst>
                <a:ext uri="{FF2B5EF4-FFF2-40B4-BE49-F238E27FC236}">
                  <a16:creationId xmlns:a16="http://schemas.microsoft.com/office/drawing/2014/main" id="{5D2D11B3-B2A1-08DE-B677-77ED7762A89D}"/>
                </a:ext>
              </a:extLst>
            </p:cNvPr>
            <p:cNvCxnSpPr>
              <a:cxnSpLocks/>
            </p:cNvCxnSpPr>
            <p:nvPr/>
          </p:nvCxnSpPr>
          <p:spPr>
            <a:xfrm flipV="1">
              <a:off x="6353854" y="2990944"/>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2F3C0D1D-0C48-3709-2BB3-F8A3B807D718}"/>
              </a:ext>
            </a:extLst>
          </p:cNvPr>
          <p:cNvGrpSpPr/>
          <p:nvPr/>
        </p:nvGrpSpPr>
        <p:grpSpPr>
          <a:xfrm>
            <a:off x="6319710" y="1494592"/>
            <a:ext cx="2687084" cy="1262872"/>
            <a:chOff x="6319710" y="1494592"/>
            <a:chExt cx="2027639" cy="1262872"/>
          </a:xfrm>
        </p:grpSpPr>
        <p:sp>
          <p:nvSpPr>
            <p:cNvPr id="27" name="Abgerundete rechteckige Legende 26">
              <a:extLst>
                <a:ext uri="{FF2B5EF4-FFF2-40B4-BE49-F238E27FC236}">
                  <a16:creationId xmlns:a16="http://schemas.microsoft.com/office/drawing/2014/main" id="{BCA4F445-09B0-E345-8B9C-3E3BDAE676F4}"/>
                </a:ext>
              </a:extLst>
            </p:cNvPr>
            <p:cNvSpPr/>
            <p:nvPr/>
          </p:nvSpPr>
          <p:spPr>
            <a:xfrm>
              <a:off x="6319710" y="1494592"/>
              <a:ext cx="1988034" cy="1013984"/>
            </a:xfrm>
            <a:prstGeom prst="wedgeRoundRectCallout">
              <a:avLst>
                <a:gd name="adj1" fmla="val -37403"/>
                <a:gd name="adj2" fmla="val 877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29209A8B-35BB-966F-FE15-6EF8B6310B80}"/>
                </a:ext>
              </a:extLst>
            </p:cNvPr>
            <p:cNvSpPr txBox="1"/>
            <p:nvPr/>
          </p:nvSpPr>
          <p:spPr>
            <a:xfrm>
              <a:off x="6359316" y="1557135"/>
              <a:ext cx="1988033" cy="1200329"/>
            </a:xfrm>
            <a:prstGeom prst="rect">
              <a:avLst/>
            </a:prstGeom>
            <a:noFill/>
            <a:ln>
              <a:noFill/>
            </a:ln>
          </p:spPr>
          <p:txBody>
            <a:bodyPr wrap="square" rtlCol="0">
              <a:spAutoFit/>
            </a:bodyPr>
            <a:lstStyle/>
            <a:p>
              <a:r>
                <a:rPr lang="de-DE" sz="1800" dirty="0"/>
                <a:t>Ich starte bei der 64 und springe 10 zurück. Ich lande bei der 54. </a:t>
              </a:r>
            </a:p>
          </p:txBody>
        </p:sp>
      </p:grpSp>
      <p:cxnSp>
        <p:nvCxnSpPr>
          <p:cNvPr id="25" name="Gerade Verbindung 24">
            <a:extLst>
              <a:ext uri="{FF2B5EF4-FFF2-40B4-BE49-F238E27FC236}">
                <a16:creationId xmlns:a16="http://schemas.microsoft.com/office/drawing/2014/main" id="{22D90E34-2F49-C976-0921-3477490C2FB1}"/>
              </a:ext>
            </a:extLst>
          </p:cNvPr>
          <p:cNvCxnSpPr/>
          <p:nvPr/>
        </p:nvCxnSpPr>
        <p:spPr>
          <a:xfrm>
            <a:off x="2897505" y="2977806"/>
            <a:ext cx="1135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38AD9D46-21A5-DB00-03FA-140DE4059DFB}"/>
              </a:ext>
            </a:extLst>
          </p:cNvPr>
          <p:cNvGrpSpPr/>
          <p:nvPr/>
        </p:nvGrpSpPr>
        <p:grpSpPr>
          <a:xfrm>
            <a:off x="1058475" y="1910695"/>
            <a:ext cx="1491200" cy="1200329"/>
            <a:chOff x="238540" y="1634650"/>
            <a:chExt cx="2589557" cy="1364981"/>
          </a:xfrm>
        </p:grpSpPr>
        <p:sp>
          <p:nvSpPr>
            <p:cNvPr id="28" name="Abgerundete rechteckige Legende 27">
              <a:extLst>
                <a:ext uri="{FF2B5EF4-FFF2-40B4-BE49-F238E27FC236}">
                  <a16:creationId xmlns:a16="http://schemas.microsoft.com/office/drawing/2014/main" id="{9F15B9A6-6985-FAFC-85E8-B75E8FD7C2E8}"/>
                </a:ext>
              </a:extLst>
            </p:cNvPr>
            <p:cNvSpPr/>
            <p:nvPr/>
          </p:nvSpPr>
          <p:spPr>
            <a:xfrm>
              <a:off x="238540" y="1634650"/>
              <a:ext cx="2589557" cy="1013984"/>
            </a:xfrm>
            <a:prstGeom prst="wedgeRoundRectCallout">
              <a:avLst>
                <a:gd name="adj1" fmla="val 59979"/>
                <a:gd name="adj2" fmla="val 3584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99C4D28E-F4BF-0B84-6E43-93044C292C7F}"/>
                </a:ext>
              </a:extLst>
            </p:cNvPr>
            <p:cNvSpPr txBox="1"/>
            <p:nvPr/>
          </p:nvSpPr>
          <p:spPr>
            <a:xfrm>
              <a:off x="270975" y="1634650"/>
              <a:ext cx="2524684" cy="1364981"/>
            </a:xfrm>
            <a:prstGeom prst="rect">
              <a:avLst/>
            </a:prstGeom>
            <a:noFill/>
            <a:ln>
              <a:noFill/>
            </a:ln>
          </p:spPr>
          <p:txBody>
            <a:bodyPr wrap="square" rtlCol="0">
              <a:spAutoFit/>
            </a:bodyPr>
            <a:lstStyle/>
            <a:p>
              <a:r>
                <a:rPr lang="de-DE" sz="1800" dirty="0"/>
                <a:t>Ich rechne 64 minus 10 gleich 54.</a:t>
              </a:r>
            </a:p>
            <a:p>
              <a:endParaRPr lang="de-DE" sz="1800" dirty="0"/>
            </a:p>
          </p:txBody>
        </p:sp>
      </p:grpSp>
      <p:sp>
        <p:nvSpPr>
          <p:cNvPr id="12" name="Textfeld 11">
            <a:extLst>
              <a:ext uri="{FF2B5EF4-FFF2-40B4-BE49-F238E27FC236}">
                <a16:creationId xmlns:a16="http://schemas.microsoft.com/office/drawing/2014/main" id="{78EB7F7C-7471-3AB4-3FE9-9C662A1CC03F}"/>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S.103;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663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90D9DFAB-D4FB-3828-F4DE-A43F211443CB}"/>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SCHRITTWEISE SUBTRAHIEREN</a:t>
            </a:r>
          </a:p>
        </p:txBody>
      </p:sp>
      <p:sp>
        <p:nvSpPr>
          <p:cNvPr id="4" name="Inhaltsplatzhalter 3">
            <a:extLst>
              <a:ext uri="{FF2B5EF4-FFF2-40B4-BE49-F238E27FC236}">
                <a16:creationId xmlns:a16="http://schemas.microsoft.com/office/drawing/2014/main" id="{D0DA9B9A-98A4-4BB3-134D-60843FB2808C}"/>
              </a:ext>
            </a:extLst>
          </p:cNvPr>
          <p:cNvSpPr>
            <a:spLocks noGrp="1"/>
          </p:cNvSpPr>
          <p:nvPr>
            <p:ph idx="1"/>
          </p:nvPr>
        </p:nvSpPr>
        <p:spPr>
          <a:xfrm>
            <a:off x="481263" y="4191568"/>
            <a:ext cx="8501371" cy="2022327"/>
          </a:xfrm>
        </p:spPr>
        <p:txBody>
          <a:bodyPr/>
          <a:lstStyle/>
          <a:p>
            <a:pPr marL="285750" indent="-285750">
              <a:spcBef>
                <a:spcPts val="400"/>
              </a:spcBef>
              <a:spcAft>
                <a:spcPts val="600"/>
              </a:spcAft>
              <a:buFont typeface="Arial" panose="020B0604020202020204" pitchFamily="34" charset="0"/>
              <a:buChar char="•"/>
            </a:pPr>
            <a:r>
              <a:rPr lang="de-DE" sz="1700" dirty="0"/>
              <a:t>Der Minuend wird auf dem Rechenstrich eingetragen.</a:t>
            </a:r>
          </a:p>
          <a:p>
            <a:pPr marL="285750" indent="-285750">
              <a:spcBef>
                <a:spcPts val="400"/>
              </a:spcBef>
              <a:spcAft>
                <a:spcPts val="600"/>
              </a:spcAft>
              <a:buFont typeface="Arial" panose="020B0604020202020204" pitchFamily="34" charset="0"/>
              <a:buChar char="•"/>
            </a:pPr>
            <a:r>
              <a:rPr lang="de-DE" sz="1700" dirty="0"/>
              <a:t>Die Sprünge (-10 und -8) am Rechenstrich verdeutlichen die schrittweise Subtraktion der einzelnen Stellenwerte des Subtrahend vom Minuenden.</a:t>
            </a:r>
          </a:p>
          <a:p>
            <a:pPr marL="285750" indent="-285750">
              <a:spcBef>
                <a:spcPts val="400"/>
              </a:spcBef>
              <a:spcAft>
                <a:spcPts val="600"/>
              </a:spcAft>
              <a:buFont typeface="Arial" panose="020B0604020202020204" pitchFamily="34" charset="0"/>
              <a:buChar char="•"/>
            </a:pPr>
            <a:r>
              <a:rPr lang="de-DE" sz="1700" dirty="0"/>
              <a:t>Der Endpunkt des letzten „Sprung“ ist das Ergebnis der Aufgabe.</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803349" y="2676600"/>
            <a:ext cx="1509191" cy="877163"/>
          </a:xfrm>
          <a:prstGeom prst="rect">
            <a:avLst/>
          </a:prstGeom>
          <a:solidFill>
            <a:schemeClr val="bg1"/>
          </a:solidFill>
          <a:ln w="28575">
            <a:solidFill>
              <a:srgbClr val="327D87"/>
            </a:solidFill>
          </a:ln>
        </p:spPr>
        <p:txBody>
          <a:bodyPr wrap="square" rtlCol="0">
            <a:spAutoFit/>
          </a:bodyPr>
          <a:lstStyle/>
          <a:p>
            <a:r>
              <a:rPr lang="de-DE" sz="1700" dirty="0">
                <a:latin typeface="Arial" panose="020B0604020202020204" pitchFamily="34" charset="0"/>
                <a:cs typeface="Arial" panose="020B0604020202020204" pitchFamily="34" charset="0"/>
              </a:rPr>
              <a:t>64 - 18 = 46</a:t>
            </a:r>
            <a:r>
              <a:rPr lang="de-DE" sz="1700" dirty="0">
                <a:solidFill>
                  <a:schemeClr val="bg1"/>
                </a:solidFill>
                <a:latin typeface="Arial" panose="020B0604020202020204" pitchFamily="34" charset="0"/>
                <a:cs typeface="Arial" panose="020B0604020202020204" pitchFamily="34" charset="0"/>
              </a:rPr>
              <a:t>0</a:t>
            </a:r>
          </a:p>
          <a:p>
            <a:r>
              <a:rPr lang="de-DE" sz="1700" dirty="0">
                <a:latin typeface="Arial" panose="020B0604020202020204" pitchFamily="34" charset="0"/>
                <a:cs typeface="Arial" panose="020B0604020202020204" pitchFamily="34" charset="0"/>
              </a:rPr>
              <a:t>64 - 10 = 54</a:t>
            </a:r>
          </a:p>
          <a:p>
            <a:r>
              <a:rPr lang="de-DE" sz="1700" dirty="0">
                <a:latin typeface="Arial" panose="020B0604020202020204" pitchFamily="34" charset="0"/>
                <a:cs typeface="Arial" panose="020B0604020202020204" pitchFamily="34" charset="0"/>
              </a:rPr>
              <a:t>54 -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8 = 46</a:t>
            </a:r>
          </a:p>
        </p:txBody>
      </p:sp>
      <p:grpSp>
        <p:nvGrpSpPr>
          <p:cNvPr id="16" name="Gruppieren 15">
            <a:extLst>
              <a:ext uri="{FF2B5EF4-FFF2-40B4-BE49-F238E27FC236}">
                <a16:creationId xmlns:a16="http://schemas.microsoft.com/office/drawing/2014/main" id="{2F3C0D1D-0C48-3709-2BB3-F8A3B807D718}"/>
              </a:ext>
            </a:extLst>
          </p:cNvPr>
          <p:cNvGrpSpPr/>
          <p:nvPr/>
        </p:nvGrpSpPr>
        <p:grpSpPr>
          <a:xfrm>
            <a:off x="6319710" y="1494592"/>
            <a:ext cx="2687084" cy="1013984"/>
            <a:chOff x="6319710" y="1494592"/>
            <a:chExt cx="2027639" cy="1013984"/>
          </a:xfrm>
        </p:grpSpPr>
        <p:sp>
          <p:nvSpPr>
            <p:cNvPr id="27" name="Abgerundete rechteckige Legende 26">
              <a:extLst>
                <a:ext uri="{FF2B5EF4-FFF2-40B4-BE49-F238E27FC236}">
                  <a16:creationId xmlns:a16="http://schemas.microsoft.com/office/drawing/2014/main" id="{BCA4F445-09B0-E345-8B9C-3E3BDAE676F4}"/>
                </a:ext>
              </a:extLst>
            </p:cNvPr>
            <p:cNvSpPr/>
            <p:nvPr/>
          </p:nvSpPr>
          <p:spPr>
            <a:xfrm>
              <a:off x="6319710" y="1494592"/>
              <a:ext cx="1988034" cy="1013984"/>
            </a:xfrm>
            <a:prstGeom prst="wedgeRoundRectCallout">
              <a:avLst>
                <a:gd name="adj1" fmla="val -37403"/>
                <a:gd name="adj2" fmla="val 877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29209A8B-35BB-966F-FE15-6EF8B6310B80}"/>
                </a:ext>
              </a:extLst>
            </p:cNvPr>
            <p:cNvSpPr txBox="1"/>
            <p:nvPr/>
          </p:nvSpPr>
          <p:spPr>
            <a:xfrm>
              <a:off x="6359316" y="1557135"/>
              <a:ext cx="1988033" cy="646331"/>
            </a:xfrm>
            <a:prstGeom prst="rect">
              <a:avLst/>
            </a:prstGeom>
            <a:noFill/>
            <a:ln>
              <a:noFill/>
            </a:ln>
          </p:spPr>
          <p:txBody>
            <a:bodyPr wrap="square" rtlCol="0">
              <a:spAutoFit/>
            </a:bodyPr>
            <a:lstStyle/>
            <a:p>
              <a:r>
                <a:rPr lang="de-DE" sz="1800" dirty="0"/>
                <a:t>Ich springe 8 zurück und lande bei der 46.</a:t>
              </a:r>
            </a:p>
          </p:txBody>
        </p:sp>
      </p:grpSp>
      <p:cxnSp>
        <p:nvCxnSpPr>
          <p:cNvPr id="25" name="Gerade Verbindung 24">
            <a:extLst>
              <a:ext uri="{FF2B5EF4-FFF2-40B4-BE49-F238E27FC236}">
                <a16:creationId xmlns:a16="http://schemas.microsoft.com/office/drawing/2014/main" id="{22D90E34-2F49-C976-0921-3477490C2FB1}"/>
              </a:ext>
            </a:extLst>
          </p:cNvPr>
          <p:cNvCxnSpPr/>
          <p:nvPr/>
        </p:nvCxnSpPr>
        <p:spPr>
          <a:xfrm>
            <a:off x="2897505" y="2977806"/>
            <a:ext cx="1135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1BC11D00-6F68-F739-14E2-9A14907719AF}"/>
              </a:ext>
            </a:extLst>
          </p:cNvPr>
          <p:cNvGrpSpPr/>
          <p:nvPr/>
        </p:nvGrpSpPr>
        <p:grpSpPr>
          <a:xfrm>
            <a:off x="4519608" y="2640772"/>
            <a:ext cx="2006353" cy="935090"/>
            <a:chOff x="4519608" y="2640772"/>
            <a:chExt cx="2006353" cy="935090"/>
          </a:xfrm>
        </p:grpSpPr>
        <p:grpSp>
          <p:nvGrpSpPr>
            <p:cNvPr id="24" name="Gruppieren 23">
              <a:extLst>
                <a:ext uri="{FF2B5EF4-FFF2-40B4-BE49-F238E27FC236}">
                  <a16:creationId xmlns:a16="http://schemas.microsoft.com/office/drawing/2014/main" id="{0F53652E-36B3-5829-EF32-1C4C5AD0E737}"/>
                </a:ext>
              </a:extLst>
            </p:cNvPr>
            <p:cNvGrpSpPr/>
            <p:nvPr/>
          </p:nvGrpSpPr>
          <p:grpSpPr>
            <a:xfrm>
              <a:off x="4519608" y="2652787"/>
              <a:ext cx="2006353" cy="923075"/>
              <a:chOff x="5503165" y="2484900"/>
              <a:chExt cx="2006353" cy="923075"/>
            </a:xfrm>
          </p:grpSpPr>
          <p:grpSp>
            <p:nvGrpSpPr>
              <p:cNvPr id="9" name="Gruppieren 8">
                <a:extLst>
                  <a:ext uri="{FF2B5EF4-FFF2-40B4-BE49-F238E27FC236}">
                    <a16:creationId xmlns:a16="http://schemas.microsoft.com/office/drawing/2014/main" id="{C8806712-D5F6-185D-492C-31B06F7B48A1}"/>
                  </a:ext>
                </a:extLst>
              </p:cNvPr>
              <p:cNvGrpSpPr/>
              <p:nvPr/>
            </p:nvGrpSpPr>
            <p:grpSpPr>
              <a:xfrm>
                <a:off x="5503165" y="2484900"/>
                <a:ext cx="2006353" cy="915698"/>
                <a:chOff x="2258202" y="2970312"/>
                <a:chExt cx="2006353" cy="915698"/>
              </a:xfrm>
            </p:grpSpPr>
            <p:cxnSp>
              <p:nvCxnSpPr>
                <p:cNvPr id="11" name="Gerade Verbindung 10">
                  <a:extLst>
                    <a:ext uri="{FF2B5EF4-FFF2-40B4-BE49-F238E27FC236}">
                      <a16:creationId xmlns:a16="http://schemas.microsoft.com/office/drawing/2014/main" id="{CE07EBBB-60D2-5A79-1835-0B0B73F72AD1}"/>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4F86DFD-2665-87D8-916A-6B12390E450C}"/>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Abgerundetes Rechteck 13">
                  <a:extLst>
                    <a:ext uri="{FF2B5EF4-FFF2-40B4-BE49-F238E27FC236}">
                      <a16:creationId xmlns:a16="http://schemas.microsoft.com/office/drawing/2014/main" id="{98EF2411-773F-EAEC-E7C4-F2BB6A522E19}"/>
                    </a:ext>
                  </a:extLst>
                </p:cNvPr>
                <p:cNvSpPr/>
                <p:nvPr/>
              </p:nvSpPr>
              <p:spPr>
                <a:xfrm>
                  <a:off x="3790335" y="3586854"/>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64</a:t>
                  </a:r>
                  <a:endParaRPr lang="de-DE" sz="1400" dirty="0">
                    <a:solidFill>
                      <a:schemeClr val="accent1"/>
                    </a:solidFill>
                    <a:latin typeface="Arial" panose="020B0604020202020204" pitchFamily="34" charset="0"/>
                    <a:cs typeface="Arial" panose="020B0604020202020204" pitchFamily="34" charset="0"/>
                  </a:endParaRPr>
                </a:p>
              </p:txBody>
            </p:sp>
            <p:sp>
              <p:nvSpPr>
                <p:cNvPr id="18" name="Bogen 17">
                  <a:extLst>
                    <a:ext uri="{FF2B5EF4-FFF2-40B4-BE49-F238E27FC236}">
                      <a16:creationId xmlns:a16="http://schemas.microsoft.com/office/drawing/2014/main" id="{C173A3AE-A147-2B8B-0D9E-B3F1864EA978}"/>
                    </a:ext>
                  </a:extLst>
                </p:cNvPr>
                <p:cNvSpPr/>
                <p:nvPr/>
              </p:nvSpPr>
              <p:spPr>
                <a:xfrm>
                  <a:off x="3106489" y="3258790"/>
                  <a:ext cx="911522" cy="445628"/>
                </a:xfrm>
                <a:prstGeom prst="arc">
                  <a:avLst>
                    <a:gd name="adj1" fmla="val 10777135"/>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Abgerundetes Rechteck 16">
                  <a:extLst>
                    <a:ext uri="{FF2B5EF4-FFF2-40B4-BE49-F238E27FC236}">
                      <a16:creationId xmlns:a16="http://schemas.microsoft.com/office/drawing/2014/main" id="{3A55A061-3155-2A39-37F6-B4F2092D7EA9}"/>
                    </a:ext>
                  </a:extLst>
                </p:cNvPr>
                <p:cNvSpPr/>
                <p:nvPr/>
              </p:nvSpPr>
              <p:spPr>
                <a:xfrm>
                  <a:off x="3182729" y="2970312"/>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- 10</a:t>
                  </a:r>
                  <a:endParaRPr lang="de-DE" sz="1400" dirty="0">
                    <a:solidFill>
                      <a:schemeClr val="accent1"/>
                    </a:solidFill>
                    <a:latin typeface="Arial" panose="020B0604020202020204" pitchFamily="34" charset="0"/>
                    <a:cs typeface="Arial" panose="020B0604020202020204" pitchFamily="34" charset="0"/>
                  </a:endParaRPr>
                </a:p>
              </p:txBody>
            </p:sp>
          </p:grpSp>
          <p:sp>
            <p:nvSpPr>
              <p:cNvPr id="20" name="Abgerundetes Rechteck 19">
                <a:extLst>
                  <a:ext uri="{FF2B5EF4-FFF2-40B4-BE49-F238E27FC236}">
                    <a16:creationId xmlns:a16="http://schemas.microsoft.com/office/drawing/2014/main" id="{DFB161D3-FBAE-43D2-09D4-7D28CD8CB0A0}"/>
                  </a:ext>
                </a:extLst>
              </p:cNvPr>
              <p:cNvSpPr/>
              <p:nvPr/>
            </p:nvSpPr>
            <p:spPr>
              <a:xfrm>
                <a:off x="6120021" y="3108819"/>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54</a:t>
                </a:r>
                <a:endParaRPr lang="de-DE" sz="1400" dirty="0">
                  <a:solidFill>
                    <a:schemeClr val="accent1"/>
                  </a:solidFill>
                  <a:latin typeface="Arial" panose="020B0604020202020204" pitchFamily="34" charset="0"/>
                  <a:cs typeface="Arial" panose="020B0604020202020204" pitchFamily="34" charset="0"/>
                </a:endParaRPr>
              </a:p>
            </p:txBody>
          </p:sp>
          <p:cxnSp>
            <p:nvCxnSpPr>
              <p:cNvPr id="22" name="Gerade Verbindung 21">
                <a:extLst>
                  <a:ext uri="{FF2B5EF4-FFF2-40B4-BE49-F238E27FC236}">
                    <a16:creationId xmlns:a16="http://schemas.microsoft.com/office/drawing/2014/main" id="{5D2D11B3-B2A1-08DE-B677-77ED7762A89D}"/>
                  </a:ext>
                </a:extLst>
              </p:cNvPr>
              <p:cNvCxnSpPr>
                <a:cxnSpLocks/>
              </p:cNvCxnSpPr>
              <p:nvPr/>
            </p:nvCxnSpPr>
            <p:spPr>
              <a:xfrm flipV="1">
                <a:off x="6353854" y="2990944"/>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Bogen 35">
              <a:extLst>
                <a:ext uri="{FF2B5EF4-FFF2-40B4-BE49-F238E27FC236}">
                  <a16:creationId xmlns:a16="http://schemas.microsoft.com/office/drawing/2014/main" id="{083E30A7-D749-D607-EBE6-B6E33AD294CD}"/>
                </a:ext>
              </a:extLst>
            </p:cNvPr>
            <p:cNvSpPr/>
            <p:nvPr/>
          </p:nvSpPr>
          <p:spPr>
            <a:xfrm>
              <a:off x="4777563" y="2932086"/>
              <a:ext cx="596751" cy="478718"/>
            </a:xfrm>
            <a:prstGeom prst="arc">
              <a:avLst>
                <a:gd name="adj1" fmla="val 10842552"/>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de-DE" dirty="0"/>
                <a:t>      </a:t>
              </a:r>
            </a:p>
          </p:txBody>
        </p:sp>
        <p:cxnSp>
          <p:nvCxnSpPr>
            <p:cNvPr id="37" name="Gerade Verbindung 36">
              <a:extLst>
                <a:ext uri="{FF2B5EF4-FFF2-40B4-BE49-F238E27FC236}">
                  <a16:creationId xmlns:a16="http://schemas.microsoft.com/office/drawing/2014/main" id="{C7BDCABA-3A27-1BE2-8902-36D9D8A38A79}"/>
                </a:ext>
              </a:extLst>
            </p:cNvPr>
            <p:cNvCxnSpPr>
              <a:cxnSpLocks/>
            </p:cNvCxnSpPr>
            <p:nvPr/>
          </p:nvCxnSpPr>
          <p:spPr>
            <a:xfrm flipV="1">
              <a:off x="4777275" y="317204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bgerundetes Rechteck 37">
              <a:extLst>
                <a:ext uri="{FF2B5EF4-FFF2-40B4-BE49-F238E27FC236}">
                  <a16:creationId xmlns:a16="http://schemas.microsoft.com/office/drawing/2014/main" id="{B0F59CEA-5FD4-D5BB-A586-7849461F0165}"/>
                </a:ext>
              </a:extLst>
            </p:cNvPr>
            <p:cNvSpPr/>
            <p:nvPr/>
          </p:nvSpPr>
          <p:spPr>
            <a:xfrm>
              <a:off x="4559734" y="3267840"/>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46</a:t>
              </a:r>
              <a:endParaRPr lang="de-DE" sz="1400" dirty="0">
                <a:solidFill>
                  <a:schemeClr val="accent1"/>
                </a:solidFill>
                <a:latin typeface="Arial" panose="020B0604020202020204" pitchFamily="34" charset="0"/>
                <a:cs typeface="Arial" panose="020B0604020202020204" pitchFamily="34" charset="0"/>
              </a:endParaRPr>
            </a:p>
          </p:txBody>
        </p:sp>
        <p:sp>
          <p:nvSpPr>
            <p:cNvPr id="39" name="Abgerundetes Rechteck 38">
              <a:extLst>
                <a:ext uri="{FF2B5EF4-FFF2-40B4-BE49-F238E27FC236}">
                  <a16:creationId xmlns:a16="http://schemas.microsoft.com/office/drawing/2014/main" id="{D3F982A2-C893-D08F-EFB5-ECD7592CCE1A}"/>
                </a:ext>
              </a:extLst>
            </p:cNvPr>
            <p:cNvSpPr/>
            <p:nvPr/>
          </p:nvSpPr>
          <p:spPr>
            <a:xfrm>
              <a:off x="4653105" y="2640772"/>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- 8</a:t>
              </a:r>
              <a:endParaRPr lang="de-DE" sz="1400" dirty="0">
                <a:solidFill>
                  <a:schemeClr val="accent1"/>
                </a:solidFill>
                <a:latin typeface="Arial" panose="020B0604020202020204" pitchFamily="34" charset="0"/>
                <a:cs typeface="Arial" panose="020B0604020202020204" pitchFamily="34" charset="0"/>
              </a:endParaRPr>
            </a:p>
          </p:txBody>
        </p:sp>
      </p:grpSp>
      <p:grpSp>
        <p:nvGrpSpPr>
          <p:cNvPr id="40" name="Gruppieren 39">
            <a:extLst>
              <a:ext uri="{FF2B5EF4-FFF2-40B4-BE49-F238E27FC236}">
                <a16:creationId xmlns:a16="http://schemas.microsoft.com/office/drawing/2014/main" id="{6AAD557F-502D-0DDF-F825-E589D2371D15}"/>
              </a:ext>
            </a:extLst>
          </p:cNvPr>
          <p:cNvGrpSpPr/>
          <p:nvPr/>
        </p:nvGrpSpPr>
        <p:grpSpPr>
          <a:xfrm>
            <a:off x="1058475" y="1910695"/>
            <a:ext cx="1491200" cy="1200329"/>
            <a:chOff x="238540" y="1634650"/>
            <a:chExt cx="2589557" cy="1364981"/>
          </a:xfrm>
        </p:grpSpPr>
        <p:sp>
          <p:nvSpPr>
            <p:cNvPr id="41" name="Abgerundete rechteckige Legende 40">
              <a:extLst>
                <a:ext uri="{FF2B5EF4-FFF2-40B4-BE49-F238E27FC236}">
                  <a16:creationId xmlns:a16="http://schemas.microsoft.com/office/drawing/2014/main" id="{B7A5DD88-54F4-35B8-A63D-FB8BEDD74DEA}"/>
                </a:ext>
              </a:extLst>
            </p:cNvPr>
            <p:cNvSpPr/>
            <p:nvPr/>
          </p:nvSpPr>
          <p:spPr>
            <a:xfrm>
              <a:off x="238540" y="1634650"/>
              <a:ext cx="2589557" cy="1013984"/>
            </a:xfrm>
            <a:prstGeom prst="wedgeRoundRectCallout">
              <a:avLst>
                <a:gd name="adj1" fmla="val 59979"/>
                <a:gd name="adj2" fmla="val 3584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a:extLst>
                <a:ext uri="{FF2B5EF4-FFF2-40B4-BE49-F238E27FC236}">
                  <a16:creationId xmlns:a16="http://schemas.microsoft.com/office/drawing/2014/main" id="{B35549C8-8118-F37C-7DE4-2177864B5BD0}"/>
                </a:ext>
              </a:extLst>
            </p:cNvPr>
            <p:cNvSpPr txBox="1"/>
            <p:nvPr/>
          </p:nvSpPr>
          <p:spPr>
            <a:xfrm>
              <a:off x="270975" y="1634650"/>
              <a:ext cx="2524684" cy="1364981"/>
            </a:xfrm>
            <a:prstGeom prst="rect">
              <a:avLst/>
            </a:prstGeom>
            <a:noFill/>
            <a:ln>
              <a:noFill/>
            </a:ln>
          </p:spPr>
          <p:txBody>
            <a:bodyPr wrap="square" rtlCol="0">
              <a:spAutoFit/>
            </a:bodyPr>
            <a:lstStyle/>
            <a:p>
              <a:r>
                <a:rPr lang="de-DE" sz="1800" dirty="0"/>
                <a:t>Ich rechne 54 minus 8 gleich 46.</a:t>
              </a:r>
            </a:p>
            <a:p>
              <a:endParaRPr lang="de-DE" sz="1800" dirty="0"/>
            </a:p>
          </p:txBody>
        </p:sp>
      </p:grpSp>
      <p:sp>
        <p:nvSpPr>
          <p:cNvPr id="15" name="Textfeld 14">
            <a:extLst>
              <a:ext uri="{FF2B5EF4-FFF2-40B4-BE49-F238E27FC236}">
                <a16:creationId xmlns:a16="http://schemas.microsoft.com/office/drawing/2014/main" id="{4A0867D6-2402-8343-1C66-5541B0374766}"/>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S.103;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346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E178F929-E43B-7A9E-A8FE-01A842D28E4C}"/>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STELLENWEISE SUBTRAHIEREN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36 - 14 =</a:t>
            </a:r>
          </a:p>
          <a:p>
            <a:endParaRPr lang="de-DE" sz="1700" u="sng" dirty="0">
              <a:latin typeface="Arial" panose="020B0604020202020204" pitchFamily="34" charset="0"/>
              <a:cs typeface="Arial" panose="020B0604020202020204" pitchFamily="34" charset="0"/>
            </a:endParaRPr>
          </a:p>
          <a:p>
            <a:endParaRPr lang="de-DE" sz="1700" u="sng" dirty="0">
              <a:latin typeface="Arial" panose="020B0604020202020204" pitchFamily="34" charset="0"/>
              <a:cs typeface="Arial" panose="020B0604020202020204" pitchFamily="34" charset="0"/>
            </a:endParaRPr>
          </a:p>
        </p:txBody>
      </p:sp>
      <p:pic>
        <p:nvPicPr>
          <p:cNvPr id="41" name="Grafik 40">
            <a:extLst>
              <a:ext uri="{FF2B5EF4-FFF2-40B4-BE49-F238E27FC236}">
                <a16:creationId xmlns:a16="http://schemas.microsoft.com/office/drawing/2014/main" id="{E583F049-047F-F15C-55AE-339E9C7CD4F8}"/>
              </a:ext>
            </a:extLst>
          </p:cNvPr>
          <p:cNvPicPr>
            <a:picLocks noChangeAspect="1"/>
          </p:cNvPicPr>
          <p:nvPr/>
        </p:nvPicPr>
        <p:blipFill>
          <a:blip r:embed="rId3"/>
          <a:stretch>
            <a:fillRect/>
          </a:stretch>
        </p:blipFill>
        <p:spPr>
          <a:xfrm>
            <a:off x="4686852" y="2743029"/>
            <a:ext cx="1638677" cy="163868"/>
          </a:xfrm>
          <a:prstGeom prst="rect">
            <a:avLst/>
          </a:prstGeom>
        </p:spPr>
      </p:pic>
      <p:pic>
        <p:nvPicPr>
          <p:cNvPr id="43" name="Grafik 42">
            <a:extLst>
              <a:ext uri="{FF2B5EF4-FFF2-40B4-BE49-F238E27FC236}">
                <a16:creationId xmlns:a16="http://schemas.microsoft.com/office/drawing/2014/main" id="{C4E27C3F-58ED-9D1A-1C7A-DAE484314636}"/>
              </a:ext>
            </a:extLst>
          </p:cNvPr>
          <p:cNvPicPr>
            <a:picLocks noChangeAspect="1"/>
          </p:cNvPicPr>
          <p:nvPr/>
        </p:nvPicPr>
        <p:blipFill>
          <a:blip r:embed="rId4"/>
          <a:stretch>
            <a:fillRect/>
          </a:stretch>
        </p:blipFill>
        <p:spPr>
          <a:xfrm>
            <a:off x="4712786" y="3353148"/>
            <a:ext cx="135143" cy="135143"/>
          </a:xfrm>
          <a:prstGeom prst="rect">
            <a:avLst/>
          </a:prstGeom>
        </p:spPr>
      </p:pic>
      <p:pic>
        <p:nvPicPr>
          <p:cNvPr id="44" name="Grafik 43">
            <a:extLst>
              <a:ext uri="{FF2B5EF4-FFF2-40B4-BE49-F238E27FC236}">
                <a16:creationId xmlns:a16="http://schemas.microsoft.com/office/drawing/2014/main" id="{F5860786-86CE-8EFC-C6AD-AC36FEB206F5}"/>
              </a:ext>
            </a:extLst>
          </p:cNvPr>
          <p:cNvPicPr>
            <a:picLocks noChangeAspect="1"/>
          </p:cNvPicPr>
          <p:nvPr/>
        </p:nvPicPr>
        <p:blipFill>
          <a:blip r:embed="rId3"/>
          <a:stretch>
            <a:fillRect/>
          </a:stretch>
        </p:blipFill>
        <p:spPr>
          <a:xfrm>
            <a:off x="4686852" y="2923017"/>
            <a:ext cx="1638677" cy="163868"/>
          </a:xfrm>
          <a:prstGeom prst="rect">
            <a:avLst/>
          </a:prstGeom>
        </p:spPr>
      </p:pic>
      <p:pic>
        <p:nvPicPr>
          <p:cNvPr id="45" name="Grafik 44">
            <a:extLst>
              <a:ext uri="{FF2B5EF4-FFF2-40B4-BE49-F238E27FC236}">
                <a16:creationId xmlns:a16="http://schemas.microsoft.com/office/drawing/2014/main" id="{90B2173F-B12A-5547-1055-3009ABBBC05B}"/>
              </a:ext>
            </a:extLst>
          </p:cNvPr>
          <p:cNvPicPr>
            <a:picLocks noChangeAspect="1"/>
          </p:cNvPicPr>
          <p:nvPr/>
        </p:nvPicPr>
        <p:blipFill>
          <a:blip r:embed="rId3"/>
          <a:stretch>
            <a:fillRect/>
          </a:stretch>
        </p:blipFill>
        <p:spPr>
          <a:xfrm>
            <a:off x="4686852" y="3110490"/>
            <a:ext cx="1638677" cy="163868"/>
          </a:xfrm>
          <a:prstGeom prst="rect">
            <a:avLst/>
          </a:prstGeom>
        </p:spPr>
      </p:pic>
      <p:pic>
        <p:nvPicPr>
          <p:cNvPr id="49" name="Grafik 48">
            <a:extLst>
              <a:ext uri="{FF2B5EF4-FFF2-40B4-BE49-F238E27FC236}">
                <a16:creationId xmlns:a16="http://schemas.microsoft.com/office/drawing/2014/main" id="{EE33B00E-0439-C5DB-C42C-3C3F73F8B761}"/>
              </a:ext>
            </a:extLst>
          </p:cNvPr>
          <p:cNvPicPr>
            <a:picLocks noChangeAspect="1"/>
          </p:cNvPicPr>
          <p:nvPr/>
        </p:nvPicPr>
        <p:blipFill>
          <a:blip r:embed="rId4"/>
          <a:stretch>
            <a:fillRect/>
          </a:stretch>
        </p:blipFill>
        <p:spPr>
          <a:xfrm>
            <a:off x="4871457" y="3353148"/>
            <a:ext cx="135143" cy="135143"/>
          </a:xfrm>
          <a:prstGeom prst="rect">
            <a:avLst/>
          </a:prstGeom>
        </p:spPr>
      </p:pic>
      <p:pic>
        <p:nvPicPr>
          <p:cNvPr id="50" name="Grafik 49">
            <a:extLst>
              <a:ext uri="{FF2B5EF4-FFF2-40B4-BE49-F238E27FC236}">
                <a16:creationId xmlns:a16="http://schemas.microsoft.com/office/drawing/2014/main" id="{6FDFA0AB-6E2B-B3A1-13A9-8CFAB4E857FB}"/>
              </a:ext>
            </a:extLst>
          </p:cNvPr>
          <p:cNvPicPr>
            <a:picLocks noChangeAspect="1"/>
          </p:cNvPicPr>
          <p:nvPr/>
        </p:nvPicPr>
        <p:blipFill>
          <a:blip r:embed="rId4"/>
          <a:stretch>
            <a:fillRect/>
          </a:stretch>
        </p:blipFill>
        <p:spPr>
          <a:xfrm>
            <a:off x="5347469" y="3353148"/>
            <a:ext cx="135143" cy="135143"/>
          </a:xfrm>
          <a:prstGeom prst="rect">
            <a:avLst/>
          </a:prstGeom>
        </p:spPr>
      </p:pic>
      <p:pic>
        <p:nvPicPr>
          <p:cNvPr id="51" name="Grafik 50">
            <a:extLst>
              <a:ext uri="{FF2B5EF4-FFF2-40B4-BE49-F238E27FC236}">
                <a16:creationId xmlns:a16="http://schemas.microsoft.com/office/drawing/2014/main" id="{5B19CD33-7E55-5722-B11D-E0EFEACA4F88}"/>
              </a:ext>
            </a:extLst>
          </p:cNvPr>
          <p:cNvPicPr>
            <a:picLocks noChangeAspect="1"/>
          </p:cNvPicPr>
          <p:nvPr/>
        </p:nvPicPr>
        <p:blipFill>
          <a:blip r:embed="rId4"/>
          <a:stretch>
            <a:fillRect/>
          </a:stretch>
        </p:blipFill>
        <p:spPr>
          <a:xfrm>
            <a:off x="5188799" y="3353148"/>
            <a:ext cx="135143" cy="135143"/>
          </a:xfrm>
          <a:prstGeom prst="rect">
            <a:avLst/>
          </a:prstGeom>
        </p:spPr>
      </p:pic>
      <p:pic>
        <p:nvPicPr>
          <p:cNvPr id="52" name="Grafik 51">
            <a:extLst>
              <a:ext uri="{FF2B5EF4-FFF2-40B4-BE49-F238E27FC236}">
                <a16:creationId xmlns:a16="http://schemas.microsoft.com/office/drawing/2014/main" id="{B053D049-3EA1-F77C-4FD7-508FBBEA8018}"/>
              </a:ext>
            </a:extLst>
          </p:cNvPr>
          <p:cNvPicPr>
            <a:picLocks noChangeAspect="1"/>
          </p:cNvPicPr>
          <p:nvPr/>
        </p:nvPicPr>
        <p:blipFill>
          <a:blip r:embed="rId4"/>
          <a:stretch>
            <a:fillRect/>
          </a:stretch>
        </p:blipFill>
        <p:spPr>
          <a:xfrm>
            <a:off x="5030128" y="3353148"/>
            <a:ext cx="135143" cy="135143"/>
          </a:xfrm>
          <a:prstGeom prst="rect">
            <a:avLst/>
          </a:prstGeom>
        </p:spPr>
      </p:pic>
      <p:pic>
        <p:nvPicPr>
          <p:cNvPr id="53" name="Grafik 52">
            <a:extLst>
              <a:ext uri="{FF2B5EF4-FFF2-40B4-BE49-F238E27FC236}">
                <a16:creationId xmlns:a16="http://schemas.microsoft.com/office/drawing/2014/main" id="{15F14D04-D2F4-D320-B09B-DD5F4418EB5A}"/>
              </a:ext>
            </a:extLst>
          </p:cNvPr>
          <p:cNvPicPr>
            <a:picLocks noChangeAspect="1"/>
          </p:cNvPicPr>
          <p:nvPr/>
        </p:nvPicPr>
        <p:blipFill>
          <a:blip r:embed="rId4"/>
          <a:stretch>
            <a:fillRect/>
          </a:stretch>
        </p:blipFill>
        <p:spPr>
          <a:xfrm>
            <a:off x="5536602" y="3355749"/>
            <a:ext cx="135143" cy="135143"/>
          </a:xfrm>
          <a:prstGeom prst="rect">
            <a:avLst/>
          </a:prstGeom>
        </p:spPr>
      </p:pic>
      <p:sp>
        <p:nvSpPr>
          <p:cNvPr id="8" name="Textfeld 7">
            <a:extLst>
              <a:ext uri="{FF2B5EF4-FFF2-40B4-BE49-F238E27FC236}">
                <a16:creationId xmlns:a16="http://schemas.microsoft.com/office/drawing/2014/main" id="{9C47502B-A3FD-49D4-F975-3B076E19AF86}"/>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S.102;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540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E178F929-E43B-7A9E-A8FE-01A842D28E4C}"/>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STELLENWEISE SUBTRAHIEREN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36 - 14 =</a:t>
            </a:r>
          </a:p>
          <a:p>
            <a:endParaRPr lang="de-DE" sz="1700" u="sng" dirty="0">
              <a:latin typeface="Arial" panose="020B0604020202020204" pitchFamily="34" charset="0"/>
              <a:cs typeface="Arial" panose="020B0604020202020204" pitchFamily="34" charset="0"/>
            </a:endParaRPr>
          </a:p>
          <a:p>
            <a:endParaRPr lang="de-DE" sz="1700" u="sng" dirty="0">
              <a:latin typeface="Arial" panose="020B0604020202020204" pitchFamily="34" charset="0"/>
              <a:cs typeface="Arial" panose="020B0604020202020204" pitchFamily="34" charset="0"/>
            </a:endParaRPr>
          </a:p>
        </p:txBody>
      </p:sp>
      <p:grpSp>
        <p:nvGrpSpPr>
          <p:cNvPr id="25" name="Gruppieren 24">
            <a:extLst>
              <a:ext uri="{FF2B5EF4-FFF2-40B4-BE49-F238E27FC236}">
                <a16:creationId xmlns:a16="http://schemas.microsoft.com/office/drawing/2014/main" id="{7185488F-4A52-193D-50E0-0F6107EA7D66}"/>
              </a:ext>
            </a:extLst>
          </p:cNvPr>
          <p:cNvGrpSpPr/>
          <p:nvPr/>
        </p:nvGrpSpPr>
        <p:grpSpPr>
          <a:xfrm>
            <a:off x="6325529" y="1623883"/>
            <a:ext cx="3026490" cy="1096853"/>
            <a:chOff x="6325529" y="1623883"/>
            <a:chExt cx="3026490" cy="1096853"/>
          </a:xfrm>
        </p:grpSpPr>
        <p:sp>
          <p:nvSpPr>
            <p:cNvPr id="27" name="Abgerundete rechteckige Legende 26">
              <a:extLst>
                <a:ext uri="{FF2B5EF4-FFF2-40B4-BE49-F238E27FC236}">
                  <a16:creationId xmlns:a16="http://schemas.microsoft.com/office/drawing/2014/main" id="{BCA4F445-09B0-E345-8B9C-3E3BDAE676F4}"/>
                </a:ext>
              </a:extLst>
            </p:cNvPr>
            <p:cNvSpPr/>
            <p:nvPr/>
          </p:nvSpPr>
          <p:spPr>
            <a:xfrm>
              <a:off x="6325529" y="1623883"/>
              <a:ext cx="2589557" cy="1013984"/>
            </a:xfrm>
            <a:prstGeom prst="wedgeRoundRectCallout">
              <a:avLst>
                <a:gd name="adj1" fmla="val -37403"/>
                <a:gd name="adj2" fmla="val 877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29209A8B-35BB-966F-FE15-6EF8B6310B80}"/>
                </a:ext>
              </a:extLst>
            </p:cNvPr>
            <p:cNvSpPr txBox="1"/>
            <p:nvPr/>
          </p:nvSpPr>
          <p:spPr>
            <a:xfrm>
              <a:off x="6538269" y="1797406"/>
              <a:ext cx="2813750" cy="923330"/>
            </a:xfrm>
            <a:prstGeom prst="rect">
              <a:avLst/>
            </a:prstGeom>
            <a:noFill/>
            <a:ln>
              <a:noFill/>
            </a:ln>
          </p:spPr>
          <p:txBody>
            <a:bodyPr wrap="square" rtlCol="0">
              <a:spAutoFit/>
            </a:bodyPr>
            <a:lstStyle/>
            <a:p>
              <a:r>
                <a:rPr lang="de-DE" sz="1800" dirty="0"/>
                <a:t>Ich lege 36, also 3 Zehner und 6 Einer.</a:t>
              </a:r>
            </a:p>
            <a:p>
              <a:endParaRPr lang="de-DE" sz="1800" dirty="0"/>
            </a:p>
          </p:txBody>
        </p:sp>
      </p:grpSp>
      <p:pic>
        <p:nvPicPr>
          <p:cNvPr id="41" name="Grafik 40">
            <a:extLst>
              <a:ext uri="{FF2B5EF4-FFF2-40B4-BE49-F238E27FC236}">
                <a16:creationId xmlns:a16="http://schemas.microsoft.com/office/drawing/2014/main" id="{E583F049-047F-F15C-55AE-339E9C7CD4F8}"/>
              </a:ext>
            </a:extLst>
          </p:cNvPr>
          <p:cNvPicPr>
            <a:picLocks noChangeAspect="1"/>
          </p:cNvPicPr>
          <p:nvPr/>
        </p:nvPicPr>
        <p:blipFill>
          <a:blip r:embed="rId3"/>
          <a:stretch>
            <a:fillRect/>
          </a:stretch>
        </p:blipFill>
        <p:spPr>
          <a:xfrm>
            <a:off x="4686852" y="2743029"/>
            <a:ext cx="1638677" cy="163868"/>
          </a:xfrm>
          <a:prstGeom prst="rect">
            <a:avLst/>
          </a:prstGeom>
        </p:spPr>
      </p:pic>
      <p:pic>
        <p:nvPicPr>
          <p:cNvPr id="43" name="Grafik 42">
            <a:extLst>
              <a:ext uri="{FF2B5EF4-FFF2-40B4-BE49-F238E27FC236}">
                <a16:creationId xmlns:a16="http://schemas.microsoft.com/office/drawing/2014/main" id="{C4E27C3F-58ED-9D1A-1C7A-DAE484314636}"/>
              </a:ext>
            </a:extLst>
          </p:cNvPr>
          <p:cNvPicPr>
            <a:picLocks noChangeAspect="1"/>
          </p:cNvPicPr>
          <p:nvPr/>
        </p:nvPicPr>
        <p:blipFill>
          <a:blip r:embed="rId4"/>
          <a:stretch>
            <a:fillRect/>
          </a:stretch>
        </p:blipFill>
        <p:spPr>
          <a:xfrm>
            <a:off x="4712786" y="3353148"/>
            <a:ext cx="135143" cy="135143"/>
          </a:xfrm>
          <a:prstGeom prst="rect">
            <a:avLst/>
          </a:prstGeom>
        </p:spPr>
      </p:pic>
      <p:pic>
        <p:nvPicPr>
          <p:cNvPr id="44" name="Grafik 43">
            <a:extLst>
              <a:ext uri="{FF2B5EF4-FFF2-40B4-BE49-F238E27FC236}">
                <a16:creationId xmlns:a16="http://schemas.microsoft.com/office/drawing/2014/main" id="{F5860786-86CE-8EFC-C6AD-AC36FEB206F5}"/>
              </a:ext>
            </a:extLst>
          </p:cNvPr>
          <p:cNvPicPr>
            <a:picLocks noChangeAspect="1"/>
          </p:cNvPicPr>
          <p:nvPr/>
        </p:nvPicPr>
        <p:blipFill>
          <a:blip r:embed="rId3"/>
          <a:stretch>
            <a:fillRect/>
          </a:stretch>
        </p:blipFill>
        <p:spPr>
          <a:xfrm>
            <a:off x="4686852" y="2923017"/>
            <a:ext cx="1638677" cy="163868"/>
          </a:xfrm>
          <a:prstGeom prst="rect">
            <a:avLst/>
          </a:prstGeom>
        </p:spPr>
      </p:pic>
      <p:pic>
        <p:nvPicPr>
          <p:cNvPr id="45" name="Grafik 44">
            <a:extLst>
              <a:ext uri="{FF2B5EF4-FFF2-40B4-BE49-F238E27FC236}">
                <a16:creationId xmlns:a16="http://schemas.microsoft.com/office/drawing/2014/main" id="{90B2173F-B12A-5547-1055-3009ABBBC05B}"/>
              </a:ext>
            </a:extLst>
          </p:cNvPr>
          <p:cNvPicPr>
            <a:picLocks noChangeAspect="1"/>
          </p:cNvPicPr>
          <p:nvPr/>
        </p:nvPicPr>
        <p:blipFill>
          <a:blip r:embed="rId3"/>
          <a:stretch>
            <a:fillRect/>
          </a:stretch>
        </p:blipFill>
        <p:spPr>
          <a:xfrm>
            <a:off x="4686852" y="3110490"/>
            <a:ext cx="1638677" cy="163868"/>
          </a:xfrm>
          <a:prstGeom prst="rect">
            <a:avLst/>
          </a:prstGeom>
        </p:spPr>
      </p:pic>
      <p:pic>
        <p:nvPicPr>
          <p:cNvPr id="49" name="Grafik 48">
            <a:extLst>
              <a:ext uri="{FF2B5EF4-FFF2-40B4-BE49-F238E27FC236}">
                <a16:creationId xmlns:a16="http://schemas.microsoft.com/office/drawing/2014/main" id="{EE33B00E-0439-C5DB-C42C-3C3F73F8B761}"/>
              </a:ext>
            </a:extLst>
          </p:cNvPr>
          <p:cNvPicPr>
            <a:picLocks noChangeAspect="1"/>
          </p:cNvPicPr>
          <p:nvPr/>
        </p:nvPicPr>
        <p:blipFill>
          <a:blip r:embed="rId4"/>
          <a:stretch>
            <a:fillRect/>
          </a:stretch>
        </p:blipFill>
        <p:spPr>
          <a:xfrm>
            <a:off x="4871457" y="3353148"/>
            <a:ext cx="135143" cy="135143"/>
          </a:xfrm>
          <a:prstGeom prst="rect">
            <a:avLst/>
          </a:prstGeom>
        </p:spPr>
      </p:pic>
      <p:pic>
        <p:nvPicPr>
          <p:cNvPr id="50" name="Grafik 49">
            <a:extLst>
              <a:ext uri="{FF2B5EF4-FFF2-40B4-BE49-F238E27FC236}">
                <a16:creationId xmlns:a16="http://schemas.microsoft.com/office/drawing/2014/main" id="{6FDFA0AB-6E2B-B3A1-13A9-8CFAB4E857FB}"/>
              </a:ext>
            </a:extLst>
          </p:cNvPr>
          <p:cNvPicPr>
            <a:picLocks noChangeAspect="1"/>
          </p:cNvPicPr>
          <p:nvPr/>
        </p:nvPicPr>
        <p:blipFill>
          <a:blip r:embed="rId4"/>
          <a:stretch>
            <a:fillRect/>
          </a:stretch>
        </p:blipFill>
        <p:spPr>
          <a:xfrm>
            <a:off x="5347469" y="3353148"/>
            <a:ext cx="135143" cy="135143"/>
          </a:xfrm>
          <a:prstGeom prst="rect">
            <a:avLst/>
          </a:prstGeom>
        </p:spPr>
      </p:pic>
      <p:pic>
        <p:nvPicPr>
          <p:cNvPr id="51" name="Grafik 50">
            <a:extLst>
              <a:ext uri="{FF2B5EF4-FFF2-40B4-BE49-F238E27FC236}">
                <a16:creationId xmlns:a16="http://schemas.microsoft.com/office/drawing/2014/main" id="{5B19CD33-7E55-5722-B11D-E0EFEACA4F88}"/>
              </a:ext>
            </a:extLst>
          </p:cNvPr>
          <p:cNvPicPr>
            <a:picLocks noChangeAspect="1"/>
          </p:cNvPicPr>
          <p:nvPr/>
        </p:nvPicPr>
        <p:blipFill>
          <a:blip r:embed="rId4"/>
          <a:stretch>
            <a:fillRect/>
          </a:stretch>
        </p:blipFill>
        <p:spPr>
          <a:xfrm>
            <a:off x="5188799" y="3353148"/>
            <a:ext cx="135143" cy="135143"/>
          </a:xfrm>
          <a:prstGeom prst="rect">
            <a:avLst/>
          </a:prstGeom>
        </p:spPr>
      </p:pic>
      <p:pic>
        <p:nvPicPr>
          <p:cNvPr id="52" name="Grafik 51">
            <a:extLst>
              <a:ext uri="{FF2B5EF4-FFF2-40B4-BE49-F238E27FC236}">
                <a16:creationId xmlns:a16="http://schemas.microsoft.com/office/drawing/2014/main" id="{B053D049-3EA1-F77C-4FD7-508FBBEA8018}"/>
              </a:ext>
            </a:extLst>
          </p:cNvPr>
          <p:cNvPicPr>
            <a:picLocks noChangeAspect="1"/>
          </p:cNvPicPr>
          <p:nvPr/>
        </p:nvPicPr>
        <p:blipFill>
          <a:blip r:embed="rId4"/>
          <a:stretch>
            <a:fillRect/>
          </a:stretch>
        </p:blipFill>
        <p:spPr>
          <a:xfrm>
            <a:off x="5030128" y="3353148"/>
            <a:ext cx="135143" cy="135143"/>
          </a:xfrm>
          <a:prstGeom prst="rect">
            <a:avLst/>
          </a:prstGeom>
        </p:spPr>
      </p:pic>
      <p:pic>
        <p:nvPicPr>
          <p:cNvPr id="53" name="Grafik 52">
            <a:extLst>
              <a:ext uri="{FF2B5EF4-FFF2-40B4-BE49-F238E27FC236}">
                <a16:creationId xmlns:a16="http://schemas.microsoft.com/office/drawing/2014/main" id="{15F14D04-D2F4-D320-B09B-DD5F4418EB5A}"/>
              </a:ext>
            </a:extLst>
          </p:cNvPr>
          <p:cNvPicPr>
            <a:picLocks noChangeAspect="1"/>
          </p:cNvPicPr>
          <p:nvPr/>
        </p:nvPicPr>
        <p:blipFill>
          <a:blip r:embed="rId4"/>
          <a:stretch>
            <a:fillRect/>
          </a:stretch>
        </p:blipFill>
        <p:spPr>
          <a:xfrm>
            <a:off x="5536602" y="3355749"/>
            <a:ext cx="135143" cy="135143"/>
          </a:xfrm>
          <a:prstGeom prst="rect">
            <a:avLst/>
          </a:prstGeom>
        </p:spPr>
      </p:pic>
      <p:sp>
        <p:nvSpPr>
          <p:cNvPr id="11" name="Inhaltsplatzhalter 3">
            <a:extLst>
              <a:ext uri="{FF2B5EF4-FFF2-40B4-BE49-F238E27FC236}">
                <a16:creationId xmlns:a16="http://schemas.microsoft.com/office/drawing/2014/main" id="{7BEB0838-4E13-2913-3E98-CA77475ADC66}"/>
              </a:ext>
            </a:extLst>
          </p:cNvPr>
          <p:cNvSpPr txBox="1">
            <a:spLocks/>
          </p:cNvSpPr>
          <p:nvPr/>
        </p:nvSpPr>
        <p:spPr>
          <a:xfrm>
            <a:off x="481264" y="3890487"/>
            <a:ext cx="8501371" cy="202232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400"/>
              </a:spcBef>
              <a:spcAft>
                <a:spcPts val="600"/>
              </a:spcAft>
              <a:buFont typeface="Arial" panose="020B0604020202020204" pitchFamily="34" charset="0"/>
              <a:buChar char="•"/>
            </a:pPr>
            <a:r>
              <a:rPr lang="de-DE" sz="1700" dirty="0"/>
              <a:t>Der Minuend wird mit 10er-Streifen und Plättchen gelegt.</a:t>
            </a:r>
          </a:p>
          <a:p>
            <a:pPr marL="285750" indent="-285750">
              <a:spcBef>
                <a:spcPts val="400"/>
              </a:spcBef>
              <a:spcAft>
                <a:spcPts val="600"/>
              </a:spcAft>
              <a:buFont typeface="Arial" panose="020B0604020202020204" pitchFamily="34" charset="0"/>
              <a:buChar char="•"/>
            </a:pPr>
            <a:endParaRPr lang="de-DE" sz="1700" dirty="0"/>
          </a:p>
          <a:p>
            <a:pPr marL="285750" indent="-285750">
              <a:spcBef>
                <a:spcPts val="400"/>
              </a:spcBef>
              <a:spcAft>
                <a:spcPts val="600"/>
              </a:spcAft>
              <a:buFont typeface="Arial" panose="020B0604020202020204" pitchFamily="34" charset="0"/>
              <a:buChar char="•"/>
            </a:pPr>
            <a:endParaRPr lang="de-DE" sz="1700" dirty="0"/>
          </a:p>
        </p:txBody>
      </p:sp>
      <p:sp>
        <p:nvSpPr>
          <p:cNvPr id="8" name="Textfeld 7">
            <a:extLst>
              <a:ext uri="{FF2B5EF4-FFF2-40B4-BE49-F238E27FC236}">
                <a16:creationId xmlns:a16="http://schemas.microsoft.com/office/drawing/2014/main" id="{3176534D-DFBA-497B-AF7A-044B82DC4C92}"/>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S.102;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280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a:extLst>
              <a:ext uri="{FF2B5EF4-FFF2-40B4-BE49-F238E27FC236}">
                <a16:creationId xmlns:a16="http://schemas.microsoft.com/office/drawing/2014/main" id="{6C4320C6-0456-DB21-5356-FBAA77B8472D}"/>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STELLENWEISE SUBTRAHIEREN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36 - 14 =</a:t>
            </a:r>
          </a:p>
          <a:p>
            <a:r>
              <a:rPr lang="de-DE" sz="1700" dirty="0">
                <a:latin typeface="Arial" panose="020B0604020202020204" pitchFamily="34" charset="0"/>
                <a:cs typeface="Arial" panose="020B0604020202020204" pitchFamily="34" charset="0"/>
              </a:rPr>
              <a:t>30 - 10 = 20</a:t>
            </a:r>
          </a:p>
          <a:p>
            <a:endParaRPr lang="de-DE" sz="1700" u="sng" dirty="0">
              <a:latin typeface="Arial" panose="020B0604020202020204" pitchFamily="34" charset="0"/>
              <a:cs typeface="Arial" panose="020B0604020202020204" pitchFamily="34" charset="0"/>
            </a:endParaRPr>
          </a:p>
        </p:txBody>
      </p:sp>
      <p:grpSp>
        <p:nvGrpSpPr>
          <p:cNvPr id="11" name="Gruppieren 10">
            <a:extLst>
              <a:ext uri="{FF2B5EF4-FFF2-40B4-BE49-F238E27FC236}">
                <a16:creationId xmlns:a16="http://schemas.microsoft.com/office/drawing/2014/main" id="{7110E9B4-225E-5AE8-F51F-F1F0F331E67E}"/>
              </a:ext>
            </a:extLst>
          </p:cNvPr>
          <p:cNvGrpSpPr/>
          <p:nvPr/>
        </p:nvGrpSpPr>
        <p:grpSpPr>
          <a:xfrm>
            <a:off x="6325529" y="1623883"/>
            <a:ext cx="2680305" cy="1283014"/>
            <a:chOff x="6325529" y="1623883"/>
            <a:chExt cx="2680305" cy="1283014"/>
          </a:xfrm>
        </p:grpSpPr>
        <p:sp>
          <p:nvSpPr>
            <p:cNvPr id="27" name="Abgerundete rechteckige Legende 26">
              <a:extLst>
                <a:ext uri="{FF2B5EF4-FFF2-40B4-BE49-F238E27FC236}">
                  <a16:creationId xmlns:a16="http://schemas.microsoft.com/office/drawing/2014/main" id="{BCA4F445-09B0-E345-8B9C-3E3BDAE676F4}"/>
                </a:ext>
              </a:extLst>
            </p:cNvPr>
            <p:cNvSpPr/>
            <p:nvPr/>
          </p:nvSpPr>
          <p:spPr>
            <a:xfrm>
              <a:off x="6325529" y="1623883"/>
              <a:ext cx="2589557" cy="1013984"/>
            </a:xfrm>
            <a:prstGeom prst="wedgeRoundRectCallout">
              <a:avLst>
                <a:gd name="adj1" fmla="val -37403"/>
                <a:gd name="adj2" fmla="val 877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29209A8B-35BB-966F-FE15-6EF8B6310B80}"/>
                </a:ext>
              </a:extLst>
            </p:cNvPr>
            <p:cNvSpPr txBox="1"/>
            <p:nvPr/>
          </p:nvSpPr>
          <p:spPr>
            <a:xfrm>
              <a:off x="6481150" y="1706568"/>
              <a:ext cx="2524684" cy="1200329"/>
            </a:xfrm>
            <a:prstGeom prst="rect">
              <a:avLst/>
            </a:prstGeom>
            <a:noFill/>
            <a:ln>
              <a:noFill/>
            </a:ln>
          </p:spPr>
          <p:txBody>
            <a:bodyPr wrap="square" rtlCol="0">
              <a:spAutoFit/>
            </a:bodyPr>
            <a:lstStyle/>
            <a:p>
              <a:r>
                <a:rPr lang="de-DE" sz="1800" dirty="0"/>
                <a:t>Von den 3 Zehnern nehme ich einen Zehner weg. </a:t>
              </a:r>
            </a:p>
            <a:p>
              <a:endParaRPr lang="de-DE" sz="1800" dirty="0"/>
            </a:p>
          </p:txBody>
        </p:sp>
      </p:grpSp>
      <p:pic>
        <p:nvPicPr>
          <p:cNvPr id="41" name="Grafik 40">
            <a:extLst>
              <a:ext uri="{FF2B5EF4-FFF2-40B4-BE49-F238E27FC236}">
                <a16:creationId xmlns:a16="http://schemas.microsoft.com/office/drawing/2014/main" id="{E583F049-047F-F15C-55AE-339E9C7CD4F8}"/>
              </a:ext>
            </a:extLst>
          </p:cNvPr>
          <p:cNvPicPr>
            <a:picLocks noChangeAspect="1"/>
          </p:cNvPicPr>
          <p:nvPr/>
        </p:nvPicPr>
        <p:blipFill>
          <a:blip r:embed="rId3"/>
          <a:stretch>
            <a:fillRect/>
          </a:stretch>
        </p:blipFill>
        <p:spPr>
          <a:xfrm>
            <a:off x="4686852" y="2743029"/>
            <a:ext cx="1638677" cy="163868"/>
          </a:xfrm>
          <a:prstGeom prst="rect">
            <a:avLst/>
          </a:prstGeom>
        </p:spPr>
      </p:pic>
      <p:pic>
        <p:nvPicPr>
          <p:cNvPr id="43" name="Grafik 42">
            <a:extLst>
              <a:ext uri="{FF2B5EF4-FFF2-40B4-BE49-F238E27FC236}">
                <a16:creationId xmlns:a16="http://schemas.microsoft.com/office/drawing/2014/main" id="{C4E27C3F-58ED-9D1A-1C7A-DAE484314636}"/>
              </a:ext>
            </a:extLst>
          </p:cNvPr>
          <p:cNvPicPr>
            <a:picLocks noChangeAspect="1"/>
          </p:cNvPicPr>
          <p:nvPr/>
        </p:nvPicPr>
        <p:blipFill>
          <a:blip r:embed="rId4"/>
          <a:stretch>
            <a:fillRect/>
          </a:stretch>
        </p:blipFill>
        <p:spPr>
          <a:xfrm>
            <a:off x="4712786" y="3353148"/>
            <a:ext cx="135143" cy="135143"/>
          </a:xfrm>
          <a:prstGeom prst="rect">
            <a:avLst/>
          </a:prstGeom>
        </p:spPr>
      </p:pic>
      <p:pic>
        <p:nvPicPr>
          <p:cNvPr id="44" name="Grafik 43">
            <a:extLst>
              <a:ext uri="{FF2B5EF4-FFF2-40B4-BE49-F238E27FC236}">
                <a16:creationId xmlns:a16="http://schemas.microsoft.com/office/drawing/2014/main" id="{F5860786-86CE-8EFC-C6AD-AC36FEB206F5}"/>
              </a:ext>
            </a:extLst>
          </p:cNvPr>
          <p:cNvPicPr>
            <a:picLocks noChangeAspect="1"/>
          </p:cNvPicPr>
          <p:nvPr/>
        </p:nvPicPr>
        <p:blipFill>
          <a:blip r:embed="rId3"/>
          <a:stretch>
            <a:fillRect/>
          </a:stretch>
        </p:blipFill>
        <p:spPr>
          <a:xfrm>
            <a:off x="4686852" y="2923017"/>
            <a:ext cx="1638677" cy="163868"/>
          </a:xfrm>
          <a:prstGeom prst="rect">
            <a:avLst/>
          </a:prstGeom>
        </p:spPr>
      </p:pic>
      <p:pic>
        <p:nvPicPr>
          <p:cNvPr id="45" name="Grafik 44">
            <a:extLst>
              <a:ext uri="{FF2B5EF4-FFF2-40B4-BE49-F238E27FC236}">
                <a16:creationId xmlns:a16="http://schemas.microsoft.com/office/drawing/2014/main" id="{90B2173F-B12A-5547-1055-3009ABBBC05B}"/>
              </a:ext>
            </a:extLst>
          </p:cNvPr>
          <p:cNvPicPr>
            <a:picLocks noChangeAspect="1"/>
          </p:cNvPicPr>
          <p:nvPr/>
        </p:nvPicPr>
        <p:blipFill>
          <a:blip r:embed="rId3"/>
          <a:stretch>
            <a:fillRect/>
          </a:stretch>
        </p:blipFill>
        <p:spPr>
          <a:xfrm>
            <a:off x="4686852" y="3110490"/>
            <a:ext cx="1638677" cy="163868"/>
          </a:xfrm>
          <a:prstGeom prst="rect">
            <a:avLst/>
          </a:prstGeom>
        </p:spPr>
      </p:pic>
      <p:pic>
        <p:nvPicPr>
          <p:cNvPr id="49" name="Grafik 48">
            <a:extLst>
              <a:ext uri="{FF2B5EF4-FFF2-40B4-BE49-F238E27FC236}">
                <a16:creationId xmlns:a16="http://schemas.microsoft.com/office/drawing/2014/main" id="{EE33B00E-0439-C5DB-C42C-3C3F73F8B761}"/>
              </a:ext>
            </a:extLst>
          </p:cNvPr>
          <p:cNvPicPr>
            <a:picLocks noChangeAspect="1"/>
          </p:cNvPicPr>
          <p:nvPr/>
        </p:nvPicPr>
        <p:blipFill>
          <a:blip r:embed="rId4"/>
          <a:stretch>
            <a:fillRect/>
          </a:stretch>
        </p:blipFill>
        <p:spPr>
          <a:xfrm>
            <a:off x="4871457" y="3353148"/>
            <a:ext cx="135143" cy="135143"/>
          </a:xfrm>
          <a:prstGeom prst="rect">
            <a:avLst/>
          </a:prstGeom>
        </p:spPr>
      </p:pic>
      <p:pic>
        <p:nvPicPr>
          <p:cNvPr id="50" name="Grafik 49">
            <a:extLst>
              <a:ext uri="{FF2B5EF4-FFF2-40B4-BE49-F238E27FC236}">
                <a16:creationId xmlns:a16="http://schemas.microsoft.com/office/drawing/2014/main" id="{6FDFA0AB-6E2B-B3A1-13A9-8CFAB4E857FB}"/>
              </a:ext>
            </a:extLst>
          </p:cNvPr>
          <p:cNvPicPr>
            <a:picLocks noChangeAspect="1"/>
          </p:cNvPicPr>
          <p:nvPr/>
        </p:nvPicPr>
        <p:blipFill>
          <a:blip r:embed="rId4"/>
          <a:stretch>
            <a:fillRect/>
          </a:stretch>
        </p:blipFill>
        <p:spPr>
          <a:xfrm>
            <a:off x="5347469" y="3353148"/>
            <a:ext cx="135143" cy="135143"/>
          </a:xfrm>
          <a:prstGeom prst="rect">
            <a:avLst/>
          </a:prstGeom>
        </p:spPr>
      </p:pic>
      <p:pic>
        <p:nvPicPr>
          <p:cNvPr id="51" name="Grafik 50">
            <a:extLst>
              <a:ext uri="{FF2B5EF4-FFF2-40B4-BE49-F238E27FC236}">
                <a16:creationId xmlns:a16="http://schemas.microsoft.com/office/drawing/2014/main" id="{5B19CD33-7E55-5722-B11D-E0EFEACA4F88}"/>
              </a:ext>
            </a:extLst>
          </p:cNvPr>
          <p:cNvPicPr>
            <a:picLocks noChangeAspect="1"/>
          </p:cNvPicPr>
          <p:nvPr/>
        </p:nvPicPr>
        <p:blipFill>
          <a:blip r:embed="rId4"/>
          <a:stretch>
            <a:fillRect/>
          </a:stretch>
        </p:blipFill>
        <p:spPr>
          <a:xfrm>
            <a:off x="5188799" y="3353148"/>
            <a:ext cx="135143" cy="135143"/>
          </a:xfrm>
          <a:prstGeom prst="rect">
            <a:avLst/>
          </a:prstGeom>
        </p:spPr>
      </p:pic>
      <p:pic>
        <p:nvPicPr>
          <p:cNvPr id="52" name="Grafik 51">
            <a:extLst>
              <a:ext uri="{FF2B5EF4-FFF2-40B4-BE49-F238E27FC236}">
                <a16:creationId xmlns:a16="http://schemas.microsoft.com/office/drawing/2014/main" id="{B053D049-3EA1-F77C-4FD7-508FBBEA8018}"/>
              </a:ext>
            </a:extLst>
          </p:cNvPr>
          <p:cNvPicPr>
            <a:picLocks noChangeAspect="1"/>
          </p:cNvPicPr>
          <p:nvPr/>
        </p:nvPicPr>
        <p:blipFill>
          <a:blip r:embed="rId4"/>
          <a:stretch>
            <a:fillRect/>
          </a:stretch>
        </p:blipFill>
        <p:spPr>
          <a:xfrm>
            <a:off x="5030128" y="3353148"/>
            <a:ext cx="135143" cy="135143"/>
          </a:xfrm>
          <a:prstGeom prst="rect">
            <a:avLst/>
          </a:prstGeom>
        </p:spPr>
      </p:pic>
      <p:pic>
        <p:nvPicPr>
          <p:cNvPr id="53" name="Grafik 52">
            <a:extLst>
              <a:ext uri="{FF2B5EF4-FFF2-40B4-BE49-F238E27FC236}">
                <a16:creationId xmlns:a16="http://schemas.microsoft.com/office/drawing/2014/main" id="{15F14D04-D2F4-D320-B09B-DD5F4418EB5A}"/>
              </a:ext>
            </a:extLst>
          </p:cNvPr>
          <p:cNvPicPr>
            <a:picLocks noChangeAspect="1"/>
          </p:cNvPicPr>
          <p:nvPr/>
        </p:nvPicPr>
        <p:blipFill>
          <a:blip r:embed="rId4"/>
          <a:stretch>
            <a:fillRect/>
          </a:stretch>
        </p:blipFill>
        <p:spPr>
          <a:xfrm>
            <a:off x="5536602" y="3355749"/>
            <a:ext cx="135143" cy="135143"/>
          </a:xfrm>
          <a:prstGeom prst="rect">
            <a:avLst/>
          </a:prstGeom>
        </p:spPr>
      </p:pic>
      <p:grpSp>
        <p:nvGrpSpPr>
          <p:cNvPr id="12" name="Gruppieren 11">
            <a:extLst>
              <a:ext uri="{FF2B5EF4-FFF2-40B4-BE49-F238E27FC236}">
                <a16:creationId xmlns:a16="http://schemas.microsoft.com/office/drawing/2014/main" id="{ED0EBF0B-4F20-016B-E455-3E296EDBF6A6}"/>
              </a:ext>
            </a:extLst>
          </p:cNvPr>
          <p:cNvGrpSpPr/>
          <p:nvPr/>
        </p:nvGrpSpPr>
        <p:grpSpPr>
          <a:xfrm>
            <a:off x="238540" y="1634650"/>
            <a:ext cx="2589557" cy="1076401"/>
            <a:chOff x="238540" y="1634650"/>
            <a:chExt cx="2589557" cy="1076401"/>
          </a:xfrm>
        </p:grpSpPr>
        <p:sp>
          <p:nvSpPr>
            <p:cNvPr id="8" name="Abgerundete rechteckige Legende 7">
              <a:extLst>
                <a:ext uri="{FF2B5EF4-FFF2-40B4-BE49-F238E27FC236}">
                  <a16:creationId xmlns:a16="http://schemas.microsoft.com/office/drawing/2014/main" id="{A2D4D7B3-2907-3451-B0F0-6F5EBA508170}"/>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4DFE3B44-0CBC-3D64-3DFD-F922C924579B}"/>
                </a:ext>
              </a:extLst>
            </p:cNvPr>
            <p:cNvSpPr txBox="1"/>
            <p:nvPr/>
          </p:nvSpPr>
          <p:spPr>
            <a:xfrm>
              <a:off x="293788" y="1787721"/>
              <a:ext cx="2524684" cy="923330"/>
            </a:xfrm>
            <a:prstGeom prst="rect">
              <a:avLst/>
            </a:prstGeom>
            <a:noFill/>
            <a:ln>
              <a:noFill/>
            </a:ln>
          </p:spPr>
          <p:txBody>
            <a:bodyPr wrap="square" rtlCol="0">
              <a:spAutoFit/>
            </a:bodyPr>
            <a:lstStyle/>
            <a:p>
              <a:r>
                <a:rPr lang="de-DE" sz="1800" dirty="0"/>
                <a:t>Ich rechne 30 minus 10 gleich 20.</a:t>
              </a:r>
            </a:p>
            <a:p>
              <a:endParaRPr lang="de-DE" sz="1800" dirty="0"/>
            </a:p>
          </p:txBody>
        </p:sp>
      </p:grpSp>
      <p:sp>
        <p:nvSpPr>
          <p:cNvPr id="10" name="Rechteck 9">
            <a:extLst>
              <a:ext uri="{FF2B5EF4-FFF2-40B4-BE49-F238E27FC236}">
                <a16:creationId xmlns:a16="http://schemas.microsoft.com/office/drawing/2014/main" id="{5172435E-042D-5DD3-D123-5CA4FBC56601}"/>
              </a:ext>
            </a:extLst>
          </p:cNvPr>
          <p:cNvSpPr/>
          <p:nvPr/>
        </p:nvSpPr>
        <p:spPr>
          <a:xfrm>
            <a:off x="4686852" y="3095938"/>
            <a:ext cx="1638677" cy="187473"/>
          </a:xfrm>
          <a:prstGeom prst="rect">
            <a:avLst/>
          </a:prstGeom>
          <a:solidFill>
            <a:schemeClr val="bg1">
              <a:lumMod val="65000"/>
              <a:alpha val="4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Inhaltsplatzhalter 3">
            <a:extLst>
              <a:ext uri="{FF2B5EF4-FFF2-40B4-BE49-F238E27FC236}">
                <a16:creationId xmlns:a16="http://schemas.microsoft.com/office/drawing/2014/main" id="{DFF5D0D0-4924-C6C2-EFC1-4A7425BFCA8E}"/>
              </a:ext>
            </a:extLst>
          </p:cNvPr>
          <p:cNvSpPr>
            <a:spLocks noGrp="1"/>
          </p:cNvSpPr>
          <p:nvPr>
            <p:ph idx="1"/>
          </p:nvPr>
        </p:nvSpPr>
        <p:spPr>
          <a:xfrm>
            <a:off x="481264" y="3890487"/>
            <a:ext cx="8501371" cy="2022327"/>
          </a:xfrm>
        </p:spPr>
        <p:txBody>
          <a:bodyPr/>
          <a:lstStyle/>
          <a:p>
            <a:pPr marL="285750" indent="-285750">
              <a:lnSpc>
                <a:spcPct val="100000"/>
              </a:lnSpc>
              <a:spcBef>
                <a:spcPts val="400"/>
              </a:spcBef>
              <a:spcAft>
                <a:spcPts val="600"/>
              </a:spcAft>
              <a:buFont typeface="Arial" panose="020B0604020202020204" pitchFamily="34" charset="0"/>
              <a:buChar char="•"/>
            </a:pPr>
            <a:r>
              <a:rPr lang="de-DE" sz="1700" dirty="0"/>
              <a:t>Der Minuend wird mit 10er-Streifen und Plättchen gelegt.</a:t>
            </a:r>
          </a:p>
          <a:p>
            <a:pPr marL="285750" indent="-285750">
              <a:lnSpc>
                <a:spcPct val="100000"/>
              </a:lnSpc>
              <a:spcBef>
                <a:spcPts val="400"/>
              </a:spcBef>
              <a:spcAft>
                <a:spcPts val="600"/>
              </a:spcAft>
              <a:buFont typeface="Arial" panose="020B0604020202020204" pitchFamily="34" charset="0"/>
              <a:buChar char="•"/>
            </a:pPr>
            <a:r>
              <a:rPr lang="de-DE" sz="1700" dirty="0"/>
              <a:t>Die Zehner des Subtrahenden werden sprachlich begleitet am Material abgezogen und die Rechnung notiert.</a:t>
            </a:r>
          </a:p>
          <a:p>
            <a:pPr marL="285750" indent="-285750">
              <a:spcBef>
                <a:spcPts val="400"/>
              </a:spcBef>
              <a:spcAft>
                <a:spcPts val="600"/>
              </a:spcAft>
              <a:buFont typeface="Arial" panose="020B0604020202020204" pitchFamily="34" charset="0"/>
              <a:buChar char="•"/>
            </a:pPr>
            <a:endParaRPr lang="de-DE" sz="1700" dirty="0"/>
          </a:p>
          <a:p>
            <a:pPr marL="285750" indent="-285750">
              <a:spcBef>
                <a:spcPts val="400"/>
              </a:spcBef>
              <a:spcAft>
                <a:spcPts val="600"/>
              </a:spcAft>
              <a:buFont typeface="Arial" panose="020B0604020202020204" pitchFamily="34" charset="0"/>
              <a:buChar char="•"/>
            </a:pPr>
            <a:endParaRPr lang="de-DE" sz="1700" dirty="0"/>
          </a:p>
        </p:txBody>
      </p:sp>
      <p:sp>
        <p:nvSpPr>
          <p:cNvPr id="4" name="Textfeld 3">
            <a:extLst>
              <a:ext uri="{FF2B5EF4-FFF2-40B4-BE49-F238E27FC236}">
                <a16:creationId xmlns:a16="http://schemas.microsoft.com/office/drawing/2014/main" id="{F76E59FA-A3B2-4F7F-8102-4EFA2443B4B0}"/>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S.102;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965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3A806-652B-B5B0-7733-D5A4FBFA17A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296A915E-3037-B3A7-58FD-A5F5E43F053A}"/>
              </a:ext>
            </a:extLst>
          </p:cNvPr>
          <p:cNvSpPr>
            <a:spLocks noGrp="1"/>
          </p:cNvSpPr>
          <p:nvPr>
            <p:ph type="dt" sz="half" idx="10"/>
          </p:nvPr>
        </p:nvSpPr>
        <p:spPr/>
        <p:txBody>
          <a:bodyPr/>
          <a:lstStyle/>
          <a:p>
            <a:pPr>
              <a:lnSpc>
                <a:spcPct val="150000"/>
              </a:lnSpc>
            </a:pPr>
            <a:fld id="{E26D6FD4-392A-F64A-B497-49C0936F09C9}" type="datetime6">
              <a:rPr lang="de-DE" smtClean="0"/>
              <a:t>April 24</a:t>
            </a:fld>
            <a:endParaRPr lang="de-DE" dirty="0"/>
          </a:p>
        </p:txBody>
      </p:sp>
      <p:sp>
        <p:nvSpPr>
          <p:cNvPr id="4" name="Foliennummernplatzhalter 3">
            <a:extLst>
              <a:ext uri="{FF2B5EF4-FFF2-40B4-BE49-F238E27FC236}">
                <a16:creationId xmlns:a16="http://schemas.microsoft.com/office/drawing/2014/main" id="{13E6EB4C-57D8-254D-9995-55E957E3D86A}"/>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8E3FC8C8-3018-4CD6-3F40-51E523C7983C}"/>
              </a:ext>
            </a:extLst>
          </p:cNvPr>
          <p:cNvSpPr>
            <a:spLocks noGrp="1"/>
          </p:cNvSpPr>
          <p:nvPr>
            <p:ph type="body" sz="quarter" idx="13"/>
          </p:nvPr>
        </p:nvSpPr>
        <p:spPr/>
        <p:txBody>
          <a:bodyPr/>
          <a:lstStyle/>
          <a:p>
            <a:r>
              <a:rPr lang="de-DE" dirty="0"/>
              <a:t>GRUNDIDEE DES MODULS 6</a:t>
            </a:r>
          </a:p>
        </p:txBody>
      </p:sp>
      <p:sp>
        <p:nvSpPr>
          <p:cNvPr id="6" name="Inhaltsplatzhalter 5">
            <a:extLst>
              <a:ext uri="{FF2B5EF4-FFF2-40B4-BE49-F238E27FC236}">
                <a16:creationId xmlns:a16="http://schemas.microsoft.com/office/drawing/2014/main" id="{90836755-73ED-01BE-22E4-536EF31F9614}"/>
              </a:ext>
            </a:extLst>
          </p:cNvPr>
          <p:cNvSpPr>
            <a:spLocks noGrp="1"/>
          </p:cNvSpPr>
          <p:nvPr>
            <p:ph idx="1"/>
          </p:nvPr>
        </p:nvSpPr>
        <p:spPr/>
        <p:txBody>
          <a:bodyPr/>
          <a:lstStyle/>
          <a:p>
            <a:r>
              <a:rPr lang="de-DE" sz="1350" dirty="0"/>
              <a:t>Die verständnisbasierte Erarbeitung halbschriftlicher Rechenstrategien ist in der Grundschule auf der Grundlage sicherer Zahl- und Operationsvorstellungen für den weiteren Lernprozess (Erarbeitung der schriftlichen Algorithmen; flexibles Rechnen) von Bedeutung.</a:t>
            </a:r>
          </a:p>
          <a:p>
            <a:r>
              <a:rPr lang="de-DE" sz="1350" dirty="0"/>
              <a:t>In diesem Modul gehen wir der Frage nach, wie Lernende unterstützt werden können, verschiedene Vorgehensweisen zu entwickeln und dabei Zahl- und Aufgabenbeziehungen wahrzunehmen und zu nutzen.</a:t>
            </a:r>
          </a:p>
          <a:p>
            <a:r>
              <a:rPr lang="de-DE" sz="1350" dirty="0"/>
              <a:t>Fokussiert wird dabei die Bedeutung der Darstellung und Versprachlichung der einzelnen Vorgehensweisen, die zum Vorstellungsaufbau und zur sicheren Anwendung beitragen. Um die verschiedenen Vorgehensweisen flexibel einzusetzen, wird die Entwicklung eines Zahlen- und Aufgabenblicks im Zahlraum bis 100 thematisiert.</a:t>
            </a:r>
          </a:p>
          <a:p>
            <a:r>
              <a:rPr lang="de-DE" sz="1350" dirty="0"/>
              <a:t>In diesem Modul wird die verständnisbasierte Erarbeitung halbschriftlicher Rechenstrategien am Beispiel der Subtraktion vorgestellt und anhand von Praxisbeispielen konkretisiert und diskutiert. Die grundlegenden Ideen dieses Lernprozesses sind auch auf die Erarbeitung halbschriftlicher Strategien zu den weiteren Operationen übertragbar.</a:t>
            </a:r>
          </a:p>
          <a:p>
            <a:endParaRPr lang="de-DE" sz="1400" dirty="0"/>
          </a:p>
          <a:p>
            <a:endParaRPr lang="de-DE" sz="1400" dirty="0"/>
          </a:p>
        </p:txBody>
      </p:sp>
    </p:spTree>
    <p:extLst>
      <p:ext uri="{BB962C8B-B14F-4D97-AF65-F5344CB8AC3E}">
        <p14:creationId xmlns:p14="http://schemas.microsoft.com/office/powerpoint/2010/main" val="2564107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C2FFD042-E046-877C-E0EC-6830AFAB0E2C}"/>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STELLENWEISE SUBTRAHIEREN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36 - 14 =</a:t>
            </a:r>
          </a:p>
          <a:p>
            <a:r>
              <a:rPr lang="de-DE" sz="1700" dirty="0">
                <a:latin typeface="Arial" panose="020B0604020202020204" pitchFamily="34" charset="0"/>
                <a:cs typeface="Arial" panose="020B0604020202020204" pitchFamily="34" charset="0"/>
              </a:rPr>
              <a:t>30 - 10 = 20</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6 -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4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2</a:t>
            </a:r>
          </a:p>
        </p:txBody>
      </p:sp>
      <p:grpSp>
        <p:nvGrpSpPr>
          <p:cNvPr id="12" name="Gruppieren 11">
            <a:extLst>
              <a:ext uri="{FF2B5EF4-FFF2-40B4-BE49-F238E27FC236}">
                <a16:creationId xmlns:a16="http://schemas.microsoft.com/office/drawing/2014/main" id="{15BE2E5E-22BF-2498-E38E-82511212DB31}"/>
              </a:ext>
            </a:extLst>
          </p:cNvPr>
          <p:cNvGrpSpPr/>
          <p:nvPr/>
        </p:nvGrpSpPr>
        <p:grpSpPr>
          <a:xfrm>
            <a:off x="6325529" y="1623883"/>
            <a:ext cx="2680305" cy="1283014"/>
            <a:chOff x="6325529" y="1623883"/>
            <a:chExt cx="2680305" cy="1283014"/>
          </a:xfrm>
        </p:grpSpPr>
        <p:sp>
          <p:nvSpPr>
            <p:cNvPr id="27" name="Abgerundete rechteckige Legende 26">
              <a:extLst>
                <a:ext uri="{FF2B5EF4-FFF2-40B4-BE49-F238E27FC236}">
                  <a16:creationId xmlns:a16="http://schemas.microsoft.com/office/drawing/2014/main" id="{BCA4F445-09B0-E345-8B9C-3E3BDAE676F4}"/>
                </a:ext>
              </a:extLst>
            </p:cNvPr>
            <p:cNvSpPr/>
            <p:nvPr/>
          </p:nvSpPr>
          <p:spPr>
            <a:xfrm>
              <a:off x="6325529" y="1623883"/>
              <a:ext cx="2589557" cy="1013984"/>
            </a:xfrm>
            <a:prstGeom prst="wedgeRoundRectCallout">
              <a:avLst>
                <a:gd name="adj1" fmla="val -37403"/>
                <a:gd name="adj2" fmla="val 877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29209A8B-35BB-966F-FE15-6EF8B6310B80}"/>
                </a:ext>
              </a:extLst>
            </p:cNvPr>
            <p:cNvSpPr txBox="1"/>
            <p:nvPr/>
          </p:nvSpPr>
          <p:spPr>
            <a:xfrm>
              <a:off x="6481150" y="1706568"/>
              <a:ext cx="2524684" cy="1200329"/>
            </a:xfrm>
            <a:prstGeom prst="rect">
              <a:avLst/>
            </a:prstGeom>
            <a:noFill/>
            <a:ln>
              <a:noFill/>
            </a:ln>
          </p:spPr>
          <p:txBody>
            <a:bodyPr wrap="square" rtlCol="0">
              <a:spAutoFit/>
            </a:bodyPr>
            <a:lstStyle/>
            <a:p>
              <a:r>
                <a:rPr lang="de-DE" sz="1800" dirty="0"/>
                <a:t>Von den 6 </a:t>
              </a:r>
              <a:r>
                <a:rPr lang="de-DE" sz="1800" dirty="0" err="1"/>
                <a:t>Einern</a:t>
              </a:r>
              <a:r>
                <a:rPr lang="de-DE" sz="1800" dirty="0"/>
                <a:t> nehme ich 4 Einer weg. </a:t>
              </a:r>
            </a:p>
            <a:p>
              <a:endParaRPr lang="de-DE" sz="1800" dirty="0"/>
            </a:p>
          </p:txBody>
        </p:sp>
      </p:grpSp>
      <p:pic>
        <p:nvPicPr>
          <p:cNvPr id="41" name="Grafik 40">
            <a:extLst>
              <a:ext uri="{FF2B5EF4-FFF2-40B4-BE49-F238E27FC236}">
                <a16:creationId xmlns:a16="http://schemas.microsoft.com/office/drawing/2014/main" id="{E583F049-047F-F15C-55AE-339E9C7CD4F8}"/>
              </a:ext>
            </a:extLst>
          </p:cNvPr>
          <p:cNvPicPr>
            <a:picLocks noChangeAspect="1"/>
          </p:cNvPicPr>
          <p:nvPr/>
        </p:nvPicPr>
        <p:blipFill>
          <a:blip r:embed="rId3"/>
          <a:stretch>
            <a:fillRect/>
          </a:stretch>
        </p:blipFill>
        <p:spPr>
          <a:xfrm>
            <a:off x="4686852" y="2743029"/>
            <a:ext cx="1638677" cy="163868"/>
          </a:xfrm>
          <a:prstGeom prst="rect">
            <a:avLst/>
          </a:prstGeom>
        </p:spPr>
      </p:pic>
      <p:pic>
        <p:nvPicPr>
          <p:cNvPr id="43" name="Grafik 42">
            <a:extLst>
              <a:ext uri="{FF2B5EF4-FFF2-40B4-BE49-F238E27FC236}">
                <a16:creationId xmlns:a16="http://schemas.microsoft.com/office/drawing/2014/main" id="{C4E27C3F-58ED-9D1A-1C7A-DAE484314636}"/>
              </a:ext>
            </a:extLst>
          </p:cNvPr>
          <p:cNvPicPr>
            <a:picLocks noChangeAspect="1"/>
          </p:cNvPicPr>
          <p:nvPr/>
        </p:nvPicPr>
        <p:blipFill>
          <a:blip r:embed="rId4"/>
          <a:stretch>
            <a:fillRect/>
          </a:stretch>
        </p:blipFill>
        <p:spPr>
          <a:xfrm>
            <a:off x="4712786" y="3353148"/>
            <a:ext cx="135143" cy="135143"/>
          </a:xfrm>
          <a:prstGeom prst="rect">
            <a:avLst/>
          </a:prstGeom>
        </p:spPr>
      </p:pic>
      <p:pic>
        <p:nvPicPr>
          <p:cNvPr id="44" name="Grafik 43">
            <a:extLst>
              <a:ext uri="{FF2B5EF4-FFF2-40B4-BE49-F238E27FC236}">
                <a16:creationId xmlns:a16="http://schemas.microsoft.com/office/drawing/2014/main" id="{F5860786-86CE-8EFC-C6AD-AC36FEB206F5}"/>
              </a:ext>
            </a:extLst>
          </p:cNvPr>
          <p:cNvPicPr>
            <a:picLocks noChangeAspect="1"/>
          </p:cNvPicPr>
          <p:nvPr/>
        </p:nvPicPr>
        <p:blipFill>
          <a:blip r:embed="rId3"/>
          <a:stretch>
            <a:fillRect/>
          </a:stretch>
        </p:blipFill>
        <p:spPr>
          <a:xfrm>
            <a:off x="4686852" y="2923017"/>
            <a:ext cx="1638677" cy="163868"/>
          </a:xfrm>
          <a:prstGeom prst="rect">
            <a:avLst/>
          </a:prstGeom>
        </p:spPr>
      </p:pic>
      <p:pic>
        <p:nvPicPr>
          <p:cNvPr id="45" name="Grafik 44">
            <a:extLst>
              <a:ext uri="{FF2B5EF4-FFF2-40B4-BE49-F238E27FC236}">
                <a16:creationId xmlns:a16="http://schemas.microsoft.com/office/drawing/2014/main" id="{90B2173F-B12A-5547-1055-3009ABBBC05B}"/>
              </a:ext>
            </a:extLst>
          </p:cNvPr>
          <p:cNvPicPr>
            <a:picLocks noChangeAspect="1"/>
          </p:cNvPicPr>
          <p:nvPr/>
        </p:nvPicPr>
        <p:blipFill>
          <a:blip r:embed="rId3"/>
          <a:stretch>
            <a:fillRect/>
          </a:stretch>
        </p:blipFill>
        <p:spPr>
          <a:xfrm>
            <a:off x="4686852" y="3110490"/>
            <a:ext cx="1638677" cy="163868"/>
          </a:xfrm>
          <a:prstGeom prst="rect">
            <a:avLst/>
          </a:prstGeom>
        </p:spPr>
      </p:pic>
      <p:pic>
        <p:nvPicPr>
          <p:cNvPr id="49" name="Grafik 48">
            <a:extLst>
              <a:ext uri="{FF2B5EF4-FFF2-40B4-BE49-F238E27FC236}">
                <a16:creationId xmlns:a16="http://schemas.microsoft.com/office/drawing/2014/main" id="{EE33B00E-0439-C5DB-C42C-3C3F73F8B761}"/>
              </a:ext>
            </a:extLst>
          </p:cNvPr>
          <p:cNvPicPr>
            <a:picLocks noChangeAspect="1"/>
          </p:cNvPicPr>
          <p:nvPr/>
        </p:nvPicPr>
        <p:blipFill>
          <a:blip r:embed="rId4"/>
          <a:stretch>
            <a:fillRect/>
          </a:stretch>
        </p:blipFill>
        <p:spPr>
          <a:xfrm>
            <a:off x="4871457" y="3353148"/>
            <a:ext cx="135143" cy="135143"/>
          </a:xfrm>
          <a:prstGeom prst="rect">
            <a:avLst/>
          </a:prstGeom>
        </p:spPr>
      </p:pic>
      <p:pic>
        <p:nvPicPr>
          <p:cNvPr id="50" name="Grafik 49">
            <a:extLst>
              <a:ext uri="{FF2B5EF4-FFF2-40B4-BE49-F238E27FC236}">
                <a16:creationId xmlns:a16="http://schemas.microsoft.com/office/drawing/2014/main" id="{6FDFA0AB-6E2B-B3A1-13A9-8CFAB4E857FB}"/>
              </a:ext>
            </a:extLst>
          </p:cNvPr>
          <p:cNvPicPr>
            <a:picLocks noChangeAspect="1"/>
          </p:cNvPicPr>
          <p:nvPr/>
        </p:nvPicPr>
        <p:blipFill>
          <a:blip r:embed="rId4"/>
          <a:stretch>
            <a:fillRect/>
          </a:stretch>
        </p:blipFill>
        <p:spPr>
          <a:xfrm>
            <a:off x="5347469" y="3353148"/>
            <a:ext cx="135143" cy="135143"/>
          </a:xfrm>
          <a:prstGeom prst="rect">
            <a:avLst/>
          </a:prstGeom>
        </p:spPr>
      </p:pic>
      <p:pic>
        <p:nvPicPr>
          <p:cNvPr id="51" name="Grafik 50">
            <a:extLst>
              <a:ext uri="{FF2B5EF4-FFF2-40B4-BE49-F238E27FC236}">
                <a16:creationId xmlns:a16="http://schemas.microsoft.com/office/drawing/2014/main" id="{5B19CD33-7E55-5722-B11D-E0EFEACA4F88}"/>
              </a:ext>
            </a:extLst>
          </p:cNvPr>
          <p:cNvPicPr>
            <a:picLocks noChangeAspect="1"/>
          </p:cNvPicPr>
          <p:nvPr/>
        </p:nvPicPr>
        <p:blipFill>
          <a:blip r:embed="rId4"/>
          <a:stretch>
            <a:fillRect/>
          </a:stretch>
        </p:blipFill>
        <p:spPr>
          <a:xfrm>
            <a:off x="5188799" y="3353148"/>
            <a:ext cx="135143" cy="135143"/>
          </a:xfrm>
          <a:prstGeom prst="rect">
            <a:avLst/>
          </a:prstGeom>
        </p:spPr>
      </p:pic>
      <p:pic>
        <p:nvPicPr>
          <p:cNvPr id="52" name="Grafik 51">
            <a:extLst>
              <a:ext uri="{FF2B5EF4-FFF2-40B4-BE49-F238E27FC236}">
                <a16:creationId xmlns:a16="http://schemas.microsoft.com/office/drawing/2014/main" id="{B053D049-3EA1-F77C-4FD7-508FBBEA8018}"/>
              </a:ext>
            </a:extLst>
          </p:cNvPr>
          <p:cNvPicPr>
            <a:picLocks noChangeAspect="1"/>
          </p:cNvPicPr>
          <p:nvPr/>
        </p:nvPicPr>
        <p:blipFill>
          <a:blip r:embed="rId4"/>
          <a:stretch>
            <a:fillRect/>
          </a:stretch>
        </p:blipFill>
        <p:spPr>
          <a:xfrm>
            <a:off x="5030128" y="3353148"/>
            <a:ext cx="135143" cy="135143"/>
          </a:xfrm>
          <a:prstGeom prst="rect">
            <a:avLst/>
          </a:prstGeom>
        </p:spPr>
      </p:pic>
      <p:pic>
        <p:nvPicPr>
          <p:cNvPr id="53" name="Grafik 52">
            <a:extLst>
              <a:ext uri="{FF2B5EF4-FFF2-40B4-BE49-F238E27FC236}">
                <a16:creationId xmlns:a16="http://schemas.microsoft.com/office/drawing/2014/main" id="{15F14D04-D2F4-D320-B09B-DD5F4418EB5A}"/>
              </a:ext>
            </a:extLst>
          </p:cNvPr>
          <p:cNvPicPr>
            <a:picLocks noChangeAspect="1"/>
          </p:cNvPicPr>
          <p:nvPr/>
        </p:nvPicPr>
        <p:blipFill>
          <a:blip r:embed="rId4"/>
          <a:stretch>
            <a:fillRect/>
          </a:stretch>
        </p:blipFill>
        <p:spPr>
          <a:xfrm>
            <a:off x="5536602" y="3355749"/>
            <a:ext cx="135143" cy="135143"/>
          </a:xfrm>
          <a:prstGeom prst="rect">
            <a:avLst/>
          </a:prstGeom>
        </p:spPr>
      </p:pic>
      <p:grpSp>
        <p:nvGrpSpPr>
          <p:cNvPr id="13" name="Gruppieren 12">
            <a:extLst>
              <a:ext uri="{FF2B5EF4-FFF2-40B4-BE49-F238E27FC236}">
                <a16:creationId xmlns:a16="http://schemas.microsoft.com/office/drawing/2014/main" id="{15116CFF-16F0-0DA2-B5B6-23A60C5FCE98}"/>
              </a:ext>
            </a:extLst>
          </p:cNvPr>
          <p:cNvGrpSpPr/>
          <p:nvPr/>
        </p:nvGrpSpPr>
        <p:grpSpPr>
          <a:xfrm>
            <a:off x="238540" y="1634650"/>
            <a:ext cx="2589557" cy="1076401"/>
            <a:chOff x="238540" y="1634650"/>
            <a:chExt cx="2589557" cy="1076401"/>
          </a:xfrm>
        </p:grpSpPr>
        <p:sp>
          <p:nvSpPr>
            <p:cNvPr id="8" name="Abgerundete rechteckige Legende 7">
              <a:extLst>
                <a:ext uri="{FF2B5EF4-FFF2-40B4-BE49-F238E27FC236}">
                  <a16:creationId xmlns:a16="http://schemas.microsoft.com/office/drawing/2014/main" id="{A2D4D7B3-2907-3451-B0F0-6F5EBA508170}"/>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4DFE3B44-0CBC-3D64-3DFD-F922C924579B}"/>
                </a:ext>
              </a:extLst>
            </p:cNvPr>
            <p:cNvSpPr txBox="1"/>
            <p:nvPr/>
          </p:nvSpPr>
          <p:spPr>
            <a:xfrm>
              <a:off x="293788" y="1787721"/>
              <a:ext cx="2524684" cy="923330"/>
            </a:xfrm>
            <a:prstGeom prst="rect">
              <a:avLst/>
            </a:prstGeom>
            <a:noFill/>
            <a:ln>
              <a:noFill/>
            </a:ln>
          </p:spPr>
          <p:txBody>
            <a:bodyPr wrap="square" rtlCol="0">
              <a:spAutoFit/>
            </a:bodyPr>
            <a:lstStyle/>
            <a:p>
              <a:r>
                <a:rPr lang="de-DE" sz="1800" dirty="0"/>
                <a:t>Ich rechne 6 minus 4 gleich 2.</a:t>
              </a:r>
            </a:p>
            <a:p>
              <a:endParaRPr lang="de-DE" sz="1800" dirty="0"/>
            </a:p>
          </p:txBody>
        </p:sp>
      </p:grpSp>
      <p:sp>
        <p:nvSpPr>
          <p:cNvPr id="10" name="Rechteck 9">
            <a:extLst>
              <a:ext uri="{FF2B5EF4-FFF2-40B4-BE49-F238E27FC236}">
                <a16:creationId xmlns:a16="http://schemas.microsoft.com/office/drawing/2014/main" id="{5172435E-042D-5DD3-D123-5CA4FBC56601}"/>
              </a:ext>
            </a:extLst>
          </p:cNvPr>
          <p:cNvSpPr/>
          <p:nvPr/>
        </p:nvSpPr>
        <p:spPr>
          <a:xfrm>
            <a:off x="4686852" y="3095938"/>
            <a:ext cx="1638677" cy="187473"/>
          </a:xfrm>
          <a:prstGeom prst="rect">
            <a:avLst/>
          </a:prstGeom>
          <a:solidFill>
            <a:schemeClr val="bg1">
              <a:lumMod val="65000"/>
              <a:alpha val="4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41C2140-50B9-593A-BBA2-7C110ABE1197}"/>
              </a:ext>
            </a:extLst>
          </p:cNvPr>
          <p:cNvSpPr/>
          <p:nvPr/>
        </p:nvSpPr>
        <p:spPr>
          <a:xfrm>
            <a:off x="5030128" y="3326982"/>
            <a:ext cx="641617" cy="187473"/>
          </a:xfrm>
          <a:prstGeom prst="rect">
            <a:avLst/>
          </a:prstGeom>
          <a:solidFill>
            <a:schemeClr val="bg1">
              <a:lumMod val="65000"/>
              <a:alpha val="4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a:extLst>
              <a:ext uri="{FF2B5EF4-FFF2-40B4-BE49-F238E27FC236}">
                <a16:creationId xmlns:a16="http://schemas.microsoft.com/office/drawing/2014/main" id="{766DBA43-23F2-8E21-184F-A94C8888CB97}"/>
              </a:ext>
            </a:extLst>
          </p:cNvPr>
          <p:cNvSpPr>
            <a:spLocks noGrp="1"/>
          </p:cNvSpPr>
          <p:nvPr>
            <p:ph idx="1"/>
          </p:nvPr>
        </p:nvSpPr>
        <p:spPr>
          <a:xfrm>
            <a:off x="481264" y="3890487"/>
            <a:ext cx="8501371" cy="2022327"/>
          </a:xfrm>
        </p:spPr>
        <p:txBody>
          <a:bodyPr/>
          <a:lstStyle/>
          <a:p>
            <a:pPr marL="285750" indent="-285750">
              <a:lnSpc>
                <a:spcPct val="100000"/>
              </a:lnSpc>
              <a:spcBef>
                <a:spcPts val="400"/>
              </a:spcBef>
              <a:spcAft>
                <a:spcPts val="600"/>
              </a:spcAft>
              <a:buFont typeface="Arial" panose="020B0604020202020204" pitchFamily="34" charset="0"/>
              <a:buChar char="•"/>
            </a:pPr>
            <a:r>
              <a:rPr lang="de-DE" sz="1700" dirty="0"/>
              <a:t>Der Minuend wird mit 10er-Streifen und Plättchen gelegt.</a:t>
            </a:r>
          </a:p>
          <a:p>
            <a:pPr marL="285750" indent="-285750">
              <a:lnSpc>
                <a:spcPct val="100000"/>
              </a:lnSpc>
              <a:spcBef>
                <a:spcPts val="400"/>
              </a:spcBef>
              <a:spcAft>
                <a:spcPts val="600"/>
              </a:spcAft>
              <a:buFont typeface="Arial" panose="020B0604020202020204" pitchFamily="34" charset="0"/>
              <a:buChar char="•"/>
            </a:pPr>
            <a:r>
              <a:rPr lang="de-DE" sz="1700" dirty="0"/>
              <a:t>Die Zehner des Subtrahenden werden sprachlich begleitet am Material abgezogen und die Rechnung notiert.</a:t>
            </a:r>
          </a:p>
          <a:p>
            <a:pPr marL="285750" indent="-285750">
              <a:lnSpc>
                <a:spcPct val="100000"/>
              </a:lnSpc>
              <a:spcBef>
                <a:spcPts val="400"/>
              </a:spcBef>
              <a:spcAft>
                <a:spcPts val="600"/>
              </a:spcAft>
              <a:buFont typeface="Arial" panose="020B0604020202020204" pitchFamily="34" charset="0"/>
              <a:buChar char="•"/>
            </a:pPr>
            <a:r>
              <a:rPr lang="de-DE" sz="1700" dirty="0"/>
              <a:t>Die Einer des Subtrahenden werden sprachlich begleitet am Material abgezogen und die Rechnung notiert.</a:t>
            </a:r>
          </a:p>
          <a:p>
            <a:pPr marL="285750" indent="-285750">
              <a:spcBef>
                <a:spcPts val="400"/>
              </a:spcBef>
              <a:spcAft>
                <a:spcPts val="600"/>
              </a:spcAft>
              <a:buFont typeface="Arial" panose="020B0604020202020204" pitchFamily="34" charset="0"/>
              <a:buChar char="•"/>
            </a:pPr>
            <a:endParaRPr lang="de-DE" sz="1700" dirty="0"/>
          </a:p>
          <a:p>
            <a:pPr marL="285750" indent="-285750">
              <a:spcBef>
                <a:spcPts val="400"/>
              </a:spcBef>
              <a:spcAft>
                <a:spcPts val="600"/>
              </a:spcAft>
              <a:buFont typeface="Arial" panose="020B0604020202020204" pitchFamily="34" charset="0"/>
              <a:buChar char="•"/>
            </a:pPr>
            <a:endParaRPr lang="de-DE" sz="1700" dirty="0"/>
          </a:p>
        </p:txBody>
      </p:sp>
      <p:sp>
        <p:nvSpPr>
          <p:cNvPr id="15" name="Textfeld 14">
            <a:extLst>
              <a:ext uri="{FF2B5EF4-FFF2-40B4-BE49-F238E27FC236}">
                <a16:creationId xmlns:a16="http://schemas.microsoft.com/office/drawing/2014/main" id="{AC282014-97D1-4E74-B15B-294B38FA717E}"/>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S.102;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960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bgerundetes Rechteck 13">
            <a:extLst>
              <a:ext uri="{FF2B5EF4-FFF2-40B4-BE49-F238E27FC236}">
                <a16:creationId xmlns:a16="http://schemas.microsoft.com/office/drawing/2014/main" id="{036CA3C0-0315-A329-E227-CFDFD9CC83A6}"/>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STELLENWEISE SUBTRAHIEREN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51</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36 - 14 =</a:t>
            </a:r>
          </a:p>
          <a:p>
            <a:r>
              <a:rPr lang="de-DE" sz="1700" dirty="0">
                <a:latin typeface="Arial" panose="020B0604020202020204" pitchFamily="34" charset="0"/>
                <a:cs typeface="Arial" panose="020B0604020202020204" pitchFamily="34" charset="0"/>
              </a:rPr>
              <a:t>30 - 10 = 20</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6 -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4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2</a:t>
            </a:r>
          </a:p>
        </p:txBody>
      </p:sp>
      <p:sp>
        <p:nvSpPr>
          <p:cNvPr id="27" name="Abgerundete rechteckige Legende 26">
            <a:extLst>
              <a:ext uri="{FF2B5EF4-FFF2-40B4-BE49-F238E27FC236}">
                <a16:creationId xmlns:a16="http://schemas.microsoft.com/office/drawing/2014/main" id="{BCA4F445-09B0-E345-8B9C-3E3BDAE676F4}"/>
              </a:ext>
            </a:extLst>
          </p:cNvPr>
          <p:cNvSpPr/>
          <p:nvPr/>
        </p:nvSpPr>
        <p:spPr>
          <a:xfrm>
            <a:off x="6325529" y="1623883"/>
            <a:ext cx="2589557" cy="1013984"/>
          </a:xfrm>
          <a:prstGeom prst="wedgeRoundRectCallout">
            <a:avLst>
              <a:gd name="adj1" fmla="val -37403"/>
              <a:gd name="adj2" fmla="val 877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29209A8B-35BB-966F-FE15-6EF8B6310B80}"/>
              </a:ext>
            </a:extLst>
          </p:cNvPr>
          <p:cNvSpPr txBox="1"/>
          <p:nvPr/>
        </p:nvSpPr>
        <p:spPr>
          <a:xfrm>
            <a:off x="6481150" y="1706568"/>
            <a:ext cx="2524684" cy="1200329"/>
          </a:xfrm>
          <a:prstGeom prst="rect">
            <a:avLst/>
          </a:prstGeom>
          <a:noFill/>
          <a:ln>
            <a:noFill/>
          </a:ln>
        </p:spPr>
        <p:txBody>
          <a:bodyPr wrap="square" rtlCol="0">
            <a:spAutoFit/>
          </a:bodyPr>
          <a:lstStyle/>
          <a:p>
            <a:r>
              <a:rPr lang="de-DE" sz="1800" dirty="0"/>
              <a:t>Es bleiben 2 Zehner und 2 Einer übrig, also 22. </a:t>
            </a:r>
          </a:p>
          <a:p>
            <a:endParaRPr lang="de-DE" sz="1800" dirty="0"/>
          </a:p>
        </p:txBody>
      </p:sp>
      <p:pic>
        <p:nvPicPr>
          <p:cNvPr id="41" name="Grafik 40">
            <a:extLst>
              <a:ext uri="{FF2B5EF4-FFF2-40B4-BE49-F238E27FC236}">
                <a16:creationId xmlns:a16="http://schemas.microsoft.com/office/drawing/2014/main" id="{E583F049-047F-F15C-55AE-339E9C7CD4F8}"/>
              </a:ext>
            </a:extLst>
          </p:cNvPr>
          <p:cNvPicPr>
            <a:picLocks noChangeAspect="1"/>
          </p:cNvPicPr>
          <p:nvPr/>
        </p:nvPicPr>
        <p:blipFill>
          <a:blip r:embed="rId3"/>
          <a:stretch>
            <a:fillRect/>
          </a:stretch>
        </p:blipFill>
        <p:spPr>
          <a:xfrm>
            <a:off x="4686852" y="2743029"/>
            <a:ext cx="1638677" cy="163868"/>
          </a:xfrm>
          <a:prstGeom prst="rect">
            <a:avLst/>
          </a:prstGeom>
        </p:spPr>
      </p:pic>
      <p:pic>
        <p:nvPicPr>
          <p:cNvPr id="43" name="Grafik 42">
            <a:extLst>
              <a:ext uri="{FF2B5EF4-FFF2-40B4-BE49-F238E27FC236}">
                <a16:creationId xmlns:a16="http://schemas.microsoft.com/office/drawing/2014/main" id="{C4E27C3F-58ED-9D1A-1C7A-DAE484314636}"/>
              </a:ext>
            </a:extLst>
          </p:cNvPr>
          <p:cNvPicPr>
            <a:picLocks noChangeAspect="1"/>
          </p:cNvPicPr>
          <p:nvPr/>
        </p:nvPicPr>
        <p:blipFill>
          <a:blip r:embed="rId4"/>
          <a:stretch>
            <a:fillRect/>
          </a:stretch>
        </p:blipFill>
        <p:spPr>
          <a:xfrm>
            <a:off x="4712786" y="3353148"/>
            <a:ext cx="135143" cy="135143"/>
          </a:xfrm>
          <a:prstGeom prst="rect">
            <a:avLst/>
          </a:prstGeom>
        </p:spPr>
      </p:pic>
      <p:pic>
        <p:nvPicPr>
          <p:cNvPr id="44" name="Grafik 43">
            <a:extLst>
              <a:ext uri="{FF2B5EF4-FFF2-40B4-BE49-F238E27FC236}">
                <a16:creationId xmlns:a16="http://schemas.microsoft.com/office/drawing/2014/main" id="{F5860786-86CE-8EFC-C6AD-AC36FEB206F5}"/>
              </a:ext>
            </a:extLst>
          </p:cNvPr>
          <p:cNvPicPr>
            <a:picLocks noChangeAspect="1"/>
          </p:cNvPicPr>
          <p:nvPr/>
        </p:nvPicPr>
        <p:blipFill>
          <a:blip r:embed="rId3"/>
          <a:stretch>
            <a:fillRect/>
          </a:stretch>
        </p:blipFill>
        <p:spPr>
          <a:xfrm>
            <a:off x="4686852" y="2923017"/>
            <a:ext cx="1638677" cy="163868"/>
          </a:xfrm>
          <a:prstGeom prst="rect">
            <a:avLst/>
          </a:prstGeom>
        </p:spPr>
      </p:pic>
      <p:pic>
        <p:nvPicPr>
          <p:cNvPr id="45" name="Grafik 44">
            <a:extLst>
              <a:ext uri="{FF2B5EF4-FFF2-40B4-BE49-F238E27FC236}">
                <a16:creationId xmlns:a16="http://schemas.microsoft.com/office/drawing/2014/main" id="{90B2173F-B12A-5547-1055-3009ABBBC05B}"/>
              </a:ext>
            </a:extLst>
          </p:cNvPr>
          <p:cNvPicPr>
            <a:picLocks noChangeAspect="1"/>
          </p:cNvPicPr>
          <p:nvPr/>
        </p:nvPicPr>
        <p:blipFill>
          <a:blip r:embed="rId3"/>
          <a:stretch>
            <a:fillRect/>
          </a:stretch>
        </p:blipFill>
        <p:spPr>
          <a:xfrm>
            <a:off x="4686852" y="3110490"/>
            <a:ext cx="1638677" cy="163868"/>
          </a:xfrm>
          <a:prstGeom prst="rect">
            <a:avLst/>
          </a:prstGeom>
        </p:spPr>
      </p:pic>
      <p:pic>
        <p:nvPicPr>
          <p:cNvPr id="49" name="Grafik 48">
            <a:extLst>
              <a:ext uri="{FF2B5EF4-FFF2-40B4-BE49-F238E27FC236}">
                <a16:creationId xmlns:a16="http://schemas.microsoft.com/office/drawing/2014/main" id="{EE33B00E-0439-C5DB-C42C-3C3F73F8B761}"/>
              </a:ext>
            </a:extLst>
          </p:cNvPr>
          <p:cNvPicPr>
            <a:picLocks noChangeAspect="1"/>
          </p:cNvPicPr>
          <p:nvPr/>
        </p:nvPicPr>
        <p:blipFill>
          <a:blip r:embed="rId4"/>
          <a:stretch>
            <a:fillRect/>
          </a:stretch>
        </p:blipFill>
        <p:spPr>
          <a:xfrm>
            <a:off x="4871457" y="3353148"/>
            <a:ext cx="135143" cy="135143"/>
          </a:xfrm>
          <a:prstGeom prst="rect">
            <a:avLst/>
          </a:prstGeom>
        </p:spPr>
      </p:pic>
      <p:pic>
        <p:nvPicPr>
          <p:cNvPr id="50" name="Grafik 49">
            <a:extLst>
              <a:ext uri="{FF2B5EF4-FFF2-40B4-BE49-F238E27FC236}">
                <a16:creationId xmlns:a16="http://schemas.microsoft.com/office/drawing/2014/main" id="{6FDFA0AB-6E2B-B3A1-13A9-8CFAB4E857FB}"/>
              </a:ext>
            </a:extLst>
          </p:cNvPr>
          <p:cNvPicPr>
            <a:picLocks noChangeAspect="1"/>
          </p:cNvPicPr>
          <p:nvPr/>
        </p:nvPicPr>
        <p:blipFill>
          <a:blip r:embed="rId4"/>
          <a:stretch>
            <a:fillRect/>
          </a:stretch>
        </p:blipFill>
        <p:spPr>
          <a:xfrm>
            <a:off x="5347469" y="3353148"/>
            <a:ext cx="135143" cy="135143"/>
          </a:xfrm>
          <a:prstGeom prst="rect">
            <a:avLst/>
          </a:prstGeom>
        </p:spPr>
      </p:pic>
      <p:pic>
        <p:nvPicPr>
          <p:cNvPr id="51" name="Grafik 50">
            <a:extLst>
              <a:ext uri="{FF2B5EF4-FFF2-40B4-BE49-F238E27FC236}">
                <a16:creationId xmlns:a16="http://schemas.microsoft.com/office/drawing/2014/main" id="{5B19CD33-7E55-5722-B11D-E0EFEACA4F88}"/>
              </a:ext>
            </a:extLst>
          </p:cNvPr>
          <p:cNvPicPr>
            <a:picLocks noChangeAspect="1"/>
          </p:cNvPicPr>
          <p:nvPr/>
        </p:nvPicPr>
        <p:blipFill>
          <a:blip r:embed="rId4"/>
          <a:stretch>
            <a:fillRect/>
          </a:stretch>
        </p:blipFill>
        <p:spPr>
          <a:xfrm>
            <a:off x="5188799" y="3353148"/>
            <a:ext cx="135143" cy="135143"/>
          </a:xfrm>
          <a:prstGeom prst="rect">
            <a:avLst/>
          </a:prstGeom>
        </p:spPr>
      </p:pic>
      <p:pic>
        <p:nvPicPr>
          <p:cNvPr id="52" name="Grafik 51">
            <a:extLst>
              <a:ext uri="{FF2B5EF4-FFF2-40B4-BE49-F238E27FC236}">
                <a16:creationId xmlns:a16="http://schemas.microsoft.com/office/drawing/2014/main" id="{B053D049-3EA1-F77C-4FD7-508FBBEA8018}"/>
              </a:ext>
            </a:extLst>
          </p:cNvPr>
          <p:cNvPicPr>
            <a:picLocks noChangeAspect="1"/>
          </p:cNvPicPr>
          <p:nvPr/>
        </p:nvPicPr>
        <p:blipFill>
          <a:blip r:embed="rId4"/>
          <a:stretch>
            <a:fillRect/>
          </a:stretch>
        </p:blipFill>
        <p:spPr>
          <a:xfrm>
            <a:off x="5030128" y="3353148"/>
            <a:ext cx="135143" cy="135143"/>
          </a:xfrm>
          <a:prstGeom prst="rect">
            <a:avLst/>
          </a:prstGeom>
        </p:spPr>
      </p:pic>
      <p:pic>
        <p:nvPicPr>
          <p:cNvPr id="53" name="Grafik 52">
            <a:extLst>
              <a:ext uri="{FF2B5EF4-FFF2-40B4-BE49-F238E27FC236}">
                <a16:creationId xmlns:a16="http://schemas.microsoft.com/office/drawing/2014/main" id="{15F14D04-D2F4-D320-B09B-DD5F4418EB5A}"/>
              </a:ext>
            </a:extLst>
          </p:cNvPr>
          <p:cNvPicPr>
            <a:picLocks noChangeAspect="1"/>
          </p:cNvPicPr>
          <p:nvPr/>
        </p:nvPicPr>
        <p:blipFill>
          <a:blip r:embed="rId4"/>
          <a:stretch>
            <a:fillRect/>
          </a:stretch>
        </p:blipFill>
        <p:spPr>
          <a:xfrm>
            <a:off x="5536602" y="3355749"/>
            <a:ext cx="135143" cy="135143"/>
          </a:xfrm>
          <a:prstGeom prst="rect">
            <a:avLst/>
          </a:prstGeom>
        </p:spPr>
      </p:pic>
      <p:grpSp>
        <p:nvGrpSpPr>
          <p:cNvPr id="12" name="Gruppieren 11">
            <a:extLst>
              <a:ext uri="{FF2B5EF4-FFF2-40B4-BE49-F238E27FC236}">
                <a16:creationId xmlns:a16="http://schemas.microsoft.com/office/drawing/2014/main" id="{572799DA-1FB9-CDDE-D89C-927163F24536}"/>
              </a:ext>
            </a:extLst>
          </p:cNvPr>
          <p:cNvGrpSpPr/>
          <p:nvPr/>
        </p:nvGrpSpPr>
        <p:grpSpPr>
          <a:xfrm>
            <a:off x="238540" y="1634650"/>
            <a:ext cx="2589557" cy="1076401"/>
            <a:chOff x="238540" y="1634650"/>
            <a:chExt cx="2589557" cy="1076401"/>
          </a:xfrm>
        </p:grpSpPr>
        <p:sp>
          <p:nvSpPr>
            <p:cNvPr id="8" name="Abgerundete rechteckige Legende 7">
              <a:extLst>
                <a:ext uri="{FF2B5EF4-FFF2-40B4-BE49-F238E27FC236}">
                  <a16:creationId xmlns:a16="http://schemas.microsoft.com/office/drawing/2014/main" id="{A2D4D7B3-2907-3451-B0F0-6F5EBA508170}"/>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4DFE3B44-0CBC-3D64-3DFD-F922C924579B}"/>
                </a:ext>
              </a:extLst>
            </p:cNvPr>
            <p:cNvSpPr txBox="1"/>
            <p:nvPr/>
          </p:nvSpPr>
          <p:spPr>
            <a:xfrm>
              <a:off x="293788" y="1787721"/>
              <a:ext cx="2524684" cy="923330"/>
            </a:xfrm>
            <a:prstGeom prst="rect">
              <a:avLst/>
            </a:prstGeom>
            <a:noFill/>
            <a:ln>
              <a:noFill/>
            </a:ln>
          </p:spPr>
          <p:txBody>
            <a:bodyPr wrap="square" rtlCol="0">
              <a:spAutoFit/>
            </a:bodyPr>
            <a:lstStyle/>
            <a:p>
              <a:r>
                <a:rPr lang="de-DE" sz="1800" dirty="0"/>
                <a:t>Ich rechne 20 plus 2 gleich 22.</a:t>
              </a:r>
            </a:p>
            <a:p>
              <a:endParaRPr lang="de-DE" sz="1800" dirty="0"/>
            </a:p>
          </p:txBody>
        </p:sp>
      </p:grpSp>
      <p:sp>
        <p:nvSpPr>
          <p:cNvPr id="10" name="Rechteck 9">
            <a:extLst>
              <a:ext uri="{FF2B5EF4-FFF2-40B4-BE49-F238E27FC236}">
                <a16:creationId xmlns:a16="http://schemas.microsoft.com/office/drawing/2014/main" id="{5172435E-042D-5DD3-D123-5CA4FBC56601}"/>
              </a:ext>
            </a:extLst>
          </p:cNvPr>
          <p:cNvSpPr/>
          <p:nvPr/>
        </p:nvSpPr>
        <p:spPr>
          <a:xfrm>
            <a:off x="4686852" y="3095938"/>
            <a:ext cx="1638677" cy="187473"/>
          </a:xfrm>
          <a:prstGeom prst="rect">
            <a:avLst/>
          </a:prstGeom>
          <a:solidFill>
            <a:schemeClr val="bg1">
              <a:lumMod val="65000"/>
              <a:alpha val="4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41C2140-50B9-593A-BBA2-7C110ABE1197}"/>
              </a:ext>
            </a:extLst>
          </p:cNvPr>
          <p:cNvSpPr/>
          <p:nvPr/>
        </p:nvSpPr>
        <p:spPr>
          <a:xfrm>
            <a:off x="5030128" y="3326982"/>
            <a:ext cx="641617" cy="187473"/>
          </a:xfrm>
          <a:prstGeom prst="rect">
            <a:avLst/>
          </a:prstGeom>
          <a:solidFill>
            <a:schemeClr val="bg1">
              <a:lumMod val="65000"/>
              <a:alpha val="4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3">
            <a:extLst>
              <a:ext uri="{FF2B5EF4-FFF2-40B4-BE49-F238E27FC236}">
                <a16:creationId xmlns:a16="http://schemas.microsoft.com/office/drawing/2014/main" id="{CBFCA44C-2E54-A476-5A95-E3CD35E34635}"/>
              </a:ext>
            </a:extLst>
          </p:cNvPr>
          <p:cNvSpPr>
            <a:spLocks noGrp="1"/>
          </p:cNvSpPr>
          <p:nvPr>
            <p:ph idx="1"/>
          </p:nvPr>
        </p:nvSpPr>
        <p:spPr>
          <a:xfrm>
            <a:off x="481264" y="3890487"/>
            <a:ext cx="8501371" cy="2022327"/>
          </a:xfrm>
        </p:spPr>
        <p:txBody>
          <a:bodyPr/>
          <a:lstStyle/>
          <a:p>
            <a:pPr marL="285750" indent="-285750">
              <a:lnSpc>
                <a:spcPct val="100000"/>
              </a:lnSpc>
              <a:spcBef>
                <a:spcPts val="400"/>
              </a:spcBef>
              <a:spcAft>
                <a:spcPts val="600"/>
              </a:spcAft>
              <a:buFont typeface="Arial" panose="020B0604020202020204" pitchFamily="34" charset="0"/>
              <a:buChar char="•"/>
            </a:pPr>
            <a:r>
              <a:rPr lang="de-DE" sz="1700" dirty="0"/>
              <a:t>Der Minuend wird mit 10er-Streifen und Plättchen gelegt.</a:t>
            </a:r>
          </a:p>
          <a:p>
            <a:pPr marL="285750" indent="-285750">
              <a:lnSpc>
                <a:spcPct val="100000"/>
              </a:lnSpc>
              <a:spcBef>
                <a:spcPts val="400"/>
              </a:spcBef>
              <a:spcAft>
                <a:spcPts val="600"/>
              </a:spcAft>
              <a:buFont typeface="Arial" panose="020B0604020202020204" pitchFamily="34" charset="0"/>
              <a:buChar char="•"/>
            </a:pPr>
            <a:r>
              <a:rPr lang="de-DE" sz="1700" dirty="0"/>
              <a:t>Die Zehner des Subtrahenden werden sprachlich begleitet am Material abgezogen und die Rechnung notiert.</a:t>
            </a:r>
          </a:p>
          <a:p>
            <a:pPr marL="285750" indent="-285750">
              <a:lnSpc>
                <a:spcPct val="100000"/>
              </a:lnSpc>
              <a:spcBef>
                <a:spcPts val="400"/>
              </a:spcBef>
              <a:spcAft>
                <a:spcPts val="600"/>
              </a:spcAft>
              <a:buFont typeface="Arial" panose="020B0604020202020204" pitchFamily="34" charset="0"/>
              <a:buChar char="•"/>
            </a:pPr>
            <a:r>
              <a:rPr lang="de-DE" sz="1700" dirty="0"/>
              <a:t>Die Einer des Subtrahenden werden sprachlich begleitet am Material abgezogen und die Rechnung notiert.</a:t>
            </a:r>
          </a:p>
          <a:p>
            <a:pPr marL="285750" indent="-285750">
              <a:lnSpc>
                <a:spcPct val="100000"/>
              </a:lnSpc>
              <a:spcBef>
                <a:spcPts val="400"/>
              </a:spcBef>
              <a:spcAft>
                <a:spcPts val="600"/>
              </a:spcAft>
              <a:buFont typeface="Arial" panose="020B0604020202020204" pitchFamily="34" charset="0"/>
              <a:buChar char="•"/>
            </a:pPr>
            <a:r>
              <a:rPr lang="de-DE" sz="1700" dirty="0"/>
              <a:t>Das Ergebnis ergibt sich aus der Addition der Teilergebnisse.</a:t>
            </a:r>
          </a:p>
          <a:p>
            <a:pPr marL="285750" indent="-285750">
              <a:spcBef>
                <a:spcPts val="400"/>
              </a:spcBef>
              <a:spcAft>
                <a:spcPts val="600"/>
              </a:spcAft>
              <a:buFont typeface="Arial" panose="020B0604020202020204" pitchFamily="34" charset="0"/>
              <a:buChar char="•"/>
            </a:pPr>
            <a:endParaRPr lang="de-DE" sz="1700" dirty="0"/>
          </a:p>
          <a:p>
            <a:pPr marL="285750" indent="-285750">
              <a:spcBef>
                <a:spcPts val="400"/>
              </a:spcBef>
              <a:spcAft>
                <a:spcPts val="600"/>
              </a:spcAft>
              <a:buFont typeface="Arial" panose="020B0604020202020204" pitchFamily="34" charset="0"/>
              <a:buChar char="•"/>
            </a:pPr>
            <a:endParaRPr lang="de-DE" sz="1700" dirty="0"/>
          </a:p>
        </p:txBody>
      </p:sp>
      <p:sp>
        <p:nvSpPr>
          <p:cNvPr id="4" name="Textfeld 3">
            <a:extLst>
              <a:ext uri="{FF2B5EF4-FFF2-40B4-BE49-F238E27FC236}">
                <a16:creationId xmlns:a16="http://schemas.microsoft.com/office/drawing/2014/main" id="{1F700C0E-754E-6239-C248-4B45FCFE3077}"/>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S.102; </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506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STELLENWEISE SUBTRAHIEREN: DARAUF MUSS MAN ACHTEN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1404488" y="2730928"/>
            <a:ext cx="2701304"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32 + 17 </a:t>
            </a:r>
            <a:r>
              <a:rPr lang="de-DE" sz="1700" dirty="0">
                <a:latin typeface="Arial" panose="020B0604020202020204" pitchFamily="34" charset="0"/>
                <a:cs typeface="Arial" panose="020B0604020202020204" pitchFamily="34" charset="0"/>
              </a:rPr>
              <a:t>= 40 + 9 = 49</a:t>
            </a:r>
          </a:p>
          <a:p>
            <a:r>
              <a:rPr lang="de-DE" sz="1700" dirty="0">
                <a:latin typeface="Arial" panose="020B0604020202020204" pitchFamily="34" charset="0"/>
                <a:cs typeface="Arial" panose="020B0604020202020204" pitchFamily="34" charset="0"/>
              </a:rPr>
              <a:t>30 + 10 = 40</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6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4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9</a:t>
            </a:r>
          </a:p>
        </p:txBody>
      </p:sp>
      <p:sp>
        <p:nvSpPr>
          <p:cNvPr id="16" name="Textfeld 15">
            <a:extLst>
              <a:ext uri="{FF2B5EF4-FFF2-40B4-BE49-F238E27FC236}">
                <a16:creationId xmlns:a16="http://schemas.microsoft.com/office/drawing/2014/main" id="{55CF0E0E-094D-5D26-0C9D-0ABAFB6E9DE5}"/>
              </a:ext>
            </a:extLst>
          </p:cNvPr>
          <p:cNvSpPr txBox="1"/>
          <p:nvPr/>
        </p:nvSpPr>
        <p:spPr>
          <a:xfrm>
            <a:off x="5038209" y="2730928"/>
            <a:ext cx="263513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34 - 16 </a:t>
            </a:r>
            <a:r>
              <a:rPr lang="de-DE" sz="1700" dirty="0">
                <a:latin typeface="Arial" panose="020B0604020202020204" pitchFamily="34" charset="0"/>
                <a:cs typeface="Arial" panose="020B0604020202020204" pitchFamily="34" charset="0"/>
              </a:rPr>
              <a:t>= 20 + 2 = 22</a:t>
            </a:r>
          </a:p>
          <a:p>
            <a:r>
              <a:rPr lang="de-DE" sz="1700" dirty="0">
                <a:latin typeface="Arial" panose="020B0604020202020204" pitchFamily="34" charset="0"/>
                <a:cs typeface="Arial" panose="020B0604020202020204" pitchFamily="34" charset="0"/>
              </a:rPr>
              <a:t>30 - 10 = 20</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6 -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4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2</a:t>
            </a:r>
          </a:p>
        </p:txBody>
      </p:sp>
      <p:sp>
        <p:nvSpPr>
          <p:cNvPr id="17" name="Textfeld 16">
            <a:extLst>
              <a:ext uri="{FF2B5EF4-FFF2-40B4-BE49-F238E27FC236}">
                <a16:creationId xmlns:a16="http://schemas.microsoft.com/office/drawing/2014/main" id="{6A43A11D-6AA7-2F79-6A82-5A0E98185E96}"/>
              </a:ext>
            </a:extLst>
          </p:cNvPr>
          <p:cNvSpPr txBox="1"/>
          <p:nvPr/>
        </p:nvSpPr>
        <p:spPr>
          <a:xfrm>
            <a:off x="1404488" y="2321372"/>
            <a:ext cx="3411352" cy="369332"/>
          </a:xfrm>
          <a:prstGeom prst="rect">
            <a:avLst/>
          </a:prstGeom>
          <a:noFill/>
        </p:spPr>
        <p:txBody>
          <a:bodyPr wrap="square" rtlCol="0">
            <a:spAutoFit/>
          </a:bodyPr>
          <a:lstStyle/>
          <a:p>
            <a:r>
              <a:rPr lang="de-DE" sz="1800" dirty="0"/>
              <a:t>stellenweise Addition</a:t>
            </a:r>
          </a:p>
        </p:txBody>
      </p:sp>
      <p:sp>
        <p:nvSpPr>
          <p:cNvPr id="18" name="Textfeld 17">
            <a:extLst>
              <a:ext uri="{FF2B5EF4-FFF2-40B4-BE49-F238E27FC236}">
                <a16:creationId xmlns:a16="http://schemas.microsoft.com/office/drawing/2014/main" id="{DE446940-DE5C-B41D-264C-617EA798561D}"/>
              </a:ext>
            </a:extLst>
          </p:cNvPr>
          <p:cNvSpPr txBox="1"/>
          <p:nvPr/>
        </p:nvSpPr>
        <p:spPr>
          <a:xfrm>
            <a:off x="4969822" y="2326546"/>
            <a:ext cx="3411352" cy="369332"/>
          </a:xfrm>
          <a:prstGeom prst="rect">
            <a:avLst/>
          </a:prstGeom>
          <a:noFill/>
        </p:spPr>
        <p:txBody>
          <a:bodyPr wrap="square" rtlCol="0">
            <a:spAutoFit/>
          </a:bodyPr>
          <a:lstStyle/>
          <a:p>
            <a:r>
              <a:rPr lang="de-DE" sz="1800" dirty="0"/>
              <a:t>stellenweise Subtraktion</a:t>
            </a:r>
          </a:p>
        </p:txBody>
      </p:sp>
      <p:sp>
        <p:nvSpPr>
          <p:cNvPr id="21" name="Rechteck 20">
            <a:extLst>
              <a:ext uri="{FF2B5EF4-FFF2-40B4-BE49-F238E27FC236}">
                <a16:creationId xmlns:a16="http://schemas.microsoft.com/office/drawing/2014/main" id="{8EF97A02-CAA7-DE95-4075-FB5EC057CF76}"/>
              </a:ext>
            </a:extLst>
          </p:cNvPr>
          <p:cNvSpPr/>
          <p:nvPr/>
        </p:nvSpPr>
        <p:spPr>
          <a:xfrm>
            <a:off x="7535040" y="2179320"/>
            <a:ext cx="435480" cy="584775"/>
          </a:xfrm>
          <a:prstGeom prst="rect">
            <a:avLst/>
          </a:prstGeom>
        </p:spPr>
        <p:txBody>
          <a:bodyPr wrap="square">
            <a:spAutoFit/>
          </a:bodyPr>
          <a:lstStyle/>
          <a:p>
            <a:r>
              <a:rPr lang="de-DE" sz="3200" dirty="0">
                <a:solidFill>
                  <a:srgbClr val="C00000"/>
                </a:solidFill>
                <a:latin typeface="Comic Sans MS" panose="030F0702030302020204" pitchFamily="66" charset="0"/>
                <a:ea typeface="+mn-ea"/>
                <a:cs typeface="Arial" panose="020B0604020202020204" pitchFamily="34" charset="0"/>
                <a:sym typeface="Wingdings"/>
              </a:rPr>
              <a:t>x</a:t>
            </a:r>
            <a:endParaRPr lang="de-DE" sz="3200" dirty="0">
              <a:solidFill>
                <a:srgbClr val="C00000"/>
              </a:solidFill>
              <a:latin typeface="Comic Sans MS" panose="030F0702030302020204" pitchFamily="66" charset="0"/>
            </a:endParaRPr>
          </a:p>
        </p:txBody>
      </p:sp>
      <p:sp>
        <p:nvSpPr>
          <p:cNvPr id="22" name="Rechteck 21">
            <a:extLst>
              <a:ext uri="{FF2B5EF4-FFF2-40B4-BE49-F238E27FC236}">
                <a16:creationId xmlns:a16="http://schemas.microsoft.com/office/drawing/2014/main" id="{1EFD85BA-BF50-35D7-4DCD-3386175FA49E}"/>
              </a:ext>
            </a:extLst>
          </p:cNvPr>
          <p:cNvSpPr/>
          <p:nvPr/>
        </p:nvSpPr>
        <p:spPr>
          <a:xfrm>
            <a:off x="3624530" y="2117764"/>
            <a:ext cx="569082" cy="707886"/>
          </a:xfrm>
          <a:prstGeom prst="rect">
            <a:avLst/>
          </a:prstGeom>
        </p:spPr>
        <p:txBody>
          <a:bodyPr wrap="square">
            <a:spAutoFit/>
          </a:bodyPr>
          <a:lstStyle/>
          <a:p>
            <a:r>
              <a:rPr lang="de-DE" sz="4000" dirty="0">
                <a:solidFill>
                  <a:schemeClr val="accent6">
                    <a:lumMod val="75000"/>
                  </a:schemeClr>
                </a:solidFill>
                <a:latin typeface="Arial" panose="020B0604020202020204" pitchFamily="34" charset="0"/>
                <a:ea typeface="+mn-ea"/>
                <a:cs typeface="Arial" panose="020B0604020202020204" pitchFamily="34" charset="0"/>
                <a:sym typeface="Wingdings"/>
              </a:rPr>
              <a:t></a:t>
            </a:r>
            <a:endParaRPr lang="de-DE" sz="4000" dirty="0">
              <a:solidFill>
                <a:schemeClr val="accent6">
                  <a:lumMod val="75000"/>
                </a:schemeClr>
              </a:solidFill>
            </a:endParaRPr>
          </a:p>
        </p:txBody>
      </p:sp>
      <p:sp>
        <p:nvSpPr>
          <p:cNvPr id="23" name="Abgerundetes Rechteck 22">
            <a:extLst>
              <a:ext uri="{FF2B5EF4-FFF2-40B4-BE49-F238E27FC236}">
                <a16:creationId xmlns:a16="http://schemas.microsoft.com/office/drawing/2014/main" id="{84CAA01C-0F34-7734-F258-E1364D7F8E77}"/>
              </a:ext>
            </a:extLst>
          </p:cNvPr>
          <p:cNvSpPr/>
          <p:nvPr/>
        </p:nvSpPr>
        <p:spPr>
          <a:xfrm>
            <a:off x="2437268" y="3051288"/>
            <a:ext cx="305932" cy="5040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Abgerundetes Rechteck 23">
            <a:extLst>
              <a:ext uri="{FF2B5EF4-FFF2-40B4-BE49-F238E27FC236}">
                <a16:creationId xmlns:a16="http://schemas.microsoft.com/office/drawing/2014/main" id="{0EF247F8-3FB5-CEC6-9A3F-D1948BF042BC}"/>
              </a:ext>
            </a:extLst>
          </p:cNvPr>
          <p:cNvSpPr/>
          <p:nvPr/>
        </p:nvSpPr>
        <p:spPr>
          <a:xfrm rot="5400000">
            <a:off x="2686164" y="2549676"/>
            <a:ext cx="202777" cy="7200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Abgerundetes Rechteck 24">
            <a:extLst>
              <a:ext uri="{FF2B5EF4-FFF2-40B4-BE49-F238E27FC236}">
                <a16:creationId xmlns:a16="http://schemas.microsoft.com/office/drawing/2014/main" id="{E4F71454-B814-26DE-099F-C7815791D6F3}"/>
              </a:ext>
            </a:extLst>
          </p:cNvPr>
          <p:cNvSpPr/>
          <p:nvPr/>
        </p:nvSpPr>
        <p:spPr>
          <a:xfrm>
            <a:off x="6025850" y="3051288"/>
            <a:ext cx="305932" cy="5040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Abgerundetes Rechteck 25">
            <a:extLst>
              <a:ext uri="{FF2B5EF4-FFF2-40B4-BE49-F238E27FC236}">
                <a16:creationId xmlns:a16="http://schemas.microsoft.com/office/drawing/2014/main" id="{AAD56482-0D7E-ECEE-28B9-540B587B6B63}"/>
              </a:ext>
            </a:extLst>
          </p:cNvPr>
          <p:cNvSpPr/>
          <p:nvPr/>
        </p:nvSpPr>
        <p:spPr>
          <a:xfrm rot="5400000">
            <a:off x="6254385" y="2549677"/>
            <a:ext cx="202777" cy="7200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Grafik 29" descr="Blitzschlag">
            <a:extLst>
              <a:ext uri="{FF2B5EF4-FFF2-40B4-BE49-F238E27FC236}">
                <a16:creationId xmlns:a16="http://schemas.microsoft.com/office/drawing/2014/main" id="{AC9BEBF3-1A31-B6CC-D10F-16E7D983C7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651">
            <a:off x="5752595" y="2737502"/>
            <a:ext cx="339852" cy="339852"/>
          </a:xfrm>
          <a:prstGeom prst="rect">
            <a:avLst/>
          </a:prstGeom>
        </p:spPr>
      </p:pic>
      <p:sp>
        <p:nvSpPr>
          <p:cNvPr id="31" name="Textfeld 30">
            <a:extLst>
              <a:ext uri="{FF2B5EF4-FFF2-40B4-BE49-F238E27FC236}">
                <a16:creationId xmlns:a16="http://schemas.microsoft.com/office/drawing/2014/main" id="{786BD1AE-8951-C8AA-920D-9069C2B5363E}"/>
              </a:ext>
            </a:extLst>
          </p:cNvPr>
          <p:cNvSpPr txBox="1"/>
          <p:nvPr/>
        </p:nvSpPr>
        <p:spPr>
          <a:xfrm>
            <a:off x="1903783" y="4384362"/>
            <a:ext cx="6268852" cy="646331"/>
          </a:xfrm>
          <a:prstGeom prst="rect">
            <a:avLst/>
          </a:prstGeom>
          <a:noFill/>
        </p:spPr>
        <p:txBody>
          <a:bodyPr wrap="square" rtlCol="0">
            <a:spAutoFit/>
          </a:bodyPr>
          <a:lstStyle/>
          <a:p>
            <a:r>
              <a:rPr lang="de-DE" sz="1800" dirty="0">
                <a:sym typeface="Wingdings" pitchFamily="2" charset="2"/>
              </a:rPr>
              <a:t> </a:t>
            </a:r>
            <a:r>
              <a:rPr lang="de-DE" sz="1800" dirty="0"/>
              <a:t>Rechengesetze müssen an geeigneten Beispielen gemeinsam thematisiert werden.</a:t>
            </a:r>
          </a:p>
        </p:txBody>
      </p:sp>
      <p:sp>
        <p:nvSpPr>
          <p:cNvPr id="4" name="Textfeld 3">
            <a:extLst>
              <a:ext uri="{FF2B5EF4-FFF2-40B4-BE49-F238E27FC236}">
                <a16:creationId xmlns:a16="http://schemas.microsoft.com/office/drawing/2014/main" id="{05D16553-4B0B-CD70-56D4-EBA6E04AF8BD}"/>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(Götze et al. 2019, </a:t>
            </a:r>
            <a:r>
              <a:rPr lang="de-DE" sz="1200" dirty="0">
                <a:latin typeface="Arial" panose="020B0604020202020204" pitchFamily="34" charset="0"/>
                <a:ea typeface="Calibri" charset="0"/>
                <a:cs typeface="Arial" panose="020B0604020202020204" pitchFamily="34" charset="0"/>
              </a:rPr>
              <a:t>S.102</a:t>
            </a:r>
            <a:r>
              <a:rPr lang="de-DE" sz="1200" dirty="0">
                <a:solidFill>
                  <a:srgbClr val="222222"/>
                </a:solidFill>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473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087227B3-AC53-C5B0-2DFA-2BCAA0249A61}"/>
              </a:ext>
            </a:extLst>
          </p:cNvPr>
          <p:cNvPicPr>
            <a:picLocks noChangeAspect="1"/>
          </p:cNvPicPr>
          <p:nvPr/>
        </p:nvPicPr>
        <p:blipFill>
          <a:blip r:embed="rId3"/>
          <a:stretch>
            <a:fillRect/>
          </a:stretch>
        </p:blipFill>
        <p:spPr>
          <a:xfrm>
            <a:off x="2980936" y="3472948"/>
            <a:ext cx="135143" cy="135143"/>
          </a:xfrm>
          <a:prstGeom prst="rect">
            <a:avLst/>
          </a:prstGeom>
        </p:spPr>
      </p:pic>
      <p:pic>
        <p:nvPicPr>
          <p:cNvPr id="19" name="Grafik 18">
            <a:extLst>
              <a:ext uri="{FF2B5EF4-FFF2-40B4-BE49-F238E27FC236}">
                <a16:creationId xmlns:a16="http://schemas.microsoft.com/office/drawing/2014/main" id="{BF6BC402-1B12-76C5-3884-6CECEA618CF5}"/>
              </a:ext>
            </a:extLst>
          </p:cNvPr>
          <p:cNvPicPr>
            <a:picLocks noChangeAspect="1"/>
          </p:cNvPicPr>
          <p:nvPr/>
        </p:nvPicPr>
        <p:blipFill>
          <a:blip r:embed="rId3"/>
          <a:stretch>
            <a:fillRect/>
          </a:stretch>
        </p:blipFill>
        <p:spPr>
          <a:xfrm>
            <a:off x="3139607" y="3472948"/>
            <a:ext cx="135143" cy="135143"/>
          </a:xfrm>
          <a:prstGeom prst="rect">
            <a:avLst/>
          </a:prstGeom>
        </p:spPr>
      </p:pic>
      <p:pic>
        <p:nvPicPr>
          <p:cNvPr id="12" name="Grafik 11">
            <a:extLst>
              <a:ext uri="{FF2B5EF4-FFF2-40B4-BE49-F238E27FC236}">
                <a16:creationId xmlns:a16="http://schemas.microsoft.com/office/drawing/2014/main" id="{BA5B53EA-2F3E-0283-3B1C-EEAD37F334A1}"/>
              </a:ext>
            </a:extLst>
          </p:cNvPr>
          <p:cNvPicPr>
            <a:picLocks noChangeAspect="1"/>
          </p:cNvPicPr>
          <p:nvPr/>
        </p:nvPicPr>
        <p:blipFill>
          <a:blip r:embed="rId4"/>
          <a:stretch>
            <a:fillRect/>
          </a:stretch>
        </p:blipFill>
        <p:spPr>
          <a:xfrm>
            <a:off x="2637660" y="3227540"/>
            <a:ext cx="1638677" cy="163868"/>
          </a:xfrm>
          <a:prstGeom prst="rect">
            <a:avLst/>
          </a:prstGeom>
        </p:spPr>
      </p:pic>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STELLENWEISE SUBTRAHIEREN: DARAUF MUSS MAN ACHTEN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16" name="Textfeld 15">
            <a:extLst>
              <a:ext uri="{FF2B5EF4-FFF2-40B4-BE49-F238E27FC236}">
                <a16:creationId xmlns:a16="http://schemas.microsoft.com/office/drawing/2014/main" id="{55CF0E0E-094D-5D26-0C9D-0ABAFB6E9DE5}"/>
              </a:ext>
            </a:extLst>
          </p:cNvPr>
          <p:cNvSpPr txBox="1"/>
          <p:nvPr/>
        </p:nvSpPr>
        <p:spPr>
          <a:xfrm>
            <a:off x="5038209" y="2730928"/>
            <a:ext cx="263513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34 - 16 </a:t>
            </a:r>
            <a:r>
              <a:rPr lang="de-DE" sz="1700" dirty="0">
                <a:latin typeface="Arial" panose="020B0604020202020204" pitchFamily="34" charset="0"/>
                <a:cs typeface="Arial" panose="020B0604020202020204" pitchFamily="34" charset="0"/>
              </a:rPr>
              <a:t>= 20 - 2 = 18</a:t>
            </a:r>
          </a:p>
          <a:p>
            <a:r>
              <a:rPr lang="de-DE" sz="1700" dirty="0">
                <a:latin typeface="Arial" panose="020B0604020202020204" pitchFamily="34" charset="0"/>
                <a:cs typeface="Arial" panose="020B0604020202020204" pitchFamily="34" charset="0"/>
              </a:rPr>
              <a:t>30 - 10 = 20</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4 -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6 = - 2</a:t>
            </a:r>
          </a:p>
        </p:txBody>
      </p:sp>
      <p:pic>
        <p:nvPicPr>
          <p:cNvPr id="4" name="Grafik 3">
            <a:extLst>
              <a:ext uri="{FF2B5EF4-FFF2-40B4-BE49-F238E27FC236}">
                <a16:creationId xmlns:a16="http://schemas.microsoft.com/office/drawing/2014/main" id="{E69F88D8-BB0C-CEBE-8035-ECDDAA95EDB9}"/>
              </a:ext>
            </a:extLst>
          </p:cNvPr>
          <p:cNvPicPr>
            <a:picLocks noChangeAspect="1"/>
          </p:cNvPicPr>
          <p:nvPr/>
        </p:nvPicPr>
        <p:blipFill>
          <a:blip r:embed="rId4"/>
          <a:stretch>
            <a:fillRect/>
          </a:stretch>
        </p:blipFill>
        <p:spPr>
          <a:xfrm>
            <a:off x="2637660" y="2862829"/>
            <a:ext cx="1638677" cy="163868"/>
          </a:xfrm>
          <a:prstGeom prst="rect">
            <a:avLst/>
          </a:prstGeom>
        </p:spPr>
      </p:pic>
      <p:pic>
        <p:nvPicPr>
          <p:cNvPr id="8" name="Grafik 7">
            <a:extLst>
              <a:ext uri="{FF2B5EF4-FFF2-40B4-BE49-F238E27FC236}">
                <a16:creationId xmlns:a16="http://schemas.microsoft.com/office/drawing/2014/main" id="{86248527-296F-A81B-9599-BF03CC933049}"/>
              </a:ext>
            </a:extLst>
          </p:cNvPr>
          <p:cNvPicPr>
            <a:picLocks noChangeAspect="1"/>
          </p:cNvPicPr>
          <p:nvPr/>
        </p:nvPicPr>
        <p:blipFill>
          <a:blip r:embed="rId3"/>
          <a:stretch>
            <a:fillRect/>
          </a:stretch>
        </p:blipFill>
        <p:spPr>
          <a:xfrm>
            <a:off x="2663594" y="3472948"/>
            <a:ext cx="135143" cy="135143"/>
          </a:xfrm>
          <a:prstGeom prst="rect">
            <a:avLst/>
          </a:prstGeom>
        </p:spPr>
      </p:pic>
      <p:pic>
        <p:nvPicPr>
          <p:cNvPr id="9" name="Grafik 8">
            <a:extLst>
              <a:ext uri="{FF2B5EF4-FFF2-40B4-BE49-F238E27FC236}">
                <a16:creationId xmlns:a16="http://schemas.microsoft.com/office/drawing/2014/main" id="{F4608A97-72B4-7468-9F5E-FF08874EDA98}"/>
              </a:ext>
            </a:extLst>
          </p:cNvPr>
          <p:cNvPicPr>
            <a:picLocks noChangeAspect="1"/>
          </p:cNvPicPr>
          <p:nvPr/>
        </p:nvPicPr>
        <p:blipFill>
          <a:blip r:embed="rId4"/>
          <a:stretch>
            <a:fillRect/>
          </a:stretch>
        </p:blipFill>
        <p:spPr>
          <a:xfrm>
            <a:off x="2637660" y="3042817"/>
            <a:ext cx="1638677" cy="163868"/>
          </a:xfrm>
          <a:prstGeom prst="rect">
            <a:avLst/>
          </a:prstGeom>
        </p:spPr>
      </p:pic>
      <p:pic>
        <p:nvPicPr>
          <p:cNvPr id="10" name="Grafik 9">
            <a:extLst>
              <a:ext uri="{FF2B5EF4-FFF2-40B4-BE49-F238E27FC236}">
                <a16:creationId xmlns:a16="http://schemas.microsoft.com/office/drawing/2014/main" id="{90E43DEC-D7F7-A484-B353-F23F5CBE98C4}"/>
              </a:ext>
            </a:extLst>
          </p:cNvPr>
          <p:cNvPicPr>
            <a:picLocks noChangeAspect="1"/>
          </p:cNvPicPr>
          <p:nvPr/>
        </p:nvPicPr>
        <p:blipFill>
          <a:blip r:embed="rId3"/>
          <a:stretch>
            <a:fillRect/>
          </a:stretch>
        </p:blipFill>
        <p:spPr>
          <a:xfrm>
            <a:off x="2822265" y="3472948"/>
            <a:ext cx="135143" cy="135143"/>
          </a:xfrm>
          <a:prstGeom prst="rect">
            <a:avLst/>
          </a:prstGeom>
        </p:spPr>
      </p:pic>
      <p:sp>
        <p:nvSpPr>
          <p:cNvPr id="11" name="Rechteck 10">
            <a:extLst>
              <a:ext uri="{FF2B5EF4-FFF2-40B4-BE49-F238E27FC236}">
                <a16:creationId xmlns:a16="http://schemas.microsoft.com/office/drawing/2014/main" id="{959F3AB5-14E5-E701-7960-316D86FC9BCD}"/>
              </a:ext>
            </a:extLst>
          </p:cNvPr>
          <p:cNvSpPr/>
          <p:nvPr/>
        </p:nvSpPr>
        <p:spPr>
          <a:xfrm>
            <a:off x="2637660" y="3215738"/>
            <a:ext cx="1638677" cy="187473"/>
          </a:xfrm>
          <a:prstGeom prst="rect">
            <a:avLst/>
          </a:prstGeom>
          <a:solidFill>
            <a:schemeClr val="bg1">
              <a:lumMod val="65000"/>
              <a:alpha val="4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53DE945-0734-BA16-F93C-7BA7A38B9925}"/>
              </a:ext>
            </a:extLst>
          </p:cNvPr>
          <p:cNvSpPr/>
          <p:nvPr/>
        </p:nvSpPr>
        <p:spPr>
          <a:xfrm>
            <a:off x="2638862" y="3446782"/>
            <a:ext cx="635888" cy="187473"/>
          </a:xfrm>
          <a:prstGeom prst="rect">
            <a:avLst/>
          </a:prstGeom>
          <a:solidFill>
            <a:schemeClr val="bg1">
              <a:lumMod val="65000"/>
              <a:alpha val="4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F99B925C-F4ED-DA27-204F-C425EF7BE45A}"/>
              </a:ext>
            </a:extLst>
          </p:cNvPr>
          <p:cNvSpPr/>
          <p:nvPr/>
        </p:nvSpPr>
        <p:spPr>
          <a:xfrm>
            <a:off x="3938016" y="3042817"/>
            <a:ext cx="338321" cy="184723"/>
          </a:xfrm>
          <a:prstGeom prst="rect">
            <a:avLst/>
          </a:prstGeom>
          <a:solidFill>
            <a:schemeClr val="bg1">
              <a:lumMod val="65000"/>
              <a:alpha val="4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Inhaltsplatzhalter 3">
            <a:extLst>
              <a:ext uri="{FF2B5EF4-FFF2-40B4-BE49-F238E27FC236}">
                <a16:creationId xmlns:a16="http://schemas.microsoft.com/office/drawing/2014/main" id="{DACB189F-336C-CC37-D6B7-9E1F7ADD35F8}"/>
              </a:ext>
            </a:extLst>
          </p:cNvPr>
          <p:cNvSpPr>
            <a:spLocks noGrp="1"/>
          </p:cNvSpPr>
          <p:nvPr>
            <p:ph idx="1"/>
          </p:nvPr>
        </p:nvSpPr>
        <p:spPr>
          <a:xfrm>
            <a:off x="495702" y="1772852"/>
            <a:ext cx="8191099" cy="4418617"/>
          </a:xfrm>
        </p:spPr>
        <p:txBody>
          <a:bodyPr/>
          <a:lstStyle/>
          <a:p>
            <a:pPr>
              <a:spcBef>
                <a:spcPts val="0"/>
              </a:spcBef>
            </a:pPr>
            <a:r>
              <a:rPr lang="de-DE" dirty="0"/>
              <a:t>Der Umgang mit negativen Teilergebnissen muss dargestellt und besprochen werden. </a:t>
            </a:r>
          </a:p>
          <a:p>
            <a:pPr>
              <a:spcBef>
                <a:spcPts val="0"/>
              </a:spcBef>
            </a:pPr>
            <a:endParaRPr lang="de-DE" sz="900" dirty="0"/>
          </a:p>
          <a:p>
            <a:pPr marL="285750" indent="-285750">
              <a:spcBef>
                <a:spcPts val="0"/>
              </a:spcBef>
              <a:buFont typeface="Arial" panose="020B0604020202020204" pitchFamily="34" charset="0"/>
              <a:buChar char="•"/>
            </a:pPr>
            <a:endParaRPr lang="de-DE" sz="1400" dirty="0"/>
          </a:p>
        </p:txBody>
      </p:sp>
      <p:sp>
        <p:nvSpPr>
          <p:cNvPr id="29" name="Abgerundete rechteckige Legende 28">
            <a:extLst>
              <a:ext uri="{FF2B5EF4-FFF2-40B4-BE49-F238E27FC236}">
                <a16:creationId xmlns:a16="http://schemas.microsoft.com/office/drawing/2014/main" id="{0917503B-A6C1-F2DD-7FF5-AD1C3A491061}"/>
              </a:ext>
            </a:extLst>
          </p:cNvPr>
          <p:cNvSpPr/>
          <p:nvPr/>
        </p:nvSpPr>
        <p:spPr>
          <a:xfrm>
            <a:off x="1695995" y="3905010"/>
            <a:ext cx="6179703" cy="2179392"/>
          </a:xfrm>
          <a:prstGeom prst="wedgeRoundRectCallout">
            <a:avLst>
              <a:gd name="adj1" fmla="val -13419"/>
              <a:gd name="adj2" fmla="val -6531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Zuerst rechne ich 30 minus 1 Zehner.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Als nächstes rechne ich minus 6 Einer. Ich ziehe zuerst 4 Einer ab. Dann muss ich noch 2 Einer abziehen.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Die -2 sagt mir, dass ich 2 Einer von einem vollen Zehner weggenommen habe. </a:t>
            </a:r>
          </a:p>
        </p:txBody>
      </p:sp>
    </p:spTree>
    <p:extLst>
      <p:ext uri="{BB962C8B-B14F-4D97-AF65-F5344CB8AC3E}">
        <p14:creationId xmlns:p14="http://schemas.microsoft.com/office/powerpoint/2010/main" val="991720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86816-2C1E-C08B-C347-5262EA7D6968}"/>
              </a:ext>
            </a:extLst>
          </p:cNvPr>
          <p:cNvSpPr>
            <a:spLocks noGrp="1"/>
          </p:cNvSpPr>
          <p:nvPr>
            <p:ph type="title"/>
          </p:nvPr>
        </p:nvSpPr>
        <p:spPr>
          <a:xfrm>
            <a:off x="1096423" y="382774"/>
            <a:ext cx="7729525"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3C8DD068-88BD-8B7E-D0A9-6D198A2B870B}"/>
              </a:ext>
            </a:extLst>
          </p:cNvPr>
          <p:cNvSpPr>
            <a:spLocks noGrp="1"/>
          </p:cNvSpPr>
          <p:nvPr>
            <p:ph type="body" sz="quarter" idx="13"/>
          </p:nvPr>
        </p:nvSpPr>
        <p:spPr/>
        <p:txBody>
          <a:bodyPr/>
          <a:lstStyle/>
          <a:p>
            <a:r>
              <a:rPr lang="de-DE" dirty="0"/>
              <a:t>STELLENWEISE SUBTRAHIEREN MIT EINTAUSCHEN</a:t>
            </a:r>
          </a:p>
          <a:p>
            <a:endParaRPr lang="de-DE" dirty="0"/>
          </a:p>
        </p:txBody>
      </p:sp>
      <p:sp>
        <p:nvSpPr>
          <p:cNvPr id="5" name="Datumsplatzhalter 4">
            <a:extLst>
              <a:ext uri="{FF2B5EF4-FFF2-40B4-BE49-F238E27FC236}">
                <a16:creationId xmlns:a16="http://schemas.microsoft.com/office/drawing/2014/main" id="{189D39EA-3E9D-4375-76AC-BF031746A665}"/>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8E4886F5-6B65-0AF6-077F-62EE8962995E}"/>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4" name="Abgerundetes Rechteck 3">
            <a:extLst>
              <a:ext uri="{FF2B5EF4-FFF2-40B4-BE49-F238E27FC236}">
                <a16:creationId xmlns:a16="http://schemas.microsoft.com/office/drawing/2014/main" id="{0D5AFAA0-144C-0706-9C2C-2DF008D73487}"/>
              </a:ext>
            </a:extLst>
          </p:cNvPr>
          <p:cNvSpPr/>
          <p:nvPr/>
        </p:nvSpPr>
        <p:spPr>
          <a:xfrm>
            <a:off x="2104898" y="2287598"/>
            <a:ext cx="5477720" cy="1856131"/>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81BA6BF0-A3A2-DDFB-FDBE-93BE1F3C0AB3}"/>
              </a:ext>
            </a:extLst>
          </p:cNvPr>
          <p:cNvSpPr txBox="1"/>
          <p:nvPr/>
        </p:nvSpPr>
        <p:spPr>
          <a:xfrm>
            <a:off x="2862929" y="2684775"/>
            <a:ext cx="1725588" cy="113877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364 - 128 =</a:t>
            </a:r>
          </a:p>
          <a:p>
            <a:r>
              <a:rPr lang="de-DE" sz="1700" dirty="0">
                <a:solidFill>
                  <a:schemeClr val="bg1"/>
                </a:solidFill>
                <a:latin typeface="Arial" panose="020B0604020202020204" pitchFamily="34" charset="0"/>
                <a:cs typeface="Arial" panose="020B0604020202020204" pitchFamily="34" charset="0"/>
              </a:rPr>
              <a:t>014 - 008 = 006</a:t>
            </a:r>
          </a:p>
          <a:p>
            <a:endParaRPr lang="de-DE" sz="1700" u="sng" dirty="0">
              <a:latin typeface="Arial" panose="020B0604020202020204" pitchFamily="34" charset="0"/>
              <a:cs typeface="Arial" panose="020B0604020202020204" pitchFamily="34" charset="0"/>
            </a:endParaRPr>
          </a:p>
          <a:p>
            <a:endParaRPr lang="de-DE" sz="1700" u="sng"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4FFA4925-5A44-BA8E-1B3A-57440CA59898}"/>
              </a:ext>
            </a:extLst>
          </p:cNvPr>
          <p:cNvSpPr txBox="1"/>
          <p:nvPr/>
        </p:nvSpPr>
        <p:spPr>
          <a:xfrm>
            <a:off x="4436897" y="6091185"/>
            <a:ext cx="4715239" cy="261610"/>
          </a:xfrm>
          <a:prstGeom prst="rect">
            <a:avLst/>
          </a:prstGeom>
          <a:noFill/>
        </p:spPr>
        <p:txBody>
          <a:bodyPr wrap="square">
            <a:spAutoFit/>
          </a:bodyPr>
          <a:lstStyle/>
          <a:p>
            <a:pPr algn="r"/>
            <a:r>
              <a:rPr lang="de-DE" sz="1050" b="0" i="0" u="none" strike="noStrike" dirty="0">
                <a:effectLst/>
                <a:latin typeface="Arial" panose="020B0604020202020204" pitchFamily="34" charset="0"/>
                <a:cs typeface="Arial" panose="020B0604020202020204" pitchFamily="34" charset="0"/>
              </a:rPr>
              <a:t>(</a:t>
            </a:r>
            <a:r>
              <a:rPr lang="de-DE" sz="1050" dirty="0">
                <a:solidFill>
                  <a:srgbClr val="222222"/>
                </a:solidFill>
                <a:latin typeface="Arial" panose="020B0604020202020204" pitchFamily="34" charset="0"/>
                <a:cs typeface="Arial" panose="020B0604020202020204" pitchFamily="34" charset="0"/>
              </a:rPr>
              <a:t>https://</a:t>
            </a:r>
            <a:r>
              <a:rPr lang="de-DE" sz="1050" dirty="0" err="1">
                <a:solidFill>
                  <a:srgbClr val="222222"/>
                </a:solidFill>
                <a:latin typeface="Arial" panose="020B0604020202020204" pitchFamily="34" charset="0"/>
                <a:cs typeface="Arial" panose="020B0604020202020204" pitchFamily="34" charset="0"/>
              </a:rPr>
              <a:t>mahiko.dzlm.de</a:t>
            </a:r>
            <a:r>
              <a:rPr lang="de-DE" sz="1050" dirty="0">
                <a:solidFill>
                  <a:srgbClr val="222222"/>
                </a:solidFill>
                <a:latin typeface="Arial" panose="020B0604020202020204" pitchFamily="34" charset="0"/>
                <a:cs typeface="Arial" panose="020B0604020202020204" pitchFamily="34" charset="0"/>
              </a:rPr>
              <a:t>/</a:t>
            </a:r>
            <a:r>
              <a:rPr lang="de-DE" sz="1050" dirty="0" err="1">
                <a:solidFill>
                  <a:srgbClr val="222222"/>
                </a:solidFill>
                <a:latin typeface="Arial" panose="020B0604020202020204" pitchFamily="34" charset="0"/>
                <a:cs typeface="Arial" panose="020B0604020202020204" pitchFamily="34" charset="0"/>
              </a:rPr>
              <a:t>node</a:t>
            </a:r>
            <a:r>
              <a:rPr lang="de-DE" sz="1050" dirty="0">
                <a:solidFill>
                  <a:srgbClr val="222222"/>
                </a:solidFill>
                <a:latin typeface="Arial" panose="020B0604020202020204" pitchFamily="34" charset="0"/>
                <a:cs typeface="Arial" panose="020B0604020202020204" pitchFamily="34" charset="0"/>
              </a:rPr>
              <a:t>/70)</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913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86816-2C1E-C08B-C347-5262EA7D6968}"/>
              </a:ext>
            </a:extLst>
          </p:cNvPr>
          <p:cNvSpPr>
            <a:spLocks noGrp="1"/>
          </p:cNvSpPr>
          <p:nvPr>
            <p:ph type="title"/>
          </p:nvPr>
        </p:nvSpPr>
        <p:spPr>
          <a:xfrm>
            <a:off x="1096423" y="382774"/>
            <a:ext cx="7729525"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3C8DD068-88BD-8B7E-D0A9-6D198A2B870B}"/>
              </a:ext>
            </a:extLst>
          </p:cNvPr>
          <p:cNvSpPr>
            <a:spLocks noGrp="1"/>
          </p:cNvSpPr>
          <p:nvPr>
            <p:ph type="body" sz="quarter" idx="13"/>
          </p:nvPr>
        </p:nvSpPr>
        <p:spPr/>
        <p:txBody>
          <a:bodyPr/>
          <a:lstStyle/>
          <a:p>
            <a:r>
              <a:rPr lang="de-DE" dirty="0"/>
              <a:t>STELLENWEISE SUBTRAHIEREN MIT EINTAUSCHEN</a:t>
            </a:r>
          </a:p>
          <a:p>
            <a:endParaRPr lang="de-DE" dirty="0"/>
          </a:p>
        </p:txBody>
      </p:sp>
      <p:sp>
        <p:nvSpPr>
          <p:cNvPr id="5" name="Datumsplatzhalter 4">
            <a:extLst>
              <a:ext uri="{FF2B5EF4-FFF2-40B4-BE49-F238E27FC236}">
                <a16:creationId xmlns:a16="http://schemas.microsoft.com/office/drawing/2014/main" id="{189D39EA-3E9D-4375-76AC-BF031746A665}"/>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8E4886F5-6B65-0AF6-077F-62EE8962995E}"/>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4" name="Abgerundetes Rechteck 3">
            <a:extLst>
              <a:ext uri="{FF2B5EF4-FFF2-40B4-BE49-F238E27FC236}">
                <a16:creationId xmlns:a16="http://schemas.microsoft.com/office/drawing/2014/main" id="{0D5AFAA0-144C-0706-9C2C-2DF008D73487}"/>
              </a:ext>
            </a:extLst>
          </p:cNvPr>
          <p:cNvSpPr/>
          <p:nvPr/>
        </p:nvSpPr>
        <p:spPr>
          <a:xfrm>
            <a:off x="2104898" y="2287598"/>
            <a:ext cx="5477720" cy="1856131"/>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106F0684-4648-546B-0102-8E03DBEE86D5}"/>
              </a:ext>
            </a:extLst>
          </p:cNvPr>
          <p:cNvSpPr>
            <a:spLocks noChangeAspect="1"/>
          </p:cNvSpPr>
          <p:nvPr/>
        </p:nvSpPr>
        <p:spPr>
          <a:xfrm>
            <a:off x="4751585" y="2687594"/>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7" name="Rechteck 36">
            <a:extLst>
              <a:ext uri="{FF2B5EF4-FFF2-40B4-BE49-F238E27FC236}">
                <a16:creationId xmlns:a16="http://schemas.microsoft.com/office/drawing/2014/main" id="{D88FCD8C-B2CC-A46B-250B-BB70C5F9A11C}"/>
              </a:ext>
            </a:extLst>
          </p:cNvPr>
          <p:cNvSpPr>
            <a:spLocks noChangeAspect="1"/>
          </p:cNvSpPr>
          <p:nvPr/>
        </p:nvSpPr>
        <p:spPr>
          <a:xfrm>
            <a:off x="5249240" y="2687594"/>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8" name="Rechteck 37">
            <a:extLst>
              <a:ext uri="{FF2B5EF4-FFF2-40B4-BE49-F238E27FC236}">
                <a16:creationId xmlns:a16="http://schemas.microsoft.com/office/drawing/2014/main" id="{80E91BC3-C540-F3DC-E7C1-6875C210CA9B}"/>
              </a:ext>
            </a:extLst>
          </p:cNvPr>
          <p:cNvSpPr>
            <a:spLocks noChangeAspect="1"/>
          </p:cNvSpPr>
          <p:nvPr/>
        </p:nvSpPr>
        <p:spPr>
          <a:xfrm>
            <a:off x="4749569" y="3153925"/>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0" name="Gerade Verbindung 39">
            <a:extLst>
              <a:ext uri="{FF2B5EF4-FFF2-40B4-BE49-F238E27FC236}">
                <a16:creationId xmlns:a16="http://schemas.microsoft.com/office/drawing/2014/main" id="{BD4F9DDE-D6DE-D261-CB68-96943D46726E}"/>
              </a:ext>
            </a:extLst>
          </p:cNvPr>
          <p:cNvCxnSpPr>
            <a:cxnSpLocks/>
          </p:cNvCxnSpPr>
          <p:nvPr/>
        </p:nvCxnSpPr>
        <p:spPr>
          <a:xfrm>
            <a:off x="5784520" y="2720379"/>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57EAA7B0-8A12-A7A4-7ECA-8E533060BB1B}"/>
              </a:ext>
            </a:extLst>
          </p:cNvPr>
          <p:cNvCxnSpPr>
            <a:cxnSpLocks/>
          </p:cNvCxnSpPr>
          <p:nvPr/>
        </p:nvCxnSpPr>
        <p:spPr>
          <a:xfrm>
            <a:off x="5784520" y="2893797"/>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EC456B91-1E44-0D69-FC6D-C13A1E624DC1}"/>
              </a:ext>
            </a:extLst>
          </p:cNvPr>
          <p:cNvCxnSpPr>
            <a:cxnSpLocks/>
          </p:cNvCxnSpPr>
          <p:nvPr/>
        </p:nvCxnSpPr>
        <p:spPr>
          <a:xfrm>
            <a:off x="5784519" y="3067215"/>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C0A7C9AF-18DC-23D8-DA0E-9977F5858F98}"/>
              </a:ext>
            </a:extLst>
          </p:cNvPr>
          <p:cNvCxnSpPr>
            <a:cxnSpLocks/>
          </p:cNvCxnSpPr>
          <p:nvPr/>
        </p:nvCxnSpPr>
        <p:spPr>
          <a:xfrm>
            <a:off x="5784520" y="2807088"/>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5D552BBC-B86D-B5C4-9FA1-FFFD07B01B30}"/>
              </a:ext>
            </a:extLst>
          </p:cNvPr>
          <p:cNvCxnSpPr>
            <a:cxnSpLocks/>
          </p:cNvCxnSpPr>
          <p:nvPr/>
        </p:nvCxnSpPr>
        <p:spPr>
          <a:xfrm>
            <a:off x="5784520" y="2980506"/>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B608F1E9-9CC5-4051-CF96-B826878EDD59}"/>
              </a:ext>
            </a:extLst>
          </p:cNvPr>
          <p:cNvGrpSpPr/>
          <p:nvPr/>
        </p:nvGrpSpPr>
        <p:grpSpPr>
          <a:xfrm>
            <a:off x="6678254" y="2693379"/>
            <a:ext cx="321789" cy="54000"/>
            <a:chOff x="5616867" y="2645724"/>
            <a:chExt cx="321789" cy="54000"/>
          </a:xfrm>
        </p:grpSpPr>
        <p:sp>
          <p:nvSpPr>
            <p:cNvPr id="13" name="Oval 12">
              <a:extLst>
                <a:ext uri="{FF2B5EF4-FFF2-40B4-BE49-F238E27FC236}">
                  <a16:creationId xmlns:a16="http://schemas.microsoft.com/office/drawing/2014/main" id="{03DB1680-345A-E10A-C5C7-DA37153DE37E}"/>
                </a:ext>
              </a:extLst>
            </p:cNvPr>
            <p:cNvSpPr/>
            <p:nvPr/>
          </p:nvSpPr>
          <p:spPr>
            <a:xfrm>
              <a:off x="5616867"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E29EFA86-EFB7-2F83-017A-23DC25E2198D}"/>
                </a:ext>
              </a:extLst>
            </p:cNvPr>
            <p:cNvSpPr/>
            <p:nvPr/>
          </p:nvSpPr>
          <p:spPr>
            <a:xfrm>
              <a:off x="5706130"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2B92D199-2BA4-BACB-27AD-18AF822E2CCE}"/>
                </a:ext>
              </a:extLst>
            </p:cNvPr>
            <p:cNvSpPr/>
            <p:nvPr/>
          </p:nvSpPr>
          <p:spPr>
            <a:xfrm>
              <a:off x="5795393"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AF32B65B-8E25-8B7A-CFE0-4F4E93AD7068}"/>
                </a:ext>
              </a:extLst>
            </p:cNvPr>
            <p:cNvSpPr/>
            <p:nvPr/>
          </p:nvSpPr>
          <p:spPr>
            <a:xfrm>
              <a:off x="5884656"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8" name="Gerade Verbindung 17">
            <a:extLst>
              <a:ext uri="{FF2B5EF4-FFF2-40B4-BE49-F238E27FC236}">
                <a16:creationId xmlns:a16="http://schemas.microsoft.com/office/drawing/2014/main" id="{D193EFF3-D0C0-C8E3-8A1E-F85FC0D31EB7}"/>
              </a:ext>
            </a:extLst>
          </p:cNvPr>
          <p:cNvCxnSpPr>
            <a:cxnSpLocks/>
          </p:cNvCxnSpPr>
          <p:nvPr/>
        </p:nvCxnSpPr>
        <p:spPr>
          <a:xfrm>
            <a:off x="5793228" y="3180828"/>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FCCE6FED-6634-B7E2-35D6-29A4BAB7B851}"/>
              </a:ext>
            </a:extLst>
          </p:cNvPr>
          <p:cNvGrpSpPr/>
          <p:nvPr/>
        </p:nvGrpSpPr>
        <p:grpSpPr>
          <a:xfrm>
            <a:off x="7039102" y="1557570"/>
            <a:ext cx="1964004" cy="1114845"/>
            <a:chOff x="6500003" y="1573690"/>
            <a:chExt cx="2589557" cy="1114845"/>
          </a:xfrm>
        </p:grpSpPr>
        <p:sp>
          <p:nvSpPr>
            <p:cNvPr id="20" name="Abgerundete rechteckige Legende 19">
              <a:extLst>
                <a:ext uri="{FF2B5EF4-FFF2-40B4-BE49-F238E27FC236}">
                  <a16:creationId xmlns:a16="http://schemas.microsoft.com/office/drawing/2014/main" id="{EE846553-961D-E5C6-16A1-C1D551A3EA71}"/>
                </a:ext>
              </a:extLst>
            </p:cNvPr>
            <p:cNvSpPr/>
            <p:nvPr/>
          </p:nvSpPr>
          <p:spPr>
            <a:xfrm>
              <a:off x="6500003" y="1573690"/>
              <a:ext cx="2589557" cy="1013984"/>
            </a:xfrm>
            <a:prstGeom prst="wedgeRoundRectCallout">
              <a:avLst>
                <a:gd name="adj1" fmla="val -39477"/>
                <a:gd name="adj2" fmla="val 845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C66EE2BF-54F5-4174-8EBB-CD12DEF831E6}"/>
                </a:ext>
              </a:extLst>
            </p:cNvPr>
            <p:cNvSpPr txBox="1"/>
            <p:nvPr/>
          </p:nvSpPr>
          <p:spPr>
            <a:xfrm>
              <a:off x="6564876" y="1765205"/>
              <a:ext cx="2524684" cy="923330"/>
            </a:xfrm>
            <a:prstGeom prst="rect">
              <a:avLst/>
            </a:prstGeom>
            <a:noFill/>
            <a:ln>
              <a:noFill/>
            </a:ln>
          </p:spPr>
          <p:txBody>
            <a:bodyPr wrap="square" rtlCol="0">
              <a:spAutoFit/>
            </a:bodyPr>
            <a:lstStyle/>
            <a:p>
              <a:r>
                <a:rPr lang="de-DE" sz="1800" dirty="0"/>
                <a:t>Ich stelle die 364 als </a:t>
              </a:r>
              <a:r>
                <a:rPr lang="de-DE" sz="1800" dirty="0" err="1"/>
                <a:t>Zahlbild</a:t>
              </a:r>
              <a:r>
                <a:rPr lang="de-DE" sz="1800" dirty="0"/>
                <a:t> dar.</a:t>
              </a:r>
            </a:p>
            <a:p>
              <a:endParaRPr lang="de-DE" sz="1800" dirty="0"/>
            </a:p>
          </p:txBody>
        </p:sp>
      </p:grpSp>
      <p:sp>
        <p:nvSpPr>
          <p:cNvPr id="17" name="Textfeld 16">
            <a:extLst>
              <a:ext uri="{FF2B5EF4-FFF2-40B4-BE49-F238E27FC236}">
                <a16:creationId xmlns:a16="http://schemas.microsoft.com/office/drawing/2014/main" id="{00F881FD-D6E1-0A85-2C29-5302F8D15D96}"/>
              </a:ext>
            </a:extLst>
          </p:cNvPr>
          <p:cNvSpPr txBox="1"/>
          <p:nvPr/>
        </p:nvSpPr>
        <p:spPr>
          <a:xfrm>
            <a:off x="2862929" y="2684775"/>
            <a:ext cx="1725588" cy="113877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364 - 128 =</a:t>
            </a:r>
          </a:p>
          <a:p>
            <a:endParaRPr lang="de-DE" sz="1700" dirty="0">
              <a:solidFill>
                <a:schemeClr val="bg1"/>
              </a:solidFill>
              <a:latin typeface="Arial" panose="020B0604020202020204" pitchFamily="34" charset="0"/>
              <a:cs typeface="Arial" panose="020B0604020202020204" pitchFamily="34" charset="0"/>
            </a:endParaRPr>
          </a:p>
          <a:p>
            <a:endParaRPr lang="de-DE" sz="1700" u="sng" dirty="0">
              <a:latin typeface="Arial" panose="020B0604020202020204" pitchFamily="34" charset="0"/>
              <a:cs typeface="Arial" panose="020B0604020202020204" pitchFamily="34" charset="0"/>
            </a:endParaRPr>
          </a:p>
          <a:p>
            <a:endParaRPr lang="de-DE" sz="1700" u="sng"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0A992F5F-F025-BB40-24CD-A4FF4DA49326}"/>
              </a:ext>
            </a:extLst>
          </p:cNvPr>
          <p:cNvSpPr txBox="1"/>
          <p:nvPr/>
        </p:nvSpPr>
        <p:spPr>
          <a:xfrm>
            <a:off x="580260" y="4338084"/>
            <a:ext cx="8092102" cy="707886"/>
          </a:xfrm>
          <a:prstGeom prst="rect">
            <a:avLst/>
          </a:prstGeom>
          <a:noFill/>
        </p:spPr>
        <p:txBody>
          <a:bodyPr wrap="square" rtlCol="0">
            <a:spAutoFit/>
          </a:bodyPr>
          <a:lstStyle/>
          <a:p>
            <a:pPr marL="342900" indent="-342900">
              <a:buFont typeface="Arial" panose="020B0604020202020204" pitchFamily="34" charset="0"/>
              <a:buChar char="•"/>
            </a:pPr>
            <a:r>
              <a:rPr lang="de-DE" sz="1600" dirty="0"/>
              <a:t>Der Minuend wird mit Mehrsystemblöcken gelegt / mit </a:t>
            </a:r>
            <a:r>
              <a:rPr lang="de-DE" sz="1600" dirty="0" err="1"/>
              <a:t>Plättchenmaterial</a:t>
            </a:r>
            <a:r>
              <a:rPr lang="de-DE" sz="1600" dirty="0"/>
              <a:t> dargestellt.</a:t>
            </a:r>
          </a:p>
          <a:p>
            <a:endParaRPr lang="de-DE" dirty="0"/>
          </a:p>
        </p:txBody>
      </p:sp>
      <p:sp>
        <p:nvSpPr>
          <p:cNvPr id="11" name="Textfeld 10">
            <a:extLst>
              <a:ext uri="{FF2B5EF4-FFF2-40B4-BE49-F238E27FC236}">
                <a16:creationId xmlns:a16="http://schemas.microsoft.com/office/drawing/2014/main" id="{601DF06D-9A16-18FC-8BDD-23BDC75DF715}"/>
              </a:ext>
            </a:extLst>
          </p:cNvPr>
          <p:cNvSpPr txBox="1"/>
          <p:nvPr/>
        </p:nvSpPr>
        <p:spPr>
          <a:xfrm>
            <a:off x="4436897" y="6091185"/>
            <a:ext cx="4715239" cy="261610"/>
          </a:xfrm>
          <a:prstGeom prst="rect">
            <a:avLst/>
          </a:prstGeom>
          <a:noFill/>
        </p:spPr>
        <p:txBody>
          <a:bodyPr wrap="square">
            <a:spAutoFit/>
          </a:bodyPr>
          <a:lstStyle/>
          <a:p>
            <a:pPr algn="r"/>
            <a:r>
              <a:rPr lang="de-DE" sz="1050" b="0" i="0" u="none" strike="noStrike" dirty="0">
                <a:effectLst/>
                <a:latin typeface="Arial" panose="020B0604020202020204" pitchFamily="34" charset="0"/>
                <a:cs typeface="Arial" panose="020B0604020202020204" pitchFamily="34" charset="0"/>
              </a:rPr>
              <a:t>(</a:t>
            </a:r>
            <a:r>
              <a:rPr lang="de-DE" sz="1050" dirty="0">
                <a:solidFill>
                  <a:srgbClr val="222222"/>
                </a:solidFill>
                <a:latin typeface="Arial" panose="020B0604020202020204" pitchFamily="34" charset="0"/>
                <a:cs typeface="Arial" panose="020B0604020202020204" pitchFamily="34" charset="0"/>
              </a:rPr>
              <a:t>https://</a:t>
            </a:r>
            <a:r>
              <a:rPr lang="de-DE" sz="1050" dirty="0" err="1">
                <a:solidFill>
                  <a:srgbClr val="222222"/>
                </a:solidFill>
                <a:latin typeface="Arial" panose="020B0604020202020204" pitchFamily="34" charset="0"/>
                <a:cs typeface="Arial" panose="020B0604020202020204" pitchFamily="34" charset="0"/>
              </a:rPr>
              <a:t>mahiko.dzlm.de</a:t>
            </a:r>
            <a:r>
              <a:rPr lang="de-DE" sz="1050" dirty="0">
                <a:solidFill>
                  <a:srgbClr val="222222"/>
                </a:solidFill>
                <a:latin typeface="Arial" panose="020B0604020202020204" pitchFamily="34" charset="0"/>
                <a:cs typeface="Arial" panose="020B0604020202020204" pitchFamily="34" charset="0"/>
              </a:rPr>
              <a:t>/</a:t>
            </a:r>
            <a:r>
              <a:rPr lang="de-DE" sz="1050" dirty="0" err="1">
                <a:solidFill>
                  <a:srgbClr val="222222"/>
                </a:solidFill>
                <a:latin typeface="Arial" panose="020B0604020202020204" pitchFamily="34" charset="0"/>
                <a:cs typeface="Arial" panose="020B0604020202020204" pitchFamily="34" charset="0"/>
              </a:rPr>
              <a:t>node</a:t>
            </a:r>
            <a:r>
              <a:rPr lang="de-DE" sz="1050" dirty="0">
                <a:solidFill>
                  <a:srgbClr val="222222"/>
                </a:solidFill>
                <a:latin typeface="Arial" panose="020B0604020202020204" pitchFamily="34" charset="0"/>
                <a:cs typeface="Arial" panose="020B0604020202020204" pitchFamily="34" charset="0"/>
              </a:rPr>
              <a:t>/70)</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592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86816-2C1E-C08B-C347-5262EA7D6968}"/>
              </a:ext>
            </a:extLst>
          </p:cNvPr>
          <p:cNvSpPr>
            <a:spLocks noGrp="1"/>
          </p:cNvSpPr>
          <p:nvPr>
            <p:ph type="title"/>
          </p:nvPr>
        </p:nvSpPr>
        <p:spPr>
          <a:xfrm>
            <a:off x="1096423" y="382774"/>
            <a:ext cx="7729525"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3C8DD068-88BD-8B7E-D0A9-6D198A2B870B}"/>
              </a:ext>
            </a:extLst>
          </p:cNvPr>
          <p:cNvSpPr>
            <a:spLocks noGrp="1"/>
          </p:cNvSpPr>
          <p:nvPr>
            <p:ph type="body" sz="quarter" idx="13"/>
          </p:nvPr>
        </p:nvSpPr>
        <p:spPr/>
        <p:txBody>
          <a:bodyPr/>
          <a:lstStyle/>
          <a:p>
            <a:r>
              <a:rPr lang="de-DE" dirty="0"/>
              <a:t>STELLENWEISE SUBTRAHIEREN MIT EINTAUSCHEN</a:t>
            </a:r>
          </a:p>
          <a:p>
            <a:endParaRPr lang="de-DE" dirty="0"/>
          </a:p>
        </p:txBody>
      </p:sp>
      <p:sp>
        <p:nvSpPr>
          <p:cNvPr id="5" name="Datumsplatzhalter 4">
            <a:extLst>
              <a:ext uri="{FF2B5EF4-FFF2-40B4-BE49-F238E27FC236}">
                <a16:creationId xmlns:a16="http://schemas.microsoft.com/office/drawing/2014/main" id="{189D39EA-3E9D-4375-76AC-BF031746A665}"/>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8E4886F5-6B65-0AF6-077F-62EE8962995E}"/>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
        <p:nvSpPr>
          <p:cNvPr id="4" name="Abgerundetes Rechteck 3">
            <a:extLst>
              <a:ext uri="{FF2B5EF4-FFF2-40B4-BE49-F238E27FC236}">
                <a16:creationId xmlns:a16="http://schemas.microsoft.com/office/drawing/2014/main" id="{0D5AFAA0-144C-0706-9C2C-2DF008D73487}"/>
              </a:ext>
            </a:extLst>
          </p:cNvPr>
          <p:cNvSpPr/>
          <p:nvPr/>
        </p:nvSpPr>
        <p:spPr>
          <a:xfrm>
            <a:off x="2104898" y="2287598"/>
            <a:ext cx="5477720" cy="1856131"/>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91B88981-C38D-E011-D8A5-5F3FC16700A8}"/>
              </a:ext>
            </a:extLst>
          </p:cNvPr>
          <p:cNvGrpSpPr/>
          <p:nvPr/>
        </p:nvGrpSpPr>
        <p:grpSpPr>
          <a:xfrm>
            <a:off x="4749569" y="2687594"/>
            <a:ext cx="2250474" cy="862331"/>
            <a:chOff x="4059169" y="2644662"/>
            <a:chExt cx="2250474" cy="862331"/>
          </a:xfrm>
        </p:grpSpPr>
        <p:sp>
          <p:nvSpPr>
            <p:cNvPr id="10" name="Rechteck 9">
              <a:extLst>
                <a:ext uri="{FF2B5EF4-FFF2-40B4-BE49-F238E27FC236}">
                  <a16:creationId xmlns:a16="http://schemas.microsoft.com/office/drawing/2014/main" id="{106F0684-4648-546B-0102-8E03DBEE86D5}"/>
                </a:ext>
              </a:extLst>
            </p:cNvPr>
            <p:cNvSpPr>
              <a:spLocks noChangeAspect="1"/>
            </p:cNvSpPr>
            <p:nvPr/>
          </p:nvSpPr>
          <p:spPr>
            <a:xfrm>
              <a:off x="4061185"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5" name="Abgerundetes Rechteck 24">
              <a:extLst>
                <a:ext uri="{FF2B5EF4-FFF2-40B4-BE49-F238E27FC236}">
                  <a16:creationId xmlns:a16="http://schemas.microsoft.com/office/drawing/2014/main" id="{66E102DF-A335-2D60-0F62-4B0ED691AAAF}"/>
                </a:ext>
              </a:extLst>
            </p:cNvPr>
            <p:cNvSpPr/>
            <p:nvPr/>
          </p:nvSpPr>
          <p:spPr>
            <a:xfrm>
              <a:off x="5031436" y="3076150"/>
              <a:ext cx="829431" cy="121542"/>
            </a:xfrm>
            <a:prstGeom prst="roundRect">
              <a:avLst/>
            </a:prstGeom>
            <a:noFill/>
            <a:ln w="1905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8" name="Gruppieren 7">
              <a:extLst>
                <a:ext uri="{FF2B5EF4-FFF2-40B4-BE49-F238E27FC236}">
                  <a16:creationId xmlns:a16="http://schemas.microsoft.com/office/drawing/2014/main" id="{7BCABB69-57B7-3584-C76A-C9372076C25B}"/>
                </a:ext>
              </a:extLst>
            </p:cNvPr>
            <p:cNvGrpSpPr/>
            <p:nvPr/>
          </p:nvGrpSpPr>
          <p:grpSpPr>
            <a:xfrm>
              <a:off x="5071457" y="3107185"/>
              <a:ext cx="749388" cy="53496"/>
              <a:chOff x="2896294" y="5667288"/>
              <a:chExt cx="749388" cy="53496"/>
            </a:xfrm>
          </p:grpSpPr>
          <p:pic>
            <p:nvPicPr>
              <p:cNvPr id="26" name="Grafik 25">
                <a:extLst>
                  <a:ext uri="{FF2B5EF4-FFF2-40B4-BE49-F238E27FC236}">
                    <a16:creationId xmlns:a16="http://schemas.microsoft.com/office/drawing/2014/main" id="{F1230E55-C9E0-8C99-757D-E159F7D7C259}"/>
                  </a:ext>
                </a:extLst>
              </p:cNvPr>
              <p:cNvPicPr>
                <a:picLocks noChangeAspect="1"/>
              </p:cNvPicPr>
              <p:nvPr/>
            </p:nvPicPr>
            <p:blipFill>
              <a:blip r:embed="rId3"/>
              <a:stretch>
                <a:fillRect/>
              </a:stretch>
            </p:blipFill>
            <p:spPr>
              <a:xfrm>
                <a:off x="2896294" y="5667288"/>
                <a:ext cx="54000" cy="53496"/>
              </a:xfrm>
              <a:prstGeom prst="rect">
                <a:avLst/>
              </a:prstGeom>
            </p:spPr>
          </p:pic>
          <p:pic>
            <p:nvPicPr>
              <p:cNvPr id="27" name="Grafik 26">
                <a:extLst>
                  <a:ext uri="{FF2B5EF4-FFF2-40B4-BE49-F238E27FC236}">
                    <a16:creationId xmlns:a16="http://schemas.microsoft.com/office/drawing/2014/main" id="{50930E16-091B-3F16-6F0D-3830C82790B2}"/>
                  </a:ext>
                </a:extLst>
              </p:cNvPr>
              <p:cNvPicPr>
                <a:picLocks noChangeAspect="1"/>
              </p:cNvPicPr>
              <p:nvPr/>
            </p:nvPicPr>
            <p:blipFill>
              <a:blip r:embed="rId3"/>
              <a:stretch>
                <a:fillRect/>
              </a:stretch>
            </p:blipFill>
            <p:spPr>
              <a:xfrm>
                <a:off x="2973559" y="5667288"/>
                <a:ext cx="54000" cy="53496"/>
              </a:xfrm>
              <a:prstGeom prst="rect">
                <a:avLst/>
              </a:prstGeom>
            </p:spPr>
          </p:pic>
          <p:pic>
            <p:nvPicPr>
              <p:cNvPr id="28" name="Grafik 27">
                <a:extLst>
                  <a:ext uri="{FF2B5EF4-FFF2-40B4-BE49-F238E27FC236}">
                    <a16:creationId xmlns:a16="http://schemas.microsoft.com/office/drawing/2014/main" id="{EDBB0C15-99BB-891F-9D5E-96E307A39909}"/>
                  </a:ext>
                </a:extLst>
              </p:cNvPr>
              <p:cNvPicPr>
                <a:picLocks noChangeAspect="1"/>
              </p:cNvPicPr>
              <p:nvPr/>
            </p:nvPicPr>
            <p:blipFill>
              <a:blip r:embed="rId3"/>
              <a:stretch>
                <a:fillRect/>
              </a:stretch>
            </p:blipFill>
            <p:spPr>
              <a:xfrm>
                <a:off x="3050824" y="5667288"/>
                <a:ext cx="54000" cy="53496"/>
              </a:xfrm>
              <a:prstGeom prst="rect">
                <a:avLst/>
              </a:prstGeom>
            </p:spPr>
          </p:pic>
          <p:pic>
            <p:nvPicPr>
              <p:cNvPr id="29" name="Grafik 28">
                <a:extLst>
                  <a:ext uri="{FF2B5EF4-FFF2-40B4-BE49-F238E27FC236}">
                    <a16:creationId xmlns:a16="http://schemas.microsoft.com/office/drawing/2014/main" id="{8EBE4DDD-BDAD-B68C-1556-EFF91DC93AC1}"/>
                  </a:ext>
                </a:extLst>
              </p:cNvPr>
              <p:cNvPicPr>
                <a:picLocks noChangeAspect="1"/>
              </p:cNvPicPr>
              <p:nvPr/>
            </p:nvPicPr>
            <p:blipFill>
              <a:blip r:embed="rId3"/>
              <a:stretch>
                <a:fillRect/>
              </a:stretch>
            </p:blipFill>
            <p:spPr>
              <a:xfrm>
                <a:off x="3282619" y="5667288"/>
                <a:ext cx="54000" cy="53496"/>
              </a:xfrm>
              <a:prstGeom prst="rect">
                <a:avLst/>
              </a:prstGeom>
            </p:spPr>
          </p:pic>
          <p:pic>
            <p:nvPicPr>
              <p:cNvPr id="30" name="Grafik 29">
                <a:extLst>
                  <a:ext uri="{FF2B5EF4-FFF2-40B4-BE49-F238E27FC236}">
                    <a16:creationId xmlns:a16="http://schemas.microsoft.com/office/drawing/2014/main" id="{3D21BE89-83A8-7C0E-A18E-8FFD638CE1C5}"/>
                  </a:ext>
                </a:extLst>
              </p:cNvPr>
              <p:cNvPicPr>
                <a:picLocks noChangeAspect="1"/>
              </p:cNvPicPr>
              <p:nvPr/>
            </p:nvPicPr>
            <p:blipFill>
              <a:blip r:embed="rId3"/>
              <a:stretch>
                <a:fillRect/>
              </a:stretch>
            </p:blipFill>
            <p:spPr>
              <a:xfrm>
                <a:off x="3437149" y="5667288"/>
                <a:ext cx="54000" cy="53496"/>
              </a:xfrm>
              <a:prstGeom prst="rect">
                <a:avLst/>
              </a:prstGeom>
            </p:spPr>
          </p:pic>
          <p:pic>
            <p:nvPicPr>
              <p:cNvPr id="31" name="Grafik 30">
                <a:extLst>
                  <a:ext uri="{FF2B5EF4-FFF2-40B4-BE49-F238E27FC236}">
                    <a16:creationId xmlns:a16="http://schemas.microsoft.com/office/drawing/2014/main" id="{40C91719-4058-2666-6281-98FF0EC8F588}"/>
                  </a:ext>
                </a:extLst>
              </p:cNvPr>
              <p:cNvPicPr>
                <a:picLocks noChangeAspect="1"/>
              </p:cNvPicPr>
              <p:nvPr/>
            </p:nvPicPr>
            <p:blipFill>
              <a:blip r:embed="rId3"/>
              <a:stretch>
                <a:fillRect/>
              </a:stretch>
            </p:blipFill>
            <p:spPr>
              <a:xfrm>
                <a:off x="3591682" y="5667288"/>
                <a:ext cx="54000" cy="53496"/>
              </a:xfrm>
              <a:prstGeom prst="rect">
                <a:avLst/>
              </a:prstGeom>
            </p:spPr>
          </p:pic>
          <p:pic>
            <p:nvPicPr>
              <p:cNvPr id="32" name="Grafik 31">
                <a:extLst>
                  <a:ext uri="{FF2B5EF4-FFF2-40B4-BE49-F238E27FC236}">
                    <a16:creationId xmlns:a16="http://schemas.microsoft.com/office/drawing/2014/main" id="{F97A4C4A-47B5-41ED-1A65-129D71A2BFC9}"/>
                  </a:ext>
                </a:extLst>
              </p:cNvPr>
              <p:cNvPicPr>
                <a:picLocks noChangeAspect="1"/>
              </p:cNvPicPr>
              <p:nvPr/>
            </p:nvPicPr>
            <p:blipFill>
              <a:blip r:embed="rId3"/>
              <a:stretch>
                <a:fillRect/>
              </a:stretch>
            </p:blipFill>
            <p:spPr>
              <a:xfrm>
                <a:off x="3359884" y="5667288"/>
                <a:ext cx="54000" cy="53496"/>
              </a:xfrm>
              <a:prstGeom prst="rect">
                <a:avLst/>
              </a:prstGeom>
            </p:spPr>
          </p:pic>
          <p:pic>
            <p:nvPicPr>
              <p:cNvPr id="33" name="Grafik 32">
                <a:extLst>
                  <a:ext uri="{FF2B5EF4-FFF2-40B4-BE49-F238E27FC236}">
                    <a16:creationId xmlns:a16="http://schemas.microsoft.com/office/drawing/2014/main" id="{934E381C-70B2-E403-009A-F330E93B734D}"/>
                  </a:ext>
                </a:extLst>
              </p:cNvPr>
              <p:cNvPicPr>
                <a:picLocks noChangeAspect="1"/>
              </p:cNvPicPr>
              <p:nvPr/>
            </p:nvPicPr>
            <p:blipFill>
              <a:blip r:embed="rId3"/>
              <a:stretch>
                <a:fillRect/>
              </a:stretch>
            </p:blipFill>
            <p:spPr>
              <a:xfrm>
                <a:off x="3128089" y="5667288"/>
                <a:ext cx="54000" cy="53496"/>
              </a:xfrm>
              <a:prstGeom prst="rect">
                <a:avLst/>
              </a:prstGeom>
            </p:spPr>
          </p:pic>
          <p:pic>
            <p:nvPicPr>
              <p:cNvPr id="34" name="Grafik 33">
                <a:extLst>
                  <a:ext uri="{FF2B5EF4-FFF2-40B4-BE49-F238E27FC236}">
                    <a16:creationId xmlns:a16="http://schemas.microsoft.com/office/drawing/2014/main" id="{3195B557-7369-0ABB-3F28-8800C822BC55}"/>
                  </a:ext>
                </a:extLst>
              </p:cNvPr>
              <p:cNvPicPr>
                <a:picLocks noChangeAspect="1"/>
              </p:cNvPicPr>
              <p:nvPr/>
            </p:nvPicPr>
            <p:blipFill>
              <a:blip r:embed="rId3"/>
              <a:stretch>
                <a:fillRect/>
              </a:stretch>
            </p:blipFill>
            <p:spPr>
              <a:xfrm>
                <a:off x="3205354" y="5667288"/>
                <a:ext cx="54000" cy="53496"/>
              </a:xfrm>
              <a:prstGeom prst="rect">
                <a:avLst/>
              </a:prstGeom>
            </p:spPr>
          </p:pic>
          <p:pic>
            <p:nvPicPr>
              <p:cNvPr id="35" name="Grafik 34">
                <a:extLst>
                  <a:ext uri="{FF2B5EF4-FFF2-40B4-BE49-F238E27FC236}">
                    <a16:creationId xmlns:a16="http://schemas.microsoft.com/office/drawing/2014/main" id="{449CEB29-4416-C12E-B84F-F30566747225}"/>
                  </a:ext>
                </a:extLst>
              </p:cNvPr>
              <p:cNvPicPr>
                <a:picLocks noChangeAspect="1"/>
              </p:cNvPicPr>
              <p:nvPr/>
            </p:nvPicPr>
            <p:blipFill>
              <a:blip r:embed="rId3"/>
              <a:stretch>
                <a:fillRect/>
              </a:stretch>
            </p:blipFill>
            <p:spPr>
              <a:xfrm>
                <a:off x="3514414" y="5667288"/>
                <a:ext cx="54000" cy="53496"/>
              </a:xfrm>
              <a:prstGeom prst="rect">
                <a:avLst/>
              </a:prstGeom>
            </p:spPr>
          </p:pic>
        </p:grpSp>
        <p:sp>
          <p:nvSpPr>
            <p:cNvPr id="37" name="Rechteck 36">
              <a:extLst>
                <a:ext uri="{FF2B5EF4-FFF2-40B4-BE49-F238E27FC236}">
                  <a16:creationId xmlns:a16="http://schemas.microsoft.com/office/drawing/2014/main" id="{D88FCD8C-B2CC-A46B-250B-BB70C5F9A11C}"/>
                </a:ext>
              </a:extLst>
            </p:cNvPr>
            <p:cNvSpPr>
              <a:spLocks noChangeAspect="1"/>
            </p:cNvSpPr>
            <p:nvPr/>
          </p:nvSpPr>
          <p:spPr>
            <a:xfrm>
              <a:off x="4558840"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8" name="Rechteck 37">
              <a:extLst>
                <a:ext uri="{FF2B5EF4-FFF2-40B4-BE49-F238E27FC236}">
                  <a16:creationId xmlns:a16="http://schemas.microsoft.com/office/drawing/2014/main" id="{80E91BC3-C540-F3DC-E7C1-6875C210CA9B}"/>
                </a:ext>
              </a:extLst>
            </p:cNvPr>
            <p:cNvSpPr>
              <a:spLocks noChangeAspect="1"/>
            </p:cNvSpPr>
            <p:nvPr/>
          </p:nvSpPr>
          <p:spPr>
            <a:xfrm>
              <a:off x="4059169" y="3110993"/>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0" name="Gerade Verbindung 39">
              <a:extLst>
                <a:ext uri="{FF2B5EF4-FFF2-40B4-BE49-F238E27FC236}">
                  <a16:creationId xmlns:a16="http://schemas.microsoft.com/office/drawing/2014/main" id="{BD4F9DDE-D6DE-D261-CB68-96943D46726E}"/>
                </a:ext>
              </a:extLst>
            </p:cNvPr>
            <p:cNvCxnSpPr>
              <a:cxnSpLocks/>
            </p:cNvCxnSpPr>
            <p:nvPr/>
          </p:nvCxnSpPr>
          <p:spPr>
            <a:xfrm>
              <a:off x="5094120" y="2677447"/>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57EAA7B0-8A12-A7A4-7ECA-8E533060BB1B}"/>
                </a:ext>
              </a:extLst>
            </p:cNvPr>
            <p:cNvCxnSpPr>
              <a:cxnSpLocks/>
            </p:cNvCxnSpPr>
            <p:nvPr/>
          </p:nvCxnSpPr>
          <p:spPr>
            <a:xfrm>
              <a:off x="5094120" y="2850865"/>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EC456B91-1E44-0D69-FC6D-C13A1E624DC1}"/>
                </a:ext>
              </a:extLst>
            </p:cNvPr>
            <p:cNvCxnSpPr>
              <a:cxnSpLocks/>
            </p:cNvCxnSpPr>
            <p:nvPr/>
          </p:nvCxnSpPr>
          <p:spPr>
            <a:xfrm>
              <a:off x="5094119" y="3024283"/>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C0A7C9AF-18DC-23D8-DA0E-9977F5858F98}"/>
                </a:ext>
              </a:extLst>
            </p:cNvPr>
            <p:cNvCxnSpPr>
              <a:cxnSpLocks/>
            </p:cNvCxnSpPr>
            <p:nvPr/>
          </p:nvCxnSpPr>
          <p:spPr>
            <a:xfrm>
              <a:off x="5094120" y="2764156"/>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5D552BBC-B86D-B5C4-9FA1-FFFD07B01B30}"/>
                </a:ext>
              </a:extLst>
            </p:cNvPr>
            <p:cNvCxnSpPr>
              <a:cxnSpLocks/>
            </p:cNvCxnSpPr>
            <p:nvPr/>
          </p:nvCxnSpPr>
          <p:spPr>
            <a:xfrm>
              <a:off x="5094120" y="2937574"/>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B608F1E9-9CC5-4051-CF96-B826878EDD59}"/>
                </a:ext>
              </a:extLst>
            </p:cNvPr>
            <p:cNvGrpSpPr/>
            <p:nvPr/>
          </p:nvGrpSpPr>
          <p:grpSpPr>
            <a:xfrm>
              <a:off x="5987854" y="2650447"/>
              <a:ext cx="321789" cy="54000"/>
              <a:chOff x="5616867" y="2645724"/>
              <a:chExt cx="321789" cy="54000"/>
            </a:xfrm>
          </p:grpSpPr>
          <p:sp>
            <p:nvSpPr>
              <p:cNvPr id="13" name="Oval 12">
                <a:extLst>
                  <a:ext uri="{FF2B5EF4-FFF2-40B4-BE49-F238E27FC236}">
                    <a16:creationId xmlns:a16="http://schemas.microsoft.com/office/drawing/2014/main" id="{03DB1680-345A-E10A-C5C7-DA37153DE37E}"/>
                  </a:ext>
                </a:extLst>
              </p:cNvPr>
              <p:cNvSpPr/>
              <p:nvPr/>
            </p:nvSpPr>
            <p:spPr>
              <a:xfrm>
                <a:off x="5616867"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E29EFA86-EFB7-2F83-017A-23DC25E2198D}"/>
                  </a:ext>
                </a:extLst>
              </p:cNvPr>
              <p:cNvSpPr/>
              <p:nvPr/>
            </p:nvSpPr>
            <p:spPr>
              <a:xfrm>
                <a:off x="5706130"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2B92D199-2BA4-BACB-27AD-18AF822E2CCE}"/>
                  </a:ext>
                </a:extLst>
              </p:cNvPr>
              <p:cNvSpPr/>
              <p:nvPr/>
            </p:nvSpPr>
            <p:spPr>
              <a:xfrm>
                <a:off x="5795393"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AF32B65B-8E25-8B7A-CFE0-4F4E93AD7068}"/>
                  </a:ext>
                </a:extLst>
              </p:cNvPr>
              <p:cNvSpPr/>
              <p:nvPr/>
            </p:nvSpPr>
            <p:spPr>
              <a:xfrm>
                <a:off x="5884656"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18" name="Gruppieren 17">
            <a:extLst>
              <a:ext uri="{FF2B5EF4-FFF2-40B4-BE49-F238E27FC236}">
                <a16:creationId xmlns:a16="http://schemas.microsoft.com/office/drawing/2014/main" id="{207BBEE5-0019-559C-A1A4-7A2B9EC1D95A}"/>
              </a:ext>
            </a:extLst>
          </p:cNvPr>
          <p:cNvGrpSpPr/>
          <p:nvPr/>
        </p:nvGrpSpPr>
        <p:grpSpPr>
          <a:xfrm>
            <a:off x="6765531" y="1176268"/>
            <a:ext cx="2524580" cy="1477328"/>
            <a:chOff x="6139296" y="1192388"/>
            <a:chExt cx="3328681" cy="1477328"/>
          </a:xfrm>
        </p:grpSpPr>
        <p:sp>
          <p:nvSpPr>
            <p:cNvPr id="19" name="Abgerundete rechteckige Legende 18">
              <a:extLst>
                <a:ext uri="{FF2B5EF4-FFF2-40B4-BE49-F238E27FC236}">
                  <a16:creationId xmlns:a16="http://schemas.microsoft.com/office/drawing/2014/main" id="{07E4398B-9F24-B01D-467D-63CD289B23E8}"/>
                </a:ext>
              </a:extLst>
            </p:cNvPr>
            <p:cNvSpPr/>
            <p:nvPr/>
          </p:nvSpPr>
          <p:spPr>
            <a:xfrm>
              <a:off x="6139296" y="1192388"/>
              <a:ext cx="3044175" cy="1129754"/>
            </a:xfrm>
            <a:prstGeom prst="wedgeRoundRectCallout">
              <a:avLst>
                <a:gd name="adj1" fmla="val -34951"/>
                <a:gd name="adj2" fmla="val 8990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0FCC2825-891A-E1C8-CD89-14977447EEDF}"/>
                </a:ext>
              </a:extLst>
            </p:cNvPr>
            <p:cNvSpPr txBox="1"/>
            <p:nvPr/>
          </p:nvSpPr>
          <p:spPr>
            <a:xfrm>
              <a:off x="6213115" y="1192388"/>
              <a:ext cx="3254862" cy="1477328"/>
            </a:xfrm>
            <a:prstGeom prst="rect">
              <a:avLst/>
            </a:prstGeom>
            <a:noFill/>
            <a:ln>
              <a:noFill/>
            </a:ln>
          </p:spPr>
          <p:txBody>
            <a:bodyPr wrap="square" rtlCol="0">
              <a:spAutoFit/>
            </a:bodyPr>
            <a:lstStyle/>
            <a:p>
              <a:r>
                <a:rPr lang="de-DE" sz="1800" dirty="0"/>
                <a:t>Ich entbündele den nächsten Zehner. Dann habe ich 14 Einer.</a:t>
              </a:r>
            </a:p>
            <a:p>
              <a:endParaRPr lang="de-DE" sz="1800" dirty="0"/>
            </a:p>
          </p:txBody>
        </p:sp>
      </p:grpSp>
      <p:sp>
        <p:nvSpPr>
          <p:cNvPr id="24" name="Textfeld 23">
            <a:extLst>
              <a:ext uri="{FF2B5EF4-FFF2-40B4-BE49-F238E27FC236}">
                <a16:creationId xmlns:a16="http://schemas.microsoft.com/office/drawing/2014/main" id="{221CDDCB-FD68-796E-994D-6DFD660B25E9}"/>
              </a:ext>
            </a:extLst>
          </p:cNvPr>
          <p:cNvSpPr txBox="1"/>
          <p:nvPr/>
        </p:nvSpPr>
        <p:spPr>
          <a:xfrm>
            <a:off x="2862929" y="2684775"/>
            <a:ext cx="1725588" cy="113877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364 - 128 =</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14 -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8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6</a:t>
            </a:r>
          </a:p>
          <a:p>
            <a:endParaRPr lang="de-DE" sz="1700" u="sng" dirty="0">
              <a:latin typeface="Arial" panose="020B0604020202020204" pitchFamily="34" charset="0"/>
              <a:cs typeface="Arial" panose="020B0604020202020204" pitchFamily="34" charset="0"/>
            </a:endParaRPr>
          </a:p>
          <a:p>
            <a:endParaRPr lang="de-DE" sz="1700" u="sng"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9415482F-BB9C-69AB-A807-F4337E28EC47}"/>
              </a:ext>
            </a:extLst>
          </p:cNvPr>
          <p:cNvSpPr txBox="1"/>
          <p:nvPr/>
        </p:nvSpPr>
        <p:spPr>
          <a:xfrm>
            <a:off x="580260" y="4338084"/>
            <a:ext cx="8245688" cy="1077218"/>
          </a:xfrm>
          <a:prstGeom prst="rect">
            <a:avLst/>
          </a:prstGeom>
          <a:noFill/>
        </p:spPr>
        <p:txBody>
          <a:bodyPr wrap="square" rtlCol="0">
            <a:spAutoFit/>
          </a:bodyPr>
          <a:lstStyle/>
          <a:p>
            <a:pPr marL="342900" indent="-342900">
              <a:buFont typeface="Arial" panose="020B0604020202020204" pitchFamily="34" charset="0"/>
              <a:buChar char="•"/>
            </a:pPr>
            <a:r>
              <a:rPr lang="de-DE" sz="1600" dirty="0"/>
              <a:t>Der Minuend wird mit Mehrsystemblöcken gelegt / mit </a:t>
            </a:r>
            <a:r>
              <a:rPr lang="de-DE" sz="1600" dirty="0" err="1"/>
              <a:t>Plättchenmaterial</a:t>
            </a:r>
            <a:r>
              <a:rPr lang="de-DE" sz="1600" dirty="0"/>
              <a:t> dargestellt.</a:t>
            </a:r>
          </a:p>
          <a:p>
            <a:pPr marL="342900" indent="-342900">
              <a:buFont typeface="Arial" panose="020B0604020202020204" pitchFamily="34" charset="0"/>
              <a:buChar char="•"/>
            </a:pPr>
            <a:r>
              <a:rPr lang="de-DE" sz="1600" dirty="0"/>
              <a:t>Beginnen bei den Einern werden die Einer des Subtrahenden von den </a:t>
            </a:r>
            <a:r>
              <a:rPr lang="de-DE" sz="1600" dirty="0" err="1"/>
              <a:t>Einern</a:t>
            </a:r>
            <a:r>
              <a:rPr lang="de-DE" sz="1600" dirty="0"/>
              <a:t> des Minuenden abgezogen. Ist dies nicht „möglich“, muss ein Zehner des Minuenden entbündelt werden. Ein Zehnerstreifen wird zu 10 Plättchen. </a:t>
            </a:r>
          </a:p>
        </p:txBody>
      </p:sp>
      <p:sp>
        <p:nvSpPr>
          <p:cNvPr id="11" name="Textfeld 10">
            <a:extLst>
              <a:ext uri="{FF2B5EF4-FFF2-40B4-BE49-F238E27FC236}">
                <a16:creationId xmlns:a16="http://schemas.microsoft.com/office/drawing/2014/main" id="{30EE84F8-14DB-6079-FEBE-9D2165DC9735}"/>
              </a:ext>
            </a:extLst>
          </p:cNvPr>
          <p:cNvSpPr txBox="1"/>
          <p:nvPr/>
        </p:nvSpPr>
        <p:spPr>
          <a:xfrm>
            <a:off x="4436897" y="6091185"/>
            <a:ext cx="4715239" cy="261610"/>
          </a:xfrm>
          <a:prstGeom prst="rect">
            <a:avLst/>
          </a:prstGeom>
          <a:noFill/>
        </p:spPr>
        <p:txBody>
          <a:bodyPr wrap="square">
            <a:spAutoFit/>
          </a:bodyPr>
          <a:lstStyle/>
          <a:p>
            <a:pPr algn="r"/>
            <a:r>
              <a:rPr lang="de-DE" sz="1050" b="0" i="0" u="none" strike="noStrike" dirty="0">
                <a:effectLst/>
                <a:latin typeface="Arial" panose="020B0604020202020204" pitchFamily="34" charset="0"/>
                <a:cs typeface="Arial" panose="020B0604020202020204" pitchFamily="34" charset="0"/>
              </a:rPr>
              <a:t>(</a:t>
            </a:r>
            <a:r>
              <a:rPr lang="de-DE" sz="1050" dirty="0">
                <a:solidFill>
                  <a:srgbClr val="222222"/>
                </a:solidFill>
                <a:latin typeface="Arial" panose="020B0604020202020204" pitchFamily="34" charset="0"/>
                <a:cs typeface="Arial" panose="020B0604020202020204" pitchFamily="34" charset="0"/>
              </a:rPr>
              <a:t>https://</a:t>
            </a:r>
            <a:r>
              <a:rPr lang="de-DE" sz="1050" dirty="0" err="1">
                <a:solidFill>
                  <a:srgbClr val="222222"/>
                </a:solidFill>
                <a:latin typeface="Arial" panose="020B0604020202020204" pitchFamily="34" charset="0"/>
                <a:cs typeface="Arial" panose="020B0604020202020204" pitchFamily="34" charset="0"/>
              </a:rPr>
              <a:t>mahiko.dzlm.de</a:t>
            </a:r>
            <a:r>
              <a:rPr lang="de-DE" sz="1050" dirty="0">
                <a:solidFill>
                  <a:srgbClr val="222222"/>
                </a:solidFill>
                <a:latin typeface="Arial" panose="020B0604020202020204" pitchFamily="34" charset="0"/>
                <a:cs typeface="Arial" panose="020B0604020202020204" pitchFamily="34" charset="0"/>
              </a:rPr>
              <a:t>/</a:t>
            </a:r>
            <a:r>
              <a:rPr lang="de-DE" sz="1050" dirty="0" err="1">
                <a:solidFill>
                  <a:srgbClr val="222222"/>
                </a:solidFill>
                <a:latin typeface="Arial" panose="020B0604020202020204" pitchFamily="34" charset="0"/>
                <a:cs typeface="Arial" panose="020B0604020202020204" pitchFamily="34" charset="0"/>
              </a:rPr>
              <a:t>node</a:t>
            </a:r>
            <a:r>
              <a:rPr lang="de-DE" sz="1050" dirty="0">
                <a:solidFill>
                  <a:srgbClr val="222222"/>
                </a:solidFill>
                <a:latin typeface="Arial" panose="020B0604020202020204" pitchFamily="34" charset="0"/>
                <a:cs typeface="Arial" panose="020B0604020202020204" pitchFamily="34" charset="0"/>
              </a:rPr>
              <a:t>/70)</a:t>
            </a:r>
            <a:endParaRPr lang="de-DE" sz="1050" dirty="0">
              <a:latin typeface="Arial" panose="020B0604020202020204" pitchFamily="34" charset="0"/>
              <a:cs typeface="Arial" panose="020B0604020202020204" pitchFamily="34" charset="0"/>
            </a:endParaRPr>
          </a:p>
        </p:txBody>
      </p:sp>
      <p:sp>
        <p:nvSpPr>
          <p:cNvPr id="9" name="Abgerundete rechteckige Legende 8">
            <a:extLst>
              <a:ext uri="{FF2B5EF4-FFF2-40B4-BE49-F238E27FC236}">
                <a16:creationId xmlns:a16="http://schemas.microsoft.com/office/drawing/2014/main" id="{6EE7540D-E881-C445-AFF9-EB2234B8A6BA}"/>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85F18EDA-9A6D-70E9-38A8-3A2A423E6B2A}"/>
              </a:ext>
            </a:extLst>
          </p:cNvPr>
          <p:cNvSpPr txBox="1"/>
          <p:nvPr/>
        </p:nvSpPr>
        <p:spPr>
          <a:xfrm>
            <a:off x="289523" y="1721621"/>
            <a:ext cx="2524684" cy="1200329"/>
          </a:xfrm>
          <a:prstGeom prst="rect">
            <a:avLst/>
          </a:prstGeom>
          <a:noFill/>
          <a:ln>
            <a:noFill/>
          </a:ln>
        </p:spPr>
        <p:txBody>
          <a:bodyPr wrap="square" rtlCol="0">
            <a:spAutoFit/>
          </a:bodyPr>
          <a:lstStyle/>
          <a:p>
            <a:r>
              <a:rPr lang="de-DE" sz="1800" dirty="0"/>
              <a:t>Von den 4 Einern kann ich nicht direkt 8 Einer abziehen.</a:t>
            </a:r>
          </a:p>
          <a:p>
            <a:endParaRPr lang="de-DE" sz="1800" dirty="0"/>
          </a:p>
        </p:txBody>
      </p:sp>
    </p:spTree>
    <p:extLst>
      <p:ext uri="{BB962C8B-B14F-4D97-AF65-F5344CB8AC3E}">
        <p14:creationId xmlns:p14="http://schemas.microsoft.com/office/powerpoint/2010/main" val="4097306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86816-2C1E-C08B-C347-5262EA7D6968}"/>
              </a:ext>
            </a:extLst>
          </p:cNvPr>
          <p:cNvSpPr>
            <a:spLocks noGrp="1"/>
          </p:cNvSpPr>
          <p:nvPr>
            <p:ph type="title"/>
          </p:nvPr>
        </p:nvSpPr>
        <p:spPr>
          <a:xfrm>
            <a:off x="1096423" y="382774"/>
            <a:ext cx="7729525"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3C8DD068-88BD-8B7E-D0A9-6D198A2B870B}"/>
              </a:ext>
            </a:extLst>
          </p:cNvPr>
          <p:cNvSpPr>
            <a:spLocks noGrp="1"/>
          </p:cNvSpPr>
          <p:nvPr>
            <p:ph type="body" sz="quarter" idx="13"/>
          </p:nvPr>
        </p:nvSpPr>
        <p:spPr/>
        <p:txBody>
          <a:bodyPr/>
          <a:lstStyle/>
          <a:p>
            <a:r>
              <a:rPr lang="de-DE" dirty="0"/>
              <a:t>STELLENWEISE SUBTRAHIEREN MIT EINTAUSCHEN</a:t>
            </a:r>
          </a:p>
          <a:p>
            <a:endParaRPr lang="de-DE" dirty="0"/>
          </a:p>
        </p:txBody>
      </p:sp>
      <p:sp>
        <p:nvSpPr>
          <p:cNvPr id="5" name="Datumsplatzhalter 4">
            <a:extLst>
              <a:ext uri="{FF2B5EF4-FFF2-40B4-BE49-F238E27FC236}">
                <a16:creationId xmlns:a16="http://schemas.microsoft.com/office/drawing/2014/main" id="{189D39EA-3E9D-4375-76AC-BF031746A665}"/>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8E4886F5-6B65-0AF6-077F-62EE8962995E}"/>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4" name="Abgerundetes Rechteck 3">
            <a:extLst>
              <a:ext uri="{FF2B5EF4-FFF2-40B4-BE49-F238E27FC236}">
                <a16:creationId xmlns:a16="http://schemas.microsoft.com/office/drawing/2014/main" id="{0D5AFAA0-144C-0706-9C2C-2DF008D73487}"/>
              </a:ext>
            </a:extLst>
          </p:cNvPr>
          <p:cNvSpPr/>
          <p:nvPr/>
        </p:nvSpPr>
        <p:spPr>
          <a:xfrm>
            <a:off x="2104898" y="2287598"/>
            <a:ext cx="5477720" cy="1856131"/>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91B88981-C38D-E011-D8A5-5F3FC16700A8}"/>
              </a:ext>
            </a:extLst>
          </p:cNvPr>
          <p:cNvGrpSpPr/>
          <p:nvPr/>
        </p:nvGrpSpPr>
        <p:grpSpPr>
          <a:xfrm>
            <a:off x="2862929" y="2684775"/>
            <a:ext cx="4137114" cy="1138773"/>
            <a:chOff x="2172529" y="2641843"/>
            <a:chExt cx="4137114" cy="1138773"/>
          </a:xfrm>
        </p:grpSpPr>
        <p:sp>
          <p:nvSpPr>
            <p:cNvPr id="7" name="Textfeld 6">
              <a:extLst>
                <a:ext uri="{FF2B5EF4-FFF2-40B4-BE49-F238E27FC236}">
                  <a16:creationId xmlns:a16="http://schemas.microsoft.com/office/drawing/2014/main" id="{92F6551D-5DBD-7484-423D-724A08DFC8E5}"/>
                </a:ext>
              </a:extLst>
            </p:cNvPr>
            <p:cNvSpPr txBox="1"/>
            <p:nvPr/>
          </p:nvSpPr>
          <p:spPr>
            <a:xfrm>
              <a:off x="2172529" y="2641843"/>
              <a:ext cx="1725588" cy="113877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364 - 128 =</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14 -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8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6</a:t>
              </a:r>
            </a:p>
            <a:p>
              <a:endParaRPr lang="de-DE" sz="1700" u="sng" dirty="0">
                <a:latin typeface="Arial" panose="020B0604020202020204" pitchFamily="34" charset="0"/>
                <a:cs typeface="Arial" panose="020B0604020202020204" pitchFamily="34" charset="0"/>
              </a:endParaRPr>
            </a:p>
            <a:p>
              <a:endParaRPr lang="de-DE" sz="1700" u="sng" dirty="0">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106F0684-4648-546B-0102-8E03DBEE86D5}"/>
                </a:ext>
              </a:extLst>
            </p:cNvPr>
            <p:cNvSpPr>
              <a:spLocks noChangeAspect="1"/>
            </p:cNvSpPr>
            <p:nvPr/>
          </p:nvSpPr>
          <p:spPr>
            <a:xfrm>
              <a:off x="4061185"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8" name="Gruppieren 7">
              <a:extLst>
                <a:ext uri="{FF2B5EF4-FFF2-40B4-BE49-F238E27FC236}">
                  <a16:creationId xmlns:a16="http://schemas.microsoft.com/office/drawing/2014/main" id="{7BCABB69-57B7-3584-C76A-C9372076C25B}"/>
                </a:ext>
              </a:extLst>
            </p:cNvPr>
            <p:cNvGrpSpPr/>
            <p:nvPr/>
          </p:nvGrpSpPr>
          <p:grpSpPr>
            <a:xfrm>
              <a:off x="5071457" y="3107185"/>
              <a:ext cx="749388" cy="53496"/>
              <a:chOff x="2896294" y="5667288"/>
              <a:chExt cx="749388" cy="53496"/>
            </a:xfrm>
          </p:grpSpPr>
          <p:pic>
            <p:nvPicPr>
              <p:cNvPr id="26" name="Grafik 25">
                <a:extLst>
                  <a:ext uri="{FF2B5EF4-FFF2-40B4-BE49-F238E27FC236}">
                    <a16:creationId xmlns:a16="http://schemas.microsoft.com/office/drawing/2014/main" id="{F1230E55-C9E0-8C99-757D-E159F7D7C259}"/>
                  </a:ext>
                </a:extLst>
              </p:cNvPr>
              <p:cNvPicPr>
                <a:picLocks noChangeAspect="1"/>
              </p:cNvPicPr>
              <p:nvPr/>
            </p:nvPicPr>
            <p:blipFill>
              <a:blip r:embed="rId3"/>
              <a:stretch>
                <a:fillRect/>
              </a:stretch>
            </p:blipFill>
            <p:spPr>
              <a:xfrm>
                <a:off x="2896294" y="5667288"/>
                <a:ext cx="54000" cy="53496"/>
              </a:xfrm>
              <a:prstGeom prst="rect">
                <a:avLst/>
              </a:prstGeom>
            </p:spPr>
          </p:pic>
          <p:pic>
            <p:nvPicPr>
              <p:cNvPr id="27" name="Grafik 26">
                <a:extLst>
                  <a:ext uri="{FF2B5EF4-FFF2-40B4-BE49-F238E27FC236}">
                    <a16:creationId xmlns:a16="http://schemas.microsoft.com/office/drawing/2014/main" id="{50930E16-091B-3F16-6F0D-3830C82790B2}"/>
                  </a:ext>
                </a:extLst>
              </p:cNvPr>
              <p:cNvPicPr>
                <a:picLocks noChangeAspect="1"/>
              </p:cNvPicPr>
              <p:nvPr/>
            </p:nvPicPr>
            <p:blipFill>
              <a:blip r:embed="rId3"/>
              <a:stretch>
                <a:fillRect/>
              </a:stretch>
            </p:blipFill>
            <p:spPr>
              <a:xfrm>
                <a:off x="2973559" y="5667288"/>
                <a:ext cx="54000" cy="53496"/>
              </a:xfrm>
              <a:prstGeom prst="rect">
                <a:avLst/>
              </a:prstGeom>
            </p:spPr>
          </p:pic>
          <p:pic>
            <p:nvPicPr>
              <p:cNvPr id="28" name="Grafik 27">
                <a:extLst>
                  <a:ext uri="{FF2B5EF4-FFF2-40B4-BE49-F238E27FC236}">
                    <a16:creationId xmlns:a16="http://schemas.microsoft.com/office/drawing/2014/main" id="{EDBB0C15-99BB-891F-9D5E-96E307A39909}"/>
                  </a:ext>
                </a:extLst>
              </p:cNvPr>
              <p:cNvPicPr>
                <a:picLocks noChangeAspect="1"/>
              </p:cNvPicPr>
              <p:nvPr/>
            </p:nvPicPr>
            <p:blipFill>
              <a:blip r:embed="rId3"/>
              <a:stretch>
                <a:fillRect/>
              </a:stretch>
            </p:blipFill>
            <p:spPr>
              <a:xfrm>
                <a:off x="3050824" y="5667288"/>
                <a:ext cx="54000" cy="53496"/>
              </a:xfrm>
              <a:prstGeom prst="rect">
                <a:avLst/>
              </a:prstGeom>
            </p:spPr>
          </p:pic>
          <p:pic>
            <p:nvPicPr>
              <p:cNvPr id="29" name="Grafik 28">
                <a:extLst>
                  <a:ext uri="{FF2B5EF4-FFF2-40B4-BE49-F238E27FC236}">
                    <a16:creationId xmlns:a16="http://schemas.microsoft.com/office/drawing/2014/main" id="{8EBE4DDD-BDAD-B68C-1556-EFF91DC93AC1}"/>
                  </a:ext>
                </a:extLst>
              </p:cNvPr>
              <p:cNvPicPr>
                <a:picLocks noChangeAspect="1"/>
              </p:cNvPicPr>
              <p:nvPr/>
            </p:nvPicPr>
            <p:blipFill>
              <a:blip r:embed="rId3"/>
              <a:stretch>
                <a:fillRect/>
              </a:stretch>
            </p:blipFill>
            <p:spPr>
              <a:xfrm>
                <a:off x="3282619" y="5667288"/>
                <a:ext cx="54000" cy="53496"/>
              </a:xfrm>
              <a:prstGeom prst="rect">
                <a:avLst/>
              </a:prstGeom>
            </p:spPr>
          </p:pic>
          <p:pic>
            <p:nvPicPr>
              <p:cNvPr id="30" name="Grafik 29">
                <a:extLst>
                  <a:ext uri="{FF2B5EF4-FFF2-40B4-BE49-F238E27FC236}">
                    <a16:creationId xmlns:a16="http://schemas.microsoft.com/office/drawing/2014/main" id="{3D21BE89-83A8-7C0E-A18E-8FFD638CE1C5}"/>
                  </a:ext>
                </a:extLst>
              </p:cNvPr>
              <p:cNvPicPr>
                <a:picLocks noChangeAspect="1"/>
              </p:cNvPicPr>
              <p:nvPr/>
            </p:nvPicPr>
            <p:blipFill>
              <a:blip r:embed="rId3"/>
              <a:stretch>
                <a:fillRect/>
              </a:stretch>
            </p:blipFill>
            <p:spPr>
              <a:xfrm>
                <a:off x="3437149" y="5667288"/>
                <a:ext cx="54000" cy="53496"/>
              </a:xfrm>
              <a:prstGeom prst="rect">
                <a:avLst/>
              </a:prstGeom>
            </p:spPr>
          </p:pic>
          <p:pic>
            <p:nvPicPr>
              <p:cNvPr id="31" name="Grafik 30">
                <a:extLst>
                  <a:ext uri="{FF2B5EF4-FFF2-40B4-BE49-F238E27FC236}">
                    <a16:creationId xmlns:a16="http://schemas.microsoft.com/office/drawing/2014/main" id="{40C91719-4058-2666-6281-98FF0EC8F588}"/>
                  </a:ext>
                </a:extLst>
              </p:cNvPr>
              <p:cNvPicPr>
                <a:picLocks noChangeAspect="1"/>
              </p:cNvPicPr>
              <p:nvPr/>
            </p:nvPicPr>
            <p:blipFill>
              <a:blip r:embed="rId3"/>
              <a:stretch>
                <a:fillRect/>
              </a:stretch>
            </p:blipFill>
            <p:spPr>
              <a:xfrm>
                <a:off x="3591682" y="5667288"/>
                <a:ext cx="54000" cy="53496"/>
              </a:xfrm>
              <a:prstGeom prst="rect">
                <a:avLst/>
              </a:prstGeom>
            </p:spPr>
          </p:pic>
          <p:pic>
            <p:nvPicPr>
              <p:cNvPr id="32" name="Grafik 31">
                <a:extLst>
                  <a:ext uri="{FF2B5EF4-FFF2-40B4-BE49-F238E27FC236}">
                    <a16:creationId xmlns:a16="http://schemas.microsoft.com/office/drawing/2014/main" id="{F97A4C4A-47B5-41ED-1A65-129D71A2BFC9}"/>
                  </a:ext>
                </a:extLst>
              </p:cNvPr>
              <p:cNvPicPr>
                <a:picLocks noChangeAspect="1"/>
              </p:cNvPicPr>
              <p:nvPr/>
            </p:nvPicPr>
            <p:blipFill>
              <a:blip r:embed="rId3"/>
              <a:stretch>
                <a:fillRect/>
              </a:stretch>
            </p:blipFill>
            <p:spPr>
              <a:xfrm>
                <a:off x="3359884" y="5667288"/>
                <a:ext cx="54000" cy="53496"/>
              </a:xfrm>
              <a:prstGeom prst="rect">
                <a:avLst/>
              </a:prstGeom>
            </p:spPr>
          </p:pic>
          <p:pic>
            <p:nvPicPr>
              <p:cNvPr id="33" name="Grafik 32">
                <a:extLst>
                  <a:ext uri="{FF2B5EF4-FFF2-40B4-BE49-F238E27FC236}">
                    <a16:creationId xmlns:a16="http://schemas.microsoft.com/office/drawing/2014/main" id="{934E381C-70B2-E403-009A-F330E93B734D}"/>
                  </a:ext>
                </a:extLst>
              </p:cNvPr>
              <p:cNvPicPr>
                <a:picLocks noChangeAspect="1"/>
              </p:cNvPicPr>
              <p:nvPr/>
            </p:nvPicPr>
            <p:blipFill>
              <a:blip r:embed="rId3"/>
              <a:stretch>
                <a:fillRect/>
              </a:stretch>
            </p:blipFill>
            <p:spPr>
              <a:xfrm>
                <a:off x="3128089" y="5667288"/>
                <a:ext cx="54000" cy="53496"/>
              </a:xfrm>
              <a:prstGeom prst="rect">
                <a:avLst/>
              </a:prstGeom>
            </p:spPr>
          </p:pic>
          <p:pic>
            <p:nvPicPr>
              <p:cNvPr id="34" name="Grafik 33">
                <a:extLst>
                  <a:ext uri="{FF2B5EF4-FFF2-40B4-BE49-F238E27FC236}">
                    <a16:creationId xmlns:a16="http://schemas.microsoft.com/office/drawing/2014/main" id="{3195B557-7369-0ABB-3F28-8800C822BC55}"/>
                  </a:ext>
                </a:extLst>
              </p:cNvPr>
              <p:cNvPicPr>
                <a:picLocks noChangeAspect="1"/>
              </p:cNvPicPr>
              <p:nvPr/>
            </p:nvPicPr>
            <p:blipFill>
              <a:blip r:embed="rId3"/>
              <a:stretch>
                <a:fillRect/>
              </a:stretch>
            </p:blipFill>
            <p:spPr>
              <a:xfrm>
                <a:off x="3205354" y="5667288"/>
                <a:ext cx="54000" cy="53496"/>
              </a:xfrm>
              <a:prstGeom prst="rect">
                <a:avLst/>
              </a:prstGeom>
            </p:spPr>
          </p:pic>
          <p:pic>
            <p:nvPicPr>
              <p:cNvPr id="35" name="Grafik 34">
                <a:extLst>
                  <a:ext uri="{FF2B5EF4-FFF2-40B4-BE49-F238E27FC236}">
                    <a16:creationId xmlns:a16="http://schemas.microsoft.com/office/drawing/2014/main" id="{449CEB29-4416-C12E-B84F-F30566747225}"/>
                  </a:ext>
                </a:extLst>
              </p:cNvPr>
              <p:cNvPicPr>
                <a:picLocks noChangeAspect="1"/>
              </p:cNvPicPr>
              <p:nvPr/>
            </p:nvPicPr>
            <p:blipFill>
              <a:blip r:embed="rId3"/>
              <a:stretch>
                <a:fillRect/>
              </a:stretch>
            </p:blipFill>
            <p:spPr>
              <a:xfrm>
                <a:off x="3514414" y="5667288"/>
                <a:ext cx="54000" cy="53496"/>
              </a:xfrm>
              <a:prstGeom prst="rect">
                <a:avLst/>
              </a:prstGeom>
            </p:spPr>
          </p:pic>
        </p:grpSp>
        <p:sp>
          <p:nvSpPr>
            <p:cNvPr id="37" name="Rechteck 36">
              <a:extLst>
                <a:ext uri="{FF2B5EF4-FFF2-40B4-BE49-F238E27FC236}">
                  <a16:creationId xmlns:a16="http://schemas.microsoft.com/office/drawing/2014/main" id="{D88FCD8C-B2CC-A46B-250B-BB70C5F9A11C}"/>
                </a:ext>
              </a:extLst>
            </p:cNvPr>
            <p:cNvSpPr>
              <a:spLocks noChangeAspect="1"/>
            </p:cNvSpPr>
            <p:nvPr/>
          </p:nvSpPr>
          <p:spPr>
            <a:xfrm>
              <a:off x="4558840"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8" name="Rechteck 37">
              <a:extLst>
                <a:ext uri="{FF2B5EF4-FFF2-40B4-BE49-F238E27FC236}">
                  <a16:creationId xmlns:a16="http://schemas.microsoft.com/office/drawing/2014/main" id="{80E91BC3-C540-F3DC-E7C1-6875C210CA9B}"/>
                </a:ext>
              </a:extLst>
            </p:cNvPr>
            <p:cNvSpPr>
              <a:spLocks noChangeAspect="1"/>
            </p:cNvSpPr>
            <p:nvPr/>
          </p:nvSpPr>
          <p:spPr>
            <a:xfrm>
              <a:off x="4059169" y="3110993"/>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0" name="Gerade Verbindung 39">
              <a:extLst>
                <a:ext uri="{FF2B5EF4-FFF2-40B4-BE49-F238E27FC236}">
                  <a16:creationId xmlns:a16="http://schemas.microsoft.com/office/drawing/2014/main" id="{BD4F9DDE-D6DE-D261-CB68-96943D46726E}"/>
                </a:ext>
              </a:extLst>
            </p:cNvPr>
            <p:cNvCxnSpPr>
              <a:cxnSpLocks/>
            </p:cNvCxnSpPr>
            <p:nvPr/>
          </p:nvCxnSpPr>
          <p:spPr>
            <a:xfrm>
              <a:off x="5094120" y="2677447"/>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57EAA7B0-8A12-A7A4-7ECA-8E533060BB1B}"/>
                </a:ext>
              </a:extLst>
            </p:cNvPr>
            <p:cNvCxnSpPr>
              <a:cxnSpLocks/>
            </p:cNvCxnSpPr>
            <p:nvPr/>
          </p:nvCxnSpPr>
          <p:spPr>
            <a:xfrm>
              <a:off x="5094120" y="2850865"/>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EC456B91-1E44-0D69-FC6D-C13A1E624DC1}"/>
                </a:ext>
              </a:extLst>
            </p:cNvPr>
            <p:cNvCxnSpPr>
              <a:cxnSpLocks/>
            </p:cNvCxnSpPr>
            <p:nvPr/>
          </p:nvCxnSpPr>
          <p:spPr>
            <a:xfrm>
              <a:off x="5094119" y="3024283"/>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C0A7C9AF-18DC-23D8-DA0E-9977F5858F98}"/>
                </a:ext>
              </a:extLst>
            </p:cNvPr>
            <p:cNvCxnSpPr>
              <a:cxnSpLocks/>
            </p:cNvCxnSpPr>
            <p:nvPr/>
          </p:nvCxnSpPr>
          <p:spPr>
            <a:xfrm>
              <a:off x="5094120" y="2764156"/>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5D552BBC-B86D-B5C4-9FA1-FFFD07B01B30}"/>
                </a:ext>
              </a:extLst>
            </p:cNvPr>
            <p:cNvCxnSpPr>
              <a:cxnSpLocks/>
            </p:cNvCxnSpPr>
            <p:nvPr/>
          </p:nvCxnSpPr>
          <p:spPr>
            <a:xfrm>
              <a:off x="5094120" y="2937574"/>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B608F1E9-9CC5-4051-CF96-B826878EDD59}"/>
                </a:ext>
              </a:extLst>
            </p:cNvPr>
            <p:cNvGrpSpPr/>
            <p:nvPr/>
          </p:nvGrpSpPr>
          <p:grpSpPr>
            <a:xfrm>
              <a:off x="5987854" y="2650447"/>
              <a:ext cx="321789" cy="54000"/>
              <a:chOff x="5616867" y="2645724"/>
              <a:chExt cx="321789" cy="54000"/>
            </a:xfrm>
          </p:grpSpPr>
          <p:sp>
            <p:nvSpPr>
              <p:cNvPr id="13" name="Oval 12">
                <a:extLst>
                  <a:ext uri="{FF2B5EF4-FFF2-40B4-BE49-F238E27FC236}">
                    <a16:creationId xmlns:a16="http://schemas.microsoft.com/office/drawing/2014/main" id="{03DB1680-345A-E10A-C5C7-DA37153DE37E}"/>
                  </a:ext>
                </a:extLst>
              </p:cNvPr>
              <p:cNvSpPr/>
              <p:nvPr/>
            </p:nvSpPr>
            <p:spPr>
              <a:xfrm>
                <a:off x="5616867"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E29EFA86-EFB7-2F83-017A-23DC25E2198D}"/>
                  </a:ext>
                </a:extLst>
              </p:cNvPr>
              <p:cNvSpPr/>
              <p:nvPr/>
            </p:nvSpPr>
            <p:spPr>
              <a:xfrm>
                <a:off x="5706130"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2B92D199-2BA4-BACB-27AD-18AF822E2CCE}"/>
                  </a:ext>
                </a:extLst>
              </p:cNvPr>
              <p:cNvSpPr/>
              <p:nvPr/>
            </p:nvSpPr>
            <p:spPr>
              <a:xfrm>
                <a:off x="5795393"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AF32B65B-8E25-8B7A-CFE0-4F4E93AD7068}"/>
                  </a:ext>
                </a:extLst>
              </p:cNvPr>
              <p:cNvSpPr/>
              <p:nvPr/>
            </p:nvSpPr>
            <p:spPr>
              <a:xfrm>
                <a:off x="5884656"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1" name="Gruppieren 20">
            <a:extLst>
              <a:ext uri="{FF2B5EF4-FFF2-40B4-BE49-F238E27FC236}">
                <a16:creationId xmlns:a16="http://schemas.microsoft.com/office/drawing/2014/main" id="{65B3BA0B-BF7F-6226-D3C7-18E3C050C316}"/>
              </a:ext>
            </a:extLst>
          </p:cNvPr>
          <p:cNvGrpSpPr/>
          <p:nvPr/>
        </p:nvGrpSpPr>
        <p:grpSpPr>
          <a:xfrm>
            <a:off x="6511245" y="1158463"/>
            <a:ext cx="2589557" cy="1505885"/>
            <a:chOff x="6511245" y="1158463"/>
            <a:chExt cx="2589557" cy="1505885"/>
          </a:xfrm>
        </p:grpSpPr>
        <p:sp>
          <p:nvSpPr>
            <p:cNvPr id="22" name="Abgerundete rechteckige Legende 21">
              <a:extLst>
                <a:ext uri="{FF2B5EF4-FFF2-40B4-BE49-F238E27FC236}">
                  <a16:creationId xmlns:a16="http://schemas.microsoft.com/office/drawing/2014/main" id="{D8C9EA6B-5638-9226-64A5-32F75D852C88}"/>
                </a:ext>
              </a:extLst>
            </p:cNvPr>
            <p:cNvSpPr/>
            <p:nvPr/>
          </p:nvSpPr>
          <p:spPr>
            <a:xfrm>
              <a:off x="6511245" y="1158463"/>
              <a:ext cx="2589557" cy="1291856"/>
            </a:xfrm>
            <a:prstGeom prst="wedgeRoundRectCallout">
              <a:avLst>
                <a:gd name="adj1" fmla="val 3608"/>
                <a:gd name="adj2" fmla="val 8559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B52B2C57-000F-B1DC-959C-6C5FBABC41F5}"/>
                </a:ext>
              </a:extLst>
            </p:cNvPr>
            <p:cNvSpPr txBox="1"/>
            <p:nvPr/>
          </p:nvSpPr>
          <p:spPr>
            <a:xfrm>
              <a:off x="6573699" y="1187020"/>
              <a:ext cx="2524684" cy="1477328"/>
            </a:xfrm>
            <a:prstGeom prst="rect">
              <a:avLst/>
            </a:prstGeom>
            <a:noFill/>
            <a:ln>
              <a:noFill/>
            </a:ln>
          </p:spPr>
          <p:txBody>
            <a:bodyPr wrap="square" rtlCol="0">
              <a:spAutoFit/>
            </a:bodyPr>
            <a:lstStyle/>
            <a:p>
              <a:r>
                <a:rPr lang="de-DE" sz="1800" dirty="0"/>
                <a:t>Von den 14 </a:t>
              </a:r>
              <a:r>
                <a:rPr lang="de-DE" sz="1800" dirty="0" err="1"/>
                <a:t>Einern</a:t>
              </a:r>
              <a:r>
                <a:rPr lang="de-DE" sz="1800" dirty="0"/>
                <a:t> kann ich 8 Einer abziehen. Es bleiben 6 Einer übrig</a:t>
              </a:r>
            </a:p>
            <a:p>
              <a:endParaRPr lang="de-DE" sz="1800" dirty="0"/>
            </a:p>
          </p:txBody>
        </p:sp>
      </p:grpSp>
      <p:cxnSp>
        <p:nvCxnSpPr>
          <p:cNvPr id="36" name="Gerade Verbindung 35">
            <a:extLst>
              <a:ext uri="{FF2B5EF4-FFF2-40B4-BE49-F238E27FC236}">
                <a16:creationId xmlns:a16="http://schemas.microsoft.com/office/drawing/2014/main" id="{CCC541AF-77EB-4D28-FA10-9802003FD612}"/>
              </a:ext>
            </a:extLst>
          </p:cNvPr>
          <p:cNvCxnSpPr>
            <a:cxnSpLocks/>
          </p:cNvCxnSpPr>
          <p:nvPr/>
        </p:nvCxnSpPr>
        <p:spPr>
          <a:xfrm flipV="1">
            <a:off x="6215747" y="3150117"/>
            <a:ext cx="295498" cy="454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CFF94C4E-4F2C-6432-957B-3D0018C25B65}"/>
              </a:ext>
            </a:extLst>
          </p:cNvPr>
          <p:cNvCxnSpPr>
            <a:cxnSpLocks/>
          </p:cNvCxnSpPr>
          <p:nvPr/>
        </p:nvCxnSpPr>
        <p:spPr>
          <a:xfrm flipV="1">
            <a:off x="6636451" y="2693379"/>
            <a:ext cx="402651" cy="576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8" name="Gruppieren 47">
            <a:extLst>
              <a:ext uri="{FF2B5EF4-FFF2-40B4-BE49-F238E27FC236}">
                <a16:creationId xmlns:a16="http://schemas.microsoft.com/office/drawing/2014/main" id="{44571CC4-A69E-290E-BB7A-C93DA63A6CBF}"/>
              </a:ext>
            </a:extLst>
          </p:cNvPr>
          <p:cNvGrpSpPr/>
          <p:nvPr/>
        </p:nvGrpSpPr>
        <p:grpSpPr>
          <a:xfrm>
            <a:off x="238540" y="1634650"/>
            <a:ext cx="2603488" cy="1112729"/>
            <a:chOff x="238540" y="1634650"/>
            <a:chExt cx="2603488" cy="1112729"/>
          </a:xfrm>
        </p:grpSpPr>
        <p:sp>
          <p:nvSpPr>
            <p:cNvPr id="49" name="Abgerundete rechteckige Legende 48">
              <a:extLst>
                <a:ext uri="{FF2B5EF4-FFF2-40B4-BE49-F238E27FC236}">
                  <a16:creationId xmlns:a16="http://schemas.microsoft.com/office/drawing/2014/main" id="{DB657AA5-883D-0129-B64D-202E44982A0F}"/>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17BAB4BC-9336-55DA-FA6D-74CDABD7885C}"/>
                </a:ext>
              </a:extLst>
            </p:cNvPr>
            <p:cNvSpPr txBox="1"/>
            <p:nvPr/>
          </p:nvSpPr>
          <p:spPr>
            <a:xfrm>
              <a:off x="317344" y="1824049"/>
              <a:ext cx="2524684" cy="923330"/>
            </a:xfrm>
            <a:prstGeom prst="rect">
              <a:avLst/>
            </a:prstGeom>
            <a:noFill/>
            <a:ln>
              <a:noFill/>
            </a:ln>
          </p:spPr>
          <p:txBody>
            <a:bodyPr wrap="square" rtlCol="0">
              <a:spAutoFit/>
            </a:bodyPr>
            <a:lstStyle/>
            <a:p>
              <a:r>
                <a:rPr lang="de-DE" sz="1800" dirty="0"/>
                <a:t>Ich schreibe 14 minus 8 gleich 6.</a:t>
              </a:r>
            </a:p>
            <a:p>
              <a:endParaRPr lang="de-DE" sz="1800" dirty="0"/>
            </a:p>
          </p:txBody>
        </p:sp>
      </p:grpSp>
      <p:sp>
        <p:nvSpPr>
          <p:cNvPr id="9" name="Textfeld 8">
            <a:extLst>
              <a:ext uri="{FF2B5EF4-FFF2-40B4-BE49-F238E27FC236}">
                <a16:creationId xmlns:a16="http://schemas.microsoft.com/office/drawing/2014/main" id="{C761F88E-1E1B-D611-BCD0-612C011B1DB6}"/>
              </a:ext>
            </a:extLst>
          </p:cNvPr>
          <p:cNvSpPr txBox="1"/>
          <p:nvPr/>
        </p:nvSpPr>
        <p:spPr>
          <a:xfrm>
            <a:off x="580260" y="4338084"/>
            <a:ext cx="8245688" cy="1938992"/>
          </a:xfrm>
          <a:prstGeom prst="rect">
            <a:avLst/>
          </a:prstGeom>
          <a:noFill/>
        </p:spPr>
        <p:txBody>
          <a:bodyPr wrap="square" rtlCol="0">
            <a:spAutoFit/>
          </a:bodyPr>
          <a:lstStyle/>
          <a:p>
            <a:pPr marL="342900" indent="-342900">
              <a:buFont typeface="Arial" panose="020B0604020202020204" pitchFamily="34" charset="0"/>
              <a:buChar char="•"/>
            </a:pPr>
            <a:r>
              <a:rPr lang="de-DE" sz="1600" dirty="0"/>
              <a:t>Der Minuend wird mit Mehrsystemblöcken gelegt / mit </a:t>
            </a:r>
            <a:r>
              <a:rPr lang="de-DE" sz="1600" dirty="0" err="1"/>
              <a:t>Plättchenmaterial</a:t>
            </a:r>
            <a:r>
              <a:rPr lang="de-DE" sz="1600" dirty="0"/>
              <a:t> dargestellt.</a:t>
            </a:r>
          </a:p>
          <a:p>
            <a:pPr marL="342900" indent="-342900">
              <a:buFont typeface="Arial" panose="020B0604020202020204" pitchFamily="34" charset="0"/>
              <a:buChar char="•"/>
            </a:pPr>
            <a:r>
              <a:rPr lang="de-DE" sz="1600" dirty="0"/>
              <a:t>Beginnen bei den Einern werden die Einer des Subtrahenden von den </a:t>
            </a:r>
            <a:r>
              <a:rPr lang="de-DE" sz="1600" dirty="0" err="1"/>
              <a:t>Einern</a:t>
            </a:r>
            <a:r>
              <a:rPr lang="de-DE" sz="1600" dirty="0"/>
              <a:t> des Minuenden abgezogen. Ist dies nicht „möglich“, muss ein Zehner des Minuenden entbündelt werden. Ein Zehnerstreifen wird zu 10 Plättchen. </a:t>
            </a:r>
          </a:p>
          <a:p>
            <a:pPr marL="342900" indent="-342900">
              <a:buFont typeface="Arial" panose="020B0604020202020204" pitchFamily="34" charset="0"/>
              <a:buChar char="•"/>
            </a:pPr>
            <a:r>
              <a:rPr lang="de-DE" sz="1600" dirty="0"/>
              <a:t>Die Einer des Subtrahenden können nun von den Einern des Minuenden (+10) abgezogen werden. Die entsprechenden Einer werden durchgestrichen.</a:t>
            </a:r>
          </a:p>
          <a:p>
            <a:endParaRPr lang="de-DE" dirty="0"/>
          </a:p>
        </p:txBody>
      </p:sp>
      <p:sp>
        <p:nvSpPr>
          <p:cNvPr id="18" name="Textfeld 17">
            <a:extLst>
              <a:ext uri="{FF2B5EF4-FFF2-40B4-BE49-F238E27FC236}">
                <a16:creationId xmlns:a16="http://schemas.microsoft.com/office/drawing/2014/main" id="{AF663BE6-64E1-CCC9-E6A2-D5C35B99EE8D}"/>
              </a:ext>
            </a:extLst>
          </p:cNvPr>
          <p:cNvSpPr txBox="1"/>
          <p:nvPr/>
        </p:nvSpPr>
        <p:spPr>
          <a:xfrm>
            <a:off x="4436897" y="6091185"/>
            <a:ext cx="4715239" cy="261610"/>
          </a:xfrm>
          <a:prstGeom prst="rect">
            <a:avLst/>
          </a:prstGeom>
          <a:noFill/>
        </p:spPr>
        <p:txBody>
          <a:bodyPr wrap="square">
            <a:spAutoFit/>
          </a:bodyPr>
          <a:lstStyle/>
          <a:p>
            <a:pPr algn="r"/>
            <a:r>
              <a:rPr lang="de-DE" sz="1050" b="0" i="0" u="none" strike="noStrike" dirty="0">
                <a:effectLst/>
                <a:latin typeface="Arial" panose="020B0604020202020204" pitchFamily="34" charset="0"/>
                <a:cs typeface="Arial" panose="020B0604020202020204" pitchFamily="34" charset="0"/>
              </a:rPr>
              <a:t>(</a:t>
            </a:r>
            <a:r>
              <a:rPr lang="de-DE" sz="1050" dirty="0">
                <a:solidFill>
                  <a:srgbClr val="222222"/>
                </a:solidFill>
                <a:latin typeface="Arial" panose="020B0604020202020204" pitchFamily="34" charset="0"/>
                <a:cs typeface="Arial" panose="020B0604020202020204" pitchFamily="34" charset="0"/>
              </a:rPr>
              <a:t>https://</a:t>
            </a:r>
            <a:r>
              <a:rPr lang="de-DE" sz="1050" dirty="0" err="1">
                <a:solidFill>
                  <a:srgbClr val="222222"/>
                </a:solidFill>
                <a:latin typeface="Arial" panose="020B0604020202020204" pitchFamily="34" charset="0"/>
                <a:cs typeface="Arial" panose="020B0604020202020204" pitchFamily="34" charset="0"/>
              </a:rPr>
              <a:t>mahiko.dzlm.de</a:t>
            </a:r>
            <a:r>
              <a:rPr lang="de-DE" sz="1050" dirty="0">
                <a:solidFill>
                  <a:srgbClr val="222222"/>
                </a:solidFill>
                <a:latin typeface="Arial" panose="020B0604020202020204" pitchFamily="34" charset="0"/>
                <a:cs typeface="Arial" panose="020B0604020202020204" pitchFamily="34" charset="0"/>
              </a:rPr>
              <a:t>/</a:t>
            </a:r>
            <a:r>
              <a:rPr lang="de-DE" sz="1050" dirty="0" err="1">
                <a:solidFill>
                  <a:srgbClr val="222222"/>
                </a:solidFill>
                <a:latin typeface="Arial" panose="020B0604020202020204" pitchFamily="34" charset="0"/>
                <a:cs typeface="Arial" panose="020B0604020202020204" pitchFamily="34" charset="0"/>
              </a:rPr>
              <a:t>node</a:t>
            </a:r>
            <a:r>
              <a:rPr lang="de-DE" sz="1050" dirty="0">
                <a:solidFill>
                  <a:srgbClr val="222222"/>
                </a:solidFill>
                <a:latin typeface="Arial" panose="020B0604020202020204" pitchFamily="34" charset="0"/>
                <a:cs typeface="Arial" panose="020B0604020202020204" pitchFamily="34" charset="0"/>
              </a:rPr>
              <a:t>/70)</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3242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86816-2C1E-C08B-C347-5262EA7D6968}"/>
              </a:ext>
            </a:extLst>
          </p:cNvPr>
          <p:cNvSpPr>
            <a:spLocks noGrp="1"/>
          </p:cNvSpPr>
          <p:nvPr>
            <p:ph type="title"/>
          </p:nvPr>
        </p:nvSpPr>
        <p:spPr>
          <a:xfrm>
            <a:off x="1096423" y="382774"/>
            <a:ext cx="7729525"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3C8DD068-88BD-8B7E-D0A9-6D198A2B870B}"/>
              </a:ext>
            </a:extLst>
          </p:cNvPr>
          <p:cNvSpPr>
            <a:spLocks noGrp="1"/>
          </p:cNvSpPr>
          <p:nvPr>
            <p:ph type="body" sz="quarter" idx="13"/>
          </p:nvPr>
        </p:nvSpPr>
        <p:spPr/>
        <p:txBody>
          <a:bodyPr/>
          <a:lstStyle/>
          <a:p>
            <a:r>
              <a:rPr lang="de-DE" dirty="0"/>
              <a:t>STELLENWEISE SUBTRAHIEREN MIT EINTAUSCHEN</a:t>
            </a:r>
          </a:p>
          <a:p>
            <a:endParaRPr lang="de-DE" dirty="0"/>
          </a:p>
        </p:txBody>
      </p:sp>
      <p:sp>
        <p:nvSpPr>
          <p:cNvPr id="5" name="Datumsplatzhalter 4">
            <a:extLst>
              <a:ext uri="{FF2B5EF4-FFF2-40B4-BE49-F238E27FC236}">
                <a16:creationId xmlns:a16="http://schemas.microsoft.com/office/drawing/2014/main" id="{189D39EA-3E9D-4375-76AC-BF031746A665}"/>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8E4886F5-6B65-0AF6-077F-62EE8962995E}"/>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4" name="Abgerundetes Rechteck 3">
            <a:extLst>
              <a:ext uri="{FF2B5EF4-FFF2-40B4-BE49-F238E27FC236}">
                <a16:creationId xmlns:a16="http://schemas.microsoft.com/office/drawing/2014/main" id="{0D5AFAA0-144C-0706-9C2C-2DF008D73487}"/>
              </a:ext>
            </a:extLst>
          </p:cNvPr>
          <p:cNvSpPr/>
          <p:nvPr/>
        </p:nvSpPr>
        <p:spPr>
          <a:xfrm>
            <a:off x="2104898" y="2287598"/>
            <a:ext cx="5477720" cy="1856131"/>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91B88981-C38D-E011-D8A5-5F3FC16700A8}"/>
              </a:ext>
            </a:extLst>
          </p:cNvPr>
          <p:cNvGrpSpPr/>
          <p:nvPr/>
        </p:nvGrpSpPr>
        <p:grpSpPr>
          <a:xfrm>
            <a:off x="2862929" y="2684775"/>
            <a:ext cx="4137114" cy="1138773"/>
            <a:chOff x="2172529" y="2641843"/>
            <a:chExt cx="4137114" cy="1138773"/>
          </a:xfrm>
        </p:grpSpPr>
        <p:sp>
          <p:nvSpPr>
            <p:cNvPr id="7" name="Textfeld 6">
              <a:extLst>
                <a:ext uri="{FF2B5EF4-FFF2-40B4-BE49-F238E27FC236}">
                  <a16:creationId xmlns:a16="http://schemas.microsoft.com/office/drawing/2014/main" id="{92F6551D-5DBD-7484-423D-724A08DFC8E5}"/>
                </a:ext>
              </a:extLst>
            </p:cNvPr>
            <p:cNvSpPr txBox="1"/>
            <p:nvPr/>
          </p:nvSpPr>
          <p:spPr>
            <a:xfrm>
              <a:off x="2172529" y="2641843"/>
              <a:ext cx="1725588" cy="113877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364 - 128 =</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14 -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8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6</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50 -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20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30</a:t>
              </a:r>
            </a:p>
            <a:p>
              <a:endParaRPr lang="de-DE" sz="1700" dirty="0">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106F0684-4648-546B-0102-8E03DBEE86D5}"/>
                </a:ext>
              </a:extLst>
            </p:cNvPr>
            <p:cNvSpPr>
              <a:spLocks noChangeAspect="1"/>
            </p:cNvSpPr>
            <p:nvPr/>
          </p:nvSpPr>
          <p:spPr>
            <a:xfrm>
              <a:off x="4061185"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8" name="Gruppieren 7">
              <a:extLst>
                <a:ext uri="{FF2B5EF4-FFF2-40B4-BE49-F238E27FC236}">
                  <a16:creationId xmlns:a16="http://schemas.microsoft.com/office/drawing/2014/main" id="{7BCABB69-57B7-3584-C76A-C9372076C25B}"/>
                </a:ext>
              </a:extLst>
            </p:cNvPr>
            <p:cNvGrpSpPr/>
            <p:nvPr/>
          </p:nvGrpSpPr>
          <p:grpSpPr>
            <a:xfrm>
              <a:off x="5071457" y="3107185"/>
              <a:ext cx="749388" cy="53496"/>
              <a:chOff x="2896294" y="5667288"/>
              <a:chExt cx="749388" cy="53496"/>
            </a:xfrm>
          </p:grpSpPr>
          <p:pic>
            <p:nvPicPr>
              <p:cNvPr id="26" name="Grafik 25">
                <a:extLst>
                  <a:ext uri="{FF2B5EF4-FFF2-40B4-BE49-F238E27FC236}">
                    <a16:creationId xmlns:a16="http://schemas.microsoft.com/office/drawing/2014/main" id="{F1230E55-C9E0-8C99-757D-E159F7D7C259}"/>
                  </a:ext>
                </a:extLst>
              </p:cNvPr>
              <p:cNvPicPr>
                <a:picLocks noChangeAspect="1"/>
              </p:cNvPicPr>
              <p:nvPr/>
            </p:nvPicPr>
            <p:blipFill>
              <a:blip r:embed="rId3"/>
              <a:stretch>
                <a:fillRect/>
              </a:stretch>
            </p:blipFill>
            <p:spPr>
              <a:xfrm>
                <a:off x="2896294" y="5667288"/>
                <a:ext cx="54000" cy="53496"/>
              </a:xfrm>
              <a:prstGeom prst="rect">
                <a:avLst/>
              </a:prstGeom>
            </p:spPr>
          </p:pic>
          <p:pic>
            <p:nvPicPr>
              <p:cNvPr id="27" name="Grafik 26">
                <a:extLst>
                  <a:ext uri="{FF2B5EF4-FFF2-40B4-BE49-F238E27FC236}">
                    <a16:creationId xmlns:a16="http://schemas.microsoft.com/office/drawing/2014/main" id="{50930E16-091B-3F16-6F0D-3830C82790B2}"/>
                  </a:ext>
                </a:extLst>
              </p:cNvPr>
              <p:cNvPicPr>
                <a:picLocks noChangeAspect="1"/>
              </p:cNvPicPr>
              <p:nvPr/>
            </p:nvPicPr>
            <p:blipFill>
              <a:blip r:embed="rId3"/>
              <a:stretch>
                <a:fillRect/>
              </a:stretch>
            </p:blipFill>
            <p:spPr>
              <a:xfrm>
                <a:off x="2973559" y="5667288"/>
                <a:ext cx="54000" cy="53496"/>
              </a:xfrm>
              <a:prstGeom prst="rect">
                <a:avLst/>
              </a:prstGeom>
            </p:spPr>
          </p:pic>
          <p:pic>
            <p:nvPicPr>
              <p:cNvPr id="28" name="Grafik 27">
                <a:extLst>
                  <a:ext uri="{FF2B5EF4-FFF2-40B4-BE49-F238E27FC236}">
                    <a16:creationId xmlns:a16="http://schemas.microsoft.com/office/drawing/2014/main" id="{EDBB0C15-99BB-891F-9D5E-96E307A39909}"/>
                  </a:ext>
                </a:extLst>
              </p:cNvPr>
              <p:cNvPicPr>
                <a:picLocks noChangeAspect="1"/>
              </p:cNvPicPr>
              <p:nvPr/>
            </p:nvPicPr>
            <p:blipFill>
              <a:blip r:embed="rId3"/>
              <a:stretch>
                <a:fillRect/>
              </a:stretch>
            </p:blipFill>
            <p:spPr>
              <a:xfrm>
                <a:off x="3050824" y="5667288"/>
                <a:ext cx="54000" cy="53496"/>
              </a:xfrm>
              <a:prstGeom prst="rect">
                <a:avLst/>
              </a:prstGeom>
            </p:spPr>
          </p:pic>
          <p:pic>
            <p:nvPicPr>
              <p:cNvPr id="29" name="Grafik 28">
                <a:extLst>
                  <a:ext uri="{FF2B5EF4-FFF2-40B4-BE49-F238E27FC236}">
                    <a16:creationId xmlns:a16="http://schemas.microsoft.com/office/drawing/2014/main" id="{8EBE4DDD-BDAD-B68C-1556-EFF91DC93AC1}"/>
                  </a:ext>
                </a:extLst>
              </p:cNvPr>
              <p:cNvPicPr>
                <a:picLocks noChangeAspect="1"/>
              </p:cNvPicPr>
              <p:nvPr/>
            </p:nvPicPr>
            <p:blipFill>
              <a:blip r:embed="rId3"/>
              <a:stretch>
                <a:fillRect/>
              </a:stretch>
            </p:blipFill>
            <p:spPr>
              <a:xfrm>
                <a:off x="3282619" y="5667288"/>
                <a:ext cx="54000" cy="53496"/>
              </a:xfrm>
              <a:prstGeom prst="rect">
                <a:avLst/>
              </a:prstGeom>
            </p:spPr>
          </p:pic>
          <p:pic>
            <p:nvPicPr>
              <p:cNvPr id="30" name="Grafik 29">
                <a:extLst>
                  <a:ext uri="{FF2B5EF4-FFF2-40B4-BE49-F238E27FC236}">
                    <a16:creationId xmlns:a16="http://schemas.microsoft.com/office/drawing/2014/main" id="{3D21BE89-83A8-7C0E-A18E-8FFD638CE1C5}"/>
                  </a:ext>
                </a:extLst>
              </p:cNvPr>
              <p:cNvPicPr>
                <a:picLocks noChangeAspect="1"/>
              </p:cNvPicPr>
              <p:nvPr/>
            </p:nvPicPr>
            <p:blipFill>
              <a:blip r:embed="rId3"/>
              <a:stretch>
                <a:fillRect/>
              </a:stretch>
            </p:blipFill>
            <p:spPr>
              <a:xfrm>
                <a:off x="3437149" y="5667288"/>
                <a:ext cx="54000" cy="53496"/>
              </a:xfrm>
              <a:prstGeom prst="rect">
                <a:avLst/>
              </a:prstGeom>
            </p:spPr>
          </p:pic>
          <p:pic>
            <p:nvPicPr>
              <p:cNvPr id="31" name="Grafik 30">
                <a:extLst>
                  <a:ext uri="{FF2B5EF4-FFF2-40B4-BE49-F238E27FC236}">
                    <a16:creationId xmlns:a16="http://schemas.microsoft.com/office/drawing/2014/main" id="{40C91719-4058-2666-6281-98FF0EC8F588}"/>
                  </a:ext>
                </a:extLst>
              </p:cNvPr>
              <p:cNvPicPr>
                <a:picLocks noChangeAspect="1"/>
              </p:cNvPicPr>
              <p:nvPr/>
            </p:nvPicPr>
            <p:blipFill>
              <a:blip r:embed="rId3"/>
              <a:stretch>
                <a:fillRect/>
              </a:stretch>
            </p:blipFill>
            <p:spPr>
              <a:xfrm>
                <a:off x="3591682" y="5667288"/>
                <a:ext cx="54000" cy="53496"/>
              </a:xfrm>
              <a:prstGeom prst="rect">
                <a:avLst/>
              </a:prstGeom>
            </p:spPr>
          </p:pic>
          <p:pic>
            <p:nvPicPr>
              <p:cNvPr id="32" name="Grafik 31">
                <a:extLst>
                  <a:ext uri="{FF2B5EF4-FFF2-40B4-BE49-F238E27FC236}">
                    <a16:creationId xmlns:a16="http://schemas.microsoft.com/office/drawing/2014/main" id="{F97A4C4A-47B5-41ED-1A65-129D71A2BFC9}"/>
                  </a:ext>
                </a:extLst>
              </p:cNvPr>
              <p:cNvPicPr>
                <a:picLocks noChangeAspect="1"/>
              </p:cNvPicPr>
              <p:nvPr/>
            </p:nvPicPr>
            <p:blipFill>
              <a:blip r:embed="rId3"/>
              <a:stretch>
                <a:fillRect/>
              </a:stretch>
            </p:blipFill>
            <p:spPr>
              <a:xfrm>
                <a:off x="3359884" y="5667288"/>
                <a:ext cx="54000" cy="53496"/>
              </a:xfrm>
              <a:prstGeom prst="rect">
                <a:avLst/>
              </a:prstGeom>
            </p:spPr>
          </p:pic>
          <p:pic>
            <p:nvPicPr>
              <p:cNvPr id="33" name="Grafik 32">
                <a:extLst>
                  <a:ext uri="{FF2B5EF4-FFF2-40B4-BE49-F238E27FC236}">
                    <a16:creationId xmlns:a16="http://schemas.microsoft.com/office/drawing/2014/main" id="{934E381C-70B2-E403-009A-F330E93B734D}"/>
                  </a:ext>
                </a:extLst>
              </p:cNvPr>
              <p:cNvPicPr>
                <a:picLocks noChangeAspect="1"/>
              </p:cNvPicPr>
              <p:nvPr/>
            </p:nvPicPr>
            <p:blipFill>
              <a:blip r:embed="rId3"/>
              <a:stretch>
                <a:fillRect/>
              </a:stretch>
            </p:blipFill>
            <p:spPr>
              <a:xfrm>
                <a:off x="3128089" y="5667288"/>
                <a:ext cx="54000" cy="53496"/>
              </a:xfrm>
              <a:prstGeom prst="rect">
                <a:avLst/>
              </a:prstGeom>
            </p:spPr>
          </p:pic>
          <p:pic>
            <p:nvPicPr>
              <p:cNvPr id="34" name="Grafik 33">
                <a:extLst>
                  <a:ext uri="{FF2B5EF4-FFF2-40B4-BE49-F238E27FC236}">
                    <a16:creationId xmlns:a16="http://schemas.microsoft.com/office/drawing/2014/main" id="{3195B557-7369-0ABB-3F28-8800C822BC55}"/>
                  </a:ext>
                </a:extLst>
              </p:cNvPr>
              <p:cNvPicPr>
                <a:picLocks noChangeAspect="1"/>
              </p:cNvPicPr>
              <p:nvPr/>
            </p:nvPicPr>
            <p:blipFill>
              <a:blip r:embed="rId3"/>
              <a:stretch>
                <a:fillRect/>
              </a:stretch>
            </p:blipFill>
            <p:spPr>
              <a:xfrm>
                <a:off x="3205354" y="5667288"/>
                <a:ext cx="54000" cy="53496"/>
              </a:xfrm>
              <a:prstGeom prst="rect">
                <a:avLst/>
              </a:prstGeom>
            </p:spPr>
          </p:pic>
          <p:pic>
            <p:nvPicPr>
              <p:cNvPr id="35" name="Grafik 34">
                <a:extLst>
                  <a:ext uri="{FF2B5EF4-FFF2-40B4-BE49-F238E27FC236}">
                    <a16:creationId xmlns:a16="http://schemas.microsoft.com/office/drawing/2014/main" id="{449CEB29-4416-C12E-B84F-F30566747225}"/>
                  </a:ext>
                </a:extLst>
              </p:cNvPr>
              <p:cNvPicPr>
                <a:picLocks noChangeAspect="1"/>
              </p:cNvPicPr>
              <p:nvPr/>
            </p:nvPicPr>
            <p:blipFill>
              <a:blip r:embed="rId3"/>
              <a:stretch>
                <a:fillRect/>
              </a:stretch>
            </p:blipFill>
            <p:spPr>
              <a:xfrm>
                <a:off x="3514414" y="5667288"/>
                <a:ext cx="54000" cy="53496"/>
              </a:xfrm>
              <a:prstGeom prst="rect">
                <a:avLst/>
              </a:prstGeom>
            </p:spPr>
          </p:pic>
        </p:grpSp>
        <p:sp>
          <p:nvSpPr>
            <p:cNvPr id="37" name="Rechteck 36">
              <a:extLst>
                <a:ext uri="{FF2B5EF4-FFF2-40B4-BE49-F238E27FC236}">
                  <a16:creationId xmlns:a16="http://schemas.microsoft.com/office/drawing/2014/main" id="{D88FCD8C-B2CC-A46B-250B-BB70C5F9A11C}"/>
                </a:ext>
              </a:extLst>
            </p:cNvPr>
            <p:cNvSpPr>
              <a:spLocks noChangeAspect="1"/>
            </p:cNvSpPr>
            <p:nvPr/>
          </p:nvSpPr>
          <p:spPr>
            <a:xfrm>
              <a:off x="4558840"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8" name="Rechteck 37">
              <a:extLst>
                <a:ext uri="{FF2B5EF4-FFF2-40B4-BE49-F238E27FC236}">
                  <a16:creationId xmlns:a16="http://schemas.microsoft.com/office/drawing/2014/main" id="{80E91BC3-C540-F3DC-E7C1-6875C210CA9B}"/>
                </a:ext>
              </a:extLst>
            </p:cNvPr>
            <p:cNvSpPr>
              <a:spLocks noChangeAspect="1"/>
            </p:cNvSpPr>
            <p:nvPr/>
          </p:nvSpPr>
          <p:spPr>
            <a:xfrm>
              <a:off x="4059169" y="3110993"/>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0" name="Gerade Verbindung 39">
              <a:extLst>
                <a:ext uri="{FF2B5EF4-FFF2-40B4-BE49-F238E27FC236}">
                  <a16:creationId xmlns:a16="http://schemas.microsoft.com/office/drawing/2014/main" id="{BD4F9DDE-D6DE-D261-CB68-96943D46726E}"/>
                </a:ext>
              </a:extLst>
            </p:cNvPr>
            <p:cNvCxnSpPr>
              <a:cxnSpLocks/>
            </p:cNvCxnSpPr>
            <p:nvPr/>
          </p:nvCxnSpPr>
          <p:spPr>
            <a:xfrm>
              <a:off x="5094120" y="2677447"/>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57EAA7B0-8A12-A7A4-7ECA-8E533060BB1B}"/>
                </a:ext>
              </a:extLst>
            </p:cNvPr>
            <p:cNvCxnSpPr>
              <a:cxnSpLocks/>
            </p:cNvCxnSpPr>
            <p:nvPr/>
          </p:nvCxnSpPr>
          <p:spPr>
            <a:xfrm>
              <a:off x="5094120" y="2850865"/>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EC456B91-1E44-0D69-FC6D-C13A1E624DC1}"/>
                </a:ext>
              </a:extLst>
            </p:cNvPr>
            <p:cNvCxnSpPr>
              <a:cxnSpLocks/>
            </p:cNvCxnSpPr>
            <p:nvPr/>
          </p:nvCxnSpPr>
          <p:spPr>
            <a:xfrm>
              <a:off x="5094119" y="3024283"/>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C0A7C9AF-18DC-23D8-DA0E-9977F5858F98}"/>
                </a:ext>
              </a:extLst>
            </p:cNvPr>
            <p:cNvCxnSpPr>
              <a:cxnSpLocks/>
            </p:cNvCxnSpPr>
            <p:nvPr/>
          </p:nvCxnSpPr>
          <p:spPr>
            <a:xfrm>
              <a:off x="5094120" y="2764156"/>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5D552BBC-B86D-B5C4-9FA1-FFFD07B01B30}"/>
                </a:ext>
              </a:extLst>
            </p:cNvPr>
            <p:cNvCxnSpPr>
              <a:cxnSpLocks/>
            </p:cNvCxnSpPr>
            <p:nvPr/>
          </p:nvCxnSpPr>
          <p:spPr>
            <a:xfrm>
              <a:off x="5094120" y="2937574"/>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B608F1E9-9CC5-4051-CF96-B826878EDD59}"/>
                </a:ext>
              </a:extLst>
            </p:cNvPr>
            <p:cNvGrpSpPr/>
            <p:nvPr/>
          </p:nvGrpSpPr>
          <p:grpSpPr>
            <a:xfrm>
              <a:off x="5987854" y="2650447"/>
              <a:ext cx="321789" cy="54000"/>
              <a:chOff x="5616867" y="2645724"/>
              <a:chExt cx="321789" cy="54000"/>
            </a:xfrm>
          </p:grpSpPr>
          <p:sp>
            <p:nvSpPr>
              <p:cNvPr id="13" name="Oval 12">
                <a:extLst>
                  <a:ext uri="{FF2B5EF4-FFF2-40B4-BE49-F238E27FC236}">
                    <a16:creationId xmlns:a16="http://schemas.microsoft.com/office/drawing/2014/main" id="{03DB1680-345A-E10A-C5C7-DA37153DE37E}"/>
                  </a:ext>
                </a:extLst>
              </p:cNvPr>
              <p:cNvSpPr/>
              <p:nvPr/>
            </p:nvSpPr>
            <p:spPr>
              <a:xfrm>
                <a:off x="5616867"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E29EFA86-EFB7-2F83-017A-23DC25E2198D}"/>
                  </a:ext>
                </a:extLst>
              </p:cNvPr>
              <p:cNvSpPr/>
              <p:nvPr/>
            </p:nvSpPr>
            <p:spPr>
              <a:xfrm>
                <a:off x="5706130"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2B92D199-2BA4-BACB-27AD-18AF822E2CCE}"/>
                  </a:ext>
                </a:extLst>
              </p:cNvPr>
              <p:cNvSpPr/>
              <p:nvPr/>
            </p:nvSpPr>
            <p:spPr>
              <a:xfrm>
                <a:off x="5795393"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AF32B65B-8E25-8B7A-CFE0-4F4E93AD7068}"/>
                  </a:ext>
                </a:extLst>
              </p:cNvPr>
              <p:cNvSpPr/>
              <p:nvPr/>
            </p:nvSpPr>
            <p:spPr>
              <a:xfrm>
                <a:off x="5884656"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1" name="Gruppieren 20">
            <a:extLst>
              <a:ext uri="{FF2B5EF4-FFF2-40B4-BE49-F238E27FC236}">
                <a16:creationId xmlns:a16="http://schemas.microsoft.com/office/drawing/2014/main" id="{65B3BA0B-BF7F-6226-D3C7-18E3C050C316}"/>
              </a:ext>
            </a:extLst>
          </p:cNvPr>
          <p:cNvGrpSpPr/>
          <p:nvPr/>
        </p:nvGrpSpPr>
        <p:grpSpPr>
          <a:xfrm>
            <a:off x="6323785" y="1211870"/>
            <a:ext cx="2619321" cy="1539218"/>
            <a:chOff x="194886" y="1659731"/>
            <a:chExt cx="2619321" cy="1539218"/>
          </a:xfrm>
        </p:grpSpPr>
        <p:sp>
          <p:nvSpPr>
            <p:cNvPr id="22" name="Abgerundete rechteckige Legende 21">
              <a:extLst>
                <a:ext uri="{FF2B5EF4-FFF2-40B4-BE49-F238E27FC236}">
                  <a16:creationId xmlns:a16="http://schemas.microsoft.com/office/drawing/2014/main" id="{D8C9EA6B-5638-9226-64A5-32F75D852C88}"/>
                </a:ext>
              </a:extLst>
            </p:cNvPr>
            <p:cNvSpPr/>
            <p:nvPr/>
          </p:nvSpPr>
          <p:spPr>
            <a:xfrm>
              <a:off x="194886" y="1659731"/>
              <a:ext cx="2589557" cy="1291856"/>
            </a:xfrm>
            <a:prstGeom prst="wedgeRoundRectCallout">
              <a:avLst>
                <a:gd name="adj1" fmla="val 49305"/>
                <a:gd name="adj2" fmla="val 7171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B52B2C57-000F-B1DC-959C-6C5FBABC41F5}"/>
                </a:ext>
              </a:extLst>
            </p:cNvPr>
            <p:cNvSpPr txBox="1"/>
            <p:nvPr/>
          </p:nvSpPr>
          <p:spPr>
            <a:xfrm>
              <a:off x="289523" y="1721621"/>
              <a:ext cx="2524684" cy="1477328"/>
            </a:xfrm>
            <a:prstGeom prst="rect">
              <a:avLst/>
            </a:prstGeom>
            <a:noFill/>
            <a:ln>
              <a:noFill/>
            </a:ln>
          </p:spPr>
          <p:txBody>
            <a:bodyPr wrap="square" rtlCol="0">
              <a:spAutoFit/>
            </a:bodyPr>
            <a:lstStyle/>
            <a:p>
              <a:r>
                <a:rPr lang="de-DE" sz="1800" dirty="0"/>
                <a:t>Von den restlichen 5 Zehnern ziehe ich 2 Zehner ab. Es bleiben 3 Zehner übrig.</a:t>
              </a:r>
            </a:p>
            <a:p>
              <a:endParaRPr lang="de-DE" sz="1800" dirty="0"/>
            </a:p>
          </p:txBody>
        </p:sp>
      </p:grpSp>
      <p:cxnSp>
        <p:nvCxnSpPr>
          <p:cNvPr id="39" name="Gerade Verbindung 38">
            <a:extLst>
              <a:ext uri="{FF2B5EF4-FFF2-40B4-BE49-F238E27FC236}">
                <a16:creationId xmlns:a16="http://schemas.microsoft.com/office/drawing/2014/main" id="{CFF94C4E-4F2C-6432-957B-3D0018C25B65}"/>
              </a:ext>
            </a:extLst>
          </p:cNvPr>
          <p:cNvCxnSpPr>
            <a:cxnSpLocks/>
          </p:cNvCxnSpPr>
          <p:nvPr/>
        </p:nvCxnSpPr>
        <p:spPr>
          <a:xfrm flipV="1">
            <a:off x="6636451" y="2693379"/>
            <a:ext cx="402651" cy="576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3D461C3A-57E6-C160-EA16-45092F53B6C0}"/>
              </a:ext>
            </a:extLst>
          </p:cNvPr>
          <p:cNvCxnSpPr>
            <a:cxnSpLocks/>
          </p:cNvCxnSpPr>
          <p:nvPr/>
        </p:nvCxnSpPr>
        <p:spPr>
          <a:xfrm flipV="1">
            <a:off x="5708940" y="3019823"/>
            <a:ext cx="802305" cy="84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A98FEBE3-50E8-5EBB-631D-0B73AE2C6E1C}"/>
              </a:ext>
            </a:extLst>
          </p:cNvPr>
          <p:cNvCxnSpPr>
            <a:cxnSpLocks/>
          </p:cNvCxnSpPr>
          <p:nvPr/>
        </p:nvCxnSpPr>
        <p:spPr>
          <a:xfrm flipV="1">
            <a:off x="5712881" y="2938199"/>
            <a:ext cx="802305" cy="84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2212833B-7CF1-28F4-B4A1-49189DB84D46}"/>
              </a:ext>
            </a:extLst>
          </p:cNvPr>
          <p:cNvGrpSpPr/>
          <p:nvPr/>
        </p:nvGrpSpPr>
        <p:grpSpPr>
          <a:xfrm>
            <a:off x="238540" y="1634650"/>
            <a:ext cx="2603488" cy="1112729"/>
            <a:chOff x="238540" y="1634650"/>
            <a:chExt cx="2603488" cy="1112729"/>
          </a:xfrm>
        </p:grpSpPr>
        <p:sp>
          <p:nvSpPr>
            <p:cNvPr id="18" name="Abgerundete rechteckige Legende 17">
              <a:extLst>
                <a:ext uri="{FF2B5EF4-FFF2-40B4-BE49-F238E27FC236}">
                  <a16:creationId xmlns:a16="http://schemas.microsoft.com/office/drawing/2014/main" id="{5DBFB62E-2321-926F-C5B0-CD258854D12C}"/>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7F1BE65C-C0C2-D24F-C049-FA9194F1C4C6}"/>
                </a:ext>
              </a:extLst>
            </p:cNvPr>
            <p:cNvSpPr txBox="1"/>
            <p:nvPr/>
          </p:nvSpPr>
          <p:spPr>
            <a:xfrm>
              <a:off x="317344" y="1824049"/>
              <a:ext cx="2524684" cy="923330"/>
            </a:xfrm>
            <a:prstGeom prst="rect">
              <a:avLst/>
            </a:prstGeom>
            <a:noFill/>
            <a:ln>
              <a:noFill/>
            </a:ln>
          </p:spPr>
          <p:txBody>
            <a:bodyPr wrap="square" rtlCol="0">
              <a:spAutoFit/>
            </a:bodyPr>
            <a:lstStyle/>
            <a:p>
              <a:r>
                <a:rPr lang="de-DE" sz="1800" dirty="0"/>
                <a:t>Ich schreibe 50 minus 20 gleich 30.</a:t>
              </a:r>
            </a:p>
            <a:p>
              <a:endParaRPr lang="de-DE" sz="1800" dirty="0"/>
            </a:p>
          </p:txBody>
        </p:sp>
      </p:grpSp>
      <p:cxnSp>
        <p:nvCxnSpPr>
          <p:cNvPr id="24" name="Gerade Verbindung 23">
            <a:extLst>
              <a:ext uri="{FF2B5EF4-FFF2-40B4-BE49-F238E27FC236}">
                <a16:creationId xmlns:a16="http://schemas.microsoft.com/office/drawing/2014/main" id="{E3E8D4FC-EE6C-89F3-9A05-F3F73EF02E8C}"/>
              </a:ext>
            </a:extLst>
          </p:cNvPr>
          <p:cNvCxnSpPr>
            <a:cxnSpLocks/>
          </p:cNvCxnSpPr>
          <p:nvPr/>
        </p:nvCxnSpPr>
        <p:spPr>
          <a:xfrm flipV="1">
            <a:off x="6215747" y="3150117"/>
            <a:ext cx="295498" cy="454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F7666C04-A352-D89D-9841-B64A4C9F3CF7}"/>
              </a:ext>
            </a:extLst>
          </p:cNvPr>
          <p:cNvSpPr txBox="1"/>
          <p:nvPr/>
        </p:nvSpPr>
        <p:spPr>
          <a:xfrm>
            <a:off x="580260" y="4338084"/>
            <a:ext cx="8333082" cy="2431435"/>
          </a:xfrm>
          <a:prstGeom prst="rect">
            <a:avLst/>
          </a:prstGeom>
          <a:noFill/>
        </p:spPr>
        <p:txBody>
          <a:bodyPr wrap="square" rtlCol="0">
            <a:spAutoFit/>
          </a:bodyPr>
          <a:lstStyle/>
          <a:p>
            <a:pPr marL="342900" indent="-342900">
              <a:buFont typeface="Arial" panose="020B0604020202020204" pitchFamily="34" charset="0"/>
              <a:buChar char="•"/>
            </a:pPr>
            <a:r>
              <a:rPr lang="de-DE" sz="1600" dirty="0"/>
              <a:t>Der Minuend wird mit Mehrsystemblöcken gelegt / mit </a:t>
            </a:r>
            <a:r>
              <a:rPr lang="de-DE" sz="1600" dirty="0" err="1"/>
              <a:t>Plättchenmaterial</a:t>
            </a:r>
            <a:r>
              <a:rPr lang="de-DE" sz="1600" dirty="0"/>
              <a:t> dargestellt.</a:t>
            </a:r>
          </a:p>
          <a:p>
            <a:pPr marL="342900" indent="-342900">
              <a:buFont typeface="Arial" panose="020B0604020202020204" pitchFamily="34" charset="0"/>
              <a:buChar char="•"/>
            </a:pPr>
            <a:r>
              <a:rPr lang="de-DE" sz="1600" dirty="0"/>
              <a:t>Beginnen bei den Einern werden die Einer des Subtrahenden von den Einern des Minuenden abgezogen. Ist dies nicht „möglich“, muss ein Zehner des Minuenden entbündelt werden. Ein Zehnerstreifen wird zu 10 Plättchen. </a:t>
            </a:r>
          </a:p>
          <a:p>
            <a:pPr marL="342900" indent="-342900">
              <a:buFont typeface="Arial" panose="020B0604020202020204" pitchFamily="34" charset="0"/>
              <a:buChar char="•"/>
            </a:pPr>
            <a:r>
              <a:rPr lang="de-DE" sz="1600" dirty="0"/>
              <a:t>Die Einer des Subtrahenden können nun von den Einern des Minuenden (+10) abgezogen werden. Die entsprechenden Einer werden durchgestrichen.</a:t>
            </a:r>
          </a:p>
          <a:p>
            <a:pPr marL="342900" indent="-342900">
              <a:buFont typeface="Arial" panose="020B0604020202020204" pitchFamily="34" charset="0"/>
              <a:buChar char="•"/>
            </a:pPr>
            <a:r>
              <a:rPr lang="de-DE" sz="1600" dirty="0"/>
              <a:t>Anschließend können die verbleibenden Zehner des Subtrahenden von den Zehnern des Minuenden subtrahiert werden….</a:t>
            </a:r>
          </a:p>
          <a:p>
            <a:endParaRPr lang="de-DE" dirty="0"/>
          </a:p>
        </p:txBody>
      </p:sp>
      <p:sp>
        <p:nvSpPr>
          <p:cNvPr id="36" name="Textfeld 35">
            <a:extLst>
              <a:ext uri="{FF2B5EF4-FFF2-40B4-BE49-F238E27FC236}">
                <a16:creationId xmlns:a16="http://schemas.microsoft.com/office/drawing/2014/main" id="{0B55A888-5CB2-E634-99B1-08C88A3EF513}"/>
              </a:ext>
            </a:extLst>
          </p:cNvPr>
          <p:cNvSpPr txBox="1"/>
          <p:nvPr/>
        </p:nvSpPr>
        <p:spPr>
          <a:xfrm>
            <a:off x="4436897" y="6091185"/>
            <a:ext cx="4715239" cy="261610"/>
          </a:xfrm>
          <a:prstGeom prst="rect">
            <a:avLst/>
          </a:prstGeom>
          <a:noFill/>
        </p:spPr>
        <p:txBody>
          <a:bodyPr wrap="square">
            <a:spAutoFit/>
          </a:bodyPr>
          <a:lstStyle/>
          <a:p>
            <a:pPr algn="r"/>
            <a:r>
              <a:rPr lang="de-DE" sz="1050" b="0" i="0" u="none" strike="noStrike" dirty="0">
                <a:effectLst/>
                <a:latin typeface="Arial" panose="020B0604020202020204" pitchFamily="34" charset="0"/>
                <a:cs typeface="Arial" panose="020B0604020202020204" pitchFamily="34" charset="0"/>
              </a:rPr>
              <a:t>(</a:t>
            </a:r>
            <a:r>
              <a:rPr lang="de-DE" sz="1050" dirty="0">
                <a:solidFill>
                  <a:srgbClr val="222222"/>
                </a:solidFill>
                <a:latin typeface="Arial" panose="020B0604020202020204" pitchFamily="34" charset="0"/>
                <a:cs typeface="Arial" panose="020B0604020202020204" pitchFamily="34" charset="0"/>
              </a:rPr>
              <a:t>https://</a:t>
            </a:r>
            <a:r>
              <a:rPr lang="de-DE" sz="1050" dirty="0" err="1">
                <a:solidFill>
                  <a:srgbClr val="222222"/>
                </a:solidFill>
                <a:latin typeface="Arial" panose="020B0604020202020204" pitchFamily="34" charset="0"/>
                <a:cs typeface="Arial" panose="020B0604020202020204" pitchFamily="34" charset="0"/>
              </a:rPr>
              <a:t>mahiko.dzlm.de</a:t>
            </a:r>
            <a:r>
              <a:rPr lang="de-DE" sz="1050" dirty="0">
                <a:solidFill>
                  <a:srgbClr val="222222"/>
                </a:solidFill>
                <a:latin typeface="Arial" panose="020B0604020202020204" pitchFamily="34" charset="0"/>
                <a:cs typeface="Arial" panose="020B0604020202020204" pitchFamily="34" charset="0"/>
              </a:rPr>
              <a:t>/</a:t>
            </a:r>
            <a:r>
              <a:rPr lang="de-DE" sz="1050" dirty="0" err="1">
                <a:solidFill>
                  <a:srgbClr val="222222"/>
                </a:solidFill>
                <a:latin typeface="Arial" panose="020B0604020202020204" pitchFamily="34" charset="0"/>
                <a:cs typeface="Arial" panose="020B0604020202020204" pitchFamily="34" charset="0"/>
              </a:rPr>
              <a:t>node</a:t>
            </a:r>
            <a:r>
              <a:rPr lang="de-DE" sz="1050" dirty="0">
                <a:solidFill>
                  <a:srgbClr val="222222"/>
                </a:solidFill>
                <a:latin typeface="Arial" panose="020B0604020202020204" pitchFamily="34" charset="0"/>
                <a:cs typeface="Arial" panose="020B0604020202020204" pitchFamily="34" charset="0"/>
              </a:rPr>
              <a:t>/70)</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924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86816-2C1E-C08B-C347-5262EA7D6968}"/>
              </a:ext>
            </a:extLst>
          </p:cNvPr>
          <p:cNvSpPr>
            <a:spLocks noGrp="1"/>
          </p:cNvSpPr>
          <p:nvPr>
            <p:ph type="title"/>
          </p:nvPr>
        </p:nvSpPr>
        <p:spPr>
          <a:xfrm>
            <a:off x="1096423" y="382774"/>
            <a:ext cx="7729525"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3C8DD068-88BD-8B7E-D0A9-6D198A2B870B}"/>
              </a:ext>
            </a:extLst>
          </p:cNvPr>
          <p:cNvSpPr>
            <a:spLocks noGrp="1"/>
          </p:cNvSpPr>
          <p:nvPr>
            <p:ph type="body" sz="quarter" idx="13"/>
          </p:nvPr>
        </p:nvSpPr>
        <p:spPr/>
        <p:txBody>
          <a:bodyPr/>
          <a:lstStyle/>
          <a:p>
            <a:r>
              <a:rPr lang="de-DE" dirty="0"/>
              <a:t>STELLENWEISE SUBTRAHIEREN MIT EINTAUSCHEN</a:t>
            </a:r>
          </a:p>
          <a:p>
            <a:endParaRPr lang="de-DE" dirty="0"/>
          </a:p>
        </p:txBody>
      </p:sp>
      <p:sp>
        <p:nvSpPr>
          <p:cNvPr id="5" name="Datumsplatzhalter 4">
            <a:extLst>
              <a:ext uri="{FF2B5EF4-FFF2-40B4-BE49-F238E27FC236}">
                <a16:creationId xmlns:a16="http://schemas.microsoft.com/office/drawing/2014/main" id="{189D39EA-3E9D-4375-76AC-BF031746A665}"/>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8E4886F5-6B65-0AF6-077F-62EE8962995E}"/>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4" name="Abgerundetes Rechteck 3">
            <a:extLst>
              <a:ext uri="{FF2B5EF4-FFF2-40B4-BE49-F238E27FC236}">
                <a16:creationId xmlns:a16="http://schemas.microsoft.com/office/drawing/2014/main" id="{0D5AFAA0-144C-0706-9C2C-2DF008D73487}"/>
              </a:ext>
            </a:extLst>
          </p:cNvPr>
          <p:cNvSpPr/>
          <p:nvPr/>
        </p:nvSpPr>
        <p:spPr>
          <a:xfrm>
            <a:off x="2104898" y="2287598"/>
            <a:ext cx="5477720" cy="1856131"/>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91B88981-C38D-E011-D8A5-5F3FC16700A8}"/>
              </a:ext>
            </a:extLst>
          </p:cNvPr>
          <p:cNvGrpSpPr/>
          <p:nvPr/>
        </p:nvGrpSpPr>
        <p:grpSpPr>
          <a:xfrm>
            <a:off x="2862929" y="2684775"/>
            <a:ext cx="4137114" cy="1138773"/>
            <a:chOff x="2172529" y="2641843"/>
            <a:chExt cx="4137114" cy="1138773"/>
          </a:xfrm>
        </p:grpSpPr>
        <p:sp>
          <p:nvSpPr>
            <p:cNvPr id="7" name="Textfeld 6">
              <a:extLst>
                <a:ext uri="{FF2B5EF4-FFF2-40B4-BE49-F238E27FC236}">
                  <a16:creationId xmlns:a16="http://schemas.microsoft.com/office/drawing/2014/main" id="{92F6551D-5DBD-7484-423D-724A08DFC8E5}"/>
                </a:ext>
              </a:extLst>
            </p:cNvPr>
            <p:cNvSpPr txBox="1"/>
            <p:nvPr/>
          </p:nvSpPr>
          <p:spPr>
            <a:xfrm>
              <a:off x="2172529" y="2641843"/>
              <a:ext cx="1725588" cy="113877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364 - 128 =</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14 -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8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6</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50 -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20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30</a:t>
              </a:r>
            </a:p>
            <a:p>
              <a:r>
                <a:rPr lang="de-DE" sz="1700" dirty="0">
                  <a:latin typeface="Arial" panose="020B0604020202020204" pitchFamily="34" charset="0"/>
                  <a:cs typeface="Arial" panose="020B0604020202020204" pitchFamily="34" charset="0"/>
                </a:rPr>
                <a:t>300 - 100 = 200</a:t>
              </a:r>
            </a:p>
          </p:txBody>
        </p:sp>
        <p:sp>
          <p:nvSpPr>
            <p:cNvPr id="10" name="Rechteck 9">
              <a:extLst>
                <a:ext uri="{FF2B5EF4-FFF2-40B4-BE49-F238E27FC236}">
                  <a16:creationId xmlns:a16="http://schemas.microsoft.com/office/drawing/2014/main" id="{106F0684-4648-546B-0102-8E03DBEE86D5}"/>
                </a:ext>
              </a:extLst>
            </p:cNvPr>
            <p:cNvSpPr>
              <a:spLocks noChangeAspect="1"/>
            </p:cNvSpPr>
            <p:nvPr/>
          </p:nvSpPr>
          <p:spPr>
            <a:xfrm>
              <a:off x="4061185"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8" name="Gruppieren 7">
              <a:extLst>
                <a:ext uri="{FF2B5EF4-FFF2-40B4-BE49-F238E27FC236}">
                  <a16:creationId xmlns:a16="http://schemas.microsoft.com/office/drawing/2014/main" id="{7BCABB69-57B7-3584-C76A-C9372076C25B}"/>
                </a:ext>
              </a:extLst>
            </p:cNvPr>
            <p:cNvGrpSpPr/>
            <p:nvPr/>
          </p:nvGrpSpPr>
          <p:grpSpPr>
            <a:xfrm>
              <a:off x="5071457" y="3107185"/>
              <a:ext cx="749388" cy="53496"/>
              <a:chOff x="2896294" y="5667288"/>
              <a:chExt cx="749388" cy="53496"/>
            </a:xfrm>
          </p:grpSpPr>
          <p:pic>
            <p:nvPicPr>
              <p:cNvPr id="26" name="Grafik 25">
                <a:extLst>
                  <a:ext uri="{FF2B5EF4-FFF2-40B4-BE49-F238E27FC236}">
                    <a16:creationId xmlns:a16="http://schemas.microsoft.com/office/drawing/2014/main" id="{F1230E55-C9E0-8C99-757D-E159F7D7C259}"/>
                  </a:ext>
                </a:extLst>
              </p:cNvPr>
              <p:cNvPicPr>
                <a:picLocks noChangeAspect="1"/>
              </p:cNvPicPr>
              <p:nvPr/>
            </p:nvPicPr>
            <p:blipFill>
              <a:blip r:embed="rId3"/>
              <a:stretch>
                <a:fillRect/>
              </a:stretch>
            </p:blipFill>
            <p:spPr>
              <a:xfrm>
                <a:off x="2896294" y="5667288"/>
                <a:ext cx="54000" cy="53496"/>
              </a:xfrm>
              <a:prstGeom prst="rect">
                <a:avLst/>
              </a:prstGeom>
            </p:spPr>
          </p:pic>
          <p:pic>
            <p:nvPicPr>
              <p:cNvPr id="27" name="Grafik 26">
                <a:extLst>
                  <a:ext uri="{FF2B5EF4-FFF2-40B4-BE49-F238E27FC236}">
                    <a16:creationId xmlns:a16="http://schemas.microsoft.com/office/drawing/2014/main" id="{50930E16-091B-3F16-6F0D-3830C82790B2}"/>
                  </a:ext>
                </a:extLst>
              </p:cNvPr>
              <p:cNvPicPr>
                <a:picLocks noChangeAspect="1"/>
              </p:cNvPicPr>
              <p:nvPr/>
            </p:nvPicPr>
            <p:blipFill>
              <a:blip r:embed="rId3"/>
              <a:stretch>
                <a:fillRect/>
              </a:stretch>
            </p:blipFill>
            <p:spPr>
              <a:xfrm>
                <a:off x="2973559" y="5667288"/>
                <a:ext cx="54000" cy="53496"/>
              </a:xfrm>
              <a:prstGeom prst="rect">
                <a:avLst/>
              </a:prstGeom>
            </p:spPr>
          </p:pic>
          <p:pic>
            <p:nvPicPr>
              <p:cNvPr id="28" name="Grafik 27">
                <a:extLst>
                  <a:ext uri="{FF2B5EF4-FFF2-40B4-BE49-F238E27FC236}">
                    <a16:creationId xmlns:a16="http://schemas.microsoft.com/office/drawing/2014/main" id="{EDBB0C15-99BB-891F-9D5E-96E307A39909}"/>
                  </a:ext>
                </a:extLst>
              </p:cNvPr>
              <p:cNvPicPr>
                <a:picLocks noChangeAspect="1"/>
              </p:cNvPicPr>
              <p:nvPr/>
            </p:nvPicPr>
            <p:blipFill>
              <a:blip r:embed="rId3"/>
              <a:stretch>
                <a:fillRect/>
              </a:stretch>
            </p:blipFill>
            <p:spPr>
              <a:xfrm>
                <a:off x="3050824" y="5667288"/>
                <a:ext cx="54000" cy="53496"/>
              </a:xfrm>
              <a:prstGeom prst="rect">
                <a:avLst/>
              </a:prstGeom>
            </p:spPr>
          </p:pic>
          <p:pic>
            <p:nvPicPr>
              <p:cNvPr id="29" name="Grafik 28">
                <a:extLst>
                  <a:ext uri="{FF2B5EF4-FFF2-40B4-BE49-F238E27FC236}">
                    <a16:creationId xmlns:a16="http://schemas.microsoft.com/office/drawing/2014/main" id="{8EBE4DDD-BDAD-B68C-1556-EFF91DC93AC1}"/>
                  </a:ext>
                </a:extLst>
              </p:cNvPr>
              <p:cNvPicPr>
                <a:picLocks noChangeAspect="1"/>
              </p:cNvPicPr>
              <p:nvPr/>
            </p:nvPicPr>
            <p:blipFill>
              <a:blip r:embed="rId3"/>
              <a:stretch>
                <a:fillRect/>
              </a:stretch>
            </p:blipFill>
            <p:spPr>
              <a:xfrm>
                <a:off x="3282619" y="5667288"/>
                <a:ext cx="54000" cy="53496"/>
              </a:xfrm>
              <a:prstGeom prst="rect">
                <a:avLst/>
              </a:prstGeom>
            </p:spPr>
          </p:pic>
          <p:pic>
            <p:nvPicPr>
              <p:cNvPr id="30" name="Grafik 29">
                <a:extLst>
                  <a:ext uri="{FF2B5EF4-FFF2-40B4-BE49-F238E27FC236}">
                    <a16:creationId xmlns:a16="http://schemas.microsoft.com/office/drawing/2014/main" id="{3D21BE89-83A8-7C0E-A18E-8FFD638CE1C5}"/>
                  </a:ext>
                </a:extLst>
              </p:cNvPr>
              <p:cNvPicPr>
                <a:picLocks noChangeAspect="1"/>
              </p:cNvPicPr>
              <p:nvPr/>
            </p:nvPicPr>
            <p:blipFill>
              <a:blip r:embed="rId3"/>
              <a:stretch>
                <a:fillRect/>
              </a:stretch>
            </p:blipFill>
            <p:spPr>
              <a:xfrm>
                <a:off x="3437149" y="5667288"/>
                <a:ext cx="54000" cy="53496"/>
              </a:xfrm>
              <a:prstGeom prst="rect">
                <a:avLst/>
              </a:prstGeom>
            </p:spPr>
          </p:pic>
          <p:pic>
            <p:nvPicPr>
              <p:cNvPr id="31" name="Grafik 30">
                <a:extLst>
                  <a:ext uri="{FF2B5EF4-FFF2-40B4-BE49-F238E27FC236}">
                    <a16:creationId xmlns:a16="http://schemas.microsoft.com/office/drawing/2014/main" id="{40C91719-4058-2666-6281-98FF0EC8F588}"/>
                  </a:ext>
                </a:extLst>
              </p:cNvPr>
              <p:cNvPicPr>
                <a:picLocks noChangeAspect="1"/>
              </p:cNvPicPr>
              <p:nvPr/>
            </p:nvPicPr>
            <p:blipFill>
              <a:blip r:embed="rId3"/>
              <a:stretch>
                <a:fillRect/>
              </a:stretch>
            </p:blipFill>
            <p:spPr>
              <a:xfrm>
                <a:off x="3591682" y="5667288"/>
                <a:ext cx="54000" cy="53496"/>
              </a:xfrm>
              <a:prstGeom prst="rect">
                <a:avLst/>
              </a:prstGeom>
            </p:spPr>
          </p:pic>
          <p:pic>
            <p:nvPicPr>
              <p:cNvPr id="32" name="Grafik 31">
                <a:extLst>
                  <a:ext uri="{FF2B5EF4-FFF2-40B4-BE49-F238E27FC236}">
                    <a16:creationId xmlns:a16="http://schemas.microsoft.com/office/drawing/2014/main" id="{F97A4C4A-47B5-41ED-1A65-129D71A2BFC9}"/>
                  </a:ext>
                </a:extLst>
              </p:cNvPr>
              <p:cNvPicPr>
                <a:picLocks noChangeAspect="1"/>
              </p:cNvPicPr>
              <p:nvPr/>
            </p:nvPicPr>
            <p:blipFill>
              <a:blip r:embed="rId3"/>
              <a:stretch>
                <a:fillRect/>
              </a:stretch>
            </p:blipFill>
            <p:spPr>
              <a:xfrm>
                <a:off x="3359884" y="5667288"/>
                <a:ext cx="54000" cy="53496"/>
              </a:xfrm>
              <a:prstGeom prst="rect">
                <a:avLst/>
              </a:prstGeom>
            </p:spPr>
          </p:pic>
          <p:pic>
            <p:nvPicPr>
              <p:cNvPr id="33" name="Grafik 32">
                <a:extLst>
                  <a:ext uri="{FF2B5EF4-FFF2-40B4-BE49-F238E27FC236}">
                    <a16:creationId xmlns:a16="http://schemas.microsoft.com/office/drawing/2014/main" id="{934E381C-70B2-E403-009A-F330E93B734D}"/>
                  </a:ext>
                </a:extLst>
              </p:cNvPr>
              <p:cNvPicPr>
                <a:picLocks noChangeAspect="1"/>
              </p:cNvPicPr>
              <p:nvPr/>
            </p:nvPicPr>
            <p:blipFill>
              <a:blip r:embed="rId3"/>
              <a:stretch>
                <a:fillRect/>
              </a:stretch>
            </p:blipFill>
            <p:spPr>
              <a:xfrm>
                <a:off x="3128089" y="5667288"/>
                <a:ext cx="54000" cy="53496"/>
              </a:xfrm>
              <a:prstGeom prst="rect">
                <a:avLst/>
              </a:prstGeom>
            </p:spPr>
          </p:pic>
          <p:pic>
            <p:nvPicPr>
              <p:cNvPr id="34" name="Grafik 33">
                <a:extLst>
                  <a:ext uri="{FF2B5EF4-FFF2-40B4-BE49-F238E27FC236}">
                    <a16:creationId xmlns:a16="http://schemas.microsoft.com/office/drawing/2014/main" id="{3195B557-7369-0ABB-3F28-8800C822BC55}"/>
                  </a:ext>
                </a:extLst>
              </p:cNvPr>
              <p:cNvPicPr>
                <a:picLocks noChangeAspect="1"/>
              </p:cNvPicPr>
              <p:nvPr/>
            </p:nvPicPr>
            <p:blipFill>
              <a:blip r:embed="rId3"/>
              <a:stretch>
                <a:fillRect/>
              </a:stretch>
            </p:blipFill>
            <p:spPr>
              <a:xfrm>
                <a:off x="3205354" y="5667288"/>
                <a:ext cx="54000" cy="53496"/>
              </a:xfrm>
              <a:prstGeom prst="rect">
                <a:avLst/>
              </a:prstGeom>
            </p:spPr>
          </p:pic>
          <p:pic>
            <p:nvPicPr>
              <p:cNvPr id="35" name="Grafik 34">
                <a:extLst>
                  <a:ext uri="{FF2B5EF4-FFF2-40B4-BE49-F238E27FC236}">
                    <a16:creationId xmlns:a16="http://schemas.microsoft.com/office/drawing/2014/main" id="{449CEB29-4416-C12E-B84F-F30566747225}"/>
                  </a:ext>
                </a:extLst>
              </p:cNvPr>
              <p:cNvPicPr>
                <a:picLocks noChangeAspect="1"/>
              </p:cNvPicPr>
              <p:nvPr/>
            </p:nvPicPr>
            <p:blipFill>
              <a:blip r:embed="rId3"/>
              <a:stretch>
                <a:fillRect/>
              </a:stretch>
            </p:blipFill>
            <p:spPr>
              <a:xfrm>
                <a:off x="3514414" y="5667288"/>
                <a:ext cx="54000" cy="53496"/>
              </a:xfrm>
              <a:prstGeom prst="rect">
                <a:avLst/>
              </a:prstGeom>
            </p:spPr>
          </p:pic>
        </p:grpSp>
        <p:sp>
          <p:nvSpPr>
            <p:cNvPr id="37" name="Rechteck 36">
              <a:extLst>
                <a:ext uri="{FF2B5EF4-FFF2-40B4-BE49-F238E27FC236}">
                  <a16:creationId xmlns:a16="http://schemas.microsoft.com/office/drawing/2014/main" id="{D88FCD8C-B2CC-A46B-250B-BB70C5F9A11C}"/>
                </a:ext>
              </a:extLst>
            </p:cNvPr>
            <p:cNvSpPr>
              <a:spLocks noChangeAspect="1"/>
            </p:cNvSpPr>
            <p:nvPr/>
          </p:nvSpPr>
          <p:spPr>
            <a:xfrm>
              <a:off x="4558840"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8" name="Rechteck 37">
              <a:extLst>
                <a:ext uri="{FF2B5EF4-FFF2-40B4-BE49-F238E27FC236}">
                  <a16:creationId xmlns:a16="http://schemas.microsoft.com/office/drawing/2014/main" id="{80E91BC3-C540-F3DC-E7C1-6875C210CA9B}"/>
                </a:ext>
              </a:extLst>
            </p:cNvPr>
            <p:cNvSpPr>
              <a:spLocks noChangeAspect="1"/>
            </p:cNvSpPr>
            <p:nvPr/>
          </p:nvSpPr>
          <p:spPr>
            <a:xfrm>
              <a:off x="4059169" y="3110993"/>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0" name="Gerade Verbindung 39">
              <a:extLst>
                <a:ext uri="{FF2B5EF4-FFF2-40B4-BE49-F238E27FC236}">
                  <a16:creationId xmlns:a16="http://schemas.microsoft.com/office/drawing/2014/main" id="{BD4F9DDE-D6DE-D261-CB68-96943D46726E}"/>
                </a:ext>
              </a:extLst>
            </p:cNvPr>
            <p:cNvCxnSpPr>
              <a:cxnSpLocks/>
            </p:cNvCxnSpPr>
            <p:nvPr/>
          </p:nvCxnSpPr>
          <p:spPr>
            <a:xfrm>
              <a:off x="5094120" y="2677447"/>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57EAA7B0-8A12-A7A4-7ECA-8E533060BB1B}"/>
                </a:ext>
              </a:extLst>
            </p:cNvPr>
            <p:cNvCxnSpPr>
              <a:cxnSpLocks/>
            </p:cNvCxnSpPr>
            <p:nvPr/>
          </p:nvCxnSpPr>
          <p:spPr>
            <a:xfrm>
              <a:off x="5094120" y="2850865"/>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EC456B91-1E44-0D69-FC6D-C13A1E624DC1}"/>
                </a:ext>
              </a:extLst>
            </p:cNvPr>
            <p:cNvCxnSpPr>
              <a:cxnSpLocks/>
            </p:cNvCxnSpPr>
            <p:nvPr/>
          </p:nvCxnSpPr>
          <p:spPr>
            <a:xfrm>
              <a:off x="5094119" y="3024283"/>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C0A7C9AF-18DC-23D8-DA0E-9977F5858F98}"/>
                </a:ext>
              </a:extLst>
            </p:cNvPr>
            <p:cNvCxnSpPr>
              <a:cxnSpLocks/>
            </p:cNvCxnSpPr>
            <p:nvPr/>
          </p:nvCxnSpPr>
          <p:spPr>
            <a:xfrm>
              <a:off x="5094120" y="2764156"/>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5D552BBC-B86D-B5C4-9FA1-FFFD07B01B30}"/>
                </a:ext>
              </a:extLst>
            </p:cNvPr>
            <p:cNvCxnSpPr>
              <a:cxnSpLocks/>
            </p:cNvCxnSpPr>
            <p:nvPr/>
          </p:nvCxnSpPr>
          <p:spPr>
            <a:xfrm>
              <a:off x="5094120" y="2937574"/>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B608F1E9-9CC5-4051-CF96-B826878EDD59}"/>
                </a:ext>
              </a:extLst>
            </p:cNvPr>
            <p:cNvGrpSpPr/>
            <p:nvPr/>
          </p:nvGrpSpPr>
          <p:grpSpPr>
            <a:xfrm>
              <a:off x="5987854" y="2650447"/>
              <a:ext cx="321789" cy="54000"/>
              <a:chOff x="5616867" y="2645724"/>
              <a:chExt cx="321789" cy="54000"/>
            </a:xfrm>
          </p:grpSpPr>
          <p:sp>
            <p:nvSpPr>
              <p:cNvPr id="13" name="Oval 12">
                <a:extLst>
                  <a:ext uri="{FF2B5EF4-FFF2-40B4-BE49-F238E27FC236}">
                    <a16:creationId xmlns:a16="http://schemas.microsoft.com/office/drawing/2014/main" id="{03DB1680-345A-E10A-C5C7-DA37153DE37E}"/>
                  </a:ext>
                </a:extLst>
              </p:cNvPr>
              <p:cNvSpPr/>
              <p:nvPr/>
            </p:nvSpPr>
            <p:spPr>
              <a:xfrm>
                <a:off x="5616867"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E29EFA86-EFB7-2F83-017A-23DC25E2198D}"/>
                  </a:ext>
                </a:extLst>
              </p:cNvPr>
              <p:cNvSpPr/>
              <p:nvPr/>
            </p:nvSpPr>
            <p:spPr>
              <a:xfrm>
                <a:off x="5706130"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2B92D199-2BA4-BACB-27AD-18AF822E2CCE}"/>
                  </a:ext>
                </a:extLst>
              </p:cNvPr>
              <p:cNvSpPr/>
              <p:nvPr/>
            </p:nvSpPr>
            <p:spPr>
              <a:xfrm>
                <a:off x="5795393"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AF32B65B-8E25-8B7A-CFE0-4F4E93AD7068}"/>
                  </a:ext>
                </a:extLst>
              </p:cNvPr>
              <p:cNvSpPr/>
              <p:nvPr/>
            </p:nvSpPr>
            <p:spPr>
              <a:xfrm>
                <a:off x="5884656"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1" name="Gruppieren 20">
            <a:extLst>
              <a:ext uri="{FF2B5EF4-FFF2-40B4-BE49-F238E27FC236}">
                <a16:creationId xmlns:a16="http://schemas.microsoft.com/office/drawing/2014/main" id="{65B3BA0B-BF7F-6226-D3C7-18E3C050C316}"/>
              </a:ext>
            </a:extLst>
          </p:cNvPr>
          <p:cNvGrpSpPr/>
          <p:nvPr/>
        </p:nvGrpSpPr>
        <p:grpSpPr>
          <a:xfrm>
            <a:off x="6334750" y="1251990"/>
            <a:ext cx="2809250" cy="1495389"/>
            <a:chOff x="38893" y="1641670"/>
            <a:chExt cx="2809250" cy="1495389"/>
          </a:xfrm>
        </p:grpSpPr>
        <p:sp>
          <p:nvSpPr>
            <p:cNvPr id="22" name="Abgerundete rechteckige Legende 21">
              <a:extLst>
                <a:ext uri="{FF2B5EF4-FFF2-40B4-BE49-F238E27FC236}">
                  <a16:creationId xmlns:a16="http://schemas.microsoft.com/office/drawing/2014/main" id="{D8C9EA6B-5638-9226-64A5-32F75D852C88}"/>
                </a:ext>
              </a:extLst>
            </p:cNvPr>
            <p:cNvSpPr/>
            <p:nvPr/>
          </p:nvSpPr>
          <p:spPr>
            <a:xfrm>
              <a:off x="38893" y="1641670"/>
              <a:ext cx="2784443" cy="1291856"/>
            </a:xfrm>
            <a:prstGeom prst="wedgeRoundRectCallout">
              <a:avLst>
                <a:gd name="adj1" fmla="val 36105"/>
                <a:gd name="adj2" fmla="val 7102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B52B2C57-000F-B1DC-959C-6C5FBABC41F5}"/>
                </a:ext>
              </a:extLst>
            </p:cNvPr>
            <p:cNvSpPr txBox="1"/>
            <p:nvPr/>
          </p:nvSpPr>
          <p:spPr>
            <a:xfrm>
              <a:off x="86917" y="1659731"/>
              <a:ext cx="2761226" cy="1477328"/>
            </a:xfrm>
            <a:prstGeom prst="rect">
              <a:avLst/>
            </a:prstGeom>
            <a:noFill/>
            <a:ln>
              <a:noFill/>
            </a:ln>
          </p:spPr>
          <p:txBody>
            <a:bodyPr wrap="square" rtlCol="0">
              <a:spAutoFit/>
            </a:bodyPr>
            <a:lstStyle/>
            <a:p>
              <a:r>
                <a:rPr lang="de-DE" sz="1800" dirty="0"/>
                <a:t>Von den 3 Hundertern ziehe ich einen Hunderter ab. Es bleiben 2 Hunderter übrig.</a:t>
              </a:r>
            </a:p>
            <a:p>
              <a:endParaRPr lang="de-DE" sz="1800" dirty="0"/>
            </a:p>
          </p:txBody>
        </p:sp>
      </p:grpSp>
      <p:cxnSp>
        <p:nvCxnSpPr>
          <p:cNvPr id="39" name="Gerade Verbindung 38">
            <a:extLst>
              <a:ext uri="{FF2B5EF4-FFF2-40B4-BE49-F238E27FC236}">
                <a16:creationId xmlns:a16="http://schemas.microsoft.com/office/drawing/2014/main" id="{CFF94C4E-4F2C-6432-957B-3D0018C25B65}"/>
              </a:ext>
            </a:extLst>
          </p:cNvPr>
          <p:cNvCxnSpPr>
            <a:cxnSpLocks/>
          </p:cNvCxnSpPr>
          <p:nvPr/>
        </p:nvCxnSpPr>
        <p:spPr>
          <a:xfrm flipV="1">
            <a:off x="6636451" y="2693379"/>
            <a:ext cx="402651" cy="576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3D461C3A-57E6-C160-EA16-45092F53B6C0}"/>
              </a:ext>
            </a:extLst>
          </p:cNvPr>
          <p:cNvCxnSpPr>
            <a:cxnSpLocks/>
          </p:cNvCxnSpPr>
          <p:nvPr/>
        </p:nvCxnSpPr>
        <p:spPr>
          <a:xfrm flipV="1">
            <a:off x="5708940" y="3019823"/>
            <a:ext cx="802305" cy="84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A98FEBE3-50E8-5EBB-631D-0B73AE2C6E1C}"/>
              </a:ext>
            </a:extLst>
          </p:cNvPr>
          <p:cNvCxnSpPr>
            <a:cxnSpLocks/>
          </p:cNvCxnSpPr>
          <p:nvPr/>
        </p:nvCxnSpPr>
        <p:spPr>
          <a:xfrm flipV="1">
            <a:off x="5712881" y="2938199"/>
            <a:ext cx="802305" cy="84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AA08B530-BFB5-65A2-6A57-5F6D8FC9E39A}"/>
              </a:ext>
            </a:extLst>
          </p:cNvPr>
          <p:cNvCxnSpPr>
            <a:cxnSpLocks/>
          </p:cNvCxnSpPr>
          <p:nvPr/>
        </p:nvCxnSpPr>
        <p:spPr>
          <a:xfrm flipV="1">
            <a:off x="4644949" y="3240633"/>
            <a:ext cx="650471" cy="2679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5" name="Gruppieren 24">
            <a:extLst>
              <a:ext uri="{FF2B5EF4-FFF2-40B4-BE49-F238E27FC236}">
                <a16:creationId xmlns:a16="http://schemas.microsoft.com/office/drawing/2014/main" id="{A7FF828A-37AA-A440-D8AD-38521E1E6531}"/>
              </a:ext>
            </a:extLst>
          </p:cNvPr>
          <p:cNvGrpSpPr/>
          <p:nvPr/>
        </p:nvGrpSpPr>
        <p:grpSpPr>
          <a:xfrm>
            <a:off x="238540" y="1634650"/>
            <a:ext cx="2603488" cy="1112729"/>
            <a:chOff x="238540" y="1634650"/>
            <a:chExt cx="2603488" cy="1112729"/>
          </a:xfrm>
        </p:grpSpPr>
        <p:sp>
          <p:nvSpPr>
            <p:cNvPr id="45" name="Abgerundete rechteckige Legende 44">
              <a:extLst>
                <a:ext uri="{FF2B5EF4-FFF2-40B4-BE49-F238E27FC236}">
                  <a16:creationId xmlns:a16="http://schemas.microsoft.com/office/drawing/2014/main" id="{1859B05E-1EAF-7CA6-FCCB-9BAA8B9D6D32}"/>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a:extLst>
                <a:ext uri="{FF2B5EF4-FFF2-40B4-BE49-F238E27FC236}">
                  <a16:creationId xmlns:a16="http://schemas.microsoft.com/office/drawing/2014/main" id="{9F821BA0-CDA4-0C53-1B7C-295F4253BD65}"/>
                </a:ext>
              </a:extLst>
            </p:cNvPr>
            <p:cNvSpPr txBox="1"/>
            <p:nvPr/>
          </p:nvSpPr>
          <p:spPr>
            <a:xfrm>
              <a:off x="317344" y="1824049"/>
              <a:ext cx="2524684" cy="923330"/>
            </a:xfrm>
            <a:prstGeom prst="rect">
              <a:avLst/>
            </a:prstGeom>
            <a:noFill/>
            <a:ln>
              <a:noFill/>
            </a:ln>
          </p:spPr>
          <p:txBody>
            <a:bodyPr wrap="square" rtlCol="0">
              <a:spAutoFit/>
            </a:bodyPr>
            <a:lstStyle/>
            <a:p>
              <a:r>
                <a:rPr lang="de-DE" sz="1800" dirty="0"/>
                <a:t>Ich schreibe 300 minus 100 gleich 200.</a:t>
              </a:r>
            </a:p>
            <a:p>
              <a:endParaRPr lang="de-DE" sz="1800" dirty="0"/>
            </a:p>
          </p:txBody>
        </p:sp>
      </p:grpSp>
      <p:cxnSp>
        <p:nvCxnSpPr>
          <p:cNvPr id="47" name="Gerade Verbindung 46">
            <a:extLst>
              <a:ext uri="{FF2B5EF4-FFF2-40B4-BE49-F238E27FC236}">
                <a16:creationId xmlns:a16="http://schemas.microsoft.com/office/drawing/2014/main" id="{8CA91351-7925-CEA7-B835-C05D2F5E625F}"/>
              </a:ext>
            </a:extLst>
          </p:cNvPr>
          <p:cNvCxnSpPr>
            <a:cxnSpLocks/>
          </p:cNvCxnSpPr>
          <p:nvPr/>
        </p:nvCxnSpPr>
        <p:spPr>
          <a:xfrm flipV="1">
            <a:off x="6215747" y="3150117"/>
            <a:ext cx="295498" cy="454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82CB80F4-BEC1-9F0E-1A18-0B6B8C82B86D}"/>
              </a:ext>
            </a:extLst>
          </p:cNvPr>
          <p:cNvSpPr txBox="1"/>
          <p:nvPr/>
        </p:nvSpPr>
        <p:spPr>
          <a:xfrm>
            <a:off x="580260" y="4338084"/>
            <a:ext cx="8333082" cy="2431435"/>
          </a:xfrm>
          <a:prstGeom prst="rect">
            <a:avLst/>
          </a:prstGeom>
          <a:noFill/>
        </p:spPr>
        <p:txBody>
          <a:bodyPr wrap="square" rtlCol="0">
            <a:spAutoFit/>
          </a:bodyPr>
          <a:lstStyle/>
          <a:p>
            <a:pPr marL="342900" indent="-342900">
              <a:buFont typeface="Arial" panose="020B0604020202020204" pitchFamily="34" charset="0"/>
              <a:buChar char="•"/>
            </a:pPr>
            <a:r>
              <a:rPr lang="de-DE" sz="1600" dirty="0"/>
              <a:t>Der Minuend wird mit Mehrsystemblöcken gelegt / mit </a:t>
            </a:r>
            <a:r>
              <a:rPr lang="de-DE" sz="1600" dirty="0" err="1"/>
              <a:t>Plättchenmaterial</a:t>
            </a:r>
            <a:r>
              <a:rPr lang="de-DE" sz="1600" dirty="0"/>
              <a:t> dargestellt.</a:t>
            </a:r>
          </a:p>
          <a:p>
            <a:pPr marL="342900" indent="-342900">
              <a:buFont typeface="Arial" panose="020B0604020202020204" pitchFamily="34" charset="0"/>
              <a:buChar char="•"/>
            </a:pPr>
            <a:r>
              <a:rPr lang="de-DE" sz="1600" dirty="0"/>
              <a:t>Beginnen bei den Einern werden die Einer des Subtrahenden von den Einern des Minuenden abgezogen. Ist dies nicht „möglich“, muss ein Zehner des Minuenden entbündelt werden. Ein Zehnerstreifen wird zu 10 Plättchen. </a:t>
            </a:r>
          </a:p>
          <a:p>
            <a:pPr marL="342900" indent="-342900">
              <a:buFont typeface="Arial" panose="020B0604020202020204" pitchFamily="34" charset="0"/>
              <a:buChar char="•"/>
            </a:pPr>
            <a:r>
              <a:rPr lang="de-DE" sz="1600" dirty="0"/>
              <a:t>Die Einer des Subtrahenden können nun von den Einern des Minuenden (+10) abgezogen werden. Die entsprechenden Einer werden durchgestrichen.</a:t>
            </a:r>
          </a:p>
          <a:p>
            <a:pPr marL="342900" indent="-342900">
              <a:buFont typeface="Arial" panose="020B0604020202020204" pitchFamily="34" charset="0"/>
              <a:buChar char="•"/>
            </a:pPr>
            <a:r>
              <a:rPr lang="de-DE" sz="1600" dirty="0"/>
              <a:t>Anschließend können die verbleibenden Zehner des Subtrahenden von den Zehnern des Minuenden subtrahiert werden….</a:t>
            </a:r>
          </a:p>
          <a:p>
            <a:endParaRPr lang="de-DE" dirty="0"/>
          </a:p>
        </p:txBody>
      </p:sp>
      <p:sp>
        <p:nvSpPr>
          <p:cNvPr id="20" name="Textfeld 19">
            <a:extLst>
              <a:ext uri="{FF2B5EF4-FFF2-40B4-BE49-F238E27FC236}">
                <a16:creationId xmlns:a16="http://schemas.microsoft.com/office/drawing/2014/main" id="{B2FA9AD1-E5AD-8F3E-587A-A1E6B055A01F}"/>
              </a:ext>
            </a:extLst>
          </p:cNvPr>
          <p:cNvSpPr txBox="1"/>
          <p:nvPr/>
        </p:nvSpPr>
        <p:spPr>
          <a:xfrm>
            <a:off x="4436897" y="6091185"/>
            <a:ext cx="4715239" cy="261610"/>
          </a:xfrm>
          <a:prstGeom prst="rect">
            <a:avLst/>
          </a:prstGeom>
          <a:noFill/>
        </p:spPr>
        <p:txBody>
          <a:bodyPr wrap="square">
            <a:spAutoFit/>
          </a:bodyPr>
          <a:lstStyle/>
          <a:p>
            <a:pPr algn="r"/>
            <a:r>
              <a:rPr lang="de-DE" sz="1050" b="0" i="0" u="none" strike="noStrike" dirty="0">
                <a:effectLst/>
                <a:latin typeface="Arial" panose="020B0604020202020204" pitchFamily="34" charset="0"/>
                <a:cs typeface="Arial" panose="020B0604020202020204" pitchFamily="34" charset="0"/>
              </a:rPr>
              <a:t>(</a:t>
            </a:r>
            <a:r>
              <a:rPr lang="de-DE" sz="1050" dirty="0">
                <a:solidFill>
                  <a:srgbClr val="222222"/>
                </a:solidFill>
                <a:latin typeface="Arial" panose="020B0604020202020204" pitchFamily="34" charset="0"/>
                <a:cs typeface="Arial" panose="020B0604020202020204" pitchFamily="34" charset="0"/>
              </a:rPr>
              <a:t>https://</a:t>
            </a:r>
            <a:r>
              <a:rPr lang="de-DE" sz="1050" dirty="0" err="1">
                <a:solidFill>
                  <a:srgbClr val="222222"/>
                </a:solidFill>
                <a:latin typeface="Arial" panose="020B0604020202020204" pitchFamily="34" charset="0"/>
                <a:cs typeface="Arial" panose="020B0604020202020204" pitchFamily="34" charset="0"/>
              </a:rPr>
              <a:t>mahiko.dzlm.de</a:t>
            </a:r>
            <a:r>
              <a:rPr lang="de-DE" sz="1050" dirty="0">
                <a:solidFill>
                  <a:srgbClr val="222222"/>
                </a:solidFill>
                <a:latin typeface="Arial" panose="020B0604020202020204" pitchFamily="34" charset="0"/>
                <a:cs typeface="Arial" panose="020B0604020202020204" pitchFamily="34" charset="0"/>
              </a:rPr>
              <a:t>/</a:t>
            </a:r>
            <a:r>
              <a:rPr lang="de-DE" sz="1050" dirty="0" err="1">
                <a:solidFill>
                  <a:srgbClr val="222222"/>
                </a:solidFill>
                <a:latin typeface="Arial" panose="020B0604020202020204" pitchFamily="34" charset="0"/>
                <a:cs typeface="Arial" panose="020B0604020202020204" pitchFamily="34" charset="0"/>
              </a:rPr>
              <a:t>node</a:t>
            </a:r>
            <a:r>
              <a:rPr lang="de-DE" sz="1050" dirty="0">
                <a:solidFill>
                  <a:srgbClr val="222222"/>
                </a:solidFill>
                <a:latin typeface="Arial" panose="020B0604020202020204" pitchFamily="34" charset="0"/>
                <a:cs typeface="Arial" panose="020B0604020202020204" pitchFamily="34" charset="0"/>
              </a:rPr>
              <a:t>/70)</a:t>
            </a:r>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210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prstGeom prst="rect">
            <a:avLst/>
          </a:prstGeom>
        </p:spPr>
        <p:txBody>
          <a:bodyPr>
            <a:normAutofit/>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p:cNvSpPr>
            <a:spLocks noGrp="1"/>
          </p:cNvSpPr>
          <p:nvPr>
            <p:ph type="body" sz="quarter" idx="13"/>
          </p:nvPr>
        </p:nvSpPr>
        <p:spPr/>
        <p:txBody>
          <a:bodyPr/>
          <a:lstStyle/>
          <a:p>
            <a:r>
              <a:rPr lang="de-DE" dirty="0"/>
              <a:t>AUFBAU DES MODULS 6</a:t>
            </a:r>
          </a:p>
        </p:txBody>
      </p:sp>
      <p:sp>
        <p:nvSpPr>
          <p:cNvPr id="6" name="Inhaltsplatzhalter 5"/>
          <p:cNvSpPr>
            <a:spLocks noGrp="1"/>
          </p:cNvSpPr>
          <p:nvPr>
            <p:ph idx="1"/>
          </p:nvPr>
        </p:nvSpPr>
        <p:spPr/>
        <p:txBody>
          <a:bodyPr/>
          <a:lstStyle/>
          <a:p>
            <a:pPr>
              <a:spcBef>
                <a:spcPts val="600"/>
              </a:spcBef>
            </a:pPr>
            <a:r>
              <a:rPr lang="de-DE" sz="1400" dirty="0"/>
              <a:t>Das Modul beginnt mit der Reflexion des Erprobungsauftrages des Moduls 5 „Nicht zählendes Rechnen: 1∙1 und 1:1“, der sich auf den Einsatz der Kernaufgabenstreifen bezog.</a:t>
            </a:r>
          </a:p>
          <a:p>
            <a:pPr>
              <a:spcBef>
                <a:spcPts val="600"/>
              </a:spcBef>
            </a:pPr>
            <a:r>
              <a:rPr lang="de-DE" sz="1400" b="1" dirty="0"/>
              <a:t>Teil 1: </a:t>
            </a:r>
            <a:r>
              <a:rPr lang="de-DE" sz="1400" dirty="0"/>
              <a:t>Zu Beginn der inhaltlichen Auseinandersetzung des Moduls wird das halbschriftliche Rechnen als eine der zentralen Rechenmethoden charakterisiert und operationsübergreifende Merkmale und Vorgehensweisen werden erläutert. Die damit verbundenen Kompetenzerwartungen werden aufgezeigt und in den langfristigen Lernprozess verortet.</a:t>
            </a:r>
          </a:p>
          <a:p>
            <a:pPr>
              <a:spcBef>
                <a:spcPts val="600"/>
              </a:spcBef>
            </a:pPr>
            <a:r>
              <a:rPr lang="de-DE" sz="1400" b="1" dirty="0"/>
              <a:t>Teil 2:</a:t>
            </a:r>
            <a:r>
              <a:rPr lang="de-DE" sz="1400" dirty="0"/>
              <a:t> Anschließend wird unterrichtspraktisch am Beispiel der Subtraktion aufgezeigt, wie Kinder verschiedene halbschriftliche Rechenwege entwickeln und anwenden können. Dabei liegt ein Fokus auf der Darstellung der Rechenwege sowie der Versprachlichung der dahinter liegenden Denkprozesse.</a:t>
            </a:r>
          </a:p>
          <a:p>
            <a:pPr>
              <a:spcBef>
                <a:spcPts val="600"/>
              </a:spcBef>
            </a:pPr>
            <a:r>
              <a:rPr lang="de-DE" sz="1400" b="1" dirty="0"/>
              <a:t>Teil 3: </a:t>
            </a:r>
            <a:r>
              <a:rPr lang="de-DE" sz="1400" dirty="0"/>
              <a:t>Zuletzt wird die Bedeutung eines Zahlen- und Aufgabenblicks herausgearbeitet, der für einen flexiblen Einsatz der Rechenwege zentral ist. Der gemeinsame Diskurs über Zahlen- und Aufgabenmerkmale soll dazu führen, dass Kinder bewusst und zunehmend sicher halbschriftliche Rechenwege auswählen.</a:t>
            </a:r>
          </a:p>
        </p:txBody>
      </p:sp>
    </p:spTree>
    <p:extLst>
      <p:ext uri="{BB962C8B-B14F-4D97-AF65-F5344CB8AC3E}">
        <p14:creationId xmlns:p14="http://schemas.microsoft.com/office/powerpoint/2010/main" val="2143647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86816-2C1E-C08B-C347-5262EA7D6968}"/>
              </a:ext>
            </a:extLst>
          </p:cNvPr>
          <p:cNvSpPr>
            <a:spLocks noGrp="1"/>
          </p:cNvSpPr>
          <p:nvPr>
            <p:ph type="title"/>
          </p:nvPr>
        </p:nvSpPr>
        <p:spPr>
          <a:xfrm>
            <a:off x="1096423" y="382774"/>
            <a:ext cx="7729525"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3C8DD068-88BD-8B7E-D0A9-6D198A2B870B}"/>
              </a:ext>
            </a:extLst>
          </p:cNvPr>
          <p:cNvSpPr>
            <a:spLocks noGrp="1"/>
          </p:cNvSpPr>
          <p:nvPr>
            <p:ph type="body" sz="quarter" idx="13"/>
          </p:nvPr>
        </p:nvSpPr>
        <p:spPr/>
        <p:txBody>
          <a:bodyPr/>
          <a:lstStyle/>
          <a:p>
            <a:r>
              <a:rPr lang="de-DE" dirty="0"/>
              <a:t>STELLENWEISE SUBTRAHIEREN MIT EINTAUSCHEN</a:t>
            </a:r>
          </a:p>
          <a:p>
            <a:endParaRPr lang="de-DE" dirty="0"/>
          </a:p>
        </p:txBody>
      </p:sp>
      <p:sp>
        <p:nvSpPr>
          <p:cNvPr id="5" name="Datumsplatzhalter 4">
            <a:extLst>
              <a:ext uri="{FF2B5EF4-FFF2-40B4-BE49-F238E27FC236}">
                <a16:creationId xmlns:a16="http://schemas.microsoft.com/office/drawing/2014/main" id="{189D39EA-3E9D-4375-76AC-BF031746A665}"/>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8E4886F5-6B65-0AF6-077F-62EE8962995E}"/>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4" name="Abgerundetes Rechteck 3">
            <a:extLst>
              <a:ext uri="{FF2B5EF4-FFF2-40B4-BE49-F238E27FC236}">
                <a16:creationId xmlns:a16="http://schemas.microsoft.com/office/drawing/2014/main" id="{0D5AFAA0-144C-0706-9C2C-2DF008D73487}"/>
              </a:ext>
            </a:extLst>
          </p:cNvPr>
          <p:cNvSpPr/>
          <p:nvPr/>
        </p:nvSpPr>
        <p:spPr>
          <a:xfrm>
            <a:off x="2104898" y="2287598"/>
            <a:ext cx="5477720" cy="1856131"/>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91B88981-C38D-E011-D8A5-5F3FC16700A8}"/>
              </a:ext>
            </a:extLst>
          </p:cNvPr>
          <p:cNvGrpSpPr/>
          <p:nvPr/>
        </p:nvGrpSpPr>
        <p:grpSpPr>
          <a:xfrm>
            <a:off x="2862929" y="2684775"/>
            <a:ext cx="4137114" cy="1138773"/>
            <a:chOff x="2172529" y="2641843"/>
            <a:chExt cx="4137114" cy="1138773"/>
          </a:xfrm>
        </p:grpSpPr>
        <p:sp>
          <p:nvSpPr>
            <p:cNvPr id="7" name="Textfeld 6">
              <a:extLst>
                <a:ext uri="{FF2B5EF4-FFF2-40B4-BE49-F238E27FC236}">
                  <a16:creationId xmlns:a16="http://schemas.microsoft.com/office/drawing/2014/main" id="{92F6551D-5DBD-7484-423D-724A08DFC8E5}"/>
                </a:ext>
              </a:extLst>
            </p:cNvPr>
            <p:cNvSpPr txBox="1"/>
            <p:nvPr/>
          </p:nvSpPr>
          <p:spPr>
            <a:xfrm>
              <a:off x="2172529" y="2641843"/>
              <a:ext cx="1725588" cy="113877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364 - 128 =</a:t>
              </a:r>
              <a:r>
                <a:rPr lang="de-DE" sz="1700" dirty="0">
                  <a:latin typeface="Arial" panose="020B0604020202020204" pitchFamily="34" charset="0"/>
                  <a:cs typeface="Arial" panose="020B0604020202020204" pitchFamily="34" charset="0"/>
                </a:rPr>
                <a:t> 236</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14 -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8 = </a:t>
              </a:r>
              <a:r>
                <a:rPr lang="de-DE" sz="1700" dirty="0">
                  <a:solidFill>
                    <a:schemeClr val="bg1"/>
                  </a:solidFill>
                  <a:latin typeface="Arial" panose="020B0604020202020204" pitchFamily="34" charset="0"/>
                  <a:cs typeface="Arial" panose="020B0604020202020204" pitchFamily="34" charset="0"/>
                </a:rPr>
                <a:t>00</a:t>
              </a:r>
              <a:r>
                <a:rPr lang="de-DE" sz="1700" dirty="0">
                  <a:latin typeface="Arial" panose="020B0604020202020204" pitchFamily="34" charset="0"/>
                  <a:cs typeface="Arial" panose="020B0604020202020204" pitchFamily="34" charset="0"/>
                </a:rPr>
                <a:t>6</a:t>
              </a:r>
            </a:p>
            <a:p>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50 -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20 =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30</a:t>
              </a:r>
            </a:p>
            <a:p>
              <a:r>
                <a:rPr lang="de-DE" sz="1700" dirty="0">
                  <a:latin typeface="Arial" panose="020B0604020202020204" pitchFamily="34" charset="0"/>
                  <a:cs typeface="Arial" panose="020B0604020202020204" pitchFamily="34" charset="0"/>
                </a:rPr>
                <a:t>300 - 100 = 200</a:t>
              </a:r>
            </a:p>
          </p:txBody>
        </p:sp>
        <p:sp>
          <p:nvSpPr>
            <p:cNvPr id="10" name="Rechteck 9">
              <a:extLst>
                <a:ext uri="{FF2B5EF4-FFF2-40B4-BE49-F238E27FC236}">
                  <a16:creationId xmlns:a16="http://schemas.microsoft.com/office/drawing/2014/main" id="{106F0684-4648-546B-0102-8E03DBEE86D5}"/>
                </a:ext>
              </a:extLst>
            </p:cNvPr>
            <p:cNvSpPr>
              <a:spLocks noChangeAspect="1"/>
            </p:cNvSpPr>
            <p:nvPr/>
          </p:nvSpPr>
          <p:spPr>
            <a:xfrm>
              <a:off x="4061185"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8" name="Gruppieren 7">
              <a:extLst>
                <a:ext uri="{FF2B5EF4-FFF2-40B4-BE49-F238E27FC236}">
                  <a16:creationId xmlns:a16="http://schemas.microsoft.com/office/drawing/2014/main" id="{7BCABB69-57B7-3584-C76A-C9372076C25B}"/>
                </a:ext>
              </a:extLst>
            </p:cNvPr>
            <p:cNvGrpSpPr/>
            <p:nvPr/>
          </p:nvGrpSpPr>
          <p:grpSpPr>
            <a:xfrm>
              <a:off x="5071457" y="3107185"/>
              <a:ext cx="749388" cy="53496"/>
              <a:chOff x="2896294" y="5667288"/>
              <a:chExt cx="749388" cy="53496"/>
            </a:xfrm>
          </p:grpSpPr>
          <p:pic>
            <p:nvPicPr>
              <p:cNvPr id="26" name="Grafik 25">
                <a:extLst>
                  <a:ext uri="{FF2B5EF4-FFF2-40B4-BE49-F238E27FC236}">
                    <a16:creationId xmlns:a16="http://schemas.microsoft.com/office/drawing/2014/main" id="{F1230E55-C9E0-8C99-757D-E159F7D7C259}"/>
                  </a:ext>
                </a:extLst>
              </p:cNvPr>
              <p:cNvPicPr>
                <a:picLocks noChangeAspect="1"/>
              </p:cNvPicPr>
              <p:nvPr/>
            </p:nvPicPr>
            <p:blipFill>
              <a:blip r:embed="rId3"/>
              <a:stretch>
                <a:fillRect/>
              </a:stretch>
            </p:blipFill>
            <p:spPr>
              <a:xfrm>
                <a:off x="2896294" y="5667288"/>
                <a:ext cx="54000" cy="53496"/>
              </a:xfrm>
              <a:prstGeom prst="rect">
                <a:avLst/>
              </a:prstGeom>
            </p:spPr>
          </p:pic>
          <p:pic>
            <p:nvPicPr>
              <p:cNvPr id="27" name="Grafik 26">
                <a:extLst>
                  <a:ext uri="{FF2B5EF4-FFF2-40B4-BE49-F238E27FC236}">
                    <a16:creationId xmlns:a16="http://schemas.microsoft.com/office/drawing/2014/main" id="{50930E16-091B-3F16-6F0D-3830C82790B2}"/>
                  </a:ext>
                </a:extLst>
              </p:cNvPr>
              <p:cNvPicPr>
                <a:picLocks noChangeAspect="1"/>
              </p:cNvPicPr>
              <p:nvPr/>
            </p:nvPicPr>
            <p:blipFill>
              <a:blip r:embed="rId3"/>
              <a:stretch>
                <a:fillRect/>
              </a:stretch>
            </p:blipFill>
            <p:spPr>
              <a:xfrm>
                <a:off x="2973559" y="5667288"/>
                <a:ext cx="54000" cy="53496"/>
              </a:xfrm>
              <a:prstGeom prst="rect">
                <a:avLst/>
              </a:prstGeom>
            </p:spPr>
          </p:pic>
          <p:pic>
            <p:nvPicPr>
              <p:cNvPr id="28" name="Grafik 27">
                <a:extLst>
                  <a:ext uri="{FF2B5EF4-FFF2-40B4-BE49-F238E27FC236}">
                    <a16:creationId xmlns:a16="http://schemas.microsoft.com/office/drawing/2014/main" id="{EDBB0C15-99BB-891F-9D5E-96E307A39909}"/>
                  </a:ext>
                </a:extLst>
              </p:cNvPr>
              <p:cNvPicPr>
                <a:picLocks noChangeAspect="1"/>
              </p:cNvPicPr>
              <p:nvPr/>
            </p:nvPicPr>
            <p:blipFill>
              <a:blip r:embed="rId3"/>
              <a:stretch>
                <a:fillRect/>
              </a:stretch>
            </p:blipFill>
            <p:spPr>
              <a:xfrm>
                <a:off x="3050824" y="5667288"/>
                <a:ext cx="54000" cy="53496"/>
              </a:xfrm>
              <a:prstGeom prst="rect">
                <a:avLst/>
              </a:prstGeom>
            </p:spPr>
          </p:pic>
          <p:pic>
            <p:nvPicPr>
              <p:cNvPr id="29" name="Grafik 28">
                <a:extLst>
                  <a:ext uri="{FF2B5EF4-FFF2-40B4-BE49-F238E27FC236}">
                    <a16:creationId xmlns:a16="http://schemas.microsoft.com/office/drawing/2014/main" id="{8EBE4DDD-BDAD-B68C-1556-EFF91DC93AC1}"/>
                  </a:ext>
                </a:extLst>
              </p:cNvPr>
              <p:cNvPicPr>
                <a:picLocks noChangeAspect="1"/>
              </p:cNvPicPr>
              <p:nvPr/>
            </p:nvPicPr>
            <p:blipFill>
              <a:blip r:embed="rId3"/>
              <a:stretch>
                <a:fillRect/>
              </a:stretch>
            </p:blipFill>
            <p:spPr>
              <a:xfrm>
                <a:off x="3282619" y="5667288"/>
                <a:ext cx="54000" cy="53496"/>
              </a:xfrm>
              <a:prstGeom prst="rect">
                <a:avLst/>
              </a:prstGeom>
            </p:spPr>
          </p:pic>
          <p:pic>
            <p:nvPicPr>
              <p:cNvPr id="30" name="Grafik 29">
                <a:extLst>
                  <a:ext uri="{FF2B5EF4-FFF2-40B4-BE49-F238E27FC236}">
                    <a16:creationId xmlns:a16="http://schemas.microsoft.com/office/drawing/2014/main" id="{3D21BE89-83A8-7C0E-A18E-8FFD638CE1C5}"/>
                  </a:ext>
                </a:extLst>
              </p:cNvPr>
              <p:cNvPicPr>
                <a:picLocks noChangeAspect="1"/>
              </p:cNvPicPr>
              <p:nvPr/>
            </p:nvPicPr>
            <p:blipFill>
              <a:blip r:embed="rId3"/>
              <a:stretch>
                <a:fillRect/>
              </a:stretch>
            </p:blipFill>
            <p:spPr>
              <a:xfrm>
                <a:off x="3437149" y="5667288"/>
                <a:ext cx="54000" cy="53496"/>
              </a:xfrm>
              <a:prstGeom prst="rect">
                <a:avLst/>
              </a:prstGeom>
            </p:spPr>
          </p:pic>
          <p:pic>
            <p:nvPicPr>
              <p:cNvPr id="31" name="Grafik 30">
                <a:extLst>
                  <a:ext uri="{FF2B5EF4-FFF2-40B4-BE49-F238E27FC236}">
                    <a16:creationId xmlns:a16="http://schemas.microsoft.com/office/drawing/2014/main" id="{40C91719-4058-2666-6281-98FF0EC8F588}"/>
                  </a:ext>
                </a:extLst>
              </p:cNvPr>
              <p:cNvPicPr>
                <a:picLocks noChangeAspect="1"/>
              </p:cNvPicPr>
              <p:nvPr/>
            </p:nvPicPr>
            <p:blipFill>
              <a:blip r:embed="rId3"/>
              <a:stretch>
                <a:fillRect/>
              </a:stretch>
            </p:blipFill>
            <p:spPr>
              <a:xfrm>
                <a:off x="3591682" y="5667288"/>
                <a:ext cx="54000" cy="53496"/>
              </a:xfrm>
              <a:prstGeom prst="rect">
                <a:avLst/>
              </a:prstGeom>
            </p:spPr>
          </p:pic>
          <p:pic>
            <p:nvPicPr>
              <p:cNvPr id="32" name="Grafik 31">
                <a:extLst>
                  <a:ext uri="{FF2B5EF4-FFF2-40B4-BE49-F238E27FC236}">
                    <a16:creationId xmlns:a16="http://schemas.microsoft.com/office/drawing/2014/main" id="{F97A4C4A-47B5-41ED-1A65-129D71A2BFC9}"/>
                  </a:ext>
                </a:extLst>
              </p:cNvPr>
              <p:cNvPicPr>
                <a:picLocks noChangeAspect="1"/>
              </p:cNvPicPr>
              <p:nvPr/>
            </p:nvPicPr>
            <p:blipFill>
              <a:blip r:embed="rId3"/>
              <a:stretch>
                <a:fillRect/>
              </a:stretch>
            </p:blipFill>
            <p:spPr>
              <a:xfrm>
                <a:off x="3359884" y="5667288"/>
                <a:ext cx="54000" cy="53496"/>
              </a:xfrm>
              <a:prstGeom prst="rect">
                <a:avLst/>
              </a:prstGeom>
            </p:spPr>
          </p:pic>
          <p:pic>
            <p:nvPicPr>
              <p:cNvPr id="33" name="Grafik 32">
                <a:extLst>
                  <a:ext uri="{FF2B5EF4-FFF2-40B4-BE49-F238E27FC236}">
                    <a16:creationId xmlns:a16="http://schemas.microsoft.com/office/drawing/2014/main" id="{934E381C-70B2-E403-009A-F330E93B734D}"/>
                  </a:ext>
                </a:extLst>
              </p:cNvPr>
              <p:cNvPicPr>
                <a:picLocks noChangeAspect="1"/>
              </p:cNvPicPr>
              <p:nvPr/>
            </p:nvPicPr>
            <p:blipFill>
              <a:blip r:embed="rId3"/>
              <a:stretch>
                <a:fillRect/>
              </a:stretch>
            </p:blipFill>
            <p:spPr>
              <a:xfrm>
                <a:off x="3128089" y="5667288"/>
                <a:ext cx="54000" cy="53496"/>
              </a:xfrm>
              <a:prstGeom prst="rect">
                <a:avLst/>
              </a:prstGeom>
            </p:spPr>
          </p:pic>
          <p:pic>
            <p:nvPicPr>
              <p:cNvPr id="34" name="Grafik 33">
                <a:extLst>
                  <a:ext uri="{FF2B5EF4-FFF2-40B4-BE49-F238E27FC236}">
                    <a16:creationId xmlns:a16="http://schemas.microsoft.com/office/drawing/2014/main" id="{3195B557-7369-0ABB-3F28-8800C822BC55}"/>
                  </a:ext>
                </a:extLst>
              </p:cNvPr>
              <p:cNvPicPr>
                <a:picLocks noChangeAspect="1"/>
              </p:cNvPicPr>
              <p:nvPr/>
            </p:nvPicPr>
            <p:blipFill>
              <a:blip r:embed="rId3"/>
              <a:stretch>
                <a:fillRect/>
              </a:stretch>
            </p:blipFill>
            <p:spPr>
              <a:xfrm>
                <a:off x="3205354" y="5667288"/>
                <a:ext cx="54000" cy="53496"/>
              </a:xfrm>
              <a:prstGeom prst="rect">
                <a:avLst/>
              </a:prstGeom>
            </p:spPr>
          </p:pic>
          <p:pic>
            <p:nvPicPr>
              <p:cNvPr id="35" name="Grafik 34">
                <a:extLst>
                  <a:ext uri="{FF2B5EF4-FFF2-40B4-BE49-F238E27FC236}">
                    <a16:creationId xmlns:a16="http://schemas.microsoft.com/office/drawing/2014/main" id="{449CEB29-4416-C12E-B84F-F30566747225}"/>
                  </a:ext>
                </a:extLst>
              </p:cNvPr>
              <p:cNvPicPr>
                <a:picLocks noChangeAspect="1"/>
              </p:cNvPicPr>
              <p:nvPr/>
            </p:nvPicPr>
            <p:blipFill>
              <a:blip r:embed="rId3"/>
              <a:stretch>
                <a:fillRect/>
              </a:stretch>
            </p:blipFill>
            <p:spPr>
              <a:xfrm>
                <a:off x="3514414" y="5667288"/>
                <a:ext cx="54000" cy="53496"/>
              </a:xfrm>
              <a:prstGeom prst="rect">
                <a:avLst/>
              </a:prstGeom>
            </p:spPr>
          </p:pic>
        </p:grpSp>
        <p:sp>
          <p:nvSpPr>
            <p:cNvPr id="37" name="Rechteck 36">
              <a:extLst>
                <a:ext uri="{FF2B5EF4-FFF2-40B4-BE49-F238E27FC236}">
                  <a16:creationId xmlns:a16="http://schemas.microsoft.com/office/drawing/2014/main" id="{D88FCD8C-B2CC-A46B-250B-BB70C5F9A11C}"/>
                </a:ext>
              </a:extLst>
            </p:cNvPr>
            <p:cNvSpPr>
              <a:spLocks noChangeAspect="1"/>
            </p:cNvSpPr>
            <p:nvPr/>
          </p:nvSpPr>
          <p:spPr>
            <a:xfrm>
              <a:off x="4558840" y="2644662"/>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8" name="Rechteck 37">
              <a:extLst>
                <a:ext uri="{FF2B5EF4-FFF2-40B4-BE49-F238E27FC236}">
                  <a16:creationId xmlns:a16="http://schemas.microsoft.com/office/drawing/2014/main" id="{80E91BC3-C540-F3DC-E7C1-6875C210CA9B}"/>
                </a:ext>
              </a:extLst>
            </p:cNvPr>
            <p:cNvSpPr>
              <a:spLocks noChangeAspect="1"/>
            </p:cNvSpPr>
            <p:nvPr/>
          </p:nvSpPr>
          <p:spPr>
            <a:xfrm>
              <a:off x="4059169" y="3110993"/>
              <a:ext cx="396000" cy="396000"/>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0" name="Gerade Verbindung 39">
              <a:extLst>
                <a:ext uri="{FF2B5EF4-FFF2-40B4-BE49-F238E27FC236}">
                  <a16:creationId xmlns:a16="http://schemas.microsoft.com/office/drawing/2014/main" id="{BD4F9DDE-D6DE-D261-CB68-96943D46726E}"/>
                </a:ext>
              </a:extLst>
            </p:cNvPr>
            <p:cNvCxnSpPr>
              <a:cxnSpLocks/>
            </p:cNvCxnSpPr>
            <p:nvPr/>
          </p:nvCxnSpPr>
          <p:spPr>
            <a:xfrm>
              <a:off x="5094120" y="2677447"/>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57EAA7B0-8A12-A7A4-7ECA-8E533060BB1B}"/>
                </a:ext>
              </a:extLst>
            </p:cNvPr>
            <p:cNvCxnSpPr>
              <a:cxnSpLocks/>
            </p:cNvCxnSpPr>
            <p:nvPr/>
          </p:nvCxnSpPr>
          <p:spPr>
            <a:xfrm>
              <a:off x="5094120" y="2850865"/>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EC456B91-1E44-0D69-FC6D-C13A1E624DC1}"/>
                </a:ext>
              </a:extLst>
            </p:cNvPr>
            <p:cNvCxnSpPr>
              <a:cxnSpLocks/>
            </p:cNvCxnSpPr>
            <p:nvPr/>
          </p:nvCxnSpPr>
          <p:spPr>
            <a:xfrm>
              <a:off x="5094119" y="3024283"/>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C0A7C9AF-18DC-23D8-DA0E-9977F5858F98}"/>
                </a:ext>
              </a:extLst>
            </p:cNvPr>
            <p:cNvCxnSpPr>
              <a:cxnSpLocks/>
            </p:cNvCxnSpPr>
            <p:nvPr/>
          </p:nvCxnSpPr>
          <p:spPr>
            <a:xfrm>
              <a:off x="5094120" y="2764156"/>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5D552BBC-B86D-B5C4-9FA1-FFFD07B01B30}"/>
                </a:ext>
              </a:extLst>
            </p:cNvPr>
            <p:cNvCxnSpPr>
              <a:cxnSpLocks/>
            </p:cNvCxnSpPr>
            <p:nvPr/>
          </p:nvCxnSpPr>
          <p:spPr>
            <a:xfrm>
              <a:off x="5094120" y="2937574"/>
              <a:ext cx="7056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B608F1E9-9CC5-4051-CF96-B826878EDD59}"/>
                </a:ext>
              </a:extLst>
            </p:cNvPr>
            <p:cNvGrpSpPr/>
            <p:nvPr/>
          </p:nvGrpSpPr>
          <p:grpSpPr>
            <a:xfrm>
              <a:off x="5987854" y="2650447"/>
              <a:ext cx="321789" cy="54000"/>
              <a:chOff x="5616867" y="2645724"/>
              <a:chExt cx="321789" cy="54000"/>
            </a:xfrm>
          </p:grpSpPr>
          <p:sp>
            <p:nvSpPr>
              <p:cNvPr id="13" name="Oval 12">
                <a:extLst>
                  <a:ext uri="{FF2B5EF4-FFF2-40B4-BE49-F238E27FC236}">
                    <a16:creationId xmlns:a16="http://schemas.microsoft.com/office/drawing/2014/main" id="{03DB1680-345A-E10A-C5C7-DA37153DE37E}"/>
                  </a:ext>
                </a:extLst>
              </p:cNvPr>
              <p:cNvSpPr/>
              <p:nvPr/>
            </p:nvSpPr>
            <p:spPr>
              <a:xfrm>
                <a:off x="5616867"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E29EFA86-EFB7-2F83-017A-23DC25E2198D}"/>
                  </a:ext>
                </a:extLst>
              </p:cNvPr>
              <p:cNvSpPr/>
              <p:nvPr/>
            </p:nvSpPr>
            <p:spPr>
              <a:xfrm>
                <a:off x="5706130"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2B92D199-2BA4-BACB-27AD-18AF822E2CCE}"/>
                  </a:ext>
                </a:extLst>
              </p:cNvPr>
              <p:cNvSpPr/>
              <p:nvPr/>
            </p:nvSpPr>
            <p:spPr>
              <a:xfrm>
                <a:off x="5795393"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AF32B65B-8E25-8B7A-CFE0-4F4E93AD7068}"/>
                  </a:ext>
                </a:extLst>
              </p:cNvPr>
              <p:cNvSpPr/>
              <p:nvPr/>
            </p:nvSpPr>
            <p:spPr>
              <a:xfrm>
                <a:off x="5884656" y="2645724"/>
                <a:ext cx="54000" cy="54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1" name="Gruppieren 20">
            <a:extLst>
              <a:ext uri="{FF2B5EF4-FFF2-40B4-BE49-F238E27FC236}">
                <a16:creationId xmlns:a16="http://schemas.microsoft.com/office/drawing/2014/main" id="{65B3BA0B-BF7F-6226-D3C7-18E3C050C316}"/>
              </a:ext>
            </a:extLst>
          </p:cNvPr>
          <p:cNvGrpSpPr/>
          <p:nvPr/>
        </p:nvGrpSpPr>
        <p:grpSpPr>
          <a:xfrm>
            <a:off x="6678254" y="1525499"/>
            <a:ext cx="2186612" cy="951003"/>
            <a:chOff x="80696" y="1866463"/>
            <a:chExt cx="2186612" cy="951003"/>
          </a:xfrm>
        </p:grpSpPr>
        <p:sp>
          <p:nvSpPr>
            <p:cNvPr id="22" name="Abgerundete rechteckige Legende 21">
              <a:extLst>
                <a:ext uri="{FF2B5EF4-FFF2-40B4-BE49-F238E27FC236}">
                  <a16:creationId xmlns:a16="http://schemas.microsoft.com/office/drawing/2014/main" id="{D8C9EA6B-5638-9226-64A5-32F75D852C88}"/>
                </a:ext>
              </a:extLst>
            </p:cNvPr>
            <p:cNvSpPr/>
            <p:nvPr/>
          </p:nvSpPr>
          <p:spPr>
            <a:xfrm>
              <a:off x="80696" y="1866463"/>
              <a:ext cx="2186612" cy="671241"/>
            </a:xfrm>
            <a:prstGeom prst="wedgeRoundRectCallout">
              <a:avLst>
                <a:gd name="adj1" fmla="val -43572"/>
                <a:gd name="adj2" fmla="val 9405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B52B2C57-000F-B1DC-959C-6C5FBABC41F5}"/>
                </a:ext>
              </a:extLst>
            </p:cNvPr>
            <p:cNvSpPr txBox="1"/>
            <p:nvPr/>
          </p:nvSpPr>
          <p:spPr>
            <a:xfrm>
              <a:off x="175127" y="1894136"/>
              <a:ext cx="2057400" cy="923330"/>
            </a:xfrm>
            <a:prstGeom prst="rect">
              <a:avLst/>
            </a:prstGeom>
            <a:noFill/>
            <a:ln>
              <a:noFill/>
            </a:ln>
          </p:spPr>
          <p:txBody>
            <a:bodyPr wrap="square" rtlCol="0">
              <a:spAutoFit/>
            </a:bodyPr>
            <a:lstStyle/>
            <a:p>
              <a:r>
                <a:rPr lang="de-DE" sz="1800" dirty="0"/>
                <a:t>Insgesamt bleiben 236 übrig.</a:t>
              </a:r>
            </a:p>
            <a:p>
              <a:endParaRPr lang="de-DE" sz="1800" dirty="0"/>
            </a:p>
          </p:txBody>
        </p:sp>
      </p:grpSp>
      <p:cxnSp>
        <p:nvCxnSpPr>
          <p:cNvPr id="39" name="Gerade Verbindung 38">
            <a:extLst>
              <a:ext uri="{FF2B5EF4-FFF2-40B4-BE49-F238E27FC236}">
                <a16:creationId xmlns:a16="http://schemas.microsoft.com/office/drawing/2014/main" id="{CFF94C4E-4F2C-6432-957B-3D0018C25B65}"/>
              </a:ext>
            </a:extLst>
          </p:cNvPr>
          <p:cNvCxnSpPr>
            <a:cxnSpLocks/>
          </p:cNvCxnSpPr>
          <p:nvPr/>
        </p:nvCxnSpPr>
        <p:spPr>
          <a:xfrm flipV="1">
            <a:off x="6636451" y="2693379"/>
            <a:ext cx="402651" cy="5767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3D461C3A-57E6-C160-EA16-45092F53B6C0}"/>
              </a:ext>
            </a:extLst>
          </p:cNvPr>
          <p:cNvCxnSpPr>
            <a:cxnSpLocks/>
          </p:cNvCxnSpPr>
          <p:nvPr/>
        </p:nvCxnSpPr>
        <p:spPr>
          <a:xfrm flipV="1">
            <a:off x="5708940" y="3019823"/>
            <a:ext cx="802305" cy="84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A98FEBE3-50E8-5EBB-631D-0B73AE2C6E1C}"/>
              </a:ext>
            </a:extLst>
          </p:cNvPr>
          <p:cNvCxnSpPr>
            <a:cxnSpLocks/>
          </p:cNvCxnSpPr>
          <p:nvPr/>
        </p:nvCxnSpPr>
        <p:spPr>
          <a:xfrm flipV="1">
            <a:off x="5712881" y="2938199"/>
            <a:ext cx="802305" cy="84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AA08B530-BFB5-65A2-6A57-5F6D8FC9E39A}"/>
              </a:ext>
            </a:extLst>
          </p:cNvPr>
          <p:cNvCxnSpPr>
            <a:cxnSpLocks/>
          </p:cNvCxnSpPr>
          <p:nvPr/>
        </p:nvCxnSpPr>
        <p:spPr>
          <a:xfrm flipV="1">
            <a:off x="4644949" y="3240633"/>
            <a:ext cx="650471" cy="2679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C3FBA9A9-CE5C-E4D6-0242-51634F148794}"/>
              </a:ext>
            </a:extLst>
          </p:cNvPr>
          <p:cNvGrpSpPr/>
          <p:nvPr/>
        </p:nvGrpSpPr>
        <p:grpSpPr>
          <a:xfrm>
            <a:off x="238540" y="1634650"/>
            <a:ext cx="2599582" cy="1230362"/>
            <a:chOff x="238540" y="1634650"/>
            <a:chExt cx="2599582" cy="1230362"/>
          </a:xfrm>
        </p:grpSpPr>
        <p:sp>
          <p:nvSpPr>
            <p:cNvPr id="20" name="Abgerundete rechteckige Legende 19">
              <a:extLst>
                <a:ext uri="{FF2B5EF4-FFF2-40B4-BE49-F238E27FC236}">
                  <a16:creationId xmlns:a16="http://schemas.microsoft.com/office/drawing/2014/main" id="{1F9FA8BF-4DDA-63FA-1A6C-DDBB38AFB739}"/>
                </a:ext>
              </a:extLst>
            </p:cNvPr>
            <p:cNvSpPr/>
            <p:nvPr/>
          </p:nvSpPr>
          <p:spPr>
            <a:xfrm>
              <a:off x="238540" y="1634650"/>
              <a:ext cx="2589557" cy="1013984"/>
            </a:xfrm>
            <a:prstGeom prst="wedgeRoundRectCallout">
              <a:avLst>
                <a:gd name="adj1" fmla="val 40561"/>
                <a:gd name="adj2" fmla="val 939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94C4F8DE-8641-7EDB-39D3-C22314123650}"/>
                </a:ext>
              </a:extLst>
            </p:cNvPr>
            <p:cNvSpPr txBox="1"/>
            <p:nvPr/>
          </p:nvSpPr>
          <p:spPr>
            <a:xfrm>
              <a:off x="313438" y="1664683"/>
              <a:ext cx="2524684" cy="1200329"/>
            </a:xfrm>
            <a:prstGeom prst="rect">
              <a:avLst/>
            </a:prstGeom>
            <a:noFill/>
            <a:ln>
              <a:noFill/>
            </a:ln>
          </p:spPr>
          <p:txBody>
            <a:bodyPr wrap="square" rtlCol="0">
              <a:spAutoFit/>
            </a:bodyPr>
            <a:lstStyle/>
            <a:p>
              <a:r>
                <a:rPr lang="de-DE" sz="1800" dirty="0"/>
                <a:t>Ich addiere meine Zwischenergebnisse und erhalte 236.</a:t>
              </a:r>
            </a:p>
            <a:p>
              <a:endParaRPr lang="de-DE" sz="1800" dirty="0"/>
            </a:p>
          </p:txBody>
        </p:sp>
      </p:grpSp>
      <p:cxnSp>
        <p:nvCxnSpPr>
          <p:cNvPr id="25" name="Gerade Verbindung 24">
            <a:extLst>
              <a:ext uri="{FF2B5EF4-FFF2-40B4-BE49-F238E27FC236}">
                <a16:creationId xmlns:a16="http://schemas.microsoft.com/office/drawing/2014/main" id="{BCB60ED9-5DEE-9937-87D7-B2E99B2EDF14}"/>
              </a:ext>
            </a:extLst>
          </p:cNvPr>
          <p:cNvCxnSpPr>
            <a:cxnSpLocks/>
          </p:cNvCxnSpPr>
          <p:nvPr/>
        </p:nvCxnSpPr>
        <p:spPr>
          <a:xfrm flipV="1">
            <a:off x="6215747" y="3150117"/>
            <a:ext cx="295498" cy="454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feld 35">
            <a:extLst>
              <a:ext uri="{FF2B5EF4-FFF2-40B4-BE49-F238E27FC236}">
                <a16:creationId xmlns:a16="http://schemas.microsoft.com/office/drawing/2014/main" id="{9CAFF890-2B47-A2CC-FBF3-94CA518F7F8D}"/>
              </a:ext>
            </a:extLst>
          </p:cNvPr>
          <p:cNvSpPr txBox="1"/>
          <p:nvPr/>
        </p:nvSpPr>
        <p:spPr>
          <a:xfrm>
            <a:off x="580260" y="4338084"/>
            <a:ext cx="8333082" cy="954107"/>
          </a:xfrm>
          <a:prstGeom prst="rect">
            <a:avLst/>
          </a:prstGeom>
          <a:noFill/>
        </p:spPr>
        <p:txBody>
          <a:bodyPr wrap="square" rtlCol="0">
            <a:spAutoFit/>
          </a:bodyPr>
          <a:lstStyle/>
          <a:p>
            <a:pPr marL="342900" indent="-342900">
              <a:buFont typeface="Arial" panose="020B0604020202020204" pitchFamily="34" charset="0"/>
              <a:buChar char="•"/>
            </a:pPr>
            <a:r>
              <a:rPr lang="de-DE" sz="1600" dirty="0"/>
              <a:t>Um das Endergebnis zu ermitteln, werden die Zwischenergebnisse addiert. Sichtbar wird dies auch an den nicht durchgestrichenen Teilen der Materialdarstellung.</a:t>
            </a:r>
          </a:p>
          <a:p>
            <a:endParaRPr lang="de-DE" dirty="0"/>
          </a:p>
        </p:txBody>
      </p:sp>
      <p:sp>
        <p:nvSpPr>
          <p:cNvPr id="45" name="Textfeld 44">
            <a:extLst>
              <a:ext uri="{FF2B5EF4-FFF2-40B4-BE49-F238E27FC236}">
                <a16:creationId xmlns:a16="http://schemas.microsoft.com/office/drawing/2014/main" id="{EE4285F9-70C8-62F8-BAE8-C865DB495C51}"/>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84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bgerundetes Rechteck 30">
            <a:extLst>
              <a:ext uri="{FF2B5EF4-FFF2-40B4-BE49-F238E27FC236}">
                <a16:creationId xmlns:a16="http://schemas.microsoft.com/office/drawing/2014/main" id="{C6488CE7-EC97-C3BD-9697-DCCEF63D23E2}"/>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HILFSAUFGABE</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61</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34 - 19 = 15</a:t>
            </a:r>
          </a:p>
          <a:p>
            <a:r>
              <a:rPr lang="de-DE" sz="1700" dirty="0">
                <a:latin typeface="Arial" panose="020B0604020202020204" pitchFamily="34" charset="0"/>
                <a:cs typeface="Arial" panose="020B0604020202020204" pitchFamily="34" charset="0"/>
              </a:rPr>
              <a:t>34 - 20 = 14</a:t>
            </a:r>
          </a:p>
          <a:p>
            <a:r>
              <a:rPr lang="de-DE" sz="1700" dirty="0">
                <a:latin typeface="Arial" panose="020B0604020202020204" pitchFamily="34" charset="0"/>
                <a:cs typeface="Arial" panose="020B0604020202020204" pitchFamily="34" charset="0"/>
              </a:rPr>
              <a:t>14</a:t>
            </a:r>
            <a:r>
              <a:rPr lang="de-DE" sz="600" dirty="0">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a:t>
            </a:r>
            <a:r>
              <a:rPr lang="de-DE" sz="1700" dirty="0">
                <a:solidFill>
                  <a:schemeClr val="bg1"/>
                </a:solidFill>
                <a:latin typeface="Arial" panose="020B0604020202020204" pitchFamily="34" charset="0"/>
                <a:cs typeface="Arial" panose="020B0604020202020204" pitchFamily="34" charset="0"/>
              </a:rPr>
              <a:t> 0</a:t>
            </a:r>
            <a:r>
              <a:rPr lang="de-DE" sz="1700" dirty="0">
                <a:latin typeface="Arial" panose="020B0604020202020204" pitchFamily="34" charset="0"/>
                <a:cs typeface="Arial" panose="020B0604020202020204" pitchFamily="34" charset="0"/>
              </a:rPr>
              <a:t>1</a:t>
            </a:r>
            <a:r>
              <a:rPr lang="de-DE" sz="900" dirty="0">
                <a:solidFill>
                  <a:schemeClr val="bg1"/>
                </a:solidFill>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 15</a:t>
            </a:r>
          </a:p>
        </p:txBody>
      </p:sp>
      <p:sp>
        <p:nvSpPr>
          <p:cNvPr id="4" name="Textfeld 3">
            <a:extLst>
              <a:ext uri="{FF2B5EF4-FFF2-40B4-BE49-F238E27FC236}">
                <a16:creationId xmlns:a16="http://schemas.microsoft.com/office/drawing/2014/main" id="{C05C36C6-7127-7258-97AC-533D7D19FE81}"/>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648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bgerundetes Rechteck 30">
            <a:extLst>
              <a:ext uri="{FF2B5EF4-FFF2-40B4-BE49-F238E27FC236}">
                <a16:creationId xmlns:a16="http://schemas.microsoft.com/office/drawing/2014/main" id="{C6488CE7-EC97-C3BD-9697-DCCEF63D23E2}"/>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HILFSAUFGABE</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62</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34 - 19 = 15</a:t>
            </a:r>
          </a:p>
          <a:p>
            <a:r>
              <a:rPr lang="de-DE" sz="1700" dirty="0">
                <a:latin typeface="Arial" panose="020B0604020202020204" pitchFamily="34" charset="0"/>
                <a:cs typeface="Arial" panose="020B0604020202020204" pitchFamily="34" charset="0"/>
              </a:rPr>
              <a:t>34 - 20 = 14</a:t>
            </a:r>
          </a:p>
          <a:p>
            <a:r>
              <a:rPr lang="de-DE" sz="1700" dirty="0">
                <a:latin typeface="Arial" panose="020B0604020202020204" pitchFamily="34" charset="0"/>
                <a:cs typeface="Arial" panose="020B0604020202020204" pitchFamily="34" charset="0"/>
              </a:rPr>
              <a:t>14</a:t>
            </a:r>
            <a:r>
              <a:rPr lang="de-DE" sz="600" dirty="0">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a:t>
            </a:r>
            <a:r>
              <a:rPr lang="de-DE" sz="1700" dirty="0">
                <a:solidFill>
                  <a:schemeClr val="bg1"/>
                </a:solidFill>
                <a:latin typeface="Arial" panose="020B0604020202020204" pitchFamily="34" charset="0"/>
                <a:cs typeface="Arial" panose="020B0604020202020204" pitchFamily="34" charset="0"/>
              </a:rPr>
              <a:t> 0</a:t>
            </a:r>
            <a:r>
              <a:rPr lang="de-DE" sz="1700" dirty="0">
                <a:latin typeface="Arial" panose="020B0604020202020204" pitchFamily="34" charset="0"/>
                <a:cs typeface="Arial" panose="020B0604020202020204" pitchFamily="34" charset="0"/>
              </a:rPr>
              <a:t>1</a:t>
            </a:r>
            <a:r>
              <a:rPr lang="de-DE" sz="900" dirty="0">
                <a:solidFill>
                  <a:schemeClr val="bg1"/>
                </a:solidFill>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 15</a:t>
            </a:r>
          </a:p>
        </p:txBody>
      </p:sp>
      <p:sp>
        <p:nvSpPr>
          <p:cNvPr id="4" name="Inhaltsplatzhalter 3">
            <a:extLst>
              <a:ext uri="{FF2B5EF4-FFF2-40B4-BE49-F238E27FC236}">
                <a16:creationId xmlns:a16="http://schemas.microsoft.com/office/drawing/2014/main" id="{93BFE08B-E710-412B-858C-5CEA8AF66CFD}"/>
              </a:ext>
            </a:extLst>
          </p:cNvPr>
          <p:cNvSpPr>
            <a:spLocks noGrp="1"/>
          </p:cNvSpPr>
          <p:nvPr>
            <p:ph idx="1"/>
          </p:nvPr>
        </p:nvSpPr>
        <p:spPr>
          <a:xfrm>
            <a:off x="481263" y="4032198"/>
            <a:ext cx="8587169" cy="2296710"/>
          </a:xfrm>
        </p:spPr>
        <p:txBody>
          <a:bodyPr/>
          <a:lstStyle/>
          <a:p>
            <a:pPr marL="285750" indent="-285750">
              <a:buFont typeface="Arial" panose="020B0604020202020204" pitchFamily="34" charset="0"/>
              <a:buChar char="•"/>
            </a:pPr>
            <a:r>
              <a:rPr lang="de-DE" sz="1700" dirty="0">
                <a:effectLst/>
              </a:rPr>
              <a:t>Der Minuend wird am Rechenstrich eingetragen.</a:t>
            </a:r>
          </a:p>
          <a:p>
            <a:endParaRPr lang="de-DE" dirty="0"/>
          </a:p>
        </p:txBody>
      </p:sp>
      <p:grpSp>
        <p:nvGrpSpPr>
          <p:cNvPr id="9" name="Gruppieren 8">
            <a:extLst>
              <a:ext uri="{FF2B5EF4-FFF2-40B4-BE49-F238E27FC236}">
                <a16:creationId xmlns:a16="http://schemas.microsoft.com/office/drawing/2014/main" id="{6F87B836-9F47-FF42-CB53-53368C73BE0D}"/>
              </a:ext>
            </a:extLst>
          </p:cNvPr>
          <p:cNvGrpSpPr/>
          <p:nvPr/>
        </p:nvGrpSpPr>
        <p:grpSpPr>
          <a:xfrm>
            <a:off x="4757614" y="3251303"/>
            <a:ext cx="2006353" cy="432144"/>
            <a:chOff x="2258202" y="3482268"/>
            <a:chExt cx="2006353" cy="432144"/>
          </a:xfrm>
        </p:grpSpPr>
        <p:cxnSp>
          <p:nvCxnSpPr>
            <p:cNvPr id="14" name="Gerade Verbindung 13">
              <a:extLst>
                <a:ext uri="{FF2B5EF4-FFF2-40B4-BE49-F238E27FC236}">
                  <a16:creationId xmlns:a16="http://schemas.microsoft.com/office/drawing/2014/main" id="{39C83B90-4D9F-2616-CC7D-3BFE09578A4C}"/>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5C3BDD8C-D6C8-1A67-F791-F12BA111EF68}"/>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bgerundetes Rechteck 16">
              <a:extLst>
                <a:ext uri="{FF2B5EF4-FFF2-40B4-BE49-F238E27FC236}">
                  <a16:creationId xmlns:a16="http://schemas.microsoft.com/office/drawing/2014/main" id="{0AF68664-8E24-FEBC-ED4B-40EFD916C4BF}"/>
                </a:ext>
              </a:extLst>
            </p:cNvPr>
            <p:cNvSpPr/>
            <p:nvPr/>
          </p:nvSpPr>
          <p:spPr>
            <a:xfrm>
              <a:off x="3795877" y="3615256"/>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34</a:t>
              </a:r>
              <a:endParaRPr lang="de-DE" sz="1100" dirty="0">
                <a:solidFill>
                  <a:schemeClr val="accent1"/>
                </a:solidFill>
                <a:latin typeface="Arial" panose="020B0604020202020204" pitchFamily="34" charset="0"/>
                <a:cs typeface="Arial" panose="020B0604020202020204" pitchFamily="34" charset="0"/>
              </a:endParaRPr>
            </a:p>
          </p:txBody>
        </p:sp>
      </p:grpSp>
      <p:sp>
        <p:nvSpPr>
          <p:cNvPr id="8" name="Textfeld 7">
            <a:extLst>
              <a:ext uri="{FF2B5EF4-FFF2-40B4-BE49-F238E27FC236}">
                <a16:creationId xmlns:a16="http://schemas.microsoft.com/office/drawing/2014/main" id="{C8EA2527-5C0A-30CD-1DDA-E3F89E66E399}"/>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621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bgerundetes Rechteck 30">
            <a:extLst>
              <a:ext uri="{FF2B5EF4-FFF2-40B4-BE49-F238E27FC236}">
                <a16:creationId xmlns:a16="http://schemas.microsoft.com/office/drawing/2014/main" id="{C6488CE7-EC97-C3BD-9697-DCCEF63D23E2}"/>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HILFSAUFGABE</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63</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34 - 19 = 15</a:t>
            </a:r>
          </a:p>
          <a:p>
            <a:r>
              <a:rPr lang="de-DE" sz="1700" dirty="0">
                <a:latin typeface="Arial" panose="020B0604020202020204" pitchFamily="34" charset="0"/>
                <a:cs typeface="Arial" panose="020B0604020202020204" pitchFamily="34" charset="0"/>
              </a:rPr>
              <a:t>34 - 20 = 14</a:t>
            </a:r>
          </a:p>
          <a:p>
            <a:r>
              <a:rPr lang="de-DE" sz="1700" dirty="0">
                <a:latin typeface="Arial" panose="020B0604020202020204" pitchFamily="34" charset="0"/>
                <a:cs typeface="Arial" panose="020B0604020202020204" pitchFamily="34" charset="0"/>
              </a:rPr>
              <a:t>14</a:t>
            </a:r>
            <a:r>
              <a:rPr lang="de-DE" sz="600" dirty="0">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a:t>
            </a:r>
            <a:r>
              <a:rPr lang="de-DE" sz="1700" dirty="0">
                <a:solidFill>
                  <a:schemeClr val="bg1"/>
                </a:solidFill>
                <a:latin typeface="Arial" panose="020B0604020202020204" pitchFamily="34" charset="0"/>
                <a:cs typeface="Arial" panose="020B0604020202020204" pitchFamily="34" charset="0"/>
              </a:rPr>
              <a:t> 0</a:t>
            </a:r>
            <a:r>
              <a:rPr lang="de-DE" sz="1700" dirty="0">
                <a:latin typeface="Arial" panose="020B0604020202020204" pitchFamily="34" charset="0"/>
                <a:cs typeface="Arial" panose="020B0604020202020204" pitchFamily="34" charset="0"/>
              </a:rPr>
              <a:t>1</a:t>
            </a:r>
            <a:r>
              <a:rPr lang="de-DE" sz="900" dirty="0">
                <a:solidFill>
                  <a:schemeClr val="bg1"/>
                </a:solidFill>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 15</a:t>
            </a:r>
          </a:p>
        </p:txBody>
      </p:sp>
      <p:grpSp>
        <p:nvGrpSpPr>
          <p:cNvPr id="25" name="Gruppieren 24">
            <a:extLst>
              <a:ext uri="{FF2B5EF4-FFF2-40B4-BE49-F238E27FC236}">
                <a16:creationId xmlns:a16="http://schemas.microsoft.com/office/drawing/2014/main" id="{7185488F-4A52-193D-50E0-0F6107EA7D66}"/>
              </a:ext>
            </a:extLst>
          </p:cNvPr>
          <p:cNvGrpSpPr/>
          <p:nvPr/>
        </p:nvGrpSpPr>
        <p:grpSpPr>
          <a:xfrm>
            <a:off x="6325529" y="1623883"/>
            <a:ext cx="2589557" cy="1272425"/>
            <a:chOff x="6325529" y="1623883"/>
            <a:chExt cx="2589557" cy="1272425"/>
          </a:xfrm>
        </p:grpSpPr>
        <p:sp>
          <p:nvSpPr>
            <p:cNvPr id="27" name="Abgerundete rechteckige Legende 26">
              <a:extLst>
                <a:ext uri="{FF2B5EF4-FFF2-40B4-BE49-F238E27FC236}">
                  <a16:creationId xmlns:a16="http://schemas.microsoft.com/office/drawing/2014/main" id="{BCA4F445-09B0-E345-8B9C-3E3BDAE676F4}"/>
                </a:ext>
              </a:extLst>
            </p:cNvPr>
            <p:cNvSpPr/>
            <p:nvPr/>
          </p:nvSpPr>
          <p:spPr>
            <a:xfrm>
              <a:off x="6325529" y="1623883"/>
              <a:ext cx="2589557" cy="1013984"/>
            </a:xfrm>
            <a:prstGeom prst="wedgeRoundRectCallout">
              <a:avLst>
                <a:gd name="adj1" fmla="val -37403"/>
                <a:gd name="adj2" fmla="val 8771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29209A8B-35BB-966F-FE15-6EF8B6310B80}"/>
                </a:ext>
              </a:extLst>
            </p:cNvPr>
            <p:cNvSpPr txBox="1"/>
            <p:nvPr/>
          </p:nvSpPr>
          <p:spPr>
            <a:xfrm>
              <a:off x="6448738" y="1695979"/>
              <a:ext cx="2376817" cy="1200329"/>
            </a:xfrm>
            <a:prstGeom prst="rect">
              <a:avLst/>
            </a:prstGeom>
            <a:noFill/>
            <a:ln>
              <a:noFill/>
            </a:ln>
          </p:spPr>
          <p:txBody>
            <a:bodyPr wrap="square" rtlCol="0">
              <a:spAutoFit/>
            </a:bodyPr>
            <a:lstStyle/>
            <a:p>
              <a:r>
                <a:rPr lang="de-DE" sz="1800" dirty="0"/>
                <a:t>Von der 34 springe ich 20 zurück. Ich lande bei der 14.</a:t>
              </a:r>
            </a:p>
            <a:p>
              <a:endParaRPr lang="de-DE" sz="1800" dirty="0"/>
            </a:p>
          </p:txBody>
        </p:sp>
      </p:grpSp>
      <p:sp>
        <p:nvSpPr>
          <p:cNvPr id="4" name="Inhaltsplatzhalter 3">
            <a:extLst>
              <a:ext uri="{FF2B5EF4-FFF2-40B4-BE49-F238E27FC236}">
                <a16:creationId xmlns:a16="http://schemas.microsoft.com/office/drawing/2014/main" id="{93BFE08B-E710-412B-858C-5CEA8AF66CFD}"/>
              </a:ext>
            </a:extLst>
          </p:cNvPr>
          <p:cNvSpPr>
            <a:spLocks noGrp="1"/>
          </p:cNvSpPr>
          <p:nvPr>
            <p:ph idx="1"/>
          </p:nvPr>
        </p:nvSpPr>
        <p:spPr>
          <a:xfrm>
            <a:off x="481263" y="4032198"/>
            <a:ext cx="8587169" cy="2296710"/>
          </a:xfrm>
        </p:spPr>
        <p:txBody>
          <a:bodyPr/>
          <a:lstStyle/>
          <a:p>
            <a:pPr marL="285750" indent="-285750">
              <a:buFont typeface="Arial" panose="020B0604020202020204" pitchFamily="34" charset="0"/>
              <a:buChar char="•"/>
            </a:pPr>
            <a:r>
              <a:rPr lang="de-DE" sz="1700" dirty="0">
                <a:effectLst/>
              </a:rPr>
              <a:t>Der Minuend wird am Rechenstrich eingetragen.</a:t>
            </a:r>
          </a:p>
          <a:p>
            <a:pPr marL="285750" indent="-285750">
              <a:buFont typeface="Arial" panose="020B0604020202020204" pitchFamily="34" charset="0"/>
              <a:buChar char="•"/>
            </a:pPr>
            <a:r>
              <a:rPr lang="de-DE" sz="1700" dirty="0">
                <a:effectLst/>
              </a:rPr>
              <a:t>Die generierte Hilfsaufgabe (Subtrahend (19) wird zum nächsten Zehner (20) erweitert) wird als Sprung am Rechenstrich dargestellt (-20).</a:t>
            </a:r>
            <a:endParaRPr lang="de-DE" sz="1700" dirty="0"/>
          </a:p>
          <a:p>
            <a:endParaRPr lang="de-DE" dirty="0"/>
          </a:p>
        </p:txBody>
      </p:sp>
      <p:grpSp>
        <p:nvGrpSpPr>
          <p:cNvPr id="9" name="Gruppieren 8">
            <a:extLst>
              <a:ext uri="{FF2B5EF4-FFF2-40B4-BE49-F238E27FC236}">
                <a16:creationId xmlns:a16="http://schemas.microsoft.com/office/drawing/2014/main" id="{6F87B836-9F47-FF42-CB53-53368C73BE0D}"/>
              </a:ext>
            </a:extLst>
          </p:cNvPr>
          <p:cNvGrpSpPr/>
          <p:nvPr/>
        </p:nvGrpSpPr>
        <p:grpSpPr>
          <a:xfrm>
            <a:off x="4757614" y="2731979"/>
            <a:ext cx="2006353" cy="951468"/>
            <a:chOff x="2258202" y="2962944"/>
            <a:chExt cx="2006353" cy="951468"/>
          </a:xfrm>
        </p:grpSpPr>
        <p:cxnSp>
          <p:nvCxnSpPr>
            <p:cNvPr id="14" name="Gerade Verbindung 13">
              <a:extLst>
                <a:ext uri="{FF2B5EF4-FFF2-40B4-BE49-F238E27FC236}">
                  <a16:creationId xmlns:a16="http://schemas.microsoft.com/office/drawing/2014/main" id="{39C83B90-4D9F-2616-CC7D-3BFE09578A4C}"/>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6D4F1DF2-FA12-D704-577F-95B0EC14D321}"/>
                </a:ext>
              </a:extLst>
            </p:cNvPr>
            <p:cNvCxnSpPr>
              <a:cxnSpLocks/>
            </p:cNvCxnSpPr>
            <p:nvPr/>
          </p:nvCxnSpPr>
          <p:spPr>
            <a:xfrm flipV="1">
              <a:off x="2509736"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5C3BDD8C-D6C8-1A67-F791-F12BA111EF68}"/>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bgerundetes Rechteck 16">
              <a:extLst>
                <a:ext uri="{FF2B5EF4-FFF2-40B4-BE49-F238E27FC236}">
                  <a16:creationId xmlns:a16="http://schemas.microsoft.com/office/drawing/2014/main" id="{0AF68664-8E24-FEBC-ED4B-40EFD916C4BF}"/>
                </a:ext>
              </a:extLst>
            </p:cNvPr>
            <p:cNvSpPr/>
            <p:nvPr/>
          </p:nvSpPr>
          <p:spPr>
            <a:xfrm>
              <a:off x="3795877" y="3615256"/>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34</a:t>
              </a:r>
              <a:endParaRPr lang="de-DE" sz="1100" dirty="0">
                <a:solidFill>
                  <a:schemeClr val="accent1"/>
                </a:solidFill>
                <a:latin typeface="Arial" panose="020B0604020202020204" pitchFamily="34" charset="0"/>
                <a:cs typeface="Arial" panose="020B0604020202020204" pitchFamily="34" charset="0"/>
              </a:endParaRPr>
            </a:p>
          </p:txBody>
        </p:sp>
        <p:sp>
          <p:nvSpPr>
            <p:cNvPr id="18" name="Abgerundetes Rechteck 17">
              <a:extLst>
                <a:ext uri="{FF2B5EF4-FFF2-40B4-BE49-F238E27FC236}">
                  <a16:creationId xmlns:a16="http://schemas.microsoft.com/office/drawing/2014/main" id="{676F4AFB-4462-C6C6-B42F-03953CD64E27}"/>
                </a:ext>
              </a:extLst>
            </p:cNvPr>
            <p:cNvSpPr/>
            <p:nvPr/>
          </p:nvSpPr>
          <p:spPr>
            <a:xfrm>
              <a:off x="2258202" y="3595766"/>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14</a:t>
              </a:r>
              <a:endParaRPr lang="de-DE" sz="1100" dirty="0">
                <a:solidFill>
                  <a:schemeClr val="accent1"/>
                </a:solidFill>
                <a:latin typeface="Arial" panose="020B0604020202020204" pitchFamily="34" charset="0"/>
                <a:cs typeface="Arial" panose="020B0604020202020204" pitchFamily="34" charset="0"/>
              </a:endParaRPr>
            </a:p>
          </p:txBody>
        </p:sp>
        <p:sp>
          <p:nvSpPr>
            <p:cNvPr id="19" name="Bogen 18">
              <a:extLst>
                <a:ext uri="{FF2B5EF4-FFF2-40B4-BE49-F238E27FC236}">
                  <a16:creationId xmlns:a16="http://schemas.microsoft.com/office/drawing/2014/main" id="{EACB9904-54A6-A826-1C7B-BF4FB2123261}"/>
                </a:ext>
              </a:extLst>
            </p:cNvPr>
            <p:cNvSpPr/>
            <p:nvPr/>
          </p:nvSpPr>
          <p:spPr>
            <a:xfrm>
              <a:off x="2508253" y="3250156"/>
              <a:ext cx="1509758" cy="454261"/>
            </a:xfrm>
            <a:prstGeom prst="arc">
              <a:avLst>
                <a:gd name="adj1" fmla="val 10777135"/>
                <a:gd name="adj2" fmla="val 0"/>
              </a:avLst>
            </a:prstGeom>
            <a:ln w="28575">
              <a:solidFill>
                <a:srgbClr val="327D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Abgerundetes Rechteck 19">
              <a:extLst>
                <a:ext uri="{FF2B5EF4-FFF2-40B4-BE49-F238E27FC236}">
                  <a16:creationId xmlns:a16="http://schemas.microsoft.com/office/drawing/2014/main" id="{9883131D-5342-9D5A-39E3-A967B511E5E4}"/>
                </a:ext>
              </a:extLst>
            </p:cNvPr>
            <p:cNvSpPr/>
            <p:nvPr/>
          </p:nvSpPr>
          <p:spPr>
            <a:xfrm>
              <a:off x="2888359" y="2962944"/>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- 20</a:t>
              </a:r>
              <a:endParaRPr lang="de-DE" sz="1100" dirty="0">
                <a:solidFill>
                  <a:schemeClr val="accent1"/>
                </a:solidFill>
                <a:latin typeface="Arial" panose="020B0604020202020204" pitchFamily="34" charset="0"/>
                <a:cs typeface="Arial" panose="020B0604020202020204" pitchFamily="34" charset="0"/>
              </a:endParaRPr>
            </a:p>
          </p:txBody>
        </p:sp>
      </p:grpSp>
      <p:sp>
        <p:nvSpPr>
          <p:cNvPr id="8" name="Textfeld 7">
            <a:extLst>
              <a:ext uri="{FF2B5EF4-FFF2-40B4-BE49-F238E27FC236}">
                <a16:creationId xmlns:a16="http://schemas.microsoft.com/office/drawing/2014/main" id="{B99964C6-9835-C599-C53E-A6E85D6642C6}"/>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009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bgerundetes Rechteck 30">
            <a:extLst>
              <a:ext uri="{FF2B5EF4-FFF2-40B4-BE49-F238E27FC236}">
                <a16:creationId xmlns:a16="http://schemas.microsoft.com/office/drawing/2014/main" id="{C6488CE7-EC97-C3BD-9697-DCCEF63D23E2}"/>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HILFSAUFGABE</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34 - 19 = 15</a:t>
            </a:r>
          </a:p>
          <a:p>
            <a:r>
              <a:rPr lang="de-DE" sz="1700" dirty="0">
                <a:latin typeface="Arial" panose="020B0604020202020204" pitchFamily="34" charset="0"/>
                <a:cs typeface="Arial" panose="020B0604020202020204" pitchFamily="34" charset="0"/>
              </a:rPr>
              <a:t>34 - 20 = 14</a:t>
            </a:r>
          </a:p>
          <a:p>
            <a:r>
              <a:rPr lang="de-DE" sz="1700" dirty="0">
                <a:latin typeface="Arial" panose="020B0604020202020204" pitchFamily="34" charset="0"/>
                <a:cs typeface="Arial" panose="020B0604020202020204" pitchFamily="34" charset="0"/>
              </a:rPr>
              <a:t>14</a:t>
            </a:r>
            <a:r>
              <a:rPr lang="de-DE" sz="600" dirty="0">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a:t>
            </a:r>
            <a:r>
              <a:rPr lang="de-DE" sz="1700" dirty="0">
                <a:solidFill>
                  <a:schemeClr val="bg1"/>
                </a:solidFill>
                <a:latin typeface="Arial" panose="020B0604020202020204" pitchFamily="34" charset="0"/>
                <a:cs typeface="Arial" panose="020B0604020202020204" pitchFamily="34" charset="0"/>
              </a:rPr>
              <a:t> 0</a:t>
            </a:r>
            <a:r>
              <a:rPr lang="de-DE" sz="1700" dirty="0">
                <a:latin typeface="Arial" panose="020B0604020202020204" pitchFamily="34" charset="0"/>
                <a:cs typeface="Arial" panose="020B0604020202020204" pitchFamily="34" charset="0"/>
              </a:rPr>
              <a:t>1</a:t>
            </a:r>
            <a:r>
              <a:rPr lang="de-DE" sz="900" dirty="0">
                <a:solidFill>
                  <a:schemeClr val="bg1"/>
                </a:solidFill>
                <a:latin typeface="Arial" panose="020B0604020202020204" pitchFamily="34" charset="0"/>
                <a:cs typeface="Arial" panose="020B0604020202020204" pitchFamily="34" charset="0"/>
              </a:rPr>
              <a:t> </a:t>
            </a:r>
            <a:r>
              <a:rPr lang="de-DE" sz="1700" dirty="0">
                <a:latin typeface="Arial" panose="020B0604020202020204" pitchFamily="34" charset="0"/>
                <a:cs typeface="Arial" panose="020B0604020202020204" pitchFamily="34" charset="0"/>
              </a:rPr>
              <a:t>= 15</a:t>
            </a:r>
          </a:p>
        </p:txBody>
      </p:sp>
      <p:sp>
        <p:nvSpPr>
          <p:cNvPr id="4" name="Inhaltsplatzhalter 3">
            <a:extLst>
              <a:ext uri="{FF2B5EF4-FFF2-40B4-BE49-F238E27FC236}">
                <a16:creationId xmlns:a16="http://schemas.microsoft.com/office/drawing/2014/main" id="{93BFE08B-E710-412B-858C-5CEA8AF66CFD}"/>
              </a:ext>
            </a:extLst>
          </p:cNvPr>
          <p:cNvSpPr>
            <a:spLocks noGrp="1"/>
          </p:cNvSpPr>
          <p:nvPr>
            <p:ph idx="1"/>
          </p:nvPr>
        </p:nvSpPr>
        <p:spPr>
          <a:xfrm>
            <a:off x="481263" y="4032198"/>
            <a:ext cx="8587169" cy="2296710"/>
          </a:xfrm>
        </p:spPr>
        <p:txBody>
          <a:bodyPr/>
          <a:lstStyle/>
          <a:p>
            <a:pPr marL="285750" indent="-285750">
              <a:buFont typeface="Arial" panose="020B0604020202020204" pitchFamily="34" charset="0"/>
              <a:buChar char="•"/>
            </a:pPr>
            <a:r>
              <a:rPr lang="de-DE" sz="1700" dirty="0">
                <a:effectLst/>
              </a:rPr>
              <a:t>Der Minuend wird am Rechenstrich eingetragen.</a:t>
            </a:r>
          </a:p>
          <a:p>
            <a:pPr marL="285750" indent="-285750">
              <a:buFont typeface="Arial" panose="020B0604020202020204" pitchFamily="34" charset="0"/>
              <a:buChar char="•"/>
            </a:pPr>
            <a:r>
              <a:rPr lang="de-DE" sz="1700" dirty="0">
                <a:effectLst/>
              </a:rPr>
              <a:t>Die generierte Hilfsaufgabe (Subtrahend (19) wird zum nächsten Zehner (20) erweitert) wird als Sprung am Rechenstrich dargestellt (-20)</a:t>
            </a:r>
            <a:endParaRPr lang="de-DE" sz="1700" dirty="0"/>
          </a:p>
          <a:p>
            <a:pPr marL="285750" indent="-285750">
              <a:buFont typeface="Arial" panose="020B0604020202020204" pitchFamily="34" charset="0"/>
              <a:buChar char="•"/>
            </a:pPr>
            <a:r>
              <a:rPr lang="de-DE" sz="1700" dirty="0">
                <a:effectLst/>
              </a:rPr>
              <a:t>Mit einem zweiten Sprung muss der zu viel abgezogene Wert (+1) ausgeglichen</a:t>
            </a:r>
            <a:r>
              <a:rPr lang="de-DE" sz="1700" dirty="0"/>
              <a:t> werden, indem 1 nach vorne gesprungen wird.</a:t>
            </a:r>
            <a:endParaRPr lang="de-DE" sz="1700" dirty="0">
              <a:effectLst/>
            </a:endParaRPr>
          </a:p>
          <a:p>
            <a:endParaRPr lang="de-DE" dirty="0"/>
          </a:p>
        </p:txBody>
      </p:sp>
      <p:grpSp>
        <p:nvGrpSpPr>
          <p:cNvPr id="8" name="Gruppieren 7">
            <a:extLst>
              <a:ext uri="{FF2B5EF4-FFF2-40B4-BE49-F238E27FC236}">
                <a16:creationId xmlns:a16="http://schemas.microsoft.com/office/drawing/2014/main" id="{1F768694-1EC4-22F1-571D-46CAE9A3D66B}"/>
              </a:ext>
            </a:extLst>
          </p:cNvPr>
          <p:cNvGrpSpPr/>
          <p:nvPr/>
        </p:nvGrpSpPr>
        <p:grpSpPr>
          <a:xfrm>
            <a:off x="4705551" y="2731979"/>
            <a:ext cx="2058416" cy="741473"/>
            <a:chOff x="5451102" y="2477532"/>
            <a:chExt cx="2058416" cy="741473"/>
          </a:xfrm>
        </p:grpSpPr>
        <p:grpSp>
          <p:nvGrpSpPr>
            <p:cNvPr id="9" name="Gruppieren 8">
              <a:extLst>
                <a:ext uri="{FF2B5EF4-FFF2-40B4-BE49-F238E27FC236}">
                  <a16:creationId xmlns:a16="http://schemas.microsoft.com/office/drawing/2014/main" id="{6F87B836-9F47-FF42-CB53-53368C73BE0D}"/>
                </a:ext>
              </a:extLst>
            </p:cNvPr>
            <p:cNvGrpSpPr/>
            <p:nvPr/>
          </p:nvGrpSpPr>
          <p:grpSpPr>
            <a:xfrm>
              <a:off x="5503165" y="2477532"/>
              <a:ext cx="2006353" cy="741473"/>
              <a:chOff x="2258202" y="2962944"/>
              <a:chExt cx="2006353" cy="741473"/>
            </a:xfrm>
          </p:grpSpPr>
          <p:cxnSp>
            <p:nvCxnSpPr>
              <p:cNvPr id="14" name="Gerade Verbindung 13">
                <a:extLst>
                  <a:ext uri="{FF2B5EF4-FFF2-40B4-BE49-F238E27FC236}">
                    <a16:creationId xmlns:a16="http://schemas.microsoft.com/office/drawing/2014/main" id="{39C83B90-4D9F-2616-CC7D-3BFE09578A4C}"/>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6D4F1DF2-FA12-D704-577F-95B0EC14D321}"/>
                  </a:ext>
                </a:extLst>
              </p:cNvPr>
              <p:cNvCxnSpPr>
                <a:cxnSpLocks/>
              </p:cNvCxnSpPr>
              <p:nvPr/>
            </p:nvCxnSpPr>
            <p:spPr>
              <a:xfrm flipV="1">
                <a:off x="2509736"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5C3BDD8C-D6C8-1A67-F791-F12BA111EF68}"/>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Bogen 18">
                <a:extLst>
                  <a:ext uri="{FF2B5EF4-FFF2-40B4-BE49-F238E27FC236}">
                    <a16:creationId xmlns:a16="http://schemas.microsoft.com/office/drawing/2014/main" id="{EACB9904-54A6-A826-1C7B-BF4FB2123261}"/>
                  </a:ext>
                </a:extLst>
              </p:cNvPr>
              <p:cNvSpPr/>
              <p:nvPr/>
            </p:nvSpPr>
            <p:spPr>
              <a:xfrm>
                <a:off x="2508253" y="3250156"/>
                <a:ext cx="1509758" cy="454261"/>
              </a:xfrm>
              <a:prstGeom prst="arc">
                <a:avLst>
                  <a:gd name="adj1" fmla="val 10777135"/>
                  <a:gd name="adj2" fmla="val 0"/>
                </a:avLst>
              </a:prstGeom>
              <a:ln w="28575">
                <a:solidFill>
                  <a:srgbClr val="327D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Abgerundetes Rechteck 19">
                <a:extLst>
                  <a:ext uri="{FF2B5EF4-FFF2-40B4-BE49-F238E27FC236}">
                    <a16:creationId xmlns:a16="http://schemas.microsoft.com/office/drawing/2014/main" id="{9883131D-5342-9D5A-39E3-A967B511E5E4}"/>
                  </a:ext>
                </a:extLst>
              </p:cNvPr>
              <p:cNvSpPr/>
              <p:nvPr/>
            </p:nvSpPr>
            <p:spPr>
              <a:xfrm>
                <a:off x="2888359" y="2962944"/>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- 20</a:t>
                </a:r>
                <a:endParaRPr lang="de-DE" sz="1100" dirty="0">
                  <a:solidFill>
                    <a:schemeClr val="accent1"/>
                  </a:solidFill>
                  <a:latin typeface="Arial" panose="020B0604020202020204" pitchFamily="34" charset="0"/>
                  <a:cs typeface="Arial" panose="020B0604020202020204" pitchFamily="34" charset="0"/>
                </a:endParaRPr>
              </a:p>
            </p:txBody>
          </p:sp>
        </p:grpSp>
        <p:sp>
          <p:nvSpPr>
            <p:cNvPr id="11" name="Bogen 10">
              <a:extLst>
                <a:ext uri="{FF2B5EF4-FFF2-40B4-BE49-F238E27FC236}">
                  <a16:creationId xmlns:a16="http://schemas.microsoft.com/office/drawing/2014/main" id="{38B1FD67-58F7-69B6-790F-0D9A8BCB7427}"/>
                </a:ext>
              </a:extLst>
            </p:cNvPr>
            <p:cNvSpPr/>
            <p:nvPr/>
          </p:nvSpPr>
          <p:spPr>
            <a:xfrm>
              <a:off x="5753216" y="2939471"/>
              <a:ext cx="154815" cy="166485"/>
            </a:xfrm>
            <a:prstGeom prst="arc">
              <a:avLst>
                <a:gd name="adj1" fmla="val 10842552"/>
                <a:gd name="adj2" fmla="val 142474"/>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2" name="Gerade Verbindung 11">
              <a:extLst>
                <a:ext uri="{FF2B5EF4-FFF2-40B4-BE49-F238E27FC236}">
                  <a16:creationId xmlns:a16="http://schemas.microsoft.com/office/drawing/2014/main" id="{E934040C-5B32-ED0E-E9F6-95E7D6134B1D}"/>
                </a:ext>
              </a:extLst>
            </p:cNvPr>
            <p:cNvCxnSpPr>
              <a:cxnSpLocks/>
            </p:cNvCxnSpPr>
            <p:nvPr/>
          </p:nvCxnSpPr>
          <p:spPr>
            <a:xfrm flipV="1">
              <a:off x="5939568" y="3003817"/>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Abgerundetes Rechteck 12">
              <a:extLst>
                <a:ext uri="{FF2B5EF4-FFF2-40B4-BE49-F238E27FC236}">
                  <a16:creationId xmlns:a16="http://schemas.microsoft.com/office/drawing/2014/main" id="{B6B3B68D-0CE2-419C-88BB-9F26EB17F8E0}"/>
                </a:ext>
              </a:extLst>
            </p:cNvPr>
            <p:cNvSpPr/>
            <p:nvPr/>
          </p:nvSpPr>
          <p:spPr>
            <a:xfrm>
              <a:off x="5451102" y="2612233"/>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+1</a:t>
              </a:r>
              <a:endParaRPr lang="de-DE" sz="1100" dirty="0">
                <a:solidFill>
                  <a:schemeClr val="accent1"/>
                </a:solidFill>
                <a:latin typeface="Arial" panose="020B0604020202020204" pitchFamily="34" charset="0"/>
                <a:cs typeface="Arial" panose="020B0604020202020204" pitchFamily="34" charset="0"/>
              </a:endParaRPr>
            </a:p>
          </p:txBody>
        </p:sp>
      </p:grpSp>
      <p:grpSp>
        <p:nvGrpSpPr>
          <p:cNvPr id="22" name="Gruppieren 21">
            <a:extLst>
              <a:ext uri="{FF2B5EF4-FFF2-40B4-BE49-F238E27FC236}">
                <a16:creationId xmlns:a16="http://schemas.microsoft.com/office/drawing/2014/main" id="{429EDEAC-91F5-2B20-E6B1-4B10B6880284}"/>
              </a:ext>
            </a:extLst>
          </p:cNvPr>
          <p:cNvGrpSpPr/>
          <p:nvPr/>
        </p:nvGrpSpPr>
        <p:grpSpPr>
          <a:xfrm>
            <a:off x="5798192" y="1231616"/>
            <a:ext cx="2669686" cy="1535551"/>
            <a:chOff x="6331209" y="1715094"/>
            <a:chExt cx="2669686" cy="1535551"/>
          </a:xfrm>
        </p:grpSpPr>
        <p:sp>
          <p:nvSpPr>
            <p:cNvPr id="23" name="Abgerundete rechteckige Legende 22">
              <a:extLst>
                <a:ext uri="{FF2B5EF4-FFF2-40B4-BE49-F238E27FC236}">
                  <a16:creationId xmlns:a16="http://schemas.microsoft.com/office/drawing/2014/main" id="{2D41E273-D4A0-E411-3228-1EF4EA7A87E2}"/>
                </a:ext>
              </a:extLst>
            </p:cNvPr>
            <p:cNvSpPr/>
            <p:nvPr/>
          </p:nvSpPr>
          <p:spPr>
            <a:xfrm>
              <a:off x="6331209" y="1715094"/>
              <a:ext cx="2589557" cy="1299157"/>
            </a:xfrm>
            <a:prstGeom prst="wedgeRoundRectCallout">
              <a:avLst>
                <a:gd name="adj1" fmla="val -21831"/>
                <a:gd name="adj2" fmla="val 7109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F68EF136-C6B0-5A6E-1876-DD5E8B79551D}"/>
                </a:ext>
              </a:extLst>
            </p:cNvPr>
            <p:cNvSpPr txBox="1"/>
            <p:nvPr/>
          </p:nvSpPr>
          <p:spPr>
            <a:xfrm>
              <a:off x="6436320" y="1773317"/>
              <a:ext cx="2564575" cy="1477328"/>
            </a:xfrm>
            <a:prstGeom prst="rect">
              <a:avLst/>
            </a:prstGeom>
            <a:noFill/>
            <a:ln>
              <a:noFill/>
            </a:ln>
          </p:spPr>
          <p:txBody>
            <a:bodyPr wrap="square" rtlCol="0">
              <a:spAutoFit/>
            </a:bodyPr>
            <a:lstStyle/>
            <a:p>
              <a:r>
                <a:rPr lang="de-DE" sz="1800" dirty="0"/>
                <a:t>Weil ich 20 statt 19 zurück gesprungen bin, bin ich einen zu weit zurückgesprungen.</a:t>
              </a:r>
            </a:p>
            <a:p>
              <a:endParaRPr lang="de-DE" sz="1800" dirty="0"/>
            </a:p>
          </p:txBody>
        </p:sp>
      </p:grpSp>
      <p:sp>
        <p:nvSpPr>
          <p:cNvPr id="26" name="Dreieck 25">
            <a:extLst>
              <a:ext uri="{FF2B5EF4-FFF2-40B4-BE49-F238E27FC236}">
                <a16:creationId xmlns:a16="http://schemas.microsoft.com/office/drawing/2014/main" id="{20F2693E-0870-7FC3-96A4-F46938CBC459}"/>
              </a:ext>
            </a:extLst>
          </p:cNvPr>
          <p:cNvSpPr>
            <a:spLocks/>
          </p:cNvSpPr>
          <p:nvPr/>
        </p:nvSpPr>
        <p:spPr>
          <a:xfrm rot="20080204" flipV="1">
            <a:off x="5125692" y="3235911"/>
            <a:ext cx="129290" cy="82496"/>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F2F3106E-BB7F-66FF-8E5D-6ECBE9AC94A7}"/>
              </a:ext>
            </a:extLst>
          </p:cNvPr>
          <p:cNvGrpSpPr/>
          <p:nvPr/>
        </p:nvGrpSpPr>
        <p:grpSpPr>
          <a:xfrm>
            <a:off x="6869078" y="2594975"/>
            <a:ext cx="2194498" cy="1234489"/>
            <a:chOff x="6296080" y="1414468"/>
            <a:chExt cx="2194498" cy="1234489"/>
          </a:xfrm>
        </p:grpSpPr>
        <p:sp>
          <p:nvSpPr>
            <p:cNvPr id="21" name="Abgerundete rechteckige Legende 20">
              <a:extLst>
                <a:ext uri="{FF2B5EF4-FFF2-40B4-BE49-F238E27FC236}">
                  <a16:creationId xmlns:a16="http://schemas.microsoft.com/office/drawing/2014/main" id="{B5073EDC-3C5B-3952-8D5E-0AA215AEF05B}"/>
                </a:ext>
              </a:extLst>
            </p:cNvPr>
            <p:cNvSpPr/>
            <p:nvPr/>
          </p:nvSpPr>
          <p:spPr>
            <a:xfrm>
              <a:off x="6296080" y="1414468"/>
              <a:ext cx="1980331" cy="975535"/>
            </a:xfrm>
            <a:prstGeom prst="wedgeRoundRectCallout">
              <a:avLst>
                <a:gd name="adj1" fmla="val -63788"/>
                <a:gd name="adj2" fmla="val -1883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26AE87ED-4A1E-BF4A-8DAA-D64F22B6A360}"/>
                </a:ext>
              </a:extLst>
            </p:cNvPr>
            <p:cNvSpPr txBox="1"/>
            <p:nvPr/>
          </p:nvSpPr>
          <p:spPr>
            <a:xfrm>
              <a:off x="6296080" y="1448628"/>
              <a:ext cx="2194498" cy="1200329"/>
            </a:xfrm>
            <a:prstGeom prst="rect">
              <a:avLst/>
            </a:prstGeom>
            <a:noFill/>
            <a:ln>
              <a:noFill/>
            </a:ln>
          </p:spPr>
          <p:txBody>
            <a:bodyPr wrap="square" rtlCol="0">
              <a:spAutoFit/>
            </a:bodyPr>
            <a:lstStyle/>
            <a:p>
              <a:r>
                <a:rPr lang="de-DE" sz="1800" dirty="0"/>
                <a:t>Ich muss also wieder einen nach vorne springen.</a:t>
              </a:r>
            </a:p>
            <a:p>
              <a:endParaRPr lang="de-DE" sz="1800" dirty="0"/>
            </a:p>
          </p:txBody>
        </p:sp>
      </p:grpSp>
      <p:sp>
        <p:nvSpPr>
          <p:cNvPr id="34" name="Abgerundetes Rechteck 33">
            <a:extLst>
              <a:ext uri="{FF2B5EF4-FFF2-40B4-BE49-F238E27FC236}">
                <a16:creationId xmlns:a16="http://schemas.microsoft.com/office/drawing/2014/main" id="{D5AC53A8-CF3B-E6C1-9DE1-37264A01A6ED}"/>
              </a:ext>
            </a:extLst>
          </p:cNvPr>
          <p:cNvSpPr/>
          <p:nvPr/>
        </p:nvSpPr>
        <p:spPr>
          <a:xfrm>
            <a:off x="4976485" y="3361513"/>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15</a:t>
            </a:r>
            <a:endParaRPr lang="de-DE" sz="1100" dirty="0">
              <a:solidFill>
                <a:schemeClr val="accent1"/>
              </a:solidFill>
              <a:latin typeface="Arial" panose="020B0604020202020204" pitchFamily="34" charset="0"/>
              <a:cs typeface="Arial" panose="020B0604020202020204" pitchFamily="34" charset="0"/>
            </a:endParaRPr>
          </a:p>
        </p:txBody>
      </p:sp>
      <p:sp>
        <p:nvSpPr>
          <p:cNvPr id="25" name="Abgerundetes Rechteck 24">
            <a:extLst>
              <a:ext uri="{FF2B5EF4-FFF2-40B4-BE49-F238E27FC236}">
                <a16:creationId xmlns:a16="http://schemas.microsoft.com/office/drawing/2014/main" id="{A3C2FAE5-E1F4-04E9-175D-0EB17E1DA59E}"/>
              </a:ext>
            </a:extLst>
          </p:cNvPr>
          <p:cNvSpPr/>
          <p:nvPr/>
        </p:nvSpPr>
        <p:spPr>
          <a:xfrm>
            <a:off x="6295289" y="3384291"/>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34</a:t>
            </a:r>
            <a:endParaRPr lang="de-DE" sz="1100" dirty="0">
              <a:solidFill>
                <a:schemeClr val="accent1"/>
              </a:solidFill>
              <a:latin typeface="Arial" panose="020B0604020202020204" pitchFamily="34" charset="0"/>
              <a:cs typeface="Arial" panose="020B0604020202020204" pitchFamily="34" charset="0"/>
            </a:endParaRPr>
          </a:p>
        </p:txBody>
      </p:sp>
      <p:sp>
        <p:nvSpPr>
          <p:cNvPr id="27" name="Abgerundetes Rechteck 26">
            <a:extLst>
              <a:ext uri="{FF2B5EF4-FFF2-40B4-BE49-F238E27FC236}">
                <a16:creationId xmlns:a16="http://schemas.microsoft.com/office/drawing/2014/main" id="{82B23C51-AB16-103C-DB5A-9951B93B7AEA}"/>
              </a:ext>
            </a:extLst>
          </p:cNvPr>
          <p:cNvSpPr/>
          <p:nvPr/>
        </p:nvSpPr>
        <p:spPr>
          <a:xfrm>
            <a:off x="4757614" y="3364801"/>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14</a:t>
            </a:r>
            <a:endParaRPr lang="de-DE" sz="1100" dirty="0">
              <a:solidFill>
                <a:schemeClr val="accent1"/>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4E948389-BD73-9F29-BA1D-CA2B5EC7A1E8}"/>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772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bgerundetes Rechteck 30">
            <a:extLst>
              <a:ext uri="{FF2B5EF4-FFF2-40B4-BE49-F238E27FC236}">
                <a16:creationId xmlns:a16="http://schemas.microsoft.com/office/drawing/2014/main" id="{C6488CE7-EC97-C3BD-9697-DCCEF63D23E2}"/>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ERGÄNZEN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65</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71 </a:t>
            </a:r>
            <a:r>
              <a:rPr lang="de-DE" sz="300" u="sng" dirty="0">
                <a:latin typeface="Arial" panose="020B0604020202020204" pitchFamily="34" charset="0"/>
                <a:cs typeface="Arial" panose="020B0604020202020204" pitchFamily="34" charset="0"/>
              </a:rPr>
              <a:t> </a:t>
            </a:r>
            <a:r>
              <a:rPr lang="de-DE" sz="1700" u="sng" dirty="0">
                <a:latin typeface="Arial" panose="020B0604020202020204" pitchFamily="34" charset="0"/>
                <a:cs typeface="Arial" panose="020B0604020202020204" pitchFamily="34" charset="0"/>
              </a:rPr>
              <a:t>- 68 =   3</a:t>
            </a:r>
          </a:p>
          <a:p>
            <a:endParaRPr lang="de-DE" sz="1700" u="sng" dirty="0">
              <a:latin typeface="Arial" panose="020B0604020202020204" pitchFamily="34" charset="0"/>
              <a:cs typeface="Arial" panose="020B0604020202020204" pitchFamily="34" charset="0"/>
            </a:endParaRPr>
          </a:p>
          <a:p>
            <a:endParaRPr lang="de-DE" sz="1700" dirty="0">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B7AEC3F3-57A8-67D2-E7FD-2933FB519BA2}"/>
              </a:ext>
            </a:extLst>
          </p:cNvPr>
          <p:cNvSpPr txBox="1"/>
          <p:nvPr/>
        </p:nvSpPr>
        <p:spPr>
          <a:xfrm>
            <a:off x="2937281" y="2990418"/>
            <a:ext cx="1509191" cy="877163"/>
          </a:xfrm>
          <a:prstGeom prst="rect">
            <a:avLst/>
          </a:prstGeom>
          <a:noFill/>
          <a:ln w="28575">
            <a:noFill/>
          </a:ln>
        </p:spPr>
        <p:txBody>
          <a:bodyPr wrap="square" rtlCol="0">
            <a:spAutoFit/>
          </a:bodyPr>
          <a:lstStyle/>
          <a:p>
            <a:r>
              <a:rPr lang="de-DE" sz="1700" dirty="0">
                <a:latin typeface="Arial" panose="020B0604020202020204" pitchFamily="34" charset="0"/>
                <a:cs typeface="Arial" panose="020B0604020202020204" pitchFamily="34" charset="0"/>
              </a:rPr>
              <a:t>68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3 = 71</a:t>
            </a:r>
          </a:p>
          <a:p>
            <a:endParaRPr lang="de-DE" sz="1700" u="sng" dirty="0">
              <a:latin typeface="Arial" panose="020B0604020202020204" pitchFamily="34" charset="0"/>
              <a:cs typeface="Arial" panose="020B0604020202020204" pitchFamily="34" charset="0"/>
            </a:endParaRPr>
          </a:p>
          <a:p>
            <a:endParaRPr lang="de-DE" sz="17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5B5A7E9A-6284-D6AE-52FF-580C3E510CDD}"/>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836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bgerundetes Rechteck 30">
            <a:extLst>
              <a:ext uri="{FF2B5EF4-FFF2-40B4-BE49-F238E27FC236}">
                <a16:creationId xmlns:a16="http://schemas.microsoft.com/office/drawing/2014/main" id="{C6488CE7-EC97-C3BD-9697-DCCEF63D23E2}"/>
              </a:ext>
            </a:extLst>
          </p:cNvPr>
          <p:cNvSpPr/>
          <p:nvPr/>
        </p:nvSpPr>
        <p:spPr>
          <a:xfrm>
            <a:off x="2510340" y="2334277"/>
            <a:ext cx="4242589" cy="1369064"/>
          </a:xfrm>
          <a:prstGeom prst="roundRect">
            <a:avLst>
              <a:gd name="adj" fmla="val 4222"/>
            </a:avLst>
          </a:prstGeom>
          <a:solidFill>
            <a:srgbClr val="E0C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B6951B-D729-B690-8DDB-DCBE05792BBD}"/>
              </a:ext>
            </a:extLst>
          </p:cNvPr>
          <p:cNvSpPr>
            <a:spLocks noGrp="1"/>
          </p:cNvSpPr>
          <p:nvPr>
            <p:ph type="title"/>
          </p:nvPr>
        </p:nvSpPr>
        <p:spPr>
          <a:xfrm>
            <a:off x="1096423" y="382774"/>
            <a:ext cx="757593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ERGÄNZEN</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
        <p:nvSpPr>
          <p:cNvPr id="7" name="Textfeld 6">
            <a:extLst>
              <a:ext uri="{FF2B5EF4-FFF2-40B4-BE49-F238E27FC236}">
                <a16:creationId xmlns:a16="http://schemas.microsoft.com/office/drawing/2014/main" id="{F4420140-DD20-48BA-F10F-038A812C09DD}"/>
              </a:ext>
            </a:extLst>
          </p:cNvPr>
          <p:cNvSpPr txBox="1"/>
          <p:nvPr/>
        </p:nvSpPr>
        <p:spPr>
          <a:xfrm>
            <a:off x="2913248" y="2730929"/>
            <a:ext cx="1509191" cy="877163"/>
          </a:xfrm>
          <a:prstGeom prst="rect">
            <a:avLst/>
          </a:prstGeom>
          <a:solidFill>
            <a:schemeClr val="bg1"/>
          </a:solidFill>
          <a:ln w="28575">
            <a:solidFill>
              <a:srgbClr val="327D87"/>
            </a:solidFill>
          </a:ln>
        </p:spPr>
        <p:txBody>
          <a:bodyPr wrap="square" rtlCol="0">
            <a:spAutoFit/>
          </a:bodyPr>
          <a:lstStyle/>
          <a:p>
            <a:r>
              <a:rPr lang="de-DE" sz="1700" u="sng" dirty="0">
                <a:latin typeface="Arial" panose="020B0604020202020204" pitchFamily="34" charset="0"/>
                <a:cs typeface="Arial" panose="020B0604020202020204" pitchFamily="34" charset="0"/>
              </a:rPr>
              <a:t>71 </a:t>
            </a:r>
            <a:r>
              <a:rPr lang="de-DE" sz="300" u="sng" dirty="0">
                <a:latin typeface="Arial" panose="020B0604020202020204" pitchFamily="34" charset="0"/>
                <a:cs typeface="Arial" panose="020B0604020202020204" pitchFamily="34" charset="0"/>
              </a:rPr>
              <a:t> </a:t>
            </a:r>
            <a:r>
              <a:rPr lang="de-DE" sz="1700" u="sng" dirty="0">
                <a:latin typeface="Arial" panose="020B0604020202020204" pitchFamily="34" charset="0"/>
                <a:cs typeface="Arial" panose="020B0604020202020204" pitchFamily="34" charset="0"/>
              </a:rPr>
              <a:t>- 68 =   3</a:t>
            </a:r>
          </a:p>
          <a:p>
            <a:endParaRPr lang="de-DE" sz="1700" u="sng" dirty="0">
              <a:latin typeface="Arial" panose="020B0604020202020204" pitchFamily="34" charset="0"/>
              <a:cs typeface="Arial" panose="020B0604020202020204" pitchFamily="34" charset="0"/>
            </a:endParaRPr>
          </a:p>
          <a:p>
            <a:endParaRPr lang="de-DE" sz="1700" dirty="0">
              <a:latin typeface="Arial" panose="020B0604020202020204" pitchFamily="34" charset="0"/>
              <a:cs typeface="Arial" panose="020B0604020202020204" pitchFamily="34" charset="0"/>
            </a:endParaRPr>
          </a:p>
        </p:txBody>
      </p:sp>
      <p:sp>
        <p:nvSpPr>
          <p:cNvPr id="4" name="Inhaltsplatzhalter 3">
            <a:extLst>
              <a:ext uri="{FF2B5EF4-FFF2-40B4-BE49-F238E27FC236}">
                <a16:creationId xmlns:a16="http://schemas.microsoft.com/office/drawing/2014/main" id="{93BFE08B-E710-412B-858C-5CEA8AF66CFD}"/>
              </a:ext>
            </a:extLst>
          </p:cNvPr>
          <p:cNvSpPr>
            <a:spLocks noGrp="1"/>
          </p:cNvSpPr>
          <p:nvPr>
            <p:ph idx="1"/>
          </p:nvPr>
        </p:nvSpPr>
        <p:spPr>
          <a:xfrm>
            <a:off x="481263" y="4032198"/>
            <a:ext cx="8587169" cy="2296710"/>
          </a:xfrm>
        </p:spPr>
        <p:txBody>
          <a:bodyPr/>
          <a:lstStyle/>
          <a:p>
            <a:pPr marL="285750" indent="-285750">
              <a:buFont typeface="Arial" panose="020B0604020202020204" pitchFamily="34" charset="0"/>
              <a:buChar char="•"/>
            </a:pPr>
            <a:r>
              <a:rPr lang="de-DE" sz="1700" dirty="0"/>
              <a:t>Auf dem Rechenstrich werden Minuend und Subtrahend eingetragen und überlegt, wie groß der Unterschied zwischen den Zahlen ist.</a:t>
            </a:r>
          </a:p>
          <a:p>
            <a:pPr marL="285750" indent="-285750">
              <a:buFont typeface="Arial" panose="020B0604020202020204" pitchFamily="34" charset="0"/>
              <a:buChar char="•"/>
            </a:pPr>
            <a:r>
              <a:rPr lang="de-DE" sz="1700" dirty="0">
                <a:effectLst/>
              </a:rPr>
              <a:t>Das Ergebnis resultiert aus diesem Unterschied zwischen den Zahlen, der als Sprung/Bogen dargestellt wird.</a:t>
            </a:r>
          </a:p>
          <a:p>
            <a:endParaRPr lang="de-DE" dirty="0"/>
          </a:p>
        </p:txBody>
      </p:sp>
      <p:grpSp>
        <p:nvGrpSpPr>
          <p:cNvPr id="9" name="Gruppieren 8">
            <a:extLst>
              <a:ext uri="{FF2B5EF4-FFF2-40B4-BE49-F238E27FC236}">
                <a16:creationId xmlns:a16="http://schemas.microsoft.com/office/drawing/2014/main" id="{6F87B836-9F47-FF42-CB53-53368C73BE0D}"/>
              </a:ext>
            </a:extLst>
          </p:cNvPr>
          <p:cNvGrpSpPr/>
          <p:nvPr/>
        </p:nvGrpSpPr>
        <p:grpSpPr>
          <a:xfrm>
            <a:off x="4757614" y="2754743"/>
            <a:ext cx="2006353" cy="883137"/>
            <a:chOff x="2258202" y="2985708"/>
            <a:chExt cx="2006353" cy="883137"/>
          </a:xfrm>
        </p:grpSpPr>
        <p:cxnSp>
          <p:nvCxnSpPr>
            <p:cNvPr id="14" name="Gerade Verbindung 13">
              <a:extLst>
                <a:ext uri="{FF2B5EF4-FFF2-40B4-BE49-F238E27FC236}">
                  <a16:creationId xmlns:a16="http://schemas.microsoft.com/office/drawing/2014/main" id="{39C83B90-4D9F-2616-CC7D-3BFE09578A4C}"/>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6D4F1DF2-FA12-D704-577F-95B0EC14D321}"/>
                </a:ext>
              </a:extLst>
            </p:cNvPr>
            <p:cNvCxnSpPr>
              <a:cxnSpLocks/>
            </p:cNvCxnSpPr>
            <p:nvPr/>
          </p:nvCxnSpPr>
          <p:spPr>
            <a:xfrm flipV="1">
              <a:off x="2509736"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5C3BDD8C-D6C8-1A67-F791-F12BA111EF68}"/>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bgerundetes Rechteck 16">
              <a:extLst>
                <a:ext uri="{FF2B5EF4-FFF2-40B4-BE49-F238E27FC236}">
                  <a16:creationId xmlns:a16="http://schemas.microsoft.com/office/drawing/2014/main" id="{0AF68664-8E24-FEBC-ED4B-40EFD916C4BF}"/>
                </a:ext>
              </a:extLst>
            </p:cNvPr>
            <p:cNvSpPr/>
            <p:nvPr/>
          </p:nvSpPr>
          <p:spPr>
            <a:xfrm>
              <a:off x="3790335" y="3569689"/>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71</a:t>
              </a:r>
              <a:endParaRPr lang="de-DE" sz="1100" dirty="0">
                <a:solidFill>
                  <a:schemeClr val="accent1"/>
                </a:solidFill>
                <a:latin typeface="Arial" panose="020B0604020202020204" pitchFamily="34" charset="0"/>
                <a:cs typeface="Arial" panose="020B0604020202020204" pitchFamily="34" charset="0"/>
              </a:endParaRPr>
            </a:p>
          </p:txBody>
        </p:sp>
        <p:sp>
          <p:nvSpPr>
            <p:cNvPr id="18" name="Abgerundetes Rechteck 17">
              <a:extLst>
                <a:ext uri="{FF2B5EF4-FFF2-40B4-BE49-F238E27FC236}">
                  <a16:creationId xmlns:a16="http://schemas.microsoft.com/office/drawing/2014/main" id="{676F4AFB-4462-C6C6-B42F-03953CD64E27}"/>
                </a:ext>
              </a:extLst>
            </p:cNvPr>
            <p:cNvSpPr/>
            <p:nvPr/>
          </p:nvSpPr>
          <p:spPr>
            <a:xfrm>
              <a:off x="2291353" y="3557552"/>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68</a:t>
              </a:r>
              <a:endParaRPr lang="de-DE" sz="1100" dirty="0">
                <a:solidFill>
                  <a:schemeClr val="accent1"/>
                </a:solidFill>
                <a:latin typeface="Arial" panose="020B0604020202020204" pitchFamily="34" charset="0"/>
                <a:cs typeface="Arial" panose="020B0604020202020204" pitchFamily="34" charset="0"/>
              </a:endParaRPr>
            </a:p>
          </p:txBody>
        </p:sp>
        <p:sp>
          <p:nvSpPr>
            <p:cNvPr id="19" name="Bogen 18">
              <a:extLst>
                <a:ext uri="{FF2B5EF4-FFF2-40B4-BE49-F238E27FC236}">
                  <a16:creationId xmlns:a16="http://schemas.microsoft.com/office/drawing/2014/main" id="{EACB9904-54A6-A826-1C7B-BF4FB2123261}"/>
                </a:ext>
              </a:extLst>
            </p:cNvPr>
            <p:cNvSpPr/>
            <p:nvPr/>
          </p:nvSpPr>
          <p:spPr>
            <a:xfrm>
              <a:off x="2508253" y="3250156"/>
              <a:ext cx="1509758" cy="454261"/>
            </a:xfrm>
            <a:prstGeom prst="arc">
              <a:avLst>
                <a:gd name="adj1" fmla="val 10777135"/>
                <a:gd name="adj2" fmla="val 0"/>
              </a:avLst>
            </a:prstGeom>
            <a:ln w="28575">
              <a:solidFill>
                <a:srgbClr val="327D8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Abgerundetes Rechteck 19">
              <a:extLst>
                <a:ext uri="{FF2B5EF4-FFF2-40B4-BE49-F238E27FC236}">
                  <a16:creationId xmlns:a16="http://schemas.microsoft.com/office/drawing/2014/main" id="{9883131D-5342-9D5A-39E3-A967B511E5E4}"/>
                </a:ext>
              </a:extLst>
            </p:cNvPr>
            <p:cNvSpPr/>
            <p:nvPr/>
          </p:nvSpPr>
          <p:spPr>
            <a:xfrm>
              <a:off x="2819886" y="2985708"/>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latin typeface="Arial" panose="020B0604020202020204" pitchFamily="34" charset="0"/>
                  <a:cs typeface="Arial" panose="020B0604020202020204" pitchFamily="34" charset="0"/>
                </a:rPr>
                <a:t>3</a:t>
              </a:r>
              <a:endParaRPr lang="de-DE" sz="1100" dirty="0">
                <a:solidFill>
                  <a:schemeClr val="accent1"/>
                </a:solidFill>
                <a:latin typeface="Arial" panose="020B0604020202020204" pitchFamily="34" charset="0"/>
                <a:cs typeface="Arial" panose="020B0604020202020204" pitchFamily="34" charset="0"/>
              </a:endParaRPr>
            </a:p>
          </p:txBody>
        </p:sp>
      </p:grpSp>
      <p:grpSp>
        <p:nvGrpSpPr>
          <p:cNvPr id="22" name="Gruppieren 21">
            <a:extLst>
              <a:ext uri="{FF2B5EF4-FFF2-40B4-BE49-F238E27FC236}">
                <a16:creationId xmlns:a16="http://schemas.microsoft.com/office/drawing/2014/main" id="{429EDEAC-91F5-2B20-E6B1-4B10B6880284}"/>
              </a:ext>
            </a:extLst>
          </p:cNvPr>
          <p:cNvGrpSpPr/>
          <p:nvPr/>
        </p:nvGrpSpPr>
        <p:grpSpPr>
          <a:xfrm>
            <a:off x="6289747" y="1404925"/>
            <a:ext cx="2669686" cy="1535551"/>
            <a:chOff x="6331209" y="1715094"/>
            <a:chExt cx="2669686" cy="1535551"/>
          </a:xfrm>
        </p:grpSpPr>
        <p:sp>
          <p:nvSpPr>
            <p:cNvPr id="23" name="Abgerundete rechteckige Legende 22">
              <a:extLst>
                <a:ext uri="{FF2B5EF4-FFF2-40B4-BE49-F238E27FC236}">
                  <a16:creationId xmlns:a16="http://schemas.microsoft.com/office/drawing/2014/main" id="{2D41E273-D4A0-E411-3228-1EF4EA7A87E2}"/>
                </a:ext>
              </a:extLst>
            </p:cNvPr>
            <p:cNvSpPr/>
            <p:nvPr/>
          </p:nvSpPr>
          <p:spPr>
            <a:xfrm>
              <a:off x="6331209" y="1715094"/>
              <a:ext cx="2589557" cy="1299157"/>
            </a:xfrm>
            <a:prstGeom prst="wedgeRoundRectCallout">
              <a:avLst>
                <a:gd name="adj1" fmla="val -37132"/>
                <a:gd name="adj2" fmla="val 693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F68EF136-C6B0-5A6E-1876-DD5E8B79551D}"/>
                </a:ext>
              </a:extLst>
            </p:cNvPr>
            <p:cNvSpPr txBox="1"/>
            <p:nvPr/>
          </p:nvSpPr>
          <p:spPr>
            <a:xfrm>
              <a:off x="6436320" y="1773317"/>
              <a:ext cx="2564575" cy="1477328"/>
            </a:xfrm>
            <a:prstGeom prst="rect">
              <a:avLst/>
            </a:prstGeom>
            <a:noFill/>
            <a:ln>
              <a:noFill/>
            </a:ln>
          </p:spPr>
          <p:txBody>
            <a:bodyPr wrap="square" rtlCol="0">
              <a:spAutoFit/>
            </a:bodyPr>
            <a:lstStyle/>
            <a:p>
              <a:r>
                <a:rPr lang="de-DE" sz="1800" dirty="0"/>
                <a:t>68 und 71 liegen nah beieinander. Von der 68 fehlen noch 3 bis zur 71.</a:t>
              </a:r>
            </a:p>
            <a:p>
              <a:endParaRPr lang="de-DE" sz="1800" dirty="0"/>
            </a:p>
          </p:txBody>
        </p:sp>
      </p:grpSp>
      <p:sp>
        <p:nvSpPr>
          <p:cNvPr id="25" name="Textfeld 24">
            <a:extLst>
              <a:ext uri="{FF2B5EF4-FFF2-40B4-BE49-F238E27FC236}">
                <a16:creationId xmlns:a16="http://schemas.microsoft.com/office/drawing/2014/main" id="{B7AEC3F3-57A8-67D2-E7FD-2933FB519BA2}"/>
              </a:ext>
            </a:extLst>
          </p:cNvPr>
          <p:cNvSpPr txBox="1"/>
          <p:nvPr/>
        </p:nvSpPr>
        <p:spPr>
          <a:xfrm>
            <a:off x="2937281" y="2990418"/>
            <a:ext cx="1509191" cy="877163"/>
          </a:xfrm>
          <a:prstGeom prst="rect">
            <a:avLst/>
          </a:prstGeom>
          <a:noFill/>
          <a:ln w="28575">
            <a:noFill/>
          </a:ln>
        </p:spPr>
        <p:txBody>
          <a:bodyPr wrap="square" rtlCol="0">
            <a:spAutoFit/>
          </a:bodyPr>
          <a:lstStyle/>
          <a:p>
            <a:r>
              <a:rPr lang="de-DE" sz="1700" dirty="0">
                <a:latin typeface="Arial" panose="020B0604020202020204" pitchFamily="34" charset="0"/>
                <a:cs typeface="Arial" panose="020B0604020202020204" pitchFamily="34" charset="0"/>
              </a:rPr>
              <a:t>68 +</a:t>
            </a:r>
            <a:r>
              <a:rPr lang="de-DE" sz="1700" dirty="0">
                <a:solidFill>
                  <a:schemeClr val="bg1"/>
                </a:solidFill>
                <a:latin typeface="Arial" panose="020B0604020202020204" pitchFamily="34" charset="0"/>
                <a:cs typeface="Arial" panose="020B0604020202020204" pitchFamily="34" charset="0"/>
              </a:rPr>
              <a:t>0</a:t>
            </a:r>
            <a:r>
              <a:rPr lang="de-DE" sz="1700" dirty="0">
                <a:latin typeface="Arial" panose="020B0604020202020204" pitchFamily="34" charset="0"/>
                <a:cs typeface="Arial" panose="020B0604020202020204" pitchFamily="34" charset="0"/>
              </a:rPr>
              <a:t>3 = 71</a:t>
            </a:r>
          </a:p>
          <a:p>
            <a:endParaRPr lang="de-DE" sz="1700" u="sng" dirty="0">
              <a:latin typeface="Arial" panose="020B0604020202020204" pitchFamily="34" charset="0"/>
              <a:cs typeface="Arial" panose="020B0604020202020204" pitchFamily="34" charset="0"/>
            </a:endParaRPr>
          </a:p>
          <a:p>
            <a:endParaRPr lang="de-DE" sz="17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CEC9FD6C-AE4A-6AB3-AFA2-C5F120D4EB16}"/>
              </a:ext>
            </a:extLst>
          </p:cNvPr>
          <p:cNvSpPr txBox="1"/>
          <p:nvPr/>
        </p:nvSpPr>
        <p:spPr>
          <a:xfrm>
            <a:off x="4032885" y="5940000"/>
            <a:ext cx="4715239"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a:t>
            </a:r>
            <a:r>
              <a:rPr lang="de-DE" sz="1200" dirty="0">
                <a:solidFill>
                  <a:srgbClr val="222222"/>
                </a:solidFill>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/70)</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9366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644062" cy="603704"/>
          </a:xfrm>
        </p:spPr>
        <p:txBody>
          <a:bodyPr>
            <a:normAutofit fontScale="90000"/>
          </a:bodyPr>
          <a:lstStyle/>
          <a:p>
            <a:r>
              <a:rPr lang="de-DE" sz="2800" dirty="0"/>
              <a:t>Rechenwege darstellen, erklären und anwenden</a:t>
            </a:r>
            <a:endParaRPr lang="de-DE" b="1" dirty="0"/>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67</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brauchen Gelegenheiten, unterschiedliche Rechenwege mit geeigneten Darstellungen zu veranschaulichen und zu erklären.</a:t>
            </a:r>
            <a:endParaRPr lang="de-DE" sz="2800" dirty="0">
              <a:solidFill>
                <a:schemeClr val="tx1"/>
              </a:solidFill>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875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E80C9-B608-28CF-E043-0DAD6BA144BC}"/>
              </a:ext>
            </a:extLst>
          </p:cNvPr>
          <p:cNvSpPr>
            <a:spLocks noGrp="1"/>
          </p:cNvSpPr>
          <p:nvPr>
            <p:ph type="title"/>
          </p:nvPr>
        </p:nvSpPr>
        <p:spPr>
          <a:xfrm>
            <a:off x="1096423" y="382774"/>
            <a:ext cx="7808285" cy="603704"/>
          </a:xfrm>
        </p:spPr>
        <p:txBody>
          <a:bodyPr>
            <a:noAutofit/>
          </a:bodyPr>
          <a:lstStyle/>
          <a:p>
            <a:r>
              <a:rPr lang="de-DE" sz="2500" dirty="0"/>
              <a:t>Rechenwege darstellen, erklären und anwenden</a:t>
            </a:r>
          </a:p>
        </p:txBody>
      </p:sp>
      <p:sp>
        <p:nvSpPr>
          <p:cNvPr id="3" name="Textplatzhalter 2">
            <a:extLst>
              <a:ext uri="{FF2B5EF4-FFF2-40B4-BE49-F238E27FC236}">
                <a16:creationId xmlns:a16="http://schemas.microsoft.com/office/drawing/2014/main" id="{FB40A052-0D4E-0BA4-DA57-6825DBC56E97}"/>
              </a:ext>
            </a:extLst>
          </p:cNvPr>
          <p:cNvSpPr>
            <a:spLocks noGrp="1"/>
          </p:cNvSpPr>
          <p:nvPr>
            <p:ph type="body" sz="quarter" idx="13"/>
          </p:nvPr>
        </p:nvSpPr>
        <p:spPr/>
        <p:txBody>
          <a:bodyPr/>
          <a:lstStyle/>
          <a:p>
            <a:r>
              <a:rPr lang="de-DE" dirty="0"/>
              <a:t>WIE KÖNNEN SIE ALS LEHRKRAFT FEHLERN VORBEUGEN?</a:t>
            </a:r>
          </a:p>
          <a:p>
            <a:endParaRPr lang="de-DE" dirty="0"/>
          </a:p>
        </p:txBody>
      </p:sp>
      <p:sp>
        <p:nvSpPr>
          <p:cNvPr id="4" name="Inhaltsplatzhalter 3">
            <a:extLst>
              <a:ext uri="{FF2B5EF4-FFF2-40B4-BE49-F238E27FC236}">
                <a16:creationId xmlns:a16="http://schemas.microsoft.com/office/drawing/2014/main" id="{941D1FAC-1BCC-A33C-5ED5-52552C2855FD}"/>
              </a:ext>
            </a:extLst>
          </p:cNvPr>
          <p:cNvSpPr>
            <a:spLocks noGrp="1"/>
          </p:cNvSpPr>
          <p:nvPr>
            <p:ph idx="1"/>
          </p:nvPr>
        </p:nvSpPr>
        <p:spPr/>
        <p:txBody>
          <a:bodyPr/>
          <a:lstStyle/>
          <a:p>
            <a:r>
              <a:rPr lang="de-DE" dirty="0"/>
              <a:t>So lassen sich Fehler vermeiden: </a:t>
            </a:r>
          </a:p>
          <a:p>
            <a:pPr marL="285750" indent="-285750">
              <a:buFont typeface="Arial" panose="020B0604020202020204" pitchFamily="34" charset="0"/>
              <a:buChar char="•"/>
            </a:pPr>
            <a:r>
              <a:rPr lang="de-DE" dirty="0"/>
              <a:t>Vereinbaren Sie mit den Kindern eine stellengerechte Notation und fordern Sie diese immer wieder ein. WICHTIG: Sie sind ein Vorbild!</a:t>
            </a:r>
          </a:p>
          <a:p>
            <a:pPr marL="285750" indent="-285750">
              <a:buFont typeface="Arial" panose="020B0604020202020204" pitchFamily="34" charset="0"/>
              <a:buChar char="•"/>
            </a:pPr>
            <a:r>
              <a:rPr lang="de-DE" dirty="0"/>
              <a:t>Nutzen Sie in gemeinsamen Unterrichtsphasen die Darstellungsmittel der Kinder (Plättchenmaterial oder Rechenstrich) an der Tafel oder digital.</a:t>
            </a:r>
          </a:p>
          <a:p>
            <a:pPr marL="285750" indent="-285750">
              <a:buFont typeface="Arial" panose="020B0604020202020204" pitchFamily="34" charset="0"/>
              <a:buChar char="•"/>
            </a:pPr>
            <a:r>
              <a:rPr lang="de-DE" dirty="0"/>
              <a:t>Achten Sie auf die gemeinsame Sprechweise.</a:t>
            </a:r>
          </a:p>
          <a:p>
            <a:pPr marL="285750" indent="-285750">
              <a:buFont typeface="Arial" panose="020B0604020202020204" pitchFamily="34" charset="0"/>
              <a:buChar char="•"/>
            </a:pPr>
            <a:r>
              <a:rPr lang="de-DE" dirty="0"/>
              <a:t>Bitten Sie die Kinder zunächst, immer alle Teilschritte zu notieren.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5" name="Datumsplatzhalter 4">
            <a:extLst>
              <a:ext uri="{FF2B5EF4-FFF2-40B4-BE49-F238E27FC236}">
                <a16:creationId xmlns:a16="http://schemas.microsoft.com/office/drawing/2014/main" id="{128E3994-5072-FE0A-319D-DC3D52A88AAA}"/>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1F691B54-FC82-C13A-86E2-B77BF885CA96}"/>
              </a:ext>
            </a:extLst>
          </p:cNvPr>
          <p:cNvSpPr>
            <a:spLocks noGrp="1"/>
          </p:cNvSpPr>
          <p:nvPr>
            <p:ph type="sldNum" sz="quarter" idx="12"/>
          </p:nvPr>
        </p:nvSpPr>
        <p:spPr/>
        <p:txBody>
          <a:bodyPr/>
          <a:lstStyle/>
          <a:p>
            <a:fld id="{C3752B7C-18A9-864D-BBCB-54A9F41B5594}" type="slidenum">
              <a:rPr lang="de-DE" smtClean="0"/>
              <a:pPr/>
              <a:t>68</a:t>
            </a:fld>
            <a:endParaRPr lang="de-DE" dirty="0"/>
          </a:p>
        </p:txBody>
      </p:sp>
    </p:spTree>
    <p:extLst>
      <p:ext uri="{BB962C8B-B14F-4D97-AF65-F5344CB8AC3E}">
        <p14:creationId xmlns:p14="http://schemas.microsoft.com/office/powerpoint/2010/main" val="1096983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69</a:t>
            </a:fld>
            <a:endParaRPr lang="de-DE" dirty="0"/>
          </a:p>
        </p:txBody>
      </p:sp>
      <p:sp>
        <p:nvSpPr>
          <p:cNvPr id="5" name="Textplatzhalter 4"/>
          <p:cNvSpPr>
            <a:spLocks noGrp="1"/>
          </p:cNvSpPr>
          <p:nvPr>
            <p:ph type="body" sz="quarter" idx="13"/>
          </p:nvPr>
        </p:nvSpPr>
        <p:spPr/>
        <p:txBody>
          <a:bodyPr/>
          <a:lstStyle/>
          <a:p>
            <a:r>
              <a:rPr lang="de-DE" dirty="0"/>
              <a:t>HINWEISE ZU DEN FOLIEN 70-75</a:t>
            </a:r>
          </a:p>
        </p:txBody>
      </p:sp>
      <p:sp>
        <p:nvSpPr>
          <p:cNvPr id="6" name="Inhaltsplatzhalter 5"/>
          <p:cNvSpPr>
            <a:spLocks noGrp="1"/>
          </p:cNvSpPr>
          <p:nvPr>
            <p:ph idx="1"/>
          </p:nvPr>
        </p:nvSpPr>
        <p:spPr>
          <a:xfrm>
            <a:off x="394855" y="1639658"/>
            <a:ext cx="8354291" cy="4527819"/>
          </a:xfrm>
        </p:spPr>
        <p:txBody>
          <a:bodyPr/>
          <a:lstStyle/>
          <a:p>
            <a:pPr algn="just">
              <a:spcBef>
                <a:spcPts val="0"/>
              </a:spcBef>
            </a:pPr>
            <a:r>
              <a:rPr lang="de-DE" sz="1400" dirty="0">
                <a:ea typeface="ＭＳ Ｐゴシック" charset="-128"/>
              </a:rPr>
              <a:t>Auf den folgenden Folien wird</a:t>
            </a:r>
            <a:r>
              <a:rPr lang="de-DE" sz="1400" dirty="0"/>
              <a:t> ein möglicher Lernweg zur Entwicklung, Erarbeitung und Anwendung verschiedener Rechenwege nach dem „ICH-DU-WIR“-Prinzip vorgestellt.</a:t>
            </a:r>
            <a:endParaRPr lang="de-DE" sz="1400" b="1" dirty="0"/>
          </a:p>
          <a:p>
            <a:pPr algn="just">
              <a:spcBef>
                <a:spcPts val="0"/>
              </a:spcBef>
            </a:pPr>
            <a:r>
              <a:rPr lang="de-DE" sz="1400" dirty="0">
                <a:ea typeface="ＭＳ Ｐゴシック" charset="-128"/>
              </a:rPr>
              <a:t>Im 1. Teil </a:t>
            </a:r>
            <a:r>
              <a:rPr lang="de-DE" sz="1400" b="1" i="1" dirty="0">
                <a:ea typeface="ＭＳ Ｐゴシック" charset="-128"/>
              </a:rPr>
              <a:t>„Rechnen auf eigenen Wegen“</a:t>
            </a:r>
            <a:r>
              <a:rPr lang="de-DE" sz="1400" i="1" dirty="0">
                <a:ea typeface="ＭＳ Ｐゴシック" charset="-128"/>
              </a:rPr>
              <a:t> soll an die Vorkenntnisse der Kinder angeknüpft werden. Sie lösen</a:t>
            </a:r>
            <a:r>
              <a:rPr lang="de-DE" sz="1400" dirty="0">
                <a:ea typeface="ＭＳ Ｐゴシック" charset="-128"/>
              </a:rPr>
              <a:t> vorgegebene Aufgaben nach ihren Möglichkeiten. Im gemeinsamen Unterrichtsgespräch</a:t>
            </a:r>
            <a:r>
              <a:rPr lang="de-DE" sz="1400" dirty="0"/>
              <a:t> erklären die Kinder ihre Vorgehensweisen am Material / mit Darstellungsmitteln. Die Versprachlichung von Handlungen am Material bei Subtraktionsaufgaben wurde zuvor an einfachen Aufgaben eingeführt und geübt. Die Lehrkraft notiert begleitend zur Beschreibung der Vorgehensweise den beschriebenen Rechenweg mit Blick auf die nachfolgende Unterrichtseinheit „Rechne wie“. Die Kinder werden immer mehr dazu aufgefordert, eigene Vorgehensweisen ebenfalls symbolisch zu notieren. </a:t>
            </a:r>
          </a:p>
          <a:p>
            <a:pPr algn="just" fontAlgn="base">
              <a:spcBef>
                <a:spcPts val="0"/>
              </a:spcBef>
              <a:spcAft>
                <a:spcPct val="0"/>
              </a:spcAft>
              <a:defRPr/>
            </a:pPr>
            <a:r>
              <a:rPr lang="de-DE" sz="1400" dirty="0"/>
              <a:t>Im 2. Teil </a:t>
            </a:r>
            <a:r>
              <a:rPr lang="de-DE" sz="1400" b="1" i="1" dirty="0"/>
              <a:t>„Rechne wie …“ </a:t>
            </a:r>
            <a:r>
              <a:rPr lang="de-DE" sz="1400" dirty="0"/>
              <a:t>sollen die Hauptstrategien nacheinander besprochen und von den Kindern angewendet werden. Wichtig ist, dass hier jedes Kind die Gelegenheit bekommt, mit unterschiedlichen Vorgehensweisen zu rechnen und dass die zu Grunde liegenden Vorstellungen der Rechenwege deutlich werden.</a:t>
            </a:r>
          </a:p>
        </p:txBody>
      </p:sp>
    </p:spTree>
    <p:extLst>
      <p:ext uri="{BB962C8B-B14F-4D97-AF65-F5344CB8AC3E}">
        <p14:creationId xmlns:p14="http://schemas.microsoft.com/office/powerpoint/2010/main" val="2732898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165834" cy="5031449"/>
          </a:xfrm>
        </p:spPr>
        <p:txBody>
          <a:bodyPr/>
          <a:lstStyle/>
          <a:p>
            <a:pPr>
              <a:lnSpc>
                <a:spcPct val="100000"/>
              </a:lnSpc>
            </a:pPr>
            <a:r>
              <a:rPr lang="de-DE" dirty="0"/>
              <a:t>Reflexion des Erprobungsauftrags</a:t>
            </a:r>
          </a:p>
          <a:p>
            <a:r>
              <a:rPr lang="de-DE" dirty="0"/>
              <a:t>Bedeutung und Kompetenzerwartungen</a:t>
            </a:r>
          </a:p>
          <a:p>
            <a:r>
              <a:rPr lang="de-DE" dirty="0"/>
              <a:t>Rechenwege darstellen, erklären und anwenden</a:t>
            </a:r>
            <a:endParaRPr lang="de-DE" dirty="0">
              <a:latin typeface="Arial" panose="020B0604020202020204" pitchFamily="34" charset="0"/>
              <a:cs typeface="Arial" panose="020B0604020202020204" pitchFamily="34" charset="0"/>
            </a:endParaRPr>
          </a:p>
          <a:p>
            <a:r>
              <a:rPr lang="de-DE" dirty="0"/>
              <a:t>Rechenwege flexibel einsetzen</a:t>
            </a:r>
            <a:endParaRPr lang="de-DE" dirty="0">
              <a:latin typeface="Arial" panose="020B0604020202020204" pitchFamily="34" charset="0"/>
              <a:cs typeface="Arial" panose="020B0604020202020204" pitchFamily="34" charset="0"/>
            </a:endParaRPr>
          </a:p>
          <a:p>
            <a:r>
              <a:rPr lang="de-DE" dirty="0"/>
              <a:t>Reflexion und Abschluss</a:t>
            </a:r>
          </a:p>
          <a:p>
            <a:pPr lvl="1"/>
            <a:endParaRPr lang="de-DE" dirty="0"/>
          </a:p>
          <a:p>
            <a:pPr lvl="1"/>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April 24</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7</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41241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s Rechteck 6">
            <a:extLst>
              <a:ext uri="{FF2B5EF4-FFF2-40B4-BE49-F238E27FC236}">
                <a16:creationId xmlns:a16="http://schemas.microsoft.com/office/drawing/2014/main" id="{204D8DF5-6753-D8FF-B075-7F86CCAD93A9}"/>
              </a:ext>
            </a:extLst>
          </p:cNvPr>
          <p:cNvSpPr/>
          <p:nvPr/>
        </p:nvSpPr>
        <p:spPr>
          <a:xfrm>
            <a:off x="244929" y="1748860"/>
            <a:ext cx="8632853" cy="2725169"/>
          </a:xfrm>
          <a:prstGeom prst="roundRect">
            <a:avLst/>
          </a:prstGeom>
          <a:solidFill>
            <a:srgbClr val="CCD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F071266-5961-A602-6123-DC1CC974D349}"/>
              </a:ext>
            </a:extLst>
          </p:cNvPr>
          <p:cNvSpPr>
            <a:spLocks noGrp="1"/>
          </p:cNvSpPr>
          <p:nvPr>
            <p:ph type="title"/>
          </p:nvPr>
        </p:nvSpPr>
        <p:spPr>
          <a:xfrm>
            <a:off x="1096423" y="394349"/>
            <a:ext cx="8047577" cy="603704"/>
          </a:xfrm>
        </p:spPr>
        <p:txBody>
          <a:bodyPr>
            <a:noAutofit/>
          </a:bodyPr>
          <a:lstStyle/>
          <a:p>
            <a:r>
              <a:rPr lang="de-DE" sz="2500" dirty="0"/>
              <a:t>Rechenwege darstellen, erklären und anwenden</a:t>
            </a:r>
          </a:p>
        </p:txBody>
      </p:sp>
      <p:sp>
        <p:nvSpPr>
          <p:cNvPr id="3" name="Textplatzhalter 2">
            <a:extLst>
              <a:ext uri="{FF2B5EF4-FFF2-40B4-BE49-F238E27FC236}">
                <a16:creationId xmlns:a16="http://schemas.microsoft.com/office/drawing/2014/main" id="{0A2C86CF-8979-85FE-875B-1F376B6157B3}"/>
              </a:ext>
            </a:extLst>
          </p:cNvPr>
          <p:cNvSpPr>
            <a:spLocks noGrp="1"/>
          </p:cNvSpPr>
          <p:nvPr>
            <p:ph type="body" sz="quarter" idx="13"/>
          </p:nvPr>
        </p:nvSpPr>
        <p:spPr/>
        <p:txBody>
          <a:bodyPr/>
          <a:lstStyle/>
          <a:p>
            <a:r>
              <a:rPr lang="de-DE" dirty="0"/>
              <a:t>EINFÜHRUNG DER HALBSCHRIFTLICHEN SUBTRAKTION</a:t>
            </a:r>
          </a:p>
        </p:txBody>
      </p:sp>
      <p:sp>
        <p:nvSpPr>
          <p:cNvPr id="4" name="Inhaltsplatzhalter 3">
            <a:extLst>
              <a:ext uri="{FF2B5EF4-FFF2-40B4-BE49-F238E27FC236}">
                <a16:creationId xmlns:a16="http://schemas.microsoft.com/office/drawing/2014/main" id="{63F0A27C-F82B-1B68-18D5-1C8DC2B0ADBF}"/>
              </a:ext>
            </a:extLst>
          </p:cNvPr>
          <p:cNvSpPr>
            <a:spLocks noGrp="1"/>
          </p:cNvSpPr>
          <p:nvPr>
            <p:ph idx="1"/>
          </p:nvPr>
        </p:nvSpPr>
        <p:spPr/>
        <p:txBody>
          <a:bodyPr/>
          <a:lstStyle/>
          <a:p>
            <a:r>
              <a:rPr lang="de-DE" dirty="0"/>
              <a:t>Aufbau der Reihe nach dem ICH-DU-WIR-Prinzip</a:t>
            </a:r>
          </a:p>
          <a:p>
            <a:r>
              <a:rPr lang="de-DE" dirty="0"/>
              <a:t>ICH: 	Rechnen auf eigenen Wegen: </a:t>
            </a:r>
          </a:p>
          <a:p>
            <a:r>
              <a:rPr lang="de-DE" dirty="0"/>
              <a:t>	</a:t>
            </a:r>
            <a:r>
              <a:rPr lang="de-DE" i="1" dirty="0"/>
              <a:t>So rechne ich! – Wie rechnest du? </a:t>
            </a:r>
          </a:p>
          <a:p>
            <a:r>
              <a:rPr lang="de-DE" dirty="0"/>
              <a:t>DU: 	Vorgehensweisen nachvollziehen und anwenden: </a:t>
            </a:r>
          </a:p>
          <a:p>
            <a:r>
              <a:rPr lang="de-DE" dirty="0"/>
              <a:t>	</a:t>
            </a:r>
            <a:r>
              <a:rPr lang="de-DE" i="1" dirty="0"/>
              <a:t>Rechne wie ... </a:t>
            </a:r>
          </a:p>
          <a:p>
            <a:r>
              <a:rPr lang="de-DE" dirty="0">
                <a:solidFill>
                  <a:schemeClr val="bg1">
                    <a:lumMod val="85000"/>
                  </a:schemeClr>
                </a:solidFill>
              </a:rPr>
              <a:t>WIR: 	Zahlen- und Aufgabenmerkmale wahrnehmen und Vorgehensweisen 	nutzen: </a:t>
            </a:r>
          </a:p>
          <a:p>
            <a:r>
              <a:rPr lang="de-DE" dirty="0">
                <a:solidFill>
                  <a:schemeClr val="bg1">
                    <a:lumMod val="85000"/>
                  </a:schemeClr>
                </a:solidFill>
              </a:rPr>
              <a:t>	</a:t>
            </a:r>
            <a:r>
              <a:rPr lang="de-DE" i="1" dirty="0">
                <a:solidFill>
                  <a:schemeClr val="bg1">
                    <a:lumMod val="85000"/>
                  </a:schemeClr>
                </a:solidFill>
              </a:rPr>
              <a:t>Rechne möglichst schlau!</a:t>
            </a:r>
          </a:p>
        </p:txBody>
      </p:sp>
      <p:sp>
        <p:nvSpPr>
          <p:cNvPr id="5" name="Datumsplatzhalter 4">
            <a:extLst>
              <a:ext uri="{FF2B5EF4-FFF2-40B4-BE49-F238E27FC236}">
                <a16:creationId xmlns:a16="http://schemas.microsoft.com/office/drawing/2014/main" id="{BF805DE3-2974-0CE7-6DAF-1582FD2BC038}"/>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37A663A7-FDC4-CB1F-9504-E270BBCE66AF}"/>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Tree>
    <p:extLst>
      <p:ext uri="{BB962C8B-B14F-4D97-AF65-F5344CB8AC3E}">
        <p14:creationId xmlns:p14="http://schemas.microsoft.com/office/powerpoint/2010/main" val="21185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71266-5961-A602-6123-DC1CC974D349}"/>
              </a:ext>
            </a:extLst>
          </p:cNvPr>
          <p:cNvSpPr>
            <a:spLocks noGrp="1"/>
          </p:cNvSpPr>
          <p:nvPr>
            <p:ph type="title"/>
          </p:nvPr>
        </p:nvSpPr>
        <p:spPr>
          <a:xfrm>
            <a:off x="1096423" y="382774"/>
            <a:ext cx="7850807"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0A2C86CF-8979-85FE-875B-1F376B6157B3}"/>
              </a:ext>
            </a:extLst>
          </p:cNvPr>
          <p:cNvSpPr>
            <a:spLocks noGrp="1"/>
          </p:cNvSpPr>
          <p:nvPr>
            <p:ph type="body" sz="quarter" idx="13"/>
          </p:nvPr>
        </p:nvSpPr>
        <p:spPr/>
        <p:txBody>
          <a:bodyPr/>
          <a:lstStyle/>
          <a:p>
            <a:r>
              <a:rPr lang="de-DE" dirty="0"/>
              <a:t>RECHNEN AUF EIGENEN WEGEN</a:t>
            </a:r>
          </a:p>
        </p:txBody>
      </p:sp>
      <p:sp>
        <p:nvSpPr>
          <p:cNvPr id="5" name="Datumsplatzhalter 4">
            <a:extLst>
              <a:ext uri="{FF2B5EF4-FFF2-40B4-BE49-F238E27FC236}">
                <a16:creationId xmlns:a16="http://schemas.microsoft.com/office/drawing/2014/main" id="{BF805DE3-2974-0CE7-6DAF-1582FD2BC038}"/>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37A663A7-FDC4-CB1F-9504-E270BBCE66AF}"/>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20" name="Inhaltsplatzhalter 3">
            <a:extLst>
              <a:ext uri="{FF2B5EF4-FFF2-40B4-BE49-F238E27FC236}">
                <a16:creationId xmlns:a16="http://schemas.microsoft.com/office/drawing/2014/main" id="{63F0A27C-F82B-1B68-18D5-1C8DC2B0ADBF}"/>
              </a:ext>
            </a:extLst>
          </p:cNvPr>
          <p:cNvSpPr>
            <a:spLocks noGrp="1"/>
          </p:cNvSpPr>
          <p:nvPr>
            <p:ph idx="1"/>
          </p:nvPr>
        </p:nvSpPr>
        <p:spPr>
          <a:xfrm>
            <a:off x="481263" y="1748860"/>
            <a:ext cx="8662737" cy="4418617"/>
          </a:xfrm>
        </p:spPr>
        <p:txBody>
          <a:bodyPr/>
          <a:lstStyle/>
          <a:p>
            <a:r>
              <a:rPr lang="de-DE" b="1" dirty="0"/>
              <a:t>Einführung:</a:t>
            </a:r>
          </a:p>
          <a:p>
            <a:r>
              <a:rPr lang="de-DE" dirty="0"/>
              <a:t>Gemeinsames Lösen von ein bis zwei Aufgaben an der Tafel mit ersten Ideen für mögliche Darstellungen</a:t>
            </a:r>
          </a:p>
          <a:p>
            <a:endParaRPr lang="de-DE" dirty="0"/>
          </a:p>
        </p:txBody>
      </p:sp>
      <p:pic>
        <p:nvPicPr>
          <p:cNvPr id="4" name="Grafik 3">
            <a:extLst>
              <a:ext uri="{FF2B5EF4-FFF2-40B4-BE49-F238E27FC236}">
                <a16:creationId xmlns:a16="http://schemas.microsoft.com/office/drawing/2014/main" id="{92DD2146-B09A-2C1D-96E8-3E72CBA8F51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94388" y="3115065"/>
            <a:ext cx="6036486" cy="3052412"/>
          </a:xfrm>
          <a:prstGeom prst="rect">
            <a:avLst/>
          </a:prstGeom>
        </p:spPr>
      </p:pic>
      <p:sp>
        <p:nvSpPr>
          <p:cNvPr id="7" name="Textfeld 6">
            <a:extLst>
              <a:ext uri="{FF2B5EF4-FFF2-40B4-BE49-F238E27FC236}">
                <a16:creationId xmlns:a16="http://schemas.microsoft.com/office/drawing/2014/main" id="{0E5F0A66-2443-54A6-89CE-0A0ED901463D}"/>
              </a:ext>
            </a:extLst>
          </p:cNvPr>
          <p:cNvSpPr txBox="1"/>
          <p:nvPr/>
        </p:nvSpPr>
        <p:spPr>
          <a:xfrm>
            <a:off x="2803349" y="3764108"/>
            <a:ext cx="1768651" cy="353943"/>
          </a:xfrm>
          <a:prstGeom prst="rect">
            <a:avLst/>
          </a:prstGeom>
          <a:noFill/>
          <a:ln w="28575">
            <a:noFill/>
          </a:ln>
        </p:spPr>
        <p:txBody>
          <a:bodyPr wrap="square" rtlCol="0">
            <a:spAutoFit/>
          </a:bodyPr>
          <a:lstStyle/>
          <a:p>
            <a:r>
              <a:rPr lang="de-DE" sz="1700" dirty="0">
                <a:solidFill>
                  <a:schemeClr val="bg1"/>
                </a:solidFill>
                <a:latin typeface="Comic Sans MS" panose="030F0902030302020204" pitchFamily="66" charset="0"/>
                <a:cs typeface="Arial" panose="020B0604020202020204" pitchFamily="34" charset="0"/>
              </a:rPr>
              <a:t>25 – 16 = </a:t>
            </a:r>
          </a:p>
        </p:txBody>
      </p:sp>
      <p:sp>
        <p:nvSpPr>
          <p:cNvPr id="9" name="Textfeld 8">
            <a:extLst>
              <a:ext uri="{FF2B5EF4-FFF2-40B4-BE49-F238E27FC236}">
                <a16:creationId xmlns:a16="http://schemas.microsoft.com/office/drawing/2014/main" id="{B3633B57-2B00-9232-0FDA-8BE7C59A3D3C}"/>
              </a:ext>
            </a:extLst>
          </p:cNvPr>
          <p:cNvSpPr txBox="1"/>
          <p:nvPr/>
        </p:nvSpPr>
        <p:spPr>
          <a:xfrm>
            <a:off x="5317111" y="3764107"/>
            <a:ext cx="1768651" cy="353943"/>
          </a:xfrm>
          <a:prstGeom prst="rect">
            <a:avLst/>
          </a:prstGeom>
          <a:noFill/>
          <a:ln w="28575">
            <a:noFill/>
          </a:ln>
        </p:spPr>
        <p:txBody>
          <a:bodyPr wrap="square" rtlCol="0">
            <a:spAutoFit/>
          </a:bodyPr>
          <a:lstStyle/>
          <a:p>
            <a:r>
              <a:rPr lang="de-DE" sz="1700" dirty="0">
                <a:solidFill>
                  <a:schemeClr val="bg1"/>
                </a:solidFill>
                <a:latin typeface="Comic Sans MS" panose="030F0902030302020204" pitchFamily="66" charset="0"/>
                <a:cs typeface="Arial" panose="020B0604020202020204" pitchFamily="34" charset="0"/>
              </a:rPr>
              <a:t>42 – 19 = </a:t>
            </a:r>
          </a:p>
        </p:txBody>
      </p:sp>
      <p:sp>
        <p:nvSpPr>
          <p:cNvPr id="8" name="Textfeld 7">
            <a:extLst>
              <a:ext uri="{FF2B5EF4-FFF2-40B4-BE49-F238E27FC236}">
                <a16:creationId xmlns:a16="http://schemas.microsoft.com/office/drawing/2014/main" id="{FD35AC01-F31D-9E2C-6879-37EF6F75C4D4}"/>
              </a:ext>
            </a:extLst>
          </p:cNvPr>
          <p:cNvSpPr txBox="1"/>
          <p:nvPr/>
        </p:nvSpPr>
        <p:spPr>
          <a:xfrm>
            <a:off x="7609205" y="5990013"/>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668843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071266-5961-A602-6123-DC1CC974D349}"/>
              </a:ext>
            </a:extLst>
          </p:cNvPr>
          <p:cNvSpPr>
            <a:spLocks noGrp="1"/>
          </p:cNvSpPr>
          <p:nvPr>
            <p:ph type="title"/>
          </p:nvPr>
        </p:nvSpPr>
        <p:spPr>
          <a:xfrm>
            <a:off x="1096423" y="382774"/>
            <a:ext cx="7619559"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0A2C86CF-8979-85FE-875B-1F376B6157B3}"/>
              </a:ext>
            </a:extLst>
          </p:cNvPr>
          <p:cNvSpPr>
            <a:spLocks noGrp="1"/>
          </p:cNvSpPr>
          <p:nvPr>
            <p:ph type="body" sz="quarter" idx="13"/>
          </p:nvPr>
        </p:nvSpPr>
        <p:spPr/>
        <p:txBody>
          <a:bodyPr/>
          <a:lstStyle/>
          <a:p>
            <a:r>
              <a:rPr lang="de-DE" dirty="0"/>
              <a:t>SO RECHNE ICH! – WIE RECHNEST DU?</a:t>
            </a:r>
          </a:p>
        </p:txBody>
      </p:sp>
      <p:sp>
        <p:nvSpPr>
          <p:cNvPr id="5" name="Datumsplatzhalter 4">
            <a:extLst>
              <a:ext uri="{FF2B5EF4-FFF2-40B4-BE49-F238E27FC236}">
                <a16:creationId xmlns:a16="http://schemas.microsoft.com/office/drawing/2014/main" id="{BF805DE3-2974-0CE7-6DAF-1582FD2BC038}"/>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37A663A7-FDC4-CB1F-9504-E270BBCE66AF}"/>
              </a:ext>
            </a:extLst>
          </p:cNvPr>
          <p:cNvSpPr>
            <a:spLocks noGrp="1"/>
          </p:cNvSpPr>
          <p:nvPr>
            <p:ph type="sldNum" sz="quarter" idx="12"/>
          </p:nvPr>
        </p:nvSpPr>
        <p:spPr/>
        <p:txBody>
          <a:bodyPr/>
          <a:lstStyle/>
          <a:p>
            <a:fld id="{C3752B7C-18A9-864D-BBCB-54A9F41B5594}" type="slidenum">
              <a:rPr lang="de-DE" smtClean="0"/>
              <a:pPr/>
              <a:t>72</a:t>
            </a:fld>
            <a:endParaRPr lang="de-DE" dirty="0"/>
          </a:p>
        </p:txBody>
      </p:sp>
      <p:sp>
        <p:nvSpPr>
          <p:cNvPr id="10" name="Abgerundete rechteckige Legende 9">
            <a:extLst>
              <a:ext uri="{FF2B5EF4-FFF2-40B4-BE49-F238E27FC236}">
                <a16:creationId xmlns:a16="http://schemas.microsoft.com/office/drawing/2014/main" id="{C9064F77-2E03-7F91-DFF0-D23FA38EC0BF}"/>
              </a:ext>
            </a:extLst>
          </p:cNvPr>
          <p:cNvSpPr/>
          <p:nvPr/>
        </p:nvSpPr>
        <p:spPr>
          <a:xfrm>
            <a:off x="1013557" y="1819927"/>
            <a:ext cx="3558443" cy="1838945"/>
          </a:xfrm>
          <a:prstGeom prst="wedgeRoundRectCallout">
            <a:avLst>
              <a:gd name="adj1" fmla="val -38401"/>
              <a:gd name="adj2" fmla="val 6732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800" dirty="0">
                <a:solidFill>
                  <a:schemeClr val="tx1"/>
                </a:solidFill>
                <a:latin typeface="Arial" panose="020B0604020202020204" pitchFamily="34" charset="0"/>
                <a:cs typeface="Arial" panose="020B0604020202020204" pitchFamily="34" charset="0"/>
              </a:rPr>
              <a:t>Rechne. Schreibe deinen Rechenweg auf und stelle ihn so dar, dass Andere erkennen können, wie du gerechnet hast</a:t>
            </a:r>
          </a:p>
        </p:txBody>
      </p:sp>
      <p:sp>
        <p:nvSpPr>
          <p:cNvPr id="17" name="Abgerundete rechteckige Legende 16">
            <a:extLst>
              <a:ext uri="{FF2B5EF4-FFF2-40B4-BE49-F238E27FC236}">
                <a16:creationId xmlns:a16="http://schemas.microsoft.com/office/drawing/2014/main" id="{4562B3F5-CFC9-672F-AC4A-23A073DCE65B}"/>
              </a:ext>
            </a:extLst>
          </p:cNvPr>
          <p:cNvSpPr/>
          <p:nvPr/>
        </p:nvSpPr>
        <p:spPr>
          <a:xfrm>
            <a:off x="6384232" y="1543791"/>
            <a:ext cx="2616200" cy="890105"/>
          </a:xfrm>
          <a:prstGeom prst="wedgeRoundRectCallout">
            <a:avLst>
              <a:gd name="adj1" fmla="val 1495"/>
              <a:gd name="adj2" fmla="val 9963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800" dirty="0">
                <a:solidFill>
                  <a:schemeClr val="tx1"/>
                </a:solidFill>
                <a:latin typeface="Arial" panose="020B0604020202020204" pitchFamily="34" charset="0"/>
                <a:cs typeface="Arial" panose="020B0604020202020204" pitchFamily="34" charset="0"/>
              </a:rPr>
              <a:t>Ich habe die Aufgabe schrittweise gelöst.</a:t>
            </a:r>
          </a:p>
        </p:txBody>
      </p:sp>
      <p:sp>
        <p:nvSpPr>
          <p:cNvPr id="18" name="Abgerundete rechteckige Legende 17">
            <a:extLst>
              <a:ext uri="{FF2B5EF4-FFF2-40B4-BE49-F238E27FC236}">
                <a16:creationId xmlns:a16="http://schemas.microsoft.com/office/drawing/2014/main" id="{20E902A2-4B4D-BD0B-7616-DBF081FC95D1}"/>
              </a:ext>
            </a:extLst>
          </p:cNvPr>
          <p:cNvSpPr/>
          <p:nvPr/>
        </p:nvSpPr>
        <p:spPr>
          <a:xfrm>
            <a:off x="4666271" y="1558497"/>
            <a:ext cx="1484199" cy="890104"/>
          </a:xfrm>
          <a:prstGeom prst="wedgeRoundRectCallout">
            <a:avLst>
              <a:gd name="adj1" fmla="val -336"/>
              <a:gd name="adj2" fmla="val 86146"/>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800" dirty="0">
                <a:solidFill>
                  <a:schemeClr val="tx1"/>
                </a:solidFill>
                <a:latin typeface="Arial" panose="020B0604020202020204" pitchFamily="34" charset="0"/>
                <a:cs typeface="Arial" panose="020B0604020202020204" pitchFamily="34" charset="0"/>
              </a:rPr>
              <a:t>Wie hast du gerechnet?</a:t>
            </a:r>
          </a:p>
        </p:txBody>
      </p:sp>
      <p:sp>
        <p:nvSpPr>
          <p:cNvPr id="19" name="Textfeld 18">
            <a:extLst>
              <a:ext uri="{FF2B5EF4-FFF2-40B4-BE49-F238E27FC236}">
                <a16:creationId xmlns:a16="http://schemas.microsoft.com/office/drawing/2014/main" id="{4CE8CA31-28C3-4B98-6F6B-EA95D61F7274}"/>
              </a:ext>
            </a:extLst>
          </p:cNvPr>
          <p:cNvSpPr txBox="1"/>
          <p:nvPr/>
        </p:nvSpPr>
        <p:spPr>
          <a:xfrm>
            <a:off x="331767" y="4555974"/>
            <a:ext cx="8812233" cy="2092881"/>
          </a:xfrm>
          <a:prstGeom prst="rect">
            <a:avLst/>
          </a:prstGeom>
          <a:noFill/>
        </p:spPr>
        <p:txBody>
          <a:bodyPr wrap="square" rtlCol="0">
            <a:spAutoFit/>
          </a:bodyPr>
          <a:lstStyle/>
          <a:p>
            <a:endParaRPr lang="de-DE" b="1" dirty="0"/>
          </a:p>
          <a:p>
            <a:pPr marL="342900" indent="-342900">
              <a:spcBef>
                <a:spcPts val="600"/>
              </a:spcBef>
              <a:spcAft>
                <a:spcPts val="600"/>
              </a:spcAft>
              <a:buFont typeface="+mj-lt"/>
              <a:buAutoNum type="arabicPeriod"/>
            </a:pPr>
            <a:r>
              <a:rPr lang="de-DE" sz="1800" dirty="0"/>
              <a:t>Die Kinder lösen weitere Aufgaben „auf ihren Wegen“ und werden gebeten, ihre Rechenwege (mündlich oder schriftlich) zu beschreiben und darzustellen.</a:t>
            </a:r>
          </a:p>
          <a:p>
            <a:pPr marL="342900" indent="-342900">
              <a:buFont typeface="+mj-lt"/>
              <a:buAutoNum type="arabicPeriod"/>
            </a:pPr>
            <a:r>
              <a:rPr lang="de-DE" sz="1800" dirty="0"/>
              <a:t>Die Kinder tauschen sich z. B. in Mathekonferenzen über ihre Rechenwege und Darstelllungen aus.</a:t>
            </a:r>
          </a:p>
          <a:p>
            <a:endParaRPr lang="de-DE" dirty="0"/>
          </a:p>
        </p:txBody>
      </p:sp>
      <p:pic>
        <p:nvPicPr>
          <p:cNvPr id="21" name="Grafik 20">
            <a:extLst>
              <a:ext uri="{FF2B5EF4-FFF2-40B4-BE49-F238E27FC236}">
                <a16:creationId xmlns:a16="http://schemas.microsoft.com/office/drawing/2014/main" id="{F86923B1-53B9-61DF-65F9-7D2C9D356135}"/>
              </a:ext>
            </a:extLst>
          </p:cNvPr>
          <p:cNvPicPr>
            <a:picLocks noChangeAspect="1"/>
          </p:cNvPicPr>
          <p:nvPr/>
        </p:nvPicPr>
        <p:blipFill>
          <a:blip r:embed="rId3"/>
          <a:stretch>
            <a:fillRect/>
          </a:stretch>
        </p:blipFill>
        <p:spPr>
          <a:xfrm flipH="1">
            <a:off x="224345" y="3488224"/>
            <a:ext cx="977900" cy="1460500"/>
          </a:xfrm>
          <a:prstGeom prst="rect">
            <a:avLst/>
          </a:prstGeom>
        </p:spPr>
      </p:pic>
      <p:grpSp>
        <p:nvGrpSpPr>
          <p:cNvPr id="26" name="Gruppieren 25">
            <a:extLst>
              <a:ext uri="{FF2B5EF4-FFF2-40B4-BE49-F238E27FC236}">
                <a16:creationId xmlns:a16="http://schemas.microsoft.com/office/drawing/2014/main" id="{60C395BD-638E-1879-3AC4-FFFB159C2200}"/>
              </a:ext>
            </a:extLst>
          </p:cNvPr>
          <p:cNvGrpSpPr>
            <a:grpSpLocks noChangeAspect="1"/>
          </p:cNvGrpSpPr>
          <p:nvPr/>
        </p:nvGrpSpPr>
        <p:grpSpPr>
          <a:xfrm>
            <a:off x="5232153" y="2568594"/>
            <a:ext cx="2451594" cy="2441162"/>
            <a:chOff x="5221735" y="2559901"/>
            <a:chExt cx="2591071" cy="2580046"/>
          </a:xfrm>
        </p:grpSpPr>
        <p:pic>
          <p:nvPicPr>
            <p:cNvPr id="23" name="Grafik 22">
              <a:extLst>
                <a:ext uri="{FF2B5EF4-FFF2-40B4-BE49-F238E27FC236}">
                  <a16:creationId xmlns:a16="http://schemas.microsoft.com/office/drawing/2014/main" id="{D0C99A7F-2A35-E90A-331A-4CE8F980572B}"/>
                </a:ext>
              </a:extLst>
            </p:cNvPr>
            <p:cNvPicPr>
              <a:picLocks noChangeAspect="1"/>
            </p:cNvPicPr>
            <p:nvPr/>
          </p:nvPicPr>
          <p:blipFill>
            <a:blip r:embed="rId4"/>
            <a:stretch>
              <a:fillRect/>
            </a:stretch>
          </p:blipFill>
          <p:spPr>
            <a:xfrm>
              <a:off x="5221735" y="2559901"/>
              <a:ext cx="2591071" cy="2580046"/>
            </a:xfrm>
            <a:prstGeom prst="rect">
              <a:avLst/>
            </a:prstGeom>
          </p:spPr>
        </p:pic>
        <p:sp>
          <p:nvSpPr>
            <p:cNvPr id="16" name="Rechteck 15">
              <a:extLst>
                <a:ext uri="{FF2B5EF4-FFF2-40B4-BE49-F238E27FC236}">
                  <a16:creationId xmlns:a16="http://schemas.microsoft.com/office/drawing/2014/main" id="{70E471FA-86C5-EE83-279A-2480F51D0BE1}"/>
                </a:ext>
              </a:extLst>
            </p:cNvPr>
            <p:cNvSpPr/>
            <p:nvPr/>
          </p:nvSpPr>
          <p:spPr>
            <a:xfrm rot="406233">
              <a:off x="5791199" y="3595020"/>
              <a:ext cx="333349" cy="459459"/>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4CD1918E-E6EE-DC10-FF46-01BE07DAA076}"/>
                </a:ext>
              </a:extLst>
            </p:cNvPr>
            <p:cNvSpPr/>
            <p:nvPr/>
          </p:nvSpPr>
          <p:spPr>
            <a:xfrm rot="406233">
              <a:off x="6882600" y="3601526"/>
              <a:ext cx="333349" cy="459459"/>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36466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DBC483D-8D30-1200-A076-F7026E5C2A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56867" y="2380179"/>
            <a:ext cx="6036486" cy="3052412"/>
          </a:xfrm>
          <a:prstGeom prst="rect">
            <a:avLst/>
          </a:prstGeom>
        </p:spPr>
      </p:pic>
      <p:sp>
        <p:nvSpPr>
          <p:cNvPr id="2" name="Titel 1">
            <a:extLst>
              <a:ext uri="{FF2B5EF4-FFF2-40B4-BE49-F238E27FC236}">
                <a16:creationId xmlns:a16="http://schemas.microsoft.com/office/drawing/2014/main" id="{A3F155DC-7B21-D66E-847F-6BA46AEE8C09}"/>
              </a:ext>
            </a:extLst>
          </p:cNvPr>
          <p:cNvSpPr>
            <a:spLocks noGrp="1"/>
          </p:cNvSpPr>
          <p:nvPr>
            <p:ph type="title"/>
          </p:nvPr>
        </p:nvSpPr>
        <p:spPr>
          <a:xfrm>
            <a:off x="1096423" y="382774"/>
            <a:ext cx="8308834"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F7BA24F4-1A96-2A1F-4324-8655ACEDE59B}"/>
              </a:ext>
            </a:extLst>
          </p:cNvPr>
          <p:cNvSpPr>
            <a:spLocks noGrp="1"/>
          </p:cNvSpPr>
          <p:nvPr>
            <p:ph type="body" sz="quarter" idx="13"/>
          </p:nvPr>
        </p:nvSpPr>
        <p:spPr/>
        <p:txBody>
          <a:bodyPr/>
          <a:lstStyle/>
          <a:p>
            <a:r>
              <a:rPr lang="de-DE" dirty="0"/>
              <a:t>SO RECHNE ICH! – WIE RECHNEST DU?</a:t>
            </a:r>
          </a:p>
        </p:txBody>
      </p:sp>
      <p:pic>
        <p:nvPicPr>
          <p:cNvPr id="37" name="Inhaltsplatzhalter 36">
            <a:extLst>
              <a:ext uri="{FF2B5EF4-FFF2-40B4-BE49-F238E27FC236}">
                <a16:creationId xmlns:a16="http://schemas.microsoft.com/office/drawing/2014/main" id="{7A7AD335-E988-F693-8B52-1CE1F0066151}"/>
              </a:ext>
            </a:extLst>
          </p:cNvPr>
          <p:cNvPicPr>
            <a:picLocks noGrp="1" noChangeAspect="1"/>
          </p:cNvPicPr>
          <p:nvPr>
            <p:ph idx="1"/>
          </p:nvPr>
        </p:nvPicPr>
        <p:blipFill>
          <a:blip r:embed="rId4"/>
          <a:stretch>
            <a:fillRect/>
          </a:stretch>
        </p:blipFill>
        <p:spPr>
          <a:xfrm>
            <a:off x="7792607" y="3646117"/>
            <a:ext cx="977900" cy="1460500"/>
          </a:xfrm>
        </p:spPr>
      </p:pic>
      <p:sp>
        <p:nvSpPr>
          <p:cNvPr id="5" name="Datumsplatzhalter 4">
            <a:extLst>
              <a:ext uri="{FF2B5EF4-FFF2-40B4-BE49-F238E27FC236}">
                <a16:creationId xmlns:a16="http://schemas.microsoft.com/office/drawing/2014/main" id="{6FEEC7E6-9E61-3182-E1B0-F1EA6F031411}"/>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0A4EBAB5-F20C-9329-B2E2-626F33524800}"/>
              </a:ext>
            </a:extLst>
          </p:cNvPr>
          <p:cNvSpPr>
            <a:spLocks noGrp="1"/>
          </p:cNvSpPr>
          <p:nvPr>
            <p:ph type="sldNum" sz="quarter" idx="12"/>
          </p:nvPr>
        </p:nvSpPr>
        <p:spPr/>
        <p:txBody>
          <a:bodyPr/>
          <a:lstStyle/>
          <a:p>
            <a:fld id="{C3752B7C-18A9-864D-BBCB-54A9F41B5594}" type="slidenum">
              <a:rPr lang="de-DE" smtClean="0"/>
              <a:pPr/>
              <a:t>73</a:t>
            </a:fld>
            <a:endParaRPr lang="de-DE" dirty="0"/>
          </a:p>
        </p:txBody>
      </p:sp>
      <p:sp>
        <p:nvSpPr>
          <p:cNvPr id="9" name="Textfeld 8">
            <a:extLst>
              <a:ext uri="{FF2B5EF4-FFF2-40B4-BE49-F238E27FC236}">
                <a16:creationId xmlns:a16="http://schemas.microsoft.com/office/drawing/2014/main" id="{6A3237F0-B068-25B1-C973-F879A408FDCC}"/>
              </a:ext>
            </a:extLst>
          </p:cNvPr>
          <p:cNvSpPr txBox="1"/>
          <p:nvPr/>
        </p:nvSpPr>
        <p:spPr>
          <a:xfrm>
            <a:off x="2832526" y="3268581"/>
            <a:ext cx="1768651" cy="877163"/>
          </a:xfrm>
          <a:prstGeom prst="rect">
            <a:avLst/>
          </a:prstGeom>
          <a:noFill/>
          <a:ln w="28575">
            <a:noFill/>
          </a:ln>
        </p:spPr>
        <p:txBody>
          <a:bodyPr wrap="square" rtlCol="0">
            <a:spAutoFit/>
          </a:bodyPr>
          <a:lstStyle/>
          <a:p>
            <a:r>
              <a:rPr lang="de-DE" sz="1700" u="sng" dirty="0">
                <a:solidFill>
                  <a:schemeClr val="bg1"/>
                </a:solidFill>
                <a:latin typeface="Comic Sans MS" panose="030F0902030302020204" pitchFamily="66" charset="0"/>
                <a:cs typeface="Arial" panose="020B0604020202020204" pitchFamily="34" charset="0"/>
              </a:rPr>
              <a:t>64 – 18 = 46</a:t>
            </a:r>
          </a:p>
          <a:p>
            <a:r>
              <a:rPr lang="de-DE" sz="1700" dirty="0">
                <a:solidFill>
                  <a:schemeClr val="bg1"/>
                </a:solidFill>
                <a:latin typeface="Comic Sans MS" panose="030F0902030302020204" pitchFamily="66" charset="0"/>
                <a:cs typeface="Arial" panose="020B0604020202020204" pitchFamily="34" charset="0"/>
              </a:rPr>
              <a:t>64 – 10 = 54</a:t>
            </a:r>
          </a:p>
          <a:p>
            <a:r>
              <a:rPr lang="de-DE" sz="1700" dirty="0">
                <a:solidFill>
                  <a:schemeClr val="bg1"/>
                </a:solidFill>
                <a:latin typeface="Comic Sans MS" panose="030F0902030302020204" pitchFamily="66" charset="0"/>
                <a:cs typeface="Arial" panose="020B0604020202020204" pitchFamily="34" charset="0"/>
              </a:rPr>
              <a:t>54 –  </a:t>
            </a:r>
            <a:r>
              <a:rPr lang="de-DE" sz="900" dirty="0">
                <a:solidFill>
                  <a:schemeClr val="bg1"/>
                </a:solidFill>
                <a:latin typeface="Comic Sans MS" panose="030F0902030302020204" pitchFamily="66" charset="0"/>
                <a:cs typeface="Arial" panose="020B0604020202020204" pitchFamily="34" charset="0"/>
              </a:rPr>
              <a:t> </a:t>
            </a:r>
            <a:r>
              <a:rPr lang="de-DE" sz="1700" dirty="0">
                <a:solidFill>
                  <a:schemeClr val="bg1"/>
                </a:solidFill>
                <a:latin typeface="Comic Sans MS" panose="030F0902030302020204" pitchFamily="66" charset="0"/>
                <a:cs typeface="Arial" panose="020B0604020202020204" pitchFamily="34" charset="0"/>
              </a:rPr>
              <a:t>8 = 46</a:t>
            </a:r>
          </a:p>
        </p:txBody>
      </p:sp>
      <p:grpSp>
        <p:nvGrpSpPr>
          <p:cNvPr id="19" name="Gruppieren 18">
            <a:extLst>
              <a:ext uri="{FF2B5EF4-FFF2-40B4-BE49-F238E27FC236}">
                <a16:creationId xmlns:a16="http://schemas.microsoft.com/office/drawing/2014/main" id="{2D1AA9B1-A986-CE36-796C-7D62A487A288}"/>
              </a:ext>
            </a:extLst>
          </p:cNvPr>
          <p:cNvGrpSpPr/>
          <p:nvPr/>
        </p:nvGrpSpPr>
        <p:grpSpPr>
          <a:xfrm>
            <a:off x="5244088" y="3268581"/>
            <a:ext cx="2006353" cy="935090"/>
            <a:chOff x="4519608" y="2640772"/>
            <a:chExt cx="2006353" cy="935090"/>
          </a:xfrm>
        </p:grpSpPr>
        <p:grpSp>
          <p:nvGrpSpPr>
            <p:cNvPr id="20" name="Gruppieren 19">
              <a:extLst>
                <a:ext uri="{FF2B5EF4-FFF2-40B4-BE49-F238E27FC236}">
                  <a16:creationId xmlns:a16="http://schemas.microsoft.com/office/drawing/2014/main" id="{AE98EEBE-3920-097B-3BC2-A92CA4D10C10}"/>
                </a:ext>
              </a:extLst>
            </p:cNvPr>
            <p:cNvGrpSpPr/>
            <p:nvPr/>
          </p:nvGrpSpPr>
          <p:grpSpPr>
            <a:xfrm>
              <a:off x="4519608" y="2652787"/>
              <a:ext cx="2006353" cy="923075"/>
              <a:chOff x="5503165" y="2484900"/>
              <a:chExt cx="2006353" cy="923075"/>
            </a:xfrm>
          </p:grpSpPr>
          <p:grpSp>
            <p:nvGrpSpPr>
              <p:cNvPr id="25" name="Gruppieren 24">
                <a:extLst>
                  <a:ext uri="{FF2B5EF4-FFF2-40B4-BE49-F238E27FC236}">
                    <a16:creationId xmlns:a16="http://schemas.microsoft.com/office/drawing/2014/main" id="{DACD020C-F9D1-1B74-5599-E6B3915585F4}"/>
                  </a:ext>
                </a:extLst>
              </p:cNvPr>
              <p:cNvGrpSpPr/>
              <p:nvPr/>
            </p:nvGrpSpPr>
            <p:grpSpPr>
              <a:xfrm>
                <a:off x="5503165" y="2484900"/>
                <a:ext cx="2006353" cy="915698"/>
                <a:chOff x="2258202" y="2970312"/>
                <a:chExt cx="2006353" cy="915698"/>
              </a:xfrm>
            </p:grpSpPr>
            <p:cxnSp>
              <p:nvCxnSpPr>
                <p:cNvPr id="28" name="Gerade Verbindung 27">
                  <a:extLst>
                    <a:ext uri="{FF2B5EF4-FFF2-40B4-BE49-F238E27FC236}">
                      <a16:creationId xmlns:a16="http://schemas.microsoft.com/office/drawing/2014/main" id="{08B27751-E21F-7CF0-B921-5BEAB0B6C61E}"/>
                    </a:ext>
                  </a:extLst>
                </p:cNvPr>
                <p:cNvCxnSpPr/>
                <p:nvPr/>
              </p:nvCxnSpPr>
              <p:spPr>
                <a:xfrm>
                  <a:off x="2258202" y="3560454"/>
                  <a:ext cx="20063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BCF3F4E8-4ED2-20DA-075B-95DF24F14240}"/>
                    </a:ext>
                  </a:extLst>
                </p:cNvPr>
                <p:cNvCxnSpPr>
                  <a:cxnSpLocks/>
                </p:cNvCxnSpPr>
                <p:nvPr/>
              </p:nvCxnSpPr>
              <p:spPr>
                <a:xfrm flipV="1">
                  <a:off x="4014877" y="3482268"/>
                  <a:ext cx="0" cy="1508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Abgerundetes Rechteck 29">
                  <a:extLst>
                    <a:ext uri="{FF2B5EF4-FFF2-40B4-BE49-F238E27FC236}">
                      <a16:creationId xmlns:a16="http://schemas.microsoft.com/office/drawing/2014/main" id="{532EC528-FAB5-5127-23C8-F98F18CEB0EF}"/>
                    </a:ext>
                  </a:extLst>
                </p:cNvPr>
                <p:cNvSpPr/>
                <p:nvPr/>
              </p:nvSpPr>
              <p:spPr>
                <a:xfrm>
                  <a:off x="3790335" y="3586854"/>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latin typeface="Comic Sans MS" panose="030F0902030302020204" pitchFamily="66" charset="0"/>
                      <a:cs typeface="Arial" panose="020B0604020202020204" pitchFamily="34" charset="0"/>
                    </a:rPr>
                    <a:t>64</a:t>
                  </a:r>
                </a:p>
              </p:txBody>
            </p:sp>
            <p:sp>
              <p:nvSpPr>
                <p:cNvPr id="31" name="Bogen 30">
                  <a:extLst>
                    <a:ext uri="{FF2B5EF4-FFF2-40B4-BE49-F238E27FC236}">
                      <a16:creationId xmlns:a16="http://schemas.microsoft.com/office/drawing/2014/main" id="{8084CA6E-A620-B4AE-62E5-D3DA05B1624C}"/>
                    </a:ext>
                  </a:extLst>
                </p:cNvPr>
                <p:cNvSpPr/>
                <p:nvPr/>
              </p:nvSpPr>
              <p:spPr>
                <a:xfrm>
                  <a:off x="3106489" y="3258790"/>
                  <a:ext cx="911522" cy="445628"/>
                </a:xfrm>
                <a:prstGeom prst="arc">
                  <a:avLst>
                    <a:gd name="adj1" fmla="val 10777135"/>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2" name="Abgerundetes Rechteck 31">
                  <a:extLst>
                    <a:ext uri="{FF2B5EF4-FFF2-40B4-BE49-F238E27FC236}">
                      <a16:creationId xmlns:a16="http://schemas.microsoft.com/office/drawing/2014/main" id="{548EF529-0396-F6D7-C62E-78FE298BC321}"/>
                    </a:ext>
                  </a:extLst>
                </p:cNvPr>
                <p:cNvSpPr/>
                <p:nvPr/>
              </p:nvSpPr>
              <p:spPr>
                <a:xfrm>
                  <a:off x="3182729" y="2970312"/>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latin typeface="Comic Sans MS" panose="030F0902030302020204" pitchFamily="66" charset="0"/>
                      <a:cs typeface="Arial" panose="020B0604020202020204" pitchFamily="34" charset="0"/>
                    </a:rPr>
                    <a:t>- 10</a:t>
                  </a:r>
                </a:p>
              </p:txBody>
            </p:sp>
          </p:grpSp>
          <p:sp>
            <p:nvSpPr>
              <p:cNvPr id="26" name="Abgerundetes Rechteck 25">
                <a:extLst>
                  <a:ext uri="{FF2B5EF4-FFF2-40B4-BE49-F238E27FC236}">
                    <a16:creationId xmlns:a16="http://schemas.microsoft.com/office/drawing/2014/main" id="{3AE26C4F-C8DC-FAE4-0738-D8126031DC61}"/>
                  </a:ext>
                </a:extLst>
              </p:cNvPr>
              <p:cNvSpPr/>
              <p:nvPr/>
            </p:nvSpPr>
            <p:spPr>
              <a:xfrm>
                <a:off x="6120021" y="3108819"/>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latin typeface="Comic Sans MS" panose="030F0902030302020204" pitchFamily="66" charset="0"/>
                    <a:cs typeface="Arial" panose="020B0604020202020204" pitchFamily="34" charset="0"/>
                  </a:rPr>
                  <a:t>54</a:t>
                </a:r>
              </a:p>
            </p:txBody>
          </p:sp>
          <p:cxnSp>
            <p:nvCxnSpPr>
              <p:cNvPr id="27" name="Gerade Verbindung 26">
                <a:extLst>
                  <a:ext uri="{FF2B5EF4-FFF2-40B4-BE49-F238E27FC236}">
                    <a16:creationId xmlns:a16="http://schemas.microsoft.com/office/drawing/2014/main" id="{5D602D8E-AF23-1A5A-6DCC-ADB56311DA7D}"/>
                  </a:ext>
                </a:extLst>
              </p:cNvPr>
              <p:cNvCxnSpPr>
                <a:cxnSpLocks/>
              </p:cNvCxnSpPr>
              <p:nvPr/>
            </p:nvCxnSpPr>
            <p:spPr>
              <a:xfrm flipV="1">
                <a:off x="6353854" y="2990944"/>
                <a:ext cx="0" cy="1508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Bogen 20">
              <a:extLst>
                <a:ext uri="{FF2B5EF4-FFF2-40B4-BE49-F238E27FC236}">
                  <a16:creationId xmlns:a16="http://schemas.microsoft.com/office/drawing/2014/main" id="{8A975DAB-A452-9DA4-21D4-28606E507CFB}"/>
                </a:ext>
              </a:extLst>
            </p:cNvPr>
            <p:cNvSpPr/>
            <p:nvPr/>
          </p:nvSpPr>
          <p:spPr>
            <a:xfrm>
              <a:off x="4777563" y="2932086"/>
              <a:ext cx="596751" cy="478718"/>
            </a:xfrm>
            <a:prstGeom prst="arc">
              <a:avLst>
                <a:gd name="adj1" fmla="val 10842552"/>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de-DE" dirty="0"/>
                <a:t>      </a:t>
              </a:r>
            </a:p>
          </p:txBody>
        </p:sp>
        <p:cxnSp>
          <p:nvCxnSpPr>
            <p:cNvPr id="22" name="Gerade Verbindung 21">
              <a:extLst>
                <a:ext uri="{FF2B5EF4-FFF2-40B4-BE49-F238E27FC236}">
                  <a16:creationId xmlns:a16="http://schemas.microsoft.com/office/drawing/2014/main" id="{FA1A115A-4ABD-9C68-EF58-2C4C4101829B}"/>
                </a:ext>
              </a:extLst>
            </p:cNvPr>
            <p:cNvCxnSpPr>
              <a:cxnSpLocks/>
            </p:cNvCxnSpPr>
            <p:nvPr/>
          </p:nvCxnSpPr>
          <p:spPr>
            <a:xfrm flipV="1">
              <a:off x="4777275" y="3172040"/>
              <a:ext cx="0" cy="1508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Abgerundetes Rechteck 22">
              <a:extLst>
                <a:ext uri="{FF2B5EF4-FFF2-40B4-BE49-F238E27FC236}">
                  <a16:creationId xmlns:a16="http://schemas.microsoft.com/office/drawing/2014/main" id="{64562DF0-591F-8AAF-19D3-016495C49E4A}"/>
                </a:ext>
              </a:extLst>
            </p:cNvPr>
            <p:cNvSpPr/>
            <p:nvPr/>
          </p:nvSpPr>
          <p:spPr>
            <a:xfrm>
              <a:off x="4559734" y="3267840"/>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latin typeface="Comic Sans MS" panose="030F0902030302020204" pitchFamily="66" charset="0"/>
                  <a:cs typeface="Arial" panose="020B0604020202020204" pitchFamily="34" charset="0"/>
                </a:rPr>
                <a:t>46</a:t>
              </a:r>
            </a:p>
          </p:txBody>
        </p:sp>
        <p:sp>
          <p:nvSpPr>
            <p:cNvPr id="24" name="Abgerundetes Rechteck 23">
              <a:extLst>
                <a:ext uri="{FF2B5EF4-FFF2-40B4-BE49-F238E27FC236}">
                  <a16:creationId xmlns:a16="http://schemas.microsoft.com/office/drawing/2014/main" id="{7D14CE6D-8434-3C51-3C1C-F5FC57BC887E}"/>
                </a:ext>
              </a:extLst>
            </p:cNvPr>
            <p:cNvSpPr/>
            <p:nvPr/>
          </p:nvSpPr>
          <p:spPr>
            <a:xfrm>
              <a:off x="4653105" y="2640772"/>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latin typeface="Comic Sans MS" panose="030F0902030302020204" pitchFamily="66" charset="0"/>
                  <a:cs typeface="Arial" panose="020B0604020202020204" pitchFamily="34" charset="0"/>
                </a:rPr>
                <a:t>- 8</a:t>
              </a:r>
            </a:p>
          </p:txBody>
        </p:sp>
      </p:grpSp>
      <p:sp>
        <p:nvSpPr>
          <p:cNvPr id="33" name="Textfeld 32">
            <a:extLst>
              <a:ext uri="{FF2B5EF4-FFF2-40B4-BE49-F238E27FC236}">
                <a16:creationId xmlns:a16="http://schemas.microsoft.com/office/drawing/2014/main" id="{E341D147-5F76-B97C-69EC-66656FB33792}"/>
              </a:ext>
            </a:extLst>
          </p:cNvPr>
          <p:cNvSpPr txBox="1"/>
          <p:nvPr/>
        </p:nvSpPr>
        <p:spPr>
          <a:xfrm>
            <a:off x="331767" y="4847594"/>
            <a:ext cx="8812233" cy="1241302"/>
          </a:xfrm>
          <a:prstGeom prst="rect">
            <a:avLst/>
          </a:prstGeom>
          <a:noFill/>
        </p:spPr>
        <p:txBody>
          <a:bodyPr wrap="square" rtlCol="0">
            <a:spAutoFit/>
          </a:bodyPr>
          <a:lstStyle/>
          <a:p>
            <a:endParaRPr lang="de-DE" b="1" dirty="0"/>
          </a:p>
          <a:p>
            <a:pPr algn="just">
              <a:lnSpc>
                <a:spcPct val="150000"/>
              </a:lnSpc>
            </a:pPr>
            <a:r>
              <a:rPr lang="de-DE" sz="1800" dirty="0"/>
              <a:t>Die Rechenwege der Kinder werden gesammelt und gemeinsam erarbeitet. Dazu werden sie am Material dargestellt und die Rechenschritte beschrieben.</a:t>
            </a:r>
            <a:endParaRPr lang="de-DE" dirty="0"/>
          </a:p>
        </p:txBody>
      </p:sp>
      <p:sp>
        <p:nvSpPr>
          <p:cNvPr id="34" name="Abgerundete rechteckige Legende 33">
            <a:extLst>
              <a:ext uri="{FF2B5EF4-FFF2-40B4-BE49-F238E27FC236}">
                <a16:creationId xmlns:a16="http://schemas.microsoft.com/office/drawing/2014/main" id="{E9507EF4-1EFC-BEAC-189B-650D2AEB68FF}"/>
              </a:ext>
            </a:extLst>
          </p:cNvPr>
          <p:cNvSpPr/>
          <p:nvPr/>
        </p:nvSpPr>
        <p:spPr>
          <a:xfrm>
            <a:off x="319512" y="2249111"/>
            <a:ext cx="2618350" cy="1241301"/>
          </a:xfrm>
          <a:prstGeom prst="wedgeRoundRectCallout">
            <a:avLst>
              <a:gd name="adj1" fmla="val -22768"/>
              <a:gd name="adj2" fmla="val 7633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800" dirty="0">
                <a:solidFill>
                  <a:schemeClr val="tx1"/>
                </a:solidFill>
                <a:latin typeface="Arial" panose="020B0604020202020204" pitchFamily="34" charset="0"/>
                <a:cs typeface="Arial" panose="020B0604020202020204" pitchFamily="34" charset="0"/>
              </a:rPr>
              <a:t>Ich habe erst den Zehner und dann die 8 Einer abgezogen</a:t>
            </a:r>
            <a:r>
              <a:rPr lang="de-DE" sz="1400" dirty="0">
                <a:solidFill>
                  <a:schemeClr val="tx1"/>
                </a:solidFill>
                <a:latin typeface="Arial" panose="020B0604020202020204" pitchFamily="34" charset="0"/>
                <a:cs typeface="Arial" panose="020B0604020202020204" pitchFamily="34" charset="0"/>
              </a:rPr>
              <a:t>. </a:t>
            </a:r>
          </a:p>
        </p:txBody>
      </p:sp>
      <p:sp>
        <p:nvSpPr>
          <p:cNvPr id="35" name="Abgerundete rechteckige Legende 34">
            <a:extLst>
              <a:ext uri="{FF2B5EF4-FFF2-40B4-BE49-F238E27FC236}">
                <a16:creationId xmlns:a16="http://schemas.microsoft.com/office/drawing/2014/main" id="{70E3C0FD-E3C7-E283-9FF6-F07E23147005}"/>
              </a:ext>
            </a:extLst>
          </p:cNvPr>
          <p:cNvSpPr/>
          <p:nvPr/>
        </p:nvSpPr>
        <p:spPr>
          <a:xfrm>
            <a:off x="6310027" y="1928137"/>
            <a:ext cx="2006354" cy="1230824"/>
          </a:xfrm>
          <a:prstGeom prst="wedgeRoundRectCallout">
            <a:avLst>
              <a:gd name="adj1" fmla="val 39986"/>
              <a:gd name="adj2" fmla="val 86839"/>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800" dirty="0">
                <a:solidFill>
                  <a:schemeClr val="tx1"/>
                </a:solidFill>
                <a:latin typeface="Arial" panose="020B0604020202020204" pitchFamily="34" charset="0"/>
                <a:cs typeface="Arial" panose="020B0604020202020204" pitchFamily="34" charset="0"/>
              </a:rPr>
              <a:t>Erkläre den Rechenweg am Rechenstrich.</a:t>
            </a:r>
          </a:p>
        </p:txBody>
      </p:sp>
      <p:sp>
        <p:nvSpPr>
          <p:cNvPr id="40" name="Textfeld 39">
            <a:extLst>
              <a:ext uri="{FF2B5EF4-FFF2-40B4-BE49-F238E27FC236}">
                <a16:creationId xmlns:a16="http://schemas.microsoft.com/office/drawing/2014/main" id="{E8640726-1117-F718-33DC-7FF1943673C1}"/>
              </a:ext>
            </a:extLst>
          </p:cNvPr>
          <p:cNvSpPr txBox="1"/>
          <p:nvPr/>
        </p:nvSpPr>
        <p:spPr>
          <a:xfrm>
            <a:off x="3332217" y="2713284"/>
            <a:ext cx="3918223" cy="353943"/>
          </a:xfrm>
          <a:prstGeom prst="rect">
            <a:avLst/>
          </a:prstGeom>
          <a:noFill/>
          <a:ln w="28575">
            <a:noFill/>
          </a:ln>
        </p:spPr>
        <p:txBody>
          <a:bodyPr wrap="square" rtlCol="0">
            <a:spAutoFit/>
          </a:bodyPr>
          <a:lstStyle/>
          <a:p>
            <a:r>
              <a:rPr lang="de-DE" sz="1700" dirty="0">
                <a:solidFill>
                  <a:schemeClr val="bg1"/>
                </a:solidFill>
                <a:latin typeface="Comic Sans MS" panose="030F0902030302020204" pitchFamily="66" charset="0"/>
                <a:cs typeface="Arial" panose="020B0604020202020204" pitchFamily="34" charset="0"/>
              </a:rPr>
              <a:t>Marla rechnet schrittweise:</a:t>
            </a:r>
          </a:p>
        </p:txBody>
      </p:sp>
      <p:pic>
        <p:nvPicPr>
          <p:cNvPr id="11" name="Grafik 10">
            <a:extLst>
              <a:ext uri="{FF2B5EF4-FFF2-40B4-BE49-F238E27FC236}">
                <a16:creationId xmlns:a16="http://schemas.microsoft.com/office/drawing/2014/main" id="{28A8202B-7434-C1CC-82B4-1EE3D424816D}"/>
              </a:ext>
            </a:extLst>
          </p:cNvPr>
          <p:cNvPicPr>
            <a:picLocks noChangeAspect="1"/>
          </p:cNvPicPr>
          <p:nvPr/>
        </p:nvPicPr>
        <p:blipFill>
          <a:blip r:embed="rId5"/>
          <a:stretch>
            <a:fillRect/>
          </a:stretch>
        </p:blipFill>
        <p:spPr>
          <a:xfrm>
            <a:off x="319512" y="4045227"/>
            <a:ext cx="1143000" cy="1104900"/>
          </a:xfrm>
          <a:prstGeom prst="rect">
            <a:avLst/>
          </a:prstGeom>
        </p:spPr>
      </p:pic>
      <p:sp>
        <p:nvSpPr>
          <p:cNvPr id="4" name="Textfeld 3">
            <a:extLst>
              <a:ext uri="{FF2B5EF4-FFF2-40B4-BE49-F238E27FC236}">
                <a16:creationId xmlns:a16="http://schemas.microsoft.com/office/drawing/2014/main" id="{BD96221F-2F83-2691-40B7-0F2CD9BB5E49}"/>
              </a:ext>
            </a:extLst>
          </p:cNvPr>
          <p:cNvSpPr txBox="1"/>
          <p:nvPr/>
        </p:nvSpPr>
        <p:spPr>
          <a:xfrm>
            <a:off x="7609205" y="5990013"/>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6580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155DC-7B21-D66E-847F-6BA46AEE8C09}"/>
              </a:ext>
            </a:extLst>
          </p:cNvPr>
          <p:cNvSpPr>
            <a:spLocks noGrp="1"/>
          </p:cNvSpPr>
          <p:nvPr>
            <p:ph type="title"/>
          </p:nvPr>
        </p:nvSpPr>
        <p:spPr>
          <a:xfrm>
            <a:off x="1096423" y="382774"/>
            <a:ext cx="8308834" cy="603704"/>
          </a:xfrm>
        </p:spPr>
        <p:txBody>
          <a:bodyPr>
            <a:normAutofit fontScale="90000"/>
          </a:bodyPr>
          <a:lstStyle/>
          <a:p>
            <a:r>
              <a:rPr lang="de-DE" sz="2800" dirty="0"/>
              <a:t>Rechenwege darstellen, erklären und anwenden</a:t>
            </a:r>
            <a:endParaRPr lang="de-DE" dirty="0"/>
          </a:p>
        </p:txBody>
      </p:sp>
      <p:sp>
        <p:nvSpPr>
          <p:cNvPr id="3" name="Textplatzhalter 2">
            <a:extLst>
              <a:ext uri="{FF2B5EF4-FFF2-40B4-BE49-F238E27FC236}">
                <a16:creationId xmlns:a16="http://schemas.microsoft.com/office/drawing/2014/main" id="{F7BA24F4-1A96-2A1F-4324-8655ACEDE59B}"/>
              </a:ext>
            </a:extLst>
          </p:cNvPr>
          <p:cNvSpPr>
            <a:spLocks noGrp="1"/>
          </p:cNvSpPr>
          <p:nvPr>
            <p:ph type="body" sz="quarter" idx="13"/>
          </p:nvPr>
        </p:nvSpPr>
        <p:spPr/>
        <p:txBody>
          <a:bodyPr/>
          <a:lstStyle/>
          <a:p>
            <a:r>
              <a:rPr lang="de-DE" dirty="0"/>
              <a:t>SO RECHNE ICH! – WIE RECHNEST DU?</a:t>
            </a:r>
          </a:p>
        </p:txBody>
      </p:sp>
      <p:sp>
        <p:nvSpPr>
          <p:cNvPr id="5" name="Datumsplatzhalter 4">
            <a:extLst>
              <a:ext uri="{FF2B5EF4-FFF2-40B4-BE49-F238E27FC236}">
                <a16:creationId xmlns:a16="http://schemas.microsoft.com/office/drawing/2014/main" id="{6FEEC7E6-9E61-3182-E1B0-F1EA6F031411}"/>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0A4EBAB5-F20C-9329-B2E2-626F33524800}"/>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4" name="Textfeld 3">
            <a:extLst>
              <a:ext uri="{FF2B5EF4-FFF2-40B4-BE49-F238E27FC236}">
                <a16:creationId xmlns:a16="http://schemas.microsoft.com/office/drawing/2014/main" id="{346FBC9C-1627-3501-5C69-4E693B537A1C}"/>
              </a:ext>
            </a:extLst>
          </p:cNvPr>
          <p:cNvSpPr txBox="1"/>
          <p:nvPr/>
        </p:nvSpPr>
        <p:spPr>
          <a:xfrm>
            <a:off x="7609205" y="5990013"/>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pic>
        <p:nvPicPr>
          <p:cNvPr id="27" name="Grafik 26">
            <a:extLst>
              <a:ext uri="{FF2B5EF4-FFF2-40B4-BE49-F238E27FC236}">
                <a16:creationId xmlns:a16="http://schemas.microsoft.com/office/drawing/2014/main" id="{7BA4486D-FDBA-9ECD-EE18-21B2184D2A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56867" y="2380179"/>
            <a:ext cx="6036486" cy="3052412"/>
          </a:xfrm>
          <a:prstGeom prst="rect">
            <a:avLst/>
          </a:prstGeom>
        </p:spPr>
      </p:pic>
      <p:pic>
        <p:nvPicPr>
          <p:cNvPr id="28" name="Inhaltsplatzhalter 36">
            <a:extLst>
              <a:ext uri="{FF2B5EF4-FFF2-40B4-BE49-F238E27FC236}">
                <a16:creationId xmlns:a16="http://schemas.microsoft.com/office/drawing/2014/main" id="{F8C2F532-6863-D2CD-1B47-E8EE821FDB42}"/>
              </a:ext>
            </a:extLst>
          </p:cNvPr>
          <p:cNvPicPr>
            <a:picLocks noGrp="1" noChangeAspect="1"/>
          </p:cNvPicPr>
          <p:nvPr>
            <p:ph idx="1"/>
          </p:nvPr>
        </p:nvPicPr>
        <p:blipFill>
          <a:blip r:embed="rId4"/>
          <a:stretch>
            <a:fillRect/>
          </a:stretch>
        </p:blipFill>
        <p:spPr>
          <a:xfrm>
            <a:off x="7792607" y="3646117"/>
            <a:ext cx="977900" cy="1460500"/>
          </a:xfrm>
        </p:spPr>
      </p:pic>
      <p:sp>
        <p:nvSpPr>
          <p:cNvPr id="29" name="Textfeld 28">
            <a:extLst>
              <a:ext uri="{FF2B5EF4-FFF2-40B4-BE49-F238E27FC236}">
                <a16:creationId xmlns:a16="http://schemas.microsoft.com/office/drawing/2014/main" id="{9742B43C-4AA5-B8D5-A388-0546A40C5591}"/>
              </a:ext>
            </a:extLst>
          </p:cNvPr>
          <p:cNvSpPr txBox="1"/>
          <p:nvPr/>
        </p:nvSpPr>
        <p:spPr>
          <a:xfrm>
            <a:off x="2832526" y="3268581"/>
            <a:ext cx="1768651" cy="877163"/>
          </a:xfrm>
          <a:prstGeom prst="rect">
            <a:avLst/>
          </a:prstGeom>
          <a:noFill/>
          <a:ln w="28575">
            <a:noFill/>
          </a:ln>
        </p:spPr>
        <p:txBody>
          <a:bodyPr wrap="square" rtlCol="0">
            <a:spAutoFit/>
          </a:bodyPr>
          <a:lstStyle/>
          <a:p>
            <a:r>
              <a:rPr lang="de-DE" sz="1700" u="sng" dirty="0">
                <a:solidFill>
                  <a:schemeClr val="bg1"/>
                </a:solidFill>
                <a:latin typeface="Comic Sans MS" panose="030F0902030302020204" pitchFamily="66" charset="0"/>
                <a:cs typeface="Arial" panose="020B0604020202020204" pitchFamily="34" charset="0"/>
              </a:rPr>
              <a:t>67 – 13 = 54</a:t>
            </a:r>
          </a:p>
          <a:p>
            <a:r>
              <a:rPr lang="de-DE" sz="1700" dirty="0">
                <a:solidFill>
                  <a:schemeClr val="bg1"/>
                </a:solidFill>
                <a:latin typeface="Comic Sans MS" panose="030F0902030302020204" pitchFamily="66" charset="0"/>
                <a:cs typeface="Arial" panose="020B0604020202020204" pitchFamily="34" charset="0"/>
              </a:rPr>
              <a:t>60 – 10 = 50</a:t>
            </a:r>
          </a:p>
          <a:p>
            <a:r>
              <a:rPr lang="de-DE" sz="1700" dirty="0">
                <a:solidFill>
                  <a:schemeClr val="bg1"/>
                </a:solidFill>
                <a:latin typeface="Comic Sans MS" panose="030F0902030302020204" pitchFamily="66" charset="0"/>
                <a:cs typeface="Arial" panose="020B0604020202020204" pitchFamily="34" charset="0"/>
              </a:rPr>
              <a:t>  7 –  </a:t>
            </a:r>
            <a:r>
              <a:rPr lang="de-DE" sz="900" dirty="0">
                <a:solidFill>
                  <a:schemeClr val="bg1"/>
                </a:solidFill>
                <a:latin typeface="Comic Sans MS" panose="030F0902030302020204" pitchFamily="66" charset="0"/>
                <a:cs typeface="Arial" panose="020B0604020202020204" pitchFamily="34" charset="0"/>
              </a:rPr>
              <a:t> </a:t>
            </a:r>
            <a:r>
              <a:rPr lang="de-DE" sz="1700" dirty="0">
                <a:solidFill>
                  <a:schemeClr val="bg1"/>
                </a:solidFill>
                <a:latin typeface="Comic Sans MS" panose="030F0902030302020204" pitchFamily="66" charset="0"/>
                <a:cs typeface="Arial" panose="020B0604020202020204" pitchFamily="34" charset="0"/>
              </a:rPr>
              <a:t>3 =   4</a:t>
            </a:r>
          </a:p>
        </p:txBody>
      </p:sp>
      <p:sp>
        <p:nvSpPr>
          <p:cNvPr id="45" name="Abgerundete rechteckige Legende 44">
            <a:extLst>
              <a:ext uri="{FF2B5EF4-FFF2-40B4-BE49-F238E27FC236}">
                <a16:creationId xmlns:a16="http://schemas.microsoft.com/office/drawing/2014/main" id="{D2E90B39-56C6-3BB0-0161-4522D2B8691E}"/>
              </a:ext>
            </a:extLst>
          </p:cNvPr>
          <p:cNvSpPr/>
          <p:nvPr/>
        </p:nvSpPr>
        <p:spPr>
          <a:xfrm>
            <a:off x="319512" y="2249111"/>
            <a:ext cx="2618350" cy="1241301"/>
          </a:xfrm>
          <a:prstGeom prst="wedgeRoundRectCallout">
            <a:avLst>
              <a:gd name="adj1" fmla="val -22768"/>
              <a:gd name="adj2" fmla="val 7633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800" dirty="0">
                <a:solidFill>
                  <a:schemeClr val="tx1"/>
                </a:solidFill>
                <a:latin typeface="Arial" panose="020B0604020202020204" pitchFamily="34" charset="0"/>
                <a:cs typeface="Arial" panose="020B0604020202020204" pitchFamily="34" charset="0"/>
              </a:rPr>
              <a:t>Ich habe erst den Zehner und dann die 8 Einer abgezogen</a:t>
            </a:r>
            <a:r>
              <a:rPr lang="de-DE" sz="1400" dirty="0">
                <a:solidFill>
                  <a:schemeClr val="tx1"/>
                </a:solidFill>
                <a:latin typeface="Arial" panose="020B0604020202020204" pitchFamily="34" charset="0"/>
                <a:cs typeface="Arial" panose="020B0604020202020204" pitchFamily="34" charset="0"/>
              </a:rPr>
              <a:t>. </a:t>
            </a:r>
          </a:p>
        </p:txBody>
      </p:sp>
      <p:sp>
        <p:nvSpPr>
          <p:cNvPr id="46" name="Abgerundete rechteckige Legende 45">
            <a:extLst>
              <a:ext uri="{FF2B5EF4-FFF2-40B4-BE49-F238E27FC236}">
                <a16:creationId xmlns:a16="http://schemas.microsoft.com/office/drawing/2014/main" id="{4B37F056-FFB3-396C-D260-52FFF4EE35DD}"/>
              </a:ext>
            </a:extLst>
          </p:cNvPr>
          <p:cNvSpPr/>
          <p:nvPr/>
        </p:nvSpPr>
        <p:spPr>
          <a:xfrm>
            <a:off x="6310027" y="1928137"/>
            <a:ext cx="2006354" cy="1230824"/>
          </a:xfrm>
          <a:prstGeom prst="wedgeRoundRectCallout">
            <a:avLst>
              <a:gd name="adj1" fmla="val 39986"/>
              <a:gd name="adj2" fmla="val 86839"/>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800" dirty="0">
                <a:solidFill>
                  <a:schemeClr val="tx1"/>
                </a:solidFill>
                <a:latin typeface="Arial" panose="020B0604020202020204" pitchFamily="34" charset="0"/>
                <a:cs typeface="Arial" panose="020B0604020202020204" pitchFamily="34" charset="0"/>
              </a:rPr>
              <a:t>Erkläre den Rechenweg am Material .</a:t>
            </a:r>
          </a:p>
        </p:txBody>
      </p:sp>
      <p:sp>
        <p:nvSpPr>
          <p:cNvPr id="47" name="Textfeld 46">
            <a:extLst>
              <a:ext uri="{FF2B5EF4-FFF2-40B4-BE49-F238E27FC236}">
                <a16:creationId xmlns:a16="http://schemas.microsoft.com/office/drawing/2014/main" id="{7ACF76B4-F1E2-065F-2413-C498FD721779}"/>
              </a:ext>
            </a:extLst>
          </p:cNvPr>
          <p:cNvSpPr txBox="1"/>
          <p:nvPr/>
        </p:nvSpPr>
        <p:spPr>
          <a:xfrm>
            <a:off x="3332217" y="2713284"/>
            <a:ext cx="3918223" cy="353943"/>
          </a:xfrm>
          <a:prstGeom prst="rect">
            <a:avLst/>
          </a:prstGeom>
          <a:noFill/>
          <a:ln w="28575">
            <a:noFill/>
          </a:ln>
        </p:spPr>
        <p:txBody>
          <a:bodyPr wrap="square" rtlCol="0">
            <a:spAutoFit/>
          </a:bodyPr>
          <a:lstStyle/>
          <a:p>
            <a:r>
              <a:rPr lang="de-DE" sz="1700" dirty="0">
                <a:solidFill>
                  <a:schemeClr val="bg1"/>
                </a:solidFill>
                <a:latin typeface="Comic Sans MS" panose="030F0902030302020204" pitchFamily="66" charset="0"/>
                <a:cs typeface="Arial" panose="020B0604020202020204" pitchFamily="34" charset="0"/>
              </a:rPr>
              <a:t>Timo rechnet stellenweise:</a:t>
            </a:r>
          </a:p>
        </p:txBody>
      </p:sp>
      <p:pic>
        <p:nvPicPr>
          <p:cNvPr id="50" name="Grafik 49">
            <a:extLst>
              <a:ext uri="{FF2B5EF4-FFF2-40B4-BE49-F238E27FC236}">
                <a16:creationId xmlns:a16="http://schemas.microsoft.com/office/drawing/2014/main" id="{02CD50A5-C552-76C1-4BC8-ADB1BD32A493}"/>
              </a:ext>
            </a:extLst>
          </p:cNvPr>
          <p:cNvPicPr>
            <a:picLocks noChangeAspect="1"/>
          </p:cNvPicPr>
          <p:nvPr/>
        </p:nvPicPr>
        <p:blipFill>
          <a:blip r:embed="rId5"/>
          <a:stretch>
            <a:fillRect/>
          </a:stretch>
        </p:blipFill>
        <p:spPr>
          <a:xfrm flipH="1">
            <a:off x="560095" y="3933610"/>
            <a:ext cx="676716" cy="1086558"/>
          </a:xfrm>
          <a:prstGeom prst="rect">
            <a:avLst/>
          </a:prstGeom>
        </p:spPr>
      </p:pic>
      <p:pic>
        <p:nvPicPr>
          <p:cNvPr id="52" name="Grafik 51">
            <a:extLst>
              <a:ext uri="{FF2B5EF4-FFF2-40B4-BE49-F238E27FC236}">
                <a16:creationId xmlns:a16="http://schemas.microsoft.com/office/drawing/2014/main" id="{0B9CC3F0-0CA0-5F3B-A9B2-AD4A71165B83}"/>
              </a:ext>
            </a:extLst>
          </p:cNvPr>
          <p:cNvPicPr>
            <a:picLocks noChangeAspect="1"/>
          </p:cNvPicPr>
          <p:nvPr/>
        </p:nvPicPr>
        <p:blipFill>
          <a:blip r:embed="rId6"/>
          <a:stretch>
            <a:fillRect/>
          </a:stretch>
        </p:blipFill>
        <p:spPr>
          <a:xfrm>
            <a:off x="5591437" y="3411955"/>
            <a:ext cx="1210910" cy="133383"/>
          </a:xfrm>
          <a:prstGeom prst="rect">
            <a:avLst/>
          </a:prstGeom>
        </p:spPr>
      </p:pic>
      <p:pic>
        <p:nvPicPr>
          <p:cNvPr id="54" name="Grafik 53">
            <a:extLst>
              <a:ext uri="{FF2B5EF4-FFF2-40B4-BE49-F238E27FC236}">
                <a16:creationId xmlns:a16="http://schemas.microsoft.com/office/drawing/2014/main" id="{3AA618AF-C83B-A5F5-5A8B-55421DF9D10F}"/>
              </a:ext>
            </a:extLst>
          </p:cNvPr>
          <p:cNvPicPr>
            <a:picLocks noChangeAspect="1"/>
          </p:cNvPicPr>
          <p:nvPr/>
        </p:nvPicPr>
        <p:blipFill>
          <a:blip r:embed="rId7"/>
          <a:stretch>
            <a:fillRect/>
          </a:stretch>
        </p:blipFill>
        <p:spPr>
          <a:xfrm flipH="1">
            <a:off x="5610035" y="4446716"/>
            <a:ext cx="90000" cy="90000"/>
          </a:xfrm>
          <a:prstGeom prst="rect">
            <a:avLst/>
          </a:prstGeom>
        </p:spPr>
      </p:pic>
      <p:pic>
        <p:nvPicPr>
          <p:cNvPr id="55" name="Grafik 54">
            <a:extLst>
              <a:ext uri="{FF2B5EF4-FFF2-40B4-BE49-F238E27FC236}">
                <a16:creationId xmlns:a16="http://schemas.microsoft.com/office/drawing/2014/main" id="{27E0BDCF-9A35-10A3-C269-1A1E493B5A9D}"/>
              </a:ext>
            </a:extLst>
          </p:cNvPr>
          <p:cNvPicPr>
            <a:picLocks noChangeAspect="1"/>
          </p:cNvPicPr>
          <p:nvPr/>
        </p:nvPicPr>
        <p:blipFill>
          <a:blip r:embed="rId6"/>
          <a:stretch>
            <a:fillRect/>
          </a:stretch>
        </p:blipFill>
        <p:spPr>
          <a:xfrm>
            <a:off x="5591437" y="3572812"/>
            <a:ext cx="1210910" cy="133383"/>
          </a:xfrm>
          <a:prstGeom prst="rect">
            <a:avLst/>
          </a:prstGeom>
        </p:spPr>
      </p:pic>
      <p:pic>
        <p:nvPicPr>
          <p:cNvPr id="56" name="Grafik 55">
            <a:extLst>
              <a:ext uri="{FF2B5EF4-FFF2-40B4-BE49-F238E27FC236}">
                <a16:creationId xmlns:a16="http://schemas.microsoft.com/office/drawing/2014/main" id="{B6E93992-4DF3-136D-BD11-61FE7CDF58EB}"/>
              </a:ext>
            </a:extLst>
          </p:cNvPr>
          <p:cNvPicPr>
            <a:picLocks noChangeAspect="1"/>
          </p:cNvPicPr>
          <p:nvPr/>
        </p:nvPicPr>
        <p:blipFill>
          <a:blip r:embed="rId6"/>
          <a:stretch>
            <a:fillRect/>
          </a:stretch>
        </p:blipFill>
        <p:spPr>
          <a:xfrm>
            <a:off x="5591437" y="3733669"/>
            <a:ext cx="1210910" cy="133383"/>
          </a:xfrm>
          <a:prstGeom prst="rect">
            <a:avLst/>
          </a:prstGeom>
        </p:spPr>
      </p:pic>
      <p:pic>
        <p:nvPicPr>
          <p:cNvPr id="57" name="Grafik 56">
            <a:extLst>
              <a:ext uri="{FF2B5EF4-FFF2-40B4-BE49-F238E27FC236}">
                <a16:creationId xmlns:a16="http://schemas.microsoft.com/office/drawing/2014/main" id="{F1F17F62-2EC5-0E3F-BCB9-A9C5E18F3DBE}"/>
              </a:ext>
            </a:extLst>
          </p:cNvPr>
          <p:cNvPicPr>
            <a:picLocks noChangeAspect="1"/>
          </p:cNvPicPr>
          <p:nvPr/>
        </p:nvPicPr>
        <p:blipFill>
          <a:blip r:embed="rId6"/>
          <a:stretch>
            <a:fillRect/>
          </a:stretch>
        </p:blipFill>
        <p:spPr>
          <a:xfrm>
            <a:off x="5591437" y="3894526"/>
            <a:ext cx="1210910" cy="133383"/>
          </a:xfrm>
          <a:prstGeom prst="rect">
            <a:avLst/>
          </a:prstGeom>
        </p:spPr>
      </p:pic>
      <p:pic>
        <p:nvPicPr>
          <p:cNvPr id="58" name="Grafik 57">
            <a:extLst>
              <a:ext uri="{FF2B5EF4-FFF2-40B4-BE49-F238E27FC236}">
                <a16:creationId xmlns:a16="http://schemas.microsoft.com/office/drawing/2014/main" id="{F716B99C-F252-C7B4-347F-0AEAEB0B4145}"/>
              </a:ext>
            </a:extLst>
          </p:cNvPr>
          <p:cNvPicPr>
            <a:picLocks noChangeAspect="1"/>
          </p:cNvPicPr>
          <p:nvPr/>
        </p:nvPicPr>
        <p:blipFill>
          <a:blip r:embed="rId6"/>
          <a:stretch>
            <a:fillRect/>
          </a:stretch>
        </p:blipFill>
        <p:spPr>
          <a:xfrm>
            <a:off x="5591437" y="4055383"/>
            <a:ext cx="1210910" cy="133383"/>
          </a:xfrm>
          <a:prstGeom prst="rect">
            <a:avLst/>
          </a:prstGeom>
        </p:spPr>
      </p:pic>
      <p:pic>
        <p:nvPicPr>
          <p:cNvPr id="59" name="Grafik 58">
            <a:extLst>
              <a:ext uri="{FF2B5EF4-FFF2-40B4-BE49-F238E27FC236}">
                <a16:creationId xmlns:a16="http://schemas.microsoft.com/office/drawing/2014/main" id="{9166A9CA-CFC3-B151-1882-16869D284A34}"/>
              </a:ext>
            </a:extLst>
          </p:cNvPr>
          <p:cNvPicPr>
            <a:picLocks noChangeAspect="1"/>
          </p:cNvPicPr>
          <p:nvPr/>
        </p:nvPicPr>
        <p:blipFill>
          <a:blip r:embed="rId6"/>
          <a:stretch>
            <a:fillRect/>
          </a:stretch>
        </p:blipFill>
        <p:spPr>
          <a:xfrm>
            <a:off x="5591437" y="4259439"/>
            <a:ext cx="1210910" cy="133383"/>
          </a:xfrm>
          <a:prstGeom prst="rect">
            <a:avLst/>
          </a:prstGeom>
        </p:spPr>
      </p:pic>
      <p:pic>
        <p:nvPicPr>
          <p:cNvPr id="60" name="Grafik 59">
            <a:extLst>
              <a:ext uri="{FF2B5EF4-FFF2-40B4-BE49-F238E27FC236}">
                <a16:creationId xmlns:a16="http://schemas.microsoft.com/office/drawing/2014/main" id="{EA2EA091-D79B-7938-3711-F922B32A4844}"/>
              </a:ext>
            </a:extLst>
          </p:cNvPr>
          <p:cNvPicPr>
            <a:picLocks noChangeAspect="1"/>
          </p:cNvPicPr>
          <p:nvPr/>
        </p:nvPicPr>
        <p:blipFill>
          <a:blip r:embed="rId7"/>
          <a:stretch>
            <a:fillRect/>
          </a:stretch>
        </p:blipFill>
        <p:spPr>
          <a:xfrm flipH="1">
            <a:off x="5729735" y="4446716"/>
            <a:ext cx="90000" cy="90000"/>
          </a:xfrm>
          <a:prstGeom prst="rect">
            <a:avLst/>
          </a:prstGeom>
        </p:spPr>
      </p:pic>
      <p:pic>
        <p:nvPicPr>
          <p:cNvPr id="61" name="Grafik 60">
            <a:extLst>
              <a:ext uri="{FF2B5EF4-FFF2-40B4-BE49-F238E27FC236}">
                <a16:creationId xmlns:a16="http://schemas.microsoft.com/office/drawing/2014/main" id="{7CE3B468-00A8-B56F-73D6-D29D04FE2352}"/>
              </a:ext>
            </a:extLst>
          </p:cNvPr>
          <p:cNvPicPr>
            <a:picLocks noChangeAspect="1"/>
          </p:cNvPicPr>
          <p:nvPr/>
        </p:nvPicPr>
        <p:blipFill>
          <a:blip r:embed="rId7"/>
          <a:stretch>
            <a:fillRect/>
          </a:stretch>
        </p:blipFill>
        <p:spPr>
          <a:xfrm flipH="1">
            <a:off x="5849435" y="4446716"/>
            <a:ext cx="90000" cy="90000"/>
          </a:xfrm>
          <a:prstGeom prst="rect">
            <a:avLst/>
          </a:prstGeom>
        </p:spPr>
      </p:pic>
      <p:pic>
        <p:nvPicPr>
          <p:cNvPr id="62" name="Grafik 61">
            <a:extLst>
              <a:ext uri="{FF2B5EF4-FFF2-40B4-BE49-F238E27FC236}">
                <a16:creationId xmlns:a16="http://schemas.microsoft.com/office/drawing/2014/main" id="{45099ABA-B35F-A328-54D0-25E85C713C11}"/>
              </a:ext>
            </a:extLst>
          </p:cNvPr>
          <p:cNvPicPr>
            <a:picLocks noChangeAspect="1"/>
          </p:cNvPicPr>
          <p:nvPr/>
        </p:nvPicPr>
        <p:blipFill>
          <a:blip r:embed="rId7"/>
          <a:stretch>
            <a:fillRect/>
          </a:stretch>
        </p:blipFill>
        <p:spPr>
          <a:xfrm flipH="1">
            <a:off x="6088835" y="4446716"/>
            <a:ext cx="90000" cy="90000"/>
          </a:xfrm>
          <a:prstGeom prst="rect">
            <a:avLst/>
          </a:prstGeom>
        </p:spPr>
      </p:pic>
      <p:pic>
        <p:nvPicPr>
          <p:cNvPr id="63" name="Grafik 62">
            <a:extLst>
              <a:ext uri="{FF2B5EF4-FFF2-40B4-BE49-F238E27FC236}">
                <a16:creationId xmlns:a16="http://schemas.microsoft.com/office/drawing/2014/main" id="{578CD41F-6BA3-13F9-2D79-BB6535FFEE81}"/>
              </a:ext>
            </a:extLst>
          </p:cNvPr>
          <p:cNvPicPr>
            <a:picLocks noChangeAspect="1"/>
          </p:cNvPicPr>
          <p:nvPr/>
        </p:nvPicPr>
        <p:blipFill>
          <a:blip r:embed="rId7"/>
          <a:stretch>
            <a:fillRect/>
          </a:stretch>
        </p:blipFill>
        <p:spPr>
          <a:xfrm flipH="1">
            <a:off x="6240132" y="4447113"/>
            <a:ext cx="90000" cy="90000"/>
          </a:xfrm>
          <a:prstGeom prst="rect">
            <a:avLst/>
          </a:prstGeom>
        </p:spPr>
      </p:pic>
      <p:pic>
        <p:nvPicPr>
          <p:cNvPr id="64" name="Grafik 63">
            <a:extLst>
              <a:ext uri="{FF2B5EF4-FFF2-40B4-BE49-F238E27FC236}">
                <a16:creationId xmlns:a16="http://schemas.microsoft.com/office/drawing/2014/main" id="{88D10712-54B0-1419-B929-4FDA69734F86}"/>
              </a:ext>
            </a:extLst>
          </p:cNvPr>
          <p:cNvPicPr>
            <a:picLocks noChangeAspect="1"/>
          </p:cNvPicPr>
          <p:nvPr/>
        </p:nvPicPr>
        <p:blipFill>
          <a:blip r:embed="rId7"/>
          <a:stretch>
            <a:fillRect/>
          </a:stretch>
        </p:blipFill>
        <p:spPr>
          <a:xfrm flipH="1">
            <a:off x="6354201" y="4447113"/>
            <a:ext cx="90000" cy="90000"/>
          </a:xfrm>
          <a:prstGeom prst="rect">
            <a:avLst/>
          </a:prstGeom>
        </p:spPr>
      </p:pic>
      <p:pic>
        <p:nvPicPr>
          <p:cNvPr id="65" name="Grafik 64">
            <a:extLst>
              <a:ext uri="{FF2B5EF4-FFF2-40B4-BE49-F238E27FC236}">
                <a16:creationId xmlns:a16="http://schemas.microsoft.com/office/drawing/2014/main" id="{E954AD1B-CCEC-3EEC-DFEB-92D9D1BF4008}"/>
              </a:ext>
            </a:extLst>
          </p:cNvPr>
          <p:cNvPicPr>
            <a:picLocks noChangeAspect="1"/>
          </p:cNvPicPr>
          <p:nvPr/>
        </p:nvPicPr>
        <p:blipFill>
          <a:blip r:embed="rId7"/>
          <a:stretch>
            <a:fillRect/>
          </a:stretch>
        </p:blipFill>
        <p:spPr>
          <a:xfrm flipH="1">
            <a:off x="5969135" y="4446716"/>
            <a:ext cx="90000" cy="90000"/>
          </a:xfrm>
          <a:prstGeom prst="rect">
            <a:avLst/>
          </a:prstGeom>
        </p:spPr>
      </p:pic>
      <p:sp>
        <p:nvSpPr>
          <p:cNvPr id="66" name="Rechteck 65">
            <a:extLst>
              <a:ext uri="{FF2B5EF4-FFF2-40B4-BE49-F238E27FC236}">
                <a16:creationId xmlns:a16="http://schemas.microsoft.com/office/drawing/2014/main" id="{A9F10C52-4559-ACEC-1342-745B71840240}"/>
              </a:ext>
            </a:extLst>
          </p:cNvPr>
          <p:cNvSpPr/>
          <p:nvPr/>
        </p:nvSpPr>
        <p:spPr>
          <a:xfrm>
            <a:off x="5529600" y="4230640"/>
            <a:ext cx="1332000" cy="176582"/>
          </a:xfrm>
          <a:prstGeom prst="rect">
            <a:avLst/>
          </a:prstGeom>
          <a:solidFill>
            <a:schemeClr val="bg2">
              <a:alpha val="5020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702742BB-FF82-4F37-90BA-FA3FB66C7A1E}"/>
              </a:ext>
            </a:extLst>
          </p:cNvPr>
          <p:cNvSpPr/>
          <p:nvPr/>
        </p:nvSpPr>
        <p:spPr>
          <a:xfrm>
            <a:off x="6069206" y="4421060"/>
            <a:ext cx="396000" cy="131294"/>
          </a:xfrm>
          <a:prstGeom prst="rect">
            <a:avLst/>
          </a:prstGeom>
          <a:solidFill>
            <a:schemeClr val="bg2">
              <a:alpha val="5020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502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317" y="2199483"/>
            <a:ext cx="4191554" cy="273988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eck 12"/>
          <p:cNvSpPr/>
          <p:nvPr/>
        </p:nvSpPr>
        <p:spPr>
          <a:xfrm>
            <a:off x="329038" y="5189470"/>
            <a:ext cx="8495724" cy="871970"/>
          </a:xfrm>
          <a:prstGeom prst="rect">
            <a:avLst/>
          </a:prstGeom>
        </p:spPr>
        <p:txBody>
          <a:bodyPr wrap="square">
            <a:spAutoFit/>
          </a:bodyPr>
          <a:lstStyle/>
          <a:p>
            <a:pPr algn="just">
              <a:lnSpc>
                <a:spcPct val="150000"/>
              </a:lnSpc>
            </a:pPr>
            <a:r>
              <a:rPr lang="de-DE" sz="1800" dirty="0"/>
              <a:t>Die Kinder wenden die besprochene Rechenwege selber an (symbolische Notation und Darstellung am Plättchenmaterial/Rechenstrich)</a:t>
            </a:r>
          </a:p>
        </p:txBody>
      </p:sp>
      <p:sp>
        <p:nvSpPr>
          <p:cNvPr id="2" name="Titel 1"/>
          <p:cNvSpPr>
            <a:spLocks noGrp="1"/>
          </p:cNvSpPr>
          <p:nvPr>
            <p:ph type="title"/>
          </p:nvPr>
        </p:nvSpPr>
        <p:spPr>
          <a:xfrm>
            <a:off x="1096423" y="382774"/>
            <a:ext cx="7728339" cy="603704"/>
          </a:xfrm>
        </p:spPr>
        <p:txBody>
          <a:bodyPr>
            <a:normAutofit fontScale="90000"/>
          </a:bodyPr>
          <a:lstStyle/>
          <a:p>
            <a:r>
              <a:rPr lang="de-DE" sz="2800" dirty="0"/>
              <a:t>Rechenwege darstellen, erklären und anwenden</a:t>
            </a:r>
            <a:endParaRPr lang="de-DE" dirty="0"/>
          </a:p>
        </p:txBody>
      </p:sp>
      <p:sp>
        <p:nvSpPr>
          <p:cNvPr id="3" name="Textplatzhalter 2"/>
          <p:cNvSpPr>
            <a:spLocks noGrp="1"/>
          </p:cNvSpPr>
          <p:nvPr>
            <p:ph type="body" sz="quarter" idx="13"/>
          </p:nvPr>
        </p:nvSpPr>
        <p:spPr/>
        <p:txBody>
          <a:bodyPr/>
          <a:lstStyle/>
          <a:p>
            <a:r>
              <a:rPr lang="de-DE" dirty="0"/>
              <a:t>RECHNE WIE ...</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75</a:t>
            </a:fld>
            <a:endParaRPr lang="de-DE" dirty="0"/>
          </a:p>
        </p:txBody>
      </p:sp>
      <p:sp>
        <p:nvSpPr>
          <p:cNvPr id="9" name="Inhaltsplatzhalter 3"/>
          <p:cNvSpPr txBox="1">
            <a:spLocks/>
          </p:cNvSpPr>
          <p:nvPr/>
        </p:nvSpPr>
        <p:spPr>
          <a:xfrm>
            <a:off x="633663" y="1901260"/>
            <a:ext cx="819109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spcBef>
                <a:spcPts val="0"/>
              </a:spcBef>
              <a:buFont typeface="Arial" panose="020B0604020202020204" pitchFamily="34" charset="0"/>
              <a:buChar char="•"/>
            </a:pPr>
            <a:endParaRPr lang="de-DE" sz="1400"/>
          </a:p>
          <a:p>
            <a:pPr marL="285750" indent="-285750">
              <a:spcBef>
                <a:spcPts val="0"/>
              </a:spcBef>
              <a:buFont typeface="Arial" panose="020B0604020202020204" pitchFamily="34" charset="0"/>
              <a:buChar char="•"/>
            </a:pPr>
            <a:endParaRPr lang="de-DE" sz="1400" dirty="0"/>
          </a:p>
        </p:txBody>
      </p:sp>
      <p:sp>
        <p:nvSpPr>
          <p:cNvPr id="8" name="Textfeld 7"/>
          <p:cNvSpPr txBox="1"/>
          <p:nvPr/>
        </p:nvSpPr>
        <p:spPr>
          <a:xfrm>
            <a:off x="2178200" y="2172832"/>
            <a:ext cx="2722838" cy="369332"/>
          </a:xfrm>
          <a:prstGeom prst="rect">
            <a:avLst/>
          </a:prstGeom>
          <a:noFill/>
        </p:spPr>
        <p:txBody>
          <a:bodyPr wrap="square" rtlCol="0">
            <a:spAutoFit/>
          </a:bodyPr>
          <a:lstStyle/>
          <a:p>
            <a:r>
              <a:rPr lang="de-DE" sz="1800" dirty="0">
                <a:solidFill>
                  <a:schemeClr val="bg1"/>
                </a:solidFill>
              </a:rPr>
              <a:t>Rechne wie Marla. </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444427">
            <a:off x="6562440" y="3256091"/>
            <a:ext cx="600920" cy="838230"/>
          </a:xfrm>
          <a:prstGeom prst="rect">
            <a:avLst/>
          </a:prstGeom>
          <a:noFill/>
          <a:ln>
            <a:noFill/>
          </a:ln>
          <a:effectLst/>
          <a:scene3d>
            <a:camera prst="isometricOffAxis2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feld 19">
            <a:extLst>
              <a:ext uri="{FF2B5EF4-FFF2-40B4-BE49-F238E27FC236}">
                <a16:creationId xmlns:a16="http://schemas.microsoft.com/office/drawing/2014/main" id="{5CF4DD28-97CC-6BA9-56B6-88F948A9CABB}"/>
              </a:ext>
            </a:extLst>
          </p:cNvPr>
          <p:cNvSpPr txBox="1"/>
          <p:nvPr/>
        </p:nvSpPr>
        <p:spPr>
          <a:xfrm>
            <a:off x="1349588" y="2330600"/>
            <a:ext cx="3717730" cy="461665"/>
          </a:xfrm>
          <a:prstGeom prst="rect">
            <a:avLst/>
          </a:prstGeom>
          <a:solidFill>
            <a:schemeClr val="bg1"/>
          </a:solidFill>
        </p:spPr>
        <p:txBody>
          <a:bodyPr wrap="square" rtlCol="0">
            <a:spAutoFit/>
          </a:bodyPr>
          <a:lstStyle/>
          <a:p>
            <a:r>
              <a:rPr lang="de-DE" sz="1200" dirty="0"/>
              <a:t>Timo rechnet </a:t>
            </a:r>
            <a:r>
              <a:rPr lang="de-DE" sz="1200" b="1" dirty="0"/>
              <a:t>stellenweise</a:t>
            </a:r>
            <a:r>
              <a:rPr lang="de-DE" sz="1200" dirty="0"/>
              <a:t>.</a:t>
            </a:r>
          </a:p>
          <a:p>
            <a:r>
              <a:rPr lang="de-DE" sz="1200" dirty="0"/>
              <a:t>Rechne wie Timo und stelle deinen Rechenweg dar.</a:t>
            </a:r>
          </a:p>
        </p:txBody>
      </p:sp>
      <p:pic>
        <p:nvPicPr>
          <p:cNvPr id="26" name="Grafik 25">
            <a:extLst>
              <a:ext uri="{FF2B5EF4-FFF2-40B4-BE49-F238E27FC236}">
                <a16:creationId xmlns:a16="http://schemas.microsoft.com/office/drawing/2014/main" id="{82E6F062-EC5B-E4D4-B075-F841D9774D1E}"/>
              </a:ext>
            </a:extLst>
          </p:cNvPr>
          <p:cNvPicPr>
            <a:picLocks noChangeAspect="1"/>
          </p:cNvPicPr>
          <p:nvPr/>
        </p:nvPicPr>
        <p:blipFill>
          <a:blip r:embed="rId5"/>
          <a:stretch>
            <a:fillRect/>
          </a:stretch>
        </p:blipFill>
        <p:spPr>
          <a:xfrm>
            <a:off x="6411277" y="2330600"/>
            <a:ext cx="1432879" cy="2430163"/>
          </a:xfrm>
          <a:prstGeom prst="rect">
            <a:avLst/>
          </a:prstGeom>
        </p:spPr>
      </p:pic>
      <p:sp>
        <p:nvSpPr>
          <p:cNvPr id="27" name="Rechteck 26">
            <a:extLst>
              <a:ext uri="{FF2B5EF4-FFF2-40B4-BE49-F238E27FC236}">
                <a16:creationId xmlns:a16="http://schemas.microsoft.com/office/drawing/2014/main" id="{97738986-D8D5-7D2D-16C2-DC38C85F6478}"/>
              </a:ext>
            </a:extLst>
          </p:cNvPr>
          <p:cNvSpPr/>
          <p:nvPr/>
        </p:nvSpPr>
        <p:spPr>
          <a:xfrm rot="406233">
            <a:off x="6972726" y="3184834"/>
            <a:ext cx="333349" cy="459459"/>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8CB6693F-EE1A-BF5B-B854-67A893320C4E}"/>
              </a:ext>
            </a:extLst>
          </p:cNvPr>
          <p:cNvSpPr txBox="1"/>
          <p:nvPr/>
        </p:nvSpPr>
        <p:spPr>
          <a:xfrm>
            <a:off x="7609205" y="5990013"/>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814151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904142" cy="603704"/>
          </a:xfrm>
        </p:spPr>
        <p:txBody>
          <a:bodyPr>
            <a:normAutofit fontScale="90000"/>
          </a:bodyPr>
          <a:lstStyle/>
          <a:p>
            <a:r>
              <a:rPr lang="de-DE" sz="2800" dirty="0"/>
              <a:t>Rechenwege darstellen, erklären und anwenden</a:t>
            </a:r>
            <a:endParaRPr lang="de-DE" dirty="0"/>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76</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brauchen Gelegenheiten, eigene Rechenwege zu </a:t>
            </a:r>
            <a:r>
              <a:rPr lang="de-DE" dirty="0">
                <a:solidFill>
                  <a:schemeClr val="tx1"/>
                </a:solidFill>
                <a:latin typeface="Arial" panose="020B0604020202020204" pitchFamily="34" charset="0"/>
                <a:cs typeface="Arial" panose="020B0604020202020204" pitchFamily="34" charset="0"/>
              </a:rPr>
              <a:t>entwickeln</a:t>
            </a:r>
            <a:r>
              <a:rPr lang="de-DE" sz="2400" dirty="0">
                <a:solidFill>
                  <a:schemeClr val="tx1"/>
                </a:solidFill>
                <a:latin typeface="Arial" panose="020B0604020202020204" pitchFamily="34" charset="0"/>
                <a:cs typeface="Arial" panose="020B0604020202020204" pitchFamily="34" charset="0"/>
              </a:rPr>
              <a:t> und verschiedene Rechenwege nachzuvollziehen und anzuwenden</a:t>
            </a:r>
            <a:endParaRPr lang="de-DE" sz="2800" dirty="0">
              <a:solidFill>
                <a:schemeClr val="tx1"/>
              </a:solidFill>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61464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165834" cy="5031449"/>
          </a:xfrm>
        </p:spPr>
        <p:txBody>
          <a:bodyPr/>
          <a:lstStyle/>
          <a:p>
            <a:pPr>
              <a:lnSpc>
                <a:spcPct val="100000"/>
              </a:lnSpc>
            </a:pPr>
            <a:r>
              <a:rPr lang="de-DE" dirty="0"/>
              <a:t>Reflexion des Erprobungsauftrags</a:t>
            </a:r>
          </a:p>
          <a:p>
            <a:r>
              <a:rPr lang="de-DE" dirty="0"/>
              <a:t>Bedeutung und Kompetenzerwartungen</a:t>
            </a:r>
          </a:p>
          <a:p>
            <a:r>
              <a:rPr lang="de-DE" dirty="0"/>
              <a:t>Rechenwege darstellen, erklären und anwenden</a:t>
            </a:r>
            <a:endParaRPr lang="de-DE" dirty="0">
              <a:latin typeface="Arial" panose="020B0604020202020204" pitchFamily="34" charset="0"/>
              <a:cs typeface="Arial" panose="020B0604020202020204" pitchFamily="34" charset="0"/>
            </a:endParaRPr>
          </a:p>
          <a:p>
            <a:r>
              <a:rPr lang="de-DE" b="1" dirty="0"/>
              <a:t>Rechenwege flexibel einsetzen</a:t>
            </a:r>
            <a:endParaRPr lang="de-DE" b="1" dirty="0">
              <a:latin typeface="Arial" panose="020B0604020202020204" pitchFamily="34" charset="0"/>
              <a:cs typeface="Arial" panose="020B0604020202020204" pitchFamily="34" charset="0"/>
            </a:endParaRPr>
          </a:p>
          <a:p>
            <a:r>
              <a:rPr lang="de-DE" dirty="0"/>
              <a:t>Reflexion und Abschluss</a:t>
            </a:r>
          </a:p>
          <a:p>
            <a:pPr lvl="1"/>
            <a:endParaRPr lang="de-DE" dirty="0"/>
          </a:p>
          <a:p>
            <a:pPr lvl="1"/>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April 24</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77</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53198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C54B51E-9E67-90ED-8A02-5A802AF38B8F}"/>
              </a:ext>
            </a:extLst>
          </p:cNvPr>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a:extLst>
              <a:ext uri="{FF2B5EF4-FFF2-40B4-BE49-F238E27FC236}">
                <a16:creationId xmlns:a16="http://schemas.microsoft.com/office/drawing/2014/main" id="{7906CFD9-B20A-9A97-63C6-340D1A96DE12}"/>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
        <p:nvSpPr>
          <p:cNvPr id="5" name="Textplatzhalter 4">
            <a:extLst>
              <a:ext uri="{FF2B5EF4-FFF2-40B4-BE49-F238E27FC236}">
                <a16:creationId xmlns:a16="http://schemas.microsoft.com/office/drawing/2014/main" id="{98CD300E-8754-93A6-3C35-CDF00979C8E7}"/>
              </a:ext>
            </a:extLst>
          </p:cNvPr>
          <p:cNvSpPr>
            <a:spLocks noGrp="1"/>
          </p:cNvSpPr>
          <p:nvPr>
            <p:ph type="body" sz="quarter" idx="13"/>
          </p:nvPr>
        </p:nvSpPr>
        <p:spPr/>
        <p:txBody>
          <a:bodyPr/>
          <a:lstStyle/>
          <a:p>
            <a:r>
              <a:rPr lang="de-DE" dirty="0"/>
              <a:t>HINWEISE ZU DEN FOLIEN 79-99</a:t>
            </a:r>
          </a:p>
          <a:p>
            <a:endParaRPr lang="de-DE" dirty="0"/>
          </a:p>
        </p:txBody>
      </p:sp>
      <p:sp>
        <p:nvSpPr>
          <p:cNvPr id="6" name="Inhaltsplatzhalter 5">
            <a:extLst>
              <a:ext uri="{FF2B5EF4-FFF2-40B4-BE49-F238E27FC236}">
                <a16:creationId xmlns:a16="http://schemas.microsoft.com/office/drawing/2014/main" id="{CC5CD8E0-5FE4-8FDB-5E3D-E208F6B2682C}"/>
              </a:ext>
            </a:extLst>
          </p:cNvPr>
          <p:cNvSpPr>
            <a:spLocks noGrp="1"/>
          </p:cNvSpPr>
          <p:nvPr>
            <p:ph idx="1"/>
          </p:nvPr>
        </p:nvSpPr>
        <p:spPr>
          <a:xfrm>
            <a:off x="394855" y="1600748"/>
            <a:ext cx="8749145" cy="4527819"/>
          </a:xfrm>
        </p:spPr>
        <p:txBody>
          <a:bodyPr/>
          <a:lstStyle/>
          <a:p>
            <a:pPr>
              <a:spcBef>
                <a:spcPts val="0"/>
              </a:spcBef>
            </a:pPr>
            <a:r>
              <a:rPr lang="de-DE" sz="1400" b="1" dirty="0"/>
              <a:t>Kernbotschaften (Folien 96; 97):</a:t>
            </a:r>
          </a:p>
          <a:p>
            <a:pPr marL="171450" indent="-171450">
              <a:lnSpc>
                <a:spcPct val="114000"/>
              </a:lnSpc>
              <a:spcBef>
                <a:spcPts val="0"/>
              </a:spcBef>
              <a:spcAft>
                <a:spcPts val="600"/>
              </a:spcAft>
              <a:buFont typeface="Arial" panose="020B0604020202020204" pitchFamily="34" charset="0"/>
              <a:buChar char="•"/>
            </a:pPr>
            <a:r>
              <a:rPr lang="de-DE" sz="1400" b="1" dirty="0">
                <a:solidFill>
                  <a:schemeClr val="tx1"/>
                </a:solidFill>
                <a:latin typeface="Arial" panose="020B0604020202020204" pitchFamily="34" charset="0"/>
                <a:cs typeface="Arial" panose="020B0604020202020204" pitchFamily="34" charset="0"/>
              </a:rPr>
              <a:t>Lernende brauchen Gelegenheiten, Zahlen- und Aufgabenmerkmale wahrzunehmen und über diese zu sprechen.</a:t>
            </a:r>
            <a:endParaRPr lang="de-DE" sz="1400" b="1" dirty="0"/>
          </a:p>
          <a:p>
            <a:pPr marL="171450" indent="-171450">
              <a:lnSpc>
                <a:spcPct val="114000"/>
              </a:lnSpc>
              <a:spcBef>
                <a:spcPts val="0"/>
              </a:spcBef>
              <a:buFont typeface="Arial" panose="020B0604020202020204" pitchFamily="34" charset="0"/>
              <a:buChar char="•"/>
            </a:pPr>
            <a:r>
              <a:rPr lang="de-DE" sz="1400" b="1" dirty="0">
                <a:solidFill>
                  <a:schemeClr val="tx1"/>
                </a:solidFill>
                <a:latin typeface="Arial" panose="020B0604020202020204" pitchFamily="34" charset="0"/>
                <a:cs typeface="Arial" panose="020B0604020202020204" pitchFamily="34" charset="0"/>
              </a:rPr>
              <a:t>Lernende brauchen Gelegenheiten. Rechenwege flexibel auszuwählen und sicher anzuwenden.</a:t>
            </a:r>
            <a:endParaRPr lang="de-DE" sz="1400" dirty="0"/>
          </a:p>
          <a:p>
            <a:pPr>
              <a:lnSpc>
                <a:spcPct val="100000"/>
              </a:lnSpc>
            </a:pPr>
            <a:r>
              <a:rPr lang="de-DE" sz="1400" dirty="0"/>
              <a:t>Folien 80-81: Aktivität (Hinweis s. Folie 79)</a:t>
            </a:r>
          </a:p>
          <a:p>
            <a:pPr>
              <a:lnSpc>
                <a:spcPct val="100000"/>
              </a:lnSpc>
            </a:pPr>
            <a:r>
              <a:rPr lang="de-DE" sz="1400" dirty="0"/>
              <a:t>Folie 82: Zu den einzelnen Strategien werden Zahl- und Aufgabenmerkmale erläutert, die die Nutzung der jeweiligen Strategie nahelegen. Geeignete Beispielaufgaben werden aufgelistet.</a:t>
            </a:r>
          </a:p>
          <a:p>
            <a:pPr>
              <a:lnSpc>
                <a:spcPct val="100000"/>
              </a:lnSpc>
            </a:pPr>
            <a:r>
              <a:rPr lang="de-DE" sz="1400" dirty="0"/>
              <a:t>Folien 83-85: Die Bedeutung der Initiierung und Förderung eines Zahlen- und Aufgabenblick wird erläutert. Dazu werden auch übergreifende Fokussierungen auf Merkmale, benannt, die mit den Kindern explizit erarbeitet werden müssen.</a:t>
            </a:r>
          </a:p>
          <a:p>
            <a:pPr>
              <a:lnSpc>
                <a:spcPct val="100000"/>
              </a:lnSpc>
            </a:pPr>
            <a:r>
              <a:rPr lang="de-DE" sz="1400" dirty="0"/>
              <a:t>Folien 86-95: Der weitere Lernweg zur Erarbeitung der halbschriftlichen Subtraktion wird aufgezeigt. Der Fokus liegt nun auf dem bewussten und flexiblen Einsatz der verschiedenen Rechenwege. Die Kinder sollen erkennen, dass die Wahl eines Rechenweges auf der Grundlage erkannter Zahl- und Aufgabenbeziehungen sinnvoll ist (“Rechne möglichst schlau“).</a:t>
            </a:r>
          </a:p>
          <a:p>
            <a:pPr>
              <a:lnSpc>
                <a:spcPct val="100000"/>
              </a:lnSpc>
            </a:pPr>
            <a:r>
              <a:rPr lang="de-DE" sz="1400" dirty="0"/>
              <a:t>Folien 88-90:  Aktivität (Hinweis s. Folie 87)</a:t>
            </a:r>
          </a:p>
          <a:p>
            <a:pPr>
              <a:lnSpc>
                <a:spcPct val="100000"/>
              </a:lnSpc>
            </a:pPr>
            <a:r>
              <a:rPr lang="de-DE" sz="1400" dirty="0"/>
              <a:t>Folie 98-99 Resümee und Ausblick: Nicht alle Kinder müssen alle Rechenwege am Ende sicher anwenden. Wichtig ist aber, dass die dahinter liegenden Vorstellungen für die Kinder nachvollziehbar sind. </a:t>
            </a:r>
          </a:p>
        </p:txBody>
      </p:sp>
      <p:sp>
        <p:nvSpPr>
          <p:cNvPr id="7" name="Titel 1">
            <a:extLst>
              <a:ext uri="{FF2B5EF4-FFF2-40B4-BE49-F238E27FC236}">
                <a16:creationId xmlns:a16="http://schemas.microsoft.com/office/drawing/2014/main" id="{608D2FAF-8C0A-5323-E7D4-573309D7578C}"/>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21264302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160B1-1D99-9B91-04B1-8613CAD1C4F0}"/>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9750C7F0-F33C-8B14-95B0-C4719A3C908A}"/>
              </a:ext>
            </a:extLst>
          </p:cNvPr>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a:extLst>
              <a:ext uri="{FF2B5EF4-FFF2-40B4-BE49-F238E27FC236}">
                <a16:creationId xmlns:a16="http://schemas.microsoft.com/office/drawing/2014/main" id="{32DF3333-43A0-1C18-F9BE-EAA46B5031F8}"/>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
        <p:nvSpPr>
          <p:cNvPr id="5" name="Textplatzhalter 4">
            <a:extLst>
              <a:ext uri="{FF2B5EF4-FFF2-40B4-BE49-F238E27FC236}">
                <a16:creationId xmlns:a16="http://schemas.microsoft.com/office/drawing/2014/main" id="{F39B6194-B175-FA55-1742-BD7C2223393E}"/>
              </a:ext>
            </a:extLst>
          </p:cNvPr>
          <p:cNvSpPr>
            <a:spLocks noGrp="1"/>
          </p:cNvSpPr>
          <p:nvPr>
            <p:ph type="body" sz="quarter" idx="13"/>
          </p:nvPr>
        </p:nvSpPr>
        <p:spPr/>
        <p:txBody>
          <a:bodyPr/>
          <a:lstStyle/>
          <a:p>
            <a:r>
              <a:rPr lang="de-DE" dirty="0"/>
              <a:t>ANMERKUNGEN ZUR AKTIVITÄT AUF DEN FOLIEN 80-81</a:t>
            </a:r>
          </a:p>
        </p:txBody>
      </p:sp>
      <p:sp>
        <p:nvSpPr>
          <p:cNvPr id="6" name="Inhaltsplatzhalter 5">
            <a:extLst>
              <a:ext uri="{FF2B5EF4-FFF2-40B4-BE49-F238E27FC236}">
                <a16:creationId xmlns:a16="http://schemas.microsoft.com/office/drawing/2014/main" id="{10634083-1C8E-0797-21EC-621FCD7C587E}"/>
              </a:ext>
            </a:extLst>
          </p:cNvPr>
          <p:cNvSpPr>
            <a:spLocks noGrp="1"/>
          </p:cNvSpPr>
          <p:nvPr>
            <p:ph idx="1"/>
          </p:nvPr>
        </p:nvSpPr>
        <p:spPr>
          <a:xfrm>
            <a:off x="394855" y="1568218"/>
            <a:ext cx="8354291" cy="4527819"/>
          </a:xfrm>
        </p:spPr>
        <p:txBody>
          <a:bodyPr/>
          <a:lstStyle/>
          <a:p>
            <a:r>
              <a:rPr lang="de-DE" sz="1400" b="1" dirty="0"/>
              <a:t>Ziel: </a:t>
            </a:r>
            <a:r>
              <a:rPr lang="de-DE" sz="1400" dirty="0"/>
              <a:t>Nachdenken über Zahlen- und Aufgabenmerkmale, die bestimmte Vorgehensweisen nahe legen</a:t>
            </a:r>
          </a:p>
          <a:p>
            <a:r>
              <a:rPr lang="de-DE" sz="1400" b="1" dirty="0"/>
              <a:t>Hinweise zur Durchführung: </a:t>
            </a:r>
            <a:r>
              <a:rPr lang="de-DE" sz="1400" dirty="0"/>
              <a:t>Damit Kinder einen Zahlen- und Aufgabenblick entwickeln können, der es schließlich ermöglicht, geschickte Vorgehensweisen auszuwählen, werden mit ihnen zunächst Aufgabenmerkmale besprochen.</a:t>
            </a:r>
          </a:p>
          <a:p>
            <a:r>
              <a:rPr lang="de-DE" sz="1400" dirty="0"/>
              <a:t>Die Teilnehmenden überlegen, bei welchen Aufgaben welche Vorgehensweisen gewählt werden können bzw. sollten. Dabei wird klar, dass Aufgaben auf unterschiedliche Art geschickt berechnet werden können. Wichtig ist auch hier, die Lehrkräfte darauf hinzuweisen, dass das Beschreiben der Aufgabenmerkmale und das Begründen der Wahl einer Vorgehensweise zentraler Bestandteil des Unterrichts sein sollte.</a:t>
            </a:r>
          </a:p>
          <a:p>
            <a:r>
              <a:rPr lang="de-DE" sz="1400" dirty="0"/>
              <a:t>Folie 82 zeigt die Hauptstrategien, denen jeweils ein Aufgabenmerkmal zugeordnet wird. Diese Folie kann zur Ergebnissicherung hinzugezogen werden.</a:t>
            </a:r>
          </a:p>
        </p:txBody>
      </p:sp>
    </p:spTree>
    <p:extLst>
      <p:ext uri="{BB962C8B-B14F-4D97-AF65-F5344CB8AC3E}">
        <p14:creationId xmlns:p14="http://schemas.microsoft.com/office/powerpoint/2010/main" val="3352904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165834" cy="5031449"/>
          </a:xfrm>
        </p:spPr>
        <p:txBody>
          <a:bodyPr/>
          <a:lstStyle/>
          <a:p>
            <a:pPr>
              <a:lnSpc>
                <a:spcPct val="100000"/>
              </a:lnSpc>
            </a:pPr>
            <a:r>
              <a:rPr lang="de-DE" b="1" dirty="0"/>
              <a:t>Reflexion des Erprobungsauftrags</a:t>
            </a:r>
          </a:p>
          <a:p>
            <a:r>
              <a:rPr lang="de-DE" dirty="0"/>
              <a:t>Bedeutung und Kompetenzerwartungen</a:t>
            </a:r>
          </a:p>
          <a:p>
            <a:r>
              <a:rPr lang="de-DE" dirty="0"/>
              <a:t>Rechenwege darstellen, erklären und anwenden</a:t>
            </a:r>
            <a:endParaRPr lang="de-DE" dirty="0">
              <a:latin typeface="Arial" panose="020B0604020202020204" pitchFamily="34" charset="0"/>
              <a:cs typeface="Arial" panose="020B0604020202020204" pitchFamily="34" charset="0"/>
            </a:endParaRPr>
          </a:p>
          <a:p>
            <a:r>
              <a:rPr lang="de-DE" dirty="0"/>
              <a:t>Rechenwege flexibel einsetzen</a:t>
            </a:r>
            <a:endParaRPr lang="de-DE" dirty="0">
              <a:latin typeface="Arial" panose="020B0604020202020204" pitchFamily="34" charset="0"/>
              <a:cs typeface="Arial" panose="020B0604020202020204" pitchFamily="34" charset="0"/>
            </a:endParaRPr>
          </a:p>
          <a:p>
            <a:r>
              <a:rPr lang="de-DE" dirty="0"/>
              <a:t>Reflexion und Abschluss</a:t>
            </a:r>
          </a:p>
          <a:p>
            <a:pPr lvl="1"/>
            <a:endParaRPr lang="de-DE" dirty="0"/>
          </a:p>
          <a:p>
            <a:pPr lvl="1"/>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marL="0" marR="0" lvl="0" indent="0" algn="l" defTabSz="457200" rtl="0" eaLnBrk="1" fontAlgn="auto" latinLnBrk="0" hangingPunct="1">
              <a:lnSpc>
                <a:spcPct val="150000"/>
              </a:lnSpc>
              <a:spcBef>
                <a:spcPts val="0"/>
              </a:spcBef>
              <a:spcAft>
                <a:spcPts val="0"/>
              </a:spcAft>
              <a:buClrTx/>
              <a:buSzTx/>
              <a:buFontTx/>
              <a:buNone/>
              <a:tabLst/>
              <a:defRPr/>
            </a:pPr>
            <a:fld id="{9CC0DFF4-0E52-664F-9497-C7020479C29E}" type="datetime6">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l" defTabSz="457200" rtl="0" eaLnBrk="1" fontAlgn="auto" latinLnBrk="0" hangingPunct="1">
                <a:lnSpc>
                  <a:spcPct val="150000"/>
                </a:lnSpc>
                <a:spcBef>
                  <a:spcPts val="0"/>
                </a:spcBef>
                <a:spcAft>
                  <a:spcPts val="0"/>
                </a:spcAft>
                <a:buClrTx/>
                <a:buSzTx/>
                <a:buFontTx/>
                <a:buNone/>
                <a:tabLst/>
                <a:defRPr/>
              </a:pPr>
              <a:t>April 24</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pPr marL="0" marR="0" lvl="0" indent="0" algn="r" defTabSz="457200" rtl="0" eaLnBrk="1" fontAlgn="auto" latinLnBrk="0" hangingPunct="1">
              <a:lnSpc>
                <a:spcPct val="150000"/>
              </a:lnSpc>
              <a:spcBef>
                <a:spcPts val="0"/>
              </a:spcBef>
              <a:spcAft>
                <a:spcPts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50000"/>
                </a:lnSpc>
                <a:spcBef>
                  <a:spcPts val="0"/>
                </a:spcBef>
                <a:spcAft>
                  <a:spcPts val="0"/>
                </a:spcAft>
                <a:buClrTx/>
                <a:buSzTx/>
                <a:buFontTx/>
                <a:buNone/>
                <a:tabLst/>
                <a:defRPr/>
              </a:pPr>
              <a:t>8</a:t>
            </a:fld>
            <a:endParaRPr kumimoji="0" lang="de-DE" sz="12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59342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8542C-AFCD-2D02-18D7-6CCD7D12B356}"/>
              </a:ext>
            </a:extLst>
          </p:cNvPr>
          <p:cNvSpPr>
            <a:spLocks noGrp="1"/>
          </p:cNvSpPr>
          <p:nvPr>
            <p:ph type="title"/>
          </p:nvPr>
        </p:nvSpPr>
        <p:spPr>
          <a:xfrm>
            <a:off x="1096423" y="382774"/>
            <a:ext cx="7847552" cy="603704"/>
          </a:xfrm>
        </p:spPr>
        <p:txBody>
          <a:bodyPr>
            <a:normAutofit/>
          </a:bodyPr>
          <a:lstStyle/>
          <a:p>
            <a:r>
              <a:rPr lang="de-DE" dirty="0"/>
              <a:t>Rechenwege flexibel einsetzen</a:t>
            </a:r>
          </a:p>
        </p:txBody>
      </p:sp>
      <p:sp>
        <p:nvSpPr>
          <p:cNvPr id="4" name="Textplatzhalter 3">
            <a:extLst>
              <a:ext uri="{FF2B5EF4-FFF2-40B4-BE49-F238E27FC236}">
                <a16:creationId xmlns:a16="http://schemas.microsoft.com/office/drawing/2014/main" id="{6285878D-D18A-73A7-2B2C-84EAC79E9B2E}"/>
              </a:ext>
            </a:extLst>
          </p:cNvPr>
          <p:cNvSpPr>
            <a:spLocks noGrp="1"/>
          </p:cNvSpPr>
          <p:nvPr>
            <p:ph type="body" sz="quarter" idx="14"/>
          </p:nvPr>
        </p:nvSpPr>
        <p:spPr>
          <a:xfrm>
            <a:off x="1763316" y="1660386"/>
            <a:ext cx="6438900" cy="1182827"/>
          </a:xfrm>
        </p:spPr>
        <p:txBody>
          <a:bodyPr>
            <a:normAutofit fontScale="92500" lnSpcReduction="10000"/>
          </a:bodyPr>
          <a:lstStyle/>
          <a:p>
            <a:r>
              <a:rPr lang="de-DE" sz="2400" dirty="0"/>
              <a:t>Betrachten Sie die Aufgaben. </a:t>
            </a:r>
          </a:p>
          <a:p>
            <a:r>
              <a:rPr lang="de-DE" sz="2400" dirty="0"/>
              <a:t>Notieren Sie besondere Merkmale.</a:t>
            </a:r>
          </a:p>
          <a:p>
            <a:endParaRPr lang="de-DE" dirty="0"/>
          </a:p>
        </p:txBody>
      </p:sp>
      <p:sp>
        <p:nvSpPr>
          <p:cNvPr id="5" name="Datumsplatzhalter 4">
            <a:extLst>
              <a:ext uri="{FF2B5EF4-FFF2-40B4-BE49-F238E27FC236}">
                <a16:creationId xmlns:a16="http://schemas.microsoft.com/office/drawing/2014/main" id="{2D3FDCE3-CC1B-032D-7C6E-02BC1BDCF0D2}"/>
              </a:ext>
            </a:extLst>
          </p:cNvPr>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a:extLst>
              <a:ext uri="{FF2B5EF4-FFF2-40B4-BE49-F238E27FC236}">
                <a16:creationId xmlns:a16="http://schemas.microsoft.com/office/drawing/2014/main" id="{3B1AE5A6-59EF-DDC5-827F-3160C798793A}"/>
              </a:ext>
            </a:extLst>
          </p:cNvPr>
          <p:cNvSpPr>
            <a:spLocks noGrp="1"/>
          </p:cNvSpPr>
          <p:nvPr>
            <p:ph type="sldNum" sz="quarter" idx="12"/>
          </p:nvPr>
        </p:nvSpPr>
        <p:spPr/>
        <p:txBody>
          <a:bodyPr/>
          <a:lstStyle/>
          <a:p>
            <a:fld id="{C3752B7C-18A9-864D-BBCB-54A9F41B5594}" type="slidenum">
              <a:rPr lang="de-DE" smtClean="0"/>
              <a:pPr/>
              <a:t>80</a:t>
            </a:fld>
            <a:endParaRPr lang="de-DE" dirty="0"/>
          </a:p>
        </p:txBody>
      </p:sp>
      <p:sp>
        <p:nvSpPr>
          <p:cNvPr id="7" name="Textplatzhalter 2">
            <a:extLst>
              <a:ext uri="{FF2B5EF4-FFF2-40B4-BE49-F238E27FC236}">
                <a16:creationId xmlns:a16="http://schemas.microsoft.com/office/drawing/2014/main" id="{B2C6E034-0D71-D5DB-A3C6-30C1C98DF9B9}"/>
              </a:ext>
            </a:extLst>
          </p:cNvPr>
          <p:cNvSpPr>
            <a:spLocks noGrp="1"/>
          </p:cNvSpPr>
          <p:nvPr>
            <p:ph type="body" sz="quarter" idx="13"/>
          </p:nvPr>
        </p:nvSpPr>
        <p:spPr>
          <a:xfrm>
            <a:off x="1196436" y="5028630"/>
            <a:ext cx="7518940" cy="1072134"/>
          </a:xfrm>
        </p:spPr>
        <p:txBody>
          <a:bodyPr>
            <a:normAutofit fontScale="77500" lnSpcReduction="20000"/>
          </a:bodyPr>
          <a:lstStyle/>
          <a:p>
            <a:pPr marL="285750" indent="-285750">
              <a:buFont typeface="Arial" panose="020B0604020202020204" pitchFamily="34" charset="0"/>
              <a:buChar char="•"/>
            </a:pPr>
            <a:r>
              <a:rPr lang="de-DE" dirty="0"/>
              <a:t>Was sind besondere Zahlen- und Aufgabenmerkmale (bei diesen Aufgaben)? </a:t>
            </a:r>
          </a:p>
          <a:p>
            <a:pPr marL="285750" indent="-285750">
              <a:buFont typeface="Arial" panose="020B0604020202020204" pitchFamily="34" charset="0"/>
              <a:buChar char="•"/>
            </a:pPr>
            <a:r>
              <a:rPr lang="de-DE" dirty="0"/>
              <a:t>Bei welchen Aufgabenmerkmalen bietet sich welcher Rechenweg besonders an? Wann ist ein Rechenweg besonders schlau bzw. geschickt? </a:t>
            </a:r>
          </a:p>
          <a:p>
            <a:pPr marL="285750" indent="-285750">
              <a:buFont typeface="Arial" panose="020B0604020202020204" pitchFamily="34" charset="0"/>
              <a:buChar char="•"/>
            </a:pPr>
            <a:endParaRPr lang="de-DE" dirty="0"/>
          </a:p>
        </p:txBody>
      </p:sp>
      <p:pic>
        <p:nvPicPr>
          <p:cNvPr id="9" name="Grafik 8">
            <a:extLst>
              <a:ext uri="{FF2B5EF4-FFF2-40B4-BE49-F238E27FC236}">
                <a16:creationId xmlns:a16="http://schemas.microsoft.com/office/drawing/2014/main" id="{66EE56C6-DE2B-FECE-0A86-B45C89D4F0F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58268" y="2799929"/>
            <a:ext cx="4741690" cy="2397685"/>
          </a:xfrm>
          <a:prstGeom prst="rect">
            <a:avLst/>
          </a:prstGeom>
        </p:spPr>
      </p:pic>
      <p:grpSp>
        <p:nvGrpSpPr>
          <p:cNvPr id="21" name="Gruppieren 20">
            <a:extLst>
              <a:ext uri="{FF2B5EF4-FFF2-40B4-BE49-F238E27FC236}">
                <a16:creationId xmlns:a16="http://schemas.microsoft.com/office/drawing/2014/main" id="{31BC4E91-38EE-730F-2BE1-AB6715254A64}"/>
              </a:ext>
            </a:extLst>
          </p:cNvPr>
          <p:cNvGrpSpPr/>
          <p:nvPr/>
        </p:nvGrpSpPr>
        <p:grpSpPr>
          <a:xfrm>
            <a:off x="2386077" y="2987010"/>
            <a:ext cx="4625997" cy="1686597"/>
            <a:chOff x="2386077" y="2987010"/>
            <a:chExt cx="4625997" cy="1686597"/>
          </a:xfrm>
        </p:grpSpPr>
        <p:sp>
          <p:nvSpPr>
            <p:cNvPr id="10" name="Textfeld 9">
              <a:extLst>
                <a:ext uri="{FF2B5EF4-FFF2-40B4-BE49-F238E27FC236}">
                  <a16:creationId xmlns:a16="http://schemas.microsoft.com/office/drawing/2014/main" id="{E4511016-B9A9-EEEE-90C5-A835B522E848}"/>
                </a:ext>
              </a:extLst>
            </p:cNvPr>
            <p:cNvSpPr txBox="1"/>
            <p:nvPr/>
          </p:nvSpPr>
          <p:spPr>
            <a:xfrm>
              <a:off x="2386077" y="2987010"/>
              <a:ext cx="1234440" cy="276999"/>
            </a:xfrm>
            <a:prstGeom prst="rect">
              <a:avLst/>
            </a:prstGeom>
            <a:noFill/>
          </p:spPr>
          <p:txBody>
            <a:bodyPr wrap="square" rtlCol="0">
              <a:spAutoFit/>
            </a:bodyPr>
            <a:lstStyle/>
            <a:p>
              <a:r>
                <a:rPr lang="de-DE" sz="1200" dirty="0">
                  <a:solidFill>
                    <a:schemeClr val="bg1"/>
                  </a:solidFill>
                  <a:latin typeface="Comic Sans MS" panose="030F0902030302020204" pitchFamily="66" charset="0"/>
                </a:rPr>
                <a:t>Stellenweise</a:t>
              </a:r>
            </a:p>
          </p:txBody>
        </p:sp>
        <p:sp>
          <p:nvSpPr>
            <p:cNvPr id="12" name="Textfeld 11">
              <a:extLst>
                <a:ext uri="{FF2B5EF4-FFF2-40B4-BE49-F238E27FC236}">
                  <a16:creationId xmlns:a16="http://schemas.microsoft.com/office/drawing/2014/main" id="{33D5CBBE-24EB-00E7-C8CB-D72F198C9F40}"/>
                </a:ext>
              </a:extLst>
            </p:cNvPr>
            <p:cNvSpPr txBox="1"/>
            <p:nvPr/>
          </p:nvSpPr>
          <p:spPr>
            <a:xfrm>
              <a:off x="3394673" y="2987010"/>
              <a:ext cx="1234440" cy="276999"/>
            </a:xfrm>
            <a:prstGeom prst="rect">
              <a:avLst/>
            </a:prstGeom>
            <a:noFill/>
          </p:spPr>
          <p:txBody>
            <a:bodyPr wrap="square" rtlCol="0">
              <a:spAutoFit/>
            </a:bodyPr>
            <a:lstStyle/>
            <a:p>
              <a:r>
                <a:rPr lang="de-DE" sz="1200" dirty="0">
                  <a:solidFill>
                    <a:schemeClr val="bg1"/>
                  </a:solidFill>
                  <a:latin typeface="Comic Sans MS" panose="030F0902030302020204" pitchFamily="66" charset="0"/>
                </a:rPr>
                <a:t>Schrittweise</a:t>
              </a:r>
            </a:p>
          </p:txBody>
        </p:sp>
        <p:sp>
          <p:nvSpPr>
            <p:cNvPr id="13" name="Textfeld 12">
              <a:extLst>
                <a:ext uri="{FF2B5EF4-FFF2-40B4-BE49-F238E27FC236}">
                  <a16:creationId xmlns:a16="http://schemas.microsoft.com/office/drawing/2014/main" id="{5433073A-CBB4-27C2-A784-8A2BBA30252D}"/>
                </a:ext>
              </a:extLst>
            </p:cNvPr>
            <p:cNvSpPr txBox="1"/>
            <p:nvPr/>
          </p:nvSpPr>
          <p:spPr>
            <a:xfrm>
              <a:off x="4506845" y="2996296"/>
              <a:ext cx="1234440" cy="276999"/>
            </a:xfrm>
            <a:prstGeom prst="rect">
              <a:avLst/>
            </a:prstGeom>
            <a:noFill/>
          </p:spPr>
          <p:txBody>
            <a:bodyPr wrap="square" rtlCol="0">
              <a:spAutoFit/>
            </a:bodyPr>
            <a:lstStyle/>
            <a:p>
              <a:r>
                <a:rPr lang="de-DE" sz="1200" dirty="0">
                  <a:solidFill>
                    <a:schemeClr val="bg1"/>
                  </a:solidFill>
                  <a:latin typeface="Comic Sans MS" panose="030F0902030302020204" pitchFamily="66" charset="0"/>
                </a:rPr>
                <a:t>Hilfsaufgabe</a:t>
              </a:r>
            </a:p>
          </p:txBody>
        </p:sp>
        <p:sp>
          <p:nvSpPr>
            <p:cNvPr id="14" name="Textfeld 13">
              <a:extLst>
                <a:ext uri="{FF2B5EF4-FFF2-40B4-BE49-F238E27FC236}">
                  <a16:creationId xmlns:a16="http://schemas.microsoft.com/office/drawing/2014/main" id="{6797648C-801B-BC9A-32A4-71A328A8030D}"/>
                </a:ext>
              </a:extLst>
            </p:cNvPr>
            <p:cNvSpPr txBox="1"/>
            <p:nvPr/>
          </p:nvSpPr>
          <p:spPr>
            <a:xfrm>
              <a:off x="5777634" y="2987010"/>
              <a:ext cx="1234440" cy="276999"/>
            </a:xfrm>
            <a:prstGeom prst="rect">
              <a:avLst/>
            </a:prstGeom>
            <a:noFill/>
          </p:spPr>
          <p:txBody>
            <a:bodyPr wrap="square" rtlCol="0">
              <a:spAutoFit/>
            </a:bodyPr>
            <a:lstStyle/>
            <a:p>
              <a:r>
                <a:rPr lang="de-DE" sz="1200" dirty="0">
                  <a:solidFill>
                    <a:schemeClr val="bg1"/>
                  </a:solidFill>
                  <a:latin typeface="Comic Sans MS" panose="030F0902030302020204" pitchFamily="66" charset="0"/>
                </a:rPr>
                <a:t>Ergänzen</a:t>
              </a:r>
            </a:p>
          </p:txBody>
        </p:sp>
        <p:sp>
          <p:nvSpPr>
            <p:cNvPr id="15" name="Textfeld 14">
              <a:extLst>
                <a:ext uri="{FF2B5EF4-FFF2-40B4-BE49-F238E27FC236}">
                  <a16:creationId xmlns:a16="http://schemas.microsoft.com/office/drawing/2014/main" id="{1A1D1107-69EC-1BA2-9D13-BA53789ACD33}"/>
                </a:ext>
              </a:extLst>
            </p:cNvPr>
            <p:cNvSpPr txBox="1"/>
            <p:nvPr/>
          </p:nvSpPr>
          <p:spPr>
            <a:xfrm>
              <a:off x="2530857" y="3715818"/>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46 – 23</a:t>
              </a:r>
            </a:p>
          </p:txBody>
        </p:sp>
        <p:sp>
          <p:nvSpPr>
            <p:cNvPr id="16" name="Textfeld 15">
              <a:extLst>
                <a:ext uri="{FF2B5EF4-FFF2-40B4-BE49-F238E27FC236}">
                  <a16:creationId xmlns:a16="http://schemas.microsoft.com/office/drawing/2014/main" id="{77610428-9AFB-FDEC-1A90-F2037166713D}"/>
                </a:ext>
              </a:extLst>
            </p:cNvPr>
            <p:cNvSpPr txBox="1"/>
            <p:nvPr/>
          </p:nvSpPr>
          <p:spPr>
            <a:xfrm>
              <a:off x="3272405" y="4181859"/>
              <a:ext cx="712855"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34 – 16</a:t>
              </a:r>
            </a:p>
          </p:txBody>
        </p:sp>
        <p:sp>
          <p:nvSpPr>
            <p:cNvPr id="17" name="Textfeld 16">
              <a:extLst>
                <a:ext uri="{FF2B5EF4-FFF2-40B4-BE49-F238E27FC236}">
                  <a16:creationId xmlns:a16="http://schemas.microsoft.com/office/drawing/2014/main" id="{8D48B735-E5E6-B80C-074B-3FC50D5E2F18}"/>
                </a:ext>
              </a:extLst>
            </p:cNvPr>
            <p:cNvSpPr txBox="1"/>
            <p:nvPr/>
          </p:nvSpPr>
          <p:spPr>
            <a:xfrm>
              <a:off x="4506845" y="4003177"/>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25 – 18</a:t>
              </a:r>
            </a:p>
          </p:txBody>
        </p:sp>
        <p:sp>
          <p:nvSpPr>
            <p:cNvPr id="18" name="Textfeld 17">
              <a:extLst>
                <a:ext uri="{FF2B5EF4-FFF2-40B4-BE49-F238E27FC236}">
                  <a16:creationId xmlns:a16="http://schemas.microsoft.com/office/drawing/2014/main" id="{2F5BCF47-E23C-E848-BB67-C1220050A2EF}"/>
                </a:ext>
              </a:extLst>
            </p:cNvPr>
            <p:cNvSpPr txBox="1"/>
            <p:nvPr/>
          </p:nvSpPr>
          <p:spPr>
            <a:xfrm>
              <a:off x="4109438" y="4328246"/>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21 – 19</a:t>
              </a:r>
            </a:p>
          </p:txBody>
        </p:sp>
        <p:sp>
          <p:nvSpPr>
            <p:cNvPr id="19" name="Textfeld 18">
              <a:extLst>
                <a:ext uri="{FF2B5EF4-FFF2-40B4-BE49-F238E27FC236}">
                  <a16:creationId xmlns:a16="http://schemas.microsoft.com/office/drawing/2014/main" id="{DA857693-D37A-24AE-B7BF-83F1FF3F9E0E}"/>
                </a:ext>
              </a:extLst>
            </p:cNvPr>
            <p:cNvSpPr txBox="1"/>
            <p:nvPr/>
          </p:nvSpPr>
          <p:spPr>
            <a:xfrm>
              <a:off x="4955906" y="4396608"/>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62 – 27</a:t>
              </a:r>
            </a:p>
          </p:txBody>
        </p:sp>
        <p:sp>
          <p:nvSpPr>
            <p:cNvPr id="20" name="Textfeld 19">
              <a:extLst>
                <a:ext uri="{FF2B5EF4-FFF2-40B4-BE49-F238E27FC236}">
                  <a16:creationId xmlns:a16="http://schemas.microsoft.com/office/drawing/2014/main" id="{CD2DBE28-818C-10C6-FFEF-4DDE0D4E89E7}"/>
                </a:ext>
              </a:extLst>
            </p:cNvPr>
            <p:cNvSpPr txBox="1"/>
            <p:nvPr/>
          </p:nvSpPr>
          <p:spPr>
            <a:xfrm>
              <a:off x="5812780" y="3429000"/>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51 – 48</a:t>
              </a:r>
            </a:p>
          </p:txBody>
        </p:sp>
      </p:grpSp>
      <p:sp>
        <p:nvSpPr>
          <p:cNvPr id="3" name="Textfeld 2">
            <a:extLst>
              <a:ext uri="{FF2B5EF4-FFF2-40B4-BE49-F238E27FC236}">
                <a16:creationId xmlns:a16="http://schemas.microsoft.com/office/drawing/2014/main" id="{B658E86C-2AD0-977B-4C02-CD5CCB3EC374}"/>
              </a:ext>
            </a:extLst>
          </p:cNvPr>
          <p:cNvSpPr txBox="1"/>
          <p:nvPr/>
        </p:nvSpPr>
        <p:spPr>
          <a:xfrm>
            <a:off x="6999958" y="4694052"/>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25659074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26ED90-4EB4-C56B-01C5-B1AAB489DD02}"/>
              </a:ext>
            </a:extLst>
          </p:cNvPr>
          <p:cNvSpPr>
            <a:spLocks noGrp="1"/>
          </p:cNvSpPr>
          <p:nvPr>
            <p:ph type="title"/>
          </p:nvPr>
        </p:nvSpPr>
        <p:spPr>
          <a:xfrm>
            <a:off x="1096423" y="382774"/>
            <a:ext cx="8047577" cy="603704"/>
          </a:xfrm>
        </p:spPr>
        <p:txBody>
          <a:bodyPr>
            <a:normAutofit/>
          </a:bodyPr>
          <a:lstStyle/>
          <a:p>
            <a:r>
              <a:rPr lang="de-DE" dirty="0"/>
              <a:t>Rechenwege flexibel einsetzen</a:t>
            </a:r>
          </a:p>
        </p:txBody>
      </p:sp>
      <p:sp>
        <p:nvSpPr>
          <p:cNvPr id="4" name="Textplatzhalter 3">
            <a:extLst>
              <a:ext uri="{FF2B5EF4-FFF2-40B4-BE49-F238E27FC236}">
                <a16:creationId xmlns:a16="http://schemas.microsoft.com/office/drawing/2014/main" id="{BC817B31-D339-352C-2FB5-2985D97A8A56}"/>
              </a:ext>
            </a:extLst>
          </p:cNvPr>
          <p:cNvSpPr>
            <a:spLocks noGrp="1"/>
          </p:cNvSpPr>
          <p:nvPr>
            <p:ph type="body" sz="quarter" idx="14"/>
          </p:nvPr>
        </p:nvSpPr>
        <p:spPr>
          <a:xfrm>
            <a:off x="1763316" y="1660386"/>
            <a:ext cx="6438900" cy="1482863"/>
          </a:xfrm>
        </p:spPr>
        <p:txBody>
          <a:bodyPr>
            <a:normAutofit/>
          </a:bodyPr>
          <a:lstStyle/>
          <a:p>
            <a:r>
              <a:rPr lang="de-DE" sz="1800" dirty="0"/>
              <a:t>Vergleichen Sie Ihre Ergebnisse mit den Beschreibungen der Kinder in dem </a:t>
            </a:r>
            <a:r>
              <a:rPr lang="de-DE" sz="1800" dirty="0" err="1"/>
              <a:t>MahikoKids</a:t>
            </a:r>
            <a:r>
              <a:rPr lang="de-DE" sz="1800" dirty="0"/>
              <a:t>-Lernvideo.</a:t>
            </a:r>
          </a:p>
        </p:txBody>
      </p:sp>
      <p:sp>
        <p:nvSpPr>
          <p:cNvPr id="5" name="Datumsplatzhalter 4">
            <a:extLst>
              <a:ext uri="{FF2B5EF4-FFF2-40B4-BE49-F238E27FC236}">
                <a16:creationId xmlns:a16="http://schemas.microsoft.com/office/drawing/2014/main" id="{B9DCB5D8-80CC-3EBD-E974-9A8C80B12956}"/>
              </a:ext>
            </a:extLst>
          </p:cNvPr>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a:extLst>
              <a:ext uri="{FF2B5EF4-FFF2-40B4-BE49-F238E27FC236}">
                <a16:creationId xmlns:a16="http://schemas.microsoft.com/office/drawing/2014/main" id="{DFA337B1-7304-5C1B-B65D-644E91467B43}"/>
              </a:ext>
            </a:extLst>
          </p:cNvPr>
          <p:cNvSpPr>
            <a:spLocks noGrp="1"/>
          </p:cNvSpPr>
          <p:nvPr>
            <p:ph type="sldNum" sz="quarter" idx="12"/>
          </p:nvPr>
        </p:nvSpPr>
        <p:spPr/>
        <p:txBody>
          <a:bodyPr/>
          <a:lstStyle/>
          <a:p>
            <a:fld id="{C3752B7C-18A9-864D-BBCB-54A9F41B5594}" type="slidenum">
              <a:rPr lang="de-DE" smtClean="0"/>
              <a:pPr/>
              <a:t>81</a:t>
            </a:fld>
            <a:endParaRPr lang="de-DE" dirty="0"/>
          </a:p>
        </p:txBody>
      </p:sp>
      <p:grpSp>
        <p:nvGrpSpPr>
          <p:cNvPr id="9" name="Gruppieren 8">
            <a:extLst>
              <a:ext uri="{FF2B5EF4-FFF2-40B4-BE49-F238E27FC236}">
                <a16:creationId xmlns:a16="http://schemas.microsoft.com/office/drawing/2014/main" id="{31B0A9B6-45BA-7510-1FE2-1C1B4812F2E5}"/>
              </a:ext>
            </a:extLst>
          </p:cNvPr>
          <p:cNvGrpSpPr>
            <a:grpSpLocks noChangeAspect="1"/>
          </p:cNvGrpSpPr>
          <p:nvPr/>
        </p:nvGrpSpPr>
        <p:grpSpPr>
          <a:xfrm>
            <a:off x="3095302" y="3356221"/>
            <a:ext cx="3774927" cy="2823125"/>
            <a:chOff x="1234395" y="2838282"/>
            <a:chExt cx="4511713" cy="3374139"/>
          </a:xfrm>
        </p:grpSpPr>
        <p:grpSp>
          <p:nvGrpSpPr>
            <p:cNvPr id="18" name="Gruppieren 17">
              <a:extLst>
                <a:ext uri="{FF2B5EF4-FFF2-40B4-BE49-F238E27FC236}">
                  <a16:creationId xmlns:a16="http://schemas.microsoft.com/office/drawing/2014/main" id="{28EAF3C3-6E2D-2D99-5A62-50D67D94BFE6}"/>
                </a:ext>
              </a:extLst>
            </p:cNvPr>
            <p:cNvGrpSpPr>
              <a:grpSpLocks noChangeAspect="1"/>
            </p:cNvGrpSpPr>
            <p:nvPr/>
          </p:nvGrpSpPr>
          <p:grpSpPr>
            <a:xfrm>
              <a:off x="1234395" y="2838282"/>
              <a:ext cx="4511713" cy="3374139"/>
              <a:chOff x="3676734" y="2927627"/>
              <a:chExt cx="4743300" cy="3547334"/>
            </a:xfrm>
          </p:grpSpPr>
          <p:sp>
            <p:nvSpPr>
              <p:cNvPr id="21" name="Abgerundetes Rechteck 20">
                <a:extLst>
                  <a:ext uri="{FF2B5EF4-FFF2-40B4-BE49-F238E27FC236}">
                    <a16:creationId xmlns:a16="http://schemas.microsoft.com/office/drawing/2014/main" id="{3A8D0D36-011D-FF08-56D9-CC13FCC19477}"/>
                  </a:ext>
                </a:extLst>
              </p:cNvPr>
              <p:cNvSpPr/>
              <p:nvPr/>
            </p:nvSpPr>
            <p:spPr>
              <a:xfrm>
                <a:off x="3676734" y="2927627"/>
                <a:ext cx="4743300" cy="3547334"/>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nvGrpSpPr>
              <p:cNvPr id="22" name="Gruppieren 21">
                <a:extLst>
                  <a:ext uri="{FF2B5EF4-FFF2-40B4-BE49-F238E27FC236}">
                    <a16:creationId xmlns:a16="http://schemas.microsoft.com/office/drawing/2014/main" id="{F12187FE-D8F9-133C-AA26-FA799B4BBEF9}"/>
                  </a:ext>
                </a:extLst>
              </p:cNvPr>
              <p:cNvGrpSpPr>
                <a:grpSpLocks noChangeAspect="1"/>
              </p:cNvGrpSpPr>
              <p:nvPr/>
            </p:nvGrpSpPr>
            <p:grpSpPr>
              <a:xfrm>
                <a:off x="3792315" y="3162924"/>
                <a:ext cx="4512138" cy="3126404"/>
                <a:chOff x="423657" y="2327595"/>
                <a:chExt cx="5416456" cy="3752995"/>
              </a:xfrm>
            </p:grpSpPr>
            <p:sp>
              <p:nvSpPr>
                <p:cNvPr id="23" name="Rechteck 22">
                  <a:extLst>
                    <a:ext uri="{FF2B5EF4-FFF2-40B4-BE49-F238E27FC236}">
                      <a16:creationId xmlns:a16="http://schemas.microsoft.com/office/drawing/2014/main" id="{49B42104-672C-AE56-A98A-0AA2D284996E}"/>
                    </a:ext>
                  </a:extLst>
                </p:cNvPr>
                <p:cNvSpPr/>
                <p:nvPr/>
              </p:nvSpPr>
              <p:spPr>
                <a:xfrm>
                  <a:off x="423657" y="2327596"/>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CEA670BD-84FB-C0C8-9705-9A3476F77627}"/>
                    </a:ext>
                  </a:extLst>
                </p:cNvPr>
                <p:cNvPicPr>
                  <a:picLocks noChangeAspect="1"/>
                </p:cNvPicPr>
                <p:nvPr/>
              </p:nvPicPr>
              <p:blipFill rotWithShape="1">
                <a:blip r:embed="rId3">
                  <a:extLst>
                    <a:ext uri="{28A0092B-C50C-407E-A947-70E740481C1C}">
                      <a14:useLocalDpi xmlns:a14="http://schemas.microsoft.com/office/drawing/2010/main" val="0"/>
                    </a:ext>
                  </a:extLst>
                </a:blip>
                <a:srcRect t="5507" b="72610"/>
                <a:stretch/>
              </p:blipFill>
              <p:spPr>
                <a:xfrm>
                  <a:off x="423657" y="2327595"/>
                  <a:ext cx="5416456" cy="882399"/>
                </a:xfrm>
                <a:prstGeom prst="rect">
                  <a:avLst/>
                </a:prstGeom>
              </p:spPr>
            </p:pic>
          </p:grpSp>
        </p:grpSp>
        <p:pic>
          <p:nvPicPr>
            <p:cNvPr id="3" name="Grafik 2">
              <a:extLst>
                <a:ext uri="{FF2B5EF4-FFF2-40B4-BE49-F238E27FC236}">
                  <a16:creationId xmlns:a16="http://schemas.microsoft.com/office/drawing/2014/main" id="{968B4EB0-45FB-F554-CE8A-7536BBB3C75D}"/>
                </a:ext>
              </a:extLst>
            </p:cNvPr>
            <p:cNvPicPr>
              <a:picLocks noChangeAspect="1"/>
            </p:cNvPicPr>
            <p:nvPr/>
          </p:nvPicPr>
          <p:blipFill>
            <a:blip r:embed="rId4"/>
            <a:stretch>
              <a:fillRect/>
            </a:stretch>
          </p:blipFill>
          <p:spPr>
            <a:xfrm>
              <a:off x="1491415" y="3714752"/>
              <a:ext cx="3997672" cy="2248171"/>
            </a:xfrm>
            <a:prstGeom prst="rect">
              <a:avLst/>
            </a:prstGeom>
          </p:spPr>
        </p:pic>
      </p:grpSp>
      <p:pic>
        <p:nvPicPr>
          <p:cNvPr id="7" name="Grafik 6">
            <a:extLst>
              <a:ext uri="{FF2B5EF4-FFF2-40B4-BE49-F238E27FC236}">
                <a16:creationId xmlns:a16="http://schemas.microsoft.com/office/drawing/2014/main" id="{56EE49CD-4ACB-111F-CF97-11DC49B20D1F}"/>
              </a:ext>
            </a:extLst>
          </p:cNvPr>
          <p:cNvPicPr>
            <a:picLocks noChangeAspect="1"/>
          </p:cNvPicPr>
          <p:nvPr/>
        </p:nvPicPr>
        <p:blipFill>
          <a:blip r:embed="rId5"/>
          <a:stretch>
            <a:fillRect/>
          </a:stretch>
        </p:blipFill>
        <p:spPr>
          <a:xfrm>
            <a:off x="7160258" y="4089559"/>
            <a:ext cx="1224226" cy="1217368"/>
          </a:xfrm>
          <a:prstGeom prst="rect">
            <a:avLst/>
          </a:prstGeom>
        </p:spPr>
      </p:pic>
      <p:sp>
        <p:nvSpPr>
          <p:cNvPr id="8" name="Textfeld 7">
            <a:extLst>
              <a:ext uri="{FF2B5EF4-FFF2-40B4-BE49-F238E27FC236}">
                <a16:creationId xmlns:a16="http://schemas.microsoft.com/office/drawing/2014/main" id="{9729961E-C81D-913F-44C3-8E45DD5158CE}"/>
              </a:ext>
            </a:extLst>
          </p:cNvPr>
          <p:cNvSpPr txBox="1"/>
          <p:nvPr/>
        </p:nvSpPr>
        <p:spPr>
          <a:xfrm>
            <a:off x="6955149" y="5372654"/>
            <a:ext cx="1804286" cy="215444"/>
          </a:xfrm>
          <a:prstGeom prst="rect">
            <a:avLst/>
          </a:prstGeom>
          <a:noFill/>
        </p:spPr>
        <p:txBody>
          <a:bodyPr wrap="square" rtlCol="0">
            <a:spAutoFit/>
          </a:bodyPr>
          <a:lstStyle/>
          <a:p>
            <a:r>
              <a:rPr lang="de-DE" sz="800" b="0" i="0" u="none" strike="noStrike" dirty="0">
                <a:solidFill>
                  <a:srgbClr val="222222"/>
                </a:solidFill>
                <a:effectLst/>
              </a:rPr>
              <a:t>https://</a:t>
            </a:r>
            <a:r>
              <a:rPr lang="de-DE" sz="800" b="0" i="0" u="none" strike="noStrike" dirty="0" err="1">
                <a:solidFill>
                  <a:srgbClr val="222222"/>
                </a:solidFill>
                <a:effectLst/>
              </a:rPr>
              <a:t>mahiko.dzlm.de</a:t>
            </a:r>
            <a:r>
              <a:rPr lang="de-DE" sz="800" b="0" i="0" u="none" strike="noStrike" dirty="0">
                <a:solidFill>
                  <a:srgbClr val="222222"/>
                </a:solidFill>
                <a:effectLst/>
              </a:rPr>
              <a:t>/</a:t>
            </a:r>
            <a:r>
              <a:rPr lang="de-DE" sz="800" b="0" i="0" u="none" strike="noStrike" dirty="0" err="1">
                <a:solidFill>
                  <a:srgbClr val="222222"/>
                </a:solidFill>
                <a:effectLst/>
              </a:rPr>
              <a:t>node</a:t>
            </a:r>
            <a:r>
              <a:rPr lang="de-DE" sz="800" b="0" i="0" u="none" strike="noStrike" dirty="0">
                <a:solidFill>
                  <a:srgbClr val="222222"/>
                </a:solidFill>
                <a:effectLst/>
              </a:rPr>
              <a:t>/309</a:t>
            </a:r>
            <a:endParaRPr lang="de-DE" sz="800" dirty="0"/>
          </a:p>
        </p:txBody>
      </p:sp>
    </p:spTree>
    <p:extLst>
      <p:ext uri="{BB962C8B-B14F-4D97-AF65-F5344CB8AC3E}">
        <p14:creationId xmlns:p14="http://schemas.microsoft.com/office/powerpoint/2010/main" val="1705165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730077" cy="603704"/>
          </a:xfrm>
        </p:spPr>
        <p:txBody>
          <a:bodyPr>
            <a:normAutofit/>
          </a:bodyPr>
          <a:lstStyle/>
          <a:p>
            <a:r>
              <a:rPr lang="de-DE" dirty="0"/>
              <a:t>Rechenwege flexibel einsetzen</a:t>
            </a:r>
          </a:p>
        </p:txBody>
      </p:sp>
      <p:sp>
        <p:nvSpPr>
          <p:cNvPr id="3" name="Textplatzhalter 2"/>
          <p:cNvSpPr>
            <a:spLocks noGrp="1"/>
          </p:cNvSpPr>
          <p:nvPr>
            <p:ph type="body" sz="quarter" idx="13"/>
          </p:nvPr>
        </p:nvSpPr>
        <p:spPr/>
        <p:txBody>
          <a:bodyPr/>
          <a:lstStyle/>
          <a:p>
            <a:r>
              <a:rPr lang="de-DE" dirty="0"/>
              <a:t>MÖGLICHE AUFGABEN</a:t>
            </a:r>
          </a:p>
          <a:p>
            <a:r>
              <a:rPr lang="de-DE" dirty="0">
                <a:solidFill>
                  <a:schemeClr val="tx1"/>
                </a:solidFill>
              </a:rPr>
              <a:t>Aufgaben sollten so ausgewählt werden, dass sie für die Kinder möglichst deutlich für einen bestimmte Rechenweg geeignet sind, damit Unterschiede deutlich werden.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82</a:t>
            </a:fld>
            <a:endParaRPr lang="de-DE" dirty="0"/>
          </a:p>
        </p:txBody>
      </p:sp>
      <p:graphicFrame>
        <p:nvGraphicFramePr>
          <p:cNvPr id="4" name="Tabelle 8">
            <a:extLst>
              <a:ext uri="{FF2B5EF4-FFF2-40B4-BE49-F238E27FC236}">
                <a16:creationId xmlns:a16="http://schemas.microsoft.com/office/drawing/2014/main" id="{1C616866-A1E5-B089-4513-20DCAAABACBF}"/>
              </a:ext>
            </a:extLst>
          </p:cNvPr>
          <p:cNvGraphicFramePr>
            <a:graphicFrameLocks noGrp="1"/>
          </p:cNvGraphicFramePr>
          <p:nvPr>
            <p:extLst>
              <p:ext uri="{D42A27DB-BD31-4B8C-83A1-F6EECF244321}">
                <p14:modId xmlns:p14="http://schemas.microsoft.com/office/powerpoint/2010/main" val="4133808446"/>
              </p:ext>
            </p:extLst>
          </p:nvPr>
        </p:nvGraphicFramePr>
        <p:xfrm>
          <a:off x="580260" y="2693151"/>
          <a:ext cx="7803637" cy="3017520"/>
        </p:xfrm>
        <a:graphic>
          <a:graphicData uri="http://schemas.openxmlformats.org/drawingml/2006/table">
            <a:tbl>
              <a:tblPr firstRow="1" bandRow="1">
                <a:tableStyleId>{5C22544A-7EE6-4342-B048-85BDC9FD1C3A}</a:tableStyleId>
              </a:tblPr>
              <a:tblGrid>
                <a:gridCol w="1746447">
                  <a:extLst>
                    <a:ext uri="{9D8B030D-6E8A-4147-A177-3AD203B41FA5}">
                      <a16:colId xmlns:a16="http://schemas.microsoft.com/office/drawing/2014/main" val="2862891854"/>
                    </a:ext>
                  </a:extLst>
                </a:gridCol>
                <a:gridCol w="4307773">
                  <a:extLst>
                    <a:ext uri="{9D8B030D-6E8A-4147-A177-3AD203B41FA5}">
                      <a16:colId xmlns:a16="http://schemas.microsoft.com/office/drawing/2014/main" val="993462045"/>
                    </a:ext>
                  </a:extLst>
                </a:gridCol>
                <a:gridCol w="1749417">
                  <a:extLst>
                    <a:ext uri="{9D8B030D-6E8A-4147-A177-3AD203B41FA5}">
                      <a16:colId xmlns:a16="http://schemas.microsoft.com/office/drawing/2014/main" val="761335934"/>
                    </a:ext>
                  </a:extLst>
                </a:gridCol>
              </a:tblGrid>
              <a:tr h="624018">
                <a:tc>
                  <a:txBody>
                    <a:bodyPr/>
                    <a:lstStyle/>
                    <a:p>
                      <a:pPr algn="l"/>
                      <a:endParaRPr lang="de-DE" sz="1600" b="0" dirty="0">
                        <a:solidFill>
                          <a:schemeClr val="tx1"/>
                        </a:solidFill>
                        <a:latin typeface="Arial" panose="020B0604020202020204" pitchFamily="34" charset="0"/>
                        <a:cs typeface="Arial" panose="020B0604020202020204" pitchFamily="34" charset="0"/>
                      </a:endParaRPr>
                    </a:p>
                    <a:p>
                      <a:pPr algn="l"/>
                      <a:r>
                        <a:rPr lang="de-DE" sz="1600" b="0" dirty="0">
                          <a:solidFill>
                            <a:schemeClr val="tx1"/>
                          </a:solidFill>
                          <a:latin typeface="Arial" panose="020B0604020202020204" pitchFamily="34" charset="0"/>
                          <a:cs typeface="Arial" panose="020B0604020202020204" pitchFamily="34" charset="0"/>
                        </a:rPr>
                        <a:t>Schrittweise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1"/>
                          </a:solidFill>
                          <a:latin typeface="Arial" panose="020B0604020202020204" pitchFamily="34" charset="0"/>
                          <a:cs typeface="Arial" panose="020B0604020202020204" pitchFamily="34" charset="0"/>
                        </a:rPr>
                        <a:t>Aufgaben mit Zehnerübergang bieten sich vor allem zum schrittweisen Rechnen 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b="0" kern="1200" dirty="0">
                          <a:solidFill>
                            <a:schemeClr val="tx1"/>
                          </a:solidFill>
                          <a:latin typeface="Arial" panose="020B0604020202020204" pitchFamily="34" charset="0"/>
                          <a:ea typeface="+mn-ea"/>
                          <a:cs typeface="Arial" panose="020B0604020202020204" pitchFamily="34" charset="0"/>
                        </a:rPr>
                        <a:t>55 - 28</a:t>
                      </a:r>
                    </a:p>
                    <a:p>
                      <a:pPr algn="ctr"/>
                      <a:r>
                        <a:rPr lang="de-DE" sz="1400" b="0" kern="1200" dirty="0">
                          <a:solidFill>
                            <a:schemeClr val="tx1"/>
                          </a:solidFill>
                          <a:latin typeface="Arial" panose="020B0604020202020204" pitchFamily="34" charset="0"/>
                          <a:ea typeface="+mn-ea"/>
                          <a:cs typeface="Arial" panose="020B0604020202020204" pitchFamily="34" charset="0"/>
                        </a:rPr>
                        <a:t>43 - 21</a:t>
                      </a:r>
                    </a:p>
                    <a:p>
                      <a:pPr algn="ctr"/>
                      <a:r>
                        <a:rPr lang="de-DE" sz="1400" b="0" kern="1200" dirty="0">
                          <a:solidFill>
                            <a:schemeClr val="tx1"/>
                          </a:solidFill>
                          <a:latin typeface="Arial" panose="020B0604020202020204" pitchFamily="34" charset="0"/>
                          <a:ea typeface="+mn-ea"/>
                          <a:cs typeface="Arial" panose="020B0604020202020204" pitchFamily="34" charset="0"/>
                        </a:rPr>
                        <a:t>76 - 57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4647000"/>
                  </a:ext>
                </a:extLst>
              </a:tr>
              <a:tr h="0">
                <a:tc>
                  <a:txBody>
                    <a:bodyPr/>
                    <a:lstStyle/>
                    <a:p>
                      <a:pPr algn="l"/>
                      <a:endParaRPr lang="de-DE" sz="1600" b="0" dirty="0">
                        <a:solidFill>
                          <a:schemeClr val="tx1"/>
                        </a:solidFill>
                        <a:latin typeface="Arial" panose="020B0604020202020204" pitchFamily="34" charset="0"/>
                        <a:cs typeface="Arial" panose="020B0604020202020204" pitchFamily="34" charset="0"/>
                      </a:endParaRPr>
                    </a:p>
                    <a:p>
                      <a:pPr algn="l"/>
                      <a:r>
                        <a:rPr lang="de-DE" sz="1600" b="0" dirty="0">
                          <a:solidFill>
                            <a:schemeClr val="tx1"/>
                          </a:solidFill>
                          <a:latin typeface="Arial" panose="020B0604020202020204" pitchFamily="34" charset="0"/>
                          <a:cs typeface="Arial" panose="020B0604020202020204" pitchFamily="34" charset="0"/>
                        </a:rPr>
                        <a:t>Stellenweise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kern="1200" dirty="0">
                          <a:solidFill>
                            <a:schemeClr val="tx1"/>
                          </a:solidFill>
                          <a:latin typeface="Arial" panose="020B0604020202020204" pitchFamily="34" charset="0"/>
                          <a:ea typeface="+mn-ea"/>
                          <a:cs typeface="Arial" panose="020B0604020202020204" pitchFamily="34" charset="0"/>
                        </a:rPr>
                        <a:t>Stellenweise subtrahieren lassen sich (ohne Probleme) vor allem Zahlen, deren Stellenwerte des Subtrahenden kleiner als die des Minuenden sind.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de-DE" sz="1400" b="0" kern="1200" dirty="0">
                          <a:solidFill>
                            <a:schemeClr val="tx1"/>
                          </a:solidFill>
                          <a:latin typeface="Arial" panose="020B0604020202020204" pitchFamily="34" charset="0"/>
                          <a:ea typeface="+mn-ea"/>
                          <a:cs typeface="Arial" panose="020B0604020202020204" pitchFamily="34" charset="0"/>
                        </a:rPr>
                        <a:t>46 - 23</a:t>
                      </a:r>
                    </a:p>
                    <a:p>
                      <a:pPr marL="0" algn="ctr" defTabSz="914400" rtl="0" eaLnBrk="1" latinLnBrk="0" hangingPunct="1"/>
                      <a:r>
                        <a:rPr lang="de-DE" sz="1400" b="0" kern="1200" dirty="0">
                          <a:solidFill>
                            <a:schemeClr val="tx1"/>
                          </a:solidFill>
                          <a:latin typeface="Arial" panose="020B0604020202020204" pitchFamily="34" charset="0"/>
                          <a:ea typeface="+mn-ea"/>
                          <a:cs typeface="Arial" panose="020B0604020202020204" pitchFamily="34" charset="0"/>
                        </a:rPr>
                        <a:t>67 - 33</a:t>
                      </a:r>
                    </a:p>
                    <a:p>
                      <a:pPr marL="0" algn="ctr" defTabSz="914400" rtl="0" eaLnBrk="1" latinLnBrk="0" hangingPunct="1"/>
                      <a:r>
                        <a:rPr lang="de-DE" sz="1400" b="0" kern="1200" dirty="0">
                          <a:solidFill>
                            <a:schemeClr val="tx1"/>
                          </a:solidFill>
                          <a:latin typeface="Arial" panose="020B0604020202020204" pitchFamily="34" charset="0"/>
                          <a:ea typeface="+mn-ea"/>
                          <a:cs typeface="Arial" panose="020B0604020202020204" pitchFamily="34" charset="0"/>
                        </a:rPr>
                        <a:t>34 - 14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3474885"/>
                  </a:ext>
                </a:extLst>
              </a:tr>
              <a:tr h="216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600"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dirty="0">
                          <a:solidFill>
                            <a:schemeClr val="tx1"/>
                          </a:solidFill>
                          <a:latin typeface="Arial" panose="020B0604020202020204" pitchFamily="34" charset="0"/>
                          <a:cs typeface="Arial" panose="020B0604020202020204" pitchFamily="34" charset="0"/>
                        </a:rPr>
                        <a:t>Hilfsaufgabe</a:t>
                      </a:r>
                    </a:p>
                    <a:p>
                      <a:pPr algn="l"/>
                      <a:endParaRPr lang="de-DE" sz="1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de-DE" sz="1400" b="0" kern="1200" dirty="0">
                          <a:solidFill>
                            <a:schemeClr val="tx1"/>
                          </a:solidFill>
                          <a:latin typeface="Arial" panose="020B0604020202020204" pitchFamily="34" charset="0"/>
                          <a:ea typeface="+mn-ea"/>
                          <a:cs typeface="Arial" panose="020B0604020202020204" pitchFamily="34" charset="0"/>
                        </a:rPr>
                        <a:t>Es eigenen sich z. B. Aufgaben, bei denen eine der Zahlen nah an einer glatten Zehnerzahl liegt.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b="0" kern="1200" dirty="0">
                          <a:solidFill>
                            <a:schemeClr val="tx1"/>
                          </a:solidFill>
                          <a:latin typeface="Arial" panose="020B0604020202020204" pitchFamily="34" charset="0"/>
                          <a:ea typeface="+mn-ea"/>
                          <a:cs typeface="Arial" panose="020B0604020202020204" pitchFamily="34" charset="0"/>
                        </a:rPr>
                        <a:t>56 - 21</a:t>
                      </a:r>
                    </a:p>
                    <a:p>
                      <a:pPr algn="ctr"/>
                      <a:r>
                        <a:rPr lang="de-DE" sz="1400" b="0" kern="1200" dirty="0">
                          <a:solidFill>
                            <a:schemeClr val="tx1"/>
                          </a:solidFill>
                          <a:latin typeface="Arial" panose="020B0604020202020204" pitchFamily="34" charset="0"/>
                          <a:ea typeface="+mn-ea"/>
                          <a:cs typeface="Arial" panose="020B0604020202020204" pitchFamily="34" charset="0"/>
                        </a:rPr>
                        <a:t>78 - 19</a:t>
                      </a:r>
                    </a:p>
                    <a:p>
                      <a:pPr algn="ctr"/>
                      <a:r>
                        <a:rPr lang="de-DE" sz="1400" b="0" kern="1200" dirty="0">
                          <a:solidFill>
                            <a:schemeClr val="tx1"/>
                          </a:solidFill>
                          <a:latin typeface="Arial" panose="020B0604020202020204" pitchFamily="34" charset="0"/>
                          <a:ea typeface="+mn-ea"/>
                          <a:cs typeface="Arial" panose="020B0604020202020204" pitchFamily="34" charset="0"/>
                        </a:rPr>
                        <a:t>97 - 39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3786618"/>
                  </a:ext>
                </a:extLst>
              </a:tr>
              <a:tr h="370840">
                <a:tc>
                  <a:txBody>
                    <a:bodyPr/>
                    <a:lstStyle/>
                    <a:p>
                      <a:pPr algn="l"/>
                      <a:endParaRPr lang="de-DE" sz="1600" b="0" kern="1200" dirty="0">
                        <a:solidFill>
                          <a:schemeClr val="tx1"/>
                        </a:solidFill>
                        <a:latin typeface="Arial" panose="020B0604020202020204" pitchFamily="34" charset="0"/>
                        <a:ea typeface="+mn-ea"/>
                        <a:cs typeface="Arial" panose="020B0604020202020204" pitchFamily="34" charset="0"/>
                      </a:endParaRPr>
                    </a:p>
                    <a:p>
                      <a:pPr algn="l"/>
                      <a:r>
                        <a:rPr lang="de-DE" sz="1600" b="0" kern="1200" dirty="0">
                          <a:solidFill>
                            <a:schemeClr val="tx1"/>
                          </a:solidFill>
                          <a:latin typeface="Arial" panose="020B0604020202020204" pitchFamily="34" charset="0"/>
                          <a:ea typeface="+mn-ea"/>
                          <a:cs typeface="Arial" panose="020B0604020202020204" pitchFamily="34" charset="0"/>
                        </a:rPr>
                        <a:t>Ergänzen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kern="1200" dirty="0">
                          <a:solidFill>
                            <a:schemeClr val="tx1"/>
                          </a:solidFill>
                          <a:latin typeface="Arial" panose="020B0604020202020204" pitchFamily="34" charset="0"/>
                          <a:ea typeface="+mn-ea"/>
                          <a:cs typeface="Arial" panose="020B0604020202020204" pitchFamily="34" charset="0"/>
                        </a:rPr>
                        <a:t>Bei Aufgaben, in denen die Zahlen sehr eng beieinander liegen kann der Unterschied im Kopf ergänzend ermittelt und notiert werden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400" b="0" kern="1200" dirty="0">
                          <a:solidFill>
                            <a:schemeClr val="tx1"/>
                          </a:solidFill>
                          <a:latin typeface="Arial" panose="020B0604020202020204" pitchFamily="34" charset="0"/>
                          <a:ea typeface="+mn-ea"/>
                          <a:cs typeface="Arial" panose="020B0604020202020204" pitchFamily="34" charset="0"/>
                        </a:rPr>
                        <a:t>51 - 49</a:t>
                      </a:r>
                    </a:p>
                    <a:p>
                      <a:pPr algn="ctr"/>
                      <a:r>
                        <a:rPr lang="de-DE" sz="1400" b="0" kern="1200" dirty="0">
                          <a:solidFill>
                            <a:schemeClr val="tx1"/>
                          </a:solidFill>
                          <a:latin typeface="Arial" panose="020B0604020202020204" pitchFamily="34" charset="0"/>
                          <a:ea typeface="+mn-ea"/>
                          <a:cs typeface="Arial" panose="020B0604020202020204" pitchFamily="34" charset="0"/>
                        </a:rPr>
                        <a:t>30 - 27</a:t>
                      </a:r>
                    </a:p>
                    <a:p>
                      <a:pPr algn="ctr"/>
                      <a:r>
                        <a:rPr lang="de-DE" sz="1400" b="0" kern="1200" dirty="0">
                          <a:solidFill>
                            <a:schemeClr val="tx1"/>
                          </a:solidFill>
                          <a:latin typeface="Arial" panose="020B0604020202020204" pitchFamily="34" charset="0"/>
                          <a:ea typeface="+mn-ea"/>
                          <a:cs typeface="Arial" panose="020B0604020202020204" pitchFamily="34" charset="0"/>
                        </a:rPr>
                        <a:t>100 - 98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492986"/>
                  </a:ext>
                </a:extLst>
              </a:tr>
            </a:tbl>
          </a:graphicData>
        </a:graphic>
      </p:graphicFrame>
      <p:sp>
        <p:nvSpPr>
          <p:cNvPr id="7" name="Textfeld 6">
            <a:extLst>
              <a:ext uri="{FF2B5EF4-FFF2-40B4-BE49-F238E27FC236}">
                <a16:creationId xmlns:a16="http://schemas.microsoft.com/office/drawing/2014/main" id="{C64286A7-EC0E-FB53-8E8D-8BE99FD553FB}"/>
              </a:ext>
            </a:extLst>
          </p:cNvPr>
          <p:cNvSpPr txBox="1"/>
          <p:nvPr/>
        </p:nvSpPr>
        <p:spPr>
          <a:xfrm>
            <a:off x="4032885" y="5940000"/>
            <a:ext cx="4715239" cy="276999"/>
          </a:xfrm>
          <a:prstGeom prst="rect">
            <a:avLst/>
          </a:prstGeom>
          <a:noFill/>
        </p:spPr>
        <p:txBody>
          <a:bodyPr wrap="square">
            <a:spAutoFit/>
          </a:bodyPr>
          <a:lstStyle/>
          <a:p>
            <a:pPr algn="r"/>
            <a:r>
              <a:rPr lang="de-DE" sz="1200" dirty="0"/>
              <a:t>(https://</a:t>
            </a:r>
            <a:r>
              <a:rPr lang="de-DE" sz="1200" dirty="0" err="1"/>
              <a:t>mahiko.dzlm.de</a:t>
            </a:r>
            <a:r>
              <a:rPr lang="de-DE" sz="1200" dirty="0"/>
              <a:t>/</a:t>
            </a:r>
            <a:r>
              <a:rPr lang="de-DE" sz="1200" dirty="0" err="1"/>
              <a:t>node</a:t>
            </a:r>
            <a:r>
              <a:rPr lang="de-DE" sz="1200" dirty="0"/>
              <a:t>/121)</a:t>
            </a:r>
          </a:p>
        </p:txBody>
      </p:sp>
    </p:spTree>
    <p:extLst>
      <p:ext uri="{BB962C8B-B14F-4D97-AF65-F5344CB8AC3E}">
        <p14:creationId xmlns:p14="http://schemas.microsoft.com/office/powerpoint/2010/main" val="3776527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8620C-A8D4-EEE2-E53E-DD957AFEFFF0}"/>
              </a:ext>
            </a:extLst>
          </p:cNvPr>
          <p:cNvSpPr>
            <a:spLocks noGrp="1"/>
          </p:cNvSpPr>
          <p:nvPr>
            <p:ph type="title"/>
          </p:nvPr>
        </p:nvSpPr>
        <p:spPr/>
        <p:txBody>
          <a:bodyPr/>
          <a:lstStyle/>
          <a:p>
            <a:r>
              <a:rPr lang="de-DE" dirty="0"/>
              <a:t>Rechenwege flexibel einsetzen</a:t>
            </a:r>
          </a:p>
        </p:txBody>
      </p:sp>
      <p:sp>
        <p:nvSpPr>
          <p:cNvPr id="3" name="Textplatzhalter 2">
            <a:extLst>
              <a:ext uri="{FF2B5EF4-FFF2-40B4-BE49-F238E27FC236}">
                <a16:creationId xmlns:a16="http://schemas.microsoft.com/office/drawing/2014/main" id="{E569F6D0-BC8C-503E-7D00-B97246F01CE0}"/>
              </a:ext>
            </a:extLst>
          </p:cNvPr>
          <p:cNvSpPr>
            <a:spLocks noGrp="1"/>
          </p:cNvSpPr>
          <p:nvPr>
            <p:ph type="body" sz="quarter" idx="13"/>
          </p:nvPr>
        </p:nvSpPr>
        <p:spPr/>
        <p:txBody>
          <a:bodyPr/>
          <a:lstStyle/>
          <a:p>
            <a:r>
              <a:rPr lang="de-DE" dirty="0"/>
              <a:t>ZAHLEN- UND AUFGABENBLICK ENTWICKELN</a:t>
            </a:r>
          </a:p>
        </p:txBody>
      </p:sp>
      <p:sp>
        <p:nvSpPr>
          <p:cNvPr id="4" name="Inhaltsplatzhalter 3">
            <a:extLst>
              <a:ext uri="{FF2B5EF4-FFF2-40B4-BE49-F238E27FC236}">
                <a16:creationId xmlns:a16="http://schemas.microsoft.com/office/drawing/2014/main" id="{99266B37-8B78-C179-A9E1-EE0B88392BAB}"/>
              </a:ext>
            </a:extLst>
          </p:cNvPr>
          <p:cNvSpPr>
            <a:spLocks noGrp="1"/>
          </p:cNvSpPr>
          <p:nvPr>
            <p:ph idx="1"/>
          </p:nvPr>
        </p:nvSpPr>
        <p:spPr>
          <a:xfrm>
            <a:off x="481263" y="1748861"/>
            <a:ext cx="8092101" cy="3028092"/>
          </a:xfrm>
        </p:spPr>
        <p:txBody>
          <a:bodyPr/>
          <a:lstStyle/>
          <a:p>
            <a:r>
              <a:rPr lang="de-DE" sz="1800" dirty="0"/>
              <a:t>Kinder sollen lernen, aufgabenbezogen oder auf Grundlage persönlicher Präferenzen einen vorteilhaften Rechenweg zur Lösung einer Aufgabe einzusetzen. Voraussetzungen dafür sind, dass sie ...</a:t>
            </a:r>
          </a:p>
          <a:p>
            <a:pPr marL="285750" indent="-285750">
              <a:buFont typeface="Arial" panose="020B0604020202020204" pitchFamily="34" charset="0"/>
              <a:buChar char="•"/>
            </a:pPr>
            <a:r>
              <a:rPr lang="de-DE" dirty="0"/>
              <a:t>verstehen, warum und wie die verschiedenen Wege funktionieren,</a:t>
            </a:r>
          </a:p>
          <a:p>
            <a:pPr marL="285750" indent="-285750">
              <a:buFont typeface="Arial" panose="020B0604020202020204" pitchFamily="34" charset="0"/>
              <a:buChar char="•"/>
            </a:pPr>
            <a:r>
              <a:rPr lang="de-DE" dirty="0"/>
              <a:t>sich bewusst sind, bei welchen Aufgaben welche Vorgehensweise besonders effektiv ist (Zahl- und Aufgabenbeziehungen erkennen) oder nicht,</a:t>
            </a:r>
          </a:p>
          <a:p>
            <a:pPr marL="285750" indent="-285750">
              <a:buFont typeface="Arial" panose="020B0604020202020204" pitchFamily="34" charset="0"/>
              <a:buChar char="•"/>
            </a:pPr>
            <a:r>
              <a:rPr lang="de-DE" dirty="0"/>
              <a:t>Rechenvorteile auf der Grundlage geltender Operationseigenschaften nutzen.</a:t>
            </a:r>
          </a:p>
        </p:txBody>
      </p:sp>
      <p:sp>
        <p:nvSpPr>
          <p:cNvPr id="5" name="Datumsplatzhalter 4">
            <a:extLst>
              <a:ext uri="{FF2B5EF4-FFF2-40B4-BE49-F238E27FC236}">
                <a16:creationId xmlns:a16="http://schemas.microsoft.com/office/drawing/2014/main" id="{B6581F16-4FE6-5459-1093-32EF8F028162}"/>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B684E6D2-9D9E-97EA-B573-E4E94E0B06EF}"/>
              </a:ext>
            </a:extLst>
          </p:cNvPr>
          <p:cNvSpPr>
            <a:spLocks noGrp="1"/>
          </p:cNvSpPr>
          <p:nvPr>
            <p:ph type="sldNum" sz="quarter" idx="12"/>
          </p:nvPr>
        </p:nvSpPr>
        <p:spPr/>
        <p:txBody>
          <a:bodyPr/>
          <a:lstStyle/>
          <a:p>
            <a:fld id="{C3752B7C-18A9-864D-BBCB-54A9F41B5594}" type="slidenum">
              <a:rPr lang="de-DE" smtClean="0"/>
              <a:pPr/>
              <a:t>83</a:t>
            </a:fld>
            <a:endParaRPr lang="de-DE" dirty="0"/>
          </a:p>
        </p:txBody>
      </p:sp>
    </p:spTree>
    <p:extLst>
      <p:ext uri="{BB962C8B-B14F-4D97-AF65-F5344CB8AC3E}">
        <p14:creationId xmlns:p14="http://schemas.microsoft.com/office/powerpoint/2010/main" val="1266820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8620C-A8D4-EEE2-E53E-DD957AFEFFF0}"/>
              </a:ext>
            </a:extLst>
          </p:cNvPr>
          <p:cNvSpPr>
            <a:spLocks noGrp="1"/>
          </p:cNvSpPr>
          <p:nvPr>
            <p:ph type="title"/>
          </p:nvPr>
        </p:nvSpPr>
        <p:spPr/>
        <p:txBody>
          <a:bodyPr/>
          <a:lstStyle/>
          <a:p>
            <a:r>
              <a:rPr lang="de-DE" dirty="0"/>
              <a:t>Rechenwege flexibel einsetzen</a:t>
            </a:r>
          </a:p>
        </p:txBody>
      </p:sp>
      <p:sp>
        <p:nvSpPr>
          <p:cNvPr id="3" name="Textplatzhalter 2">
            <a:extLst>
              <a:ext uri="{FF2B5EF4-FFF2-40B4-BE49-F238E27FC236}">
                <a16:creationId xmlns:a16="http://schemas.microsoft.com/office/drawing/2014/main" id="{E569F6D0-BC8C-503E-7D00-B97246F01CE0}"/>
              </a:ext>
            </a:extLst>
          </p:cNvPr>
          <p:cNvSpPr>
            <a:spLocks noGrp="1"/>
          </p:cNvSpPr>
          <p:nvPr>
            <p:ph type="body" sz="quarter" idx="13"/>
          </p:nvPr>
        </p:nvSpPr>
        <p:spPr/>
        <p:txBody>
          <a:bodyPr/>
          <a:lstStyle/>
          <a:p>
            <a:r>
              <a:rPr lang="de-DE" dirty="0"/>
              <a:t>ZAHLEN- UND AUFGABENBLICK ENTWICKELN</a:t>
            </a:r>
          </a:p>
        </p:txBody>
      </p:sp>
      <p:sp>
        <p:nvSpPr>
          <p:cNvPr id="4" name="Inhaltsplatzhalter 3">
            <a:extLst>
              <a:ext uri="{FF2B5EF4-FFF2-40B4-BE49-F238E27FC236}">
                <a16:creationId xmlns:a16="http://schemas.microsoft.com/office/drawing/2014/main" id="{99266B37-8B78-C179-A9E1-EE0B88392BAB}"/>
              </a:ext>
            </a:extLst>
          </p:cNvPr>
          <p:cNvSpPr>
            <a:spLocks noGrp="1"/>
          </p:cNvSpPr>
          <p:nvPr>
            <p:ph idx="1"/>
          </p:nvPr>
        </p:nvSpPr>
        <p:spPr>
          <a:xfrm>
            <a:off x="481263" y="1748860"/>
            <a:ext cx="8489316" cy="4418617"/>
          </a:xfrm>
        </p:spPr>
        <p:txBody>
          <a:bodyPr/>
          <a:lstStyle/>
          <a:p>
            <a:r>
              <a:rPr lang="de-DE" dirty="0"/>
              <a:t>Die Schulung des dafür benötigten Zahlen- und Aufgabenblicks muss explizit initiiert und gefördert werden. Dazu müssen die Kinder Zahleigenschaften und Aufgabenbeziehungen wahrnehmen und nutzen und z. B.</a:t>
            </a:r>
          </a:p>
          <a:p>
            <a:pPr marL="285750" indent="-285750">
              <a:buFont typeface="Arial" panose="020B0604020202020204" pitchFamily="34" charset="0"/>
              <a:buChar char="•"/>
            </a:pPr>
            <a:r>
              <a:rPr lang="de-DE" sz="1700" dirty="0"/>
              <a:t>Zahlen als Ganzes für sich</a:t>
            </a:r>
            <a:r>
              <a:rPr lang="de-DE" sz="1700" b="1" dirty="0"/>
              <a:t> </a:t>
            </a:r>
            <a:r>
              <a:rPr lang="de-DE" sz="1700" dirty="0"/>
              <a:t>sehen (</a:t>
            </a:r>
            <a:r>
              <a:rPr lang="de-DE" sz="1700" dirty="0">
                <a:effectLst/>
              </a:rPr>
              <a:t>z. B. „29 liegt nah an einem glatten Zehner, an der 30“),</a:t>
            </a:r>
          </a:p>
          <a:p>
            <a:pPr marL="285750" indent="-285750">
              <a:buFont typeface="Arial" panose="020B0604020202020204" pitchFamily="34" charset="0"/>
              <a:buChar char="•"/>
            </a:pPr>
            <a:r>
              <a:rPr lang="de-DE" sz="1700" dirty="0"/>
              <a:t>Zahlen in ihrer Beziehung zu anderen Zahlen sehen (z. B. „19 und 21 liegen nah beieinander“),</a:t>
            </a:r>
          </a:p>
          <a:p>
            <a:pPr marL="285750" indent="-285750">
              <a:buFont typeface="Arial" panose="020B0604020202020204" pitchFamily="34" charset="0"/>
              <a:buChar char="•"/>
            </a:pPr>
            <a:r>
              <a:rPr lang="de-DE" sz="1700" dirty="0"/>
              <a:t>Zahlen geschickt zerlegen (z. B. in ihre Stellenwerte), verändern, wieder zusammenzusetzen und miteinander verrechnen.</a:t>
            </a:r>
          </a:p>
        </p:txBody>
      </p:sp>
      <p:sp>
        <p:nvSpPr>
          <p:cNvPr id="5" name="Datumsplatzhalter 4">
            <a:extLst>
              <a:ext uri="{FF2B5EF4-FFF2-40B4-BE49-F238E27FC236}">
                <a16:creationId xmlns:a16="http://schemas.microsoft.com/office/drawing/2014/main" id="{B6581F16-4FE6-5459-1093-32EF8F028162}"/>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B684E6D2-9D9E-97EA-B573-E4E94E0B06EF}"/>
              </a:ext>
            </a:extLst>
          </p:cNvPr>
          <p:cNvSpPr>
            <a:spLocks noGrp="1"/>
          </p:cNvSpPr>
          <p:nvPr>
            <p:ph type="sldNum" sz="quarter" idx="12"/>
          </p:nvPr>
        </p:nvSpPr>
        <p:spPr/>
        <p:txBody>
          <a:bodyPr/>
          <a:lstStyle/>
          <a:p>
            <a:fld id="{C3752B7C-18A9-864D-BBCB-54A9F41B5594}" type="slidenum">
              <a:rPr lang="de-DE" smtClean="0"/>
              <a:pPr/>
              <a:t>84</a:t>
            </a:fld>
            <a:endParaRPr lang="de-DE" dirty="0"/>
          </a:p>
        </p:txBody>
      </p:sp>
      <p:sp>
        <p:nvSpPr>
          <p:cNvPr id="9" name="Textfeld 8">
            <a:extLst>
              <a:ext uri="{FF2B5EF4-FFF2-40B4-BE49-F238E27FC236}">
                <a16:creationId xmlns:a16="http://schemas.microsoft.com/office/drawing/2014/main" id="{29F96349-0F7D-2082-B1D1-2380D415C29B}"/>
              </a:ext>
            </a:extLst>
          </p:cNvPr>
          <p:cNvSpPr txBox="1"/>
          <p:nvPr/>
        </p:nvSpPr>
        <p:spPr>
          <a:xfrm>
            <a:off x="4032885" y="5940000"/>
            <a:ext cx="4715239" cy="276999"/>
          </a:xfrm>
          <a:prstGeom prst="rect">
            <a:avLst/>
          </a:prstGeom>
          <a:noFill/>
        </p:spPr>
        <p:txBody>
          <a:bodyPr wrap="square">
            <a:spAutoFit/>
          </a:bodyPr>
          <a:lstStyle/>
          <a:p>
            <a:pPr algn="r"/>
            <a:r>
              <a:rPr lang="de-DE" sz="1200" dirty="0"/>
              <a:t>(Selter &amp; </a:t>
            </a:r>
            <a:r>
              <a:rPr lang="de-DE" sz="1200" dirty="0" err="1"/>
              <a:t>Zannetin</a:t>
            </a:r>
            <a:r>
              <a:rPr lang="de-DE" sz="1200" dirty="0"/>
              <a:t>, 2019, S. 73)</a:t>
            </a:r>
          </a:p>
        </p:txBody>
      </p:sp>
    </p:spTree>
    <p:extLst>
      <p:ext uri="{BB962C8B-B14F-4D97-AF65-F5344CB8AC3E}">
        <p14:creationId xmlns:p14="http://schemas.microsoft.com/office/powerpoint/2010/main" val="7746922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s Rechteck 6">
            <a:extLst>
              <a:ext uri="{FF2B5EF4-FFF2-40B4-BE49-F238E27FC236}">
                <a16:creationId xmlns:a16="http://schemas.microsoft.com/office/drawing/2014/main" id="{B8EE169B-6848-8693-2B17-AEBAD0D3DF52}"/>
              </a:ext>
            </a:extLst>
          </p:cNvPr>
          <p:cNvSpPr/>
          <p:nvPr/>
        </p:nvSpPr>
        <p:spPr>
          <a:xfrm>
            <a:off x="244929" y="4343400"/>
            <a:ext cx="8632853" cy="1747157"/>
          </a:xfrm>
          <a:prstGeom prst="roundRect">
            <a:avLst/>
          </a:prstGeom>
          <a:solidFill>
            <a:srgbClr val="CCD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0A2C86CF-8979-85FE-875B-1F376B6157B3}"/>
              </a:ext>
            </a:extLst>
          </p:cNvPr>
          <p:cNvSpPr>
            <a:spLocks noGrp="1"/>
          </p:cNvSpPr>
          <p:nvPr>
            <p:ph type="body" sz="quarter" idx="13"/>
          </p:nvPr>
        </p:nvSpPr>
        <p:spPr/>
        <p:txBody>
          <a:bodyPr/>
          <a:lstStyle/>
          <a:p>
            <a:r>
              <a:rPr lang="de-DE" dirty="0"/>
              <a:t>EINFÜHRUNG DER HALBSCHRIFTLICHEN SUBTRAKTION</a:t>
            </a:r>
          </a:p>
        </p:txBody>
      </p:sp>
      <p:sp>
        <p:nvSpPr>
          <p:cNvPr id="4" name="Inhaltsplatzhalter 3">
            <a:extLst>
              <a:ext uri="{FF2B5EF4-FFF2-40B4-BE49-F238E27FC236}">
                <a16:creationId xmlns:a16="http://schemas.microsoft.com/office/drawing/2014/main" id="{63F0A27C-F82B-1B68-18D5-1C8DC2B0ADBF}"/>
              </a:ext>
            </a:extLst>
          </p:cNvPr>
          <p:cNvSpPr>
            <a:spLocks noGrp="1"/>
          </p:cNvSpPr>
          <p:nvPr>
            <p:ph idx="1"/>
          </p:nvPr>
        </p:nvSpPr>
        <p:spPr/>
        <p:txBody>
          <a:bodyPr/>
          <a:lstStyle/>
          <a:p>
            <a:r>
              <a:rPr lang="de-DE" dirty="0"/>
              <a:t>Aufbau der Reihe nach dem ICH-DU-WIR-Prinzip</a:t>
            </a:r>
          </a:p>
          <a:p>
            <a:r>
              <a:rPr lang="de-DE" dirty="0">
                <a:solidFill>
                  <a:schemeClr val="bg1">
                    <a:lumMod val="85000"/>
                  </a:schemeClr>
                </a:solidFill>
              </a:rPr>
              <a:t>ICH: 	Rechnen auf eigenen Wegen: </a:t>
            </a:r>
          </a:p>
          <a:p>
            <a:r>
              <a:rPr lang="de-DE" dirty="0">
                <a:solidFill>
                  <a:schemeClr val="bg1">
                    <a:lumMod val="85000"/>
                  </a:schemeClr>
                </a:solidFill>
              </a:rPr>
              <a:t>	</a:t>
            </a:r>
            <a:r>
              <a:rPr lang="de-DE" i="1" dirty="0">
                <a:solidFill>
                  <a:schemeClr val="bg1">
                    <a:lumMod val="85000"/>
                  </a:schemeClr>
                </a:solidFill>
              </a:rPr>
              <a:t>So rechne ich! – Wie rechnest du? </a:t>
            </a:r>
          </a:p>
          <a:p>
            <a:r>
              <a:rPr lang="de-DE" dirty="0">
                <a:solidFill>
                  <a:schemeClr val="bg1">
                    <a:lumMod val="85000"/>
                  </a:schemeClr>
                </a:solidFill>
              </a:rPr>
              <a:t>DU: 	Vorgehensweisen nachvollziehen und anwenden: </a:t>
            </a:r>
          </a:p>
          <a:p>
            <a:r>
              <a:rPr lang="de-DE" dirty="0">
                <a:solidFill>
                  <a:schemeClr val="bg1">
                    <a:lumMod val="85000"/>
                  </a:schemeClr>
                </a:solidFill>
              </a:rPr>
              <a:t>	</a:t>
            </a:r>
            <a:r>
              <a:rPr lang="de-DE" i="1" dirty="0">
                <a:solidFill>
                  <a:schemeClr val="bg1">
                    <a:lumMod val="85000"/>
                  </a:schemeClr>
                </a:solidFill>
              </a:rPr>
              <a:t>Rechne wie ... </a:t>
            </a:r>
          </a:p>
          <a:p>
            <a:r>
              <a:rPr lang="de-DE" dirty="0"/>
              <a:t>WIR: 	Zahlen- und Aufgabenmerkmale wahrnehmen und Vorgehensweisen 	nutzen: </a:t>
            </a:r>
          </a:p>
          <a:p>
            <a:r>
              <a:rPr lang="de-DE" dirty="0"/>
              <a:t>	</a:t>
            </a:r>
            <a:r>
              <a:rPr lang="de-DE" i="1" dirty="0"/>
              <a:t>Rechne möglichst schlau!</a:t>
            </a:r>
          </a:p>
        </p:txBody>
      </p:sp>
      <p:sp>
        <p:nvSpPr>
          <p:cNvPr id="5" name="Datumsplatzhalter 4">
            <a:extLst>
              <a:ext uri="{FF2B5EF4-FFF2-40B4-BE49-F238E27FC236}">
                <a16:creationId xmlns:a16="http://schemas.microsoft.com/office/drawing/2014/main" id="{BF805DE3-2974-0CE7-6DAF-1582FD2BC038}"/>
              </a:ext>
            </a:extLst>
          </p:cNvPr>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a:extLst>
              <a:ext uri="{FF2B5EF4-FFF2-40B4-BE49-F238E27FC236}">
                <a16:creationId xmlns:a16="http://schemas.microsoft.com/office/drawing/2014/main" id="{37A663A7-FDC4-CB1F-9504-E270BBCE66AF}"/>
              </a:ext>
            </a:extLst>
          </p:cNvPr>
          <p:cNvSpPr>
            <a:spLocks noGrp="1"/>
          </p:cNvSpPr>
          <p:nvPr>
            <p:ph type="sldNum" sz="quarter" idx="12"/>
          </p:nvPr>
        </p:nvSpPr>
        <p:spPr/>
        <p:txBody>
          <a:bodyPr/>
          <a:lstStyle/>
          <a:p>
            <a:fld id="{C3752B7C-18A9-864D-BBCB-54A9F41B5594}" type="slidenum">
              <a:rPr lang="de-DE" smtClean="0"/>
              <a:pPr/>
              <a:t>85</a:t>
            </a:fld>
            <a:endParaRPr lang="de-DE" dirty="0"/>
          </a:p>
        </p:txBody>
      </p:sp>
      <p:sp>
        <p:nvSpPr>
          <p:cNvPr id="11" name="Titel 1">
            <a:extLst>
              <a:ext uri="{FF2B5EF4-FFF2-40B4-BE49-F238E27FC236}">
                <a16:creationId xmlns:a16="http://schemas.microsoft.com/office/drawing/2014/main" id="{C3202A43-3D1B-CBC0-BBF2-058B411DE090}"/>
              </a:ext>
            </a:extLst>
          </p:cNvPr>
          <p:cNvSpPr>
            <a:spLocks noGrp="1"/>
          </p:cNvSpPr>
          <p:nvPr>
            <p:ph type="title"/>
          </p:nvPr>
        </p:nvSpPr>
        <p:spPr>
          <a:xfrm>
            <a:off x="1096423" y="382774"/>
            <a:ext cx="7009509" cy="603704"/>
          </a:xfrm>
        </p:spPr>
        <p:txBody>
          <a:bodyPr/>
          <a:lstStyle/>
          <a:p>
            <a:r>
              <a:rPr lang="de-DE" dirty="0"/>
              <a:t>Rechenwege flexibel einsetzen</a:t>
            </a:r>
          </a:p>
        </p:txBody>
      </p:sp>
    </p:spTree>
    <p:extLst>
      <p:ext uri="{BB962C8B-B14F-4D97-AF65-F5344CB8AC3E}">
        <p14:creationId xmlns:p14="http://schemas.microsoft.com/office/powerpoint/2010/main" val="252454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4C2FC75F-B9D9-FFBD-C73E-7D515B8D925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58268" y="2799929"/>
            <a:ext cx="4741690" cy="2397685"/>
          </a:xfrm>
          <a:prstGeom prst="rect">
            <a:avLst/>
          </a:prstGeom>
        </p:spPr>
      </p:pic>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RECHNE MÖGLICHST SCHLAU</a:t>
            </a:r>
          </a:p>
          <a:p>
            <a:endParaRPr lang="de-DE" dirty="0"/>
          </a:p>
        </p:txBody>
      </p:sp>
      <p:sp>
        <p:nvSpPr>
          <p:cNvPr id="4" name="Inhaltsplatzhalter 3">
            <a:extLst>
              <a:ext uri="{FF2B5EF4-FFF2-40B4-BE49-F238E27FC236}">
                <a16:creationId xmlns:a16="http://schemas.microsoft.com/office/drawing/2014/main" id="{D0DA9B9A-98A4-4BB3-134D-60843FB2808C}"/>
              </a:ext>
            </a:extLst>
          </p:cNvPr>
          <p:cNvSpPr>
            <a:spLocks noGrp="1"/>
          </p:cNvSpPr>
          <p:nvPr>
            <p:ph idx="1"/>
          </p:nvPr>
        </p:nvSpPr>
        <p:spPr>
          <a:xfrm>
            <a:off x="481263" y="5335591"/>
            <a:ext cx="8191099" cy="831886"/>
          </a:xfrm>
        </p:spPr>
        <p:txBody>
          <a:bodyPr/>
          <a:lstStyle/>
          <a:p>
            <a:r>
              <a:rPr lang="de-DE" dirty="0">
                <a:latin typeface="Arial" charset="0"/>
                <a:ea typeface="ＭＳ Ｐゴシック" charset="-128"/>
                <a:cs typeface="ＭＳ Ｐゴシック" charset="-128"/>
              </a:rPr>
              <a:t>Der Blick der Kinder wird vor allem auf die Zahlen- und Aufgabenmerkmale sowie die Zahlbeziehungen gelenkt. </a:t>
            </a:r>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86</a:t>
            </a:fld>
            <a:endParaRPr lang="de-DE" dirty="0"/>
          </a:p>
        </p:txBody>
      </p:sp>
      <p:sp>
        <p:nvSpPr>
          <p:cNvPr id="16" name="Titel 1"/>
          <p:cNvSpPr>
            <a:spLocks noGrp="1"/>
          </p:cNvSpPr>
          <p:nvPr>
            <p:ph type="title"/>
          </p:nvPr>
        </p:nvSpPr>
        <p:spPr>
          <a:xfrm>
            <a:off x="1096423" y="382774"/>
            <a:ext cx="7781359" cy="603704"/>
          </a:xfrm>
        </p:spPr>
        <p:txBody>
          <a:bodyPr/>
          <a:lstStyle/>
          <a:p>
            <a:r>
              <a:rPr lang="de-DE" dirty="0"/>
              <a:t>Rechenwege flexibel einsetzen</a:t>
            </a:r>
          </a:p>
        </p:txBody>
      </p:sp>
      <p:sp>
        <p:nvSpPr>
          <p:cNvPr id="18" name="Abgerundete rechteckige Legende 17">
            <a:extLst>
              <a:ext uri="{FF2B5EF4-FFF2-40B4-BE49-F238E27FC236}">
                <a16:creationId xmlns:a16="http://schemas.microsoft.com/office/drawing/2014/main" id="{4B2383DB-897D-3B92-A35E-DD627C41ADDF}"/>
              </a:ext>
            </a:extLst>
          </p:cNvPr>
          <p:cNvSpPr/>
          <p:nvPr/>
        </p:nvSpPr>
        <p:spPr>
          <a:xfrm>
            <a:off x="756681" y="1723788"/>
            <a:ext cx="2863836" cy="990515"/>
          </a:xfrm>
          <a:prstGeom prst="wedgeRoundRectCallout">
            <a:avLst>
              <a:gd name="adj1" fmla="val -30525"/>
              <a:gd name="adj2" fmla="val 9568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Schau dir die Aufgaben an. Überlege, welcher Rechenweg geschickt ist. </a:t>
            </a:r>
            <a:endParaRPr lang="de-DE" sz="1800" dirty="0">
              <a:latin typeface="Arial" panose="020B0604020202020204" pitchFamily="34" charset="0"/>
              <a:cs typeface="Arial" panose="020B0604020202020204" pitchFamily="34" charset="0"/>
            </a:endParaRPr>
          </a:p>
        </p:txBody>
      </p:sp>
      <p:pic>
        <p:nvPicPr>
          <p:cNvPr id="19" name="Grafik 18">
            <a:extLst>
              <a:ext uri="{FF2B5EF4-FFF2-40B4-BE49-F238E27FC236}">
                <a16:creationId xmlns:a16="http://schemas.microsoft.com/office/drawing/2014/main" id="{C136EEE5-323C-7606-BAF3-74263D227F47}"/>
              </a:ext>
            </a:extLst>
          </p:cNvPr>
          <p:cNvPicPr>
            <a:picLocks noChangeAspect="1"/>
          </p:cNvPicPr>
          <p:nvPr/>
        </p:nvPicPr>
        <p:blipFill rotWithShape="1">
          <a:blip r:embed="rId4"/>
          <a:srcRect b="48389"/>
          <a:stretch/>
        </p:blipFill>
        <p:spPr>
          <a:xfrm flipH="1">
            <a:off x="624413" y="3181636"/>
            <a:ext cx="836397" cy="1423609"/>
          </a:xfrm>
          <a:prstGeom prst="rect">
            <a:avLst/>
          </a:prstGeom>
        </p:spPr>
      </p:pic>
      <p:grpSp>
        <p:nvGrpSpPr>
          <p:cNvPr id="7" name="Gruppieren 6">
            <a:extLst>
              <a:ext uri="{FF2B5EF4-FFF2-40B4-BE49-F238E27FC236}">
                <a16:creationId xmlns:a16="http://schemas.microsoft.com/office/drawing/2014/main" id="{52D63318-0A7C-86D0-4320-A006B4CBA144}"/>
              </a:ext>
            </a:extLst>
          </p:cNvPr>
          <p:cNvGrpSpPr/>
          <p:nvPr/>
        </p:nvGrpSpPr>
        <p:grpSpPr>
          <a:xfrm>
            <a:off x="2386077" y="2987010"/>
            <a:ext cx="4625997" cy="1686597"/>
            <a:chOff x="2386077" y="2987010"/>
            <a:chExt cx="4625997" cy="1686597"/>
          </a:xfrm>
        </p:grpSpPr>
        <p:sp>
          <p:nvSpPr>
            <p:cNvPr id="8" name="Textfeld 7">
              <a:extLst>
                <a:ext uri="{FF2B5EF4-FFF2-40B4-BE49-F238E27FC236}">
                  <a16:creationId xmlns:a16="http://schemas.microsoft.com/office/drawing/2014/main" id="{EB09551F-C95F-331E-A553-9BA9FD2C7F4D}"/>
                </a:ext>
              </a:extLst>
            </p:cNvPr>
            <p:cNvSpPr txBox="1"/>
            <p:nvPr/>
          </p:nvSpPr>
          <p:spPr>
            <a:xfrm>
              <a:off x="2386077" y="2987010"/>
              <a:ext cx="1234440" cy="276999"/>
            </a:xfrm>
            <a:prstGeom prst="rect">
              <a:avLst/>
            </a:prstGeom>
            <a:noFill/>
          </p:spPr>
          <p:txBody>
            <a:bodyPr wrap="square" rtlCol="0">
              <a:spAutoFit/>
            </a:bodyPr>
            <a:lstStyle/>
            <a:p>
              <a:r>
                <a:rPr lang="de-DE" sz="1200" dirty="0">
                  <a:solidFill>
                    <a:schemeClr val="bg1"/>
                  </a:solidFill>
                  <a:latin typeface="Comic Sans MS" panose="030F0902030302020204" pitchFamily="66" charset="0"/>
                </a:rPr>
                <a:t>Stellenweise</a:t>
              </a:r>
            </a:p>
          </p:txBody>
        </p:sp>
        <p:sp>
          <p:nvSpPr>
            <p:cNvPr id="9" name="Textfeld 8">
              <a:extLst>
                <a:ext uri="{FF2B5EF4-FFF2-40B4-BE49-F238E27FC236}">
                  <a16:creationId xmlns:a16="http://schemas.microsoft.com/office/drawing/2014/main" id="{FCB8A351-22C8-33DE-8B61-53D72A55D293}"/>
                </a:ext>
              </a:extLst>
            </p:cNvPr>
            <p:cNvSpPr txBox="1"/>
            <p:nvPr/>
          </p:nvSpPr>
          <p:spPr>
            <a:xfrm>
              <a:off x="3394673" y="2987010"/>
              <a:ext cx="1234440" cy="276999"/>
            </a:xfrm>
            <a:prstGeom prst="rect">
              <a:avLst/>
            </a:prstGeom>
            <a:noFill/>
          </p:spPr>
          <p:txBody>
            <a:bodyPr wrap="square" rtlCol="0">
              <a:spAutoFit/>
            </a:bodyPr>
            <a:lstStyle/>
            <a:p>
              <a:r>
                <a:rPr lang="de-DE" sz="1200" dirty="0">
                  <a:solidFill>
                    <a:schemeClr val="bg1"/>
                  </a:solidFill>
                  <a:latin typeface="Comic Sans MS" panose="030F0902030302020204" pitchFamily="66" charset="0"/>
                </a:rPr>
                <a:t>Schrittweise</a:t>
              </a:r>
            </a:p>
          </p:txBody>
        </p:sp>
        <p:sp>
          <p:nvSpPr>
            <p:cNvPr id="10" name="Textfeld 9">
              <a:extLst>
                <a:ext uri="{FF2B5EF4-FFF2-40B4-BE49-F238E27FC236}">
                  <a16:creationId xmlns:a16="http://schemas.microsoft.com/office/drawing/2014/main" id="{C01CFD9F-CE79-31AF-42B2-5A6CB02D290C}"/>
                </a:ext>
              </a:extLst>
            </p:cNvPr>
            <p:cNvSpPr txBox="1"/>
            <p:nvPr/>
          </p:nvSpPr>
          <p:spPr>
            <a:xfrm>
              <a:off x="4506845" y="2996296"/>
              <a:ext cx="1234440" cy="276999"/>
            </a:xfrm>
            <a:prstGeom prst="rect">
              <a:avLst/>
            </a:prstGeom>
            <a:noFill/>
          </p:spPr>
          <p:txBody>
            <a:bodyPr wrap="square" rtlCol="0">
              <a:spAutoFit/>
            </a:bodyPr>
            <a:lstStyle/>
            <a:p>
              <a:r>
                <a:rPr lang="de-DE" sz="1200" dirty="0">
                  <a:solidFill>
                    <a:schemeClr val="bg1"/>
                  </a:solidFill>
                  <a:latin typeface="Comic Sans MS" panose="030F0902030302020204" pitchFamily="66" charset="0"/>
                </a:rPr>
                <a:t>Hilfsaufgabe</a:t>
              </a:r>
            </a:p>
          </p:txBody>
        </p:sp>
        <p:sp>
          <p:nvSpPr>
            <p:cNvPr id="11" name="Textfeld 10">
              <a:extLst>
                <a:ext uri="{FF2B5EF4-FFF2-40B4-BE49-F238E27FC236}">
                  <a16:creationId xmlns:a16="http://schemas.microsoft.com/office/drawing/2014/main" id="{5B76070A-82AD-E8DD-D2AD-79EC1B6A54B6}"/>
                </a:ext>
              </a:extLst>
            </p:cNvPr>
            <p:cNvSpPr txBox="1"/>
            <p:nvPr/>
          </p:nvSpPr>
          <p:spPr>
            <a:xfrm>
              <a:off x="5777634" y="2987010"/>
              <a:ext cx="1234440" cy="276999"/>
            </a:xfrm>
            <a:prstGeom prst="rect">
              <a:avLst/>
            </a:prstGeom>
            <a:noFill/>
          </p:spPr>
          <p:txBody>
            <a:bodyPr wrap="square" rtlCol="0">
              <a:spAutoFit/>
            </a:bodyPr>
            <a:lstStyle/>
            <a:p>
              <a:r>
                <a:rPr lang="de-DE" sz="1200" dirty="0">
                  <a:solidFill>
                    <a:schemeClr val="bg1"/>
                  </a:solidFill>
                  <a:latin typeface="Comic Sans MS" panose="030F0902030302020204" pitchFamily="66" charset="0"/>
                </a:rPr>
                <a:t>Ergänzen</a:t>
              </a:r>
            </a:p>
          </p:txBody>
        </p:sp>
        <p:sp>
          <p:nvSpPr>
            <p:cNvPr id="12" name="Textfeld 11">
              <a:extLst>
                <a:ext uri="{FF2B5EF4-FFF2-40B4-BE49-F238E27FC236}">
                  <a16:creationId xmlns:a16="http://schemas.microsoft.com/office/drawing/2014/main" id="{B4A2F974-C451-24E4-1C67-97A1CE678019}"/>
                </a:ext>
              </a:extLst>
            </p:cNvPr>
            <p:cNvSpPr txBox="1"/>
            <p:nvPr/>
          </p:nvSpPr>
          <p:spPr>
            <a:xfrm>
              <a:off x="2530857" y="3715818"/>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46 – 23</a:t>
              </a:r>
            </a:p>
          </p:txBody>
        </p:sp>
        <p:sp>
          <p:nvSpPr>
            <p:cNvPr id="13" name="Textfeld 12">
              <a:extLst>
                <a:ext uri="{FF2B5EF4-FFF2-40B4-BE49-F238E27FC236}">
                  <a16:creationId xmlns:a16="http://schemas.microsoft.com/office/drawing/2014/main" id="{CAD832FB-83C7-46A9-1BB8-8B124281EB23}"/>
                </a:ext>
              </a:extLst>
            </p:cNvPr>
            <p:cNvSpPr txBox="1"/>
            <p:nvPr/>
          </p:nvSpPr>
          <p:spPr>
            <a:xfrm>
              <a:off x="3272405" y="4181859"/>
              <a:ext cx="712855"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34 – 16</a:t>
              </a:r>
            </a:p>
          </p:txBody>
        </p:sp>
        <p:sp>
          <p:nvSpPr>
            <p:cNvPr id="14" name="Textfeld 13">
              <a:extLst>
                <a:ext uri="{FF2B5EF4-FFF2-40B4-BE49-F238E27FC236}">
                  <a16:creationId xmlns:a16="http://schemas.microsoft.com/office/drawing/2014/main" id="{0A80B965-E2C6-C8BB-985A-14B3355A7659}"/>
                </a:ext>
              </a:extLst>
            </p:cNvPr>
            <p:cNvSpPr txBox="1"/>
            <p:nvPr/>
          </p:nvSpPr>
          <p:spPr>
            <a:xfrm>
              <a:off x="4506845" y="4003177"/>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25 – 18</a:t>
              </a:r>
            </a:p>
          </p:txBody>
        </p:sp>
        <p:sp>
          <p:nvSpPr>
            <p:cNvPr id="15" name="Textfeld 14">
              <a:extLst>
                <a:ext uri="{FF2B5EF4-FFF2-40B4-BE49-F238E27FC236}">
                  <a16:creationId xmlns:a16="http://schemas.microsoft.com/office/drawing/2014/main" id="{3590FA30-264E-1168-288C-20245F6BBF35}"/>
                </a:ext>
              </a:extLst>
            </p:cNvPr>
            <p:cNvSpPr txBox="1"/>
            <p:nvPr/>
          </p:nvSpPr>
          <p:spPr>
            <a:xfrm>
              <a:off x="4109438" y="4328246"/>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21 – 19</a:t>
              </a:r>
            </a:p>
          </p:txBody>
        </p:sp>
        <p:sp>
          <p:nvSpPr>
            <p:cNvPr id="17" name="Textfeld 16">
              <a:extLst>
                <a:ext uri="{FF2B5EF4-FFF2-40B4-BE49-F238E27FC236}">
                  <a16:creationId xmlns:a16="http://schemas.microsoft.com/office/drawing/2014/main" id="{81C99192-938E-CBB2-95CF-CF21F5D6D320}"/>
                </a:ext>
              </a:extLst>
            </p:cNvPr>
            <p:cNvSpPr txBox="1"/>
            <p:nvPr/>
          </p:nvSpPr>
          <p:spPr>
            <a:xfrm>
              <a:off x="4955906" y="4396608"/>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62 – 27</a:t>
              </a:r>
            </a:p>
          </p:txBody>
        </p:sp>
        <p:sp>
          <p:nvSpPr>
            <p:cNvPr id="20" name="Textfeld 19">
              <a:extLst>
                <a:ext uri="{FF2B5EF4-FFF2-40B4-BE49-F238E27FC236}">
                  <a16:creationId xmlns:a16="http://schemas.microsoft.com/office/drawing/2014/main" id="{39DD687F-8D9D-4336-F4C2-0B89A34097B9}"/>
                </a:ext>
              </a:extLst>
            </p:cNvPr>
            <p:cNvSpPr txBox="1"/>
            <p:nvPr/>
          </p:nvSpPr>
          <p:spPr>
            <a:xfrm>
              <a:off x="5812780" y="3429000"/>
              <a:ext cx="741548"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51 – 48</a:t>
              </a:r>
            </a:p>
          </p:txBody>
        </p:sp>
      </p:grpSp>
      <p:sp>
        <p:nvSpPr>
          <p:cNvPr id="2" name="Textfeld 1">
            <a:extLst>
              <a:ext uri="{FF2B5EF4-FFF2-40B4-BE49-F238E27FC236}">
                <a16:creationId xmlns:a16="http://schemas.microsoft.com/office/drawing/2014/main" id="{8AE2814C-8AF6-C5BC-6A02-1D920CFC5F74}"/>
              </a:ext>
            </a:extLst>
          </p:cNvPr>
          <p:cNvSpPr txBox="1"/>
          <p:nvPr/>
        </p:nvSpPr>
        <p:spPr>
          <a:xfrm>
            <a:off x="6911034" y="4682411"/>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14094587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994C2-6BED-3B8B-FCC7-B5B64E7CB2AA}"/>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4616F960-81FB-4058-4B40-849EFD3FDE9A}"/>
              </a:ext>
            </a:extLst>
          </p:cNvPr>
          <p:cNvSpPr>
            <a:spLocks noGrp="1"/>
          </p:cNvSpPr>
          <p:nvPr>
            <p:ph type="dt" sz="half" idx="10"/>
          </p:nvPr>
        </p:nvSpPr>
        <p:spPr/>
        <p:txBody>
          <a:bodyPr/>
          <a:lstStyle/>
          <a:p>
            <a:pPr>
              <a:lnSpc>
                <a:spcPct val="150000"/>
              </a:lnSpc>
            </a:pPr>
            <a:fld id="{9CC0DFF4-0E52-664F-9497-C7020479C29E}" type="datetime6">
              <a:rPr lang="de-DE" smtClean="0"/>
              <a:t>April 24</a:t>
            </a:fld>
            <a:endParaRPr lang="de-DE" dirty="0"/>
          </a:p>
        </p:txBody>
      </p:sp>
      <p:sp>
        <p:nvSpPr>
          <p:cNvPr id="4" name="Foliennummernplatzhalter 3">
            <a:extLst>
              <a:ext uri="{FF2B5EF4-FFF2-40B4-BE49-F238E27FC236}">
                <a16:creationId xmlns:a16="http://schemas.microsoft.com/office/drawing/2014/main" id="{B7581740-8C2C-6B51-E0D7-DFA5C4B7E992}"/>
              </a:ext>
            </a:extLst>
          </p:cNvPr>
          <p:cNvSpPr>
            <a:spLocks noGrp="1"/>
          </p:cNvSpPr>
          <p:nvPr>
            <p:ph type="sldNum" sz="quarter" idx="12"/>
          </p:nvPr>
        </p:nvSpPr>
        <p:spPr/>
        <p:txBody>
          <a:bodyPr/>
          <a:lstStyle/>
          <a:p>
            <a:fld id="{C3752B7C-18A9-864D-BBCB-54A9F41B5594}" type="slidenum">
              <a:rPr lang="de-DE" smtClean="0"/>
              <a:pPr/>
              <a:t>87</a:t>
            </a:fld>
            <a:endParaRPr lang="de-DE" dirty="0"/>
          </a:p>
        </p:txBody>
      </p:sp>
      <p:sp>
        <p:nvSpPr>
          <p:cNvPr id="5" name="Textplatzhalter 4">
            <a:extLst>
              <a:ext uri="{FF2B5EF4-FFF2-40B4-BE49-F238E27FC236}">
                <a16:creationId xmlns:a16="http://schemas.microsoft.com/office/drawing/2014/main" id="{F3A07192-6056-2B85-54E2-835830E04CC5}"/>
              </a:ext>
            </a:extLst>
          </p:cNvPr>
          <p:cNvSpPr>
            <a:spLocks noGrp="1"/>
          </p:cNvSpPr>
          <p:nvPr>
            <p:ph type="body" sz="quarter" idx="13"/>
          </p:nvPr>
        </p:nvSpPr>
        <p:spPr/>
        <p:txBody>
          <a:bodyPr/>
          <a:lstStyle/>
          <a:p>
            <a:r>
              <a:rPr lang="de-DE" dirty="0"/>
              <a:t>ANMERKUNGEN ZUR AKTIVITÄT AUF DEN FOLIEN 88-90</a:t>
            </a:r>
          </a:p>
        </p:txBody>
      </p:sp>
      <p:sp>
        <p:nvSpPr>
          <p:cNvPr id="6" name="Inhaltsplatzhalter 5">
            <a:extLst>
              <a:ext uri="{FF2B5EF4-FFF2-40B4-BE49-F238E27FC236}">
                <a16:creationId xmlns:a16="http://schemas.microsoft.com/office/drawing/2014/main" id="{BB2B78C9-DE72-2880-AA76-D5406E800D9F}"/>
              </a:ext>
            </a:extLst>
          </p:cNvPr>
          <p:cNvSpPr>
            <a:spLocks noGrp="1"/>
          </p:cNvSpPr>
          <p:nvPr>
            <p:ph idx="1"/>
          </p:nvPr>
        </p:nvSpPr>
        <p:spPr/>
        <p:txBody>
          <a:bodyPr/>
          <a:lstStyle/>
          <a:p>
            <a:r>
              <a:rPr lang="de-DE" sz="1500" b="1" dirty="0"/>
              <a:t>Ziel: </a:t>
            </a:r>
            <a:r>
              <a:rPr lang="de-DE" sz="1500" dirty="0"/>
              <a:t>Sensibilisieren für geeignete sprachliche Impulse</a:t>
            </a:r>
          </a:p>
          <a:p>
            <a:r>
              <a:rPr lang="de-DE" sz="1500" b="1" dirty="0"/>
              <a:t>Hinweise zur Durchführung: </a:t>
            </a:r>
            <a:r>
              <a:rPr lang="de-DE" sz="1500" dirty="0"/>
              <a:t>Die Teilnehmenden sammeln – evtl. nur in einer kurzen Murmelphase – geeignete sprachliche Impulse, die Lehrkräfte in der Unterrichtsphase „Rechne möglichst schlau“ nutzen können, um Kinder darin zu unterstützen, geeignete Vorgehensweisen auszuwählen und die Wahl der Vorgehensweise zu begründen. Je nach Gruppengröße kann der Austausch entweder in 3er- bis 4er-Gruppen oder auch im Plenum stattfinden. Zur Sammlung der Ergebnisse werden die einzelnen Impulse z. B. auf Moderationskarten notiert. </a:t>
            </a:r>
          </a:p>
          <a:p>
            <a:r>
              <a:rPr lang="de-DE" sz="1500" dirty="0"/>
              <a:t>Die Folien 89 und 90 können die Ergebnisse der Teilnehmenden ggf. ergänzen und zur Ergebnissicherung hinzugezogen werden.</a:t>
            </a:r>
          </a:p>
        </p:txBody>
      </p:sp>
    </p:spTree>
    <p:extLst>
      <p:ext uri="{BB962C8B-B14F-4D97-AF65-F5344CB8AC3E}">
        <p14:creationId xmlns:p14="http://schemas.microsoft.com/office/powerpoint/2010/main" val="13172760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9BBF0-CE17-3F72-BAFB-71D9C01FEA52}"/>
              </a:ext>
            </a:extLst>
          </p:cNvPr>
          <p:cNvSpPr>
            <a:spLocks noGrp="1"/>
          </p:cNvSpPr>
          <p:nvPr>
            <p:ph type="title"/>
          </p:nvPr>
        </p:nvSpPr>
        <p:spPr>
          <a:xfrm>
            <a:off x="1096423" y="382774"/>
            <a:ext cx="7676102" cy="603704"/>
          </a:xfrm>
        </p:spPr>
        <p:txBody>
          <a:bodyPr>
            <a:normAutofit/>
          </a:bodyPr>
          <a:lstStyle/>
          <a:p>
            <a:r>
              <a:rPr lang="de-DE" dirty="0"/>
              <a:t>Rechenwege flexibel einsetzen</a:t>
            </a:r>
          </a:p>
        </p:txBody>
      </p:sp>
      <p:sp>
        <p:nvSpPr>
          <p:cNvPr id="3" name="Textplatzhalter 2">
            <a:extLst>
              <a:ext uri="{FF2B5EF4-FFF2-40B4-BE49-F238E27FC236}">
                <a16:creationId xmlns:a16="http://schemas.microsoft.com/office/drawing/2014/main" id="{9F798620-4253-9546-02D8-1CAD9806D352}"/>
              </a:ext>
            </a:extLst>
          </p:cNvPr>
          <p:cNvSpPr>
            <a:spLocks noGrp="1"/>
          </p:cNvSpPr>
          <p:nvPr>
            <p:ph type="body" sz="quarter" idx="13"/>
          </p:nvPr>
        </p:nvSpPr>
        <p:spPr>
          <a:xfrm>
            <a:off x="371475" y="3485583"/>
            <a:ext cx="8143876" cy="2681855"/>
          </a:xfrm>
        </p:spPr>
        <p:txBody>
          <a:bodyPr/>
          <a:lstStyle/>
          <a:p>
            <a:r>
              <a:rPr lang="de-DE" sz="1800" dirty="0"/>
              <a:t>Welche sprachlichen Impulse können helfen, </a:t>
            </a:r>
          </a:p>
          <a:p>
            <a:r>
              <a:rPr lang="de-DE" dirty="0"/>
              <a:t>… </a:t>
            </a:r>
            <a:r>
              <a:rPr lang="de-DE" sz="1800" dirty="0"/>
              <a:t>den Blick der Kinder auf die besprochenen Aufgabenmerkmale zu lenken?</a:t>
            </a:r>
          </a:p>
          <a:p>
            <a:r>
              <a:rPr lang="de-DE" dirty="0"/>
              <a:t>… die Aufgabenmerkmale in der Darstellung aufzuzeigen?</a:t>
            </a:r>
            <a:r>
              <a:rPr lang="de-DE" sz="1800" dirty="0"/>
              <a:t> </a:t>
            </a:r>
          </a:p>
          <a:p>
            <a:r>
              <a:rPr lang="de-DE" dirty="0"/>
              <a:t>… die Kinder zur Begründung ihrer Wahl anzuregen?</a:t>
            </a:r>
          </a:p>
          <a:p>
            <a:endParaRPr lang="de-DE" sz="1800" dirty="0"/>
          </a:p>
          <a:p>
            <a:endParaRPr lang="de-DE" dirty="0"/>
          </a:p>
        </p:txBody>
      </p:sp>
      <p:sp>
        <p:nvSpPr>
          <p:cNvPr id="4" name="Textplatzhalter 3">
            <a:extLst>
              <a:ext uri="{FF2B5EF4-FFF2-40B4-BE49-F238E27FC236}">
                <a16:creationId xmlns:a16="http://schemas.microsoft.com/office/drawing/2014/main" id="{12FFEFE1-F141-5803-2648-D8D0650A8946}"/>
              </a:ext>
            </a:extLst>
          </p:cNvPr>
          <p:cNvSpPr>
            <a:spLocks noGrp="1"/>
          </p:cNvSpPr>
          <p:nvPr>
            <p:ph type="body" sz="quarter" idx="14"/>
          </p:nvPr>
        </p:nvSpPr>
        <p:spPr>
          <a:xfrm>
            <a:off x="1763316" y="1660386"/>
            <a:ext cx="6438900" cy="1482863"/>
          </a:xfrm>
        </p:spPr>
        <p:txBody>
          <a:bodyPr>
            <a:normAutofit fontScale="85000" lnSpcReduction="20000"/>
          </a:bodyPr>
          <a:lstStyle/>
          <a:p>
            <a:r>
              <a:rPr lang="de-DE" sz="2400" dirty="0"/>
              <a:t>Überlegen Sie, welche sprachlichen Impulse sich in der Unterrichtsphase „Rechne möglichst schlau“ eignen.</a:t>
            </a:r>
          </a:p>
          <a:p>
            <a:r>
              <a:rPr lang="de-DE" sz="2400" dirty="0"/>
              <a:t>Halten Sie Ihre Ergebnisse schriftlich fest.</a:t>
            </a:r>
          </a:p>
          <a:p>
            <a:endParaRPr lang="de-DE" dirty="0"/>
          </a:p>
        </p:txBody>
      </p:sp>
      <p:sp>
        <p:nvSpPr>
          <p:cNvPr id="5" name="Datumsplatzhalter 4">
            <a:extLst>
              <a:ext uri="{FF2B5EF4-FFF2-40B4-BE49-F238E27FC236}">
                <a16:creationId xmlns:a16="http://schemas.microsoft.com/office/drawing/2014/main" id="{F23AC528-0D41-FE51-9D2E-F0AA7FB02FE4}"/>
              </a:ext>
            </a:extLst>
          </p:cNvPr>
          <p:cNvSpPr>
            <a:spLocks noGrp="1"/>
          </p:cNvSpPr>
          <p:nvPr>
            <p:ph type="dt" sz="half" idx="10"/>
          </p:nvPr>
        </p:nvSpPr>
        <p:spPr/>
        <p:txBody>
          <a:bodyPr/>
          <a:lstStyle/>
          <a:p>
            <a:pPr>
              <a:lnSpc>
                <a:spcPct val="150000"/>
              </a:lnSpc>
            </a:pPr>
            <a:fld id="{1AFEB675-97A2-2047-A453-727B8A442EDA}" type="datetime6">
              <a:rPr lang="de-DE" smtClean="0"/>
              <a:t>April 24</a:t>
            </a:fld>
            <a:endParaRPr lang="de-DE" dirty="0"/>
          </a:p>
        </p:txBody>
      </p:sp>
      <p:sp>
        <p:nvSpPr>
          <p:cNvPr id="6" name="Foliennummernplatzhalter 5">
            <a:extLst>
              <a:ext uri="{FF2B5EF4-FFF2-40B4-BE49-F238E27FC236}">
                <a16:creationId xmlns:a16="http://schemas.microsoft.com/office/drawing/2014/main" id="{06AE0E70-9C83-BBEE-2FDD-C09706EA5F4E}"/>
              </a:ext>
            </a:extLst>
          </p:cNvPr>
          <p:cNvSpPr>
            <a:spLocks noGrp="1"/>
          </p:cNvSpPr>
          <p:nvPr>
            <p:ph type="sldNum" sz="quarter" idx="12"/>
          </p:nvPr>
        </p:nvSpPr>
        <p:spPr/>
        <p:txBody>
          <a:bodyPr/>
          <a:lstStyle/>
          <a:p>
            <a:fld id="{C3752B7C-18A9-864D-BBCB-54A9F41B5594}" type="slidenum">
              <a:rPr lang="de-DE" smtClean="0"/>
              <a:pPr/>
              <a:t>88</a:t>
            </a:fld>
            <a:endParaRPr lang="de-DE" dirty="0"/>
          </a:p>
        </p:txBody>
      </p:sp>
      <p:sp>
        <p:nvSpPr>
          <p:cNvPr id="7" name="Abgerundete rechteckige Legende 6">
            <a:extLst>
              <a:ext uri="{FF2B5EF4-FFF2-40B4-BE49-F238E27FC236}">
                <a16:creationId xmlns:a16="http://schemas.microsoft.com/office/drawing/2014/main" id="{B6D72C64-77F2-7E3D-95DC-F2FCBB4ADF19}"/>
              </a:ext>
            </a:extLst>
          </p:cNvPr>
          <p:cNvSpPr/>
          <p:nvPr/>
        </p:nvSpPr>
        <p:spPr>
          <a:xfrm>
            <a:off x="7486650" y="4639001"/>
            <a:ext cx="1342423" cy="973807"/>
          </a:xfrm>
          <a:prstGeom prst="wedgeRoundRectCallout">
            <a:avLst>
              <a:gd name="adj1" fmla="val -62322"/>
              <a:gd name="adj2" fmla="val 3967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a:t>
            </a:r>
          </a:p>
        </p:txBody>
      </p:sp>
      <p:pic>
        <p:nvPicPr>
          <p:cNvPr id="8" name="Grafik 7">
            <a:extLst>
              <a:ext uri="{FF2B5EF4-FFF2-40B4-BE49-F238E27FC236}">
                <a16:creationId xmlns:a16="http://schemas.microsoft.com/office/drawing/2014/main" id="{9B880621-2929-D671-CF02-CC7635F57683}"/>
              </a:ext>
            </a:extLst>
          </p:cNvPr>
          <p:cNvPicPr>
            <a:picLocks noChangeAspect="1"/>
          </p:cNvPicPr>
          <p:nvPr/>
        </p:nvPicPr>
        <p:blipFill rotWithShape="1">
          <a:blip r:embed="rId3"/>
          <a:srcRect b="61187"/>
          <a:stretch/>
        </p:blipFill>
        <p:spPr>
          <a:xfrm flipH="1">
            <a:off x="6196496" y="4866488"/>
            <a:ext cx="976432" cy="1249833"/>
          </a:xfrm>
          <a:prstGeom prst="rect">
            <a:avLst/>
          </a:prstGeom>
        </p:spPr>
      </p:pic>
    </p:spTree>
    <p:extLst>
      <p:ext uri="{BB962C8B-B14F-4D97-AF65-F5344CB8AC3E}">
        <p14:creationId xmlns:p14="http://schemas.microsoft.com/office/powerpoint/2010/main" val="12353400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885531" cy="603704"/>
          </a:xfrm>
        </p:spPr>
        <p:txBody>
          <a:bodyPr/>
          <a:lstStyle/>
          <a:p>
            <a:r>
              <a:rPr lang="de-DE" dirty="0"/>
              <a:t>Rechenwege flexibel einsetzen</a:t>
            </a:r>
          </a:p>
        </p:txBody>
      </p:sp>
      <p:sp>
        <p:nvSpPr>
          <p:cNvPr id="3" name="Textplatzhalter 2"/>
          <p:cNvSpPr>
            <a:spLocks noGrp="1"/>
          </p:cNvSpPr>
          <p:nvPr>
            <p:ph type="body" sz="quarter" idx="13"/>
          </p:nvPr>
        </p:nvSpPr>
        <p:spPr/>
        <p:txBody>
          <a:bodyPr/>
          <a:lstStyle/>
          <a:p>
            <a:r>
              <a:rPr lang="de-DE" dirty="0"/>
              <a:t>RECHNE MÖGLICHST SCHLAU</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89</a:t>
            </a:fld>
            <a:endParaRPr lang="de-DE" dirty="0"/>
          </a:p>
        </p:txBody>
      </p:sp>
      <p:sp>
        <p:nvSpPr>
          <p:cNvPr id="7" name="Abgerundete rechteckige Legende 6">
            <a:extLst>
              <a:ext uri="{FF2B5EF4-FFF2-40B4-BE49-F238E27FC236}">
                <a16:creationId xmlns:a16="http://schemas.microsoft.com/office/drawing/2014/main" id="{4B2383DB-897D-3B92-A35E-DD627C41ADDF}"/>
              </a:ext>
            </a:extLst>
          </p:cNvPr>
          <p:cNvSpPr/>
          <p:nvPr/>
        </p:nvSpPr>
        <p:spPr>
          <a:xfrm>
            <a:off x="1192852" y="2035629"/>
            <a:ext cx="3677015" cy="642878"/>
          </a:xfrm>
          <a:prstGeom prst="wedgeRoundRectCallout">
            <a:avLst>
              <a:gd name="adj1" fmla="val 32593"/>
              <a:gd name="adj2" fmla="val 18967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Sieh dir die Zahlen genau an.</a:t>
            </a:r>
          </a:p>
        </p:txBody>
      </p:sp>
      <p:sp>
        <p:nvSpPr>
          <p:cNvPr id="8" name="Abgerundete rechteckige Legende 7">
            <a:extLst>
              <a:ext uri="{FF2B5EF4-FFF2-40B4-BE49-F238E27FC236}">
                <a16:creationId xmlns:a16="http://schemas.microsoft.com/office/drawing/2014/main" id="{4B2383DB-897D-3B92-A35E-DD627C41ADDF}"/>
              </a:ext>
            </a:extLst>
          </p:cNvPr>
          <p:cNvSpPr/>
          <p:nvPr/>
        </p:nvSpPr>
        <p:spPr>
          <a:xfrm>
            <a:off x="5435599" y="2133600"/>
            <a:ext cx="3083960" cy="1089815"/>
          </a:xfrm>
          <a:prstGeom prst="wedgeRoundRectCallout">
            <a:avLst>
              <a:gd name="adj1" fmla="val -61634"/>
              <a:gd name="adj2" fmla="val 9162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Ist der Einer der 2. Zahl größer als der Einer der 1. Zahl?</a:t>
            </a:r>
            <a:endParaRPr lang="de-DE" sz="2000" dirty="0">
              <a:latin typeface="Arial" panose="020B0604020202020204" pitchFamily="34" charset="0"/>
              <a:cs typeface="Arial" panose="020B0604020202020204" pitchFamily="34" charset="0"/>
            </a:endParaRPr>
          </a:p>
        </p:txBody>
      </p:sp>
      <p:sp>
        <p:nvSpPr>
          <p:cNvPr id="9" name="Abgerundete rechteckige Legende 8">
            <a:extLst>
              <a:ext uri="{FF2B5EF4-FFF2-40B4-BE49-F238E27FC236}">
                <a16:creationId xmlns:a16="http://schemas.microsoft.com/office/drawing/2014/main" id="{4B2383DB-897D-3B92-A35E-DD627C41ADDF}"/>
              </a:ext>
            </a:extLst>
          </p:cNvPr>
          <p:cNvSpPr/>
          <p:nvPr/>
        </p:nvSpPr>
        <p:spPr>
          <a:xfrm>
            <a:off x="6575005" y="3703415"/>
            <a:ext cx="2244077" cy="713361"/>
          </a:xfrm>
          <a:prstGeom prst="wedgeRoundRectCallout">
            <a:avLst>
              <a:gd name="adj1" fmla="val -113619"/>
              <a:gd name="adj2" fmla="val 4881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a:t>
            </a:r>
            <a:endParaRPr lang="de-DE" sz="3600" dirty="0"/>
          </a:p>
        </p:txBody>
      </p:sp>
      <p:sp>
        <p:nvSpPr>
          <p:cNvPr id="10" name="Abgerundete rechteckige Legende 9">
            <a:extLst>
              <a:ext uri="{FF2B5EF4-FFF2-40B4-BE49-F238E27FC236}">
                <a16:creationId xmlns:a16="http://schemas.microsoft.com/office/drawing/2014/main" id="{4B2383DB-897D-3B92-A35E-DD627C41ADDF}"/>
              </a:ext>
            </a:extLst>
          </p:cNvPr>
          <p:cNvSpPr/>
          <p:nvPr/>
        </p:nvSpPr>
        <p:spPr>
          <a:xfrm>
            <a:off x="699248" y="3223415"/>
            <a:ext cx="3041066" cy="926472"/>
          </a:xfrm>
          <a:prstGeom prst="wedgeRoundRectCallout">
            <a:avLst>
              <a:gd name="adj1" fmla="val 60743"/>
              <a:gd name="adj2" fmla="val 3652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Wie viele Zehner und Einer sind es?</a:t>
            </a:r>
            <a:endParaRPr lang="de-DE" sz="2000" dirty="0">
              <a:latin typeface="Arial" panose="020B0604020202020204" pitchFamily="34" charset="0"/>
              <a:cs typeface="Arial" panose="020B0604020202020204" pitchFamily="34" charset="0"/>
            </a:endParaRPr>
          </a:p>
        </p:txBody>
      </p:sp>
      <p:sp>
        <p:nvSpPr>
          <p:cNvPr id="11" name="Abgerundete rechteckige Legende 10">
            <a:extLst>
              <a:ext uri="{FF2B5EF4-FFF2-40B4-BE49-F238E27FC236}">
                <a16:creationId xmlns:a16="http://schemas.microsoft.com/office/drawing/2014/main" id="{4B2383DB-897D-3B92-A35E-DD627C41ADDF}"/>
              </a:ext>
            </a:extLst>
          </p:cNvPr>
          <p:cNvSpPr/>
          <p:nvPr/>
        </p:nvSpPr>
        <p:spPr>
          <a:xfrm>
            <a:off x="699248" y="4686301"/>
            <a:ext cx="2556116" cy="1143274"/>
          </a:xfrm>
          <a:prstGeom prst="wedgeRoundRectCallout">
            <a:avLst>
              <a:gd name="adj1" fmla="val 77105"/>
              <a:gd name="adj2" fmla="val -71206"/>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Ist die 2. Zahl nah an einem Zehner? </a:t>
            </a:r>
          </a:p>
        </p:txBody>
      </p:sp>
      <p:sp>
        <p:nvSpPr>
          <p:cNvPr id="12" name="Abgerundete rechteckige Legende 11">
            <a:extLst>
              <a:ext uri="{FF2B5EF4-FFF2-40B4-BE49-F238E27FC236}">
                <a16:creationId xmlns:a16="http://schemas.microsoft.com/office/drawing/2014/main" id="{4B2383DB-897D-3B92-A35E-DD627C41ADDF}"/>
              </a:ext>
            </a:extLst>
          </p:cNvPr>
          <p:cNvSpPr/>
          <p:nvPr/>
        </p:nvSpPr>
        <p:spPr>
          <a:xfrm>
            <a:off x="5466986" y="4686301"/>
            <a:ext cx="3052574" cy="901699"/>
          </a:xfrm>
          <a:prstGeom prst="wedgeRoundRectCallout">
            <a:avLst>
              <a:gd name="adj1" fmla="val -63770"/>
              <a:gd name="adj2" fmla="val -5861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a:solidFill>
                  <a:schemeClr val="tx1"/>
                </a:solidFill>
                <a:latin typeface="Arial" panose="020B0604020202020204" pitchFamily="34" charset="0"/>
                <a:cs typeface="Arial" panose="020B0604020202020204" pitchFamily="34" charset="0"/>
              </a:rPr>
              <a:t>Sind die Zahlen weit auseinander oder nah beieinander?</a:t>
            </a:r>
            <a:endParaRPr lang="de-DE" sz="2000"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C136EEE5-323C-7606-BAF3-74263D227F47}"/>
              </a:ext>
            </a:extLst>
          </p:cNvPr>
          <p:cNvPicPr>
            <a:picLocks noChangeAspect="1"/>
          </p:cNvPicPr>
          <p:nvPr/>
        </p:nvPicPr>
        <p:blipFill rotWithShape="1">
          <a:blip r:embed="rId2"/>
          <a:srcRect b="37844"/>
          <a:stretch/>
        </p:blipFill>
        <p:spPr>
          <a:xfrm flipH="1">
            <a:off x="4019383" y="3921476"/>
            <a:ext cx="984415" cy="2017870"/>
          </a:xfrm>
          <a:prstGeom prst="rect">
            <a:avLst/>
          </a:prstGeom>
        </p:spPr>
      </p:pic>
    </p:spTree>
    <p:extLst>
      <p:ext uri="{BB962C8B-B14F-4D97-AF65-F5344CB8AC3E}">
        <p14:creationId xmlns:p14="http://schemas.microsoft.com/office/powerpoint/2010/main" val="75319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p:txBody>
          <a:bodyPr/>
          <a:lstStyle/>
          <a:p>
            <a:pPr>
              <a:lnSpc>
                <a:spcPct val="150000"/>
              </a:lnSpc>
            </a:pPr>
            <a:fld id="{18F79646-A54A-AF41-B1AB-4A68E0039D60}" type="datetime6">
              <a:rPr lang="de-DE" smtClean="0"/>
              <a:t>April 24</a:t>
            </a:fld>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p:txBody>
          <a:bodyPr/>
          <a:lstStyle/>
          <a:p>
            <a:pPr algn="just"/>
            <a:r>
              <a:rPr lang="de-DE" sz="1200" b="1" dirty="0"/>
              <a:t>Ziel: </a:t>
            </a:r>
            <a:r>
              <a:rPr lang="de-DE" sz="1200" dirty="0"/>
              <a:t>Reflexion des Erprobungsauftrags</a:t>
            </a:r>
          </a:p>
          <a:p>
            <a:r>
              <a:rPr lang="de-DE" sz="1200" b="1" dirty="0"/>
              <a:t>Hinweise zur Durchführung: </a:t>
            </a:r>
            <a:r>
              <a:rPr lang="de-DE" sz="1200" dirty="0"/>
              <a:t>Mit den Folien 11 und 12 wird auf den in Modul 3 gestellten Erprobungsauftrag zurückgeblickt. In Kleingruppen tauschen sich die Teilnehmenden zunächst leitfragenorientiert über ihre Erfahrungen und Beobachtungen aus.</a:t>
            </a:r>
          </a:p>
          <a:p>
            <a:r>
              <a:rPr lang="de-DE" sz="1200" dirty="0"/>
              <a:t>Dabei ist es wichtig, die Kernbotschaften aus dem vorangegangenen Modul bei der Zusammenführung erneut zu fokussieren: </a:t>
            </a:r>
          </a:p>
          <a:p>
            <a:pPr marL="285750" indent="-285750">
              <a:spcBef>
                <a:spcPts val="0"/>
              </a:spcBef>
              <a:buFont typeface="Arial" panose="020B0604020202020204" pitchFamily="34" charset="0"/>
              <a:buChar char="•"/>
            </a:pPr>
            <a:r>
              <a:rPr lang="de-DE" sz="1200" dirty="0"/>
              <a:t>Lernende brauchen Gelegenheiten,  „einfache“ Aufgaben zu identifizieren, darzustellen und darüber zu sprechen.</a:t>
            </a:r>
          </a:p>
          <a:p>
            <a:pPr marL="285750" indent="-285750">
              <a:spcBef>
                <a:spcPts val="0"/>
              </a:spcBef>
              <a:buFont typeface="Arial" panose="020B0604020202020204" pitchFamily="34" charset="0"/>
              <a:buChar char="•"/>
            </a:pP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brauchen Gelegenheiten, Ableitungsstrategien zunächst mit Hilfe von Material zu entdecken und darzustellen </a:t>
            </a:r>
            <a:r>
              <a:rPr lang="de-DE" sz="1200" dirty="0">
                <a:solidFill>
                  <a:schemeClr val="tx1"/>
                </a:solidFill>
                <a:latin typeface="Arial" panose="020B0604020202020204" pitchFamily="34" charset="0"/>
                <a:ea typeface="Times New Roman" panose="02020603050405020304" pitchFamily="18" charset="0"/>
                <a:cs typeface="Arial" panose="020B0604020202020204" pitchFamily="34" charset="0"/>
              </a:rPr>
              <a:t>sowie</a:t>
            </a: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sich diese zunehmend mental vorzustellen</a:t>
            </a:r>
          </a:p>
          <a:p>
            <a:pPr marL="285750" indent="-285750">
              <a:spcBef>
                <a:spcPts val="0"/>
              </a:spcBef>
              <a:buFont typeface="Arial" panose="020B0604020202020204" pitchFamily="34" charset="0"/>
              <a:buChar char="•"/>
            </a:pPr>
            <a:r>
              <a:rPr lang="de-DE" sz="1200" dirty="0"/>
              <a:t>Lernende brauchen Gelegenheiten,  Ableitungsstrategien wiederholt abzurufen und zu sichern.</a:t>
            </a:r>
          </a:p>
          <a:p>
            <a:pPr marL="285750" indent="-285750">
              <a:spcBef>
                <a:spcPts val="0"/>
              </a:spcBef>
              <a:buFont typeface="Arial" panose="020B0604020202020204" pitchFamily="34" charset="0"/>
              <a:buChar char="•"/>
            </a:pPr>
            <a:endParaRPr lang="de-DE" sz="1200" dirty="0"/>
          </a:p>
        </p:txBody>
      </p:sp>
    </p:spTree>
    <p:extLst>
      <p:ext uri="{BB962C8B-B14F-4D97-AF65-F5344CB8AC3E}">
        <p14:creationId xmlns:p14="http://schemas.microsoft.com/office/powerpoint/2010/main" val="14067256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722659" cy="603704"/>
          </a:xfrm>
        </p:spPr>
        <p:txBody>
          <a:bodyPr>
            <a:normAutofit/>
          </a:bodyPr>
          <a:lstStyle/>
          <a:p>
            <a:r>
              <a:rPr lang="de-DE" dirty="0"/>
              <a:t>Rechenwege flexibel einsetzen</a:t>
            </a:r>
          </a:p>
        </p:txBody>
      </p:sp>
      <p:sp>
        <p:nvSpPr>
          <p:cNvPr id="3" name="Textplatzhalter 2"/>
          <p:cNvSpPr>
            <a:spLocks noGrp="1"/>
          </p:cNvSpPr>
          <p:nvPr>
            <p:ph type="body" sz="quarter" idx="13"/>
          </p:nvPr>
        </p:nvSpPr>
        <p:spPr/>
        <p:txBody>
          <a:bodyPr/>
          <a:lstStyle/>
          <a:p>
            <a:r>
              <a:rPr lang="de-DE" dirty="0"/>
              <a:t>RECHNE MÖGLICHST SCHLAU</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90</a:t>
            </a:fld>
            <a:endParaRPr lang="de-DE" dirty="0"/>
          </a:p>
        </p:txBody>
      </p:sp>
      <p:sp>
        <p:nvSpPr>
          <p:cNvPr id="7" name="Abgerundete rechteckige Legende 6">
            <a:extLst>
              <a:ext uri="{FF2B5EF4-FFF2-40B4-BE49-F238E27FC236}">
                <a16:creationId xmlns:a16="http://schemas.microsoft.com/office/drawing/2014/main" id="{4B2383DB-897D-3B92-A35E-DD627C41ADDF}"/>
              </a:ext>
            </a:extLst>
          </p:cNvPr>
          <p:cNvSpPr/>
          <p:nvPr/>
        </p:nvSpPr>
        <p:spPr>
          <a:xfrm>
            <a:off x="1192852" y="1927478"/>
            <a:ext cx="3677015" cy="930769"/>
          </a:xfrm>
          <a:prstGeom prst="wedgeRoundRectCallout">
            <a:avLst>
              <a:gd name="adj1" fmla="val 32593"/>
              <a:gd name="adj2" fmla="val 15919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Wie rechnest du bei dieser Aufgabe geschickt?</a:t>
            </a:r>
            <a:endParaRPr lang="de-DE" sz="2000" dirty="0">
              <a:latin typeface="Arial" panose="020B0604020202020204" pitchFamily="34" charset="0"/>
              <a:cs typeface="Arial" panose="020B0604020202020204" pitchFamily="34" charset="0"/>
            </a:endParaRPr>
          </a:p>
        </p:txBody>
      </p:sp>
      <p:sp>
        <p:nvSpPr>
          <p:cNvPr id="8" name="Abgerundete rechteckige Legende 7">
            <a:extLst>
              <a:ext uri="{FF2B5EF4-FFF2-40B4-BE49-F238E27FC236}">
                <a16:creationId xmlns:a16="http://schemas.microsoft.com/office/drawing/2014/main" id="{4B2383DB-897D-3B92-A35E-DD627C41ADDF}"/>
              </a:ext>
            </a:extLst>
          </p:cNvPr>
          <p:cNvSpPr/>
          <p:nvPr/>
        </p:nvSpPr>
        <p:spPr>
          <a:xfrm>
            <a:off x="5735122" y="2987331"/>
            <a:ext cx="3083960" cy="1089815"/>
          </a:xfrm>
          <a:prstGeom prst="wedgeRoundRectCallout">
            <a:avLst>
              <a:gd name="adj1" fmla="val -70282"/>
              <a:gd name="adj2" fmla="val 56662"/>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Warum findest du die Aufgabe einfach?</a:t>
            </a:r>
            <a:endParaRPr lang="de-DE" sz="2000" dirty="0">
              <a:latin typeface="Arial" panose="020B0604020202020204" pitchFamily="34" charset="0"/>
              <a:cs typeface="Arial" panose="020B0604020202020204" pitchFamily="34" charset="0"/>
            </a:endParaRPr>
          </a:p>
        </p:txBody>
      </p:sp>
      <p:sp>
        <p:nvSpPr>
          <p:cNvPr id="9" name="Abgerundete rechteckige Legende 8">
            <a:extLst>
              <a:ext uri="{FF2B5EF4-FFF2-40B4-BE49-F238E27FC236}">
                <a16:creationId xmlns:a16="http://schemas.microsoft.com/office/drawing/2014/main" id="{4B2383DB-897D-3B92-A35E-DD627C41ADDF}"/>
              </a:ext>
            </a:extLst>
          </p:cNvPr>
          <p:cNvSpPr/>
          <p:nvPr/>
        </p:nvSpPr>
        <p:spPr>
          <a:xfrm>
            <a:off x="6275482" y="4149887"/>
            <a:ext cx="2244077" cy="713361"/>
          </a:xfrm>
          <a:prstGeom prst="wedgeRoundRectCallout">
            <a:avLst>
              <a:gd name="adj1" fmla="val -103432"/>
              <a:gd name="adj2" fmla="val 20328"/>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a:t>
            </a:r>
            <a:endParaRPr lang="de-DE" sz="3600" dirty="0"/>
          </a:p>
        </p:txBody>
      </p:sp>
      <p:sp>
        <p:nvSpPr>
          <p:cNvPr id="10" name="Abgerundete rechteckige Legende 9">
            <a:extLst>
              <a:ext uri="{FF2B5EF4-FFF2-40B4-BE49-F238E27FC236}">
                <a16:creationId xmlns:a16="http://schemas.microsoft.com/office/drawing/2014/main" id="{4B2383DB-897D-3B92-A35E-DD627C41ADDF}"/>
              </a:ext>
            </a:extLst>
          </p:cNvPr>
          <p:cNvSpPr/>
          <p:nvPr/>
        </p:nvSpPr>
        <p:spPr>
          <a:xfrm>
            <a:off x="699248" y="3532239"/>
            <a:ext cx="3041066" cy="617648"/>
          </a:xfrm>
          <a:prstGeom prst="wedgeRoundRectCallout">
            <a:avLst>
              <a:gd name="adj1" fmla="val 60743"/>
              <a:gd name="adj2" fmla="val 3652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Was kann dir helfen?</a:t>
            </a:r>
            <a:endParaRPr lang="de-DE" sz="2000" dirty="0">
              <a:latin typeface="Arial" panose="020B0604020202020204" pitchFamily="34" charset="0"/>
              <a:cs typeface="Arial" panose="020B0604020202020204" pitchFamily="34" charset="0"/>
            </a:endParaRPr>
          </a:p>
        </p:txBody>
      </p:sp>
      <p:sp>
        <p:nvSpPr>
          <p:cNvPr id="11" name="Abgerundete rechteckige Legende 10">
            <a:extLst>
              <a:ext uri="{FF2B5EF4-FFF2-40B4-BE49-F238E27FC236}">
                <a16:creationId xmlns:a16="http://schemas.microsoft.com/office/drawing/2014/main" id="{4B2383DB-897D-3B92-A35E-DD627C41ADDF}"/>
              </a:ext>
            </a:extLst>
          </p:cNvPr>
          <p:cNvSpPr/>
          <p:nvPr/>
        </p:nvSpPr>
        <p:spPr>
          <a:xfrm>
            <a:off x="699248" y="4686301"/>
            <a:ext cx="2556116" cy="1143274"/>
          </a:xfrm>
          <a:prstGeom prst="wedgeRoundRectCallout">
            <a:avLst>
              <a:gd name="adj1" fmla="val 77105"/>
              <a:gd name="adj2" fmla="val -71206"/>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Wie kannst du deinen Rechenweg darstellen?</a:t>
            </a:r>
          </a:p>
        </p:txBody>
      </p:sp>
      <p:sp>
        <p:nvSpPr>
          <p:cNvPr id="12" name="Abgerundete rechteckige Legende 11">
            <a:extLst>
              <a:ext uri="{FF2B5EF4-FFF2-40B4-BE49-F238E27FC236}">
                <a16:creationId xmlns:a16="http://schemas.microsoft.com/office/drawing/2014/main" id="{4B2383DB-897D-3B92-A35E-DD627C41ADDF}"/>
              </a:ext>
            </a:extLst>
          </p:cNvPr>
          <p:cNvSpPr/>
          <p:nvPr/>
        </p:nvSpPr>
        <p:spPr>
          <a:xfrm>
            <a:off x="5466986" y="5149850"/>
            <a:ext cx="3052574" cy="901699"/>
          </a:xfrm>
          <a:prstGeom prst="wedgeRoundRectCallout">
            <a:avLst>
              <a:gd name="adj1" fmla="val -63770"/>
              <a:gd name="adj2" fmla="val -5861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Kannst du auch anders rechnen?</a:t>
            </a:r>
            <a:endParaRPr lang="de-DE" sz="2000"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C136EEE5-323C-7606-BAF3-74263D227F47}"/>
              </a:ext>
            </a:extLst>
          </p:cNvPr>
          <p:cNvPicPr>
            <a:picLocks noChangeAspect="1"/>
          </p:cNvPicPr>
          <p:nvPr/>
        </p:nvPicPr>
        <p:blipFill rotWithShape="1">
          <a:blip r:embed="rId2"/>
          <a:srcRect b="37844"/>
          <a:stretch/>
        </p:blipFill>
        <p:spPr>
          <a:xfrm flipH="1">
            <a:off x="4019383" y="3921476"/>
            <a:ext cx="984415" cy="2017870"/>
          </a:xfrm>
          <a:prstGeom prst="rect">
            <a:avLst/>
          </a:prstGeom>
        </p:spPr>
      </p:pic>
      <p:sp>
        <p:nvSpPr>
          <p:cNvPr id="14" name="Abgerundete rechteckige Legende 13">
            <a:extLst>
              <a:ext uri="{FF2B5EF4-FFF2-40B4-BE49-F238E27FC236}">
                <a16:creationId xmlns:a16="http://schemas.microsoft.com/office/drawing/2014/main" id="{4B2383DB-897D-3B92-A35E-DD627C41ADDF}"/>
              </a:ext>
            </a:extLst>
          </p:cNvPr>
          <p:cNvSpPr/>
          <p:nvPr/>
        </p:nvSpPr>
        <p:spPr>
          <a:xfrm>
            <a:off x="5153444" y="1833817"/>
            <a:ext cx="2244077" cy="713361"/>
          </a:xfrm>
          <a:prstGeom prst="wedgeRoundRectCallout">
            <a:avLst>
              <a:gd name="adj1" fmla="val -58157"/>
              <a:gd name="adj2" fmla="val 22150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Warum rechnest du so?</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1458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844377" cy="603704"/>
          </a:xfrm>
        </p:spPr>
        <p:txBody>
          <a:bodyPr/>
          <a:lstStyle/>
          <a:p>
            <a:r>
              <a:rPr lang="de-DE" dirty="0"/>
              <a:t>Rechenwege flexibel einsetzen</a:t>
            </a:r>
          </a:p>
        </p:txBody>
      </p:sp>
      <p:sp>
        <p:nvSpPr>
          <p:cNvPr id="3" name="Textplatzhalter 2"/>
          <p:cNvSpPr>
            <a:spLocks noGrp="1"/>
          </p:cNvSpPr>
          <p:nvPr>
            <p:ph type="body" sz="quarter" idx="13"/>
          </p:nvPr>
        </p:nvSpPr>
        <p:spPr/>
        <p:txBody>
          <a:bodyPr/>
          <a:lstStyle/>
          <a:p>
            <a:r>
              <a:rPr lang="de-DE" dirty="0"/>
              <a:t>RECHNE MÖGLICHST SCHLAU</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91</a:t>
            </a:fld>
            <a:endParaRPr lang="de-DE" dirty="0"/>
          </a:p>
        </p:txBody>
      </p:sp>
      <p:sp>
        <p:nvSpPr>
          <p:cNvPr id="4" name="Rechteck 3"/>
          <p:cNvSpPr/>
          <p:nvPr/>
        </p:nvSpPr>
        <p:spPr>
          <a:xfrm>
            <a:off x="495300" y="1642913"/>
            <a:ext cx="8153400" cy="871970"/>
          </a:xfrm>
          <a:prstGeom prst="rect">
            <a:avLst/>
          </a:prstGeom>
        </p:spPr>
        <p:txBody>
          <a:bodyPr wrap="square">
            <a:spAutoFit/>
          </a:bodyPr>
          <a:lstStyle/>
          <a:p>
            <a:pPr>
              <a:lnSpc>
                <a:spcPct val="150000"/>
              </a:lnSpc>
            </a:pPr>
            <a:r>
              <a:rPr lang="de-DE" sz="1800" dirty="0"/>
              <a:t>Bestimmte, vorher besprochene Aufgabenmerkmale helfen dabei, einen Zahlen- und Aufgabenblick zu entwickeln. </a:t>
            </a:r>
            <a:endParaRPr lang="de-DE" dirty="0"/>
          </a:p>
        </p:txBody>
      </p:sp>
      <p:sp>
        <p:nvSpPr>
          <p:cNvPr id="7" name="Rechteck 6"/>
          <p:cNvSpPr/>
          <p:nvPr/>
        </p:nvSpPr>
        <p:spPr>
          <a:xfrm>
            <a:off x="6337300" y="6011407"/>
            <a:ext cx="2603500" cy="276999"/>
          </a:xfrm>
          <a:prstGeom prst="rect">
            <a:avLst/>
          </a:prstGeom>
        </p:spPr>
        <p:txBody>
          <a:bodyPr wrap="square">
            <a:spAutoFit/>
          </a:bodyPr>
          <a:lstStyle/>
          <a:p>
            <a:r>
              <a:rPr lang="de-DE" sz="1200" dirty="0"/>
              <a:t>(https://mahiko.dzlm.de/node/309)</a:t>
            </a:r>
          </a:p>
        </p:txBody>
      </p:sp>
      <p:grpSp>
        <p:nvGrpSpPr>
          <p:cNvPr id="51" name="Gruppieren 50">
            <a:extLst>
              <a:ext uri="{FF2B5EF4-FFF2-40B4-BE49-F238E27FC236}">
                <a16:creationId xmlns:a16="http://schemas.microsoft.com/office/drawing/2014/main" id="{EFA9C1BF-5414-6F14-8E86-C8BA2E1005C0}"/>
              </a:ext>
            </a:extLst>
          </p:cNvPr>
          <p:cNvGrpSpPr/>
          <p:nvPr/>
        </p:nvGrpSpPr>
        <p:grpSpPr>
          <a:xfrm>
            <a:off x="393700" y="2653379"/>
            <a:ext cx="4093159" cy="1583508"/>
            <a:chOff x="393024" y="1814447"/>
            <a:chExt cx="4093159" cy="1583508"/>
          </a:xfrm>
        </p:grpSpPr>
        <p:sp>
          <p:nvSpPr>
            <p:cNvPr id="12" name="Abgerundete rechteckige Legende 11">
              <a:extLst>
                <a:ext uri="{FF2B5EF4-FFF2-40B4-BE49-F238E27FC236}">
                  <a16:creationId xmlns:a16="http://schemas.microsoft.com/office/drawing/2014/main" id="{4B2383DB-897D-3B92-A35E-DD627C41ADDF}"/>
                </a:ext>
              </a:extLst>
            </p:cNvPr>
            <p:cNvSpPr/>
            <p:nvPr/>
          </p:nvSpPr>
          <p:spPr>
            <a:xfrm>
              <a:off x="393024" y="1814447"/>
              <a:ext cx="1342226" cy="1153451"/>
            </a:xfrm>
            <a:prstGeom prst="wedgeRoundRectCallout">
              <a:avLst>
                <a:gd name="adj1" fmla="val 65418"/>
                <a:gd name="adj2" fmla="val 4302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Der Einer der 2. Zahl </a:t>
              </a:r>
            </a:p>
            <a:p>
              <a:pPr algn="ctr"/>
              <a:r>
                <a:rPr lang="de-DE" sz="1400" dirty="0">
                  <a:solidFill>
                    <a:schemeClr val="tx1"/>
                  </a:solidFill>
                  <a:latin typeface="Arial" panose="020B0604020202020204" pitchFamily="34" charset="0"/>
                  <a:cs typeface="Arial" panose="020B0604020202020204" pitchFamily="34" charset="0"/>
                </a:rPr>
                <a:t>ist kleiner als </a:t>
              </a:r>
            </a:p>
            <a:p>
              <a:pPr algn="ctr"/>
              <a:r>
                <a:rPr lang="de-DE" sz="1400" dirty="0">
                  <a:solidFill>
                    <a:schemeClr val="tx1"/>
                  </a:solidFill>
                  <a:latin typeface="Arial" panose="020B0604020202020204" pitchFamily="34" charset="0"/>
                  <a:cs typeface="Arial" panose="020B0604020202020204" pitchFamily="34" charset="0"/>
                </a:rPr>
                <a:t>der Einer der 1. Zahl</a:t>
              </a:r>
              <a:r>
                <a:rPr lang="de-DE" sz="1600" dirty="0">
                  <a:solidFill>
                    <a:schemeClr val="tx1"/>
                  </a:solidFill>
                  <a:latin typeface="Arial" panose="020B0604020202020204" pitchFamily="34" charset="0"/>
                  <a:cs typeface="Arial" panose="020B0604020202020204" pitchFamily="34" charset="0"/>
                </a:rPr>
                <a:t>. </a:t>
              </a:r>
            </a:p>
          </p:txBody>
        </p:sp>
        <p:pic>
          <p:nvPicPr>
            <p:cNvPr id="29" name="Grafik 28">
              <a:extLst>
                <a:ext uri="{FF2B5EF4-FFF2-40B4-BE49-F238E27FC236}">
                  <a16:creationId xmlns:a16="http://schemas.microsoft.com/office/drawing/2014/main" id="{5B22FA41-7E98-4052-8ECD-3E2D0E73F8B3}"/>
                </a:ext>
              </a:extLst>
            </p:cNvPr>
            <p:cNvPicPr>
              <a:picLocks noChangeAspect="1"/>
            </p:cNvPicPr>
            <p:nvPr/>
          </p:nvPicPr>
          <p:blipFill>
            <a:blip r:embed="rId3"/>
            <a:stretch>
              <a:fillRect/>
            </a:stretch>
          </p:blipFill>
          <p:spPr>
            <a:xfrm>
              <a:off x="2030290" y="2243392"/>
              <a:ext cx="2455893" cy="1154563"/>
            </a:xfrm>
            <a:prstGeom prst="rect">
              <a:avLst/>
            </a:prstGeom>
          </p:spPr>
        </p:pic>
      </p:grpSp>
      <p:grpSp>
        <p:nvGrpSpPr>
          <p:cNvPr id="52" name="Gruppieren 51">
            <a:extLst>
              <a:ext uri="{FF2B5EF4-FFF2-40B4-BE49-F238E27FC236}">
                <a16:creationId xmlns:a16="http://schemas.microsoft.com/office/drawing/2014/main" id="{7AFD067F-FDB4-5809-9E2B-EB649AE18910}"/>
              </a:ext>
            </a:extLst>
          </p:cNvPr>
          <p:cNvGrpSpPr/>
          <p:nvPr/>
        </p:nvGrpSpPr>
        <p:grpSpPr>
          <a:xfrm>
            <a:off x="4690594" y="2576655"/>
            <a:ext cx="4177285" cy="1658384"/>
            <a:chOff x="4689918" y="1737723"/>
            <a:chExt cx="4177285" cy="1658384"/>
          </a:xfrm>
        </p:grpSpPr>
        <p:sp>
          <p:nvSpPr>
            <p:cNvPr id="15" name="Abgerundete rechteckige Legende 14">
              <a:extLst>
                <a:ext uri="{FF2B5EF4-FFF2-40B4-BE49-F238E27FC236}">
                  <a16:creationId xmlns:a16="http://schemas.microsoft.com/office/drawing/2014/main" id="{4B2383DB-897D-3B92-A35E-DD627C41ADDF}"/>
                </a:ext>
              </a:extLst>
            </p:cNvPr>
            <p:cNvSpPr/>
            <p:nvPr/>
          </p:nvSpPr>
          <p:spPr>
            <a:xfrm>
              <a:off x="7218232" y="1737723"/>
              <a:ext cx="1648971" cy="959774"/>
            </a:xfrm>
            <a:prstGeom prst="wedgeRoundRectCallout">
              <a:avLst>
                <a:gd name="adj1" fmla="val -45821"/>
                <a:gd name="adj2" fmla="val 6576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Der Einer der 2. Zahl ist größer als der Einer der 1. Zahl.</a:t>
              </a:r>
            </a:p>
          </p:txBody>
        </p:sp>
        <p:pic>
          <p:nvPicPr>
            <p:cNvPr id="35" name="Grafik 34">
              <a:extLst>
                <a:ext uri="{FF2B5EF4-FFF2-40B4-BE49-F238E27FC236}">
                  <a16:creationId xmlns:a16="http://schemas.microsoft.com/office/drawing/2014/main" id="{433E2ED8-F9F9-E9A7-BB45-F172902A79D5}"/>
                </a:ext>
              </a:extLst>
            </p:cNvPr>
            <p:cNvPicPr>
              <a:picLocks noChangeAspect="1"/>
            </p:cNvPicPr>
            <p:nvPr/>
          </p:nvPicPr>
          <p:blipFill>
            <a:blip r:embed="rId4"/>
            <a:stretch>
              <a:fillRect/>
            </a:stretch>
          </p:blipFill>
          <p:spPr>
            <a:xfrm>
              <a:off x="4689918" y="2241543"/>
              <a:ext cx="2583092" cy="1154564"/>
            </a:xfrm>
            <a:prstGeom prst="rect">
              <a:avLst/>
            </a:prstGeom>
          </p:spPr>
        </p:pic>
      </p:grpSp>
      <p:grpSp>
        <p:nvGrpSpPr>
          <p:cNvPr id="53" name="Gruppieren 52">
            <a:extLst>
              <a:ext uri="{FF2B5EF4-FFF2-40B4-BE49-F238E27FC236}">
                <a16:creationId xmlns:a16="http://schemas.microsoft.com/office/drawing/2014/main" id="{EDB2AC36-929C-77EF-E4D5-2B17C4710959}"/>
              </a:ext>
            </a:extLst>
          </p:cNvPr>
          <p:cNvGrpSpPr/>
          <p:nvPr/>
        </p:nvGrpSpPr>
        <p:grpSpPr>
          <a:xfrm>
            <a:off x="278958" y="4451174"/>
            <a:ext cx="4088382" cy="1139224"/>
            <a:chOff x="278282" y="3612242"/>
            <a:chExt cx="4088382" cy="1139224"/>
          </a:xfrm>
        </p:grpSpPr>
        <p:sp>
          <p:nvSpPr>
            <p:cNvPr id="13" name="Abgerundete rechteckige Legende 12">
              <a:extLst>
                <a:ext uri="{FF2B5EF4-FFF2-40B4-BE49-F238E27FC236}">
                  <a16:creationId xmlns:a16="http://schemas.microsoft.com/office/drawing/2014/main" id="{4B2383DB-897D-3B92-A35E-DD627C41ADDF}"/>
                </a:ext>
              </a:extLst>
            </p:cNvPr>
            <p:cNvSpPr/>
            <p:nvPr/>
          </p:nvSpPr>
          <p:spPr>
            <a:xfrm>
              <a:off x="278282" y="3704902"/>
              <a:ext cx="1324532" cy="1012727"/>
            </a:xfrm>
            <a:prstGeom prst="wedgeRoundRectCallout">
              <a:avLst>
                <a:gd name="adj1" fmla="val 76506"/>
                <a:gd name="adj2" fmla="val -24230"/>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Die 1. und die 2. Zahl sind nah beieinander.</a:t>
              </a:r>
            </a:p>
          </p:txBody>
        </p:sp>
        <p:pic>
          <p:nvPicPr>
            <p:cNvPr id="40" name="Grafik 39">
              <a:extLst>
                <a:ext uri="{FF2B5EF4-FFF2-40B4-BE49-F238E27FC236}">
                  <a16:creationId xmlns:a16="http://schemas.microsoft.com/office/drawing/2014/main" id="{6E85BB3C-09D9-1DD3-1B4C-AC7FAB54E99C}"/>
                </a:ext>
              </a:extLst>
            </p:cNvPr>
            <p:cNvPicPr>
              <a:picLocks noChangeAspect="1"/>
            </p:cNvPicPr>
            <p:nvPr/>
          </p:nvPicPr>
          <p:blipFill>
            <a:blip r:embed="rId5"/>
            <a:stretch>
              <a:fillRect/>
            </a:stretch>
          </p:blipFill>
          <p:spPr>
            <a:xfrm>
              <a:off x="2030290" y="3612242"/>
              <a:ext cx="2336374" cy="1139224"/>
            </a:xfrm>
            <a:prstGeom prst="rect">
              <a:avLst/>
            </a:prstGeom>
          </p:spPr>
        </p:pic>
      </p:grpSp>
      <p:grpSp>
        <p:nvGrpSpPr>
          <p:cNvPr id="55" name="Gruppieren 54">
            <a:extLst>
              <a:ext uri="{FF2B5EF4-FFF2-40B4-BE49-F238E27FC236}">
                <a16:creationId xmlns:a16="http://schemas.microsoft.com/office/drawing/2014/main" id="{5C234584-F45A-B8E3-4BC9-984AE5628C2F}"/>
              </a:ext>
            </a:extLst>
          </p:cNvPr>
          <p:cNvGrpSpPr/>
          <p:nvPr/>
        </p:nvGrpSpPr>
        <p:grpSpPr>
          <a:xfrm>
            <a:off x="4690594" y="3954562"/>
            <a:ext cx="4193198" cy="2015418"/>
            <a:chOff x="4689918" y="3115630"/>
            <a:chExt cx="4193198" cy="2015418"/>
          </a:xfrm>
        </p:grpSpPr>
        <p:sp>
          <p:nvSpPr>
            <p:cNvPr id="14" name="Abgerundete rechteckige Legende 13">
              <a:extLst>
                <a:ext uri="{FF2B5EF4-FFF2-40B4-BE49-F238E27FC236}">
                  <a16:creationId xmlns:a16="http://schemas.microsoft.com/office/drawing/2014/main" id="{4B2383DB-897D-3B92-A35E-DD627C41ADDF}"/>
                </a:ext>
              </a:extLst>
            </p:cNvPr>
            <p:cNvSpPr/>
            <p:nvPr/>
          </p:nvSpPr>
          <p:spPr>
            <a:xfrm>
              <a:off x="7440851" y="3115630"/>
              <a:ext cx="1399318" cy="959774"/>
            </a:xfrm>
            <a:prstGeom prst="wedgeRoundRectCallout">
              <a:avLst>
                <a:gd name="adj1" fmla="val -65013"/>
                <a:gd name="adj2" fmla="val 31625"/>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Die 2. Zahl ist nah bei einem vollen Zehner.</a:t>
              </a:r>
            </a:p>
          </p:txBody>
        </p:sp>
        <p:sp>
          <p:nvSpPr>
            <p:cNvPr id="8" name="Abgerundete rechteckige Legende 7">
              <a:extLst>
                <a:ext uri="{FF2B5EF4-FFF2-40B4-BE49-F238E27FC236}">
                  <a16:creationId xmlns:a16="http://schemas.microsoft.com/office/drawing/2014/main" id="{0143B1FF-3AAF-AF79-B0C2-59CD5688FABB}"/>
                </a:ext>
              </a:extLst>
            </p:cNvPr>
            <p:cNvSpPr/>
            <p:nvPr/>
          </p:nvSpPr>
          <p:spPr>
            <a:xfrm>
              <a:off x="7458263" y="4493537"/>
              <a:ext cx="1424853" cy="637511"/>
            </a:xfrm>
            <a:prstGeom prst="wedgeRoundRectCallout">
              <a:avLst>
                <a:gd name="adj1" fmla="val -64593"/>
                <a:gd name="adj2" fmla="val -58719"/>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38 - 20 kann ich auswendig. </a:t>
              </a:r>
            </a:p>
          </p:txBody>
        </p:sp>
        <p:pic>
          <p:nvPicPr>
            <p:cNvPr id="50" name="Grafik 49">
              <a:extLst>
                <a:ext uri="{FF2B5EF4-FFF2-40B4-BE49-F238E27FC236}">
                  <a16:creationId xmlns:a16="http://schemas.microsoft.com/office/drawing/2014/main" id="{2A3A0E5B-D9D6-787C-E142-BC5BD5F3DDAF}"/>
                </a:ext>
              </a:extLst>
            </p:cNvPr>
            <p:cNvPicPr>
              <a:picLocks noChangeAspect="1"/>
            </p:cNvPicPr>
            <p:nvPr/>
          </p:nvPicPr>
          <p:blipFill>
            <a:blip r:embed="rId6"/>
            <a:stretch>
              <a:fillRect/>
            </a:stretch>
          </p:blipFill>
          <p:spPr>
            <a:xfrm>
              <a:off x="4689918" y="3613722"/>
              <a:ext cx="2336374" cy="1148717"/>
            </a:xfrm>
            <a:prstGeom prst="rect">
              <a:avLst/>
            </a:prstGeom>
          </p:spPr>
        </p:pic>
      </p:grpSp>
    </p:spTree>
    <p:extLst>
      <p:ext uri="{BB962C8B-B14F-4D97-AF65-F5344CB8AC3E}">
        <p14:creationId xmlns:p14="http://schemas.microsoft.com/office/powerpoint/2010/main" val="374181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688762" cy="603704"/>
          </a:xfrm>
        </p:spPr>
        <p:txBody>
          <a:bodyPr/>
          <a:lstStyle/>
          <a:p>
            <a:r>
              <a:rPr lang="de-DE" dirty="0"/>
              <a:t>Rechenwege flexibel einsetzen</a:t>
            </a:r>
          </a:p>
        </p:txBody>
      </p:sp>
      <p:sp>
        <p:nvSpPr>
          <p:cNvPr id="3" name="Textplatzhalter 2"/>
          <p:cNvSpPr>
            <a:spLocks noGrp="1"/>
          </p:cNvSpPr>
          <p:nvPr>
            <p:ph type="body" sz="quarter" idx="13"/>
          </p:nvPr>
        </p:nvSpPr>
        <p:spPr/>
        <p:txBody>
          <a:bodyPr/>
          <a:lstStyle/>
          <a:p>
            <a:r>
              <a:rPr lang="de-DE" dirty="0"/>
              <a:t>RECHNE MÖGLICHST SCHLAU – ZAHLEN- UND AUFGABENBLICK ENTWICKELN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92</a:t>
            </a:fld>
            <a:endParaRPr lang="de-DE" dirty="0"/>
          </a:p>
        </p:txBody>
      </p:sp>
      <p:sp>
        <p:nvSpPr>
          <p:cNvPr id="4" name="Rechteck 3"/>
          <p:cNvSpPr/>
          <p:nvPr/>
        </p:nvSpPr>
        <p:spPr>
          <a:xfrm>
            <a:off x="393699" y="4875908"/>
            <a:ext cx="8344783" cy="1338828"/>
          </a:xfrm>
          <a:prstGeom prst="rect">
            <a:avLst/>
          </a:prstGeom>
        </p:spPr>
        <p:txBody>
          <a:bodyPr wrap="square">
            <a:spAutoFit/>
          </a:bodyPr>
          <a:lstStyle/>
          <a:p>
            <a:pPr>
              <a:lnSpc>
                <a:spcPct val="150000"/>
              </a:lnSpc>
            </a:pPr>
            <a:r>
              <a:rPr lang="de-DE" sz="1800" dirty="0"/>
              <a:t>Es wird mit den Kindern vereinbart, dass sie sich die Aufgaben immer genau ansehen und sich dann erst für eine (für sie) geeignete Vorgehensweise entscheiden.</a:t>
            </a:r>
          </a:p>
        </p:txBody>
      </p:sp>
      <p:sp>
        <p:nvSpPr>
          <p:cNvPr id="8" name="Textfeld 7">
            <a:extLst>
              <a:ext uri="{FF2B5EF4-FFF2-40B4-BE49-F238E27FC236}">
                <a16:creationId xmlns:a16="http://schemas.microsoft.com/office/drawing/2014/main" id="{227D759E-0C27-FAC8-421C-26ABD9C44998}"/>
              </a:ext>
            </a:extLst>
          </p:cNvPr>
          <p:cNvSpPr txBox="1"/>
          <p:nvPr/>
        </p:nvSpPr>
        <p:spPr>
          <a:xfrm>
            <a:off x="3281392" y="1930522"/>
            <a:ext cx="5503793" cy="2585323"/>
          </a:xfrm>
          <a:prstGeom prst="rect">
            <a:avLst/>
          </a:prstGeom>
          <a:noFill/>
        </p:spPr>
        <p:txBody>
          <a:bodyPr wrap="square" rtlCol="0">
            <a:spAutoFit/>
          </a:bodyPr>
          <a:lstStyle/>
          <a:p>
            <a:pPr marL="457200" indent="-457200">
              <a:lnSpc>
                <a:spcPct val="150000"/>
              </a:lnSpc>
              <a:buAutoNum type="arabicPeriod"/>
            </a:pPr>
            <a:r>
              <a:rPr lang="de-DE" sz="1800" dirty="0"/>
              <a:t>Ich schaue mir die Aufgabe genau an.</a:t>
            </a:r>
          </a:p>
          <a:p>
            <a:pPr marL="457200" indent="-457200">
              <a:lnSpc>
                <a:spcPct val="150000"/>
              </a:lnSpc>
              <a:buAutoNum type="arabicPeriod"/>
            </a:pPr>
            <a:r>
              <a:rPr lang="de-DE" sz="1800" dirty="0"/>
              <a:t>Ich entscheide mich für eine geschickte Vorgehensweise.</a:t>
            </a:r>
          </a:p>
          <a:p>
            <a:pPr marL="457200" indent="-457200">
              <a:lnSpc>
                <a:spcPct val="150000"/>
              </a:lnSpc>
              <a:buAutoNum type="arabicPeriod"/>
            </a:pPr>
            <a:r>
              <a:rPr lang="de-DE" sz="1800" dirty="0"/>
              <a:t>Ich lege mit Plättchenmaterial oder zeichne Sprünge auf dem Rechenstrich.</a:t>
            </a:r>
          </a:p>
          <a:p>
            <a:pPr marL="457200" indent="-457200">
              <a:lnSpc>
                <a:spcPct val="150000"/>
              </a:lnSpc>
              <a:buAutoNum type="arabicPeriod"/>
            </a:pPr>
            <a:r>
              <a:rPr lang="de-DE" sz="1800" dirty="0"/>
              <a:t>Ich schreibe den Rechenweg auf.</a:t>
            </a:r>
          </a:p>
        </p:txBody>
      </p:sp>
      <p:grpSp>
        <p:nvGrpSpPr>
          <p:cNvPr id="11" name="Gruppieren 10">
            <a:extLst>
              <a:ext uri="{FF2B5EF4-FFF2-40B4-BE49-F238E27FC236}">
                <a16:creationId xmlns:a16="http://schemas.microsoft.com/office/drawing/2014/main" id="{48859F0A-C335-B2B4-19BB-BD57FF657C97}"/>
              </a:ext>
            </a:extLst>
          </p:cNvPr>
          <p:cNvGrpSpPr/>
          <p:nvPr/>
        </p:nvGrpSpPr>
        <p:grpSpPr>
          <a:xfrm>
            <a:off x="358815" y="2431441"/>
            <a:ext cx="2804067" cy="1943100"/>
            <a:chOff x="358815" y="2431441"/>
            <a:chExt cx="2804067" cy="1943100"/>
          </a:xfrm>
        </p:grpSpPr>
        <p:pic>
          <p:nvPicPr>
            <p:cNvPr id="9" name="Grafik 8">
              <a:extLst>
                <a:ext uri="{FF2B5EF4-FFF2-40B4-BE49-F238E27FC236}">
                  <a16:creationId xmlns:a16="http://schemas.microsoft.com/office/drawing/2014/main" id="{6E7259D3-B8ED-3C0E-D06B-F01B9A8664B1}"/>
                </a:ext>
              </a:extLst>
            </p:cNvPr>
            <p:cNvPicPr>
              <a:picLocks noChangeAspect="1"/>
            </p:cNvPicPr>
            <p:nvPr/>
          </p:nvPicPr>
          <p:blipFill>
            <a:blip r:embed="rId3"/>
            <a:stretch>
              <a:fillRect/>
            </a:stretch>
          </p:blipFill>
          <p:spPr>
            <a:xfrm>
              <a:off x="358815" y="2431441"/>
              <a:ext cx="2804067" cy="1943100"/>
            </a:xfrm>
            <a:prstGeom prst="rect">
              <a:avLst/>
            </a:prstGeom>
          </p:spPr>
        </p:pic>
        <p:sp>
          <p:nvSpPr>
            <p:cNvPr id="10" name="Textfeld 9">
              <a:extLst>
                <a:ext uri="{FF2B5EF4-FFF2-40B4-BE49-F238E27FC236}">
                  <a16:creationId xmlns:a16="http://schemas.microsoft.com/office/drawing/2014/main" id="{881A2CAD-A586-0EFB-556D-EC934E51E2A2}"/>
                </a:ext>
              </a:extLst>
            </p:cNvPr>
            <p:cNvSpPr txBox="1"/>
            <p:nvPr/>
          </p:nvSpPr>
          <p:spPr>
            <a:xfrm>
              <a:off x="1238677" y="2784601"/>
              <a:ext cx="1509191" cy="877163"/>
            </a:xfrm>
            <a:prstGeom prst="rect">
              <a:avLst/>
            </a:prstGeom>
            <a:noFill/>
            <a:ln w="28575">
              <a:noFill/>
            </a:ln>
          </p:spPr>
          <p:txBody>
            <a:bodyPr wrap="square" rtlCol="0">
              <a:spAutoFit/>
            </a:bodyPr>
            <a:lstStyle/>
            <a:p>
              <a:r>
                <a:rPr lang="de-DE" sz="1700" dirty="0">
                  <a:solidFill>
                    <a:schemeClr val="bg1"/>
                  </a:solidFill>
                  <a:latin typeface="Comic Sans MS" panose="030F0902030302020204" pitchFamily="66" charset="0"/>
                  <a:cs typeface="Arial" panose="020B0604020202020204" pitchFamily="34" charset="0"/>
                </a:rPr>
                <a:t>72 - 59 =</a:t>
              </a:r>
            </a:p>
            <a:p>
              <a:endParaRPr lang="de-DE" sz="1700" u="sng" dirty="0">
                <a:latin typeface="Arial" panose="020B0604020202020204" pitchFamily="34" charset="0"/>
                <a:cs typeface="Arial" panose="020B0604020202020204" pitchFamily="34" charset="0"/>
              </a:endParaRPr>
            </a:p>
            <a:p>
              <a:endParaRPr lang="de-DE" sz="1700" dirty="0">
                <a:latin typeface="Arial" panose="020B0604020202020204" pitchFamily="34" charset="0"/>
                <a:cs typeface="Arial" panose="020B0604020202020204" pitchFamily="34" charset="0"/>
              </a:endParaRPr>
            </a:p>
          </p:txBody>
        </p:sp>
      </p:grpSp>
      <p:sp>
        <p:nvSpPr>
          <p:cNvPr id="7" name="Textfeld 6">
            <a:extLst>
              <a:ext uri="{FF2B5EF4-FFF2-40B4-BE49-F238E27FC236}">
                <a16:creationId xmlns:a16="http://schemas.microsoft.com/office/drawing/2014/main" id="{ECEC70FB-5CD1-AA73-D728-977DA19DAE5C}"/>
              </a:ext>
            </a:extLst>
          </p:cNvPr>
          <p:cNvSpPr txBox="1"/>
          <p:nvPr/>
        </p:nvSpPr>
        <p:spPr>
          <a:xfrm>
            <a:off x="358815" y="4321122"/>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39003430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15216733-AC30-1994-DB01-57D24B1D16A3}"/>
              </a:ext>
            </a:extLst>
          </p:cNvPr>
          <p:cNvPicPr>
            <a:picLocks noChangeAspect="1"/>
          </p:cNvPicPr>
          <p:nvPr/>
        </p:nvPicPr>
        <p:blipFill>
          <a:blip r:embed="rId3"/>
          <a:stretch>
            <a:fillRect/>
          </a:stretch>
        </p:blipFill>
        <p:spPr>
          <a:xfrm>
            <a:off x="2908813" y="2671273"/>
            <a:ext cx="3270038" cy="3256123"/>
          </a:xfrm>
          <a:prstGeom prst="rect">
            <a:avLst/>
          </a:prstGeom>
        </p:spPr>
      </p:pic>
      <p:sp>
        <p:nvSpPr>
          <p:cNvPr id="2" name="Titel 1"/>
          <p:cNvSpPr>
            <a:spLocks noGrp="1"/>
          </p:cNvSpPr>
          <p:nvPr>
            <p:ph type="title"/>
          </p:nvPr>
        </p:nvSpPr>
        <p:spPr>
          <a:xfrm>
            <a:off x="1096423" y="382774"/>
            <a:ext cx="7902798" cy="603704"/>
          </a:xfrm>
        </p:spPr>
        <p:txBody>
          <a:bodyPr>
            <a:normAutofit/>
          </a:bodyPr>
          <a:lstStyle/>
          <a:p>
            <a:r>
              <a:rPr lang="de-DE" dirty="0"/>
              <a:t>Rechenwege flexibel einsetzen</a:t>
            </a:r>
          </a:p>
        </p:txBody>
      </p:sp>
      <p:sp>
        <p:nvSpPr>
          <p:cNvPr id="3" name="Textplatzhalter 2"/>
          <p:cNvSpPr>
            <a:spLocks noGrp="1"/>
          </p:cNvSpPr>
          <p:nvPr>
            <p:ph type="body" sz="quarter" idx="13"/>
          </p:nvPr>
        </p:nvSpPr>
        <p:spPr>
          <a:xfrm>
            <a:off x="481263" y="1194030"/>
            <a:ext cx="7735637" cy="445628"/>
          </a:xfrm>
        </p:spPr>
        <p:txBody>
          <a:bodyPr/>
          <a:lstStyle/>
          <a:p>
            <a:r>
              <a:rPr lang="de-DE" dirty="0"/>
              <a:t>RECHNE MÖGLICHST SCHLAU</a:t>
            </a:r>
          </a:p>
        </p:txBody>
      </p:sp>
      <p:sp>
        <p:nvSpPr>
          <p:cNvPr id="4" name="Inhaltsplatzhalter 3"/>
          <p:cNvSpPr>
            <a:spLocks noGrp="1"/>
          </p:cNvSpPr>
          <p:nvPr>
            <p:ph idx="1"/>
          </p:nvPr>
        </p:nvSpPr>
        <p:spPr/>
        <p:txBody>
          <a:bodyPr/>
          <a:lstStyle/>
          <a:p>
            <a:pPr marL="285750" indent="-285750" fontAlgn="base">
              <a:spcBef>
                <a:spcPts val="0"/>
              </a:spcBef>
              <a:buFont typeface="Arial" panose="020B0604020202020204" pitchFamily="34" charset="0"/>
              <a:buChar char="•"/>
            </a:pPr>
            <a:endParaRPr lang="de-DE" sz="1400" dirty="0"/>
          </a:p>
          <a:p>
            <a:pPr marL="285750" indent="-285750">
              <a:spcBef>
                <a:spcPts val="0"/>
              </a:spcBef>
              <a:buFont typeface="Arial" panose="020B0604020202020204" pitchFamily="34" charset="0"/>
              <a:buChar char="•"/>
            </a:pPr>
            <a:endParaRPr lang="de-DE" sz="1400" dirty="0"/>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93</a:t>
            </a:fld>
            <a:endParaRPr lang="de-DE" dirty="0"/>
          </a:p>
        </p:txBody>
      </p:sp>
      <p:sp>
        <p:nvSpPr>
          <p:cNvPr id="7" name="Abgerundete rechteckige Legende 6">
            <a:extLst>
              <a:ext uri="{FF2B5EF4-FFF2-40B4-BE49-F238E27FC236}">
                <a16:creationId xmlns:a16="http://schemas.microsoft.com/office/drawing/2014/main" id="{435E4F87-D231-049A-8B83-18CCE9B1FDC1}"/>
              </a:ext>
            </a:extLst>
          </p:cNvPr>
          <p:cNvSpPr/>
          <p:nvPr/>
        </p:nvSpPr>
        <p:spPr>
          <a:xfrm>
            <a:off x="707409" y="1795243"/>
            <a:ext cx="2420691" cy="1588590"/>
          </a:xfrm>
          <a:prstGeom prst="wedgeRoundRectCallout">
            <a:avLst>
              <a:gd name="adj1" fmla="val 62620"/>
              <a:gd name="adj2" fmla="val 39300"/>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55 - 13 rechne ich schrittweise, weil ich 13 schnell zerlegen kann. </a:t>
            </a:r>
          </a:p>
        </p:txBody>
      </p:sp>
      <p:sp>
        <p:nvSpPr>
          <p:cNvPr id="8" name="Abgerundete rechteckige Legende 7">
            <a:extLst>
              <a:ext uri="{FF2B5EF4-FFF2-40B4-BE49-F238E27FC236}">
                <a16:creationId xmlns:a16="http://schemas.microsoft.com/office/drawing/2014/main" id="{B2705251-EBFF-9344-1FA6-E965F905AA46}"/>
              </a:ext>
            </a:extLst>
          </p:cNvPr>
          <p:cNvSpPr/>
          <p:nvPr/>
        </p:nvSpPr>
        <p:spPr>
          <a:xfrm>
            <a:off x="6012180" y="1639956"/>
            <a:ext cx="2987041" cy="1789043"/>
          </a:xfrm>
          <a:prstGeom prst="wedgeRoundRectCallout">
            <a:avLst>
              <a:gd name="adj1" fmla="val -58169"/>
              <a:gd name="adj2" fmla="val 35727"/>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Ich rechne stellenweise,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weil ich den Zehner und die Einer der 2. Zahl leicht wegnehmen kann. </a:t>
            </a:r>
          </a:p>
        </p:txBody>
      </p:sp>
      <p:sp>
        <p:nvSpPr>
          <p:cNvPr id="9" name="Inhaltsplatzhalter 3">
            <a:extLst>
              <a:ext uri="{FF2B5EF4-FFF2-40B4-BE49-F238E27FC236}">
                <a16:creationId xmlns:a16="http://schemas.microsoft.com/office/drawing/2014/main" id="{807836FD-6EF5-F52A-29CD-EE5EC9533142}"/>
              </a:ext>
            </a:extLst>
          </p:cNvPr>
          <p:cNvSpPr txBox="1">
            <a:spLocks/>
          </p:cNvSpPr>
          <p:nvPr/>
        </p:nvSpPr>
        <p:spPr>
          <a:xfrm rot="19872113">
            <a:off x="3168600" y="3873768"/>
            <a:ext cx="685139" cy="761145"/>
          </a:xfrm>
          <a:prstGeom prst="rect">
            <a:avLst/>
          </a:prstGeom>
          <a:solidFill>
            <a:schemeClr val="bg1"/>
          </a:solidFill>
          <a:effectLst>
            <a:outerShdw blurRad="63500" sx="102000" sy="102000" algn="ctr" rotWithShape="0">
              <a:prstClr val="black">
                <a:alpha val="40000"/>
              </a:prstClr>
            </a:outerShdw>
          </a:effectLst>
          <a:scene3d>
            <a:camera prst="isometricOffAxis1Top"/>
            <a:lightRig rig="threePt" dir="t"/>
          </a:scene3d>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p:txBody>
      </p:sp>
      <p:grpSp>
        <p:nvGrpSpPr>
          <p:cNvPr id="10" name="Gruppieren 9"/>
          <p:cNvGrpSpPr/>
          <p:nvPr/>
        </p:nvGrpSpPr>
        <p:grpSpPr>
          <a:xfrm>
            <a:off x="737870" y="3663200"/>
            <a:ext cx="2059754" cy="2169422"/>
            <a:chOff x="737870" y="3663200"/>
            <a:chExt cx="2059754" cy="2169422"/>
          </a:xfrm>
        </p:grpSpPr>
        <p:sp>
          <p:nvSpPr>
            <p:cNvPr id="11" name="Inhaltsplatzhalter 3">
              <a:extLst>
                <a:ext uri="{FF2B5EF4-FFF2-40B4-BE49-F238E27FC236}">
                  <a16:creationId xmlns:a16="http://schemas.microsoft.com/office/drawing/2014/main" id="{807836FD-6EF5-F52A-29CD-EE5EC9533142}"/>
                </a:ext>
              </a:extLst>
            </p:cNvPr>
            <p:cNvSpPr txBox="1">
              <a:spLocks/>
            </p:cNvSpPr>
            <p:nvPr/>
          </p:nvSpPr>
          <p:spPr>
            <a:xfrm rot="21091634">
              <a:off x="737870" y="3663200"/>
              <a:ext cx="1628249" cy="2169422"/>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de-DE" sz="1400" dirty="0">
                <a:latin typeface="Grundschrift" panose="03010100010101010101" pitchFamily="66" charset="0"/>
              </a:endParaRPr>
            </a:p>
            <a:p>
              <a:pPr>
                <a:lnSpc>
                  <a:spcPct val="100000"/>
                </a:lnSpc>
                <a:spcBef>
                  <a:spcPts val="0"/>
                </a:spcBef>
              </a:pPr>
              <a:endParaRPr lang="de-DE" sz="1400" dirty="0">
                <a:latin typeface="Grundschrift" panose="03010100010101010101" pitchFamily="66" charset="0"/>
              </a:endParaRPr>
            </a:p>
            <a:p>
              <a:pPr>
                <a:lnSpc>
                  <a:spcPct val="100000"/>
                </a:lnSpc>
                <a:spcBef>
                  <a:spcPts val="0"/>
                </a:spcBef>
              </a:pPr>
              <a:r>
                <a:rPr lang="de-DE" sz="1400" u="sng" dirty="0">
                  <a:latin typeface="Grundschrift" panose="03010100010101010101" pitchFamily="66" charset="0"/>
                </a:rPr>
                <a:t>55 - 13 =</a:t>
              </a:r>
            </a:p>
            <a:p>
              <a:pPr>
                <a:lnSpc>
                  <a:spcPct val="100000"/>
                </a:lnSpc>
                <a:spcBef>
                  <a:spcPts val="0"/>
                </a:spcBef>
              </a:pPr>
              <a:endParaRPr lang="de-DE" sz="1400" dirty="0">
                <a:latin typeface="Grundschrift" panose="03010100010101010101" pitchFamily="66" charset="0"/>
              </a:endParaRPr>
            </a:p>
            <a:p>
              <a:pPr>
                <a:lnSpc>
                  <a:spcPct val="100000"/>
                </a:lnSpc>
                <a:spcBef>
                  <a:spcPts val="0"/>
                </a:spcBef>
              </a:pPr>
              <a:r>
                <a:rPr lang="de-DE" sz="1400" dirty="0">
                  <a:latin typeface="Grundschrift" panose="03010100010101010101" pitchFamily="66" charset="0"/>
                </a:rPr>
                <a:t>55 - 10 = 45</a:t>
              </a:r>
            </a:p>
            <a:p>
              <a:pPr>
                <a:lnSpc>
                  <a:spcPct val="100000"/>
                </a:lnSpc>
                <a:spcBef>
                  <a:spcPts val="0"/>
                </a:spcBef>
              </a:pPr>
              <a:r>
                <a:rPr lang="de-DE" sz="1400" dirty="0">
                  <a:latin typeface="Grundschrift" panose="03010100010101010101" pitchFamily="66" charset="0"/>
                </a:rPr>
                <a:t>45 -   3 = 42</a:t>
              </a:r>
            </a:p>
            <a:p>
              <a:pPr>
                <a:lnSpc>
                  <a:spcPct val="100000"/>
                </a:lnSpc>
                <a:spcBef>
                  <a:spcPts val="0"/>
                </a:spcBef>
              </a:pPr>
              <a:endParaRPr lang="de-DE" sz="1400" dirty="0">
                <a:latin typeface="Grundschrift" panose="03010100010101010101" pitchFamily="66" charset="0"/>
              </a:endParaRP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p:txBody>
        </p:sp>
        <p:cxnSp>
          <p:nvCxnSpPr>
            <p:cNvPr id="12" name="Gerade Verbindung mit Pfeil 11"/>
            <p:cNvCxnSpPr/>
            <p:nvPr/>
          </p:nvCxnSpPr>
          <p:spPr>
            <a:xfrm>
              <a:off x="2252567" y="4168785"/>
              <a:ext cx="54505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Gruppieren 42"/>
          <p:cNvGrpSpPr/>
          <p:nvPr/>
        </p:nvGrpSpPr>
        <p:grpSpPr>
          <a:xfrm>
            <a:off x="4178478" y="4015095"/>
            <a:ext cx="1563386" cy="572102"/>
            <a:chOff x="3794760" y="4028436"/>
            <a:chExt cx="1563386" cy="572102"/>
          </a:xfrm>
        </p:grpSpPr>
        <p:pic>
          <p:nvPicPr>
            <p:cNvPr id="30"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7200" y="4036158"/>
              <a:ext cx="72000" cy="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206240" y="4298013"/>
              <a:ext cx="807720" cy="8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198620" y="4511373"/>
              <a:ext cx="807720" cy="8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198620" y="4404693"/>
              <a:ext cx="807720" cy="8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206240" y="4208848"/>
              <a:ext cx="807720" cy="8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794760" y="4100538"/>
              <a:ext cx="807720" cy="8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9200" y="4036056"/>
              <a:ext cx="72000" cy="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2520" y="4028436"/>
              <a:ext cx="72000" cy="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hteck 41"/>
            <p:cNvSpPr/>
            <p:nvPr/>
          </p:nvSpPr>
          <p:spPr>
            <a:xfrm rot="14985931">
              <a:off x="5061309" y="4292978"/>
              <a:ext cx="466424" cy="127250"/>
            </a:xfrm>
            <a:prstGeom prst="rect">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9"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3805" y="4015095"/>
            <a:ext cx="72000" cy="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4198" y="4015095"/>
            <a:ext cx="72000" cy="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hteck 26"/>
          <p:cNvSpPr/>
          <p:nvPr/>
        </p:nvSpPr>
        <p:spPr>
          <a:xfrm>
            <a:off x="7294940" y="5933130"/>
            <a:ext cx="1612942" cy="276999"/>
          </a:xfrm>
          <a:prstGeom prst="rect">
            <a:avLst/>
          </a:prstGeom>
        </p:spPr>
        <p:txBody>
          <a:bodyPr wrap="none">
            <a:spAutoFit/>
          </a:bodyPr>
          <a:lstStyle/>
          <a:p>
            <a:r>
              <a:rPr lang="de-DE" sz="1200" dirty="0"/>
              <a:t>(PIKAS, 2020, S. 43)</a:t>
            </a:r>
          </a:p>
        </p:txBody>
      </p:sp>
    </p:spTree>
    <p:extLst>
      <p:ext uri="{BB962C8B-B14F-4D97-AF65-F5344CB8AC3E}">
        <p14:creationId xmlns:p14="http://schemas.microsoft.com/office/powerpoint/2010/main" val="28459994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4C2FC75F-B9D9-FFBD-C73E-7D515B8D925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58268" y="3035154"/>
            <a:ext cx="4741690" cy="2397685"/>
          </a:xfrm>
          <a:prstGeom prst="rect">
            <a:avLst/>
          </a:prstGeom>
        </p:spPr>
      </p:pic>
      <p:sp>
        <p:nvSpPr>
          <p:cNvPr id="3" name="Textplatzhalter 2">
            <a:extLst>
              <a:ext uri="{FF2B5EF4-FFF2-40B4-BE49-F238E27FC236}">
                <a16:creationId xmlns:a16="http://schemas.microsoft.com/office/drawing/2014/main" id="{A92314B6-8F72-DE0D-AB1A-B7D07A9EF8CF}"/>
              </a:ext>
            </a:extLst>
          </p:cNvPr>
          <p:cNvSpPr>
            <a:spLocks noGrp="1"/>
          </p:cNvSpPr>
          <p:nvPr>
            <p:ph type="body" sz="quarter" idx="13"/>
          </p:nvPr>
        </p:nvSpPr>
        <p:spPr/>
        <p:txBody>
          <a:bodyPr/>
          <a:lstStyle/>
          <a:p>
            <a:r>
              <a:rPr lang="de-DE" dirty="0"/>
              <a:t>RECHNE MÖGLICHST SCHLAU</a:t>
            </a:r>
          </a:p>
          <a:p>
            <a:endParaRPr lang="de-DE" dirty="0"/>
          </a:p>
        </p:txBody>
      </p:sp>
      <p:sp>
        <p:nvSpPr>
          <p:cNvPr id="5" name="Datumsplatzhalter 4">
            <a:extLst>
              <a:ext uri="{FF2B5EF4-FFF2-40B4-BE49-F238E27FC236}">
                <a16:creationId xmlns:a16="http://schemas.microsoft.com/office/drawing/2014/main" id="{A8337EF6-D861-7F19-931B-D05F26664B2A}"/>
              </a:ext>
            </a:extLst>
          </p:cNvPr>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a:extLst>
              <a:ext uri="{FF2B5EF4-FFF2-40B4-BE49-F238E27FC236}">
                <a16:creationId xmlns:a16="http://schemas.microsoft.com/office/drawing/2014/main" id="{649909A9-DEE1-B663-F574-EA0F3F6383DF}"/>
              </a:ext>
            </a:extLst>
          </p:cNvPr>
          <p:cNvSpPr>
            <a:spLocks noGrp="1"/>
          </p:cNvSpPr>
          <p:nvPr>
            <p:ph type="sldNum" sz="quarter" idx="12"/>
          </p:nvPr>
        </p:nvSpPr>
        <p:spPr/>
        <p:txBody>
          <a:bodyPr/>
          <a:lstStyle/>
          <a:p>
            <a:fld id="{C3752B7C-18A9-864D-BBCB-54A9F41B5594}" type="slidenum">
              <a:rPr lang="de-DE" smtClean="0"/>
              <a:pPr/>
              <a:t>94</a:t>
            </a:fld>
            <a:endParaRPr lang="de-DE" dirty="0"/>
          </a:p>
        </p:txBody>
      </p:sp>
      <p:sp>
        <p:nvSpPr>
          <p:cNvPr id="16" name="Titel 1"/>
          <p:cNvSpPr>
            <a:spLocks noGrp="1"/>
          </p:cNvSpPr>
          <p:nvPr>
            <p:ph type="title"/>
          </p:nvPr>
        </p:nvSpPr>
        <p:spPr>
          <a:xfrm>
            <a:off x="1096423" y="382774"/>
            <a:ext cx="7781359" cy="603704"/>
          </a:xfrm>
        </p:spPr>
        <p:txBody>
          <a:bodyPr/>
          <a:lstStyle/>
          <a:p>
            <a:r>
              <a:rPr lang="de-DE" dirty="0"/>
              <a:t>Rechenwege flexibel einsetzen</a:t>
            </a:r>
          </a:p>
        </p:txBody>
      </p:sp>
      <p:sp>
        <p:nvSpPr>
          <p:cNvPr id="18" name="Abgerundete rechteckige Legende 17">
            <a:extLst>
              <a:ext uri="{FF2B5EF4-FFF2-40B4-BE49-F238E27FC236}">
                <a16:creationId xmlns:a16="http://schemas.microsoft.com/office/drawing/2014/main" id="{4B2383DB-897D-3B92-A35E-DD627C41ADDF}"/>
              </a:ext>
            </a:extLst>
          </p:cNvPr>
          <p:cNvSpPr/>
          <p:nvPr/>
        </p:nvSpPr>
        <p:spPr>
          <a:xfrm>
            <a:off x="481263" y="1836497"/>
            <a:ext cx="3078480" cy="1162123"/>
          </a:xfrm>
          <a:prstGeom prst="wedgeRoundRectCallout">
            <a:avLst>
              <a:gd name="adj1" fmla="val -31892"/>
              <a:gd name="adj2" fmla="val 102348"/>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Ich rechne mit einer Hilfsaufgabe, weil 18 und 20 nah beieinander sind. </a:t>
            </a:r>
            <a:endParaRPr lang="de-DE" sz="1800"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39DD687F-8D9D-4336-F4C2-0B89A34097B9}"/>
              </a:ext>
            </a:extLst>
          </p:cNvPr>
          <p:cNvSpPr txBox="1"/>
          <p:nvPr/>
        </p:nvSpPr>
        <p:spPr>
          <a:xfrm>
            <a:off x="4140266" y="3148415"/>
            <a:ext cx="1109914" cy="276999"/>
          </a:xfrm>
          <a:prstGeom prst="rect">
            <a:avLst/>
          </a:prstGeom>
          <a:solidFill>
            <a:schemeClr val="bg1"/>
          </a:solidFill>
        </p:spPr>
        <p:txBody>
          <a:bodyPr wrap="square" rtlCol="0">
            <a:spAutoFit/>
          </a:bodyPr>
          <a:lstStyle/>
          <a:p>
            <a:r>
              <a:rPr lang="de-DE" sz="1200" dirty="0">
                <a:latin typeface="Comic Sans MS" panose="030F0902030302020204" pitchFamily="66" charset="0"/>
              </a:rPr>
              <a:t>64 – 18 = 46</a:t>
            </a:r>
          </a:p>
        </p:txBody>
      </p:sp>
      <p:sp>
        <p:nvSpPr>
          <p:cNvPr id="2" name="Abgerundete rechteckige Legende 1">
            <a:extLst>
              <a:ext uri="{FF2B5EF4-FFF2-40B4-BE49-F238E27FC236}">
                <a16:creationId xmlns:a16="http://schemas.microsoft.com/office/drawing/2014/main" id="{C6290E58-0A00-1407-7FC5-0BD044A93C74}"/>
              </a:ext>
            </a:extLst>
          </p:cNvPr>
          <p:cNvSpPr/>
          <p:nvPr/>
        </p:nvSpPr>
        <p:spPr>
          <a:xfrm>
            <a:off x="6502648" y="1755614"/>
            <a:ext cx="2375134" cy="1279540"/>
          </a:xfrm>
          <a:prstGeom prst="wedgeRoundRectCallout">
            <a:avLst>
              <a:gd name="adj1" fmla="val 5533"/>
              <a:gd name="adj2" fmla="val 82870"/>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Arial" panose="020B0604020202020204" pitchFamily="34" charset="0"/>
                <a:cs typeface="Arial" panose="020B0604020202020204" pitchFamily="34" charset="0"/>
              </a:rPr>
              <a:t>Ich rechne schrittweise, weil ich so sicher rechnen kann.</a:t>
            </a:r>
            <a:endParaRPr lang="de-DE" sz="1800" dirty="0">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10B12264-32C6-C894-6346-561C0B939DE3}"/>
              </a:ext>
            </a:extLst>
          </p:cNvPr>
          <p:cNvPicPr>
            <a:picLocks noChangeAspect="1"/>
          </p:cNvPicPr>
          <p:nvPr/>
        </p:nvPicPr>
        <p:blipFill>
          <a:blip r:embed="rId4"/>
          <a:stretch>
            <a:fillRect/>
          </a:stretch>
        </p:blipFill>
        <p:spPr>
          <a:xfrm>
            <a:off x="7690215" y="3461472"/>
            <a:ext cx="901700" cy="1447800"/>
          </a:xfrm>
          <a:prstGeom prst="rect">
            <a:avLst/>
          </a:prstGeom>
        </p:spPr>
      </p:pic>
      <p:pic>
        <p:nvPicPr>
          <p:cNvPr id="25" name="Grafik 24">
            <a:extLst>
              <a:ext uri="{FF2B5EF4-FFF2-40B4-BE49-F238E27FC236}">
                <a16:creationId xmlns:a16="http://schemas.microsoft.com/office/drawing/2014/main" id="{0AB93FAB-C80D-E7A6-E70E-78D496AFAC27}"/>
              </a:ext>
            </a:extLst>
          </p:cNvPr>
          <p:cNvPicPr>
            <a:picLocks noChangeAspect="1"/>
          </p:cNvPicPr>
          <p:nvPr/>
        </p:nvPicPr>
        <p:blipFill>
          <a:blip r:embed="rId5"/>
          <a:stretch>
            <a:fillRect/>
          </a:stretch>
        </p:blipFill>
        <p:spPr>
          <a:xfrm>
            <a:off x="337949" y="3632923"/>
            <a:ext cx="1143000" cy="1104900"/>
          </a:xfrm>
          <a:prstGeom prst="rect">
            <a:avLst/>
          </a:prstGeom>
        </p:spPr>
      </p:pic>
      <p:sp>
        <p:nvSpPr>
          <p:cNvPr id="26" name="Textfeld 25">
            <a:extLst>
              <a:ext uri="{FF2B5EF4-FFF2-40B4-BE49-F238E27FC236}">
                <a16:creationId xmlns:a16="http://schemas.microsoft.com/office/drawing/2014/main" id="{89ADA281-153F-E8E2-8DCA-407778639AC4}"/>
              </a:ext>
            </a:extLst>
          </p:cNvPr>
          <p:cNvSpPr txBox="1"/>
          <p:nvPr/>
        </p:nvSpPr>
        <p:spPr>
          <a:xfrm>
            <a:off x="5376541" y="3710137"/>
            <a:ext cx="1509191" cy="738664"/>
          </a:xfrm>
          <a:prstGeom prst="rect">
            <a:avLst/>
          </a:prstGeom>
          <a:noFill/>
          <a:ln w="28575">
            <a:noFill/>
          </a:ln>
        </p:spPr>
        <p:txBody>
          <a:bodyPr wrap="square" rtlCol="0">
            <a:spAutoFit/>
          </a:bodyPr>
          <a:lstStyle/>
          <a:p>
            <a:r>
              <a:rPr lang="de-DE" sz="1400" u="sng" dirty="0">
                <a:solidFill>
                  <a:schemeClr val="bg1"/>
                </a:solidFill>
                <a:latin typeface="Comic Sans MS" panose="030F0902030302020204" pitchFamily="66" charset="0"/>
                <a:cs typeface="Arial" panose="020B0604020202020204" pitchFamily="34" charset="0"/>
              </a:rPr>
              <a:t>64 - 18 = 71</a:t>
            </a:r>
          </a:p>
          <a:p>
            <a:r>
              <a:rPr lang="de-DE" sz="1400" dirty="0">
                <a:solidFill>
                  <a:schemeClr val="bg1"/>
                </a:solidFill>
                <a:latin typeface="Comic Sans MS" panose="030F0902030302020204" pitchFamily="66" charset="0"/>
                <a:cs typeface="Arial" panose="020B0604020202020204" pitchFamily="34" charset="0"/>
              </a:rPr>
              <a:t>64 - 10 = 54</a:t>
            </a:r>
          </a:p>
          <a:p>
            <a:r>
              <a:rPr lang="de-DE" sz="1400" dirty="0">
                <a:solidFill>
                  <a:schemeClr val="bg1"/>
                </a:solidFill>
                <a:latin typeface="Comic Sans MS" panose="030F0902030302020204" pitchFamily="66" charset="0"/>
                <a:cs typeface="Arial" panose="020B0604020202020204" pitchFamily="34" charset="0"/>
              </a:rPr>
              <a:t>54 -   8</a:t>
            </a:r>
            <a:r>
              <a:rPr lang="de-DE" sz="1000" dirty="0">
                <a:solidFill>
                  <a:schemeClr val="bg1"/>
                </a:solidFill>
                <a:latin typeface="Comic Sans MS" panose="030F0902030302020204" pitchFamily="66" charset="0"/>
                <a:cs typeface="Arial" panose="020B0604020202020204" pitchFamily="34" charset="0"/>
              </a:rPr>
              <a:t> </a:t>
            </a:r>
            <a:r>
              <a:rPr lang="de-DE" sz="1400" dirty="0">
                <a:solidFill>
                  <a:schemeClr val="bg1"/>
                </a:solidFill>
                <a:latin typeface="Comic Sans MS" panose="030F0902030302020204" pitchFamily="66" charset="0"/>
                <a:cs typeface="Arial" panose="020B0604020202020204" pitchFamily="34" charset="0"/>
              </a:rPr>
              <a:t>= 46</a:t>
            </a:r>
          </a:p>
        </p:txBody>
      </p:sp>
      <p:grpSp>
        <p:nvGrpSpPr>
          <p:cNvPr id="28" name="Gruppieren 27">
            <a:extLst>
              <a:ext uri="{FF2B5EF4-FFF2-40B4-BE49-F238E27FC236}">
                <a16:creationId xmlns:a16="http://schemas.microsoft.com/office/drawing/2014/main" id="{ECFB6EF3-874C-465B-E22F-AA52B68C0D79}"/>
              </a:ext>
            </a:extLst>
          </p:cNvPr>
          <p:cNvGrpSpPr/>
          <p:nvPr/>
        </p:nvGrpSpPr>
        <p:grpSpPr>
          <a:xfrm>
            <a:off x="2790315" y="3487144"/>
            <a:ext cx="2006353" cy="905901"/>
            <a:chOff x="2258202" y="2962944"/>
            <a:chExt cx="2006353" cy="905901"/>
          </a:xfrm>
        </p:grpSpPr>
        <p:cxnSp>
          <p:nvCxnSpPr>
            <p:cNvPr id="32" name="Gerade Verbindung 31">
              <a:extLst>
                <a:ext uri="{FF2B5EF4-FFF2-40B4-BE49-F238E27FC236}">
                  <a16:creationId xmlns:a16="http://schemas.microsoft.com/office/drawing/2014/main" id="{D97C0A54-0B84-2DEF-2F27-4790970CFA4A}"/>
                </a:ext>
              </a:extLst>
            </p:cNvPr>
            <p:cNvCxnSpPr/>
            <p:nvPr/>
          </p:nvCxnSpPr>
          <p:spPr>
            <a:xfrm>
              <a:off x="2258202" y="3560454"/>
              <a:ext cx="20063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91BBB25E-0A50-F84E-88D6-0DF5766A0DF4}"/>
                </a:ext>
              </a:extLst>
            </p:cNvPr>
            <p:cNvCxnSpPr>
              <a:cxnSpLocks/>
            </p:cNvCxnSpPr>
            <p:nvPr/>
          </p:nvCxnSpPr>
          <p:spPr>
            <a:xfrm flipV="1">
              <a:off x="2509736" y="3487463"/>
              <a:ext cx="0" cy="1508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98C412E-0F25-D655-3F9C-FF310C5DAD7F}"/>
                </a:ext>
              </a:extLst>
            </p:cNvPr>
            <p:cNvCxnSpPr>
              <a:cxnSpLocks/>
            </p:cNvCxnSpPr>
            <p:nvPr/>
          </p:nvCxnSpPr>
          <p:spPr>
            <a:xfrm flipV="1">
              <a:off x="4014877" y="3482268"/>
              <a:ext cx="0" cy="1508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Abgerundetes Rechteck 34">
              <a:extLst>
                <a:ext uri="{FF2B5EF4-FFF2-40B4-BE49-F238E27FC236}">
                  <a16:creationId xmlns:a16="http://schemas.microsoft.com/office/drawing/2014/main" id="{E4987245-5EC3-9A34-3C25-9E65CA53B13F}"/>
                </a:ext>
              </a:extLst>
            </p:cNvPr>
            <p:cNvSpPr/>
            <p:nvPr/>
          </p:nvSpPr>
          <p:spPr>
            <a:xfrm>
              <a:off x="3790335" y="3569689"/>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Arial" panose="020B0604020202020204" pitchFamily="34" charset="0"/>
                  <a:cs typeface="Arial" panose="020B0604020202020204" pitchFamily="34" charset="0"/>
                </a:rPr>
                <a:t>64</a:t>
              </a:r>
            </a:p>
          </p:txBody>
        </p:sp>
        <p:sp>
          <p:nvSpPr>
            <p:cNvPr id="36" name="Abgerundetes Rechteck 35">
              <a:extLst>
                <a:ext uri="{FF2B5EF4-FFF2-40B4-BE49-F238E27FC236}">
                  <a16:creationId xmlns:a16="http://schemas.microsoft.com/office/drawing/2014/main" id="{B7E16E73-2027-C6BA-C86A-B03A980D70CC}"/>
                </a:ext>
              </a:extLst>
            </p:cNvPr>
            <p:cNvSpPr/>
            <p:nvPr/>
          </p:nvSpPr>
          <p:spPr>
            <a:xfrm>
              <a:off x="2275435" y="3556382"/>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Arial" panose="020B0604020202020204" pitchFamily="34" charset="0"/>
                  <a:cs typeface="Arial" panose="020B0604020202020204" pitchFamily="34" charset="0"/>
                </a:rPr>
                <a:t>44</a:t>
              </a:r>
            </a:p>
          </p:txBody>
        </p:sp>
        <p:sp>
          <p:nvSpPr>
            <p:cNvPr id="37" name="Bogen 36">
              <a:extLst>
                <a:ext uri="{FF2B5EF4-FFF2-40B4-BE49-F238E27FC236}">
                  <a16:creationId xmlns:a16="http://schemas.microsoft.com/office/drawing/2014/main" id="{A68B7FD1-6FFD-DA14-8BD6-752C9EFF4884}"/>
                </a:ext>
              </a:extLst>
            </p:cNvPr>
            <p:cNvSpPr/>
            <p:nvPr/>
          </p:nvSpPr>
          <p:spPr>
            <a:xfrm>
              <a:off x="2508253" y="3250156"/>
              <a:ext cx="1509758" cy="454261"/>
            </a:xfrm>
            <a:prstGeom prst="arc">
              <a:avLst>
                <a:gd name="adj1" fmla="val 10777135"/>
                <a:gd name="adj2" fmla="val 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solidFill>
              </a:endParaRPr>
            </a:p>
          </p:txBody>
        </p:sp>
        <p:sp>
          <p:nvSpPr>
            <p:cNvPr id="38" name="Abgerundetes Rechteck 37">
              <a:extLst>
                <a:ext uri="{FF2B5EF4-FFF2-40B4-BE49-F238E27FC236}">
                  <a16:creationId xmlns:a16="http://schemas.microsoft.com/office/drawing/2014/main" id="{85026D3F-2AF0-A192-2458-0C55085D2E1E}"/>
                </a:ext>
              </a:extLst>
            </p:cNvPr>
            <p:cNvSpPr/>
            <p:nvPr/>
          </p:nvSpPr>
          <p:spPr>
            <a:xfrm>
              <a:off x="2888359" y="2962944"/>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Arial" panose="020B0604020202020204" pitchFamily="34" charset="0"/>
                  <a:cs typeface="Arial" panose="020B0604020202020204" pitchFamily="34" charset="0"/>
                </a:rPr>
                <a:t>- 20</a:t>
              </a:r>
            </a:p>
          </p:txBody>
        </p:sp>
      </p:grpSp>
      <p:sp>
        <p:nvSpPr>
          <p:cNvPr id="29" name="Bogen 28">
            <a:extLst>
              <a:ext uri="{FF2B5EF4-FFF2-40B4-BE49-F238E27FC236}">
                <a16:creationId xmlns:a16="http://schemas.microsoft.com/office/drawing/2014/main" id="{845135AA-B9C4-6BD3-79EB-4016BE19C78F}"/>
              </a:ext>
            </a:extLst>
          </p:cNvPr>
          <p:cNvSpPr/>
          <p:nvPr/>
        </p:nvSpPr>
        <p:spPr>
          <a:xfrm>
            <a:off x="3040366" y="3923929"/>
            <a:ext cx="186351" cy="155274"/>
          </a:xfrm>
          <a:prstGeom prst="arc">
            <a:avLst>
              <a:gd name="adj1" fmla="val 12891626"/>
              <a:gd name="adj2" fmla="val 2144108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solidFill>
            </a:endParaRPr>
          </a:p>
        </p:txBody>
      </p:sp>
      <p:cxnSp>
        <p:nvCxnSpPr>
          <p:cNvPr id="30" name="Gerade Verbindung 29">
            <a:extLst>
              <a:ext uri="{FF2B5EF4-FFF2-40B4-BE49-F238E27FC236}">
                <a16:creationId xmlns:a16="http://schemas.microsoft.com/office/drawing/2014/main" id="{63B70DD9-4910-90D9-7B94-A8CB9439EBA0}"/>
              </a:ext>
            </a:extLst>
          </p:cNvPr>
          <p:cNvCxnSpPr>
            <a:cxnSpLocks/>
          </p:cNvCxnSpPr>
          <p:nvPr/>
        </p:nvCxnSpPr>
        <p:spPr>
          <a:xfrm flipV="1">
            <a:off x="3226718" y="4013429"/>
            <a:ext cx="0" cy="1508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Abgerundetes Rechteck 30">
            <a:extLst>
              <a:ext uri="{FF2B5EF4-FFF2-40B4-BE49-F238E27FC236}">
                <a16:creationId xmlns:a16="http://schemas.microsoft.com/office/drawing/2014/main" id="{44E3E625-F3AB-FE2C-023D-E8FCC090E248}"/>
              </a:ext>
            </a:extLst>
          </p:cNvPr>
          <p:cNvSpPr/>
          <p:nvPr/>
        </p:nvSpPr>
        <p:spPr>
          <a:xfrm>
            <a:off x="2738252" y="3621845"/>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Arial" panose="020B0604020202020204" pitchFamily="34" charset="0"/>
                <a:cs typeface="Arial" panose="020B0604020202020204" pitchFamily="34" charset="0"/>
              </a:rPr>
              <a:t>+2</a:t>
            </a:r>
          </a:p>
        </p:txBody>
      </p:sp>
      <p:sp>
        <p:nvSpPr>
          <p:cNvPr id="39" name="Abgerundetes Rechteck 38">
            <a:extLst>
              <a:ext uri="{FF2B5EF4-FFF2-40B4-BE49-F238E27FC236}">
                <a16:creationId xmlns:a16="http://schemas.microsoft.com/office/drawing/2014/main" id="{126A5E9B-A69E-65AA-A860-1C3D89582AFB}"/>
              </a:ext>
            </a:extLst>
          </p:cNvPr>
          <p:cNvSpPr/>
          <p:nvPr/>
        </p:nvSpPr>
        <p:spPr>
          <a:xfrm>
            <a:off x="3002175" y="4081721"/>
            <a:ext cx="44908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bg1"/>
                </a:solidFill>
                <a:latin typeface="Arial" panose="020B0604020202020204" pitchFamily="34" charset="0"/>
                <a:cs typeface="Arial" panose="020B0604020202020204" pitchFamily="34" charset="0"/>
              </a:rPr>
              <a:t>46</a:t>
            </a:r>
          </a:p>
        </p:txBody>
      </p:sp>
      <p:sp>
        <p:nvSpPr>
          <p:cNvPr id="4" name="Textfeld 3">
            <a:extLst>
              <a:ext uri="{FF2B5EF4-FFF2-40B4-BE49-F238E27FC236}">
                <a16:creationId xmlns:a16="http://schemas.microsoft.com/office/drawing/2014/main" id="{AC72CEFA-0671-07F6-B397-DD58BACF8F1C}"/>
              </a:ext>
            </a:extLst>
          </p:cNvPr>
          <p:cNvSpPr txBox="1"/>
          <p:nvPr/>
        </p:nvSpPr>
        <p:spPr>
          <a:xfrm>
            <a:off x="7609205" y="5990013"/>
            <a:ext cx="1974850" cy="230832"/>
          </a:xfrm>
          <a:prstGeom prst="rect">
            <a:avLst/>
          </a:prstGeom>
          <a:noFill/>
        </p:spPr>
        <p:txBody>
          <a:bodyPr wrap="square" rtlCol="0">
            <a:spAutoFit/>
          </a:bodyPr>
          <a:lstStyle/>
          <a:p>
            <a:r>
              <a:rPr lang="de-DE" sz="900" dirty="0">
                <a:latin typeface="Arial" panose="020B0604020202020204" pitchFamily="34" charset="0"/>
                <a:cs typeface="Arial" panose="020B0604020202020204" pitchFamily="34" charset="0"/>
              </a:rPr>
              <a:t>(eigene Abbildung PIKAS)</a:t>
            </a:r>
          </a:p>
        </p:txBody>
      </p:sp>
    </p:spTree>
    <p:extLst>
      <p:ext uri="{BB962C8B-B14F-4D97-AF65-F5344CB8AC3E}">
        <p14:creationId xmlns:p14="http://schemas.microsoft.com/office/powerpoint/2010/main" val="6196363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730077" cy="603704"/>
          </a:xfrm>
        </p:spPr>
        <p:txBody>
          <a:bodyPr>
            <a:normAutofit/>
          </a:bodyPr>
          <a:lstStyle/>
          <a:p>
            <a:r>
              <a:rPr lang="de-DE" dirty="0"/>
              <a:t>Rechenwege flexibel einsetzen</a:t>
            </a:r>
          </a:p>
        </p:txBody>
      </p:sp>
      <p:sp>
        <p:nvSpPr>
          <p:cNvPr id="3" name="Textplatzhalter 2"/>
          <p:cNvSpPr>
            <a:spLocks noGrp="1"/>
          </p:cNvSpPr>
          <p:nvPr>
            <p:ph type="body" sz="quarter" idx="13"/>
          </p:nvPr>
        </p:nvSpPr>
        <p:spPr/>
        <p:txBody>
          <a:bodyPr/>
          <a:lstStyle/>
          <a:p>
            <a:r>
              <a:rPr lang="de-DE" dirty="0"/>
              <a:t>RECHNE MÖGLICHST SCHLAU</a:t>
            </a:r>
          </a:p>
        </p:txBody>
      </p:sp>
      <p:sp>
        <p:nvSpPr>
          <p:cNvPr id="4" name="Inhaltsplatzhalter 3"/>
          <p:cNvSpPr>
            <a:spLocks noGrp="1"/>
          </p:cNvSpPr>
          <p:nvPr>
            <p:ph idx="1"/>
          </p:nvPr>
        </p:nvSpPr>
        <p:spPr>
          <a:xfrm>
            <a:off x="481265" y="1706425"/>
            <a:ext cx="5976685" cy="3259177"/>
          </a:xfrm>
        </p:spPr>
        <p:txBody>
          <a:bodyPr/>
          <a:lstStyle/>
          <a:p>
            <a:pPr marL="285750" indent="-285750">
              <a:spcBef>
                <a:spcPts val="0"/>
              </a:spcBef>
              <a:buFont typeface="Arial" panose="020B0604020202020204" pitchFamily="34" charset="0"/>
              <a:buChar char="•"/>
            </a:pPr>
            <a:r>
              <a:rPr lang="de-DE" dirty="0"/>
              <a:t>Die Kinder werden angeregt, eigene Aufgaben zu den verschiedenen Vorgehensweisen z. B. für eine Klassenkartei zu erfinden.</a:t>
            </a:r>
          </a:p>
          <a:p>
            <a:pPr marL="285750" indent="-285750">
              <a:spcBef>
                <a:spcPts val="0"/>
              </a:spcBef>
              <a:buFont typeface="Arial" panose="020B0604020202020204" pitchFamily="34" charset="0"/>
              <a:buChar char="•"/>
            </a:pPr>
            <a:r>
              <a:rPr lang="de-DE" dirty="0"/>
              <a:t>Bevor die Aufgaben „veröffentlicht“ werden, prüfen die anderen Kinder, ob und wenn ja warum die Aufgabe geeignet ist und damit gut zu der ausgewählten Vorgehensweise passt. </a:t>
            </a:r>
          </a:p>
          <a:p>
            <a:pPr marL="285750" indent="-285750">
              <a:spcBef>
                <a:spcPts val="0"/>
              </a:spcBef>
              <a:buFont typeface="Arial" panose="020B0604020202020204" pitchFamily="34" charset="0"/>
              <a:buChar char="•"/>
            </a:pPr>
            <a:r>
              <a:rPr lang="de-DE" dirty="0"/>
              <a:t>Die Kartei oder Aufgabensammlung kann in weiteren Übungsphasen von den Kindern selbstständig genutzt werden. </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95</a:t>
            </a:fld>
            <a:endParaRPr lang="de-DE" dirty="0"/>
          </a:p>
        </p:txBody>
      </p:sp>
      <p:sp>
        <p:nvSpPr>
          <p:cNvPr id="8" name="Rechteck 7"/>
          <p:cNvSpPr/>
          <p:nvPr/>
        </p:nvSpPr>
        <p:spPr>
          <a:xfrm>
            <a:off x="6286500" y="5953010"/>
            <a:ext cx="2540000" cy="276999"/>
          </a:xfrm>
          <a:prstGeom prst="rect">
            <a:avLst/>
          </a:prstGeom>
        </p:spPr>
        <p:txBody>
          <a:bodyPr wrap="square">
            <a:spAutoFit/>
          </a:bodyPr>
          <a:lstStyle/>
          <a:p>
            <a:r>
              <a:rPr lang="de-DE" sz="1200" dirty="0"/>
              <a:t>(https://mahiko.dzlm.de/node/121)</a:t>
            </a:r>
            <a:endParaRPr lang="de-DE" dirty="0"/>
          </a:p>
        </p:txBody>
      </p:sp>
      <p:sp>
        <p:nvSpPr>
          <p:cNvPr id="11" name="Abgerundetes Rechteck 10">
            <a:extLst>
              <a:ext uri="{FF2B5EF4-FFF2-40B4-BE49-F238E27FC236}">
                <a16:creationId xmlns:a16="http://schemas.microsoft.com/office/drawing/2014/main" id="{5C88A1B8-2FA1-77CC-AE87-E0B0093CB7B6}"/>
              </a:ext>
            </a:extLst>
          </p:cNvPr>
          <p:cNvSpPr/>
          <p:nvPr/>
        </p:nvSpPr>
        <p:spPr>
          <a:xfrm>
            <a:off x="6639338" y="1835915"/>
            <a:ext cx="2187161" cy="1182757"/>
          </a:xfrm>
          <a:prstGeom prst="roundRect">
            <a:avLst/>
          </a:prstGeom>
          <a:solidFill>
            <a:srgbClr val="CCDEE1"/>
          </a:solidFill>
          <a:ln w="19050">
            <a:solidFill>
              <a:srgbClr val="327D87"/>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800" b="1" kern="1200" dirty="0">
                <a:solidFill>
                  <a:schemeClr val="tx1"/>
                </a:solidFill>
                <a:latin typeface="Comic Sans MS" panose="030F0902030302020204" pitchFamily="66" charset="0"/>
                <a:cs typeface="Arial" panose="020B0604020202020204" pitchFamily="34" charset="0"/>
              </a:rPr>
              <a:t>38 - 19</a:t>
            </a:r>
          </a:p>
        </p:txBody>
      </p:sp>
      <p:pic>
        <p:nvPicPr>
          <p:cNvPr id="7" name="Grafik 6">
            <a:extLst>
              <a:ext uri="{FF2B5EF4-FFF2-40B4-BE49-F238E27FC236}">
                <a16:creationId xmlns:a16="http://schemas.microsoft.com/office/drawing/2014/main" id="{C8590032-7F3E-C7EF-6F41-6B6CE7D7BE1E}"/>
              </a:ext>
            </a:extLst>
          </p:cNvPr>
          <p:cNvPicPr>
            <a:picLocks noChangeAspect="1"/>
          </p:cNvPicPr>
          <p:nvPr/>
        </p:nvPicPr>
        <p:blipFill>
          <a:blip r:embed="rId3"/>
          <a:stretch>
            <a:fillRect/>
          </a:stretch>
        </p:blipFill>
        <p:spPr>
          <a:xfrm>
            <a:off x="6843274" y="4674938"/>
            <a:ext cx="1753888" cy="953200"/>
          </a:xfrm>
          <a:prstGeom prst="rect">
            <a:avLst/>
          </a:prstGeom>
        </p:spPr>
      </p:pic>
      <p:grpSp>
        <p:nvGrpSpPr>
          <p:cNvPr id="52" name="Gruppieren 51">
            <a:extLst>
              <a:ext uri="{FF2B5EF4-FFF2-40B4-BE49-F238E27FC236}">
                <a16:creationId xmlns:a16="http://schemas.microsoft.com/office/drawing/2014/main" id="{03239874-F8BD-37E7-DF5B-DDA629DD42B3}"/>
              </a:ext>
            </a:extLst>
          </p:cNvPr>
          <p:cNvGrpSpPr/>
          <p:nvPr/>
        </p:nvGrpSpPr>
        <p:grpSpPr>
          <a:xfrm>
            <a:off x="6639338" y="3213382"/>
            <a:ext cx="2504662" cy="1182757"/>
            <a:chOff x="6639338" y="3653821"/>
            <a:chExt cx="2504662" cy="1182757"/>
          </a:xfrm>
          <a:effectLst>
            <a:outerShdw blurRad="63500" sx="102000" sy="102000" algn="ctr" rotWithShape="0">
              <a:prstClr val="black">
                <a:alpha val="40000"/>
              </a:prstClr>
            </a:outerShdw>
          </a:effectLst>
        </p:grpSpPr>
        <p:sp>
          <p:nvSpPr>
            <p:cNvPr id="12" name="Abgerundetes Rechteck 11">
              <a:extLst>
                <a:ext uri="{FF2B5EF4-FFF2-40B4-BE49-F238E27FC236}">
                  <a16:creationId xmlns:a16="http://schemas.microsoft.com/office/drawing/2014/main" id="{52DCA746-2F1B-C7F4-201C-BEFAB9D58028}"/>
                </a:ext>
              </a:extLst>
            </p:cNvPr>
            <p:cNvSpPr/>
            <p:nvPr/>
          </p:nvSpPr>
          <p:spPr>
            <a:xfrm>
              <a:off x="6639338" y="3653821"/>
              <a:ext cx="2187161" cy="1182757"/>
            </a:xfrm>
            <a:prstGeom prst="roundRect">
              <a:avLst/>
            </a:prstGeom>
            <a:solidFill>
              <a:srgbClr val="CCDEE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C4121EC8-F12F-D9AC-C4AA-3ABE31B98850}"/>
                </a:ext>
              </a:extLst>
            </p:cNvPr>
            <p:cNvSpPr txBox="1"/>
            <p:nvPr/>
          </p:nvSpPr>
          <p:spPr>
            <a:xfrm>
              <a:off x="6956838" y="3679134"/>
              <a:ext cx="2187162" cy="369332"/>
            </a:xfrm>
            <a:prstGeom prst="rect">
              <a:avLst/>
            </a:prstGeom>
            <a:noFill/>
          </p:spPr>
          <p:txBody>
            <a:bodyPr wrap="square" rtlCol="0">
              <a:spAutoFit/>
            </a:bodyPr>
            <a:lstStyle/>
            <a:p>
              <a:r>
                <a:rPr lang="de-DE" sz="1800" dirty="0">
                  <a:latin typeface="Comic Sans MS" panose="030F0902030302020204" pitchFamily="66" charset="0"/>
                </a:rPr>
                <a:t>Hilfsaufgabe</a:t>
              </a:r>
            </a:p>
          </p:txBody>
        </p:sp>
        <p:sp>
          <p:nvSpPr>
            <p:cNvPr id="10" name="Textfeld 9">
              <a:extLst>
                <a:ext uri="{FF2B5EF4-FFF2-40B4-BE49-F238E27FC236}">
                  <a16:creationId xmlns:a16="http://schemas.microsoft.com/office/drawing/2014/main" id="{F60CD0D8-2C45-C65C-5B10-9F0AC516737C}"/>
                </a:ext>
              </a:extLst>
            </p:cNvPr>
            <p:cNvSpPr txBox="1"/>
            <p:nvPr/>
          </p:nvSpPr>
          <p:spPr>
            <a:xfrm>
              <a:off x="6695222" y="4158624"/>
              <a:ext cx="975277" cy="553998"/>
            </a:xfrm>
            <a:prstGeom prst="rect">
              <a:avLst/>
            </a:prstGeom>
            <a:solidFill>
              <a:srgbClr val="CCDEE1"/>
            </a:solidFill>
            <a:ln w="28575">
              <a:noFill/>
            </a:ln>
          </p:spPr>
          <p:txBody>
            <a:bodyPr wrap="square" rtlCol="0">
              <a:spAutoFit/>
            </a:bodyPr>
            <a:lstStyle/>
            <a:p>
              <a:r>
                <a:rPr lang="de-DE" sz="1000" u="sng" dirty="0">
                  <a:latin typeface="Comic Sans MS" panose="030F0902030302020204" pitchFamily="66" charset="0"/>
                  <a:cs typeface="Arial" panose="020B0604020202020204" pitchFamily="34" charset="0"/>
                </a:rPr>
                <a:t>34 - 19 = 15</a:t>
              </a:r>
            </a:p>
            <a:p>
              <a:r>
                <a:rPr lang="de-DE" sz="1000" dirty="0">
                  <a:latin typeface="Comic Sans MS" panose="030F0902030302020204" pitchFamily="66" charset="0"/>
                  <a:cs typeface="Arial" panose="020B0604020202020204" pitchFamily="34" charset="0"/>
                </a:rPr>
                <a:t>34 - 20 = 14</a:t>
              </a:r>
            </a:p>
            <a:p>
              <a:r>
                <a:rPr lang="de-DE" sz="1000" dirty="0">
                  <a:latin typeface="Comic Sans MS" panose="030F0902030302020204" pitchFamily="66" charset="0"/>
                  <a:cs typeface="Arial" panose="020B0604020202020204" pitchFamily="34" charset="0"/>
                </a:rPr>
                <a:t>14  +</a:t>
              </a:r>
              <a:r>
                <a:rPr lang="de-DE" sz="1000" dirty="0">
                  <a:solidFill>
                    <a:schemeClr val="bg1"/>
                  </a:solidFill>
                  <a:latin typeface="Comic Sans MS" panose="030F0902030302020204" pitchFamily="66" charset="0"/>
                  <a:cs typeface="Arial" panose="020B0604020202020204" pitchFamily="34" charset="0"/>
                </a:rPr>
                <a:t> </a:t>
              </a:r>
              <a:r>
                <a:rPr lang="de-DE" sz="1000" dirty="0">
                  <a:solidFill>
                    <a:srgbClr val="CCDEE1"/>
                  </a:solidFill>
                  <a:latin typeface="Comic Sans MS" panose="030F0902030302020204" pitchFamily="66" charset="0"/>
                  <a:cs typeface="Arial" panose="020B0604020202020204" pitchFamily="34" charset="0"/>
                </a:rPr>
                <a:t>0</a:t>
              </a:r>
              <a:r>
                <a:rPr lang="de-DE" sz="1000" dirty="0">
                  <a:latin typeface="Comic Sans MS" panose="030F0902030302020204" pitchFamily="66" charset="0"/>
                  <a:cs typeface="Arial" panose="020B0604020202020204" pitchFamily="34" charset="0"/>
                </a:rPr>
                <a:t>1</a:t>
              </a:r>
              <a:r>
                <a:rPr lang="de-DE" sz="1000" dirty="0">
                  <a:solidFill>
                    <a:schemeClr val="bg1"/>
                  </a:solidFill>
                  <a:latin typeface="Comic Sans MS" panose="030F0902030302020204" pitchFamily="66" charset="0"/>
                  <a:cs typeface="Arial" panose="020B0604020202020204" pitchFamily="34" charset="0"/>
                </a:rPr>
                <a:t> </a:t>
              </a:r>
              <a:r>
                <a:rPr lang="de-DE" sz="1000" dirty="0">
                  <a:latin typeface="Comic Sans MS" panose="030F0902030302020204" pitchFamily="66" charset="0"/>
                  <a:cs typeface="Arial" panose="020B0604020202020204" pitchFamily="34" charset="0"/>
                </a:rPr>
                <a:t>= 15</a:t>
              </a:r>
            </a:p>
          </p:txBody>
        </p:sp>
        <p:pic>
          <p:nvPicPr>
            <p:cNvPr id="51" name="Grafik 50">
              <a:extLst>
                <a:ext uri="{FF2B5EF4-FFF2-40B4-BE49-F238E27FC236}">
                  <a16:creationId xmlns:a16="http://schemas.microsoft.com/office/drawing/2014/main" id="{D4655E35-F1C2-79A6-2F16-91C7D4261DDD}"/>
                </a:ext>
              </a:extLst>
            </p:cNvPr>
            <p:cNvPicPr>
              <a:picLocks noChangeAspect="1"/>
            </p:cNvPicPr>
            <p:nvPr/>
          </p:nvPicPr>
          <p:blipFill>
            <a:blip r:embed="rId4"/>
            <a:stretch>
              <a:fillRect/>
            </a:stretch>
          </p:blipFill>
          <p:spPr>
            <a:xfrm>
              <a:off x="7556500" y="4122592"/>
              <a:ext cx="1168196" cy="559014"/>
            </a:xfrm>
            <a:prstGeom prst="rect">
              <a:avLst/>
            </a:prstGeom>
          </p:spPr>
        </p:pic>
      </p:grpSp>
    </p:spTree>
    <p:extLst>
      <p:ext uri="{BB962C8B-B14F-4D97-AF65-F5344CB8AC3E}">
        <p14:creationId xmlns:p14="http://schemas.microsoft.com/office/powerpoint/2010/main" val="3087422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Rechenwege flexibel einsetzen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96</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brauchen Gelegenheiten, Zahl- und Aufgabenmerkmale wahrzunehmen und </a:t>
            </a:r>
            <a:r>
              <a:rPr lang="de-DE" dirty="0">
                <a:solidFill>
                  <a:schemeClr val="tx1"/>
                </a:solidFill>
                <a:latin typeface="Arial" panose="020B0604020202020204" pitchFamily="34" charset="0"/>
                <a:cs typeface="Arial" panose="020B0604020202020204" pitchFamily="34" charset="0"/>
              </a:rPr>
              <a:t>über diese zu sprechen.</a:t>
            </a:r>
            <a:endParaRPr lang="de-DE" sz="2800" dirty="0">
              <a:solidFill>
                <a:schemeClr val="tx1"/>
              </a:solidFill>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7530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Rechenwege flexibel einsetzen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fld id="{15E16FE2-2B9A-6941-A864-5326D61667C2}"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97</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brauchen Gelegenheiten, Rechenwege flexibel auszuwählen und sicher anzuwenden.</a:t>
            </a:r>
            <a:endParaRPr lang="de-DE" sz="2800" dirty="0">
              <a:solidFill>
                <a:schemeClr val="tx1"/>
              </a:solidFill>
              <a:latin typeface="Arial" panose="020B0604020202020204" pitchFamily="34" charset="0"/>
              <a:cs typeface="Arial" panose="020B0604020202020204" pitchFamily="34" charset="0"/>
            </a:endParaRP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717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98</a:t>
            </a:fld>
            <a:endParaRPr lang="de-DE" dirty="0"/>
          </a:p>
        </p:txBody>
      </p:sp>
      <p:sp>
        <p:nvSpPr>
          <p:cNvPr id="7" name="Titel 1"/>
          <p:cNvSpPr>
            <a:spLocks noGrp="1"/>
          </p:cNvSpPr>
          <p:nvPr>
            <p:ph type="title"/>
          </p:nvPr>
        </p:nvSpPr>
        <p:spPr>
          <a:xfrm>
            <a:off x="1096423" y="382774"/>
            <a:ext cx="7715068" cy="603704"/>
          </a:xfrm>
        </p:spPr>
        <p:txBody>
          <a:bodyPr>
            <a:normAutofit fontScale="90000"/>
          </a:bodyPr>
          <a:lstStyle/>
          <a:p>
            <a:r>
              <a:rPr lang="de-DE" sz="2400" dirty="0"/>
              <a:t> </a:t>
            </a:r>
            <a:br>
              <a:rPr lang="de-DE" dirty="0"/>
            </a:br>
            <a:endParaRPr lang="de-DE" dirty="0"/>
          </a:p>
        </p:txBody>
      </p:sp>
      <p:pic>
        <p:nvPicPr>
          <p:cNvPr id="3074" name="Picture 2"/>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79" y="3693608"/>
            <a:ext cx="3147460" cy="236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bgerundete rechteckige Legende 7"/>
          <p:cNvSpPr/>
          <p:nvPr/>
        </p:nvSpPr>
        <p:spPr>
          <a:xfrm>
            <a:off x="480551" y="1731078"/>
            <a:ext cx="2888997" cy="1455255"/>
          </a:xfrm>
          <a:prstGeom prst="wedgeRoundRectCallout">
            <a:avLst>
              <a:gd name="adj1" fmla="val 4636"/>
              <a:gd name="adj2" fmla="val 103368"/>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1800" dirty="0">
                <a:solidFill>
                  <a:schemeClr val="tx1"/>
                </a:solidFill>
                <a:latin typeface="Arial" panose="020B0604020202020204" pitchFamily="34" charset="0"/>
                <a:cs typeface="Arial" panose="020B0604020202020204" pitchFamily="34" charset="0"/>
              </a:rPr>
              <a:t>Soll jedes Kind </a:t>
            </a:r>
          </a:p>
          <a:p>
            <a:pPr algn="ctr">
              <a:lnSpc>
                <a:spcPct val="150000"/>
              </a:lnSpc>
            </a:pPr>
            <a:r>
              <a:rPr lang="de-DE" sz="1800" dirty="0">
                <a:solidFill>
                  <a:schemeClr val="tx1"/>
                </a:solidFill>
                <a:latin typeface="Arial" panose="020B0604020202020204" pitchFamily="34" charset="0"/>
                <a:cs typeface="Arial" panose="020B0604020202020204" pitchFamily="34" charset="0"/>
              </a:rPr>
              <a:t>jeden Rechenweg beherrschen?</a:t>
            </a:r>
          </a:p>
        </p:txBody>
      </p:sp>
      <p:sp>
        <p:nvSpPr>
          <p:cNvPr id="14" name="Abgerundete rechteckige Legende 13"/>
          <p:cNvSpPr/>
          <p:nvPr/>
        </p:nvSpPr>
        <p:spPr>
          <a:xfrm>
            <a:off x="3595955" y="1964467"/>
            <a:ext cx="5137079" cy="3264478"/>
          </a:xfrm>
          <a:prstGeom prst="wedgeRoundRectCallout">
            <a:avLst>
              <a:gd name="adj1" fmla="val 33132"/>
              <a:gd name="adj2" fmla="val 60986"/>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de-DE" sz="1800" dirty="0">
                <a:solidFill>
                  <a:schemeClr val="tx1"/>
                </a:solidFill>
                <a:latin typeface="Arial" panose="020B0604020202020204" pitchFamily="34" charset="0"/>
                <a:cs typeface="Arial" panose="020B0604020202020204" pitchFamily="34" charset="0"/>
              </a:rPr>
              <a:t>Nein, </a:t>
            </a:r>
            <a:r>
              <a:rPr lang="de-DE" sz="1800" dirty="0">
                <a:solidFill>
                  <a:srgbClr val="C00000"/>
                </a:solidFill>
                <a:latin typeface="Arial" panose="020B0604020202020204" pitchFamily="34" charset="0"/>
                <a:cs typeface="Arial" panose="020B0604020202020204" pitchFamily="34" charset="0"/>
              </a:rPr>
              <a:t>aber</a:t>
            </a:r>
            <a:r>
              <a:rPr lang="de-DE" sz="1800" dirty="0">
                <a:solidFill>
                  <a:schemeClr val="tx1"/>
                </a:solidFill>
                <a:latin typeface="Arial" panose="020B0604020202020204" pitchFamily="34" charset="0"/>
                <a:cs typeface="Arial" panose="020B0604020202020204" pitchFamily="34" charset="0"/>
              </a:rPr>
              <a:t> die Kinder sollen unterschiedliche Vorgehensweisen angeboten bekommen und dann bewusst ihren Weg wählen, um die Aufgabe lösen zu können.</a:t>
            </a:r>
          </a:p>
          <a:p>
            <a:pPr>
              <a:lnSpc>
                <a:spcPct val="150000"/>
              </a:lnSpc>
            </a:pPr>
            <a:r>
              <a:rPr lang="de-DE" sz="1800" dirty="0">
                <a:solidFill>
                  <a:schemeClr val="tx1"/>
                </a:solidFill>
                <a:latin typeface="Arial" panose="020B0604020202020204" pitchFamily="34" charset="0"/>
                <a:cs typeface="Arial" panose="020B0604020202020204" pitchFamily="34" charset="0"/>
              </a:rPr>
              <a:t>Das fördert Denkmuster, die auch im weiteren Verlauf des Mathematikunterrichts von zentraler Bedeutung sind.</a:t>
            </a:r>
          </a:p>
        </p:txBody>
      </p:sp>
      <p:sp>
        <p:nvSpPr>
          <p:cNvPr id="2" name="Rechteck 1"/>
          <p:cNvSpPr/>
          <p:nvPr/>
        </p:nvSpPr>
        <p:spPr>
          <a:xfrm>
            <a:off x="6511091" y="5972190"/>
            <a:ext cx="2345514" cy="276999"/>
          </a:xfrm>
          <a:prstGeom prst="rect">
            <a:avLst/>
          </a:prstGeom>
        </p:spPr>
        <p:txBody>
          <a:bodyPr wrap="none">
            <a:spAutoFit/>
          </a:bodyPr>
          <a:lstStyle/>
          <a:p>
            <a:r>
              <a:rPr lang="de-DE" sz="1200" dirty="0"/>
              <a:t>(Selter &amp; Zannetin, 2019, S. 73)</a:t>
            </a:r>
          </a:p>
        </p:txBody>
      </p:sp>
      <p:sp>
        <p:nvSpPr>
          <p:cNvPr id="16" name="Titel 1">
            <a:extLst>
              <a:ext uri="{FF2B5EF4-FFF2-40B4-BE49-F238E27FC236}">
                <a16:creationId xmlns:a16="http://schemas.microsoft.com/office/drawing/2014/main" id="{686FA144-D072-20EA-515A-6B32E8DD2BFD}"/>
              </a:ext>
            </a:extLst>
          </p:cNvPr>
          <p:cNvSpPr txBox="1">
            <a:spLocks/>
          </p:cNvSpPr>
          <p:nvPr/>
        </p:nvSpPr>
        <p:spPr>
          <a:xfrm>
            <a:off x="1096423" y="382774"/>
            <a:ext cx="7009509"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de-DE" dirty="0"/>
              <a:t>Rechenwege flexibel einsetzen</a:t>
            </a:r>
          </a:p>
        </p:txBody>
      </p:sp>
    </p:spTree>
    <p:extLst>
      <p:ext uri="{BB962C8B-B14F-4D97-AF65-F5344CB8AC3E}">
        <p14:creationId xmlns:p14="http://schemas.microsoft.com/office/powerpoint/2010/main" val="387329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7697135" cy="603704"/>
          </a:xfrm>
        </p:spPr>
        <p:txBody>
          <a:bodyPr>
            <a:normAutofit/>
          </a:bodyPr>
          <a:lstStyle/>
          <a:p>
            <a:r>
              <a:rPr lang="de-DE" dirty="0"/>
              <a:t>Rechenwege flexibel einsetzen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April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99</a:t>
            </a:fld>
            <a:endParaRPr lang="de-DE" dirty="0"/>
          </a:p>
        </p:txBody>
      </p:sp>
      <p:sp>
        <p:nvSpPr>
          <p:cNvPr id="7" name="Abgerundete rechteckige Legende 6">
            <a:extLst>
              <a:ext uri="{FF2B5EF4-FFF2-40B4-BE49-F238E27FC236}">
                <a16:creationId xmlns:a16="http://schemas.microsoft.com/office/drawing/2014/main" id="{68E74C08-3051-2B42-7974-23844E098873}"/>
              </a:ext>
            </a:extLst>
          </p:cNvPr>
          <p:cNvSpPr/>
          <p:nvPr/>
        </p:nvSpPr>
        <p:spPr>
          <a:xfrm>
            <a:off x="582859" y="2395960"/>
            <a:ext cx="3575903" cy="1942566"/>
          </a:xfrm>
          <a:prstGeom prst="wedgeRoundRectCallout">
            <a:avLst>
              <a:gd name="adj1" fmla="val 3369"/>
              <a:gd name="adj2" fmla="val 72978"/>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sz="1800"/>
            </a:pPr>
            <a:r>
              <a:rPr kumimoji="0" lang="de-DE" sz="1800" b="0" i="0" u="none" strike="noStrike" kern="1200" cap="none" spc="0" normalizeH="0" baseline="0" noProof="0" dirty="0">
                <a:ln>
                  <a:noFill/>
                </a:ln>
                <a:solidFill>
                  <a:prstClr val="black"/>
                </a:solidFill>
                <a:effectLst/>
                <a:uLnTx/>
                <a:uFillTx/>
                <a:latin typeface="Arial" panose="020B0604020202020204"/>
              </a:rPr>
              <a:t>Diese Aufgabe ist leicht.</a:t>
            </a:r>
            <a:endParaRPr kumimoji="0" lang="de-DE" sz="1800" b="0" i="0" u="none" strike="noStrike" kern="1200" cap="none" spc="0" normalizeH="0" noProof="0" dirty="0">
              <a:ln>
                <a:noFill/>
              </a:ln>
              <a:solidFill>
                <a:prstClr val="black"/>
              </a:solidFill>
              <a:effectLst/>
              <a:uLnTx/>
              <a:uFillTx/>
              <a:latin typeface="Arial" panose="020B0604020202020204"/>
            </a:endParaRPr>
          </a:p>
          <a:p>
            <a:pPr marL="0" marR="0" lvl="0" indent="0" algn="ctr" defTabSz="457200" rtl="0" eaLnBrk="1" fontAlgn="auto" latinLnBrk="0" hangingPunct="1">
              <a:lnSpc>
                <a:spcPct val="150000"/>
              </a:lnSpc>
              <a:spcBef>
                <a:spcPts val="0"/>
              </a:spcBef>
              <a:spcAft>
                <a:spcPts val="0"/>
              </a:spcAft>
              <a:buClrTx/>
              <a:buSzTx/>
              <a:buFontTx/>
              <a:buNone/>
              <a:tabLst/>
              <a:defRPr sz="1800"/>
            </a:pPr>
            <a:r>
              <a:rPr kumimoji="0" lang="de-DE" sz="1800" b="0" i="0" u="none" strike="noStrike" kern="1200" cap="none" spc="0" normalizeH="0" noProof="0" dirty="0">
                <a:ln>
                  <a:noFill/>
                </a:ln>
                <a:solidFill>
                  <a:prstClr val="black"/>
                </a:solidFill>
                <a:effectLst/>
                <a:uLnTx/>
                <a:uFillTx/>
                <a:latin typeface="Arial" panose="020B0604020202020204"/>
              </a:rPr>
              <a:t>D</a:t>
            </a:r>
            <a:r>
              <a:rPr kumimoji="0" lang="de-DE" sz="1800" b="0" i="0" u="none" strike="noStrike" kern="1200" cap="none" spc="0" normalizeH="0" baseline="0" noProof="0" dirty="0">
                <a:ln>
                  <a:noFill/>
                </a:ln>
                <a:solidFill>
                  <a:prstClr val="black"/>
                </a:solidFill>
                <a:effectLst/>
                <a:uLnTx/>
                <a:uFillTx/>
                <a:latin typeface="Arial" panose="020B0604020202020204"/>
              </a:rPr>
              <a:t>ie rechne</a:t>
            </a:r>
            <a:r>
              <a:rPr kumimoji="0" lang="de-DE" sz="1800" b="0" i="0" u="none" strike="noStrike" kern="1200" cap="none" spc="0" normalizeH="0" noProof="0" dirty="0">
                <a:ln>
                  <a:noFill/>
                </a:ln>
                <a:solidFill>
                  <a:prstClr val="black"/>
                </a:solidFill>
                <a:effectLst/>
                <a:uLnTx/>
                <a:uFillTx/>
                <a:latin typeface="Arial" panose="020B0604020202020204"/>
              </a:rPr>
              <a:t> ich im Kopf.</a:t>
            </a:r>
          </a:p>
          <a:p>
            <a:pPr marL="0" marR="0" lvl="0" indent="0" algn="ctr" defTabSz="457200" rtl="0" eaLnBrk="1" fontAlgn="auto" latinLnBrk="0" hangingPunct="1">
              <a:lnSpc>
                <a:spcPct val="150000"/>
              </a:lnSpc>
              <a:spcBef>
                <a:spcPts val="0"/>
              </a:spcBef>
              <a:spcAft>
                <a:spcPts val="0"/>
              </a:spcAft>
              <a:buClrTx/>
              <a:buSzTx/>
              <a:buFontTx/>
              <a:buNone/>
              <a:tabLst/>
              <a:defRPr sz="1800"/>
            </a:pPr>
            <a:r>
              <a:rPr lang="de-DE" sz="1800" baseline="0" dirty="0">
                <a:solidFill>
                  <a:prstClr val="black"/>
                </a:solidFill>
                <a:latin typeface="Arial" panose="020B0604020202020204"/>
              </a:rPr>
              <a:t>Die Einer</a:t>
            </a:r>
            <a:r>
              <a:rPr lang="de-DE" sz="1800" dirty="0">
                <a:solidFill>
                  <a:prstClr val="black"/>
                </a:solidFill>
                <a:latin typeface="Arial" panose="020B0604020202020204"/>
              </a:rPr>
              <a:t> bleiben gleich.</a:t>
            </a:r>
          </a:p>
          <a:p>
            <a:pPr marL="0" marR="0" lvl="0" indent="0" algn="ctr" defTabSz="457200" rtl="0" eaLnBrk="1" fontAlgn="auto" latinLnBrk="0" hangingPunct="1">
              <a:lnSpc>
                <a:spcPct val="150000"/>
              </a:lnSpc>
              <a:spcBef>
                <a:spcPts val="0"/>
              </a:spcBef>
              <a:spcAft>
                <a:spcPts val="0"/>
              </a:spcAft>
              <a:buClrTx/>
              <a:buSzTx/>
              <a:buFontTx/>
              <a:buNone/>
              <a:tabLst/>
              <a:defRPr sz="1800"/>
            </a:pPr>
            <a:r>
              <a:rPr lang="de-DE" sz="1800" dirty="0">
                <a:solidFill>
                  <a:prstClr val="black"/>
                </a:solidFill>
                <a:latin typeface="Arial" panose="020B0604020202020204"/>
              </a:rPr>
              <a:t>Nur der Zehner verändert sich.</a:t>
            </a:r>
            <a:endParaRPr kumimoji="0" lang="de-DE" sz="1800" b="0" i="0" u="none" strike="noStrike" kern="1200" cap="none" spc="0" normalizeH="0" baseline="0" noProof="0" dirty="0">
              <a:ln>
                <a:noFill/>
              </a:ln>
              <a:solidFill>
                <a:prstClr val="black"/>
              </a:solidFill>
              <a:effectLst/>
              <a:uLnTx/>
              <a:uFillTx/>
              <a:latin typeface="Arial" panose="020B0604020202020204"/>
            </a:endParaRPr>
          </a:p>
        </p:txBody>
      </p:sp>
      <p:pic>
        <p:nvPicPr>
          <p:cNvPr id="8" name="Grafik 7">
            <a:extLst>
              <a:ext uri="{FF2B5EF4-FFF2-40B4-BE49-F238E27FC236}">
                <a16:creationId xmlns:a16="http://schemas.microsoft.com/office/drawing/2014/main" id="{45D287F7-5574-1A57-2305-3FE906F88DAE}"/>
              </a:ext>
            </a:extLst>
          </p:cNvPr>
          <p:cNvPicPr>
            <a:picLocks noChangeAspect="1"/>
          </p:cNvPicPr>
          <p:nvPr/>
        </p:nvPicPr>
        <p:blipFill>
          <a:blip r:embed="rId3"/>
          <a:stretch>
            <a:fillRect/>
          </a:stretch>
        </p:blipFill>
        <p:spPr>
          <a:xfrm flipH="1">
            <a:off x="1007635" y="4548322"/>
            <a:ext cx="1108198" cy="1536701"/>
          </a:xfrm>
          <a:prstGeom prst="rect">
            <a:avLst/>
          </a:prstGeom>
        </p:spPr>
      </p:pic>
      <p:sp>
        <p:nvSpPr>
          <p:cNvPr id="9" name="Abgerundete rechteckige Legende 8">
            <a:extLst>
              <a:ext uri="{FF2B5EF4-FFF2-40B4-BE49-F238E27FC236}">
                <a16:creationId xmlns:a16="http://schemas.microsoft.com/office/drawing/2014/main" id="{0AA11977-8597-9710-5002-4B574157372F}"/>
              </a:ext>
            </a:extLst>
          </p:cNvPr>
          <p:cNvSpPr/>
          <p:nvPr/>
        </p:nvSpPr>
        <p:spPr>
          <a:xfrm>
            <a:off x="4826643" y="2696900"/>
            <a:ext cx="4073450" cy="1356188"/>
          </a:xfrm>
          <a:prstGeom prst="wedgeRoundRectCallout">
            <a:avLst>
              <a:gd name="adj1" fmla="val -7959"/>
              <a:gd name="adj2" fmla="val 7556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sz="1800"/>
            </a:pPr>
            <a:r>
              <a:rPr lang="de-DE" sz="1800" dirty="0">
                <a:solidFill>
                  <a:prstClr val="black"/>
                </a:solidFill>
                <a:latin typeface="Arial" panose="020B0604020202020204"/>
              </a:rPr>
              <a:t>Hier rechne ich schrittweise, </a:t>
            </a:r>
          </a:p>
          <a:p>
            <a:pPr algn="ctr">
              <a:lnSpc>
                <a:spcPct val="150000"/>
              </a:lnSpc>
              <a:defRPr sz="1800"/>
            </a:pPr>
            <a:r>
              <a:rPr lang="de-DE" sz="1800" dirty="0">
                <a:solidFill>
                  <a:prstClr val="black"/>
                </a:solidFill>
                <a:latin typeface="Arial" panose="020B0604020202020204"/>
              </a:rPr>
              <a:t>weil der Einer der 2. Zahl größer ist als der Einer der 1. Zahl. </a:t>
            </a:r>
          </a:p>
        </p:txBody>
      </p:sp>
      <p:pic>
        <p:nvPicPr>
          <p:cNvPr id="10" name="Grafik 9">
            <a:extLst>
              <a:ext uri="{FF2B5EF4-FFF2-40B4-BE49-F238E27FC236}">
                <a16:creationId xmlns:a16="http://schemas.microsoft.com/office/drawing/2014/main" id="{106BA406-F72D-9C2C-C555-531DC5461D71}"/>
              </a:ext>
            </a:extLst>
          </p:cNvPr>
          <p:cNvPicPr>
            <a:picLocks noChangeAspect="1"/>
          </p:cNvPicPr>
          <p:nvPr/>
        </p:nvPicPr>
        <p:blipFill>
          <a:blip r:embed="rId4"/>
          <a:stretch>
            <a:fillRect/>
          </a:stretch>
        </p:blipFill>
        <p:spPr>
          <a:xfrm>
            <a:off x="7292418" y="4053088"/>
            <a:ext cx="1501140" cy="1404913"/>
          </a:xfrm>
          <a:prstGeom prst="rect">
            <a:avLst/>
          </a:prstGeom>
        </p:spPr>
      </p:pic>
      <p:sp>
        <p:nvSpPr>
          <p:cNvPr id="11" name="Rechteck 10"/>
          <p:cNvSpPr/>
          <p:nvPr/>
        </p:nvSpPr>
        <p:spPr>
          <a:xfrm>
            <a:off x="5477608" y="4755544"/>
            <a:ext cx="1573823" cy="764930"/>
          </a:xfrm>
          <a:prstGeom prst="rect">
            <a:avLst/>
          </a:prstGeom>
          <a:noFill/>
          <a:ln>
            <a:solidFill>
              <a:srgbClr val="327D8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42 - 16</a:t>
            </a:r>
          </a:p>
        </p:txBody>
      </p:sp>
      <p:sp>
        <p:nvSpPr>
          <p:cNvPr id="12" name="Rechteck 11"/>
          <p:cNvSpPr/>
          <p:nvPr/>
        </p:nvSpPr>
        <p:spPr>
          <a:xfrm>
            <a:off x="2584939" y="5000791"/>
            <a:ext cx="1573823" cy="764930"/>
          </a:xfrm>
          <a:prstGeom prst="rect">
            <a:avLst/>
          </a:prstGeom>
          <a:noFill/>
          <a:ln>
            <a:solidFill>
              <a:srgbClr val="327D8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56 - 30</a:t>
            </a:r>
          </a:p>
        </p:txBody>
      </p:sp>
      <p:sp>
        <p:nvSpPr>
          <p:cNvPr id="13" name="Textplatzhalter 2">
            <a:extLst>
              <a:ext uri="{FF2B5EF4-FFF2-40B4-BE49-F238E27FC236}">
                <a16:creationId xmlns:a16="http://schemas.microsoft.com/office/drawing/2014/main" id="{3016FFD0-FF53-5CA5-966A-0DC67A064DCC}"/>
              </a:ext>
            </a:extLst>
          </p:cNvPr>
          <p:cNvSpPr txBox="1">
            <a:spLocks/>
          </p:cNvSpPr>
          <p:nvPr/>
        </p:nvSpPr>
        <p:spPr>
          <a:xfrm>
            <a:off x="481264" y="1194030"/>
            <a:ext cx="819109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HALBSCHRIFTLICH ODER IM KOPF?</a:t>
            </a:r>
          </a:p>
        </p:txBody>
      </p:sp>
    </p:spTree>
    <p:extLst>
      <p:ext uri="{BB962C8B-B14F-4D97-AF65-F5344CB8AC3E}">
        <p14:creationId xmlns:p14="http://schemas.microsoft.com/office/powerpoint/2010/main" val="2618798840"/>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Content Folien</Template>
  <TotalTime>0</TotalTime>
  <Words>15238</Words>
  <Application>Microsoft Office PowerPoint</Application>
  <PresentationFormat>Bildschirmpräsentation (4:3)</PresentationFormat>
  <Paragraphs>1581</Paragraphs>
  <Slides>109</Slides>
  <Notes>94</Notes>
  <HiddenSlides>35</HiddenSlides>
  <MMClips>0</MMClips>
  <ScaleCrop>false</ScaleCrop>
  <HeadingPairs>
    <vt:vector size="6" baseType="variant">
      <vt:variant>
        <vt:lpstr>Verwendete Schriftarten</vt:lpstr>
      </vt:variant>
      <vt:variant>
        <vt:i4>12</vt:i4>
      </vt:variant>
      <vt:variant>
        <vt:lpstr>Design</vt:lpstr>
      </vt:variant>
      <vt:variant>
        <vt:i4>3</vt:i4>
      </vt:variant>
      <vt:variant>
        <vt:lpstr>Folientitel</vt:lpstr>
      </vt:variant>
      <vt:variant>
        <vt:i4>109</vt:i4>
      </vt:variant>
    </vt:vector>
  </HeadingPairs>
  <TitlesOfParts>
    <vt:vector size="124" baseType="lpstr">
      <vt:lpstr>ＭＳ Ｐゴシック</vt:lpstr>
      <vt:lpstr>Arial</vt:lpstr>
      <vt:lpstr>Calibri</vt:lpstr>
      <vt:lpstr>Calibri Light</vt:lpstr>
      <vt:lpstr>Calibri Normal</vt:lpstr>
      <vt:lpstr>CandidaStd</vt:lpstr>
      <vt:lpstr>Comic Sans MS</vt:lpstr>
      <vt:lpstr>Grundschrift</vt:lpstr>
      <vt:lpstr>Helvetica</vt:lpstr>
      <vt:lpstr>Open Sans</vt:lpstr>
      <vt:lpstr>Times</vt:lpstr>
      <vt:lpstr>Wingdings</vt:lpstr>
      <vt:lpstr>Benutzerdefiniertes Design</vt:lpstr>
      <vt:lpstr>Office</vt:lpstr>
      <vt:lpstr>1_Office</vt:lpstr>
      <vt:lpstr>Halbschriftliches Rechnen</vt:lpstr>
      <vt:lpstr>PowerPoint-Präsentation</vt:lpstr>
      <vt:lpstr>PowerPoint-Präsentation</vt:lpstr>
      <vt:lpstr>Arithmetische Basiskompetenzen sichern – Rechenschwierigkeiten vermeiden</vt:lpstr>
      <vt:lpstr>Hintergrundinfos</vt:lpstr>
      <vt:lpstr>Hintergrundinfos</vt:lpstr>
      <vt:lpstr>Gliederung</vt:lpstr>
      <vt:lpstr>Gliederung</vt:lpstr>
      <vt:lpstr>Hintergrundinfos</vt:lpstr>
      <vt:lpstr>Hintergrundinfos</vt:lpstr>
      <vt:lpstr>Reflexion des Erprobungsauftrags</vt:lpstr>
      <vt:lpstr>Reflexion des Erprobungsauftrags</vt:lpstr>
      <vt:lpstr>Gliederung</vt:lpstr>
      <vt:lpstr>Hintergrundinfos</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Bedeutung und Kompetenzerwartungen</vt:lpstr>
      <vt:lpstr>Gliederung</vt:lpstr>
      <vt:lpstr>Hintergrundinfos</vt:lpstr>
      <vt:lpstr>Hintergrundinfos</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Hintergrundinfos</vt:lpstr>
      <vt:lpstr>Hintergrundinfos</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Hintergrundinfos</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Rechenwege darstellen, erklären und anwenden</vt:lpstr>
      <vt:lpstr>Gliederung</vt:lpstr>
      <vt:lpstr>Hintergrundinfos</vt:lpstr>
      <vt:lpstr>Hintergrundinfos</vt:lpstr>
      <vt:lpstr>Rechenwege flexibel einsetzen</vt:lpstr>
      <vt:lpstr>Rechenwege flexibel einsetzen</vt:lpstr>
      <vt:lpstr>Rechenwege flexibel einsetzen</vt:lpstr>
      <vt:lpstr>Rechenwege flexibel einsetzen</vt:lpstr>
      <vt:lpstr>Rechenwege flexibel einsetzen</vt:lpstr>
      <vt:lpstr>Rechenwege flexibel einsetzen</vt:lpstr>
      <vt:lpstr>Rechenwege flexibel einsetzen</vt:lpstr>
      <vt:lpstr>Hintergrundinfos</vt:lpstr>
      <vt:lpstr>Rechenwege flexibel einsetzen</vt:lpstr>
      <vt:lpstr>Rechenwege flexibel einsetzen</vt:lpstr>
      <vt:lpstr>Rechenwege flexibel einsetzen</vt:lpstr>
      <vt:lpstr>Rechenwege flexibel einsetzen</vt:lpstr>
      <vt:lpstr>Rechenwege flexibel einsetzen</vt:lpstr>
      <vt:lpstr>Rechenwege flexibel einsetzen</vt:lpstr>
      <vt:lpstr>Rechenwege flexibel einsetzen</vt:lpstr>
      <vt:lpstr>Rechenwege flexibel einsetzen</vt:lpstr>
      <vt:lpstr>Rechenwege flexibel einsetzen</vt:lpstr>
      <vt:lpstr>Rechenwege flexibel einsetzen</vt:lpstr>
      <vt:lpstr>  </vt:lpstr>
      <vt:lpstr>Rechenwege flexibel einsetzen</vt:lpstr>
      <vt:lpstr>Gliederung</vt:lpstr>
      <vt:lpstr>Hintergrundinfos</vt:lpstr>
      <vt:lpstr>Blick in den Unterricht</vt:lpstr>
      <vt:lpstr>Abschluss und Ausblick</vt:lpstr>
      <vt:lpstr>PowerPoint-Präsentation</vt:lpstr>
      <vt:lpstr>PowerPoint-Präsentation</vt:lpstr>
      <vt:lpstr>PowerPoint-Präsentation</vt:lpstr>
      <vt:lpstr>Literatur</vt:lpstr>
      <vt:lpstr>Literatur</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Daniela Götze</dc:creator>
  <cp:keywords/>
  <dc:description/>
  <cp:lastModifiedBy>Eva Rabiega</cp:lastModifiedBy>
  <cp:revision>1235</cp:revision>
  <cp:lastPrinted>2021-10-14T09:45:38Z</cp:lastPrinted>
  <dcterms:created xsi:type="dcterms:W3CDTF">2021-12-22T12:59:17Z</dcterms:created>
  <dcterms:modified xsi:type="dcterms:W3CDTF">2024-04-14T09:19:40Z</dcterms:modified>
  <cp:category/>
</cp:coreProperties>
</file>