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63"/>
  </p:notesMasterIdLst>
  <p:handoutMasterIdLst>
    <p:handoutMasterId r:id="rId64"/>
  </p:handoutMasterIdLst>
  <p:sldIdLst>
    <p:sldId id="307" r:id="rId2"/>
    <p:sldId id="445" r:id="rId3"/>
    <p:sldId id="3290" r:id="rId4"/>
    <p:sldId id="318" r:id="rId5"/>
    <p:sldId id="308" r:id="rId6"/>
    <p:sldId id="3280" r:id="rId7"/>
    <p:sldId id="372" r:id="rId8"/>
    <p:sldId id="429" r:id="rId9"/>
    <p:sldId id="3292" r:id="rId10"/>
    <p:sldId id="3278" r:id="rId11"/>
    <p:sldId id="396" r:id="rId12"/>
    <p:sldId id="430" r:id="rId13"/>
    <p:sldId id="3221" r:id="rId14"/>
    <p:sldId id="3293" r:id="rId15"/>
    <p:sldId id="373" r:id="rId16"/>
    <p:sldId id="437" r:id="rId17"/>
    <p:sldId id="431" r:id="rId18"/>
    <p:sldId id="432" r:id="rId19"/>
    <p:sldId id="433" r:id="rId20"/>
    <p:sldId id="434" r:id="rId21"/>
    <p:sldId id="3281" r:id="rId22"/>
    <p:sldId id="438" r:id="rId23"/>
    <p:sldId id="436" r:id="rId24"/>
    <p:sldId id="3283" r:id="rId25"/>
    <p:sldId id="3294" r:id="rId26"/>
    <p:sldId id="327" r:id="rId27"/>
    <p:sldId id="448" r:id="rId28"/>
    <p:sldId id="3282" r:id="rId29"/>
    <p:sldId id="440" r:id="rId30"/>
    <p:sldId id="441" r:id="rId31"/>
    <p:sldId id="3287" r:id="rId32"/>
    <p:sldId id="449" r:id="rId33"/>
    <p:sldId id="3284" r:id="rId34"/>
    <p:sldId id="3295" r:id="rId35"/>
    <p:sldId id="443" r:id="rId36"/>
    <p:sldId id="450" r:id="rId37"/>
    <p:sldId id="3289" r:id="rId38"/>
    <p:sldId id="3285" r:id="rId39"/>
    <p:sldId id="453" r:id="rId40"/>
    <p:sldId id="454" r:id="rId41"/>
    <p:sldId id="455" r:id="rId42"/>
    <p:sldId id="456" r:id="rId43"/>
    <p:sldId id="457" r:id="rId44"/>
    <p:sldId id="458" r:id="rId45"/>
    <p:sldId id="459" r:id="rId46"/>
    <p:sldId id="460" r:id="rId47"/>
    <p:sldId id="461" r:id="rId48"/>
    <p:sldId id="462" r:id="rId49"/>
    <p:sldId id="463" r:id="rId50"/>
    <p:sldId id="464" r:id="rId51"/>
    <p:sldId id="465" r:id="rId52"/>
    <p:sldId id="466" r:id="rId53"/>
    <p:sldId id="3286" r:id="rId54"/>
    <p:sldId id="3297" r:id="rId55"/>
    <p:sldId id="371" r:id="rId56"/>
    <p:sldId id="424" r:id="rId57"/>
    <p:sldId id="379" r:id="rId58"/>
    <p:sldId id="3150" r:id="rId59"/>
    <p:sldId id="3298" r:id="rId60"/>
    <p:sldId id="427" r:id="rId61"/>
    <p:sldId id="315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C81805-7BE2-C139-BDF9-32E1D72147BA}" name="Hannah Vonstein" initials="HV" userId="4b8262599cc7cf6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Zannetin" initials="MOU" lastIdx="3" clrIdx="0">
    <p:extLst>
      <p:ext uri="{19B8F6BF-5375-455C-9EA6-DF929625EA0E}">
        <p15:presenceInfo xmlns:p15="http://schemas.microsoft.com/office/powerpoint/2012/main" userId="Elena Zannetin" providerId="None"/>
      </p:ext>
    </p:extLst>
  </p:cmAuthor>
  <p:cmAuthor id="2" name="Ben Weiß" initials="BW" lastIdx="22" clrIdx="1">
    <p:extLst>
      <p:ext uri="{19B8F6BF-5375-455C-9EA6-DF929625EA0E}">
        <p15:presenceInfo xmlns:p15="http://schemas.microsoft.com/office/powerpoint/2012/main" userId="c5c0338bf4e01031" providerId="Windows Live"/>
      </p:ext>
    </p:extLst>
  </p:cmAuthor>
  <p:cmAuthor id="3" name="Hannah Vonstein" initials="MOU" lastIdx="35" clrIdx="2">
    <p:extLst>
      <p:ext uri="{19B8F6BF-5375-455C-9EA6-DF929625EA0E}">
        <p15:presenceInfo xmlns:p15="http://schemas.microsoft.com/office/powerpoint/2012/main" userId="Hannah Von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76D6FF"/>
    <a:srgbClr val="DBE7E9"/>
    <a:srgbClr val="FF2600"/>
    <a:srgbClr val="FF0000"/>
    <a:srgbClr val="FFFC00"/>
    <a:srgbClr val="FF4816"/>
    <a:srgbClr val="FFFFFF"/>
    <a:srgbClr val="EE695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74"/>
    <p:restoredTop sz="85541"/>
  </p:normalViewPr>
  <p:slideViewPr>
    <p:cSldViewPr snapToGrid="0" snapToObjects="1">
      <p:cViewPr varScale="1">
        <p:scale>
          <a:sx n="136" d="100"/>
          <a:sy n="136" d="100"/>
        </p:scale>
        <p:origin x="1776" y="184"/>
      </p:cViewPr>
      <p:guideLst>
        <p:guide orient="horz" pos="2160"/>
        <p:guide pos="2880"/>
      </p:guideLst>
    </p:cSldViewPr>
  </p:slideViewPr>
  <p:outlineViewPr>
    <p:cViewPr>
      <p:scale>
        <a:sx n="33" d="100"/>
        <a:sy n="33" d="100"/>
      </p:scale>
      <p:origin x="0" y="-3392"/>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96" d="100"/>
          <a:sy n="96" d="100"/>
        </p:scale>
        <p:origin x="232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13.12.23</a:t>
            </a:fld>
            <a:endParaRPr lang="de-DE" dirty="0"/>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dirty="0"/>
              <a:t>© PIKAS (pikas.dzlm.de) </a:t>
            </a:r>
          </a:p>
          <a:p>
            <a:r>
              <a:rPr lang="de-DE" dirty="0"/>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dirty="0"/>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13.12.23</a:t>
            </a:fld>
            <a:endParaRPr lang="de-DE"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dirty="0"/>
              <a:t>© PIKAS (pikas.dzlm.de) </a:t>
            </a:r>
          </a:p>
          <a:p>
            <a:r>
              <a:rPr lang="de-DE" dirty="0"/>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dirty="0"/>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kas-digi.dzlm.de/node/12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kas-digi.dzlm.de/node/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dirty="0"/>
          </a:p>
        </p:txBody>
      </p:sp>
    </p:spTree>
    <p:extLst>
      <p:ext uri="{BB962C8B-B14F-4D97-AF65-F5344CB8AC3E}">
        <p14:creationId xmlns:p14="http://schemas.microsoft.com/office/powerpoint/2010/main" val="2684268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der Grafik können Gemeinsamkeiten und Unterschiede aufgegriffen und dargestellt werden. </a:t>
            </a:r>
            <a:br>
              <a:rPr lang="de-DE" dirty="0"/>
            </a:br>
            <a:r>
              <a:rPr lang="de-DE" dirty="0"/>
              <a:t>Es wird deutlich, dass eine Vernetzung der Bereiche durch ihre Ähnlichkeit sinnvoll ist.</a:t>
            </a:r>
          </a:p>
          <a:p>
            <a:r>
              <a:rPr lang="de-DE" dirty="0"/>
              <a:t>Da sich die Veranstaltung und ebenso das Kapitel „Informatische Bildung“ in der Handreichung an den inhaltsbezogenen Kompetenzen der Informatik orientiert (immer angelehnt an Inhalte des Lehrplans Mathematik), können einige der Begriffe zu diesem Zeitpunkt bereits aufgegriffen werden, allerdings kann auch auf folgende Punkte der Gliederung und den weiteren Verlauf verwiesen werden.</a:t>
            </a:r>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dirty="0"/>
          </a:p>
        </p:txBody>
      </p:sp>
    </p:spTree>
    <p:extLst>
      <p:ext uri="{BB962C8B-B14F-4D97-AF65-F5344CB8AC3E}">
        <p14:creationId xmlns:p14="http://schemas.microsoft.com/office/powerpoint/2010/main" val="428564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60887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dirty="0"/>
          </a:p>
        </p:txBody>
      </p:sp>
    </p:spTree>
    <p:extLst>
      <p:ext uri="{BB962C8B-B14F-4D97-AF65-F5344CB8AC3E}">
        <p14:creationId xmlns:p14="http://schemas.microsoft.com/office/powerpoint/2010/main" val="66405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dirty="0"/>
          </a:p>
        </p:txBody>
      </p:sp>
    </p:spTree>
    <p:extLst>
      <p:ext uri="{BB962C8B-B14F-4D97-AF65-F5344CB8AC3E}">
        <p14:creationId xmlns:p14="http://schemas.microsoft.com/office/powerpoint/2010/main" val="2740412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dirty="0"/>
          </a:p>
        </p:txBody>
      </p:sp>
    </p:spTree>
    <p:extLst>
      <p:ext uri="{BB962C8B-B14F-4D97-AF65-F5344CB8AC3E}">
        <p14:creationId xmlns:p14="http://schemas.microsoft.com/office/powerpoint/2010/main" val="223842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Aspekte die von den Teilnehmenden genannte werden könnten wären:</a:t>
            </a:r>
          </a:p>
          <a:p>
            <a:endParaRPr lang="de-DE" dirty="0"/>
          </a:p>
          <a:p>
            <a:r>
              <a:rPr lang="de-DE" dirty="0"/>
              <a:t>Persönliche Daten und Datenschutz – Wie kann man seine Daten schützen? Was muss man zum Schutz von Daten beachten?</a:t>
            </a:r>
          </a:p>
          <a:p>
            <a:endParaRPr lang="de-DE" dirty="0"/>
          </a:p>
          <a:p>
            <a:pPr marL="171450" indent="-171450">
              <a:buFont typeface="Arial" panose="020B0604020202020204" pitchFamily="34" charset="0"/>
              <a:buChar char="•"/>
            </a:pPr>
            <a:r>
              <a:rPr lang="de-DE" dirty="0"/>
              <a:t>Schutz digitaler Daten – Passwortsicherheit. Wann ist ein Passwort sicher? Kombinationsmöglichkeiten (Passwortlänge), Kryptologie (Verschlüsselungstechniken)</a:t>
            </a:r>
          </a:p>
          <a:p>
            <a:pPr marL="171450" indent="-171450">
              <a:buFont typeface="Arial" panose="020B0604020202020204" pitchFamily="34" charset="0"/>
              <a:buChar char="•"/>
            </a:pPr>
            <a:r>
              <a:rPr lang="de-DE" dirty="0"/>
              <a:t>Daten sammeln aus der Umwelt (Umfragen erstellen)</a:t>
            </a:r>
          </a:p>
          <a:p>
            <a:pPr marL="171450" indent="-171450">
              <a:buFont typeface="Arial" panose="020B0604020202020204" pitchFamily="34" charset="0"/>
              <a:buChar char="•"/>
            </a:pPr>
            <a:r>
              <a:rPr lang="de-DE" dirty="0"/>
              <a:t>Daten strukturieren und interpretieren (z.B. Daten eines Diagramms, einer Tabelle)</a:t>
            </a:r>
          </a:p>
          <a:p>
            <a:pPr marL="171450" indent="-171450">
              <a:buFont typeface="Arial" panose="020B0604020202020204" pitchFamily="34" charset="0"/>
              <a:buChar char="•"/>
            </a:pPr>
            <a:r>
              <a:rPr lang="de-DE" dirty="0"/>
              <a:t>Daten selbst darstellen in Tabellen, Diagrammen, etc.</a:t>
            </a:r>
          </a:p>
          <a:p>
            <a:pPr marL="171450" indent="-171450">
              <a:buFont typeface="Arial" panose="020B0604020202020204" pitchFamily="34" charset="0"/>
              <a:buChar char="•"/>
            </a:pPr>
            <a:r>
              <a:rPr lang="de-DE" dirty="0"/>
              <a:t>Informationen aus Texten, Tabellen, Bildern entnehmen und diese weiterverarbeiten</a:t>
            </a:r>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dirty="0"/>
          </a:p>
        </p:txBody>
      </p:sp>
    </p:spTree>
    <p:extLst>
      <p:ext uri="{BB962C8B-B14F-4D97-AF65-F5344CB8AC3E}">
        <p14:creationId xmlns:p14="http://schemas.microsoft.com/office/powerpoint/2010/main" val="3054184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gibt einen ersten Überblick über das übliche Vorgehen. Wie auf den folgenden Folien näher erläutert wird, beginnen die Kinder ihren Verständnisaufbau meist im Analogen und nutzen anschließend digitale Medien, um sich auf andere Schwerpunkte fokussieren zu können. (Digitale Potenziale: Ressourcen schaffen durch Umlagern von Denk- und Arbeitsprozessen)</a:t>
            </a:r>
          </a:p>
          <a:p>
            <a:endParaRPr lang="de-DE" dirty="0"/>
          </a:p>
          <a:p>
            <a:r>
              <a:rPr lang="de-DE" dirty="0"/>
              <a:t>Die beiden Bilder oben zeigen eine Umfrage (Kinder legen einen Steckwürfel in ein Schälchen zu ihrem Lieblingsobst). Darunter ist eine Diagrammdarstellung mit Klebezetteln zu sehen, in der die gesammelten Daten bereits entsprechend aufbereitet wurden.</a:t>
            </a:r>
          </a:p>
          <a:p>
            <a:endParaRPr lang="de-DE" dirty="0"/>
          </a:p>
          <a:p>
            <a:r>
              <a:rPr lang="de-DE" dirty="0"/>
              <a:t>Mit dem digitalen Medium werden nach Dateneingabe zwei unterschiedliche Diagrammtypen (Säulendiagramm und Kreisdiagramm) zum Datensatz erstellt, die beispielsweise auf ihre Wirkung und ihren Nutzen für die Veranschaulichung oder Interpretation der Daten untersucht werden können.</a:t>
            </a:r>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dirty="0"/>
          </a:p>
        </p:txBody>
      </p:sp>
    </p:spTree>
    <p:extLst>
      <p:ext uri="{BB962C8B-B14F-4D97-AF65-F5344CB8AC3E}">
        <p14:creationId xmlns:p14="http://schemas.microsoft.com/office/powerpoint/2010/main" val="1302311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Selbst Daten erheben. Warum?</a:t>
            </a:r>
          </a:p>
          <a:p>
            <a:r>
              <a:rPr lang="de-DE" sz="1200" b="0" i="0" u="none" strike="noStrike" kern="1200" dirty="0">
                <a:solidFill>
                  <a:schemeClr val="tx1"/>
                </a:solidFill>
                <a:effectLst/>
                <a:latin typeface="+mn-lt"/>
                <a:ea typeface="+mn-ea"/>
                <a:cs typeface="+mn-cs"/>
              </a:rPr>
              <a:t>Durch die eigene Erhebung von Daten können das Verständnis und die Bedeutsamkeit der späteren Auswertung für die Kinder erhöht werden. Die Art und Weise der Datenerhebung kann sich je nach Fragestellung unterscheiden und entweder von der Lehrkraft vorgegeben werden oder von den Schülerinnen und Schüler in einer Planungsphase selbst entwickelt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Datenerhebungen können sein</a:t>
            </a:r>
            <a:r>
              <a:rPr lang="de-DE" sz="1200" b="0" i="0" u="none" strike="noStrike" kern="1200" dirty="0">
                <a:solidFill>
                  <a:schemeClr val="tx1"/>
                </a:solidFill>
                <a:effectLst/>
                <a:latin typeface="+mn-lt"/>
                <a:ea typeface="+mn-ea"/>
                <a:cs typeface="+mn-cs"/>
              </a:rPr>
              <a:t>: Befragungen, Beobachtungen und Experimente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Diagramme erstellen: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Durch die übersichtliche Darstellung können Daten in einem Diagramm miteinander verglichen und analysiert werden. Hierzu ist es notwendig, dass die Kinder im Mathematikunterricht der Grundschule bereits verschiedene Diagrammformen und deren Konventionen kennenlernen.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Mögliche Diagrammformen: </a:t>
            </a:r>
            <a:r>
              <a:rPr lang="de-DE" sz="1200" b="0" i="0" u="none" strike="noStrike" kern="1200" dirty="0">
                <a:solidFill>
                  <a:schemeClr val="tx1"/>
                </a:solidFill>
                <a:effectLst/>
                <a:latin typeface="+mn-lt"/>
                <a:ea typeface="+mn-ea"/>
                <a:cs typeface="+mn-cs"/>
              </a:rPr>
              <a:t>Streifendiagramme (Säulen und Balkendiagramme), Kreisdiagramme, Liniendiagramme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Diagramme lesen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Das Lesen von Diagrammen stellt einen weiteren Kompetenzbereich dar und ist für die Entwicklung eines Diagrammverständnisses von besonderer Bedeutung. Zunächst müssen die Kinder erarbeiten, welche Informationen einem Diagramm entnommen werden können, bevor Daten interpretiert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Ebenen der Kompetenzentwicklung: </a:t>
            </a:r>
          </a:p>
          <a:p>
            <a:pPr fontAlgn="base"/>
            <a:endParaRPr lang="de-DE" sz="1200" b="0" i="0" u="none" strike="noStrike" kern="1200" cap="all" dirty="0">
              <a:solidFill>
                <a:schemeClr val="tx1"/>
              </a:solidFill>
              <a:effectLst/>
              <a:latin typeface="+mn-lt"/>
              <a:ea typeface="+mn-ea"/>
              <a:cs typeface="+mn-cs"/>
            </a:endParaRPr>
          </a:p>
          <a:p>
            <a:pPr fontAlgn="base"/>
            <a:r>
              <a:rPr lang="de-DE" sz="1200" b="0" i="0" u="none" strike="noStrike" kern="1200" cap="all" dirty="0">
                <a:solidFill>
                  <a:schemeClr val="tx1"/>
                </a:solidFill>
                <a:effectLst/>
                <a:latin typeface="+mn-lt"/>
                <a:ea typeface="+mn-ea"/>
                <a:cs typeface="+mn-cs"/>
              </a:rPr>
              <a:t>READING THE DATA</a:t>
            </a:r>
          </a:p>
          <a:p>
            <a:pPr fontAlgn="base"/>
            <a:r>
              <a:rPr lang="de-DE" sz="1200" b="0" i="0" u="none" strike="noStrike" kern="1200" dirty="0">
                <a:solidFill>
                  <a:schemeClr val="tx1"/>
                </a:solidFill>
                <a:effectLst/>
                <a:latin typeface="+mn-lt"/>
                <a:ea typeface="+mn-ea"/>
                <a:cs typeface="+mn-cs"/>
              </a:rPr>
              <a:t>Hierbei geht es zunächst um die Erfassung der Informationen, die in dem betrachteten Diagramm veranschaulicht werden. Es erfolgt noch kein Vergleich der Daten. </a:t>
            </a:r>
          </a:p>
          <a:p>
            <a:pPr fontAlgn="base"/>
            <a:endParaRPr lang="de-DE" sz="1200" b="0" i="0" u="none" strike="noStrike" kern="1200" cap="all" dirty="0">
              <a:solidFill>
                <a:schemeClr val="tx1"/>
              </a:solidFill>
              <a:effectLst/>
              <a:latin typeface="+mn-lt"/>
              <a:ea typeface="+mn-ea"/>
              <a:cs typeface="+mn-cs"/>
            </a:endParaRPr>
          </a:p>
          <a:p>
            <a:pPr fontAlgn="base"/>
            <a:r>
              <a:rPr lang="de-DE" sz="1200" b="0" i="0" u="none" strike="noStrike" kern="1200" cap="all" dirty="0">
                <a:solidFill>
                  <a:schemeClr val="tx1"/>
                </a:solidFill>
                <a:effectLst/>
                <a:latin typeface="+mn-lt"/>
                <a:ea typeface="+mn-ea"/>
                <a:cs typeface="+mn-cs"/>
              </a:rPr>
              <a:t>READING BETWEEN THE DATA</a:t>
            </a:r>
          </a:p>
          <a:p>
            <a:pPr fontAlgn="base"/>
            <a:r>
              <a:rPr lang="de-DE" sz="1200" b="0" i="0" u="none" strike="noStrike" kern="1200" dirty="0">
                <a:solidFill>
                  <a:schemeClr val="tx1"/>
                </a:solidFill>
                <a:effectLst/>
                <a:latin typeface="+mn-lt"/>
                <a:ea typeface="+mn-ea"/>
                <a:cs typeface="+mn-cs"/>
              </a:rPr>
              <a:t>Auf dieser Ebene werden Zusammenhänge zwischen den Daten betrachtet, indem die Ergebnisse einzelner Ereignisse zueinander in Beziehung gesetzt werden. </a:t>
            </a:r>
          </a:p>
          <a:p>
            <a:pPr fontAlgn="base"/>
            <a:endParaRPr lang="de-DE" sz="1200" b="0" i="0" u="none" strike="noStrike" kern="1200" cap="all" dirty="0">
              <a:solidFill>
                <a:schemeClr val="tx1"/>
              </a:solidFill>
              <a:effectLst/>
              <a:latin typeface="+mn-lt"/>
              <a:ea typeface="+mn-ea"/>
              <a:cs typeface="+mn-cs"/>
            </a:endParaRPr>
          </a:p>
          <a:p>
            <a:pPr fontAlgn="base"/>
            <a:r>
              <a:rPr lang="de-DE" sz="1200" b="0" i="0" u="none" strike="noStrike" kern="1200" cap="all" dirty="0">
                <a:solidFill>
                  <a:schemeClr val="tx1"/>
                </a:solidFill>
                <a:effectLst/>
                <a:latin typeface="+mn-lt"/>
                <a:ea typeface="+mn-ea"/>
                <a:cs typeface="+mn-cs"/>
              </a:rPr>
              <a:t>READING BEYOND THE DATA</a:t>
            </a:r>
          </a:p>
          <a:p>
            <a:pPr fontAlgn="base"/>
            <a:r>
              <a:rPr lang="de-DE" sz="1200" b="0" i="0" u="none" strike="noStrike" kern="1200" dirty="0">
                <a:solidFill>
                  <a:schemeClr val="tx1"/>
                </a:solidFill>
                <a:effectLst/>
                <a:latin typeface="+mn-lt"/>
                <a:ea typeface="+mn-ea"/>
                <a:cs typeface="+mn-cs"/>
              </a:rPr>
              <a:t>Dies stellt die höchste Kompetenzstufe dar. Die Schülerinnen und Schüler interpretieren und hinterfragen die Daten, um Aussagen zur Verallgemeinerung oder zur Entstehung der Daten treffen zu können (vgl. Sill &amp; </a:t>
            </a:r>
            <a:r>
              <a:rPr lang="de-DE" sz="1200" b="0" i="0" u="none" strike="noStrike" kern="1200" dirty="0" err="1">
                <a:solidFill>
                  <a:schemeClr val="tx1"/>
                </a:solidFill>
                <a:effectLst/>
                <a:latin typeface="+mn-lt"/>
                <a:ea typeface="+mn-ea"/>
                <a:cs typeface="+mn-cs"/>
              </a:rPr>
              <a:t>Kurtzmann</a:t>
            </a:r>
            <a:r>
              <a:rPr lang="de-DE" sz="1200" b="0" i="0" u="none" strike="noStrike" kern="1200" dirty="0">
                <a:solidFill>
                  <a:schemeClr val="tx1"/>
                </a:solidFill>
                <a:effectLst/>
                <a:latin typeface="+mn-lt"/>
                <a:ea typeface="+mn-ea"/>
                <a:cs typeface="+mn-cs"/>
              </a:rPr>
              <a:t>, 2019, S. 47 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dirty="0"/>
          </a:p>
        </p:txBody>
      </p:sp>
    </p:spTree>
    <p:extLst>
      <p:ext uri="{BB962C8B-B14F-4D97-AF65-F5344CB8AC3E}">
        <p14:creationId xmlns:p14="http://schemas.microsoft.com/office/powerpoint/2010/main" val="2743486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Potenziale digitaler Medien:</a:t>
            </a:r>
          </a:p>
          <a:p>
            <a:r>
              <a:rPr lang="de-DE" dirty="0"/>
              <a:t>Denk und Arbeitsprozesse umlagern (auf das digitale Medium). </a:t>
            </a:r>
          </a:p>
          <a:p>
            <a:r>
              <a:rPr lang="de-DE" dirty="0"/>
              <a:t>Dadurch dass das Medium einen Teil der Arbeit übernimmt, haben die Kinder mehr zeitliche und kognitive Ressourcen, die sie nutzen können, um übergeordnete Aufgabenstellungen und Inhalte zu bearbeiten.</a:t>
            </a:r>
          </a:p>
          <a:p>
            <a:r>
              <a:rPr lang="de-DE" dirty="0"/>
              <a:t>Wichtig! Das Medium sollte nur Arbeiten abnehmen, die von den Kindern bereits verstanden wurden und routinemäßig abgearbeitet werden können. Daher ist der vorangehende Aufbau des Verständnisses im Regelfall unbedingt notwendig und sollte nicht durch das digitale Medium umgangen werden.</a:t>
            </a:r>
          </a:p>
          <a:p>
            <a:endParaRPr lang="de-DE" dirty="0"/>
          </a:p>
          <a:p>
            <a:r>
              <a:rPr lang="de-DE" b="1" dirty="0"/>
              <a:t>Besondere Diagrammtypen:</a:t>
            </a:r>
          </a:p>
          <a:p>
            <a:r>
              <a:rPr lang="de-DE" dirty="0"/>
              <a:t>Manche Diagrammtypen sind von Kindern schwer zu erstellen. Bei Kreisdiagrammen beispielsweise muss der prozentuale Anteil bekannt sein, um entsprechende Anteile eines Kreises färben zu können. Das übersteigt meist die Kompetenzen der Lernenden. Abhilfe können im Einzelfall zwar bereits Kopiervorlagen mit vorgegebenen Einteilungen schaffen. Insgesamt ist das erstellen von Kreisdiagrammen für Kinder allerdings trotzdem nicht ohne weiteres zu bewältigen. </a:t>
            </a:r>
          </a:p>
          <a:p>
            <a:endParaRPr lang="de-DE" dirty="0"/>
          </a:p>
          <a:p>
            <a:r>
              <a:rPr lang="de-DE" b="1" dirty="0"/>
              <a:t>Diagrammtypen vergleichen:</a:t>
            </a:r>
          </a:p>
          <a:p>
            <a:r>
              <a:rPr lang="de-DE" dirty="0"/>
              <a:t>Wenn Lernende zu einem Datensatz ohne großen Aufwand Diagramme verschiedener Diagramtypen erstellen können, ergeben sich Möglichkeiten die Vor- und Nachteile einzelner Diagrammtypen zu beschreiben und zu reflektieren. Für die zukünftige Auswahl eines Diagrammtyps können Kindern dann zielgerichtet vorgehen und Diagrammtypen begründet auswählen. </a:t>
            </a:r>
          </a:p>
          <a:p>
            <a:endParaRPr lang="de-DE" dirty="0"/>
          </a:p>
          <a:p>
            <a:r>
              <a:rPr lang="de-DE" b="1" dirty="0"/>
              <a:t>Große Datensätze / Mehrere Merkmale vergleichen</a:t>
            </a:r>
          </a:p>
          <a:p>
            <a:r>
              <a:rPr lang="de-DE" dirty="0"/>
              <a:t>Wenn in Streudiagrammen Beziehungen zwischen verschiedenen Merkmalen untersucht und aufgedeckt werden sollen (z.B. „Gibt es einen Zusammenhang zwischen Geschlecht und Haarlänge oder einen Zusammenhang zwischen Geschlecht und Lieblingsobst?“) stoßen Lernende in der Grundschule an Grenzen. Mit der App CODAP wird dies zum Beispiel möglich.</a:t>
            </a:r>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dirty="0"/>
          </a:p>
        </p:txBody>
      </p:sp>
    </p:spTree>
    <p:extLst>
      <p:ext uri="{BB962C8B-B14F-4D97-AF65-F5344CB8AC3E}">
        <p14:creationId xmlns:p14="http://schemas.microsoft.com/office/powerpoint/2010/main" val="3258432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26057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dirty="0"/>
          </a:p>
        </p:txBody>
      </p:sp>
    </p:spTree>
    <p:extLst>
      <p:ext uri="{BB962C8B-B14F-4D97-AF65-F5344CB8AC3E}">
        <p14:creationId xmlns:p14="http://schemas.microsoft.com/office/powerpoint/2010/main" val="61750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dirty="0">
              <a:solidFill>
                <a:schemeClr val="tx1"/>
              </a:solidFill>
              <a:effectLst/>
              <a:latin typeface="+mn-lt"/>
              <a:ea typeface="+mn-ea"/>
              <a:cs typeface="+mn-cs"/>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dirty="0"/>
          </a:p>
        </p:txBody>
      </p:sp>
    </p:spTree>
    <p:extLst>
      <p:ext uri="{BB962C8B-B14F-4D97-AF65-F5344CB8AC3E}">
        <p14:creationId xmlns:p14="http://schemas.microsoft.com/office/powerpoint/2010/main" val="700806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Ggf. bietet es sich hier an, die Lehrermaterialien zu den vorgestellten Unterrichtsmaterialien per QR Code oder gar in Papierform zur Verfügung zu stellen.</a:t>
            </a:r>
          </a:p>
          <a:p>
            <a:endParaRPr lang="de-DE" dirty="0"/>
          </a:p>
          <a:p>
            <a:r>
              <a:rPr lang="de-DE" dirty="0"/>
              <a:t>Alle Materialien sind verfügbar unter: </a:t>
            </a:r>
            <a:r>
              <a:rPr lang="de-DE" b="0" i="0" u="none" strike="noStrike" dirty="0">
                <a:solidFill>
                  <a:srgbClr val="327D87"/>
                </a:solidFill>
                <a:effectLst/>
                <a:latin typeface="Open Sans" panose="020B0606030504020204" pitchFamily="34" charset="0"/>
                <a:hlinkClick r:id="rId3"/>
              </a:rPr>
              <a:t>https://pikas-digi.dzlm.de/node/123</a:t>
            </a:r>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dirty="0"/>
          </a:p>
        </p:txBody>
      </p:sp>
    </p:spTree>
    <p:extLst>
      <p:ext uri="{BB962C8B-B14F-4D97-AF65-F5344CB8AC3E}">
        <p14:creationId xmlns:p14="http://schemas.microsoft.com/office/powerpoint/2010/main" val="3794347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Siehe Kernbotschaft 2 aus  Modul 5</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96762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dirty="0"/>
          </a:p>
        </p:txBody>
      </p:sp>
    </p:spTree>
    <p:extLst>
      <p:ext uri="{BB962C8B-B14F-4D97-AF65-F5344CB8AC3E}">
        <p14:creationId xmlns:p14="http://schemas.microsoft.com/office/powerpoint/2010/main" val="2508336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dirty="0"/>
          </a:p>
        </p:txBody>
      </p:sp>
    </p:spTree>
    <p:extLst>
      <p:ext uri="{BB962C8B-B14F-4D97-AF65-F5344CB8AC3E}">
        <p14:creationId xmlns:p14="http://schemas.microsoft.com/office/powerpoint/2010/main" val="260796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Definition von Algorithmus lässt sich aus Sicht der Mathematik, der Informatik und auch aus Alltagssicht betrachten. </a:t>
            </a:r>
          </a:p>
          <a:p>
            <a:r>
              <a:rPr lang="de-DE" dirty="0"/>
              <a:t>Die Teilnehmenden können dazu aus den verschiedene Sichtweisen Praxisbeispiele nennen und beschreiben, in denen Algorithmen sichtbar werden</a:t>
            </a:r>
          </a:p>
          <a:p>
            <a:r>
              <a:rPr lang="de-DE" dirty="0"/>
              <a:t>Beispiele können sein: </a:t>
            </a:r>
          </a:p>
          <a:p>
            <a:pPr marL="171450" indent="-171450">
              <a:buFont typeface="Arial" panose="020B0604020202020204" pitchFamily="34" charset="0"/>
              <a:buChar char="•"/>
            </a:pPr>
            <a:r>
              <a:rPr lang="de-DE" dirty="0"/>
              <a:t>In der Informatik: Computerprogramme, Apps, aus dem Bereich der Technik (Getränkeautomaten),…</a:t>
            </a:r>
          </a:p>
          <a:p>
            <a:pPr marL="171450" indent="-171450">
              <a:buFont typeface="Arial" panose="020B0604020202020204" pitchFamily="34" charset="0"/>
              <a:buChar char="•"/>
            </a:pPr>
            <a:r>
              <a:rPr lang="de-DE" dirty="0"/>
              <a:t>In der Mathematik: Schriftliche Rechenverfahren,  Multiplikation (Wiederholte Addition von Natürlichen Zahlen)</a:t>
            </a:r>
          </a:p>
          <a:p>
            <a:pPr marL="171450" indent="-171450">
              <a:buFont typeface="Arial" panose="020B0604020202020204" pitchFamily="34" charset="0"/>
              <a:buChar char="•"/>
            </a:pPr>
            <a:r>
              <a:rPr lang="de-DE" dirty="0"/>
              <a:t>Im Alltag: Ampelschaltungen, Kaffee kochen, Fahrkarte kaufen, etc.</a:t>
            </a:r>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dirty="0"/>
          </a:p>
        </p:txBody>
      </p:sp>
    </p:spTree>
    <p:extLst>
      <p:ext uri="{BB962C8B-B14F-4D97-AF65-F5344CB8AC3E}">
        <p14:creationId xmlns:p14="http://schemas.microsoft.com/office/powerpoint/2010/main" val="2340644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581614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dirty="0"/>
          </a:p>
        </p:txBody>
      </p:sp>
    </p:spTree>
    <p:extLst>
      <p:ext uri="{BB962C8B-B14F-4D97-AF65-F5344CB8AC3E}">
        <p14:creationId xmlns:p14="http://schemas.microsoft.com/office/powerpoint/2010/main" val="1924791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Mathematikunterricht fokussieren wir uns zunehmend von Alltagsalgorithmen auf </a:t>
            </a:r>
            <a:r>
              <a:rPr lang="de-DE" b="1" dirty="0"/>
              <a:t>Algorithmen, die in der Mathematik </a:t>
            </a:r>
            <a:r>
              <a:rPr lang="de-DE" dirty="0"/>
              <a:t>in Form von Mustern und Strukturen auftauchen. </a:t>
            </a:r>
          </a:p>
          <a:p>
            <a:r>
              <a:rPr lang="de-DE" dirty="0"/>
              <a:t>Da das Thema </a:t>
            </a:r>
            <a:r>
              <a:rPr lang="de-DE" b="1" dirty="0"/>
              <a:t>Muster und Strukturen </a:t>
            </a:r>
            <a:r>
              <a:rPr lang="de-DE" dirty="0"/>
              <a:t>DAS zentrale Thema in der Mathematik ist, werden in der </a:t>
            </a:r>
            <a:r>
              <a:rPr lang="de-DE" b="1" dirty="0"/>
              <a:t>„Muster-App“ den Kindern bereits bekannte mathematische Strukturen mit Strukturen der Informatik verknüpft. </a:t>
            </a:r>
          </a:p>
          <a:p>
            <a:r>
              <a:rPr lang="de-DE" b="0" dirty="0"/>
              <a:t>Die Schnittstelle zwischen Informatik und Mathematik ist hier das </a:t>
            </a:r>
            <a:r>
              <a:rPr lang="de-DE" b="1" dirty="0"/>
              <a:t>Konstrukt „Schleife“.</a:t>
            </a:r>
          </a:p>
          <a:p>
            <a:r>
              <a:rPr lang="de-DE" dirty="0"/>
              <a:t>Eine Schleife ist eine Kontrollstruktur in Programmiersprachen. Die Schleife wiederholt einen Schleifenkörper solange bis eine Abbruchbedingung eintrifft. </a:t>
            </a:r>
          </a:p>
          <a:p>
            <a:r>
              <a:rPr lang="de-DE" dirty="0"/>
              <a:t>Diese Kontrollstruktur ist auch in Formenreihen/Formenmustern zu erkennen. Eine regelhafte Formenreihe besteht aus einer Grundeinheit, die eine bestimmte Anzahl oft wiederholt wird.</a:t>
            </a:r>
          </a:p>
          <a:p>
            <a:r>
              <a:rPr lang="de-DE" dirty="0"/>
              <a:t>Das Verständnis dieser Beziehungen kann Kindern dabei helfen die Struktur Formenreihe wie auch die Kontrollstruktur Schleife besser/tiefer zu verstehen</a:t>
            </a:r>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dirty="0"/>
          </a:p>
        </p:txBody>
      </p:sp>
    </p:spTree>
    <p:extLst>
      <p:ext uri="{BB962C8B-B14F-4D97-AF65-F5344CB8AC3E}">
        <p14:creationId xmlns:p14="http://schemas.microsoft.com/office/powerpoint/2010/main" val="850259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291557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dirty="0"/>
          </a:p>
        </p:txBody>
      </p:sp>
    </p:spTree>
    <p:extLst>
      <p:ext uri="{BB962C8B-B14F-4D97-AF65-F5344CB8AC3E}">
        <p14:creationId xmlns:p14="http://schemas.microsoft.com/office/powerpoint/2010/main" val="3463357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Muster App und zu den dazugehörigen Materialien sind vielfältige Informationen auf </a:t>
            </a:r>
            <a:r>
              <a:rPr lang="de-DE" sz="1200" b="0" i="0" u="none" strike="noStrike" kern="1200" dirty="0">
                <a:solidFill>
                  <a:schemeClr val="tx1"/>
                </a:solidFill>
                <a:effectLst/>
                <a:latin typeface="+mn-lt"/>
                <a:ea typeface="+mn-ea"/>
                <a:cs typeface="+mn-cs"/>
                <a:hlinkClick r:id="rId3"/>
              </a:rPr>
              <a:t>https://pikas-digi.dzlm.de/node/115</a:t>
            </a:r>
            <a:r>
              <a:rPr lang="de-DE" sz="1200" b="0" i="0" u="none" strike="noStrike" kern="1200" dirty="0">
                <a:solidFill>
                  <a:schemeClr val="tx1"/>
                </a:solidFill>
                <a:effectLst/>
                <a:latin typeface="+mn-lt"/>
                <a:ea typeface="+mn-ea"/>
                <a:cs typeface="+mn-cs"/>
              </a:rPr>
              <a:t> unter der Rubrik „Muster“ </a:t>
            </a:r>
            <a:r>
              <a:rPr lang="de-DE" dirty="0"/>
              <a:t>zu finden.</a:t>
            </a:r>
          </a:p>
          <a:p>
            <a:endParaRPr lang="de-DE" dirty="0"/>
          </a:p>
          <a:p>
            <a:r>
              <a:rPr lang="de-DE" dirty="0"/>
              <a:t>Der QR-Code zum </a:t>
            </a:r>
            <a:r>
              <a:rPr lang="de-DE" dirty="0" err="1"/>
              <a:t>Padlet</a:t>
            </a:r>
            <a:r>
              <a:rPr lang="de-DE" dirty="0"/>
              <a:t> (https://</a:t>
            </a:r>
            <a:r>
              <a:rPr lang="de-DE" dirty="0" err="1"/>
              <a:t>padlet.com</a:t>
            </a:r>
            <a:r>
              <a:rPr lang="de-DE" dirty="0"/>
              <a:t>/ben124/6t7k426qpf5b5cnf) ist einerseits eine Materialsammlung, allerdings dient er auch dazu, Kolleg*innen die nicht über ein iPad verfügen die Möglichkeit zu geben, einen ersten Eindruck von der App zu bekommen, um die Arbeitsaufträge nachvollziehen zu können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dirty="0"/>
          </a:p>
        </p:txBody>
      </p:sp>
    </p:spTree>
    <p:extLst>
      <p:ext uri="{BB962C8B-B14F-4D97-AF65-F5344CB8AC3E}">
        <p14:creationId xmlns:p14="http://schemas.microsoft.com/office/powerpoint/2010/main" val="2916731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 Kernbotschaft verweist noch einmal darauf, das einer erster Zugang zu Algorithmen für Kinder nicht auf formaler Ebene stattfinden sollte, sondern immer über Algorithmen erfolgen sollte, die Kinder bereits aus dem Alltag kennen.</a:t>
            </a:r>
          </a:p>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4154823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dirty="0"/>
          </a:p>
        </p:txBody>
      </p:sp>
    </p:spTree>
    <p:extLst>
      <p:ext uri="{BB962C8B-B14F-4D97-AF65-F5344CB8AC3E}">
        <p14:creationId xmlns:p14="http://schemas.microsoft.com/office/powerpoint/2010/main" val="3230854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dirty="0"/>
          </a:p>
        </p:txBody>
      </p:sp>
    </p:spTree>
    <p:extLst>
      <p:ext uri="{BB962C8B-B14F-4D97-AF65-F5344CB8AC3E}">
        <p14:creationId xmlns:p14="http://schemas.microsoft.com/office/powerpoint/2010/main" val="1435870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Programmieren: Anhand des Beispiels wird verdeutlicht, dass ein Programm, geschrieben in einer bestimmten Programmiersprache, der Kommunikation mit Automaten dienen kann.</a:t>
            </a:r>
          </a:p>
          <a:p>
            <a:r>
              <a:rPr lang="de-DE" dirty="0"/>
              <a:t>Dabei werden Befehle an den Automaten übergeben und gleichzeitig die Zustandsveränderung des Automaten erfasst, um weitere Befehle zu starten, auszuführen, etc.</a:t>
            </a:r>
          </a:p>
          <a:p>
            <a:r>
              <a:rPr lang="de-DE" dirty="0"/>
              <a:t>Diese Interaktion und das Schreiben von Programmen zum Programmieren von Automaten können Kinder auf vielfältige Weise mithilfe von blockbasierten Programmierumgebungen und Robotern lernen.</a:t>
            </a:r>
          </a:p>
          <a:p>
            <a:r>
              <a:rPr lang="de-DE" dirty="0"/>
              <a:t>Auf den folgenden Folien finden Sie Vorschläge und Ideen, mit denen in der Grundschule gearbeitet werden kann. Die Liste ist eine Auswahl und erhebt keinen Anspruch auf Vollständigkeit.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dirty="0"/>
          </a:p>
        </p:txBody>
      </p:sp>
    </p:spTree>
    <p:extLst>
      <p:ext uri="{BB962C8B-B14F-4D97-AF65-F5344CB8AC3E}">
        <p14:creationId xmlns:p14="http://schemas.microsoft.com/office/powerpoint/2010/main" val="624187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1164408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dirty="0"/>
          </a:p>
        </p:txBody>
      </p:sp>
    </p:spTree>
    <p:extLst>
      <p:ext uri="{BB962C8B-B14F-4D97-AF65-F5344CB8AC3E}">
        <p14:creationId xmlns:p14="http://schemas.microsoft.com/office/powerpoint/2010/main" val="4284081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https://</a:t>
            </a:r>
            <a:r>
              <a:rPr lang="de-DE" sz="1200" dirty="0" err="1"/>
              <a:t>www.uni-potsdam.de</a:t>
            </a:r>
            <a:r>
              <a:rPr lang="de-DE" sz="1200" dirty="0"/>
              <a:t>/de/</a:t>
            </a:r>
            <a:r>
              <a:rPr lang="de-DE" sz="1200" dirty="0" err="1"/>
              <a:t>mathematikdidaktik</a:t>
            </a:r>
            <a:r>
              <a:rPr lang="de-DE" sz="1200" dirty="0"/>
              <a:t>/</a:t>
            </a:r>
            <a:r>
              <a:rPr lang="de-DE" sz="1200" dirty="0" err="1"/>
              <a:t>forschung</a:t>
            </a:r>
            <a:r>
              <a:rPr lang="de-DE" sz="1200" dirty="0"/>
              <a:t>-projekte/</a:t>
            </a:r>
            <a:r>
              <a:rPr lang="de-DE" sz="1200" dirty="0" err="1"/>
              <a:t>kloetzchen</a:t>
            </a:r>
            <a:r>
              <a:rPr lang="de-DE" sz="1200" dirty="0"/>
              <a:t>-app</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dirty="0"/>
          </a:p>
        </p:txBody>
      </p:sp>
    </p:spTree>
    <p:extLst>
      <p:ext uri="{BB962C8B-B14F-4D97-AF65-F5344CB8AC3E}">
        <p14:creationId xmlns:p14="http://schemas.microsoft.com/office/powerpoint/2010/main" val="3187817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 abschließende Kernbotschaft fasst nach der Erprobungsphase die möglichen Erfahrungen zusammen: Programmieren kann auf verschieden abstrakten Ebenen stattfinden. Auch vereinfachte Programmierumgebungen geben Kindern einen Einblick in wesentliche Konzepte, die beim Programmieren von Bedeutung sind.</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853075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dirty="0"/>
          </a:p>
        </p:txBody>
      </p:sp>
    </p:spTree>
    <p:extLst>
      <p:ext uri="{BB962C8B-B14F-4D97-AF65-F5344CB8AC3E}">
        <p14:creationId xmlns:p14="http://schemas.microsoft.com/office/powerpoint/2010/main" val="216174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dirty="0"/>
          </a:p>
        </p:txBody>
      </p:sp>
    </p:spTree>
    <p:extLst>
      <p:ext uri="{BB962C8B-B14F-4D97-AF65-F5344CB8AC3E}">
        <p14:creationId xmlns:p14="http://schemas.microsoft.com/office/powerpoint/2010/main" val="4172348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dirty="0"/>
          </a:p>
        </p:txBody>
      </p:sp>
    </p:spTree>
    <p:extLst>
      <p:ext uri="{BB962C8B-B14F-4D97-AF65-F5344CB8AC3E}">
        <p14:creationId xmlns:p14="http://schemas.microsoft.com/office/powerpoint/2010/main" val="785578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dirty="0"/>
          </a:p>
        </p:txBody>
      </p:sp>
    </p:spTree>
    <p:extLst>
      <p:ext uri="{BB962C8B-B14F-4D97-AF65-F5344CB8AC3E}">
        <p14:creationId xmlns:p14="http://schemas.microsoft.com/office/powerpoint/2010/main" val="956638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dirty="0"/>
          </a:p>
        </p:txBody>
      </p:sp>
    </p:spTree>
    <p:extLst>
      <p:ext uri="{BB962C8B-B14F-4D97-AF65-F5344CB8AC3E}">
        <p14:creationId xmlns:p14="http://schemas.microsoft.com/office/powerpoint/2010/main" val="1447397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358694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dirty="0"/>
          </a:p>
        </p:txBody>
      </p:sp>
    </p:spTree>
    <p:extLst>
      <p:ext uri="{BB962C8B-B14F-4D97-AF65-F5344CB8AC3E}">
        <p14:creationId xmlns:p14="http://schemas.microsoft.com/office/powerpoint/2010/main" val="317659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die Frage nach ihrer Haltung an die Teilnehmenden gegeben wird, können die Statements vorgetragen werden. Danach wird dazu angeregt sich selbst zu verorten. Hierzu ist es möglich die Teilnehmenden erst kurz miteinander in den Austausch kommen zu lassen und dann ihr Statement verbal ins Plenum geben zu lassen, oder auch dieses auf einer Karte zu notieren und im Vortragsraum aufhängen zu lassen. Die aufgehängten Statements könnten so am Ende der Veranstaltung wieder in den Blick genommen und ggf. relativiert werden.</a:t>
            </a:r>
          </a:p>
          <a:p>
            <a:r>
              <a:rPr lang="de-DE" dirty="0"/>
              <a:t>Es ist auch möglich zuerst kurze Statements der Teilnehmenden einzuholen und danach die Folie zu präsentieren. Dieses Vorgehen bietet sich eher für eine kleinere Gruppen an.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endParaRPr lang="de-DE" dirty="0"/>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dirty="0"/>
          </a:p>
        </p:txBody>
      </p:sp>
    </p:spTree>
    <p:extLst>
      <p:ext uri="{BB962C8B-B14F-4D97-AF65-F5344CB8AC3E}">
        <p14:creationId xmlns:p14="http://schemas.microsoft.com/office/powerpoint/2010/main" val="323491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dirty="0"/>
          </a:p>
        </p:txBody>
      </p:sp>
    </p:spTree>
    <p:extLst>
      <p:ext uri="{BB962C8B-B14F-4D97-AF65-F5344CB8AC3E}">
        <p14:creationId xmlns:p14="http://schemas.microsoft.com/office/powerpoint/2010/main" val="351814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260212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dirty="0"/>
          </a:p>
        </p:txBody>
      </p:sp>
    </p:spTree>
    <p:extLst>
      <p:ext uri="{BB962C8B-B14F-4D97-AF65-F5344CB8AC3E}">
        <p14:creationId xmlns:p14="http://schemas.microsoft.com/office/powerpoint/2010/main" val="6382429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7FEBF8F-58FF-5F26-32BE-8ECA46E6A38B}"/>
              </a:ext>
            </a:extLst>
          </p:cNvPr>
          <p:cNvPicPr>
            <a:picLocks noChangeAspect="1"/>
          </p:cNvPicPr>
          <p:nvPr userDrawn="1"/>
        </p:nvPicPr>
        <p:blipFill rotWithShape="1">
          <a:blip r:embed="rId2">
            <a:alphaModFix/>
          </a:blip>
          <a:srcRect l="7303"/>
          <a:stretch/>
        </p:blipFill>
        <p:spPr>
          <a:xfrm>
            <a:off x="-1022" y="1562796"/>
            <a:ext cx="9144000" cy="24355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ktivität Einzela.">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ECEA245-63A7-CA4A-BAEA-AC7A34CCA07B}"/>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Titel 1">
            <a:extLst>
              <a:ext uri="{FF2B5EF4-FFF2-40B4-BE49-F238E27FC236}">
                <a16:creationId xmlns:a16="http://schemas.microsoft.com/office/drawing/2014/main" id="{60F6B5E2-3990-3444-B3BD-F60EFA3268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Textfeld 4">
            <a:extLst>
              <a:ext uri="{FF2B5EF4-FFF2-40B4-BE49-F238E27FC236}">
                <a16:creationId xmlns:a16="http://schemas.microsoft.com/office/drawing/2014/main" id="{6837BBCC-C3D8-D448-983F-06EB1661C4D6}"/>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7" name="Textplatzhalter 7">
            <a:extLst>
              <a:ext uri="{FF2B5EF4-FFF2-40B4-BE49-F238E27FC236}">
                <a16:creationId xmlns:a16="http://schemas.microsoft.com/office/drawing/2014/main" id="{D366E762-A6D8-FF4C-9CF9-45A71CA0C4F5}"/>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8" name="Textplatzhalter 6">
            <a:extLst>
              <a:ext uri="{FF2B5EF4-FFF2-40B4-BE49-F238E27FC236}">
                <a16:creationId xmlns:a16="http://schemas.microsoft.com/office/drawing/2014/main" id="{8B2D13D5-5F7F-6044-AD26-0D1A0671B363}"/>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9" name="Grafik 8">
            <a:extLst>
              <a:ext uri="{FF2B5EF4-FFF2-40B4-BE49-F238E27FC236}">
                <a16:creationId xmlns:a16="http://schemas.microsoft.com/office/drawing/2014/main" id="{13D25305-4389-604F-82DC-90A793412548}"/>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0" name="Rechteck 9">
            <a:extLst>
              <a:ext uri="{FF2B5EF4-FFF2-40B4-BE49-F238E27FC236}">
                <a16:creationId xmlns:a16="http://schemas.microsoft.com/office/drawing/2014/main" id="{147904E9-4240-8A4C-8A0C-956D513DDA32}"/>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1" name="Datumsplatzhalter 18">
            <a:extLst>
              <a:ext uri="{FF2B5EF4-FFF2-40B4-BE49-F238E27FC236}">
                <a16:creationId xmlns:a16="http://schemas.microsoft.com/office/drawing/2014/main" id="{A3966E8F-5890-BD42-AE66-21634D30D1F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12" name="Foliennummernplatzhalter 20">
            <a:extLst>
              <a:ext uri="{FF2B5EF4-FFF2-40B4-BE49-F238E27FC236}">
                <a16:creationId xmlns:a16="http://schemas.microsoft.com/office/drawing/2014/main" id="{6754EF9A-D4C0-2247-83F1-C6E27E36E41B}"/>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3" name="Datumsplatzhalter 18">
            <a:extLst>
              <a:ext uri="{FF2B5EF4-FFF2-40B4-BE49-F238E27FC236}">
                <a16:creationId xmlns:a16="http://schemas.microsoft.com/office/drawing/2014/main" id="{DFA71D64-D947-EF40-A89B-529F78C31F48}"/>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pic>
        <p:nvPicPr>
          <p:cNvPr id="14" name="Grafik 13">
            <a:extLst>
              <a:ext uri="{FF2B5EF4-FFF2-40B4-BE49-F238E27FC236}">
                <a16:creationId xmlns:a16="http://schemas.microsoft.com/office/drawing/2014/main" id="{1BCAE287-5578-964F-BD2C-A903F5884C4A}"/>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250637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Partnera.">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D2701D9-A4B8-DF48-A34C-C2C33EF46069}"/>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Titel 1">
            <a:extLst>
              <a:ext uri="{FF2B5EF4-FFF2-40B4-BE49-F238E27FC236}">
                <a16:creationId xmlns:a16="http://schemas.microsoft.com/office/drawing/2014/main" id="{8494ED23-67B2-6F42-B060-B2E846F10E26}"/>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Textfeld 4">
            <a:extLst>
              <a:ext uri="{FF2B5EF4-FFF2-40B4-BE49-F238E27FC236}">
                <a16:creationId xmlns:a16="http://schemas.microsoft.com/office/drawing/2014/main" id="{37AA974D-0674-8844-8769-DEB2C0650F23}"/>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6" name="Gerade Verbindung 5">
            <a:extLst>
              <a:ext uri="{FF2B5EF4-FFF2-40B4-BE49-F238E27FC236}">
                <a16:creationId xmlns:a16="http://schemas.microsoft.com/office/drawing/2014/main" id="{15CB4FF4-01C1-A042-AB80-4D31D62AE5ED}"/>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7" name="Textplatzhalter 7">
            <a:extLst>
              <a:ext uri="{FF2B5EF4-FFF2-40B4-BE49-F238E27FC236}">
                <a16:creationId xmlns:a16="http://schemas.microsoft.com/office/drawing/2014/main" id="{86DD6E28-54A0-5A4A-934C-8FF7472E80A5}"/>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8" name="Textplatzhalter 6">
            <a:extLst>
              <a:ext uri="{FF2B5EF4-FFF2-40B4-BE49-F238E27FC236}">
                <a16:creationId xmlns:a16="http://schemas.microsoft.com/office/drawing/2014/main" id="{451C3B77-A88F-FB40-8C22-2F2E0EBF372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9" name="Grafik 8">
            <a:extLst>
              <a:ext uri="{FF2B5EF4-FFF2-40B4-BE49-F238E27FC236}">
                <a16:creationId xmlns:a16="http://schemas.microsoft.com/office/drawing/2014/main" id="{2345B2E7-6D4E-4646-B937-07B5C4D1FE35}"/>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0" name="Rechteck 9">
            <a:extLst>
              <a:ext uri="{FF2B5EF4-FFF2-40B4-BE49-F238E27FC236}">
                <a16:creationId xmlns:a16="http://schemas.microsoft.com/office/drawing/2014/main" id="{533870F9-5DB1-DC45-93E0-C9E652B56B68}"/>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1" name="Datumsplatzhalter 18">
            <a:extLst>
              <a:ext uri="{FF2B5EF4-FFF2-40B4-BE49-F238E27FC236}">
                <a16:creationId xmlns:a16="http://schemas.microsoft.com/office/drawing/2014/main" id="{76CD10F6-EAC5-8D42-BDBD-C31F1CBD158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12" name="Foliennummernplatzhalter 20">
            <a:extLst>
              <a:ext uri="{FF2B5EF4-FFF2-40B4-BE49-F238E27FC236}">
                <a16:creationId xmlns:a16="http://schemas.microsoft.com/office/drawing/2014/main" id="{B5DF9671-03D3-2646-803D-DB6D402974E2}"/>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3" name="Datumsplatzhalter 18">
            <a:extLst>
              <a:ext uri="{FF2B5EF4-FFF2-40B4-BE49-F238E27FC236}">
                <a16:creationId xmlns:a16="http://schemas.microsoft.com/office/drawing/2014/main" id="{8B552297-D8DA-1247-B427-84BCAE3C2A7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pic>
        <p:nvPicPr>
          <p:cNvPr id="14" name="Grafik 13">
            <a:extLst>
              <a:ext uri="{FF2B5EF4-FFF2-40B4-BE49-F238E27FC236}">
                <a16:creationId xmlns:a16="http://schemas.microsoft.com/office/drawing/2014/main" id="{DE775D34-7DD8-1F4F-B747-E962FDA94F6C}"/>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3502765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ktivität Murmelphas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D2701D9-A4B8-DF48-A34C-C2C33EF46069}"/>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Titel 1">
            <a:extLst>
              <a:ext uri="{FF2B5EF4-FFF2-40B4-BE49-F238E27FC236}">
                <a16:creationId xmlns:a16="http://schemas.microsoft.com/office/drawing/2014/main" id="{8494ED23-67B2-6F42-B060-B2E846F10E26}"/>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Textfeld 4">
            <a:extLst>
              <a:ext uri="{FF2B5EF4-FFF2-40B4-BE49-F238E27FC236}">
                <a16:creationId xmlns:a16="http://schemas.microsoft.com/office/drawing/2014/main" id="{37AA974D-0674-8844-8769-DEB2C0650F23}"/>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MURMELPHASE</a:t>
            </a:r>
          </a:p>
        </p:txBody>
      </p:sp>
      <p:cxnSp>
        <p:nvCxnSpPr>
          <p:cNvPr id="6" name="Gerade Verbindung 5">
            <a:extLst>
              <a:ext uri="{FF2B5EF4-FFF2-40B4-BE49-F238E27FC236}">
                <a16:creationId xmlns:a16="http://schemas.microsoft.com/office/drawing/2014/main" id="{15CB4FF4-01C1-A042-AB80-4D31D62AE5ED}"/>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7" name="Textplatzhalter 7">
            <a:extLst>
              <a:ext uri="{FF2B5EF4-FFF2-40B4-BE49-F238E27FC236}">
                <a16:creationId xmlns:a16="http://schemas.microsoft.com/office/drawing/2014/main" id="{86DD6E28-54A0-5A4A-934C-8FF7472E80A5}"/>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8" name="Textplatzhalter 6">
            <a:extLst>
              <a:ext uri="{FF2B5EF4-FFF2-40B4-BE49-F238E27FC236}">
                <a16:creationId xmlns:a16="http://schemas.microsoft.com/office/drawing/2014/main" id="{451C3B77-A88F-FB40-8C22-2F2E0EBF372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9" name="Grafik 8">
            <a:extLst>
              <a:ext uri="{FF2B5EF4-FFF2-40B4-BE49-F238E27FC236}">
                <a16:creationId xmlns:a16="http://schemas.microsoft.com/office/drawing/2014/main" id="{2345B2E7-6D4E-4646-B937-07B5C4D1FE35}"/>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0" name="Rechteck 9">
            <a:extLst>
              <a:ext uri="{FF2B5EF4-FFF2-40B4-BE49-F238E27FC236}">
                <a16:creationId xmlns:a16="http://schemas.microsoft.com/office/drawing/2014/main" id="{533870F9-5DB1-DC45-93E0-C9E652B56B68}"/>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1" name="Datumsplatzhalter 18">
            <a:extLst>
              <a:ext uri="{FF2B5EF4-FFF2-40B4-BE49-F238E27FC236}">
                <a16:creationId xmlns:a16="http://schemas.microsoft.com/office/drawing/2014/main" id="{76CD10F6-EAC5-8D42-BDBD-C31F1CBD158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12" name="Foliennummernplatzhalter 20">
            <a:extLst>
              <a:ext uri="{FF2B5EF4-FFF2-40B4-BE49-F238E27FC236}">
                <a16:creationId xmlns:a16="http://schemas.microsoft.com/office/drawing/2014/main" id="{B5DF9671-03D3-2646-803D-DB6D402974E2}"/>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3" name="Datumsplatzhalter 18">
            <a:extLst>
              <a:ext uri="{FF2B5EF4-FFF2-40B4-BE49-F238E27FC236}">
                <a16:creationId xmlns:a16="http://schemas.microsoft.com/office/drawing/2014/main" id="{8B552297-D8DA-1247-B427-84BCAE3C2A7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pic>
        <p:nvPicPr>
          <p:cNvPr id="14" name="Grafik 13">
            <a:extLst>
              <a:ext uri="{FF2B5EF4-FFF2-40B4-BE49-F238E27FC236}">
                <a16:creationId xmlns:a16="http://schemas.microsoft.com/office/drawing/2014/main" id="{DE775D34-7DD8-1F4F-B747-E962FDA94F6C}"/>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275639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Gruppena.">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52DFB22-C6B0-1D44-B69E-599969CFEEEB}"/>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Titel 1">
            <a:extLst>
              <a:ext uri="{FF2B5EF4-FFF2-40B4-BE49-F238E27FC236}">
                <a16:creationId xmlns:a16="http://schemas.microsoft.com/office/drawing/2014/main" id="{ED9394A4-B6A9-C346-9ECF-7189B4C525C0}"/>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Textfeld 4">
            <a:extLst>
              <a:ext uri="{FF2B5EF4-FFF2-40B4-BE49-F238E27FC236}">
                <a16:creationId xmlns:a16="http://schemas.microsoft.com/office/drawing/2014/main" id="{3048FA0F-CED5-F041-B8E6-FE6639BB666F}"/>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6" name="Gerade Verbindung 5">
            <a:extLst>
              <a:ext uri="{FF2B5EF4-FFF2-40B4-BE49-F238E27FC236}">
                <a16:creationId xmlns:a16="http://schemas.microsoft.com/office/drawing/2014/main" id="{B51308B0-DB3C-0A4A-879E-518B41E489B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7" name="Textplatzhalter 7">
            <a:extLst>
              <a:ext uri="{FF2B5EF4-FFF2-40B4-BE49-F238E27FC236}">
                <a16:creationId xmlns:a16="http://schemas.microsoft.com/office/drawing/2014/main" id="{984EF9FC-FDFD-5047-AA4B-1F27C408E099}"/>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8" name="Textplatzhalter 6">
            <a:extLst>
              <a:ext uri="{FF2B5EF4-FFF2-40B4-BE49-F238E27FC236}">
                <a16:creationId xmlns:a16="http://schemas.microsoft.com/office/drawing/2014/main" id="{F8BEBCE0-2AA4-F644-AB37-265507F6A1D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9" name="Grafik 8">
            <a:extLst>
              <a:ext uri="{FF2B5EF4-FFF2-40B4-BE49-F238E27FC236}">
                <a16:creationId xmlns:a16="http://schemas.microsoft.com/office/drawing/2014/main" id="{F63133CD-B7D3-8A46-AD72-DCCD4B5412DC}"/>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0" name="Rechteck 9">
            <a:extLst>
              <a:ext uri="{FF2B5EF4-FFF2-40B4-BE49-F238E27FC236}">
                <a16:creationId xmlns:a16="http://schemas.microsoft.com/office/drawing/2014/main" id="{094244E4-B02F-714C-ADAC-0EB23EF0483F}"/>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1" name="Datumsplatzhalter 18">
            <a:extLst>
              <a:ext uri="{FF2B5EF4-FFF2-40B4-BE49-F238E27FC236}">
                <a16:creationId xmlns:a16="http://schemas.microsoft.com/office/drawing/2014/main" id="{7961765B-784C-8844-8AC5-AE25B72612AC}"/>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12" name="Foliennummernplatzhalter 20">
            <a:extLst>
              <a:ext uri="{FF2B5EF4-FFF2-40B4-BE49-F238E27FC236}">
                <a16:creationId xmlns:a16="http://schemas.microsoft.com/office/drawing/2014/main" id="{F79B434B-A867-A64C-A01A-69E913D3D54E}"/>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3" name="Datumsplatzhalter 18">
            <a:extLst>
              <a:ext uri="{FF2B5EF4-FFF2-40B4-BE49-F238E27FC236}">
                <a16:creationId xmlns:a16="http://schemas.microsoft.com/office/drawing/2014/main" id="{563B3327-4BFA-9D4F-9B7E-EA430F82E991}"/>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pic>
        <p:nvPicPr>
          <p:cNvPr id="14" name="Grafik 13">
            <a:extLst>
              <a:ext uri="{FF2B5EF4-FFF2-40B4-BE49-F238E27FC236}">
                <a16:creationId xmlns:a16="http://schemas.microsoft.com/office/drawing/2014/main" id="{0BC9A21B-BA03-AB4A-889B-EB4FA269AC7C}"/>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51573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Dezember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Dezember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LERNENDENÄUßERUNG</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Dezember 23</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Dezember 23</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lenum">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Dezember 23</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413347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Dezember 23</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Dezember 23</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E26D6FD4-392A-F64A-B497-49C0936F09C9}"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4255889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240858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783787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253463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2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3481663497"/>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143068" cy="364318"/>
          </a:xfrm>
          <a:prstGeom prst="rect">
            <a:avLst/>
          </a:prstGeom>
        </p:spPr>
        <p:txBody>
          <a:bodyPr>
            <a:normAutofit fontScale="625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Dezember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A7FCE0-F73B-9E4B-9E59-5DA8399E9186}"/>
              </a:ext>
            </a:extLst>
          </p:cNvPr>
          <p:cNvPicPr>
            <a:picLocks/>
          </p:cNvPicPr>
          <p:nvPr userDrawn="1"/>
        </p:nvPicPr>
        <p:blipFill>
          <a:blip r:embed="rId2"/>
          <a:stretch>
            <a:fillRect/>
          </a:stretch>
        </p:blipFill>
        <p:spPr>
          <a:xfrm>
            <a:off x="121429" y="260617"/>
            <a:ext cx="855317" cy="732691"/>
          </a:xfrm>
          <a:prstGeom prst="rect">
            <a:avLst/>
          </a:prstGeom>
        </p:spPr>
      </p:pic>
      <p:sp>
        <p:nvSpPr>
          <p:cNvPr id="4" name="Titel 1">
            <a:extLst>
              <a:ext uri="{FF2B5EF4-FFF2-40B4-BE49-F238E27FC236}">
                <a16:creationId xmlns:a16="http://schemas.microsoft.com/office/drawing/2014/main" id="{C88E8E0C-B0AB-D848-A9DA-30FA0E72D664}"/>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Rechteck 4">
            <a:extLst>
              <a:ext uri="{FF2B5EF4-FFF2-40B4-BE49-F238E27FC236}">
                <a16:creationId xmlns:a16="http://schemas.microsoft.com/office/drawing/2014/main" id="{33E2666B-2AD1-E649-9F14-7942685DBFEB}"/>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6" name="Rechteck 5">
            <a:extLst>
              <a:ext uri="{FF2B5EF4-FFF2-40B4-BE49-F238E27FC236}">
                <a16:creationId xmlns:a16="http://schemas.microsoft.com/office/drawing/2014/main" id="{BB0BA07D-C893-074E-89DA-3C0F8B5EBA7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umsplatzhalter 18">
            <a:extLst>
              <a:ext uri="{FF2B5EF4-FFF2-40B4-BE49-F238E27FC236}">
                <a16:creationId xmlns:a16="http://schemas.microsoft.com/office/drawing/2014/main" id="{61C6EB15-470F-2B49-B665-BDFC882DE25B}"/>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Dezember 23</a:t>
            </a:fld>
            <a:endParaRPr lang="de-DE" dirty="0"/>
          </a:p>
        </p:txBody>
      </p:sp>
      <p:sp>
        <p:nvSpPr>
          <p:cNvPr id="8" name="Foliennummernplatzhalter 20">
            <a:extLst>
              <a:ext uri="{FF2B5EF4-FFF2-40B4-BE49-F238E27FC236}">
                <a16:creationId xmlns:a16="http://schemas.microsoft.com/office/drawing/2014/main" id="{6A05C039-99A2-3443-8836-82F2B32A9C3E}"/>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9" name="Datumsplatzhalter 18">
            <a:extLst>
              <a:ext uri="{FF2B5EF4-FFF2-40B4-BE49-F238E27FC236}">
                <a16:creationId xmlns:a16="http://schemas.microsoft.com/office/drawing/2014/main" id="{5663617A-8FEC-E249-8BA3-7411698E3143}"/>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Tree>
    <p:extLst>
      <p:ext uri="{BB962C8B-B14F-4D97-AF65-F5344CB8AC3E}">
        <p14:creationId xmlns:p14="http://schemas.microsoft.com/office/powerpoint/2010/main" val="318077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8328BF3-26E1-DB42-A1F9-153502889EF6}"/>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Rechteck 3">
            <a:extLst>
              <a:ext uri="{FF2B5EF4-FFF2-40B4-BE49-F238E27FC236}">
                <a16:creationId xmlns:a16="http://schemas.microsoft.com/office/drawing/2014/main" id="{C059C553-DE2E-6D44-98D0-6B620FEC1B52}"/>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5" name="Datumsplatzhalter 18">
            <a:extLst>
              <a:ext uri="{FF2B5EF4-FFF2-40B4-BE49-F238E27FC236}">
                <a16:creationId xmlns:a16="http://schemas.microsoft.com/office/drawing/2014/main" id="{A8308382-226D-1040-874B-C874B79F0979}"/>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6" name="Foliennummernplatzhalter 20">
            <a:extLst>
              <a:ext uri="{FF2B5EF4-FFF2-40B4-BE49-F238E27FC236}">
                <a16:creationId xmlns:a16="http://schemas.microsoft.com/office/drawing/2014/main" id="{47D11EAF-C0CC-3047-A487-ABD03841BAD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7" name="Datumsplatzhalter 18">
            <a:extLst>
              <a:ext uri="{FF2B5EF4-FFF2-40B4-BE49-F238E27FC236}">
                <a16:creationId xmlns:a16="http://schemas.microsoft.com/office/drawing/2014/main" id="{930B874E-1B0C-3E40-B9F4-0A6200BC5A85}"/>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
        <p:nvSpPr>
          <p:cNvPr id="8" name="Textfeld 7">
            <a:extLst>
              <a:ext uri="{FF2B5EF4-FFF2-40B4-BE49-F238E27FC236}">
                <a16:creationId xmlns:a16="http://schemas.microsoft.com/office/drawing/2014/main" id="{608AEE54-F57B-BE4F-96B8-10061AB748C1}"/>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9" name="Textplatzhalter 7">
            <a:extLst>
              <a:ext uri="{FF2B5EF4-FFF2-40B4-BE49-F238E27FC236}">
                <a16:creationId xmlns:a16="http://schemas.microsoft.com/office/drawing/2014/main" id="{7A017BC8-5333-124D-9955-B31B96A6C11E}"/>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10" name="Gerade Verbindung 9">
            <a:extLst>
              <a:ext uri="{FF2B5EF4-FFF2-40B4-BE49-F238E27FC236}">
                <a16:creationId xmlns:a16="http://schemas.microsoft.com/office/drawing/2014/main" id="{E22BB992-9ABB-D143-BAF0-6AFB9DDB76C6}"/>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1" name="Textplatzhalter 6">
            <a:extLst>
              <a:ext uri="{FF2B5EF4-FFF2-40B4-BE49-F238E27FC236}">
                <a16:creationId xmlns:a16="http://schemas.microsoft.com/office/drawing/2014/main" id="{0C517B2B-EA60-5242-9581-7804C19D97ED}"/>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2" name="Titel 1">
            <a:extLst>
              <a:ext uri="{FF2B5EF4-FFF2-40B4-BE49-F238E27FC236}">
                <a16:creationId xmlns:a16="http://schemas.microsoft.com/office/drawing/2014/main" id="{0094C391-DBC4-9B4C-BD04-9417D4636684}"/>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E1EFF77E-74AF-9B47-9567-AE17FB8D8B24}"/>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14" name="Grafik 13">
            <a:extLst>
              <a:ext uri="{FF2B5EF4-FFF2-40B4-BE49-F238E27FC236}">
                <a16:creationId xmlns:a16="http://schemas.microsoft.com/office/drawing/2014/main" id="{ED11BC0D-78ED-C546-A07D-E34BE94D99F5}"/>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98410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rprobungsauftrag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8328BF3-26E1-DB42-A1F9-153502889EF6}"/>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4" name="Rechteck 3">
            <a:extLst>
              <a:ext uri="{FF2B5EF4-FFF2-40B4-BE49-F238E27FC236}">
                <a16:creationId xmlns:a16="http://schemas.microsoft.com/office/drawing/2014/main" id="{C059C553-DE2E-6D44-98D0-6B620FEC1B52}"/>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5" name="Datumsplatzhalter 18">
            <a:extLst>
              <a:ext uri="{FF2B5EF4-FFF2-40B4-BE49-F238E27FC236}">
                <a16:creationId xmlns:a16="http://schemas.microsoft.com/office/drawing/2014/main" id="{A8308382-226D-1040-874B-C874B79F0979}"/>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6" name="Foliennummernplatzhalter 20">
            <a:extLst>
              <a:ext uri="{FF2B5EF4-FFF2-40B4-BE49-F238E27FC236}">
                <a16:creationId xmlns:a16="http://schemas.microsoft.com/office/drawing/2014/main" id="{47D11EAF-C0CC-3047-A487-ABD03841BAD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7" name="Datumsplatzhalter 18">
            <a:extLst>
              <a:ext uri="{FF2B5EF4-FFF2-40B4-BE49-F238E27FC236}">
                <a16:creationId xmlns:a16="http://schemas.microsoft.com/office/drawing/2014/main" id="{930B874E-1B0C-3E40-B9F4-0A6200BC5A85}"/>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(pikas.dzlm.de)  </a:t>
            </a:r>
            <a:endParaRPr lang="de-DE" dirty="0">
              <a:solidFill>
                <a:schemeClr val="bg2">
                  <a:lumMod val="50000"/>
                </a:schemeClr>
              </a:solidFill>
            </a:endParaRPr>
          </a:p>
        </p:txBody>
      </p:sp>
      <p:sp>
        <p:nvSpPr>
          <p:cNvPr id="8" name="Textfeld 7">
            <a:extLst>
              <a:ext uri="{FF2B5EF4-FFF2-40B4-BE49-F238E27FC236}">
                <a16:creationId xmlns:a16="http://schemas.microsoft.com/office/drawing/2014/main" id="{608AEE54-F57B-BE4F-96B8-10061AB748C1}"/>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9" name="Textplatzhalter 7">
            <a:extLst>
              <a:ext uri="{FF2B5EF4-FFF2-40B4-BE49-F238E27FC236}">
                <a16:creationId xmlns:a16="http://schemas.microsoft.com/office/drawing/2014/main" id="{7A017BC8-5333-124D-9955-B31B96A6C11E}"/>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11" name="Textplatzhalter 6">
            <a:extLst>
              <a:ext uri="{FF2B5EF4-FFF2-40B4-BE49-F238E27FC236}">
                <a16:creationId xmlns:a16="http://schemas.microsoft.com/office/drawing/2014/main" id="{0C517B2B-EA60-5242-9581-7804C19D97ED}"/>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2" name="Titel 1">
            <a:extLst>
              <a:ext uri="{FF2B5EF4-FFF2-40B4-BE49-F238E27FC236}">
                <a16:creationId xmlns:a16="http://schemas.microsoft.com/office/drawing/2014/main" id="{0094C391-DBC4-9B4C-BD04-9417D4636684}"/>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E1EFF77E-74AF-9B47-9567-AE17FB8D8B24}"/>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14" name="Grafik 13">
            <a:extLst>
              <a:ext uri="{FF2B5EF4-FFF2-40B4-BE49-F238E27FC236}">
                <a16:creationId xmlns:a16="http://schemas.microsoft.com/office/drawing/2014/main" id="{ED11BC0D-78ED-C546-A07D-E34BE94D99F5}"/>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110452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86" r:id="rId6"/>
    <p:sldLayoutId id="2147483696" r:id="rId7"/>
    <p:sldLayoutId id="2147483692" r:id="rId8"/>
    <p:sldLayoutId id="2147483699" r:id="rId9"/>
    <p:sldLayoutId id="2147483693" r:id="rId10"/>
    <p:sldLayoutId id="2147483694" r:id="rId11"/>
    <p:sldLayoutId id="2147483697" r:id="rId12"/>
    <p:sldLayoutId id="2147483695" r:id="rId13"/>
    <p:sldLayoutId id="2147483688" r:id="rId14"/>
    <p:sldLayoutId id="2147483661" r:id="rId15"/>
    <p:sldLayoutId id="2147483666" r:id="rId16"/>
    <p:sldLayoutId id="2147483669" r:id="rId17"/>
    <p:sldLayoutId id="2147483698" r:id="rId18"/>
    <p:sldLayoutId id="2147483652" r:id="rId19"/>
    <p:sldLayoutId id="2147483668" r:id="rId20"/>
    <p:sldLayoutId id="2147483662" r:id="rId21"/>
    <p:sldLayoutId id="2147483700" r:id="rId22"/>
    <p:sldLayoutId id="2147483701" r:id="rId23"/>
    <p:sldLayoutId id="2147483702" r:id="rId24"/>
    <p:sldLayoutId id="2147483704" r:id="rId25"/>
    <p:sldLayoutId id="2147483703" r:id="rId26"/>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hulentwicklung.nrw.de/lehrplaene/lehrplan/256/si_kl5u6_if_klp_2021_07_01.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medienkompetenzrahmen.nrw/fileadmin/pdf/LVR_ZMB_MKR_Rahmen_A4_2020_03_Final.pdf" TargetMode="External"/><Relationship Id="rId4" Type="http://schemas.openxmlformats.org/officeDocument/2006/relationships/hyperlink" Target="https://www.schulentwicklung.nrw.de/lehrplaene/upload/klp_PS/ps_lp_sammelband_2021_08_02.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pikas-digi.dzlm.de/node/123"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pikas-digi.dzlm.de/node/115"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hyperlink" Target="https://lightbot.com/" TargetMode="External"/><Relationship Id="rId3" Type="http://schemas.openxmlformats.org/officeDocument/2006/relationships/hyperlink" Target="https://apps.apple.com/de/app/kl&#246;tzchen/id1027746349" TargetMode="External"/><Relationship Id="rId7" Type="http://schemas.openxmlformats.org/officeDocument/2006/relationships/hyperlink" Target="https://scratch.mit.edu/download"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www.scratchjr.org/" TargetMode="External"/><Relationship Id="rId5" Type="http://schemas.openxmlformats.org/officeDocument/2006/relationships/hyperlink" Target="https://www.tynker.com/" TargetMode="External"/><Relationship Id="rId10" Type="http://schemas.openxmlformats.org/officeDocument/2006/relationships/hyperlink" Target="https://apps.apple.com/de/app/bee-bot/id500131639" TargetMode="External"/><Relationship Id="rId4" Type="http://schemas.openxmlformats.org/officeDocument/2006/relationships/hyperlink" Target="https://apps.apple.com/de/app/muster/id1479210664" TargetMode="External"/><Relationship Id="rId9" Type="http://schemas.openxmlformats.org/officeDocument/2006/relationships/hyperlink" Target="https://www.meine-forscherwelt.de/spiel/ronjas-robote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244032" y="4444275"/>
            <a:ext cx="8598632" cy="876659"/>
          </a:xfrm>
        </p:spPr>
        <p:txBody>
          <a:bodyPr>
            <a:normAutofit/>
          </a:bodyPr>
          <a:lstStyle/>
          <a:p>
            <a:r>
              <a:rPr lang="de-DE" dirty="0"/>
              <a:t>Informatische Bildung</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LERNEN MIT DIGITALEN MEDIEN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Dezember 23</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13</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p:txBody>
          <a:bodyPr/>
          <a:lstStyle/>
          <a:p>
            <a:pPr marL="0" indent="0">
              <a:spcBef>
                <a:spcPts val="600"/>
              </a:spcBef>
              <a:buNone/>
            </a:pPr>
            <a:r>
              <a:rPr lang="de-DE" sz="900" b="1" dirty="0"/>
              <a:t>Ziel: </a:t>
            </a:r>
            <a:r>
              <a:rPr lang="de-DE" sz="900" dirty="0"/>
              <a:t>Ziele des Mathematikunterrichts mit dem Medienkompetenzrahmen und der informatischen Bildung in Beziehung setzen und Gemeinsamkeiten herausarbeiten</a:t>
            </a:r>
          </a:p>
          <a:p>
            <a:pPr>
              <a:lnSpc>
                <a:spcPct val="100000"/>
              </a:lnSpc>
            </a:pPr>
            <a:r>
              <a:rPr lang="de-DE" sz="900" b="1" dirty="0"/>
              <a:t>Hinweise zur Durchführung: </a:t>
            </a:r>
          </a:p>
          <a:p>
            <a:r>
              <a:rPr lang="de-DE" sz="900" dirty="0"/>
              <a:t>Für diese Arbeitsphase werden 20 Minuten inkl. gemeinsamen Austausch vorgeschlagen. Die Teilnehmenden müssen sich je nach Vorerfahrungen ggf. zunächst im Lehrplan Mathematik und im Medienkompetenzrahmen orientieren, zudem insbesondere im Lehrplan der Informatik, der bisher gänzlich unbekannt ist. Da es keinen Lehrplan Informatik für die Grundschule gibt, kommt der Lehrplan für die Sekundarstufe 1 zum Einsatz. Selbstverständlich muss hier das Niveau berücksichtigt werden. Dennoch bietet er sich an, weil sich die Inhaltsbereiche an Bereichen der Informatik orientieren und damit maßgeblich für den fachdidaktischen Aspekt der Informatik sein können</a:t>
            </a:r>
            <a:br>
              <a:rPr lang="de-DE" sz="900" dirty="0"/>
            </a:br>
            <a:r>
              <a:rPr lang="de-DE" sz="900" dirty="0"/>
              <a:t>Bei den prozessbezogenen Kompetenzen werden die Teilnehmenden Bezüge zwischen den Zielen des Mathematikunterrichts und den Zielen der informatischen Bildung vermutlich schnell erkennen, da Formulierungen hier sehr ähnlich sind.</a:t>
            </a:r>
            <a:br>
              <a:rPr lang="de-DE" sz="900" dirty="0"/>
            </a:br>
            <a:r>
              <a:rPr lang="de-DE" sz="900" dirty="0"/>
              <a:t>Im Bereich der Inhaltsbereiche sind Ähnlichkeiten insbesondere in den Bereichen Daten, Häufigkeit Wahrscheinlichkeit sowie Informationen und Daten als auch Umgang mit Zahlen und Operationen und Algorithmen zu erkennen.</a:t>
            </a:r>
            <a:br>
              <a:rPr lang="de-DE" sz="900" dirty="0"/>
            </a:br>
            <a:r>
              <a:rPr lang="de-DE" sz="900" dirty="0"/>
              <a:t>Im Medienkompetenzrahmen sind insbesondere Bezüge zum Bereich „6: Problemlösen und Modellieren“ deutlich erkennbar.</a:t>
            </a:r>
            <a:br>
              <a:rPr lang="de-DE" sz="900" dirty="0"/>
            </a:br>
            <a:r>
              <a:rPr lang="de-DE" sz="900" dirty="0"/>
              <a:t>Auf der folgenden Folie sind Bezüge zwischen den verschiedenen Bereichen ähnlich wie auf dem Arbeitsblatt visualisiert.</a:t>
            </a:r>
          </a:p>
          <a:p>
            <a:r>
              <a:rPr lang="de-DE" sz="900" b="1" dirty="0"/>
              <a:t>Materialien</a:t>
            </a:r>
            <a:r>
              <a:rPr lang="de-DE" sz="900" dirty="0"/>
              <a:t>:</a:t>
            </a:r>
          </a:p>
          <a:p>
            <a:pPr marL="171450" indent="-171450">
              <a:lnSpc>
                <a:spcPct val="100000"/>
              </a:lnSpc>
              <a:spcBef>
                <a:spcPts val="600"/>
              </a:spcBef>
              <a:buFont typeface="Arial" panose="020B0604020202020204" pitchFamily="34" charset="0"/>
              <a:buChar char="•"/>
            </a:pPr>
            <a:r>
              <a:rPr lang="de-DE" sz="900" dirty="0"/>
              <a:t>Lehrplan Informatik: </a:t>
            </a:r>
            <a:r>
              <a:rPr lang="de-DE" sz="900" dirty="0">
                <a:hlinkClick r:id="rId3"/>
              </a:rPr>
              <a:t>https://www.schulentwicklung.nrw.de/lehrplaene/lehrplan/256/si_kl5u6_if_klp_2021_07_01.pdf</a:t>
            </a:r>
            <a:endParaRPr lang="de-DE" sz="900" dirty="0"/>
          </a:p>
          <a:p>
            <a:pPr marL="171450" indent="-171450">
              <a:lnSpc>
                <a:spcPct val="100000"/>
              </a:lnSpc>
              <a:spcBef>
                <a:spcPts val="600"/>
              </a:spcBef>
              <a:buFont typeface="Arial" panose="020B0604020202020204" pitchFamily="34" charset="0"/>
              <a:buChar char="•"/>
            </a:pPr>
            <a:r>
              <a:rPr lang="de-DE" sz="900" dirty="0"/>
              <a:t>Lehrplan Mathematik NRW (Ab Seite 71): </a:t>
            </a:r>
            <a:r>
              <a:rPr lang="de-DE" sz="900" dirty="0">
                <a:hlinkClick r:id="rId4"/>
              </a:rPr>
              <a:t>https://www.schulentwicklung.nrw.de/lehrplaene/upload/klp_PS/ps_lp_sammelband_2021_08_02.pdf</a:t>
            </a:r>
            <a:endParaRPr lang="de-DE" sz="900" dirty="0"/>
          </a:p>
          <a:p>
            <a:pPr marL="171450" indent="-171450">
              <a:lnSpc>
                <a:spcPct val="100000"/>
              </a:lnSpc>
              <a:spcBef>
                <a:spcPts val="600"/>
              </a:spcBef>
              <a:buFont typeface="Arial" panose="020B0604020202020204" pitchFamily="34" charset="0"/>
              <a:buChar char="•"/>
            </a:pPr>
            <a:r>
              <a:rPr lang="de-DE" sz="900" dirty="0"/>
              <a:t>Medienkompetenzrahmen: </a:t>
            </a:r>
            <a:r>
              <a:rPr lang="de-DE" sz="900" dirty="0">
                <a:hlinkClick r:id="rId5"/>
              </a:rPr>
              <a:t>https://medienkompetenzrahmen.nrw/fileadmin/pdf/LVR_ZMB_MKR_Rahmen_A4_2020_03_Final.pdf</a:t>
            </a:r>
            <a:endParaRPr lang="de-DE" sz="900" dirty="0"/>
          </a:p>
          <a:p>
            <a:pPr marL="171450" indent="-171450">
              <a:lnSpc>
                <a:spcPct val="100000"/>
              </a:lnSpc>
              <a:spcBef>
                <a:spcPts val="600"/>
              </a:spcBef>
              <a:buFont typeface="Arial" panose="020B0604020202020204" pitchFamily="34" charset="0"/>
              <a:buChar char="•"/>
            </a:pPr>
            <a:r>
              <a:rPr lang="de-DE" sz="900" dirty="0"/>
              <a:t>AB: Ziele Informatik-Mathematik- MKR-Vernetzung</a:t>
            </a:r>
          </a:p>
          <a:p>
            <a:endParaRPr lang="de-DE" sz="850" dirty="0"/>
          </a:p>
          <a:p>
            <a:endParaRPr lang="de-DE" sz="850" dirty="0"/>
          </a:p>
        </p:txBody>
      </p:sp>
    </p:spTree>
    <p:extLst>
      <p:ext uri="{BB962C8B-B14F-4D97-AF65-F5344CB8AC3E}">
        <p14:creationId xmlns:p14="http://schemas.microsoft.com/office/powerpoint/2010/main" val="359101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5A5CFF-51AB-0D48-8AFE-CF9692E74404}"/>
              </a:ext>
            </a:extLst>
          </p:cNvPr>
          <p:cNvSpPr>
            <a:spLocks noGrp="1"/>
          </p:cNvSpPr>
          <p:nvPr>
            <p:ph type="title"/>
          </p:nvPr>
        </p:nvSpPr>
        <p:spPr>
          <a:xfrm>
            <a:off x="1096422" y="382774"/>
            <a:ext cx="8047577" cy="603704"/>
          </a:xfrm>
        </p:spPr>
        <p:txBody>
          <a:bodyPr>
            <a:noAutofit/>
          </a:bodyPr>
          <a:lstStyle/>
          <a:p>
            <a:r>
              <a:rPr lang="de-DE" sz="2400" dirty="0"/>
              <a:t>Medienkompetenzrahmen, Mathematik und Informatik</a:t>
            </a:r>
          </a:p>
        </p:txBody>
      </p:sp>
      <p:sp>
        <p:nvSpPr>
          <p:cNvPr id="5" name="Datumsplatzhalter 4">
            <a:extLst>
              <a:ext uri="{FF2B5EF4-FFF2-40B4-BE49-F238E27FC236}">
                <a16:creationId xmlns:a16="http://schemas.microsoft.com/office/drawing/2014/main" id="{9E69854F-A303-C34C-8EFC-1BF2DE1631AB}"/>
              </a:ext>
            </a:extLst>
          </p:cNvPr>
          <p:cNvSpPr>
            <a:spLocks noGrp="1"/>
          </p:cNvSpPr>
          <p:nvPr>
            <p:ph type="dt" sz="half" idx="10"/>
          </p:nvPr>
        </p:nvSpPr>
        <p:spPr/>
        <p:txBody>
          <a:bodyPr/>
          <a:lstStyle/>
          <a:p>
            <a:pPr>
              <a:lnSpc>
                <a:spcPct val="150000"/>
              </a:lnSpc>
            </a:pPr>
            <a:r>
              <a:rPr lang="de-DE" dirty="0"/>
              <a:t>Juni 22</a:t>
            </a:r>
          </a:p>
        </p:txBody>
      </p:sp>
      <p:sp>
        <p:nvSpPr>
          <p:cNvPr id="6" name="Foliennummernplatzhalter 5">
            <a:extLst>
              <a:ext uri="{FF2B5EF4-FFF2-40B4-BE49-F238E27FC236}">
                <a16:creationId xmlns:a16="http://schemas.microsoft.com/office/drawing/2014/main" id="{DD44D44F-8438-A442-BCEA-0881BC5E085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7" name="Textplatzhalter 2">
            <a:extLst>
              <a:ext uri="{FF2B5EF4-FFF2-40B4-BE49-F238E27FC236}">
                <a16:creationId xmlns:a16="http://schemas.microsoft.com/office/drawing/2014/main" id="{4A49879A-B4DA-BA48-9FD1-B38C959A6335}"/>
              </a:ext>
            </a:extLst>
          </p:cNvPr>
          <p:cNvSpPr>
            <a:spLocks noGrp="1"/>
          </p:cNvSpPr>
          <p:nvPr>
            <p:ph type="body" sz="quarter" idx="13"/>
          </p:nvPr>
        </p:nvSpPr>
        <p:spPr>
          <a:xfrm>
            <a:off x="1096423" y="4134423"/>
            <a:ext cx="7105899" cy="2033015"/>
          </a:xfrm>
        </p:spPr>
        <p:txBody>
          <a:bodyPr>
            <a:normAutofit/>
          </a:bodyPr>
          <a:lstStyle/>
          <a:p>
            <a:pPr marL="171450" indent="-171450">
              <a:buFont typeface="Arial" panose="020B0604020202020204" pitchFamily="34" charset="0"/>
              <a:buChar char="•"/>
            </a:pPr>
            <a:r>
              <a:rPr lang="de-DE" dirty="0"/>
              <a:t>Wo gibt es Gemeinsamkeiten?</a:t>
            </a:r>
          </a:p>
          <a:p>
            <a:pPr marL="171450" indent="-171450">
              <a:buFont typeface="Arial" panose="020B0604020202020204" pitchFamily="34" charset="0"/>
              <a:buChar char="•"/>
            </a:pPr>
            <a:r>
              <a:rPr lang="de-DE" dirty="0"/>
              <a:t>Wo gibt es Unterschiede?</a:t>
            </a:r>
          </a:p>
          <a:p>
            <a:pPr marL="171450" indent="-171450">
              <a:buFont typeface="Arial" panose="020B0604020202020204" pitchFamily="34" charset="0"/>
              <a:buChar char="•"/>
            </a:pPr>
            <a:r>
              <a:rPr lang="de-DE" dirty="0"/>
              <a:t>An welchen Stellen tauchen Begriffe auf, zu denen es noch Klärungsbedarf gibt?</a:t>
            </a:r>
          </a:p>
          <a:p>
            <a:endParaRPr lang="de-DE" dirty="0"/>
          </a:p>
        </p:txBody>
      </p:sp>
      <p:sp>
        <p:nvSpPr>
          <p:cNvPr id="8" name="Textplatzhalter 3">
            <a:extLst>
              <a:ext uri="{FF2B5EF4-FFF2-40B4-BE49-F238E27FC236}">
                <a16:creationId xmlns:a16="http://schemas.microsoft.com/office/drawing/2014/main" id="{8A5DDD69-ABFD-3E4A-9B39-A05E53197E8F}"/>
              </a:ext>
            </a:extLst>
          </p:cNvPr>
          <p:cNvSpPr>
            <a:spLocks noGrp="1"/>
          </p:cNvSpPr>
          <p:nvPr>
            <p:ph type="body" sz="quarter" idx="14"/>
          </p:nvPr>
        </p:nvSpPr>
        <p:spPr>
          <a:xfrm>
            <a:off x="757239" y="1875060"/>
            <a:ext cx="7758111" cy="2225815"/>
          </a:xfrm>
        </p:spPr>
        <p:txBody>
          <a:bodyPr>
            <a:noAutofit/>
          </a:bodyPr>
          <a:lstStyle/>
          <a:p>
            <a:r>
              <a:rPr lang="de-DE" sz="1800" dirty="0"/>
              <a:t>Auf den ersten Blick: Vergleichen Sie zusammen mit einem/einer Partner/in die Ziele Informatischer Bildung mit Zielen des Lehrplans und Zielen des Medienkompetenzrahmens. </a:t>
            </a:r>
          </a:p>
        </p:txBody>
      </p:sp>
      <p:cxnSp>
        <p:nvCxnSpPr>
          <p:cNvPr id="17" name="Gerade Verbindung 16">
            <a:extLst>
              <a:ext uri="{FF2B5EF4-FFF2-40B4-BE49-F238E27FC236}">
                <a16:creationId xmlns:a16="http://schemas.microsoft.com/office/drawing/2014/main" id="{CA8588F3-2D25-DE4D-A09B-5A39FF3D4974}"/>
              </a:ext>
            </a:extLst>
          </p:cNvPr>
          <p:cNvCxnSpPr/>
          <p:nvPr/>
        </p:nvCxnSpPr>
        <p:spPr>
          <a:xfrm>
            <a:off x="701040" y="3886201"/>
            <a:ext cx="781431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9591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6C6A68C-D310-F543-A84A-9D831B5EA026}"/>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364D43BB-704E-E944-8A8C-5D23EFB18F5E}"/>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9" name="Textfeld 8">
            <a:extLst>
              <a:ext uri="{FF2B5EF4-FFF2-40B4-BE49-F238E27FC236}">
                <a16:creationId xmlns:a16="http://schemas.microsoft.com/office/drawing/2014/main" id="{600A2A46-176C-004B-9F9F-992735EE1B46}"/>
              </a:ext>
            </a:extLst>
          </p:cNvPr>
          <p:cNvSpPr txBox="1"/>
          <p:nvPr/>
        </p:nvSpPr>
        <p:spPr>
          <a:xfrm>
            <a:off x="1472706" y="1149129"/>
            <a:ext cx="7135287" cy="369332"/>
          </a:xfrm>
          <a:prstGeom prst="rect">
            <a:avLst/>
          </a:prstGeom>
          <a:noFill/>
          <a:ln>
            <a:solidFill>
              <a:srgbClr val="FFC000"/>
            </a:solidFill>
          </a:ln>
        </p:spPr>
        <p:txBody>
          <a:bodyPr wrap="none" rtlCol="0">
            <a:spAutoFit/>
          </a:bodyPr>
          <a:lstStyle/>
          <a:p>
            <a:r>
              <a:rPr lang="de-DE" dirty="0">
                <a:latin typeface="Arial" panose="020B0604020202020204" pitchFamily="34" charset="0"/>
                <a:cs typeface="Arial" panose="020B0604020202020204" pitchFamily="34" charset="0"/>
              </a:rPr>
              <a:t>Medienkompetenzrahmen Bereich 6: Problemlösen und Modellieren</a:t>
            </a:r>
          </a:p>
        </p:txBody>
      </p:sp>
      <p:sp>
        <p:nvSpPr>
          <p:cNvPr id="10" name="Textfeld 9">
            <a:extLst>
              <a:ext uri="{FF2B5EF4-FFF2-40B4-BE49-F238E27FC236}">
                <a16:creationId xmlns:a16="http://schemas.microsoft.com/office/drawing/2014/main" id="{DAE94821-8618-A842-9219-41946F3D9E8B}"/>
              </a:ext>
            </a:extLst>
          </p:cNvPr>
          <p:cNvSpPr txBox="1"/>
          <p:nvPr/>
        </p:nvSpPr>
        <p:spPr>
          <a:xfrm>
            <a:off x="270978" y="1656830"/>
            <a:ext cx="2928937" cy="307777"/>
          </a:xfrm>
          <a:prstGeom prst="rect">
            <a:avLst/>
          </a:prstGeom>
          <a:solidFill>
            <a:srgbClr val="FFC000"/>
          </a:solidFill>
        </p:spPr>
        <p:txBody>
          <a:bodyPr wrap="square" rtlCol="0">
            <a:spAutoFit/>
          </a:bodyPr>
          <a:lstStyle/>
          <a:p>
            <a:r>
              <a:rPr lang="de-DE" sz="1400" dirty="0">
                <a:latin typeface="Arial" panose="020B0604020202020204" pitchFamily="34" charset="0"/>
                <a:cs typeface="Arial" panose="020B0604020202020204" pitchFamily="34" charset="0"/>
              </a:rPr>
              <a:t>6.1 Prinzipien der digitalen Welt</a:t>
            </a:r>
          </a:p>
        </p:txBody>
      </p:sp>
      <p:sp>
        <p:nvSpPr>
          <p:cNvPr id="12" name="Textfeld 11">
            <a:extLst>
              <a:ext uri="{FF2B5EF4-FFF2-40B4-BE49-F238E27FC236}">
                <a16:creationId xmlns:a16="http://schemas.microsoft.com/office/drawing/2014/main" id="{80828374-657D-A448-A635-AA6984E83A75}"/>
              </a:ext>
            </a:extLst>
          </p:cNvPr>
          <p:cNvSpPr txBox="1"/>
          <p:nvPr/>
        </p:nvSpPr>
        <p:spPr>
          <a:xfrm>
            <a:off x="2032542" y="2241345"/>
            <a:ext cx="2928937" cy="307777"/>
          </a:xfrm>
          <a:prstGeom prst="rect">
            <a:avLst/>
          </a:prstGeom>
          <a:solidFill>
            <a:srgbClr val="FFC000"/>
          </a:solidFill>
        </p:spPr>
        <p:txBody>
          <a:bodyPr wrap="square" rtlCol="0">
            <a:spAutoFit/>
          </a:bodyPr>
          <a:lstStyle/>
          <a:p>
            <a:r>
              <a:rPr lang="de-DE" sz="1400" dirty="0">
                <a:latin typeface="Arial" panose="020B0604020202020204" pitchFamily="34" charset="0"/>
                <a:cs typeface="Arial" panose="020B0604020202020204" pitchFamily="34" charset="0"/>
              </a:rPr>
              <a:t>6.2 Algorithmen erkennen</a:t>
            </a:r>
          </a:p>
        </p:txBody>
      </p:sp>
      <p:sp>
        <p:nvSpPr>
          <p:cNvPr id="13" name="Textfeld 12">
            <a:extLst>
              <a:ext uri="{FF2B5EF4-FFF2-40B4-BE49-F238E27FC236}">
                <a16:creationId xmlns:a16="http://schemas.microsoft.com/office/drawing/2014/main" id="{CBC0C27D-E2F2-624F-9121-A5055CA415FF}"/>
              </a:ext>
            </a:extLst>
          </p:cNvPr>
          <p:cNvSpPr txBox="1"/>
          <p:nvPr/>
        </p:nvSpPr>
        <p:spPr>
          <a:xfrm>
            <a:off x="3967657" y="1642735"/>
            <a:ext cx="2928937" cy="523220"/>
          </a:xfrm>
          <a:prstGeom prst="rect">
            <a:avLst/>
          </a:prstGeom>
          <a:solidFill>
            <a:srgbClr val="FFC000"/>
          </a:solidFill>
        </p:spPr>
        <p:txBody>
          <a:bodyPr wrap="square" rtlCol="0">
            <a:spAutoFit/>
          </a:bodyPr>
          <a:lstStyle/>
          <a:p>
            <a:r>
              <a:rPr lang="de-DE" sz="1400" dirty="0">
                <a:latin typeface="Arial" panose="020B0604020202020204" pitchFamily="34" charset="0"/>
                <a:cs typeface="Arial" panose="020B0604020202020204" pitchFamily="34" charset="0"/>
              </a:rPr>
              <a:t>6.2 Modellieren und Programmieren</a:t>
            </a:r>
          </a:p>
        </p:txBody>
      </p:sp>
      <p:sp>
        <p:nvSpPr>
          <p:cNvPr id="14" name="Rechteck 13">
            <a:extLst>
              <a:ext uri="{FF2B5EF4-FFF2-40B4-BE49-F238E27FC236}">
                <a16:creationId xmlns:a16="http://schemas.microsoft.com/office/drawing/2014/main" id="{EC7BA4C6-9555-3C45-8098-5F2E2E11551C}"/>
              </a:ext>
            </a:extLst>
          </p:cNvPr>
          <p:cNvSpPr/>
          <p:nvPr/>
        </p:nvSpPr>
        <p:spPr>
          <a:xfrm>
            <a:off x="6022181" y="2241345"/>
            <a:ext cx="2928937" cy="307777"/>
          </a:xfrm>
          <a:prstGeom prst="rect">
            <a:avLst/>
          </a:prstGeom>
          <a:solidFill>
            <a:srgbClr val="FFC000"/>
          </a:solidFill>
        </p:spPr>
        <p:txBody>
          <a:bodyPr wrap="square">
            <a:spAutoFit/>
          </a:bodyPr>
          <a:lstStyle/>
          <a:p>
            <a:r>
              <a:rPr lang="de-DE" sz="1400" dirty="0">
                <a:latin typeface="Arial" panose="020B0604020202020204" pitchFamily="34" charset="0"/>
                <a:cs typeface="Arial" panose="020B0604020202020204" pitchFamily="34" charset="0"/>
              </a:rPr>
              <a:t>6.4 Bedeutung von Algorithmen</a:t>
            </a:r>
          </a:p>
        </p:txBody>
      </p:sp>
      <p:sp>
        <p:nvSpPr>
          <p:cNvPr id="15" name="Textfeld 14">
            <a:extLst>
              <a:ext uri="{FF2B5EF4-FFF2-40B4-BE49-F238E27FC236}">
                <a16:creationId xmlns:a16="http://schemas.microsoft.com/office/drawing/2014/main" id="{F7FC0E51-A9E2-8446-B41F-7A041E2B2FDD}"/>
              </a:ext>
            </a:extLst>
          </p:cNvPr>
          <p:cNvSpPr txBox="1"/>
          <p:nvPr/>
        </p:nvSpPr>
        <p:spPr>
          <a:xfrm>
            <a:off x="270976" y="5827684"/>
            <a:ext cx="2928937" cy="307777"/>
          </a:xfrm>
          <a:prstGeom prst="rect">
            <a:avLst/>
          </a:prstGeom>
          <a:noFill/>
          <a:ln>
            <a:solidFill>
              <a:srgbClr val="00B0F0"/>
            </a:solidFill>
          </a:ln>
        </p:spPr>
        <p:txBody>
          <a:bodyPr wrap="square" rtlCol="0">
            <a:spAutoFit/>
          </a:bodyPr>
          <a:lstStyle/>
          <a:p>
            <a:r>
              <a:rPr lang="de-DE" sz="1400" dirty="0">
                <a:latin typeface="Arial" panose="020B0604020202020204" pitchFamily="34" charset="0"/>
                <a:cs typeface="Arial" panose="020B0604020202020204" pitchFamily="34" charset="0"/>
              </a:rPr>
              <a:t>Mathematik</a:t>
            </a:r>
          </a:p>
        </p:txBody>
      </p:sp>
      <p:sp>
        <p:nvSpPr>
          <p:cNvPr id="16" name="Textfeld 15">
            <a:extLst>
              <a:ext uri="{FF2B5EF4-FFF2-40B4-BE49-F238E27FC236}">
                <a16:creationId xmlns:a16="http://schemas.microsoft.com/office/drawing/2014/main" id="{BD8F3982-F1F6-B64C-BCAA-98501484E539}"/>
              </a:ext>
            </a:extLst>
          </p:cNvPr>
          <p:cNvSpPr txBox="1"/>
          <p:nvPr/>
        </p:nvSpPr>
        <p:spPr>
          <a:xfrm>
            <a:off x="290033" y="2879956"/>
            <a:ext cx="3677624" cy="1169551"/>
          </a:xfrm>
          <a:prstGeom prst="rect">
            <a:avLst/>
          </a:prstGeom>
          <a:solidFill>
            <a:srgbClr val="76D6FF"/>
          </a:solidFill>
          <a:ln>
            <a:solidFill>
              <a:srgbClr val="00B0F0"/>
            </a:solidFill>
          </a:ln>
        </p:spPr>
        <p:txBody>
          <a:bodyPr wrap="square" rtlCol="0">
            <a:spAutoFit/>
          </a:bodyPr>
          <a:lstStyle/>
          <a:p>
            <a:r>
              <a:rPr lang="de-DE" sz="1400" dirty="0">
                <a:latin typeface="Arial" panose="020B0604020202020204" pitchFamily="34" charset="0"/>
                <a:cs typeface="Arial" panose="020B0604020202020204" pitchFamily="34" charset="0"/>
              </a:rPr>
              <a:t>Inhaltsbezogene Kompetenzen:</a:t>
            </a:r>
          </a:p>
          <a:p>
            <a:pPr lvl="1"/>
            <a:r>
              <a:rPr lang="de-DE" sz="1400" dirty="0">
                <a:latin typeface="Arial" panose="020B0604020202020204" pitchFamily="34" charset="0"/>
                <a:cs typeface="Arial" panose="020B0604020202020204" pitchFamily="34" charset="0"/>
              </a:rPr>
              <a:t>Daten Häufigkeit Wahrscheinlichkeit</a:t>
            </a:r>
          </a:p>
          <a:p>
            <a:pPr lvl="1"/>
            <a:r>
              <a:rPr lang="de-DE" sz="1400" dirty="0">
                <a:latin typeface="Arial" panose="020B0604020202020204" pitchFamily="34" charset="0"/>
                <a:cs typeface="Arial" panose="020B0604020202020204" pitchFamily="34" charset="0"/>
              </a:rPr>
              <a:t>Umgang mit Zahlen und Operationen</a:t>
            </a:r>
          </a:p>
          <a:p>
            <a:pPr lvl="1"/>
            <a:r>
              <a:rPr lang="de-DE" sz="1400" dirty="0">
                <a:latin typeface="Arial" panose="020B0604020202020204" pitchFamily="34" charset="0"/>
                <a:cs typeface="Arial" panose="020B0604020202020204" pitchFamily="34" charset="0"/>
              </a:rPr>
              <a:t>Messen und Umgang mit Größen</a:t>
            </a:r>
          </a:p>
          <a:p>
            <a:pPr lvl="1"/>
            <a:r>
              <a:rPr lang="de-DE" sz="1400" dirty="0">
                <a:latin typeface="Arial" panose="020B0604020202020204" pitchFamily="34" charset="0"/>
                <a:cs typeface="Arial" panose="020B0604020202020204" pitchFamily="34" charset="0"/>
              </a:rPr>
              <a:t>Umgang mit Raum und Form</a:t>
            </a:r>
          </a:p>
        </p:txBody>
      </p:sp>
      <p:sp>
        <p:nvSpPr>
          <p:cNvPr id="17" name="Textfeld 16">
            <a:extLst>
              <a:ext uri="{FF2B5EF4-FFF2-40B4-BE49-F238E27FC236}">
                <a16:creationId xmlns:a16="http://schemas.microsoft.com/office/drawing/2014/main" id="{498F2E07-704A-FC4D-AE46-20AE9E8F4F47}"/>
              </a:ext>
            </a:extLst>
          </p:cNvPr>
          <p:cNvSpPr txBox="1"/>
          <p:nvPr/>
        </p:nvSpPr>
        <p:spPr>
          <a:xfrm>
            <a:off x="270977" y="4150563"/>
            <a:ext cx="2928937" cy="1384995"/>
          </a:xfrm>
          <a:prstGeom prst="rect">
            <a:avLst/>
          </a:prstGeom>
          <a:solidFill>
            <a:srgbClr val="76D6FF"/>
          </a:solidFill>
          <a:ln>
            <a:solidFill>
              <a:srgbClr val="00B0F0"/>
            </a:solidFill>
          </a:ln>
        </p:spPr>
        <p:txBody>
          <a:bodyPr wrap="square" rtlCol="0">
            <a:spAutoFit/>
          </a:bodyPr>
          <a:lstStyle/>
          <a:p>
            <a:r>
              <a:rPr lang="de-DE" sz="1400" dirty="0">
                <a:latin typeface="Arial" panose="020B0604020202020204" pitchFamily="34" charset="0"/>
                <a:cs typeface="Arial" panose="020B0604020202020204" pitchFamily="34" charset="0"/>
              </a:rPr>
              <a:t>Prozessbezogene Kompetenzen:</a:t>
            </a:r>
          </a:p>
          <a:p>
            <a:pPr lvl="1"/>
            <a:r>
              <a:rPr lang="de-DE" sz="1400" dirty="0">
                <a:latin typeface="Arial" panose="020B0604020202020204" pitchFamily="34" charset="0"/>
                <a:cs typeface="Arial" panose="020B0604020202020204" pitchFamily="34" charset="0"/>
              </a:rPr>
              <a:t>Problemlösen</a:t>
            </a:r>
          </a:p>
          <a:p>
            <a:pPr lvl="1"/>
            <a:r>
              <a:rPr lang="de-DE" sz="1400" dirty="0">
                <a:latin typeface="Arial" panose="020B0604020202020204" pitchFamily="34" charset="0"/>
                <a:cs typeface="Arial" panose="020B0604020202020204" pitchFamily="34" charset="0"/>
              </a:rPr>
              <a:t>Modellieren</a:t>
            </a:r>
          </a:p>
          <a:p>
            <a:pPr lvl="1"/>
            <a:r>
              <a:rPr lang="de-DE" sz="1400" dirty="0">
                <a:latin typeface="Arial" panose="020B0604020202020204" pitchFamily="34" charset="0"/>
                <a:cs typeface="Arial" panose="020B0604020202020204" pitchFamily="34" charset="0"/>
              </a:rPr>
              <a:t>Kommunizieren</a:t>
            </a:r>
          </a:p>
          <a:p>
            <a:pPr lvl="1"/>
            <a:r>
              <a:rPr lang="de-DE" sz="1400" dirty="0">
                <a:latin typeface="Arial" panose="020B0604020202020204" pitchFamily="34" charset="0"/>
                <a:cs typeface="Arial" panose="020B0604020202020204" pitchFamily="34" charset="0"/>
              </a:rPr>
              <a:t>Argumentieren</a:t>
            </a:r>
          </a:p>
          <a:p>
            <a:pPr lvl="1"/>
            <a:r>
              <a:rPr lang="de-DE" sz="1400" dirty="0">
                <a:latin typeface="Arial" panose="020B0604020202020204" pitchFamily="34" charset="0"/>
                <a:cs typeface="Arial" panose="020B0604020202020204" pitchFamily="34" charset="0"/>
              </a:rPr>
              <a:t>Darstellen</a:t>
            </a:r>
          </a:p>
        </p:txBody>
      </p:sp>
      <p:sp>
        <p:nvSpPr>
          <p:cNvPr id="18" name="Textfeld 17">
            <a:extLst>
              <a:ext uri="{FF2B5EF4-FFF2-40B4-BE49-F238E27FC236}">
                <a16:creationId xmlns:a16="http://schemas.microsoft.com/office/drawing/2014/main" id="{83FE09E9-F678-2340-9FC0-F095AA2DD63C}"/>
              </a:ext>
            </a:extLst>
          </p:cNvPr>
          <p:cNvSpPr txBox="1"/>
          <p:nvPr/>
        </p:nvSpPr>
        <p:spPr>
          <a:xfrm>
            <a:off x="5926757" y="5827683"/>
            <a:ext cx="2928937" cy="307777"/>
          </a:xfrm>
          <a:prstGeom prst="rect">
            <a:avLst/>
          </a:prstGeom>
          <a:noFill/>
          <a:ln>
            <a:solidFill>
              <a:srgbClr val="92D050"/>
            </a:solidFill>
          </a:ln>
        </p:spPr>
        <p:txBody>
          <a:bodyPr wrap="square" rtlCol="0">
            <a:spAutoFit/>
          </a:bodyPr>
          <a:lstStyle/>
          <a:p>
            <a:pPr algn="r"/>
            <a:r>
              <a:rPr lang="de-DE" sz="1400" dirty="0">
                <a:latin typeface="Arial" panose="020B0604020202020204" pitchFamily="34" charset="0"/>
                <a:cs typeface="Arial" panose="020B0604020202020204" pitchFamily="34" charset="0"/>
              </a:rPr>
              <a:t>Informatik</a:t>
            </a:r>
          </a:p>
        </p:txBody>
      </p:sp>
      <p:sp>
        <p:nvSpPr>
          <p:cNvPr id="19" name="Textfeld 18">
            <a:extLst>
              <a:ext uri="{FF2B5EF4-FFF2-40B4-BE49-F238E27FC236}">
                <a16:creationId xmlns:a16="http://schemas.microsoft.com/office/drawing/2014/main" id="{C49D97A6-32A0-4E4F-899E-55774B0AF1AF}"/>
              </a:ext>
            </a:extLst>
          </p:cNvPr>
          <p:cNvSpPr txBox="1"/>
          <p:nvPr/>
        </p:nvSpPr>
        <p:spPr>
          <a:xfrm>
            <a:off x="5235551" y="3098321"/>
            <a:ext cx="3677624" cy="1384995"/>
          </a:xfrm>
          <a:prstGeom prst="rect">
            <a:avLst/>
          </a:prstGeom>
          <a:solidFill>
            <a:schemeClr val="accent6">
              <a:lumMod val="40000"/>
              <a:lumOff val="60000"/>
            </a:schemeClr>
          </a:solidFill>
          <a:ln>
            <a:solidFill>
              <a:srgbClr val="00B0F0"/>
            </a:solidFill>
          </a:ln>
        </p:spPr>
        <p:txBody>
          <a:bodyPr wrap="square" rtlCol="0">
            <a:spAutoFit/>
          </a:bodyPr>
          <a:lstStyle/>
          <a:p>
            <a:r>
              <a:rPr lang="de-DE" sz="1400" dirty="0">
                <a:latin typeface="Arial" panose="020B0604020202020204" pitchFamily="34" charset="0"/>
                <a:cs typeface="Arial" panose="020B0604020202020204" pitchFamily="34" charset="0"/>
              </a:rPr>
              <a:t>Inhaltsbezogene Kompetenzen:</a:t>
            </a:r>
          </a:p>
          <a:p>
            <a:pPr lvl="1"/>
            <a:r>
              <a:rPr lang="de-DE" sz="1400" dirty="0">
                <a:latin typeface="Arial" panose="020B0604020202020204" pitchFamily="34" charset="0"/>
                <a:cs typeface="Arial" panose="020B0604020202020204" pitchFamily="34" charset="0"/>
              </a:rPr>
              <a:t>Informationen und Daten</a:t>
            </a:r>
          </a:p>
          <a:p>
            <a:pPr lvl="1"/>
            <a:r>
              <a:rPr lang="de-DE" sz="1400" dirty="0">
                <a:latin typeface="Arial" panose="020B0604020202020204" pitchFamily="34" charset="0"/>
                <a:cs typeface="Arial" panose="020B0604020202020204" pitchFamily="34" charset="0"/>
              </a:rPr>
              <a:t>Algorithmen</a:t>
            </a:r>
          </a:p>
          <a:p>
            <a:pPr lvl="1"/>
            <a:r>
              <a:rPr lang="de-DE" sz="1400" dirty="0">
                <a:latin typeface="Arial" panose="020B0604020202020204" pitchFamily="34" charset="0"/>
                <a:cs typeface="Arial" panose="020B0604020202020204" pitchFamily="34" charset="0"/>
              </a:rPr>
              <a:t>Sprache und Automaten</a:t>
            </a:r>
          </a:p>
          <a:p>
            <a:pPr lvl="1"/>
            <a:r>
              <a:rPr lang="de-DE" sz="1400" dirty="0">
                <a:latin typeface="Arial" panose="020B0604020202020204" pitchFamily="34" charset="0"/>
                <a:cs typeface="Arial" panose="020B0604020202020204" pitchFamily="34" charset="0"/>
              </a:rPr>
              <a:t>Informatiksysteme</a:t>
            </a:r>
          </a:p>
          <a:p>
            <a:pPr lvl="1"/>
            <a:r>
              <a:rPr lang="de-DE" sz="1400" dirty="0">
                <a:latin typeface="Arial" panose="020B0604020202020204" pitchFamily="34" charset="0"/>
                <a:cs typeface="Arial" panose="020B0604020202020204" pitchFamily="34" charset="0"/>
              </a:rPr>
              <a:t>Informatik, Mensch und Gesellschaft </a:t>
            </a:r>
          </a:p>
        </p:txBody>
      </p:sp>
      <p:sp>
        <p:nvSpPr>
          <p:cNvPr id="20" name="Textfeld 19">
            <a:extLst>
              <a:ext uri="{FF2B5EF4-FFF2-40B4-BE49-F238E27FC236}">
                <a16:creationId xmlns:a16="http://schemas.microsoft.com/office/drawing/2014/main" id="{FF39AC2A-7CC5-CD4C-AC1D-39D4B88E5876}"/>
              </a:ext>
            </a:extLst>
          </p:cNvPr>
          <p:cNvSpPr txBox="1"/>
          <p:nvPr/>
        </p:nvSpPr>
        <p:spPr>
          <a:xfrm>
            <a:off x="5643564" y="4569591"/>
            <a:ext cx="3245956" cy="1169551"/>
          </a:xfrm>
          <a:prstGeom prst="rect">
            <a:avLst/>
          </a:prstGeom>
          <a:solidFill>
            <a:schemeClr val="accent6">
              <a:lumMod val="40000"/>
              <a:lumOff val="60000"/>
            </a:schemeClr>
          </a:solidFill>
          <a:ln>
            <a:solidFill>
              <a:srgbClr val="00B0F0"/>
            </a:solidFill>
          </a:ln>
        </p:spPr>
        <p:txBody>
          <a:bodyPr wrap="square" rtlCol="0">
            <a:spAutoFit/>
          </a:bodyPr>
          <a:lstStyle/>
          <a:p>
            <a:r>
              <a:rPr lang="de-DE" sz="1400" dirty="0">
                <a:latin typeface="Arial" panose="020B0604020202020204" pitchFamily="34" charset="0"/>
                <a:cs typeface="Arial" panose="020B0604020202020204" pitchFamily="34" charset="0"/>
              </a:rPr>
              <a:t>Prozessbezogene Kompetenzen:</a:t>
            </a:r>
          </a:p>
          <a:p>
            <a:pPr lvl="1"/>
            <a:r>
              <a:rPr lang="de-DE" sz="1400" dirty="0">
                <a:latin typeface="Arial" panose="020B0604020202020204" pitchFamily="34" charset="0"/>
                <a:cs typeface="Arial" panose="020B0604020202020204" pitchFamily="34" charset="0"/>
              </a:rPr>
              <a:t>Modellieren und implementieren</a:t>
            </a:r>
          </a:p>
          <a:p>
            <a:pPr lvl="1"/>
            <a:r>
              <a:rPr lang="de-DE" sz="1400" dirty="0">
                <a:latin typeface="Arial" panose="020B0604020202020204" pitchFamily="34" charset="0"/>
                <a:cs typeface="Arial" panose="020B0604020202020204" pitchFamily="34" charset="0"/>
              </a:rPr>
              <a:t>Begründen und Bewerten </a:t>
            </a:r>
          </a:p>
          <a:p>
            <a:pPr lvl="1"/>
            <a:r>
              <a:rPr lang="de-DE" sz="1400" dirty="0">
                <a:latin typeface="Arial" panose="020B0604020202020204" pitchFamily="34" charset="0"/>
                <a:cs typeface="Arial" panose="020B0604020202020204" pitchFamily="34" charset="0"/>
              </a:rPr>
              <a:t>Strukturieren und Vernetzen</a:t>
            </a:r>
          </a:p>
          <a:p>
            <a:pPr lvl="1"/>
            <a:r>
              <a:rPr lang="de-DE" sz="1400" dirty="0">
                <a:latin typeface="Arial" panose="020B0604020202020204" pitchFamily="34" charset="0"/>
                <a:cs typeface="Arial" panose="020B0604020202020204" pitchFamily="34" charset="0"/>
              </a:rPr>
              <a:t>Kommunizieren und Kooperieren</a:t>
            </a:r>
          </a:p>
        </p:txBody>
      </p:sp>
      <p:sp>
        <p:nvSpPr>
          <p:cNvPr id="7" name="Titel 1">
            <a:extLst>
              <a:ext uri="{FF2B5EF4-FFF2-40B4-BE49-F238E27FC236}">
                <a16:creationId xmlns:a16="http://schemas.microsoft.com/office/drawing/2014/main" id="{A682BE12-AC51-B6C5-8FE6-51E80C55A5AE}"/>
              </a:ext>
            </a:extLst>
          </p:cNvPr>
          <p:cNvSpPr>
            <a:spLocks noGrp="1"/>
          </p:cNvSpPr>
          <p:nvPr>
            <p:ph type="title"/>
          </p:nvPr>
        </p:nvSpPr>
        <p:spPr>
          <a:xfrm>
            <a:off x="1096422" y="382774"/>
            <a:ext cx="8047577" cy="603704"/>
          </a:xfrm>
        </p:spPr>
        <p:txBody>
          <a:bodyPr>
            <a:noAutofit/>
          </a:bodyPr>
          <a:lstStyle/>
          <a:p>
            <a:r>
              <a:rPr lang="de-DE" sz="2400" dirty="0"/>
              <a:t>Medienkompetenzrahmen, Mathematik und Informatik</a:t>
            </a:r>
          </a:p>
        </p:txBody>
      </p:sp>
    </p:spTree>
    <p:extLst>
      <p:ext uri="{BB962C8B-B14F-4D97-AF65-F5344CB8AC3E}">
        <p14:creationId xmlns:p14="http://schemas.microsoft.com/office/powerpoint/2010/main" val="111343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15</a:t>
            </a:fld>
            <a:endParaRPr lang="de-DE" dirty="0"/>
          </a:p>
        </p:txBody>
      </p:sp>
      <p:sp>
        <p:nvSpPr>
          <p:cNvPr id="8" name="Gefaltete Ecke 7"/>
          <p:cNvSpPr/>
          <p:nvPr/>
        </p:nvSpPr>
        <p:spPr>
          <a:xfrm>
            <a:off x="1244600" y="1983776"/>
            <a:ext cx="61214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200" dirty="0">
                <a:solidFill>
                  <a:schemeClr val="tx1"/>
                </a:solidFill>
                <a:latin typeface="Arial" panose="020B0604020202020204" pitchFamily="34" charset="0"/>
                <a:cs typeface="Arial" panose="020B0604020202020204" pitchFamily="34" charset="0"/>
              </a:rPr>
              <a:t>Die Aspekte </a:t>
            </a:r>
            <a:r>
              <a:rPr lang="de-DE" sz="2200" b="1" dirty="0">
                <a:solidFill>
                  <a:schemeClr val="tx1"/>
                </a:solidFill>
                <a:latin typeface="Arial" panose="020B0604020202020204" pitchFamily="34" charset="0"/>
                <a:cs typeface="Arial" panose="020B0604020202020204" pitchFamily="34" charset="0"/>
              </a:rPr>
              <a:t>Problemlösen</a:t>
            </a:r>
            <a:r>
              <a:rPr lang="de-DE" sz="2200" dirty="0">
                <a:solidFill>
                  <a:schemeClr val="tx1"/>
                </a:solidFill>
                <a:latin typeface="Arial" panose="020B0604020202020204" pitchFamily="34" charset="0"/>
                <a:cs typeface="Arial" panose="020B0604020202020204" pitchFamily="34" charset="0"/>
              </a:rPr>
              <a:t>, </a:t>
            </a:r>
            <a:r>
              <a:rPr lang="de-DE" sz="2200" b="1" dirty="0">
                <a:solidFill>
                  <a:schemeClr val="tx1"/>
                </a:solidFill>
                <a:latin typeface="Arial" panose="020B0604020202020204" pitchFamily="34" charset="0"/>
                <a:cs typeface="Arial" panose="020B0604020202020204" pitchFamily="34" charset="0"/>
              </a:rPr>
              <a:t>Modellieren</a:t>
            </a:r>
            <a:r>
              <a:rPr lang="de-DE" sz="2200" dirty="0">
                <a:solidFill>
                  <a:schemeClr val="tx1"/>
                </a:solidFill>
                <a:latin typeface="Arial" panose="020B0604020202020204" pitchFamily="34" charset="0"/>
                <a:cs typeface="Arial" panose="020B0604020202020204" pitchFamily="34" charset="0"/>
              </a:rPr>
              <a:t> und </a:t>
            </a:r>
            <a:r>
              <a:rPr lang="de-DE" sz="2200" b="1" dirty="0">
                <a:solidFill>
                  <a:schemeClr val="tx1"/>
                </a:solidFill>
                <a:latin typeface="Arial" panose="020B0604020202020204" pitchFamily="34" charset="0"/>
                <a:cs typeface="Arial" panose="020B0604020202020204" pitchFamily="34" charset="0"/>
              </a:rPr>
              <a:t>Algorithmen</a:t>
            </a:r>
            <a:r>
              <a:rPr lang="de-DE" sz="2200" dirty="0">
                <a:solidFill>
                  <a:schemeClr val="tx1"/>
                </a:solidFill>
                <a:latin typeface="Arial" panose="020B0604020202020204" pitchFamily="34" charset="0"/>
                <a:cs typeface="Arial" panose="020B0604020202020204" pitchFamily="34" charset="0"/>
              </a:rPr>
              <a:t> des Medienkompetenzrahmens und der Informatik zeigen Bezüge zum Mathematikunterricht. </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227"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87FA63D-8EB8-61CE-FE56-4EEE2112CF9C}"/>
              </a:ext>
            </a:extLst>
          </p:cNvPr>
          <p:cNvSpPr>
            <a:spLocks noGrp="1"/>
          </p:cNvSpPr>
          <p:nvPr>
            <p:ph type="title"/>
          </p:nvPr>
        </p:nvSpPr>
        <p:spPr>
          <a:xfrm>
            <a:off x="1096422" y="382774"/>
            <a:ext cx="8047577" cy="603704"/>
          </a:xfrm>
        </p:spPr>
        <p:txBody>
          <a:bodyPr>
            <a:noAutofit/>
          </a:bodyPr>
          <a:lstStyle/>
          <a:p>
            <a:r>
              <a:rPr lang="de-DE" sz="2400" dirty="0"/>
              <a:t>Medienkompetenzrahmen, Mathematik und Informatik</a:t>
            </a:r>
          </a:p>
        </p:txBody>
      </p:sp>
    </p:spTree>
    <p:extLst>
      <p:ext uri="{BB962C8B-B14F-4D97-AF65-F5344CB8AC3E}">
        <p14:creationId xmlns:p14="http://schemas.microsoft.com/office/powerpoint/2010/main" val="355992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418927" cy="4721837"/>
          </a:xfrm>
        </p:spPr>
        <p:txBody>
          <a:bodyPr/>
          <a:lstStyle/>
          <a:p>
            <a:r>
              <a:rPr lang="de-DE" sz="1900" dirty="0"/>
              <a:t>Informatische Bildung in der Grundschule</a:t>
            </a:r>
          </a:p>
          <a:p>
            <a:r>
              <a:rPr lang="de-DE" sz="1900" dirty="0"/>
              <a:t>Medienkompetenzrahmen, Mathematik und Informatik </a:t>
            </a:r>
          </a:p>
          <a:p>
            <a:r>
              <a:rPr lang="de-DE" sz="1900" b="1" dirty="0"/>
              <a:t>Informatische Bildung (Hintergründe und Praxisbeispiele)</a:t>
            </a:r>
          </a:p>
          <a:p>
            <a:pPr lvl="1"/>
            <a:r>
              <a:rPr lang="de-DE" sz="1900" b="1" dirty="0"/>
              <a:t>Informationen und Daten</a:t>
            </a:r>
          </a:p>
          <a:p>
            <a:pPr lvl="1"/>
            <a:r>
              <a:rPr lang="de-DE" sz="1900" dirty="0"/>
              <a:t>Algorithmen</a:t>
            </a:r>
          </a:p>
          <a:p>
            <a:pPr lvl="1"/>
            <a:r>
              <a:rPr lang="de-DE" sz="1900" dirty="0"/>
              <a:t>Sprache und Automaten</a:t>
            </a:r>
          </a:p>
          <a:p>
            <a:r>
              <a:rPr lang="de-DE" sz="1900"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Tree>
    <p:extLst>
      <p:ext uri="{BB962C8B-B14F-4D97-AF65-F5344CB8AC3E}">
        <p14:creationId xmlns:p14="http://schemas.microsoft.com/office/powerpoint/2010/main" val="3119676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24" name="Textplatzhalter 23">
            <a:extLst>
              <a:ext uri="{FF2B5EF4-FFF2-40B4-BE49-F238E27FC236}">
                <a16:creationId xmlns:a16="http://schemas.microsoft.com/office/drawing/2014/main" id="{D7DE5AF6-8BB1-0D4A-9381-DD1C01FE325C}"/>
              </a:ext>
            </a:extLst>
          </p:cNvPr>
          <p:cNvSpPr>
            <a:spLocks noGrp="1"/>
          </p:cNvSpPr>
          <p:nvPr>
            <p:ph type="body" sz="quarter" idx="13"/>
          </p:nvPr>
        </p:nvSpPr>
        <p:spPr>
          <a:xfrm>
            <a:off x="359287" y="1163637"/>
            <a:ext cx="7009509" cy="445628"/>
          </a:xfrm>
        </p:spPr>
        <p:txBody>
          <a:bodyPr/>
          <a:lstStyle/>
          <a:p>
            <a:r>
              <a:rPr lang="de-DE" dirty="0"/>
              <a:t>HINWEISE ZU DEN FOLIEN 19-38</a:t>
            </a:r>
          </a:p>
        </p:txBody>
      </p:sp>
      <p:sp>
        <p:nvSpPr>
          <p:cNvPr id="5" name="Textfeld 4">
            <a:extLst>
              <a:ext uri="{FF2B5EF4-FFF2-40B4-BE49-F238E27FC236}">
                <a16:creationId xmlns:a16="http://schemas.microsoft.com/office/drawing/2014/main" id="{6EBFF9B7-673A-7B4B-82A2-E1FEB38BDE0D}"/>
              </a:ext>
            </a:extLst>
          </p:cNvPr>
          <p:cNvSpPr txBox="1"/>
          <p:nvPr/>
        </p:nvSpPr>
        <p:spPr>
          <a:xfrm>
            <a:off x="359286" y="1610123"/>
            <a:ext cx="8579997" cy="452431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Informatik wird häufig mit dem Programmieren gleichgesetzt. Dass Informatik aber viel mehr als nur Programmieren ist, soll in dieser Phase deutlich werden. Zudem wird den Teilnehmenden durch die nähere Beleuchtung der einzelnen Bereiche der Informatik ein Überblick über die Informatik und die für die Schule relevanten Inhalte geboten.</a:t>
            </a:r>
          </a:p>
          <a:p>
            <a:r>
              <a:rPr lang="de-DE" dirty="0">
                <a:latin typeface="Arial" panose="020B0604020202020204" pitchFamily="34" charset="0"/>
                <a:cs typeface="Arial" panose="020B0604020202020204" pitchFamily="34" charset="0"/>
              </a:rPr>
              <a:t>An einigen Stellen wird bereits deutlich, wie eng sich Informatik und Mathematik miteinander verzahnen lassen. Insbesondere die prozessbezogenen Kompetenzen weisen sehr deutliche Gemeinsamkeiten auf. Durch die informatischen Inhalte lassen sich daher oftmals auch Kompetenzen fördern, die auch für die Mathematik von Bedeutung sind. Nicht immer sind die Schwerpunkte identisch und manche Begriffe sind inhaltlich etwas anders gefüllt. Insgesamt lässt sich aber festhalten, dass die Vernetzung der beiden Bereiche dem Mathematiklernen dienlich sein kann. </a:t>
            </a:r>
          </a:p>
          <a:p>
            <a:r>
              <a:rPr lang="de-DE" dirty="0">
                <a:latin typeface="Arial" panose="020B0604020202020204" pitchFamily="34" charset="0"/>
                <a:cs typeface="Arial" panose="020B0604020202020204" pitchFamily="34" charset="0"/>
              </a:rPr>
              <a:t>Zur Begriffsklärung der Inhaltsbereiche der Informatik wird auf den folgenden Folien näher auf diese eingegangen.</a:t>
            </a:r>
            <a:endParaRPr lang="de-DE" dirty="0"/>
          </a:p>
          <a:p>
            <a:pPr marL="285750" indent="-285750">
              <a:buFont typeface="Arial" panose="020B0604020202020204" pitchFamily="34" charset="0"/>
              <a:buChar char="•"/>
            </a:pPr>
            <a:endParaRPr lang="de-DE" dirty="0"/>
          </a:p>
        </p:txBody>
      </p:sp>
      <p:sp>
        <p:nvSpPr>
          <p:cNvPr id="7" name="Titel 1">
            <a:extLst>
              <a:ext uri="{FF2B5EF4-FFF2-40B4-BE49-F238E27FC236}">
                <a16:creationId xmlns:a16="http://schemas.microsoft.com/office/drawing/2014/main" id="{BCBB8044-3301-384A-9B1A-A3B390EB5F72}"/>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428129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24" name="Textplatzhalter 23">
            <a:extLst>
              <a:ext uri="{FF2B5EF4-FFF2-40B4-BE49-F238E27FC236}">
                <a16:creationId xmlns:a16="http://schemas.microsoft.com/office/drawing/2014/main" id="{D7DE5AF6-8BB1-0D4A-9381-DD1C01FE325C}"/>
              </a:ext>
            </a:extLst>
          </p:cNvPr>
          <p:cNvSpPr>
            <a:spLocks noGrp="1"/>
          </p:cNvSpPr>
          <p:nvPr>
            <p:ph type="body" sz="quarter" idx="13"/>
          </p:nvPr>
        </p:nvSpPr>
        <p:spPr>
          <a:xfrm>
            <a:off x="359287" y="1163637"/>
            <a:ext cx="7009509" cy="445628"/>
          </a:xfrm>
        </p:spPr>
        <p:txBody>
          <a:bodyPr/>
          <a:lstStyle/>
          <a:p>
            <a:r>
              <a:rPr lang="de-DE" dirty="0"/>
              <a:t>HNWEISE ZU DEN FOLIEN 18-26</a:t>
            </a:r>
          </a:p>
        </p:txBody>
      </p:sp>
      <p:sp>
        <p:nvSpPr>
          <p:cNvPr id="5" name="Textfeld 4">
            <a:extLst>
              <a:ext uri="{FF2B5EF4-FFF2-40B4-BE49-F238E27FC236}">
                <a16:creationId xmlns:a16="http://schemas.microsoft.com/office/drawing/2014/main" id="{6EBFF9B7-673A-7B4B-82A2-E1FEB38BDE0D}"/>
              </a:ext>
            </a:extLst>
          </p:cNvPr>
          <p:cNvSpPr txBox="1"/>
          <p:nvPr/>
        </p:nvSpPr>
        <p:spPr>
          <a:xfrm>
            <a:off x="359286" y="1610123"/>
            <a:ext cx="8579997" cy="5003934"/>
          </a:xfrm>
          <a:prstGeom prst="rect">
            <a:avLst/>
          </a:prstGeom>
          <a:noFill/>
        </p:spPr>
        <p:txBody>
          <a:bodyPr wrap="square" rtlCol="0">
            <a:spAutoFit/>
          </a:bodyPr>
          <a:lstStyle/>
          <a:p>
            <a:pPr>
              <a:lnSpc>
                <a:spcPts val="1740"/>
              </a:lnSpc>
            </a:pPr>
            <a:r>
              <a:rPr lang="de-DE" sz="1300" b="1" dirty="0">
                <a:latin typeface="Arial" panose="020B0604020202020204" pitchFamily="34" charset="0"/>
                <a:cs typeface="Arial" panose="020B0604020202020204" pitchFamily="34" charset="0"/>
              </a:rPr>
              <a:t>Hinweis: </a:t>
            </a:r>
            <a:r>
              <a:rPr lang="de-DE" sz="1300" dirty="0">
                <a:latin typeface="Arial" panose="020B0604020202020204" pitchFamily="34" charset="0"/>
                <a:cs typeface="Arial" panose="020B0604020202020204" pitchFamily="34" charset="0"/>
              </a:rPr>
              <a:t>In Modul 5 (Umgang mit DHW) werden die aufgeführten Beispiele ausführlicher thematisiert. Daher ist der Teil „Informationen und Daten“ in dieser Präsentation optional und kann genutzt werden, falls Modul 5 nicht durchgeführt wurde.</a:t>
            </a:r>
          </a:p>
          <a:p>
            <a:pPr>
              <a:lnSpc>
                <a:spcPts val="1740"/>
              </a:lnSpc>
              <a:spcBef>
                <a:spcPts val="0"/>
              </a:spcBef>
            </a:pPr>
            <a:endParaRPr lang="de-DE" sz="1300" b="1" dirty="0">
              <a:latin typeface="Arial" panose="020B0604020202020204" pitchFamily="34" charset="0"/>
              <a:cs typeface="Arial" panose="020B0604020202020204" pitchFamily="34" charset="0"/>
            </a:endParaRPr>
          </a:p>
          <a:p>
            <a:pPr>
              <a:lnSpc>
                <a:spcPts val="1740"/>
              </a:lnSpc>
              <a:spcBef>
                <a:spcPts val="0"/>
              </a:spcBef>
            </a:pPr>
            <a:r>
              <a:rPr lang="de-DE" sz="1300" b="1" dirty="0">
                <a:latin typeface="Arial" panose="020B0604020202020204" pitchFamily="34" charset="0"/>
                <a:cs typeface="Arial" panose="020B0604020202020204" pitchFamily="34" charset="0"/>
              </a:rPr>
              <a:t>Kernbotschaft (Folie 26):</a:t>
            </a:r>
          </a:p>
          <a:p>
            <a:pPr marL="285750" indent="-285750">
              <a:lnSpc>
                <a:spcPts val="1740"/>
              </a:lnSpc>
              <a:buFont typeface="Arial" panose="020B0604020202020204" pitchFamily="34" charset="0"/>
              <a:buChar char="•"/>
            </a:pPr>
            <a:r>
              <a:rPr lang="de-DE" sz="1300" b="1" dirty="0">
                <a:solidFill>
                  <a:schemeClr val="tx1"/>
                </a:solidFill>
                <a:latin typeface="Arial" panose="020B0604020202020204" pitchFamily="34" charset="0"/>
                <a:cs typeface="Arial" panose="020B0604020202020204" pitchFamily="34" charset="0"/>
              </a:rPr>
              <a:t>Lernende erhalten durch Software Gelegenheit, auch umfangreiche Datensätze schnell aufzubereiten, darzustellen und an diesen zu explorieren.</a:t>
            </a:r>
            <a:endParaRPr lang="de-DE" sz="1300" b="1"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Folie 19-20: Im Bereich Informationen und Daten wird zunächst abgegrenzt zwischen dem analogem und digitalem. Das bietet sich an dieser Stelle an, weil digitale Medien z.B. durch das automatisierte Erstellen von Diagrammen aus Datensätzen dem Anwender oder der Anwenderin einen wesentlichen Schritt, nämlich das grafische Aufbereiten der Daten, abnehmen. Für das Verständnis von Diagrammen und den Zusammenhängen zwischen Datensätzen und grafischen Darstellungen ist dies aber nicht lernförderlich, im Gegenteil, den Lernenden bleibt so verborgen, welche Überlegungen beim Erstellen von Diagrammen zu machen sind und wie Datensätze und Darstellung miteinander zusammenhängen. Das ist eine wichtige Grundlage, um Diagramme lesen und verstehen zu können. Kinder sollten in der Grundschule daher zunächst analog vorgehen, wenn sie Diagramme (möglichst zu selbst erstellten Datensätzen, z.B. einer Umfrage) erstellen.</a:t>
            </a:r>
          </a:p>
          <a:p>
            <a:endParaRPr lang="de-DE" sz="1300" dirty="0">
              <a:latin typeface="Arial" panose="020B0604020202020204" pitchFamily="34" charset="0"/>
              <a:cs typeface="Arial" panose="020B0604020202020204" pitchFamily="34" charset="0"/>
            </a:endParaRPr>
          </a:p>
          <a:p>
            <a:r>
              <a:rPr lang="de-DE" sz="1300" dirty="0">
                <a:latin typeface="Arial" panose="020B0604020202020204" pitchFamily="34" charset="0"/>
                <a:cs typeface="Arial" panose="020B0604020202020204" pitchFamily="34" charset="0"/>
              </a:rPr>
              <a:t>Folie 21-22: Der Einsatz digitaler Medien bietet sich an, wenn Kinder verstanden haben, wie Daten, Informationen und verschiedene Darstellungen zusammenhängen. Dann können einige der Prozesse beim Erstellen von Diagrammen an das Medium abgegeben werden, um sich anderen Inhalten fokussiert widmen zu können.</a:t>
            </a:r>
          </a:p>
          <a:p>
            <a:endParaRPr lang="de-DE" sz="13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sz="13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Folie 24: Aktivität (Hinweise s. Folie 23)</a:t>
            </a:r>
          </a:p>
          <a:p>
            <a:endParaRPr lang="de-DE" sz="1300"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BCBB8044-3301-384A-9B1A-A3B390EB5F72}"/>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418355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422D0-05FE-4147-A062-C154D95D1E20}"/>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FFE3C619-3175-974B-BECF-03D6A1D2DE38}"/>
              </a:ext>
            </a:extLst>
          </p:cNvPr>
          <p:cNvSpPr>
            <a:spLocks noGrp="1"/>
          </p:cNvSpPr>
          <p:nvPr>
            <p:ph type="body" sz="quarter" idx="13"/>
          </p:nvPr>
        </p:nvSpPr>
        <p:spPr>
          <a:xfrm>
            <a:off x="1096423" y="4134423"/>
            <a:ext cx="6084611" cy="2033015"/>
          </a:xfrm>
        </p:spPr>
        <p:txBody>
          <a:bodyPr/>
          <a:lstStyle/>
          <a:p>
            <a:r>
              <a:rPr lang="de-DE" dirty="0"/>
              <a:t>Welche Aspekte zu den Begriffen DATEN und INFORMATIONEN, die in Ihrem Unterricht bereits von Bedeutung sind, fallen Ihnen ein?</a:t>
            </a:r>
          </a:p>
        </p:txBody>
      </p:sp>
      <p:sp>
        <p:nvSpPr>
          <p:cNvPr id="4" name="Textplatzhalter 3">
            <a:extLst>
              <a:ext uri="{FF2B5EF4-FFF2-40B4-BE49-F238E27FC236}">
                <a16:creationId xmlns:a16="http://schemas.microsoft.com/office/drawing/2014/main" id="{DB601435-658D-5348-B43B-DB3F1C67660D}"/>
              </a:ext>
            </a:extLst>
          </p:cNvPr>
          <p:cNvSpPr>
            <a:spLocks noGrp="1"/>
          </p:cNvSpPr>
          <p:nvPr>
            <p:ph type="body" sz="quarter" idx="14"/>
          </p:nvPr>
        </p:nvSpPr>
        <p:spPr/>
        <p:txBody>
          <a:bodyPr>
            <a:normAutofit lnSpcReduction="10000"/>
          </a:bodyPr>
          <a:lstStyle/>
          <a:p>
            <a:r>
              <a:rPr lang="de-DE" dirty="0">
                <a:ea typeface="Times New Roman" panose="02020603050405020304" pitchFamily="18" charset="0"/>
              </a:rPr>
              <a:t>Daten sind auch im Lebenskontext von Kindern allgegenwärtig. </a:t>
            </a:r>
          </a:p>
          <a:p>
            <a:r>
              <a:rPr lang="de-DE" dirty="0">
                <a:ea typeface="Times New Roman" panose="02020603050405020304" pitchFamily="18" charset="0"/>
              </a:rPr>
              <a:t>Werden sie in bestimmten Kontexten gedeutet, werden sie zu Informationen</a:t>
            </a:r>
            <a:r>
              <a:rPr lang="de-DE" sz="1300" dirty="0">
                <a:ea typeface="Times New Roman" panose="02020603050405020304" pitchFamily="18" charset="0"/>
              </a:rPr>
              <a:t> (Best et al., 2019, S.9). </a:t>
            </a:r>
            <a:endParaRPr lang="de-DE" sz="1300" dirty="0"/>
          </a:p>
          <a:p>
            <a:endParaRPr lang="de-DE" dirty="0"/>
          </a:p>
        </p:txBody>
      </p:sp>
      <p:sp>
        <p:nvSpPr>
          <p:cNvPr id="5" name="Datumsplatzhalter 4">
            <a:extLst>
              <a:ext uri="{FF2B5EF4-FFF2-40B4-BE49-F238E27FC236}">
                <a16:creationId xmlns:a16="http://schemas.microsoft.com/office/drawing/2014/main" id="{0DDBB8EC-C2E9-F04D-86AE-AF59E3BBF67F}"/>
              </a:ext>
            </a:extLst>
          </p:cNvPr>
          <p:cNvSpPr>
            <a:spLocks noGrp="1"/>
          </p:cNvSpPr>
          <p:nvPr>
            <p:ph type="dt" sz="half" idx="10"/>
          </p:nvPr>
        </p:nvSpPr>
        <p:spPr/>
        <p:txBody>
          <a:bodyPr/>
          <a:lstStyle/>
          <a:p>
            <a:pPr>
              <a:lnSpc>
                <a:spcPct val="150000"/>
              </a:lnSpc>
            </a:pPr>
            <a:fld id="{4DA06E8E-8117-9C49-A340-82E8C0F48BD0}" type="datetime6">
              <a:rPr lang="de-DE" smtClean="0"/>
              <a:t>Dezember 23</a:t>
            </a:fld>
            <a:endParaRPr lang="de-DE" dirty="0"/>
          </a:p>
        </p:txBody>
      </p:sp>
      <p:sp>
        <p:nvSpPr>
          <p:cNvPr id="6" name="Foliennummernplatzhalter 5">
            <a:extLst>
              <a:ext uri="{FF2B5EF4-FFF2-40B4-BE49-F238E27FC236}">
                <a16:creationId xmlns:a16="http://schemas.microsoft.com/office/drawing/2014/main" id="{60AED7B4-7632-BE4D-B5CC-40763038A491}"/>
              </a:ext>
            </a:extLst>
          </p:cNvPr>
          <p:cNvSpPr>
            <a:spLocks noGrp="1"/>
          </p:cNvSpPr>
          <p:nvPr>
            <p:ph type="sldNum" sz="quarter" idx="12"/>
          </p:nvPr>
        </p:nvSpPr>
        <p:spPr/>
        <p:txBody>
          <a:bodyPr/>
          <a:lstStyle/>
          <a:p>
            <a:fld id="{C3752B7C-18A9-864D-BBCB-54A9F41B5594}" type="slidenum">
              <a:rPr lang="de-DE" smtClean="0"/>
              <a:pPr/>
              <a:t>19</a:t>
            </a:fld>
            <a:endParaRPr lang="de-DE" dirty="0"/>
          </a:p>
        </p:txBody>
      </p:sp>
      <p:pic>
        <p:nvPicPr>
          <p:cNvPr id="7" name="Inhaltsplatzhalter 6">
            <a:extLst>
              <a:ext uri="{FF2B5EF4-FFF2-40B4-BE49-F238E27FC236}">
                <a16:creationId xmlns:a16="http://schemas.microsoft.com/office/drawing/2014/main" id="{CA300775-AF5B-6C42-95FD-94A67827CA4B}"/>
              </a:ext>
            </a:extLst>
          </p:cNvPr>
          <p:cNvPicPr>
            <a:picLocks noChangeAspect="1"/>
          </p:cNvPicPr>
          <p:nvPr/>
        </p:nvPicPr>
        <p:blipFill>
          <a:blip r:embed="rId3"/>
          <a:stretch>
            <a:fillRect/>
          </a:stretch>
        </p:blipFill>
        <p:spPr>
          <a:xfrm>
            <a:off x="7181034" y="3758347"/>
            <a:ext cx="1492625" cy="1361151"/>
          </a:xfrm>
          <a:prstGeom prst="rect">
            <a:avLst/>
          </a:prstGeom>
        </p:spPr>
      </p:pic>
      <p:cxnSp>
        <p:nvCxnSpPr>
          <p:cNvPr id="8" name="Gekrümmte Verbindung 7">
            <a:extLst>
              <a:ext uri="{FF2B5EF4-FFF2-40B4-BE49-F238E27FC236}">
                <a16:creationId xmlns:a16="http://schemas.microsoft.com/office/drawing/2014/main" id="{F9D82CB1-7E15-4B4B-8008-BD9F464DE572}"/>
              </a:ext>
            </a:extLst>
          </p:cNvPr>
          <p:cNvCxnSpPr>
            <a:cxnSpLocks/>
          </p:cNvCxnSpPr>
          <p:nvPr/>
        </p:nvCxnSpPr>
        <p:spPr>
          <a:xfrm flipV="1">
            <a:off x="8213481" y="4345259"/>
            <a:ext cx="327341" cy="18732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98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ED78-2295-0E44-A57D-E60BD6800B4F}"/>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7F6E46E5-00C9-4843-BAB3-26E397224067}"/>
              </a:ext>
            </a:extLst>
          </p:cNvPr>
          <p:cNvSpPr>
            <a:spLocks noGrp="1"/>
          </p:cNvSpPr>
          <p:nvPr>
            <p:ph type="body" sz="quarter" idx="13"/>
          </p:nvPr>
        </p:nvSpPr>
        <p:spPr/>
        <p:txBody>
          <a:bodyPr/>
          <a:lstStyle/>
          <a:p>
            <a:r>
              <a:rPr lang="de-DE" dirty="0"/>
              <a:t>VOM ANALOGEN ZUM DIGITALEN</a:t>
            </a:r>
          </a:p>
        </p:txBody>
      </p:sp>
      <p:sp>
        <p:nvSpPr>
          <p:cNvPr id="5" name="Datumsplatzhalter 4">
            <a:extLst>
              <a:ext uri="{FF2B5EF4-FFF2-40B4-BE49-F238E27FC236}">
                <a16:creationId xmlns:a16="http://schemas.microsoft.com/office/drawing/2014/main" id="{5F9D9668-342A-7F4F-A16E-618AD98AB9BD}"/>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E5BF6DDD-A5FF-4A40-9CDF-C25BCFC19BDE}"/>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7" name="Abgerundetes Rechteck 6">
            <a:extLst>
              <a:ext uri="{FF2B5EF4-FFF2-40B4-BE49-F238E27FC236}">
                <a16:creationId xmlns:a16="http://schemas.microsoft.com/office/drawing/2014/main" id="{B11D88C1-E14E-B741-820A-9AA69A6EF876}"/>
              </a:ext>
            </a:extLst>
          </p:cNvPr>
          <p:cNvSpPr/>
          <p:nvPr/>
        </p:nvSpPr>
        <p:spPr>
          <a:xfrm>
            <a:off x="420405" y="2030765"/>
            <a:ext cx="6154072" cy="74254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Daten entnehmen, darstellen,  strukturieren und interpretieren</a:t>
            </a:r>
          </a:p>
        </p:txBody>
      </p:sp>
      <p:sp>
        <p:nvSpPr>
          <p:cNvPr id="8" name="Textfeld 7">
            <a:extLst>
              <a:ext uri="{FF2B5EF4-FFF2-40B4-BE49-F238E27FC236}">
                <a16:creationId xmlns:a16="http://schemas.microsoft.com/office/drawing/2014/main" id="{0694C397-58B8-5044-950E-CD08D0B4C608}"/>
              </a:ext>
            </a:extLst>
          </p:cNvPr>
          <p:cNvSpPr txBox="1"/>
          <p:nvPr/>
        </p:nvSpPr>
        <p:spPr>
          <a:xfrm rot="18830013">
            <a:off x="-78129" y="1723524"/>
            <a:ext cx="997067"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analog</a:t>
            </a:r>
          </a:p>
        </p:txBody>
      </p:sp>
      <p:sp>
        <p:nvSpPr>
          <p:cNvPr id="9" name="Abgerundetes Rechteck 8">
            <a:extLst>
              <a:ext uri="{FF2B5EF4-FFF2-40B4-BE49-F238E27FC236}">
                <a16:creationId xmlns:a16="http://schemas.microsoft.com/office/drawing/2014/main" id="{1D57C773-FEDB-3740-8446-B19352A02D97}"/>
              </a:ext>
            </a:extLst>
          </p:cNvPr>
          <p:cNvSpPr/>
          <p:nvPr/>
        </p:nvSpPr>
        <p:spPr>
          <a:xfrm>
            <a:off x="2478635" y="4565959"/>
            <a:ext cx="6154072" cy="74254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Digitale Medien zur Darstellung und Verarbeitung von Daten nutzen</a:t>
            </a:r>
          </a:p>
        </p:txBody>
      </p:sp>
      <p:sp>
        <p:nvSpPr>
          <p:cNvPr id="11" name="Textfeld 10">
            <a:extLst>
              <a:ext uri="{FF2B5EF4-FFF2-40B4-BE49-F238E27FC236}">
                <a16:creationId xmlns:a16="http://schemas.microsoft.com/office/drawing/2014/main" id="{40D5C5D8-917F-514E-BC14-70417FEF1D46}"/>
              </a:ext>
            </a:extLst>
          </p:cNvPr>
          <p:cNvSpPr txBox="1"/>
          <p:nvPr/>
        </p:nvSpPr>
        <p:spPr>
          <a:xfrm rot="2746156">
            <a:off x="8311360" y="4390668"/>
            <a:ext cx="997067"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digital</a:t>
            </a:r>
          </a:p>
        </p:txBody>
      </p:sp>
      <p:sp>
        <p:nvSpPr>
          <p:cNvPr id="14" name="Pfeil nach unten 13">
            <a:extLst>
              <a:ext uri="{FF2B5EF4-FFF2-40B4-BE49-F238E27FC236}">
                <a16:creationId xmlns:a16="http://schemas.microsoft.com/office/drawing/2014/main" id="{3DABF80B-D20B-1F43-B6FA-090374E9F272}"/>
              </a:ext>
            </a:extLst>
          </p:cNvPr>
          <p:cNvSpPr/>
          <p:nvPr/>
        </p:nvSpPr>
        <p:spPr>
          <a:xfrm>
            <a:off x="4099715" y="3315617"/>
            <a:ext cx="543339" cy="676836"/>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pic>
        <p:nvPicPr>
          <p:cNvPr id="18" name="Grafik 17">
            <a:extLst>
              <a:ext uri="{FF2B5EF4-FFF2-40B4-BE49-F238E27FC236}">
                <a16:creationId xmlns:a16="http://schemas.microsoft.com/office/drawing/2014/main" id="{853D4B47-7DF3-3941-A4AC-6EB512B77AFF}"/>
              </a:ext>
            </a:extLst>
          </p:cNvPr>
          <p:cNvPicPr>
            <a:picLocks noChangeAspect="1"/>
          </p:cNvPicPr>
          <p:nvPr/>
        </p:nvPicPr>
        <p:blipFill>
          <a:blip r:embed="rId3"/>
          <a:stretch>
            <a:fillRect/>
          </a:stretch>
        </p:blipFill>
        <p:spPr>
          <a:xfrm>
            <a:off x="7062802" y="2395703"/>
            <a:ext cx="1689591" cy="1482420"/>
          </a:xfrm>
          <a:prstGeom prst="rect">
            <a:avLst/>
          </a:prstGeom>
        </p:spPr>
      </p:pic>
      <p:pic>
        <p:nvPicPr>
          <p:cNvPr id="19" name="Grafik 18">
            <a:extLst>
              <a:ext uri="{FF2B5EF4-FFF2-40B4-BE49-F238E27FC236}">
                <a16:creationId xmlns:a16="http://schemas.microsoft.com/office/drawing/2014/main" id="{2DC55C20-FBCA-8B4E-8808-04FF1ED4797D}"/>
              </a:ext>
            </a:extLst>
          </p:cNvPr>
          <p:cNvPicPr>
            <a:picLocks noChangeAspect="1"/>
          </p:cNvPicPr>
          <p:nvPr/>
        </p:nvPicPr>
        <p:blipFill>
          <a:blip r:embed="rId4"/>
          <a:stretch>
            <a:fillRect/>
          </a:stretch>
        </p:blipFill>
        <p:spPr>
          <a:xfrm>
            <a:off x="6771861" y="1373487"/>
            <a:ext cx="2271474" cy="955884"/>
          </a:xfrm>
          <a:prstGeom prst="rect">
            <a:avLst/>
          </a:prstGeom>
        </p:spPr>
      </p:pic>
      <p:pic>
        <p:nvPicPr>
          <p:cNvPr id="20" name="Grafik 19">
            <a:extLst>
              <a:ext uri="{FF2B5EF4-FFF2-40B4-BE49-F238E27FC236}">
                <a16:creationId xmlns:a16="http://schemas.microsoft.com/office/drawing/2014/main" id="{D9C349ED-60B0-9243-801C-8B27295967D5}"/>
              </a:ext>
            </a:extLst>
          </p:cNvPr>
          <p:cNvPicPr>
            <a:picLocks noChangeAspect="1"/>
          </p:cNvPicPr>
          <p:nvPr/>
        </p:nvPicPr>
        <p:blipFill>
          <a:blip r:embed="rId5"/>
          <a:stretch>
            <a:fillRect/>
          </a:stretch>
        </p:blipFill>
        <p:spPr>
          <a:xfrm>
            <a:off x="91732" y="4612786"/>
            <a:ext cx="1747635" cy="1217952"/>
          </a:xfrm>
          <a:prstGeom prst="rect">
            <a:avLst/>
          </a:prstGeom>
        </p:spPr>
      </p:pic>
      <p:pic>
        <p:nvPicPr>
          <p:cNvPr id="21" name="Grafik 20">
            <a:extLst>
              <a:ext uri="{FF2B5EF4-FFF2-40B4-BE49-F238E27FC236}">
                <a16:creationId xmlns:a16="http://schemas.microsoft.com/office/drawing/2014/main" id="{E65D27BE-C0F8-AA4D-B8E4-DECFB95DDC6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66807" y="3803535"/>
            <a:ext cx="1509138" cy="1394156"/>
          </a:xfrm>
          <a:prstGeom prst="rect">
            <a:avLst/>
          </a:prstGeom>
        </p:spPr>
      </p:pic>
    </p:spTree>
    <p:extLst>
      <p:ext uri="{BB962C8B-B14F-4D97-AF65-F5344CB8AC3E}">
        <p14:creationId xmlns:p14="http://schemas.microsoft.com/office/powerpoint/2010/main" val="58403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ED78-2295-0E44-A57D-E60BD6800B4F}"/>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7F6E46E5-00C9-4843-BAB3-26E397224067}"/>
              </a:ext>
            </a:extLst>
          </p:cNvPr>
          <p:cNvSpPr>
            <a:spLocks noGrp="1"/>
          </p:cNvSpPr>
          <p:nvPr>
            <p:ph type="body" sz="quarter" idx="13"/>
          </p:nvPr>
        </p:nvSpPr>
        <p:spPr>
          <a:xfrm>
            <a:off x="1096266" y="1194030"/>
            <a:ext cx="7815722" cy="445628"/>
          </a:xfrm>
        </p:spPr>
        <p:txBody>
          <a:bodyPr/>
          <a:lstStyle/>
          <a:p>
            <a:r>
              <a:rPr lang="de-DE" dirty="0"/>
              <a:t>ZIELSETZUNGEN BEIM ANALOGEN ERARBEITEN IM BEREICH DATEN UND HÄUFIGKEITEN</a:t>
            </a:r>
          </a:p>
        </p:txBody>
      </p:sp>
      <p:sp>
        <p:nvSpPr>
          <p:cNvPr id="4" name="Inhaltsplatzhalter 3">
            <a:extLst>
              <a:ext uri="{FF2B5EF4-FFF2-40B4-BE49-F238E27FC236}">
                <a16:creationId xmlns:a16="http://schemas.microsoft.com/office/drawing/2014/main" id="{6DBA2082-3D0B-F94F-B26C-B77F7D73FA61}"/>
              </a:ext>
            </a:extLst>
          </p:cNvPr>
          <p:cNvSpPr>
            <a:spLocks noGrp="1"/>
          </p:cNvSpPr>
          <p:nvPr>
            <p:ph idx="1"/>
          </p:nvPr>
        </p:nvSpPr>
        <p:spPr>
          <a:xfrm>
            <a:off x="1096423" y="1934178"/>
            <a:ext cx="7009509" cy="4418617"/>
          </a:xfrm>
        </p:spPr>
        <p:txBody>
          <a:bodyPr/>
          <a:lstStyle/>
          <a:p>
            <a:r>
              <a:rPr lang="de-DE" b="1" dirty="0"/>
              <a:t>Verständnisaufbau:</a:t>
            </a:r>
          </a:p>
          <a:p>
            <a:pPr marL="285750" indent="-285750">
              <a:buFont typeface="Arial" panose="020B0604020202020204" pitchFamily="34" charset="0"/>
              <a:buChar char="•"/>
            </a:pPr>
            <a:r>
              <a:rPr lang="de-DE" dirty="0"/>
              <a:t>Wie werden Daten erhoben? Wie lauten Fragestellungen, deren Ergebnisse in Diagrammen dargestellt werden können?</a:t>
            </a:r>
          </a:p>
          <a:p>
            <a:pPr marL="285750" indent="-285750">
              <a:buFont typeface="Arial" panose="020B0604020202020204" pitchFamily="34" charset="0"/>
              <a:buChar char="•"/>
            </a:pPr>
            <a:r>
              <a:rPr lang="de-DE" dirty="0"/>
              <a:t>Wie können Daten in Diagrammen korrekt und sinnvoll dargestellt werden?</a:t>
            </a:r>
          </a:p>
          <a:p>
            <a:pPr marL="285750" indent="-285750">
              <a:buFont typeface="Arial" panose="020B0604020202020204" pitchFamily="34" charset="0"/>
              <a:buChar char="•"/>
            </a:pPr>
            <a:r>
              <a:rPr lang="de-DE" dirty="0"/>
              <a:t>Wie werden Diagramme gelesen (Informationen entnehmen und interpretieren)?</a:t>
            </a:r>
          </a:p>
        </p:txBody>
      </p:sp>
      <p:sp>
        <p:nvSpPr>
          <p:cNvPr id="5" name="Datumsplatzhalter 4">
            <a:extLst>
              <a:ext uri="{FF2B5EF4-FFF2-40B4-BE49-F238E27FC236}">
                <a16:creationId xmlns:a16="http://schemas.microsoft.com/office/drawing/2014/main" id="{5F9D9668-342A-7F4F-A16E-618AD98AB9BD}"/>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E5BF6DDD-A5FF-4A40-9CDF-C25BCFC19BDE}"/>
              </a:ext>
            </a:extLst>
          </p:cNvPr>
          <p:cNvSpPr>
            <a:spLocks noGrp="1"/>
          </p:cNvSpPr>
          <p:nvPr>
            <p:ph type="sldNum" sz="quarter" idx="12"/>
          </p:nvPr>
        </p:nvSpPr>
        <p:spPr/>
        <p:txBody>
          <a:bodyPr/>
          <a:lstStyle/>
          <a:p>
            <a:fld id="{C3752B7C-18A9-864D-BBCB-54A9F41B5594}" type="slidenum">
              <a:rPr lang="de-DE" smtClean="0"/>
              <a:pPr/>
              <a:t>21</a:t>
            </a:fld>
            <a:endParaRPr lang="de-DE" dirty="0"/>
          </a:p>
        </p:txBody>
      </p:sp>
      <p:pic>
        <p:nvPicPr>
          <p:cNvPr id="9" name="Grafik 8">
            <a:extLst>
              <a:ext uri="{FF2B5EF4-FFF2-40B4-BE49-F238E27FC236}">
                <a16:creationId xmlns:a16="http://schemas.microsoft.com/office/drawing/2014/main" id="{3D2E1183-8127-7344-9576-A35D391F36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0179" y="4467685"/>
            <a:ext cx="1851506" cy="1745030"/>
          </a:xfrm>
          <a:prstGeom prst="rect">
            <a:avLst/>
          </a:prstGeom>
        </p:spPr>
      </p:pic>
      <p:sp>
        <p:nvSpPr>
          <p:cNvPr id="7" name="Rechteck 6">
            <a:extLst>
              <a:ext uri="{FF2B5EF4-FFF2-40B4-BE49-F238E27FC236}">
                <a16:creationId xmlns:a16="http://schemas.microsoft.com/office/drawing/2014/main" id="{D971B127-C786-22C1-DFBD-FB0FA7AF0524}"/>
              </a:ext>
            </a:extLst>
          </p:cNvPr>
          <p:cNvSpPr/>
          <p:nvPr/>
        </p:nvSpPr>
        <p:spPr>
          <a:xfrm>
            <a:off x="2310006" y="5441156"/>
            <a:ext cx="4870173" cy="445628"/>
          </a:xfrm>
          <a:prstGeom prst="rect">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Was bietet nun noch das Digitale?</a:t>
            </a:r>
          </a:p>
        </p:txBody>
      </p:sp>
    </p:spTree>
    <p:extLst>
      <p:ext uri="{BB962C8B-B14F-4D97-AF65-F5344CB8AC3E}">
        <p14:creationId xmlns:p14="http://schemas.microsoft.com/office/powerpoint/2010/main" val="4139518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43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ED78-2295-0E44-A57D-E60BD6800B4F}"/>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7F6E46E5-00C9-4843-BAB3-26E397224067}"/>
              </a:ext>
            </a:extLst>
          </p:cNvPr>
          <p:cNvSpPr>
            <a:spLocks noGrp="1"/>
          </p:cNvSpPr>
          <p:nvPr>
            <p:ph type="body" sz="quarter" idx="13"/>
          </p:nvPr>
        </p:nvSpPr>
        <p:spPr>
          <a:xfrm>
            <a:off x="580260" y="1210573"/>
            <a:ext cx="8432047" cy="445628"/>
          </a:xfrm>
        </p:spPr>
        <p:txBody>
          <a:bodyPr/>
          <a:lstStyle/>
          <a:p>
            <a:r>
              <a:rPr lang="de-DE" dirty="0"/>
              <a:t>FÜR WELCHE ZIELSETZUNGEN KÖNNEN </a:t>
            </a:r>
            <a:r>
              <a:rPr lang="de-DE" dirty="0" err="1"/>
              <a:t>ANSCHLIEßEND</a:t>
            </a:r>
            <a:r>
              <a:rPr lang="de-DE" dirty="0"/>
              <a:t> DIGITALE MEDIEN HERANGEZOGEN WERDEN?</a:t>
            </a:r>
          </a:p>
        </p:txBody>
      </p:sp>
      <p:sp>
        <p:nvSpPr>
          <p:cNvPr id="4" name="Inhaltsplatzhalter 3">
            <a:extLst>
              <a:ext uri="{FF2B5EF4-FFF2-40B4-BE49-F238E27FC236}">
                <a16:creationId xmlns:a16="http://schemas.microsoft.com/office/drawing/2014/main" id="{6DBA2082-3D0B-F94F-B26C-B77F7D73FA61}"/>
              </a:ext>
            </a:extLst>
          </p:cNvPr>
          <p:cNvSpPr>
            <a:spLocks noGrp="1"/>
          </p:cNvSpPr>
          <p:nvPr>
            <p:ph idx="1"/>
          </p:nvPr>
        </p:nvSpPr>
        <p:spPr>
          <a:xfrm>
            <a:off x="1096423" y="2056609"/>
            <a:ext cx="7009509" cy="4418617"/>
          </a:xfrm>
        </p:spPr>
        <p:txBody>
          <a:bodyPr/>
          <a:lstStyle/>
          <a:p>
            <a:r>
              <a:rPr lang="de-DE" sz="1600" dirty="0"/>
              <a:t>Mit digitalen Medien können einige Denk- und Arbeitsprozesse umgelagert werden. Dadurch werden Ressourcen frei, die andere Schwerpunkte ermöglichen, wie z.B.</a:t>
            </a:r>
          </a:p>
          <a:p>
            <a:pPr marL="742950" lvl="1" indent="-285750">
              <a:buFont typeface="Arial" panose="020B0604020202020204" pitchFamily="34" charset="0"/>
              <a:buChar char="•"/>
            </a:pPr>
            <a:r>
              <a:rPr lang="de-DE" sz="1600" dirty="0"/>
              <a:t>Diagrammtypen verwenden, die analog schwierig für Kinder umsetzbar sind (Kreisdiagramm, Streudiagramme)</a:t>
            </a:r>
          </a:p>
          <a:p>
            <a:pPr marL="742950" lvl="1" indent="-285750">
              <a:buFont typeface="Arial" panose="020B0604020202020204" pitchFamily="34" charset="0"/>
              <a:buChar char="•"/>
            </a:pPr>
            <a:r>
              <a:rPr lang="de-DE" sz="1600" dirty="0"/>
              <a:t>Diagrammtypen und ihre Wirkung reflektieren um sie zielgerichtet einzusetzen</a:t>
            </a:r>
          </a:p>
          <a:p>
            <a:pPr marL="742950" lvl="1" indent="-285750">
              <a:buFont typeface="Arial" panose="020B0604020202020204" pitchFamily="34" charset="0"/>
              <a:buChar char="•"/>
            </a:pPr>
            <a:r>
              <a:rPr lang="de-DE" sz="1600" dirty="0"/>
              <a:t>große Datensätze bearbeiten, deren Darstellung in Diagrammen sehr aufwändig wären.</a:t>
            </a:r>
          </a:p>
        </p:txBody>
      </p:sp>
      <p:sp>
        <p:nvSpPr>
          <p:cNvPr id="5" name="Datumsplatzhalter 4">
            <a:extLst>
              <a:ext uri="{FF2B5EF4-FFF2-40B4-BE49-F238E27FC236}">
                <a16:creationId xmlns:a16="http://schemas.microsoft.com/office/drawing/2014/main" id="{5F9D9668-342A-7F4F-A16E-618AD98AB9BD}"/>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E5BF6DDD-A5FF-4A40-9CDF-C25BCFC19BDE}"/>
              </a:ext>
            </a:extLst>
          </p:cNvPr>
          <p:cNvSpPr>
            <a:spLocks noGrp="1"/>
          </p:cNvSpPr>
          <p:nvPr>
            <p:ph type="sldNum" sz="quarter" idx="12"/>
          </p:nvPr>
        </p:nvSpPr>
        <p:spPr/>
        <p:txBody>
          <a:bodyPr/>
          <a:lstStyle/>
          <a:p>
            <a:fld id="{C3752B7C-18A9-864D-BBCB-54A9F41B5594}" type="slidenum">
              <a:rPr lang="de-DE" smtClean="0"/>
              <a:pPr/>
              <a:t>22</a:t>
            </a:fld>
            <a:endParaRPr lang="de-DE" dirty="0"/>
          </a:p>
        </p:txBody>
      </p:sp>
      <p:pic>
        <p:nvPicPr>
          <p:cNvPr id="8" name="Grafik 7">
            <a:extLst>
              <a:ext uri="{FF2B5EF4-FFF2-40B4-BE49-F238E27FC236}">
                <a16:creationId xmlns:a16="http://schemas.microsoft.com/office/drawing/2014/main" id="{9690F33A-3B9F-7B44-BFBD-92E6FD5FA6A4}"/>
              </a:ext>
            </a:extLst>
          </p:cNvPr>
          <p:cNvPicPr>
            <a:picLocks noChangeAspect="1"/>
          </p:cNvPicPr>
          <p:nvPr/>
        </p:nvPicPr>
        <p:blipFill>
          <a:blip r:embed="rId3"/>
          <a:stretch>
            <a:fillRect/>
          </a:stretch>
        </p:blipFill>
        <p:spPr>
          <a:xfrm>
            <a:off x="7061006" y="4198740"/>
            <a:ext cx="1951301" cy="2054363"/>
          </a:xfrm>
          <a:prstGeom prst="rect">
            <a:avLst/>
          </a:prstGeom>
        </p:spPr>
      </p:pic>
    </p:spTree>
    <p:extLst>
      <p:ext uri="{BB962C8B-B14F-4D97-AF65-F5344CB8AC3E}">
        <p14:creationId xmlns:p14="http://schemas.microsoft.com/office/powerpoint/2010/main" val="3503656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Dezember 23</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DER FOLIE 24</a:t>
            </a:r>
            <a:endParaRPr lang="de-DE" dirty="0">
              <a:solidFill>
                <a:srgbClr val="FF0000"/>
              </a:solidFill>
            </a:endParaRP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p:txBody>
          <a:bodyPr/>
          <a:lstStyle/>
          <a:p>
            <a:pPr marL="0" indent="0">
              <a:lnSpc>
                <a:spcPct val="100000"/>
              </a:lnSpc>
              <a:spcBef>
                <a:spcPts val="600"/>
              </a:spcBef>
              <a:buNone/>
            </a:pPr>
            <a:r>
              <a:rPr lang="de-DE" sz="1400" b="1" dirty="0"/>
              <a:t>Ziel: </a:t>
            </a:r>
            <a:r>
              <a:rPr lang="de-DE" sz="1400" dirty="0"/>
              <a:t>Eigene Erfahrungen sammeln, Schwierigkeiten (technisch und inhaltlich) erkennen, beschreiben und mögliche Lösungen erarbeiten.</a:t>
            </a:r>
          </a:p>
          <a:p>
            <a:pPr>
              <a:lnSpc>
                <a:spcPct val="100000"/>
              </a:lnSpc>
            </a:pPr>
            <a:r>
              <a:rPr lang="de-DE" sz="1400" b="1" dirty="0"/>
              <a:t>Hinweise zur Durchführung: </a:t>
            </a:r>
            <a:r>
              <a:rPr lang="de-DE" sz="1400" dirty="0"/>
              <a:t>Der kostenlose Diagramm-Generator erlaubt es Kinder auf eine sehr reduzierte Weise Diagramme aus Datensätzen zu erstellen. Der Funktionsumfang ist bewusst begrenzt, um den Kindern einen Einstieg zu erleichtern. Hier kann auch eine Diskussion über Vor- und Nachteile beim Einsatz von funktional reduzierten Anwendungen stattfinden.</a:t>
            </a:r>
            <a:br>
              <a:rPr lang="de-DE" sz="1400" dirty="0"/>
            </a:br>
            <a:r>
              <a:rPr lang="de-DE" sz="1400" dirty="0"/>
              <a:t>Die Teilnehmenden können sich nach dieser Phase ausführlich über Hürden beim Einsatz austauschen und gemeinsam überlegen, welche Hilfsmitteln man Kinder anbieten kann, um diese Hürden zu überwinden.</a:t>
            </a:r>
            <a:br>
              <a:rPr lang="de-DE" sz="1400" dirty="0"/>
            </a:br>
            <a:r>
              <a:rPr lang="de-DE" sz="1400" dirty="0"/>
              <a:t>Im Unterrichtsbeispiel „Diagramme“ auf findet man umfangreiche Informationen zu einem ähnlichen Unterrichtsvorschlag: </a:t>
            </a:r>
            <a:r>
              <a:rPr lang="de-DE" sz="1400" b="0" i="0" u="none" strike="noStrike" kern="1200" dirty="0">
                <a:solidFill>
                  <a:schemeClr val="tx1"/>
                </a:solidFill>
                <a:effectLst/>
                <a:hlinkClick r:id="rId3"/>
              </a:rPr>
              <a:t>https://pikas-digi.dzlm.de/node/123</a:t>
            </a:r>
            <a:endParaRPr lang="de-DE" sz="1400" b="0" i="0" u="none" strike="noStrike" kern="1200" dirty="0">
              <a:solidFill>
                <a:schemeClr val="tx1"/>
              </a:solidFill>
              <a:effectLst/>
            </a:endParaRPr>
          </a:p>
        </p:txBody>
      </p:sp>
    </p:spTree>
    <p:extLst>
      <p:ext uri="{BB962C8B-B14F-4D97-AF65-F5344CB8AC3E}">
        <p14:creationId xmlns:p14="http://schemas.microsoft.com/office/powerpoint/2010/main" val="215996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F1A6-69D2-EF48-88D5-AD537B545251}"/>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3F536E43-7016-7C44-B72C-6062E84FD701}"/>
              </a:ext>
            </a:extLst>
          </p:cNvPr>
          <p:cNvSpPr>
            <a:spLocks noGrp="1"/>
          </p:cNvSpPr>
          <p:nvPr>
            <p:ph type="body" sz="quarter" idx="13"/>
          </p:nvPr>
        </p:nvSpPr>
        <p:spPr>
          <a:xfrm>
            <a:off x="238539" y="4134423"/>
            <a:ext cx="8507896" cy="2033015"/>
          </a:xfrm>
        </p:spPr>
        <p:txBody>
          <a:bodyPr>
            <a:noAutofit/>
          </a:bodyPr>
          <a:lstStyle/>
          <a:p>
            <a:pPr marL="285750" indent="-285750">
              <a:buFont typeface="Arial" panose="020B0604020202020204" pitchFamily="34" charset="0"/>
              <a:buChar char="•"/>
            </a:pPr>
            <a:r>
              <a:rPr lang="de-DE" sz="1600" dirty="0"/>
              <a:t>Wählen sie einen Diagrammtyp gezielt aus (z.B. Balken- oder, </a:t>
            </a:r>
            <a:br>
              <a:rPr lang="de-DE" sz="1600" dirty="0"/>
            </a:br>
            <a:r>
              <a:rPr lang="de-DE" sz="1600" dirty="0"/>
              <a:t>Säulendiagramm,...) und begründen Sie Ihre Entscheidung.</a:t>
            </a:r>
          </a:p>
          <a:p>
            <a:pPr marL="285750" indent="-285750">
              <a:buFont typeface="Arial" panose="020B0604020202020204" pitchFamily="34" charset="0"/>
              <a:buChar char="•"/>
            </a:pPr>
            <a:r>
              <a:rPr lang="de-DE" sz="1600" dirty="0"/>
              <a:t>Überlegen Sie mit Ihrem Partner/Ihrer Partnerin, an welchen Stellen Lernende Schwierigkeiten haben könnten und suchen Sie nach Unterstützungsmöglichkeiten, die Sie anbieten könnten.</a:t>
            </a:r>
          </a:p>
        </p:txBody>
      </p:sp>
      <p:sp>
        <p:nvSpPr>
          <p:cNvPr id="4" name="Textplatzhalter 3">
            <a:extLst>
              <a:ext uri="{FF2B5EF4-FFF2-40B4-BE49-F238E27FC236}">
                <a16:creationId xmlns:a16="http://schemas.microsoft.com/office/drawing/2014/main" id="{0D2FF7AC-9364-8F4C-AF81-6E2D7E69BADA}"/>
              </a:ext>
            </a:extLst>
          </p:cNvPr>
          <p:cNvSpPr>
            <a:spLocks noGrp="1"/>
          </p:cNvSpPr>
          <p:nvPr>
            <p:ph type="body" sz="quarter" idx="14"/>
          </p:nvPr>
        </p:nvSpPr>
        <p:spPr>
          <a:xfrm>
            <a:off x="1709530" y="1660386"/>
            <a:ext cx="4748420" cy="2474037"/>
          </a:xfrm>
        </p:spPr>
        <p:txBody>
          <a:bodyPr>
            <a:normAutofit fontScale="85000" lnSpcReduction="20000"/>
          </a:bodyPr>
          <a:lstStyle/>
          <a:p>
            <a:r>
              <a:rPr lang="de-DE" dirty="0"/>
              <a:t>Erstellen Sie zusammen mit einem Partner/einer Partnerin ein Diagramm zu dem folgenden Datensatz in einer Tabellenkalkulationssoftware (Excel, Numbers, Tabellen, etc.) oder Diagrammgenerator-App (Android/ iOS).</a:t>
            </a:r>
          </a:p>
        </p:txBody>
      </p:sp>
      <p:sp>
        <p:nvSpPr>
          <p:cNvPr id="5" name="Datumsplatzhalter 4">
            <a:extLst>
              <a:ext uri="{FF2B5EF4-FFF2-40B4-BE49-F238E27FC236}">
                <a16:creationId xmlns:a16="http://schemas.microsoft.com/office/drawing/2014/main" id="{FF026F4D-6620-F444-8945-2EDE27E68AFF}"/>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8AA1016E-D1CE-814E-980A-7BAD97A154FA}"/>
              </a:ext>
            </a:extLst>
          </p:cNvPr>
          <p:cNvSpPr>
            <a:spLocks noGrp="1"/>
          </p:cNvSpPr>
          <p:nvPr>
            <p:ph type="sldNum" sz="quarter" idx="12"/>
          </p:nvPr>
        </p:nvSpPr>
        <p:spPr/>
        <p:txBody>
          <a:bodyPr/>
          <a:lstStyle/>
          <a:p>
            <a:fld id="{C3752B7C-18A9-864D-BBCB-54A9F41B5594}" type="slidenum">
              <a:rPr lang="de-DE" smtClean="0"/>
              <a:pPr/>
              <a:t>24</a:t>
            </a:fld>
            <a:endParaRPr lang="de-DE" dirty="0"/>
          </a:p>
        </p:txBody>
      </p:sp>
      <p:graphicFrame>
        <p:nvGraphicFramePr>
          <p:cNvPr id="7" name="Tabelle 6">
            <a:extLst>
              <a:ext uri="{FF2B5EF4-FFF2-40B4-BE49-F238E27FC236}">
                <a16:creationId xmlns:a16="http://schemas.microsoft.com/office/drawing/2014/main" id="{CBF0F312-74C4-E048-984E-947AEF10B64C}"/>
              </a:ext>
            </a:extLst>
          </p:cNvPr>
          <p:cNvGraphicFramePr>
            <a:graphicFrameLocks noGrp="1"/>
          </p:cNvGraphicFramePr>
          <p:nvPr>
            <p:extLst>
              <p:ext uri="{D42A27DB-BD31-4B8C-83A1-F6EECF244321}">
                <p14:modId xmlns:p14="http://schemas.microsoft.com/office/powerpoint/2010/main" val="2288515254"/>
              </p:ext>
            </p:extLst>
          </p:nvPr>
        </p:nvGraphicFramePr>
        <p:xfrm>
          <a:off x="6457950" y="916204"/>
          <a:ext cx="2531166" cy="3962400"/>
        </p:xfrm>
        <a:graphic>
          <a:graphicData uri="http://schemas.openxmlformats.org/drawingml/2006/table">
            <a:tbl>
              <a:tblPr firstRow="1" bandRow="1">
                <a:tableStyleId>{F5AB1C69-6EDB-4FF4-983F-18BD219EF322}</a:tableStyleId>
              </a:tblPr>
              <a:tblGrid>
                <a:gridCol w="1265583">
                  <a:extLst>
                    <a:ext uri="{9D8B030D-6E8A-4147-A177-3AD203B41FA5}">
                      <a16:colId xmlns:a16="http://schemas.microsoft.com/office/drawing/2014/main" val="3229602985"/>
                    </a:ext>
                  </a:extLst>
                </a:gridCol>
                <a:gridCol w="1265583">
                  <a:extLst>
                    <a:ext uri="{9D8B030D-6E8A-4147-A177-3AD203B41FA5}">
                      <a16:colId xmlns:a16="http://schemas.microsoft.com/office/drawing/2014/main" val="2655971847"/>
                    </a:ext>
                  </a:extLst>
                </a:gridCol>
              </a:tblGrid>
              <a:tr h="231528">
                <a:tc>
                  <a:txBody>
                    <a:bodyPr/>
                    <a:lstStyle/>
                    <a:p>
                      <a:r>
                        <a:rPr lang="de-DE" sz="1400" dirty="0">
                          <a:latin typeface="Arial" panose="020B0604020202020204" pitchFamily="34" charset="0"/>
                          <a:cs typeface="Arial" panose="020B0604020202020204" pitchFamily="34" charset="0"/>
                        </a:rPr>
                        <a:t>Monat</a:t>
                      </a:r>
                    </a:p>
                  </a:txBody>
                  <a:tcPr/>
                </a:tc>
                <a:tc>
                  <a:txBody>
                    <a:bodyPr/>
                    <a:lstStyle/>
                    <a:p>
                      <a:r>
                        <a:rPr lang="de-DE" sz="1400" dirty="0">
                          <a:latin typeface="Arial" panose="020B0604020202020204" pitchFamily="34" charset="0"/>
                          <a:cs typeface="Arial" panose="020B0604020202020204" pitchFamily="34" charset="0"/>
                        </a:rPr>
                        <a:t>Temperatur</a:t>
                      </a:r>
                    </a:p>
                  </a:txBody>
                  <a:tcPr/>
                </a:tc>
                <a:extLst>
                  <a:ext uri="{0D108BD9-81ED-4DB2-BD59-A6C34878D82A}">
                    <a16:rowId xmlns:a16="http://schemas.microsoft.com/office/drawing/2014/main" val="1998444438"/>
                  </a:ext>
                </a:extLst>
              </a:tr>
              <a:tr h="231528">
                <a:tc>
                  <a:txBody>
                    <a:bodyPr/>
                    <a:lstStyle/>
                    <a:p>
                      <a:r>
                        <a:rPr lang="de-DE" sz="1400" dirty="0">
                          <a:latin typeface="Arial" panose="020B0604020202020204" pitchFamily="34" charset="0"/>
                          <a:cs typeface="Arial" panose="020B0604020202020204" pitchFamily="34" charset="0"/>
                        </a:rPr>
                        <a:t>Jan</a:t>
                      </a:r>
                    </a:p>
                  </a:txBody>
                  <a:tcPr/>
                </a:tc>
                <a:tc>
                  <a:txBody>
                    <a:bodyPr/>
                    <a:lstStyle/>
                    <a:p>
                      <a:r>
                        <a:rPr lang="de-DE" sz="1400" dirty="0">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2948409923"/>
                  </a:ext>
                </a:extLst>
              </a:tr>
              <a:tr h="231528">
                <a:tc>
                  <a:txBody>
                    <a:bodyPr/>
                    <a:lstStyle/>
                    <a:p>
                      <a:r>
                        <a:rPr lang="de-DE" sz="1400" dirty="0">
                          <a:latin typeface="Arial" panose="020B0604020202020204" pitchFamily="34" charset="0"/>
                          <a:cs typeface="Arial" panose="020B0604020202020204" pitchFamily="34" charset="0"/>
                        </a:rPr>
                        <a:t>Feb</a:t>
                      </a:r>
                    </a:p>
                  </a:txBody>
                  <a:tcPr/>
                </a:tc>
                <a:tc>
                  <a:txBody>
                    <a:bodyPr/>
                    <a:lstStyle/>
                    <a:p>
                      <a:r>
                        <a:rPr lang="de-DE" sz="1400" dirty="0">
                          <a:latin typeface="Arial" panose="020B0604020202020204" pitchFamily="34" charset="0"/>
                          <a:cs typeface="Arial" panose="020B0604020202020204" pitchFamily="34" charset="0"/>
                        </a:rPr>
                        <a:t>4,4</a:t>
                      </a:r>
                    </a:p>
                  </a:txBody>
                  <a:tcPr/>
                </a:tc>
                <a:extLst>
                  <a:ext uri="{0D108BD9-81ED-4DB2-BD59-A6C34878D82A}">
                    <a16:rowId xmlns:a16="http://schemas.microsoft.com/office/drawing/2014/main" val="4246705043"/>
                  </a:ext>
                </a:extLst>
              </a:tr>
              <a:tr h="231528">
                <a:tc>
                  <a:txBody>
                    <a:bodyPr/>
                    <a:lstStyle/>
                    <a:p>
                      <a:r>
                        <a:rPr lang="de-DE" sz="1400" dirty="0" err="1">
                          <a:latin typeface="Arial" panose="020B0604020202020204" pitchFamily="34" charset="0"/>
                          <a:cs typeface="Arial" panose="020B0604020202020204" pitchFamily="34" charset="0"/>
                        </a:rPr>
                        <a:t>Mrz</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79400984"/>
                  </a:ext>
                </a:extLst>
              </a:tr>
              <a:tr h="231528">
                <a:tc>
                  <a:txBody>
                    <a:bodyPr/>
                    <a:lstStyle/>
                    <a:p>
                      <a:r>
                        <a:rPr lang="de-DE" sz="1400" dirty="0">
                          <a:latin typeface="Arial" panose="020B0604020202020204" pitchFamily="34" charset="0"/>
                          <a:cs typeface="Arial" panose="020B0604020202020204" pitchFamily="34" charset="0"/>
                        </a:rPr>
                        <a:t>Apr</a:t>
                      </a:r>
                    </a:p>
                  </a:txBody>
                  <a:tcPr/>
                </a:tc>
                <a:tc>
                  <a:txBody>
                    <a:bodyPr/>
                    <a:lstStyle/>
                    <a:p>
                      <a:r>
                        <a:rPr lang="de-DE" sz="1400" dirty="0">
                          <a:latin typeface="Arial" panose="020B0604020202020204" pitchFamily="34" charset="0"/>
                          <a:cs typeface="Arial" panose="020B0604020202020204" pitchFamily="34" charset="0"/>
                        </a:rPr>
                        <a:t>7,8</a:t>
                      </a:r>
                    </a:p>
                  </a:txBody>
                  <a:tcPr/>
                </a:tc>
                <a:extLst>
                  <a:ext uri="{0D108BD9-81ED-4DB2-BD59-A6C34878D82A}">
                    <a16:rowId xmlns:a16="http://schemas.microsoft.com/office/drawing/2014/main" val="2715979943"/>
                  </a:ext>
                </a:extLst>
              </a:tr>
              <a:tr h="231528">
                <a:tc>
                  <a:txBody>
                    <a:bodyPr/>
                    <a:lstStyle/>
                    <a:p>
                      <a:r>
                        <a:rPr lang="de-DE" sz="1400" dirty="0">
                          <a:latin typeface="Arial" panose="020B0604020202020204" pitchFamily="34" charset="0"/>
                          <a:cs typeface="Arial" panose="020B0604020202020204" pitchFamily="34" charset="0"/>
                        </a:rPr>
                        <a:t>Mai</a:t>
                      </a:r>
                    </a:p>
                  </a:txBody>
                  <a:tcPr/>
                </a:tc>
                <a:tc>
                  <a:txBody>
                    <a:bodyPr/>
                    <a:lstStyle/>
                    <a:p>
                      <a:r>
                        <a:rPr lang="de-DE" sz="1400" dirty="0">
                          <a:latin typeface="Arial" panose="020B0604020202020204" pitchFamily="34" charset="0"/>
                          <a:cs typeface="Arial" panose="020B0604020202020204" pitchFamily="34" charset="0"/>
                        </a:rPr>
                        <a:t>14,4</a:t>
                      </a:r>
                    </a:p>
                  </a:txBody>
                  <a:tcPr/>
                </a:tc>
                <a:extLst>
                  <a:ext uri="{0D108BD9-81ED-4DB2-BD59-A6C34878D82A}">
                    <a16:rowId xmlns:a16="http://schemas.microsoft.com/office/drawing/2014/main" val="1944802990"/>
                  </a:ext>
                </a:extLst>
              </a:tr>
              <a:tr h="231528">
                <a:tc>
                  <a:txBody>
                    <a:bodyPr/>
                    <a:lstStyle/>
                    <a:p>
                      <a:r>
                        <a:rPr lang="de-DE" sz="1400" dirty="0">
                          <a:latin typeface="Arial" panose="020B0604020202020204" pitchFamily="34" charset="0"/>
                          <a:cs typeface="Arial" panose="020B0604020202020204" pitchFamily="34" charset="0"/>
                        </a:rPr>
                        <a:t>Jun</a:t>
                      </a:r>
                    </a:p>
                  </a:txBody>
                  <a:tcPr/>
                </a:tc>
                <a:tc>
                  <a:txBody>
                    <a:bodyPr/>
                    <a:lstStyle/>
                    <a:p>
                      <a:r>
                        <a:rPr lang="de-DE" sz="1400" dirty="0">
                          <a:latin typeface="Arial" panose="020B0604020202020204" pitchFamily="34" charset="0"/>
                          <a:cs typeface="Arial" panose="020B0604020202020204" pitchFamily="34" charset="0"/>
                        </a:rPr>
                        <a:t>19</a:t>
                      </a:r>
                    </a:p>
                  </a:txBody>
                  <a:tcPr/>
                </a:tc>
                <a:extLst>
                  <a:ext uri="{0D108BD9-81ED-4DB2-BD59-A6C34878D82A}">
                    <a16:rowId xmlns:a16="http://schemas.microsoft.com/office/drawing/2014/main" val="1718371528"/>
                  </a:ext>
                </a:extLst>
              </a:tr>
              <a:tr h="231528">
                <a:tc>
                  <a:txBody>
                    <a:bodyPr/>
                    <a:lstStyle/>
                    <a:p>
                      <a:r>
                        <a:rPr lang="de-DE" sz="1400" dirty="0">
                          <a:latin typeface="Arial" panose="020B0604020202020204" pitchFamily="34" charset="0"/>
                          <a:cs typeface="Arial" panose="020B0604020202020204" pitchFamily="34" charset="0"/>
                        </a:rPr>
                        <a:t>Jul</a:t>
                      </a:r>
                    </a:p>
                  </a:txBody>
                  <a:tcPr/>
                </a:tc>
                <a:tc>
                  <a:txBody>
                    <a:bodyPr/>
                    <a:lstStyle/>
                    <a:p>
                      <a:r>
                        <a:rPr lang="de-DE" sz="1400" dirty="0">
                          <a:latin typeface="Arial" panose="020B0604020202020204" pitchFamily="34" charset="0"/>
                          <a:cs typeface="Arial" panose="020B0604020202020204" pitchFamily="34" charset="0"/>
                        </a:rPr>
                        <a:t>18,3</a:t>
                      </a:r>
                    </a:p>
                  </a:txBody>
                  <a:tcPr/>
                </a:tc>
                <a:extLst>
                  <a:ext uri="{0D108BD9-81ED-4DB2-BD59-A6C34878D82A}">
                    <a16:rowId xmlns:a16="http://schemas.microsoft.com/office/drawing/2014/main" val="4056379608"/>
                  </a:ext>
                </a:extLst>
              </a:tr>
              <a:tr h="231528">
                <a:tc>
                  <a:txBody>
                    <a:bodyPr/>
                    <a:lstStyle/>
                    <a:p>
                      <a:r>
                        <a:rPr lang="de-DE" sz="1400" dirty="0">
                          <a:latin typeface="Arial" panose="020B0604020202020204" pitchFamily="34" charset="0"/>
                          <a:cs typeface="Arial" panose="020B0604020202020204" pitchFamily="34" charset="0"/>
                        </a:rPr>
                        <a:t>Aug</a:t>
                      </a:r>
                    </a:p>
                  </a:txBody>
                  <a:tcPr/>
                </a:tc>
                <a:tc>
                  <a:txBody>
                    <a:bodyPr/>
                    <a:lstStyle/>
                    <a:p>
                      <a:r>
                        <a:rPr lang="de-DE" sz="1400" dirty="0">
                          <a:latin typeface="Arial" panose="020B0604020202020204" pitchFamily="34" charset="0"/>
                          <a:cs typeface="Arial" panose="020B0604020202020204" pitchFamily="34" charset="0"/>
                        </a:rPr>
                        <a:t>16,4</a:t>
                      </a:r>
                    </a:p>
                  </a:txBody>
                  <a:tcPr/>
                </a:tc>
                <a:extLst>
                  <a:ext uri="{0D108BD9-81ED-4DB2-BD59-A6C34878D82A}">
                    <a16:rowId xmlns:a16="http://schemas.microsoft.com/office/drawing/2014/main" val="948771371"/>
                  </a:ext>
                </a:extLst>
              </a:tr>
              <a:tr h="231528">
                <a:tc>
                  <a:txBody>
                    <a:bodyPr/>
                    <a:lstStyle/>
                    <a:p>
                      <a:r>
                        <a:rPr lang="de-DE" sz="1400" dirty="0">
                          <a:latin typeface="Arial" panose="020B0604020202020204" pitchFamily="34" charset="0"/>
                          <a:cs typeface="Arial" panose="020B0604020202020204" pitchFamily="34" charset="0"/>
                        </a:rPr>
                        <a:t>Sep</a:t>
                      </a:r>
                    </a:p>
                  </a:txBody>
                  <a:tcPr/>
                </a:tc>
                <a:tc>
                  <a:txBody>
                    <a:bodyPr/>
                    <a:lstStyle/>
                    <a:p>
                      <a:r>
                        <a:rPr lang="de-DE" sz="1400" dirty="0">
                          <a:latin typeface="Arial" panose="020B0604020202020204" pitchFamily="34" charset="0"/>
                          <a:cs typeface="Arial" panose="020B0604020202020204" pitchFamily="34" charset="0"/>
                        </a:rPr>
                        <a:t>15,2</a:t>
                      </a:r>
                    </a:p>
                  </a:txBody>
                  <a:tcPr/>
                </a:tc>
                <a:extLst>
                  <a:ext uri="{0D108BD9-81ED-4DB2-BD59-A6C34878D82A}">
                    <a16:rowId xmlns:a16="http://schemas.microsoft.com/office/drawing/2014/main" val="652207447"/>
                  </a:ext>
                </a:extLst>
              </a:tr>
              <a:tr h="231528">
                <a:tc>
                  <a:txBody>
                    <a:bodyPr/>
                    <a:lstStyle/>
                    <a:p>
                      <a:r>
                        <a:rPr lang="de-DE" sz="1400" dirty="0">
                          <a:latin typeface="Arial" panose="020B0604020202020204" pitchFamily="34" charset="0"/>
                          <a:cs typeface="Arial" panose="020B0604020202020204" pitchFamily="34" charset="0"/>
                        </a:rPr>
                        <a:t>Okt</a:t>
                      </a:r>
                    </a:p>
                  </a:txBody>
                  <a:tcPr/>
                </a:tc>
                <a:tc>
                  <a:txBody>
                    <a:bodyPr/>
                    <a:lstStyle/>
                    <a:p>
                      <a:r>
                        <a:rPr lang="de-DE" sz="1400" dirty="0">
                          <a:latin typeface="Arial" panose="020B0604020202020204" pitchFamily="34" charset="0"/>
                          <a:cs typeface="Arial" panose="020B0604020202020204" pitchFamily="34" charset="0"/>
                        </a:rPr>
                        <a:t>9,6</a:t>
                      </a:r>
                    </a:p>
                  </a:txBody>
                  <a:tcPr/>
                </a:tc>
                <a:extLst>
                  <a:ext uri="{0D108BD9-81ED-4DB2-BD59-A6C34878D82A}">
                    <a16:rowId xmlns:a16="http://schemas.microsoft.com/office/drawing/2014/main" val="1421823179"/>
                  </a:ext>
                </a:extLst>
              </a:tr>
              <a:tr h="231528">
                <a:tc>
                  <a:txBody>
                    <a:bodyPr/>
                    <a:lstStyle/>
                    <a:p>
                      <a:r>
                        <a:rPr lang="de-DE" sz="1400" dirty="0">
                          <a:latin typeface="Arial" panose="020B0604020202020204" pitchFamily="34" charset="0"/>
                          <a:cs typeface="Arial" panose="020B0604020202020204" pitchFamily="34" charset="0"/>
                        </a:rPr>
                        <a:t>Nov</a:t>
                      </a:r>
                    </a:p>
                  </a:txBody>
                  <a:tcPr/>
                </a:tc>
                <a:tc>
                  <a:txBody>
                    <a:bodyPr/>
                    <a:lstStyle/>
                    <a:p>
                      <a:r>
                        <a:rPr lang="de-DE" sz="1400" dirty="0">
                          <a:latin typeface="Arial" panose="020B0604020202020204" pitchFamily="34" charset="0"/>
                          <a:cs typeface="Arial" panose="020B0604020202020204" pitchFamily="34" charset="0"/>
                        </a:rPr>
                        <a:t>4,7</a:t>
                      </a:r>
                    </a:p>
                  </a:txBody>
                  <a:tcPr/>
                </a:tc>
                <a:extLst>
                  <a:ext uri="{0D108BD9-81ED-4DB2-BD59-A6C34878D82A}">
                    <a16:rowId xmlns:a16="http://schemas.microsoft.com/office/drawing/2014/main" val="3901334681"/>
                  </a:ext>
                </a:extLst>
              </a:tr>
              <a:tr h="231528">
                <a:tc>
                  <a:txBody>
                    <a:bodyPr/>
                    <a:lstStyle/>
                    <a:p>
                      <a:r>
                        <a:rPr lang="de-DE" sz="1400" dirty="0">
                          <a:latin typeface="Arial" panose="020B0604020202020204" pitchFamily="34" charset="0"/>
                          <a:cs typeface="Arial" panose="020B0604020202020204" pitchFamily="34" charset="0"/>
                        </a:rPr>
                        <a:t>Dez</a:t>
                      </a:r>
                    </a:p>
                  </a:txBody>
                  <a:tcPr/>
                </a:tc>
                <a:tc>
                  <a:txBody>
                    <a:bodyPr/>
                    <a:lstStyle/>
                    <a:p>
                      <a:r>
                        <a:rPr lang="de-DE" sz="1400" dirty="0">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3911372582"/>
                  </a:ext>
                </a:extLst>
              </a:tr>
            </a:tbl>
          </a:graphicData>
        </a:graphic>
      </p:graphicFrame>
    </p:spTree>
    <p:extLst>
      <p:ext uri="{BB962C8B-B14F-4D97-AF65-F5344CB8AC3E}">
        <p14:creationId xmlns:p14="http://schemas.microsoft.com/office/powerpoint/2010/main" val="408161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ED78-2295-0E44-A57D-E60BD6800B4F}"/>
              </a:ext>
            </a:extLst>
          </p:cNvPr>
          <p:cNvSpPr>
            <a:spLocks noGrp="1"/>
          </p:cNvSpPr>
          <p:nvPr>
            <p:ph type="title"/>
          </p:nvPr>
        </p:nvSpPr>
        <p:spPr/>
        <p:txBody>
          <a:bodyPr/>
          <a:lstStyle/>
          <a:p>
            <a:r>
              <a:rPr lang="de-DE" dirty="0"/>
              <a:t>Informationen und Daten</a:t>
            </a:r>
          </a:p>
        </p:txBody>
      </p:sp>
      <p:sp>
        <p:nvSpPr>
          <p:cNvPr id="3" name="Textplatzhalter 2">
            <a:extLst>
              <a:ext uri="{FF2B5EF4-FFF2-40B4-BE49-F238E27FC236}">
                <a16:creationId xmlns:a16="http://schemas.microsoft.com/office/drawing/2014/main" id="{7F6E46E5-00C9-4843-BAB3-26E397224067}"/>
              </a:ext>
            </a:extLst>
          </p:cNvPr>
          <p:cNvSpPr>
            <a:spLocks noGrp="1"/>
          </p:cNvSpPr>
          <p:nvPr>
            <p:ph type="body" sz="quarter" idx="13"/>
          </p:nvPr>
        </p:nvSpPr>
        <p:spPr>
          <a:xfrm>
            <a:off x="1096266" y="1194030"/>
            <a:ext cx="7875456" cy="445628"/>
          </a:xfrm>
        </p:spPr>
        <p:txBody>
          <a:bodyPr/>
          <a:lstStyle/>
          <a:p>
            <a:r>
              <a:rPr lang="de-DE" dirty="0"/>
              <a:t>PIKAS DIGI: UNTERRICHTSMATERIAL ZUM BEREICH DATEN HÄUFIGKEIT WAHRSCHEINLICHKEIT</a:t>
            </a:r>
          </a:p>
        </p:txBody>
      </p:sp>
      <p:sp>
        <p:nvSpPr>
          <p:cNvPr id="5" name="Datumsplatzhalter 4">
            <a:extLst>
              <a:ext uri="{FF2B5EF4-FFF2-40B4-BE49-F238E27FC236}">
                <a16:creationId xmlns:a16="http://schemas.microsoft.com/office/drawing/2014/main" id="{5F9D9668-342A-7F4F-A16E-618AD98AB9BD}"/>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E5BF6DDD-A5FF-4A40-9CDF-C25BCFC19BDE}"/>
              </a:ext>
            </a:extLst>
          </p:cNvPr>
          <p:cNvSpPr>
            <a:spLocks noGrp="1"/>
          </p:cNvSpPr>
          <p:nvPr>
            <p:ph type="sldNum" sz="quarter" idx="12"/>
          </p:nvPr>
        </p:nvSpPr>
        <p:spPr/>
        <p:txBody>
          <a:bodyPr/>
          <a:lstStyle/>
          <a:p>
            <a:fld id="{C3752B7C-18A9-864D-BBCB-54A9F41B5594}" type="slidenum">
              <a:rPr lang="de-DE" smtClean="0"/>
              <a:pPr/>
              <a:t>25</a:t>
            </a:fld>
            <a:endParaRPr lang="de-DE" dirty="0"/>
          </a:p>
        </p:txBody>
      </p:sp>
      <p:pic>
        <p:nvPicPr>
          <p:cNvPr id="7" name="Grafik 6">
            <a:extLst>
              <a:ext uri="{FF2B5EF4-FFF2-40B4-BE49-F238E27FC236}">
                <a16:creationId xmlns:a16="http://schemas.microsoft.com/office/drawing/2014/main" id="{049B9B31-0056-1445-A88F-36B1C6AD0045}"/>
              </a:ext>
            </a:extLst>
          </p:cNvPr>
          <p:cNvPicPr>
            <a:picLocks noChangeAspect="1"/>
          </p:cNvPicPr>
          <p:nvPr/>
        </p:nvPicPr>
        <p:blipFill>
          <a:blip r:embed="rId3"/>
          <a:stretch>
            <a:fillRect/>
          </a:stretch>
        </p:blipFill>
        <p:spPr>
          <a:xfrm>
            <a:off x="517486" y="2451438"/>
            <a:ext cx="2546766" cy="1861398"/>
          </a:xfrm>
          <a:prstGeom prst="rect">
            <a:avLst/>
          </a:prstGeom>
          <a:ln>
            <a:solidFill>
              <a:schemeClr val="bg1">
                <a:lumMod val="75000"/>
              </a:schemeClr>
            </a:solidFill>
          </a:ln>
        </p:spPr>
      </p:pic>
      <p:pic>
        <p:nvPicPr>
          <p:cNvPr id="8" name="Grafik 7">
            <a:extLst>
              <a:ext uri="{FF2B5EF4-FFF2-40B4-BE49-F238E27FC236}">
                <a16:creationId xmlns:a16="http://schemas.microsoft.com/office/drawing/2014/main" id="{A9BD5BD4-5C70-6D4B-93B3-F95CB5C6B4DA}"/>
              </a:ext>
            </a:extLst>
          </p:cNvPr>
          <p:cNvPicPr>
            <a:picLocks noChangeAspect="1"/>
          </p:cNvPicPr>
          <p:nvPr/>
        </p:nvPicPr>
        <p:blipFill>
          <a:blip r:embed="rId4"/>
          <a:stretch>
            <a:fillRect/>
          </a:stretch>
        </p:blipFill>
        <p:spPr>
          <a:xfrm>
            <a:off x="6265218" y="2451438"/>
            <a:ext cx="2150158" cy="1861398"/>
          </a:xfrm>
          <a:prstGeom prst="rect">
            <a:avLst/>
          </a:prstGeom>
          <a:ln>
            <a:solidFill>
              <a:schemeClr val="bg1">
                <a:lumMod val="75000"/>
              </a:schemeClr>
            </a:solidFill>
          </a:ln>
        </p:spPr>
      </p:pic>
      <p:pic>
        <p:nvPicPr>
          <p:cNvPr id="9" name="Grafik 8">
            <a:extLst>
              <a:ext uri="{FF2B5EF4-FFF2-40B4-BE49-F238E27FC236}">
                <a16:creationId xmlns:a16="http://schemas.microsoft.com/office/drawing/2014/main" id="{F5EB77AF-0B74-D04A-A15C-0A5B1A137EA5}"/>
              </a:ext>
            </a:extLst>
          </p:cNvPr>
          <p:cNvPicPr>
            <a:picLocks noChangeAspect="1"/>
          </p:cNvPicPr>
          <p:nvPr/>
        </p:nvPicPr>
        <p:blipFill>
          <a:blip r:embed="rId5"/>
          <a:stretch>
            <a:fillRect/>
          </a:stretch>
        </p:blipFill>
        <p:spPr>
          <a:xfrm>
            <a:off x="3550763" y="2451438"/>
            <a:ext cx="2297044" cy="1861398"/>
          </a:xfrm>
          <a:prstGeom prst="rect">
            <a:avLst/>
          </a:prstGeom>
          <a:ln>
            <a:solidFill>
              <a:schemeClr val="bg1">
                <a:lumMod val="75000"/>
              </a:schemeClr>
            </a:solidFill>
          </a:ln>
        </p:spPr>
      </p:pic>
      <p:pic>
        <p:nvPicPr>
          <p:cNvPr id="10" name="Grafik 9">
            <a:extLst>
              <a:ext uri="{FF2B5EF4-FFF2-40B4-BE49-F238E27FC236}">
                <a16:creationId xmlns:a16="http://schemas.microsoft.com/office/drawing/2014/main" id="{49026582-2829-7648-94F1-782CD894299F}"/>
              </a:ext>
            </a:extLst>
          </p:cNvPr>
          <p:cNvPicPr>
            <a:picLocks noChangeAspect="1"/>
          </p:cNvPicPr>
          <p:nvPr/>
        </p:nvPicPr>
        <p:blipFill>
          <a:blip r:embed="rId6"/>
          <a:stretch>
            <a:fillRect/>
          </a:stretch>
        </p:blipFill>
        <p:spPr>
          <a:xfrm>
            <a:off x="7782491" y="4994089"/>
            <a:ext cx="1069240" cy="1069240"/>
          </a:xfrm>
          <a:prstGeom prst="rect">
            <a:avLst/>
          </a:prstGeom>
        </p:spPr>
      </p:pic>
      <p:sp>
        <p:nvSpPr>
          <p:cNvPr id="12" name="Textfeld 11">
            <a:extLst>
              <a:ext uri="{FF2B5EF4-FFF2-40B4-BE49-F238E27FC236}">
                <a16:creationId xmlns:a16="http://schemas.microsoft.com/office/drawing/2014/main" id="{003677A5-0511-5F40-9E48-537E2C528A84}"/>
              </a:ext>
            </a:extLst>
          </p:cNvPr>
          <p:cNvSpPr txBox="1"/>
          <p:nvPr/>
        </p:nvSpPr>
        <p:spPr>
          <a:xfrm>
            <a:off x="1072243" y="4335291"/>
            <a:ext cx="1377300"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Diagramme</a:t>
            </a:r>
          </a:p>
        </p:txBody>
      </p:sp>
      <p:sp>
        <p:nvSpPr>
          <p:cNvPr id="13" name="Textfeld 12">
            <a:extLst>
              <a:ext uri="{FF2B5EF4-FFF2-40B4-BE49-F238E27FC236}">
                <a16:creationId xmlns:a16="http://schemas.microsoft.com/office/drawing/2014/main" id="{B89FEA27-B679-6845-9722-152F91E03EB3}"/>
              </a:ext>
            </a:extLst>
          </p:cNvPr>
          <p:cNvSpPr txBox="1"/>
          <p:nvPr/>
        </p:nvSpPr>
        <p:spPr>
          <a:xfrm>
            <a:off x="6457950" y="4335291"/>
            <a:ext cx="1890261"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Streudiagramme</a:t>
            </a:r>
          </a:p>
        </p:txBody>
      </p:sp>
      <p:sp>
        <p:nvSpPr>
          <p:cNvPr id="14" name="Textfeld 13">
            <a:extLst>
              <a:ext uri="{FF2B5EF4-FFF2-40B4-BE49-F238E27FC236}">
                <a16:creationId xmlns:a16="http://schemas.microsoft.com/office/drawing/2014/main" id="{50874209-A11A-5744-9207-063ADA9162A3}"/>
              </a:ext>
            </a:extLst>
          </p:cNvPr>
          <p:cNvSpPr txBox="1"/>
          <p:nvPr/>
        </p:nvSpPr>
        <p:spPr>
          <a:xfrm>
            <a:off x="3660603" y="4335291"/>
            <a:ext cx="2274982"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Statistische Projekte</a:t>
            </a:r>
          </a:p>
        </p:txBody>
      </p:sp>
    </p:spTree>
    <p:extLst>
      <p:ext uri="{BB962C8B-B14F-4D97-AF65-F5344CB8AC3E}">
        <p14:creationId xmlns:p14="http://schemas.microsoft.com/office/powerpoint/2010/main" val="101555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Informationen und Daten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26</a:t>
            </a:fld>
            <a:endParaRPr lang="de-DE" dirty="0"/>
          </a:p>
        </p:txBody>
      </p:sp>
      <p:sp>
        <p:nvSpPr>
          <p:cNvPr id="4" name="Gefaltete Ecke 3">
            <a:extLst>
              <a:ext uri="{FF2B5EF4-FFF2-40B4-BE49-F238E27FC236}">
                <a16:creationId xmlns:a16="http://schemas.microsoft.com/office/drawing/2014/main" id="{7A351284-8D44-E87A-0BC8-8F8596C5D703}"/>
              </a:ext>
            </a:extLst>
          </p:cNvPr>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erhalten durch Software Gelegenheit, auch umfangreiche Datensätze schnell aufzubereiten, darzustellen und an diesen zu explorieren.</a:t>
            </a:r>
            <a:endParaRPr lang="de-DE" sz="2400" dirty="0">
              <a:solidFill>
                <a:schemeClr val="tx1"/>
              </a:solidFill>
              <a:effectLst/>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3227"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01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418927" cy="4721837"/>
          </a:xfrm>
        </p:spPr>
        <p:txBody>
          <a:bodyPr/>
          <a:lstStyle/>
          <a:p>
            <a:r>
              <a:rPr lang="de-DE" sz="1900" dirty="0"/>
              <a:t>Informatische Bildung in der Grundschule</a:t>
            </a:r>
          </a:p>
          <a:p>
            <a:r>
              <a:rPr lang="de-DE" sz="1900" dirty="0"/>
              <a:t>Medienkompetenzrahmen, Mathematik und Informatik </a:t>
            </a:r>
          </a:p>
          <a:p>
            <a:r>
              <a:rPr lang="de-DE" sz="1900" b="1" dirty="0"/>
              <a:t>Informatische Bildung (Hintergründe und Praxisbeispiele)</a:t>
            </a:r>
          </a:p>
          <a:p>
            <a:pPr lvl="1"/>
            <a:r>
              <a:rPr lang="de-DE" sz="1900" dirty="0"/>
              <a:t>Informationen und Daten</a:t>
            </a:r>
          </a:p>
          <a:p>
            <a:pPr lvl="1"/>
            <a:r>
              <a:rPr lang="de-DE" sz="1900" b="1" dirty="0"/>
              <a:t>Algorithmen</a:t>
            </a:r>
          </a:p>
          <a:p>
            <a:pPr lvl="1"/>
            <a:r>
              <a:rPr lang="de-DE" sz="1900" dirty="0"/>
              <a:t>Sprache und Automaten</a:t>
            </a:r>
          </a:p>
          <a:p>
            <a:r>
              <a:rPr lang="de-DE" sz="1900"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Tree>
    <p:extLst>
      <p:ext uri="{BB962C8B-B14F-4D97-AF65-F5344CB8AC3E}">
        <p14:creationId xmlns:p14="http://schemas.microsoft.com/office/powerpoint/2010/main" val="2368326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a:xfrm>
            <a:off x="338339" y="1100129"/>
            <a:ext cx="7009509" cy="445628"/>
          </a:xfrm>
        </p:spPr>
        <p:txBody>
          <a:bodyPr/>
          <a:lstStyle/>
          <a:p>
            <a:r>
              <a:rPr lang="de-DE" dirty="0"/>
              <a:t>HINWEISE ZU DEN FOLIEN 29-35</a:t>
            </a:r>
          </a:p>
        </p:txBody>
      </p:sp>
      <p:sp>
        <p:nvSpPr>
          <p:cNvPr id="8" name="Inhaltsplatzhalter 2">
            <a:extLst>
              <a:ext uri="{FF2B5EF4-FFF2-40B4-BE49-F238E27FC236}">
                <a16:creationId xmlns:a16="http://schemas.microsoft.com/office/drawing/2014/main" id="{43863A50-382A-1441-B067-F9C53CB6D083}"/>
              </a:ext>
            </a:extLst>
          </p:cNvPr>
          <p:cNvSpPr>
            <a:spLocks noGrp="1"/>
          </p:cNvSpPr>
          <p:nvPr>
            <p:ph idx="1"/>
          </p:nvPr>
        </p:nvSpPr>
        <p:spPr>
          <a:xfrm>
            <a:off x="403396" y="1633775"/>
            <a:ext cx="8225401" cy="4872699"/>
          </a:xfrm>
        </p:spPr>
        <p:txBody>
          <a:bodyPr>
            <a:noAutofit/>
          </a:bodyPr>
          <a:lstStyle/>
          <a:p>
            <a:pPr>
              <a:lnSpc>
                <a:spcPts val="1740"/>
              </a:lnSpc>
              <a:spcBef>
                <a:spcPts val="0"/>
              </a:spcBef>
            </a:pPr>
            <a:r>
              <a:rPr lang="de-DE" sz="1400" b="1" dirty="0">
                <a:latin typeface="Arial" panose="020B0604020202020204" pitchFamily="34" charset="0"/>
                <a:cs typeface="Arial" panose="020B0604020202020204" pitchFamily="34" charset="0"/>
              </a:rPr>
              <a:t>Kernbotschaft (Folie 35):</a:t>
            </a:r>
          </a:p>
          <a:p>
            <a:pPr marL="285750" indent="-285750">
              <a:lnSpc>
                <a:spcPts val="1740"/>
              </a:lnSpc>
              <a:spcBef>
                <a:spcPts val="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Wenn Kinder Möglichkeiten erhalten, ersten Erfahrungen mit Algorithmen mit ihren Alltagserfahrungen zu verknüpfen, kann dies eine wichtige Grundlage für ein Verständnis formalerer mathematischer und informatischer Algorithmen darstellen. </a:t>
            </a:r>
          </a:p>
          <a:p>
            <a:pPr>
              <a:lnSpc>
                <a:spcPct val="100000"/>
              </a:lnSpc>
            </a:pPr>
            <a:r>
              <a:rPr lang="de-DE" sz="1400" dirty="0"/>
              <a:t>Folien 29: Algorithmen sind Handlungsanweisungen, mit denen auch Kinder in vielfältiger Weise im Alltag in Berührung kommen. Spielanleitungen oder Backrezepte beinhalten konkrete Anweisungen, die umzusetzen sind. Allerdings können auch bekannte immer wiederkehrende Abläufe als Algorithmen bezeichnet werden. Das Zähneputzen, das Anziehen, etc. Im Mathematikunterricht gelten ebenfalls eine Vielzahl an Handlungsvorschriften, solche beispielsweise, die zum Berechnen zweier Zahlen genauestens auszuführen sind (wie z.B. bei Operationen oder schriftlichen Rechenverfahren).</a:t>
            </a:r>
          </a:p>
          <a:p>
            <a:pPr>
              <a:lnSpc>
                <a:spcPct val="100000"/>
              </a:lnSpc>
            </a:pPr>
            <a:r>
              <a:rPr 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Folie 31: Aktivität (Hinweise s. Folie 31)</a:t>
            </a:r>
            <a:br>
              <a:rPr lang="de-DE" sz="1400" dirty="0">
                <a:ea typeface="ＭＳ Ｐゴシック" panose="020B0600070205080204" pitchFamily="34" charset="-128"/>
                <a:sym typeface="Wingdings" pitchFamily="2" charset="2"/>
              </a:rPr>
            </a:br>
            <a:r>
              <a:rPr lang="de-DE" sz="1400" dirty="0"/>
              <a:t>Für den Aufbau eines </a:t>
            </a:r>
            <a:r>
              <a:rPr lang="de-DE" sz="1400" dirty="0" err="1"/>
              <a:t>Algorithmusbegriffs</a:t>
            </a:r>
            <a:r>
              <a:rPr lang="de-DE" sz="1400" dirty="0"/>
              <a:t> ist es wichtig, bereits frühzeitig ganz einfache Abläufe im Alltag der Kinder in den Blick zu nehmen, in denen bereits Kontrollstrukturen sichtbar werden. Anhand dieser Alltagsbeispiele können sehr basale (insbesondere auch analoge) Erfahrungen gesammelt werden, die sich aus der Welt der Kinder ergeben. </a:t>
            </a:r>
          </a:p>
          <a:p>
            <a:pPr>
              <a:lnSpc>
                <a:spcPct val="100000"/>
              </a:lnSpc>
            </a:pPr>
            <a:r>
              <a:rPr lang="de-DE" sz="1400" dirty="0"/>
              <a:t>Folien 32: Im Bereich der informatischen Bildung kommt Algorithmen als Teil des Programmierens eine besondere Bedeutung zu. </a:t>
            </a:r>
          </a:p>
          <a:p>
            <a:pPr>
              <a:lnSpc>
                <a:spcPct val="100000"/>
              </a:lnSpc>
            </a:pPr>
            <a:r>
              <a:rPr 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Folie 34: Aktivität (Hinweise s. Folie 33)</a:t>
            </a:r>
            <a:endParaRPr lang="de-DE" sz="1400" dirty="0"/>
          </a:p>
        </p:txBody>
      </p:sp>
    </p:spTree>
    <p:extLst>
      <p:ext uri="{BB962C8B-B14F-4D97-AF65-F5344CB8AC3E}">
        <p14:creationId xmlns:p14="http://schemas.microsoft.com/office/powerpoint/2010/main" val="1996896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7A7E2-7D9A-FE44-A4B8-CF11C74AC1E3}"/>
              </a:ext>
            </a:extLst>
          </p:cNvPr>
          <p:cNvSpPr>
            <a:spLocks noGrp="1"/>
          </p:cNvSpPr>
          <p:nvPr>
            <p:ph type="title"/>
          </p:nvPr>
        </p:nvSpPr>
        <p:spPr/>
        <p:txBody>
          <a:bodyPr/>
          <a:lstStyle/>
          <a:p>
            <a:r>
              <a:rPr lang="de-DE" dirty="0"/>
              <a:t>Algorithmen</a:t>
            </a:r>
          </a:p>
        </p:txBody>
      </p:sp>
      <p:sp>
        <p:nvSpPr>
          <p:cNvPr id="3" name="Textplatzhalter 2">
            <a:extLst>
              <a:ext uri="{FF2B5EF4-FFF2-40B4-BE49-F238E27FC236}">
                <a16:creationId xmlns:a16="http://schemas.microsoft.com/office/drawing/2014/main" id="{22C932BD-D8DF-B4EC-D09D-BCF8C03E927C}"/>
              </a:ext>
            </a:extLst>
          </p:cNvPr>
          <p:cNvSpPr>
            <a:spLocks noGrp="1"/>
          </p:cNvSpPr>
          <p:nvPr>
            <p:ph type="body" sz="quarter" idx="13"/>
          </p:nvPr>
        </p:nvSpPr>
        <p:spPr/>
        <p:txBody>
          <a:bodyPr/>
          <a:lstStyle/>
          <a:p>
            <a:r>
              <a:rPr lang="de-DE" b="0" dirty="0"/>
              <a:t> (Ziegenbalg et al., 2016, S. 26)</a:t>
            </a:r>
            <a:endParaRPr lang="de-DE" dirty="0"/>
          </a:p>
        </p:txBody>
      </p:sp>
      <p:sp>
        <p:nvSpPr>
          <p:cNvPr id="4" name="Textplatzhalter 3">
            <a:extLst>
              <a:ext uri="{FF2B5EF4-FFF2-40B4-BE49-F238E27FC236}">
                <a16:creationId xmlns:a16="http://schemas.microsoft.com/office/drawing/2014/main" id="{FF34D9E9-E04E-1D4B-C80C-12DAAA798EBA}"/>
              </a:ext>
            </a:extLst>
          </p:cNvPr>
          <p:cNvSpPr>
            <a:spLocks noGrp="1"/>
          </p:cNvSpPr>
          <p:nvPr>
            <p:ph type="body" sz="quarter" idx="14"/>
          </p:nvPr>
        </p:nvSpPr>
        <p:spPr>
          <a:xfrm>
            <a:off x="1763316" y="2201883"/>
            <a:ext cx="6438900" cy="2442853"/>
          </a:xfrm>
        </p:spPr>
        <p:txBody>
          <a:bodyPr>
            <a:normAutofit/>
          </a:bodyPr>
          <a:lstStyle/>
          <a:p>
            <a:r>
              <a:rPr lang="de-DE" dirty="0"/>
              <a:t>Ein </a:t>
            </a:r>
            <a:r>
              <a:rPr lang="de-DE" b="1" dirty="0"/>
              <a:t>Algorithmus </a:t>
            </a:r>
            <a:r>
              <a:rPr lang="de-DE" dirty="0"/>
              <a:t>ist eine endliche Folge von eindeutig bestimmten Elementaranweisungen, die den Lösungsweg eines Problems exakt und vollständig beschreiben.</a:t>
            </a:r>
          </a:p>
        </p:txBody>
      </p:sp>
      <p:sp>
        <p:nvSpPr>
          <p:cNvPr id="5" name="Datumsplatzhalter 4">
            <a:extLst>
              <a:ext uri="{FF2B5EF4-FFF2-40B4-BE49-F238E27FC236}">
                <a16:creationId xmlns:a16="http://schemas.microsoft.com/office/drawing/2014/main" id="{75D692D2-8F5D-495F-F772-2B944321EAB3}"/>
              </a:ext>
            </a:extLst>
          </p:cNvPr>
          <p:cNvSpPr>
            <a:spLocks noGrp="1"/>
          </p:cNvSpPr>
          <p:nvPr>
            <p:ph type="dt" sz="half" idx="10"/>
          </p:nvPr>
        </p:nvSpPr>
        <p:spPr/>
        <p:txBody>
          <a:bodyPr/>
          <a:lstStyle/>
          <a:p>
            <a:pPr>
              <a:lnSpc>
                <a:spcPct val="150000"/>
              </a:lnSpc>
            </a:pPr>
            <a:fld id="{83E8B304-68C6-0A40-8C78-B0FD56C6F37F}" type="datetime6">
              <a:rPr lang="de-DE" smtClean="0"/>
              <a:t>Dezember 23</a:t>
            </a:fld>
            <a:endParaRPr lang="de-DE" dirty="0"/>
          </a:p>
        </p:txBody>
      </p:sp>
      <p:sp>
        <p:nvSpPr>
          <p:cNvPr id="6" name="Foliennummernplatzhalter 5">
            <a:extLst>
              <a:ext uri="{FF2B5EF4-FFF2-40B4-BE49-F238E27FC236}">
                <a16:creationId xmlns:a16="http://schemas.microsoft.com/office/drawing/2014/main" id="{CD2DC553-9D85-C58C-2938-96423F0918B1}"/>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7" name="Textfeld 6">
            <a:extLst>
              <a:ext uri="{FF2B5EF4-FFF2-40B4-BE49-F238E27FC236}">
                <a16:creationId xmlns:a16="http://schemas.microsoft.com/office/drawing/2014/main" id="{6C43A1B0-6576-92D5-0AFB-2F059658034E}"/>
              </a:ext>
            </a:extLst>
          </p:cNvPr>
          <p:cNvSpPr txBox="1"/>
          <p:nvPr/>
        </p:nvSpPr>
        <p:spPr>
          <a:xfrm>
            <a:off x="1079490" y="1305361"/>
            <a:ext cx="4702940" cy="338554"/>
          </a:xfrm>
          <a:prstGeom prst="rect">
            <a:avLst/>
          </a:prstGeom>
          <a:noFill/>
        </p:spPr>
        <p:txBody>
          <a:bodyPr wrap="square" rtlCol="0">
            <a:spAutoFit/>
          </a:bodyPr>
          <a:lstStyle/>
          <a:p>
            <a:r>
              <a:rPr lang="de-DE" sz="1600" dirty="0">
                <a:solidFill>
                  <a:srgbClr val="327D87"/>
                </a:solidFill>
                <a:latin typeface="Arial" panose="020B0604020202020204" pitchFamily="34" charset="0"/>
                <a:cs typeface="Arial" panose="020B0604020202020204" pitchFamily="34" charset="0"/>
              </a:rPr>
              <a:t>DEFINITION</a:t>
            </a:r>
          </a:p>
        </p:txBody>
      </p:sp>
    </p:spTree>
    <p:extLst>
      <p:ext uri="{BB962C8B-B14F-4D97-AF65-F5344CB8AC3E}">
        <p14:creationId xmlns:p14="http://schemas.microsoft.com/office/powerpoint/2010/main" val="2924580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Dezember 23</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31</a:t>
            </a:r>
            <a:endParaRPr lang="de-DE" dirty="0">
              <a:solidFill>
                <a:srgbClr val="FF0000"/>
              </a:solidFill>
            </a:endParaRP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p:txBody>
          <a:bodyPr/>
          <a:lstStyle/>
          <a:p>
            <a:pPr marL="0" indent="0">
              <a:spcBef>
                <a:spcPts val="600"/>
              </a:spcBef>
              <a:buNone/>
            </a:pPr>
            <a:r>
              <a:rPr lang="de-DE" sz="1000" b="1" dirty="0"/>
              <a:t>Ziel: </a:t>
            </a:r>
            <a:r>
              <a:rPr lang="de-DE" sz="1000" dirty="0"/>
              <a:t>(Erste) Erfahrungen zu Algorithmen mit Alltagsbezug sammeln. Erleben, dass Algorithmen bereits für Kinder auf Alltagsniveau erfahrbar gemacht werden können.</a:t>
            </a:r>
          </a:p>
          <a:p>
            <a:pPr>
              <a:lnSpc>
                <a:spcPct val="100000"/>
              </a:lnSpc>
            </a:pPr>
            <a:r>
              <a:rPr lang="de-DE" sz="1000" b="1" dirty="0"/>
              <a:t>Hinweise zur Durchführung: </a:t>
            </a:r>
          </a:p>
          <a:p>
            <a:r>
              <a:rPr lang="de-DE" sz="1000" dirty="0"/>
              <a:t>Mit Blöcken sind Teilabschnitte gemeint, die innerhalb des Algorithmus für sich selbst stehen, in ihrer Abfolge allerdings einen Algorithmus ergeben. Beim Programmieren würde man von Anweisungen sprechen, beim schriftlichen Rechenverfahren würden Teilschritte des Verfahrens den Blöcken gleichzusetzen sein.</a:t>
            </a:r>
            <a:br>
              <a:rPr lang="de-DE" sz="1000" dirty="0"/>
            </a:br>
            <a:r>
              <a:rPr lang="de-DE" sz="1000" dirty="0"/>
              <a:t>Da vorab nicht geklärt ist, wie detailliert die Teilschritte des Ablaufs beim Telefonieren zu beschreiben sind, ergeben sich nach der kurzen Arbeitsphase vielfältige Diskussionsanlässe.</a:t>
            </a:r>
          </a:p>
          <a:p>
            <a:pPr marL="171450" indent="-171450">
              <a:lnSpc>
                <a:spcPct val="100000"/>
              </a:lnSpc>
              <a:buFont typeface="Arial" panose="020B0604020202020204" pitchFamily="34" charset="0"/>
              <a:buChar char="•"/>
            </a:pPr>
            <a:r>
              <a:rPr lang="de-DE" sz="1000" dirty="0"/>
              <a:t>Wann beginnt der Algorithmus (Wenn ich Das Telefon in die Hand nehme? Wenn ich beginnen zu wählen oder den Kontakt auszuwählen?)</a:t>
            </a:r>
          </a:p>
          <a:p>
            <a:pPr marL="171450" indent="-171450">
              <a:lnSpc>
                <a:spcPct val="100000"/>
              </a:lnSpc>
              <a:buFont typeface="Arial" panose="020B0604020202020204" pitchFamily="34" charset="0"/>
              <a:buChar char="•"/>
            </a:pPr>
            <a:r>
              <a:rPr lang="de-DE" sz="1000" dirty="0"/>
              <a:t>Wie detailliert müssen Einzelschritte beschrieben werden (Ist  „Kontakt auswählen“ ein Block oder wird dieser Block zusätzlich unterteilt in „App öffnen“ – „Namen durchscrollen“,…)</a:t>
            </a:r>
          </a:p>
          <a:p>
            <a:pPr marL="171450" indent="-171450">
              <a:lnSpc>
                <a:spcPct val="100000"/>
              </a:lnSpc>
              <a:buFont typeface="Arial" panose="020B0604020202020204" pitchFamily="34" charset="0"/>
              <a:buChar char="•"/>
            </a:pPr>
            <a:r>
              <a:rPr lang="de-DE" sz="1000" dirty="0"/>
              <a:t>Letztlich sollten alle Algorithmen die Eigenschaften eines Algorithmus haben.</a:t>
            </a:r>
          </a:p>
          <a:p>
            <a:r>
              <a:rPr lang="de-DE" sz="1000" dirty="0"/>
              <a:t>Eine anschließende Diskussion kann auf die Unterschiedlichkeiten der einzelnen Algorithmen eingehen. Klar sollte jedoch sein, dass die Eigenschaften eines Algorithmus berücksichtigt wurden und dass damit grundsätzlich verdeutlicht wurde, dass Algorithmen bestimmte Eigenschaften gemeinsam haben, aber in ihren Ausführungen sehr vielfältig sein können und dass unterschiedliche Vorgehensweisen (z.B. auch über Umwege) zum selben Ziel führen können.</a:t>
            </a:r>
          </a:p>
          <a:p>
            <a:endParaRPr lang="de-DE" sz="1000" b="0" i="0" u="none" strike="noStrike" kern="1200" dirty="0">
              <a:solidFill>
                <a:schemeClr val="tx1"/>
              </a:solidFill>
              <a:effectLst/>
              <a:latin typeface="+mn-lt"/>
              <a:ea typeface="+mn-ea"/>
              <a:cs typeface="+mn-cs"/>
            </a:endParaRPr>
          </a:p>
          <a:p>
            <a:endParaRPr lang="de-DE" sz="1000" b="0" i="0" u="none" strike="noStrike" kern="1200" dirty="0">
              <a:solidFill>
                <a:schemeClr val="tx1"/>
              </a:solidFill>
              <a:effectLst/>
              <a:latin typeface="+mn-lt"/>
              <a:ea typeface="+mn-ea"/>
              <a:cs typeface="+mn-cs"/>
            </a:endParaRPr>
          </a:p>
          <a:p>
            <a:endParaRPr lang="de-DE" sz="1000" dirty="0"/>
          </a:p>
        </p:txBody>
      </p:sp>
    </p:spTree>
    <p:extLst>
      <p:ext uri="{BB962C8B-B14F-4D97-AF65-F5344CB8AC3E}">
        <p14:creationId xmlns:p14="http://schemas.microsoft.com/office/powerpoint/2010/main" val="114823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F1A6-69D2-EF48-88D5-AD537B545251}"/>
              </a:ext>
            </a:extLst>
          </p:cNvPr>
          <p:cNvSpPr>
            <a:spLocks noGrp="1"/>
          </p:cNvSpPr>
          <p:nvPr>
            <p:ph type="title"/>
          </p:nvPr>
        </p:nvSpPr>
        <p:spPr/>
        <p:txBody>
          <a:bodyPr/>
          <a:lstStyle/>
          <a:p>
            <a:r>
              <a:rPr lang="de-DE" dirty="0"/>
              <a:t>Algorithmen</a:t>
            </a:r>
          </a:p>
        </p:txBody>
      </p:sp>
      <p:sp>
        <p:nvSpPr>
          <p:cNvPr id="3" name="Textplatzhalter 2">
            <a:extLst>
              <a:ext uri="{FF2B5EF4-FFF2-40B4-BE49-F238E27FC236}">
                <a16:creationId xmlns:a16="http://schemas.microsoft.com/office/drawing/2014/main" id="{3F536E43-7016-7C44-B72C-6062E84FD701}"/>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de-DE" sz="1300" dirty="0"/>
              <a:t>Finden Sie einen eigenen Algorithmus aus dem Alltag der Kinder und einigen Sie sich mit Ihrem Partner/Ihrer Partnerin auf einen gemeinsamen Algorithmus.</a:t>
            </a:r>
          </a:p>
          <a:p>
            <a:pPr marL="285750" indent="-285750">
              <a:buFont typeface="Arial" panose="020B0604020202020204" pitchFamily="34" charset="0"/>
              <a:buChar char="•"/>
            </a:pPr>
            <a:r>
              <a:rPr lang="de-DE" sz="1300" dirty="0"/>
              <a:t>Schreiben Sie einzelne Handlungsvorschriften Ihres Algorithmus in Form von „Blöcken“ auf (Einzelarbeit).</a:t>
            </a:r>
          </a:p>
          <a:p>
            <a:pPr marL="285750" indent="-285750">
              <a:buFont typeface="Arial" panose="020B0604020202020204" pitchFamily="34" charset="0"/>
              <a:buChar char="•"/>
            </a:pPr>
            <a:r>
              <a:rPr lang="de-DE" sz="1300" dirty="0"/>
              <a:t>Vergleichen Sie ihre Handlungsvorschriften mit denen Ihres Partners/Ihrer Partnerin. Wo gibt es Gemeinsamkeiten? Wo gibt es Unterschiede?</a:t>
            </a:r>
          </a:p>
        </p:txBody>
      </p:sp>
      <p:sp>
        <p:nvSpPr>
          <p:cNvPr id="4" name="Textplatzhalter 3">
            <a:extLst>
              <a:ext uri="{FF2B5EF4-FFF2-40B4-BE49-F238E27FC236}">
                <a16:creationId xmlns:a16="http://schemas.microsoft.com/office/drawing/2014/main" id="{0D2FF7AC-9364-8F4C-AF81-6E2D7E69BADA}"/>
              </a:ext>
            </a:extLst>
          </p:cNvPr>
          <p:cNvSpPr>
            <a:spLocks noGrp="1"/>
          </p:cNvSpPr>
          <p:nvPr>
            <p:ph type="body" sz="quarter" idx="14"/>
          </p:nvPr>
        </p:nvSpPr>
        <p:spPr/>
        <p:txBody>
          <a:bodyPr>
            <a:normAutofit/>
          </a:bodyPr>
          <a:lstStyle/>
          <a:p>
            <a:r>
              <a:rPr lang="de-DE" dirty="0"/>
              <a:t>Alltagsalgorithmus: Telefonieren (in Blöcken)</a:t>
            </a:r>
          </a:p>
        </p:txBody>
      </p:sp>
      <p:sp>
        <p:nvSpPr>
          <p:cNvPr id="5" name="Datumsplatzhalter 4">
            <a:extLst>
              <a:ext uri="{FF2B5EF4-FFF2-40B4-BE49-F238E27FC236}">
                <a16:creationId xmlns:a16="http://schemas.microsoft.com/office/drawing/2014/main" id="{FF026F4D-6620-F444-8945-2EDE27E68AFF}"/>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8AA1016E-D1CE-814E-980A-7BAD97A154FA}"/>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7" name="Rechteck 6">
            <a:extLst>
              <a:ext uri="{FF2B5EF4-FFF2-40B4-BE49-F238E27FC236}">
                <a16:creationId xmlns:a16="http://schemas.microsoft.com/office/drawing/2014/main" id="{8271F103-9083-3FE1-24A4-76E7C4EB9445}"/>
              </a:ext>
            </a:extLst>
          </p:cNvPr>
          <p:cNvSpPr/>
          <p:nvPr/>
        </p:nvSpPr>
        <p:spPr>
          <a:xfrm>
            <a:off x="779451" y="2356833"/>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Telefon nehmen</a:t>
            </a:r>
          </a:p>
        </p:txBody>
      </p:sp>
      <p:sp>
        <p:nvSpPr>
          <p:cNvPr id="8" name="Rechteck 7">
            <a:extLst>
              <a:ext uri="{FF2B5EF4-FFF2-40B4-BE49-F238E27FC236}">
                <a16:creationId xmlns:a16="http://schemas.microsoft.com/office/drawing/2014/main" id="{C5074F85-3CF1-90E0-90EA-F912CE5F920B}"/>
              </a:ext>
            </a:extLst>
          </p:cNvPr>
          <p:cNvSpPr/>
          <p:nvPr/>
        </p:nvSpPr>
        <p:spPr>
          <a:xfrm>
            <a:off x="2852589" y="2356833"/>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Kontakt-App öffnen</a:t>
            </a:r>
          </a:p>
        </p:txBody>
      </p:sp>
      <p:sp>
        <p:nvSpPr>
          <p:cNvPr id="9" name="Rechteck 8">
            <a:extLst>
              <a:ext uri="{FF2B5EF4-FFF2-40B4-BE49-F238E27FC236}">
                <a16:creationId xmlns:a16="http://schemas.microsoft.com/office/drawing/2014/main" id="{22D7394A-3AAB-8216-332F-191F955538F0}"/>
              </a:ext>
            </a:extLst>
          </p:cNvPr>
          <p:cNvSpPr/>
          <p:nvPr/>
        </p:nvSpPr>
        <p:spPr>
          <a:xfrm>
            <a:off x="4925727" y="2356833"/>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Kontakt auswählen</a:t>
            </a:r>
          </a:p>
        </p:txBody>
      </p:sp>
      <p:sp>
        <p:nvSpPr>
          <p:cNvPr id="10" name="Rechteck 9">
            <a:extLst>
              <a:ext uri="{FF2B5EF4-FFF2-40B4-BE49-F238E27FC236}">
                <a16:creationId xmlns:a16="http://schemas.microsoft.com/office/drawing/2014/main" id="{23C1205C-E54C-32B8-F71E-C6AF821CCF9C}"/>
              </a:ext>
            </a:extLst>
          </p:cNvPr>
          <p:cNvSpPr/>
          <p:nvPr/>
        </p:nvSpPr>
        <p:spPr>
          <a:xfrm>
            <a:off x="6998862" y="2356833"/>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Warten auf Rufaufbau</a:t>
            </a:r>
          </a:p>
        </p:txBody>
      </p:sp>
      <p:sp>
        <p:nvSpPr>
          <p:cNvPr id="11" name="Rechteck 10">
            <a:extLst>
              <a:ext uri="{FF2B5EF4-FFF2-40B4-BE49-F238E27FC236}">
                <a16:creationId xmlns:a16="http://schemas.microsoft.com/office/drawing/2014/main" id="{8B1D0241-74E5-ACA5-F317-4D84D9EAF358}"/>
              </a:ext>
            </a:extLst>
          </p:cNvPr>
          <p:cNvSpPr/>
          <p:nvPr/>
        </p:nvSpPr>
        <p:spPr>
          <a:xfrm>
            <a:off x="6985984" y="3355110"/>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Begrüßung</a:t>
            </a:r>
          </a:p>
        </p:txBody>
      </p:sp>
      <p:sp>
        <p:nvSpPr>
          <p:cNvPr id="12" name="Rechteck 11">
            <a:extLst>
              <a:ext uri="{FF2B5EF4-FFF2-40B4-BE49-F238E27FC236}">
                <a16:creationId xmlns:a16="http://schemas.microsoft.com/office/drawing/2014/main" id="{A96BE018-5A10-F996-527E-008FD3DA71FB}"/>
              </a:ext>
            </a:extLst>
          </p:cNvPr>
          <p:cNvSpPr/>
          <p:nvPr/>
        </p:nvSpPr>
        <p:spPr>
          <a:xfrm>
            <a:off x="4912849" y="3355110"/>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Gespräch führen</a:t>
            </a:r>
          </a:p>
        </p:txBody>
      </p:sp>
      <p:sp>
        <p:nvSpPr>
          <p:cNvPr id="13" name="Rechteck 12">
            <a:extLst>
              <a:ext uri="{FF2B5EF4-FFF2-40B4-BE49-F238E27FC236}">
                <a16:creationId xmlns:a16="http://schemas.microsoft.com/office/drawing/2014/main" id="{73DA388A-3799-8096-2712-382C6D72FECD}"/>
              </a:ext>
            </a:extLst>
          </p:cNvPr>
          <p:cNvSpPr/>
          <p:nvPr/>
        </p:nvSpPr>
        <p:spPr>
          <a:xfrm>
            <a:off x="2839711" y="3354949"/>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Verabschiedung</a:t>
            </a:r>
          </a:p>
        </p:txBody>
      </p:sp>
      <p:sp>
        <p:nvSpPr>
          <p:cNvPr id="14" name="Rechteck 13">
            <a:extLst>
              <a:ext uri="{FF2B5EF4-FFF2-40B4-BE49-F238E27FC236}">
                <a16:creationId xmlns:a16="http://schemas.microsoft.com/office/drawing/2014/main" id="{40D7E9A1-4840-2723-017C-07C3EF8C4A92}"/>
              </a:ext>
            </a:extLst>
          </p:cNvPr>
          <p:cNvSpPr/>
          <p:nvPr/>
        </p:nvSpPr>
        <p:spPr>
          <a:xfrm>
            <a:off x="766573" y="3357525"/>
            <a:ext cx="1577382" cy="540912"/>
          </a:xfrm>
          <a:prstGeom prst="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latin typeface="Arial" panose="020B0604020202020204" pitchFamily="34" charset="0"/>
                <a:cs typeface="Arial" panose="020B0604020202020204" pitchFamily="34" charset="0"/>
              </a:rPr>
              <a:t>Gespräch beenden</a:t>
            </a:r>
          </a:p>
        </p:txBody>
      </p:sp>
      <p:sp>
        <p:nvSpPr>
          <p:cNvPr id="15" name="Eingebuchteter Richtungspfeil 14">
            <a:extLst>
              <a:ext uri="{FF2B5EF4-FFF2-40B4-BE49-F238E27FC236}">
                <a16:creationId xmlns:a16="http://schemas.microsoft.com/office/drawing/2014/main" id="{BE19B0AD-6D04-379B-88E8-95412FF13DF0}"/>
              </a:ext>
            </a:extLst>
          </p:cNvPr>
          <p:cNvSpPr/>
          <p:nvPr/>
        </p:nvSpPr>
        <p:spPr>
          <a:xfrm>
            <a:off x="2402802" y="2467844"/>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16" name="Eingebuchteter Richtungspfeil 15">
            <a:extLst>
              <a:ext uri="{FF2B5EF4-FFF2-40B4-BE49-F238E27FC236}">
                <a16:creationId xmlns:a16="http://schemas.microsoft.com/office/drawing/2014/main" id="{7173C622-DC82-78C6-7778-4EABDCC2AA29}"/>
              </a:ext>
            </a:extLst>
          </p:cNvPr>
          <p:cNvSpPr/>
          <p:nvPr/>
        </p:nvSpPr>
        <p:spPr>
          <a:xfrm>
            <a:off x="4475940" y="2476091"/>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17" name="Eingebuchteter Richtungspfeil 16">
            <a:extLst>
              <a:ext uri="{FF2B5EF4-FFF2-40B4-BE49-F238E27FC236}">
                <a16:creationId xmlns:a16="http://schemas.microsoft.com/office/drawing/2014/main" id="{039AF62E-6447-9795-8BAB-D0FC3C4391C2}"/>
              </a:ext>
            </a:extLst>
          </p:cNvPr>
          <p:cNvSpPr/>
          <p:nvPr/>
        </p:nvSpPr>
        <p:spPr>
          <a:xfrm>
            <a:off x="6549077" y="2476091"/>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18" name="Eingebuchteter Richtungspfeil 17">
            <a:extLst>
              <a:ext uri="{FF2B5EF4-FFF2-40B4-BE49-F238E27FC236}">
                <a16:creationId xmlns:a16="http://schemas.microsoft.com/office/drawing/2014/main" id="{CFC6B73E-2524-3815-5998-08A0FB27DA50}"/>
              </a:ext>
            </a:extLst>
          </p:cNvPr>
          <p:cNvSpPr/>
          <p:nvPr/>
        </p:nvSpPr>
        <p:spPr>
          <a:xfrm rot="10800000">
            <a:off x="4463062" y="3467637"/>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19" name="Eingebuchteter Richtungspfeil 18">
            <a:extLst>
              <a:ext uri="{FF2B5EF4-FFF2-40B4-BE49-F238E27FC236}">
                <a16:creationId xmlns:a16="http://schemas.microsoft.com/office/drawing/2014/main" id="{4AF6E888-AA0A-7064-D1C1-4D1AF6F2C452}"/>
              </a:ext>
            </a:extLst>
          </p:cNvPr>
          <p:cNvSpPr/>
          <p:nvPr/>
        </p:nvSpPr>
        <p:spPr>
          <a:xfrm rot="10800000">
            <a:off x="6536200" y="3463557"/>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20" name="Eingebuchteter Richtungspfeil 19">
            <a:extLst>
              <a:ext uri="{FF2B5EF4-FFF2-40B4-BE49-F238E27FC236}">
                <a16:creationId xmlns:a16="http://schemas.microsoft.com/office/drawing/2014/main" id="{D3AF540F-EA7B-0DD4-B83C-6A1D73FD6214}"/>
              </a:ext>
            </a:extLst>
          </p:cNvPr>
          <p:cNvSpPr/>
          <p:nvPr/>
        </p:nvSpPr>
        <p:spPr>
          <a:xfrm rot="10800000">
            <a:off x="2389924" y="3477268"/>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
        <p:nvSpPr>
          <p:cNvPr id="21" name="Eingebuchteter Richtungspfeil 20">
            <a:extLst>
              <a:ext uri="{FF2B5EF4-FFF2-40B4-BE49-F238E27FC236}">
                <a16:creationId xmlns:a16="http://schemas.microsoft.com/office/drawing/2014/main" id="{1CF0BC2A-6526-3ACB-F081-C730AFF62617}"/>
              </a:ext>
            </a:extLst>
          </p:cNvPr>
          <p:cNvSpPr/>
          <p:nvPr/>
        </p:nvSpPr>
        <p:spPr>
          <a:xfrm rot="5400000">
            <a:off x="7585644" y="2932836"/>
            <a:ext cx="403818" cy="363134"/>
          </a:xfrm>
          <a:prstGeom prst="chevron">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22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1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4">
            <a:extLst>
              <a:ext uri="{FF2B5EF4-FFF2-40B4-BE49-F238E27FC236}">
                <a16:creationId xmlns:a16="http://schemas.microsoft.com/office/drawing/2014/main" id="{CAD8EEEE-667E-1C4C-BD9A-37D152310FB3}"/>
              </a:ext>
            </a:extLst>
          </p:cNvPr>
          <p:cNvSpPr>
            <a:spLocks noGrp="1"/>
          </p:cNvSpPr>
          <p:nvPr>
            <p:ph type="dt" sz="half" idx="10"/>
          </p:nvPr>
        </p:nvSpPr>
        <p:spPr>
          <a:xfrm>
            <a:off x="580260" y="6338729"/>
            <a:ext cx="2057400" cy="393256"/>
          </a:xfrm>
        </p:spPr>
        <p:txBody>
          <a:bodyPr/>
          <a:lstStyle/>
          <a:p>
            <a:pPr>
              <a:lnSpc>
                <a:spcPct val="150000"/>
              </a:lnSpc>
            </a:pPr>
            <a:fld id="{000CEE34-2044-5642-B412-BC2C7C7150CF}" type="datetime6">
              <a:rPr lang="de-DE" smtClean="0"/>
              <a:t>Dezember 23</a:t>
            </a:fld>
            <a:endParaRPr lang="de-DE" dirty="0"/>
          </a:p>
        </p:txBody>
      </p:sp>
      <p:sp>
        <p:nvSpPr>
          <p:cNvPr id="14" name="Foliennummernplatzhalter 5">
            <a:extLst>
              <a:ext uri="{FF2B5EF4-FFF2-40B4-BE49-F238E27FC236}">
                <a16:creationId xmlns:a16="http://schemas.microsoft.com/office/drawing/2014/main" id="{090CD9E9-2D8F-6D46-929A-B21755CEFC9A}"/>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32</a:t>
            </a:fld>
            <a:endParaRPr lang="de-DE" dirty="0"/>
          </a:p>
        </p:txBody>
      </p:sp>
      <p:sp>
        <p:nvSpPr>
          <p:cNvPr id="16" name="Titel 1">
            <a:extLst>
              <a:ext uri="{FF2B5EF4-FFF2-40B4-BE49-F238E27FC236}">
                <a16:creationId xmlns:a16="http://schemas.microsoft.com/office/drawing/2014/main" id="{DDC63C48-B9F5-A24A-A73D-5C845BBEC26A}"/>
              </a:ext>
            </a:extLst>
          </p:cNvPr>
          <p:cNvSpPr>
            <a:spLocks noGrp="1"/>
          </p:cNvSpPr>
          <p:nvPr>
            <p:ph type="title"/>
          </p:nvPr>
        </p:nvSpPr>
        <p:spPr>
          <a:xfrm>
            <a:off x="1096423" y="382774"/>
            <a:ext cx="7009509" cy="603704"/>
          </a:xfrm>
        </p:spPr>
        <p:txBody>
          <a:bodyPr/>
          <a:lstStyle/>
          <a:p>
            <a:r>
              <a:rPr lang="de-DE" dirty="0"/>
              <a:t>Algorithmen</a:t>
            </a:r>
          </a:p>
        </p:txBody>
      </p:sp>
      <p:sp>
        <p:nvSpPr>
          <p:cNvPr id="3" name="Textfeld 2">
            <a:extLst>
              <a:ext uri="{FF2B5EF4-FFF2-40B4-BE49-F238E27FC236}">
                <a16:creationId xmlns:a16="http://schemas.microsoft.com/office/drawing/2014/main" id="{BA15982E-6B72-DC1C-CD88-3C2F0B7EEAE7}"/>
              </a:ext>
            </a:extLst>
          </p:cNvPr>
          <p:cNvSpPr txBox="1"/>
          <p:nvPr/>
        </p:nvSpPr>
        <p:spPr>
          <a:xfrm>
            <a:off x="5388325" y="1293642"/>
            <a:ext cx="2910626" cy="561820"/>
          </a:xfrm>
          <a:prstGeom prst="rect">
            <a:avLst/>
          </a:prstGeom>
          <a:noFill/>
        </p:spPr>
        <p:txBody>
          <a:bodyPr wrap="square" rtlCol="0">
            <a:spAutoFit/>
          </a:bodyPr>
          <a:lstStyle/>
          <a:p>
            <a:pPr lvl="0">
              <a:lnSpc>
                <a:spcPct val="120000"/>
              </a:lnSpc>
              <a:spcBef>
                <a:spcPts val="400"/>
              </a:spcBef>
            </a:pPr>
            <a:r>
              <a:rPr lang="de-DE" sz="2800" dirty="0">
                <a:latin typeface="Arial" panose="020B0604020202020204" pitchFamily="34" charset="0"/>
                <a:cs typeface="Arial" panose="020B0604020202020204" pitchFamily="34" charset="0"/>
              </a:rPr>
              <a:t>Formenmuster</a:t>
            </a:r>
          </a:p>
        </p:txBody>
      </p:sp>
      <p:grpSp>
        <p:nvGrpSpPr>
          <p:cNvPr id="11" name="Gruppieren 10">
            <a:extLst>
              <a:ext uri="{FF2B5EF4-FFF2-40B4-BE49-F238E27FC236}">
                <a16:creationId xmlns:a16="http://schemas.microsoft.com/office/drawing/2014/main" id="{31ECE984-C94A-45BF-A176-C43AD67FF3C3}"/>
              </a:ext>
            </a:extLst>
          </p:cNvPr>
          <p:cNvGrpSpPr/>
          <p:nvPr/>
        </p:nvGrpSpPr>
        <p:grpSpPr>
          <a:xfrm>
            <a:off x="425357" y="2467852"/>
            <a:ext cx="3902298" cy="2253803"/>
            <a:chOff x="450762" y="2743200"/>
            <a:chExt cx="3902298" cy="2253803"/>
          </a:xfrm>
        </p:grpSpPr>
        <p:grpSp>
          <p:nvGrpSpPr>
            <p:cNvPr id="10" name="Gruppieren 9">
              <a:extLst>
                <a:ext uri="{FF2B5EF4-FFF2-40B4-BE49-F238E27FC236}">
                  <a16:creationId xmlns:a16="http://schemas.microsoft.com/office/drawing/2014/main" id="{F0312ED9-56F3-051C-96A8-9E1417E92A24}"/>
                </a:ext>
              </a:extLst>
            </p:cNvPr>
            <p:cNvGrpSpPr/>
            <p:nvPr/>
          </p:nvGrpSpPr>
          <p:grpSpPr>
            <a:xfrm>
              <a:off x="875761" y="2949262"/>
              <a:ext cx="3116690" cy="1845446"/>
              <a:chOff x="875761" y="2949262"/>
              <a:chExt cx="3116690" cy="1845446"/>
            </a:xfrm>
          </p:grpSpPr>
          <p:sp>
            <p:nvSpPr>
              <p:cNvPr id="4" name="Abgerundetes Rechteck 3">
                <a:extLst>
                  <a:ext uri="{FF2B5EF4-FFF2-40B4-BE49-F238E27FC236}">
                    <a16:creationId xmlns:a16="http://schemas.microsoft.com/office/drawing/2014/main" id="{5935FE8A-5833-6DE6-1F57-C6F133321302}"/>
                  </a:ext>
                </a:extLst>
              </p:cNvPr>
              <p:cNvSpPr/>
              <p:nvPr/>
            </p:nvSpPr>
            <p:spPr>
              <a:xfrm>
                <a:off x="875762" y="2949262"/>
                <a:ext cx="3116687" cy="479738"/>
              </a:xfrm>
              <a:prstGeom prst="roundRect">
                <a:avLst/>
              </a:prstGeom>
              <a:ln>
                <a:solidFill>
                  <a:srgbClr val="327D87"/>
                </a:solidFill>
                <a:extLst>
                  <a:ext uri="{C807C97D-BFC1-408E-A445-0C87EB9F89A2}">
                    <ask:lineSketchStyleProps xmlns:ask="http://schemas.microsoft.com/office/drawing/2018/sketchyshapes">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Zeichne ein gelbes Dreieck </a:t>
                </a:r>
              </a:p>
            </p:txBody>
          </p:sp>
          <p:sp>
            <p:nvSpPr>
              <p:cNvPr id="5" name="Abgerundetes Rechteck 4">
                <a:extLst>
                  <a:ext uri="{FF2B5EF4-FFF2-40B4-BE49-F238E27FC236}">
                    <a16:creationId xmlns:a16="http://schemas.microsoft.com/office/drawing/2014/main" id="{0E05C8FB-D8ED-670A-0735-D35162B19F2F}"/>
                  </a:ext>
                </a:extLst>
              </p:cNvPr>
              <p:cNvSpPr/>
              <p:nvPr/>
            </p:nvSpPr>
            <p:spPr>
              <a:xfrm>
                <a:off x="875763" y="3632116"/>
                <a:ext cx="3116688" cy="479738"/>
              </a:xfrm>
              <a:prstGeom prst="roundRect">
                <a:avLst/>
              </a:prstGeom>
              <a:ln>
                <a:solidFill>
                  <a:srgbClr val="327D87"/>
                </a:solidFill>
                <a:extLst>
                  <a:ext uri="{C807C97D-BFC1-408E-A445-0C87EB9F89A2}">
                    <ask:lineSketchStyleProps xmlns:ask="http://schemas.microsoft.com/office/drawing/2018/sketchyshapes">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Zeichne einen roten Kreis</a:t>
                </a:r>
              </a:p>
            </p:txBody>
          </p:sp>
          <p:sp>
            <p:nvSpPr>
              <p:cNvPr id="6" name="Abgerundetes Rechteck 5">
                <a:extLst>
                  <a:ext uri="{FF2B5EF4-FFF2-40B4-BE49-F238E27FC236}">
                    <a16:creationId xmlns:a16="http://schemas.microsoft.com/office/drawing/2014/main" id="{A8F114A5-2A58-1D25-0CFE-DF4D1398A6D1}"/>
                  </a:ext>
                </a:extLst>
              </p:cNvPr>
              <p:cNvSpPr/>
              <p:nvPr/>
            </p:nvSpPr>
            <p:spPr>
              <a:xfrm>
                <a:off x="875761" y="4314970"/>
                <a:ext cx="3116688" cy="479738"/>
              </a:xfrm>
              <a:prstGeom prst="roundRect">
                <a:avLst/>
              </a:prstGeom>
              <a:ln>
                <a:solidFill>
                  <a:srgbClr val="327D87"/>
                </a:solidFill>
                <a:extLst>
                  <a:ext uri="{C807C97D-BFC1-408E-A445-0C87EB9F89A2}">
                    <ask:lineSketchStyleProps xmlns:ask="http://schemas.microsoft.com/office/drawing/2018/sketchyshapes">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Zeichne ein blaues Dreieck</a:t>
                </a:r>
              </a:p>
            </p:txBody>
          </p:sp>
        </p:grpSp>
        <p:sp>
          <p:nvSpPr>
            <p:cNvPr id="8" name="Geschweifte Klammer links/rechts 7">
              <a:extLst>
                <a:ext uri="{FF2B5EF4-FFF2-40B4-BE49-F238E27FC236}">
                  <a16:creationId xmlns:a16="http://schemas.microsoft.com/office/drawing/2014/main" id="{3072923C-BF67-92A5-095D-75CB10470E82}"/>
                </a:ext>
              </a:extLst>
            </p:cNvPr>
            <p:cNvSpPr/>
            <p:nvPr/>
          </p:nvSpPr>
          <p:spPr>
            <a:xfrm>
              <a:off x="450762" y="2743200"/>
              <a:ext cx="3902298" cy="2253803"/>
            </a:xfrm>
            <a:ln w="38100">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2" name="Abgerundetes Rechteck 11">
            <a:extLst>
              <a:ext uri="{FF2B5EF4-FFF2-40B4-BE49-F238E27FC236}">
                <a16:creationId xmlns:a16="http://schemas.microsoft.com/office/drawing/2014/main" id="{73AD3311-A28C-8AA3-9452-C892C70C5042}"/>
              </a:ext>
            </a:extLst>
          </p:cNvPr>
          <p:cNvSpPr/>
          <p:nvPr/>
        </p:nvSpPr>
        <p:spPr>
          <a:xfrm>
            <a:off x="554502" y="2145117"/>
            <a:ext cx="3644009" cy="619194"/>
          </a:xfrm>
          <a:solidFill>
            <a:srgbClr val="327D87"/>
          </a:solid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chemeClr val="tx1"/>
                </a:solidFill>
              </a:rPr>
              <a:t>Wiederhole das folgende 3 mal:</a:t>
            </a:r>
          </a:p>
        </p:txBody>
      </p:sp>
      <p:grpSp>
        <p:nvGrpSpPr>
          <p:cNvPr id="37" name="Gruppieren 36">
            <a:extLst>
              <a:ext uri="{FF2B5EF4-FFF2-40B4-BE49-F238E27FC236}">
                <a16:creationId xmlns:a16="http://schemas.microsoft.com/office/drawing/2014/main" id="{8742D508-D3CD-512A-AC6A-F1143506BC97}"/>
              </a:ext>
            </a:extLst>
          </p:cNvPr>
          <p:cNvGrpSpPr/>
          <p:nvPr/>
        </p:nvGrpSpPr>
        <p:grpSpPr>
          <a:xfrm>
            <a:off x="4921100" y="3478980"/>
            <a:ext cx="3797543" cy="357526"/>
            <a:chOff x="4601177" y="3593552"/>
            <a:chExt cx="3797543" cy="357526"/>
          </a:xfrm>
        </p:grpSpPr>
        <p:grpSp>
          <p:nvGrpSpPr>
            <p:cNvPr id="28" name="Gruppieren 27">
              <a:extLst>
                <a:ext uri="{FF2B5EF4-FFF2-40B4-BE49-F238E27FC236}">
                  <a16:creationId xmlns:a16="http://schemas.microsoft.com/office/drawing/2014/main" id="{9CA3FBED-61E8-8CC5-AEF8-5D5711B99F57}"/>
                </a:ext>
              </a:extLst>
            </p:cNvPr>
            <p:cNvGrpSpPr/>
            <p:nvPr/>
          </p:nvGrpSpPr>
          <p:grpSpPr>
            <a:xfrm>
              <a:off x="4601177" y="3612524"/>
              <a:ext cx="1181251" cy="338554"/>
              <a:chOff x="4601177" y="3612524"/>
              <a:chExt cx="1181251" cy="338554"/>
            </a:xfrm>
          </p:grpSpPr>
          <p:sp>
            <p:nvSpPr>
              <p:cNvPr id="15" name="Oval 14">
                <a:extLst>
                  <a:ext uri="{FF2B5EF4-FFF2-40B4-BE49-F238E27FC236}">
                    <a16:creationId xmlns:a16="http://schemas.microsoft.com/office/drawing/2014/main" id="{BD05A48A-5676-3973-BE84-E3B66BB606C4}"/>
                  </a:ext>
                </a:extLst>
              </p:cNvPr>
              <p:cNvSpPr/>
              <p:nvPr/>
            </p:nvSpPr>
            <p:spPr>
              <a:xfrm>
                <a:off x="5029977" y="3614861"/>
                <a:ext cx="323651" cy="3362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7" name="Dreieck 16">
                <a:extLst>
                  <a:ext uri="{FF2B5EF4-FFF2-40B4-BE49-F238E27FC236}">
                    <a16:creationId xmlns:a16="http://schemas.microsoft.com/office/drawing/2014/main" id="{D261CB24-2D56-2D64-E0D9-C775CB88D679}"/>
                  </a:ext>
                </a:extLst>
              </p:cNvPr>
              <p:cNvSpPr/>
              <p:nvPr/>
            </p:nvSpPr>
            <p:spPr>
              <a:xfrm>
                <a:off x="4601177" y="3612524"/>
                <a:ext cx="378045" cy="33855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8" name="Dreieck 17">
                <a:extLst>
                  <a:ext uri="{FF2B5EF4-FFF2-40B4-BE49-F238E27FC236}">
                    <a16:creationId xmlns:a16="http://schemas.microsoft.com/office/drawing/2014/main" id="{EAC60097-6BB0-BEC9-48AE-875D9AB7F28D}"/>
                  </a:ext>
                </a:extLst>
              </p:cNvPr>
              <p:cNvSpPr/>
              <p:nvPr/>
            </p:nvSpPr>
            <p:spPr>
              <a:xfrm>
                <a:off x="5404383" y="3612524"/>
                <a:ext cx="378045" cy="338554"/>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grpSp>
        <p:grpSp>
          <p:nvGrpSpPr>
            <p:cNvPr id="29" name="Gruppieren 28">
              <a:extLst>
                <a:ext uri="{FF2B5EF4-FFF2-40B4-BE49-F238E27FC236}">
                  <a16:creationId xmlns:a16="http://schemas.microsoft.com/office/drawing/2014/main" id="{7C347F48-A560-EB87-07C6-2F90BAE258B4}"/>
                </a:ext>
              </a:extLst>
            </p:cNvPr>
            <p:cNvGrpSpPr/>
            <p:nvPr/>
          </p:nvGrpSpPr>
          <p:grpSpPr>
            <a:xfrm>
              <a:off x="5911218" y="3593552"/>
              <a:ext cx="1181251" cy="338554"/>
              <a:chOff x="4601177" y="3612524"/>
              <a:chExt cx="1181251" cy="338554"/>
            </a:xfrm>
          </p:grpSpPr>
          <p:sp>
            <p:nvSpPr>
              <p:cNvPr id="30" name="Oval 29">
                <a:extLst>
                  <a:ext uri="{FF2B5EF4-FFF2-40B4-BE49-F238E27FC236}">
                    <a16:creationId xmlns:a16="http://schemas.microsoft.com/office/drawing/2014/main" id="{77F2EA64-31A9-5D38-C690-7B144309527B}"/>
                  </a:ext>
                </a:extLst>
              </p:cNvPr>
              <p:cNvSpPr/>
              <p:nvPr/>
            </p:nvSpPr>
            <p:spPr>
              <a:xfrm>
                <a:off x="5029977" y="3614861"/>
                <a:ext cx="323651" cy="3362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1" name="Dreieck 30">
                <a:extLst>
                  <a:ext uri="{FF2B5EF4-FFF2-40B4-BE49-F238E27FC236}">
                    <a16:creationId xmlns:a16="http://schemas.microsoft.com/office/drawing/2014/main" id="{2BF28CDD-CC15-0AF8-A6E6-2210C5516A23}"/>
                  </a:ext>
                </a:extLst>
              </p:cNvPr>
              <p:cNvSpPr/>
              <p:nvPr/>
            </p:nvSpPr>
            <p:spPr>
              <a:xfrm>
                <a:off x="4601177" y="3612524"/>
                <a:ext cx="378045" cy="33855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2" name="Dreieck 31">
                <a:extLst>
                  <a:ext uri="{FF2B5EF4-FFF2-40B4-BE49-F238E27FC236}">
                    <a16:creationId xmlns:a16="http://schemas.microsoft.com/office/drawing/2014/main" id="{A7787AB5-AE56-96BA-AC10-7E109D94A2AD}"/>
                  </a:ext>
                </a:extLst>
              </p:cNvPr>
              <p:cNvSpPr/>
              <p:nvPr/>
            </p:nvSpPr>
            <p:spPr>
              <a:xfrm>
                <a:off x="5404383" y="3612524"/>
                <a:ext cx="378045" cy="338554"/>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grpSp>
        <p:grpSp>
          <p:nvGrpSpPr>
            <p:cNvPr id="33" name="Gruppieren 32">
              <a:extLst>
                <a:ext uri="{FF2B5EF4-FFF2-40B4-BE49-F238E27FC236}">
                  <a16:creationId xmlns:a16="http://schemas.microsoft.com/office/drawing/2014/main" id="{561503C4-5465-3A23-0D4C-52E85F7A6C71}"/>
                </a:ext>
              </a:extLst>
            </p:cNvPr>
            <p:cNvGrpSpPr/>
            <p:nvPr/>
          </p:nvGrpSpPr>
          <p:grpSpPr>
            <a:xfrm>
              <a:off x="7217469" y="3593552"/>
              <a:ext cx="1181251" cy="338554"/>
              <a:chOff x="4601177" y="3612524"/>
              <a:chExt cx="1181251" cy="338554"/>
            </a:xfrm>
          </p:grpSpPr>
          <p:sp>
            <p:nvSpPr>
              <p:cNvPr id="34" name="Oval 33">
                <a:extLst>
                  <a:ext uri="{FF2B5EF4-FFF2-40B4-BE49-F238E27FC236}">
                    <a16:creationId xmlns:a16="http://schemas.microsoft.com/office/drawing/2014/main" id="{317935BC-48BF-A990-1BEA-F7B6F9A770D1}"/>
                  </a:ext>
                </a:extLst>
              </p:cNvPr>
              <p:cNvSpPr/>
              <p:nvPr/>
            </p:nvSpPr>
            <p:spPr>
              <a:xfrm>
                <a:off x="5029977" y="3614861"/>
                <a:ext cx="323651" cy="3362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5" name="Dreieck 34">
                <a:extLst>
                  <a:ext uri="{FF2B5EF4-FFF2-40B4-BE49-F238E27FC236}">
                    <a16:creationId xmlns:a16="http://schemas.microsoft.com/office/drawing/2014/main" id="{CFA478E3-6F99-9834-70EB-AFA907440E90}"/>
                  </a:ext>
                </a:extLst>
              </p:cNvPr>
              <p:cNvSpPr/>
              <p:nvPr/>
            </p:nvSpPr>
            <p:spPr>
              <a:xfrm>
                <a:off x="4601177" y="3612524"/>
                <a:ext cx="378045" cy="33855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6" name="Dreieck 35">
                <a:extLst>
                  <a:ext uri="{FF2B5EF4-FFF2-40B4-BE49-F238E27FC236}">
                    <a16:creationId xmlns:a16="http://schemas.microsoft.com/office/drawing/2014/main" id="{F6D2999C-401D-8BCF-B03B-0C7B4533E153}"/>
                  </a:ext>
                </a:extLst>
              </p:cNvPr>
              <p:cNvSpPr/>
              <p:nvPr/>
            </p:nvSpPr>
            <p:spPr>
              <a:xfrm>
                <a:off x="5404383" y="3612524"/>
                <a:ext cx="378045" cy="338554"/>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grpSp>
      </p:grpSp>
      <p:sp>
        <p:nvSpPr>
          <p:cNvPr id="39" name="Oval 38">
            <a:extLst>
              <a:ext uri="{FF2B5EF4-FFF2-40B4-BE49-F238E27FC236}">
                <a16:creationId xmlns:a16="http://schemas.microsoft.com/office/drawing/2014/main" id="{E2DDA3A4-7ADE-3B64-33DA-99C72E28747D}"/>
              </a:ext>
            </a:extLst>
          </p:cNvPr>
          <p:cNvSpPr/>
          <p:nvPr/>
        </p:nvSpPr>
        <p:spPr>
          <a:xfrm>
            <a:off x="4739072" y="3317994"/>
            <a:ext cx="1492069" cy="734096"/>
          </a:xfr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A2F6AB3C-CB95-6B50-7BD1-6A2F747B95B7}"/>
              </a:ext>
            </a:extLst>
          </p:cNvPr>
          <p:cNvSpPr txBox="1"/>
          <p:nvPr/>
        </p:nvSpPr>
        <p:spPr>
          <a:xfrm>
            <a:off x="450762" y="1293642"/>
            <a:ext cx="4629238" cy="561820"/>
          </a:xfrm>
          <a:prstGeom prst="rect">
            <a:avLst/>
          </a:prstGeom>
          <a:noFill/>
        </p:spPr>
        <p:txBody>
          <a:bodyPr wrap="square" rtlCol="0">
            <a:spAutoFit/>
          </a:bodyPr>
          <a:lstStyle/>
          <a:p>
            <a:pPr lvl="0">
              <a:lnSpc>
                <a:spcPct val="120000"/>
              </a:lnSpc>
              <a:spcBef>
                <a:spcPts val="400"/>
              </a:spcBef>
            </a:pPr>
            <a:r>
              <a:rPr lang="de-DE" sz="2800" dirty="0">
                <a:latin typeface="Arial" panose="020B0604020202020204" pitchFamily="34" charset="0"/>
                <a:cs typeface="Arial" panose="020B0604020202020204" pitchFamily="34" charset="0"/>
              </a:rPr>
              <a:t>Kontrollstruktur Schleife</a:t>
            </a: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4EEB9910-FF6B-D417-EA5C-19C859B270FE}"/>
                  </a:ext>
                </a:extLst>
              </p:cNvPr>
              <p:cNvSpPr txBox="1"/>
              <p:nvPr/>
            </p:nvSpPr>
            <p:spPr>
              <a:xfrm>
                <a:off x="4903174" y="2921971"/>
                <a:ext cx="425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m:t>
                      </m:r>
                    </m:oMath>
                  </m:oMathPara>
                </a14:m>
                <a:endParaRPr lang="de-DE" dirty="0">
                  <a:latin typeface="Arial" panose="020B0604020202020204" pitchFamily="34" charset="0"/>
                  <a:cs typeface="Arial" panose="020B0604020202020204" pitchFamily="34" charset="0"/>
                </a:endParaRPr>
              </a:p>
            </p:txBody>
          </p:sp>
        </mc:Choice>
        <mc:Fallback xmlns="">
          <p:sp>
            <p:nvSpPr>
              <p:cNvPr id="7" name="Textfeld 6">
                <a:extLst>
                  <a:ext uri="{FF2B5EF4-FFF2-40B4-BE49-F238E27FC236}">
                    <a16:creationId xmlns:a16="http://schemas.microsoft.com/office/drawing/2014/main" id="{4EEB9910-FF6B-D417-EA5C-19C859B270FE}"/>
                  </a:ext>
                </a:extLst>
              </p:cNvPr>
              <p:cNvSpPr txBox="1">
                <a:spLocks noRot="1" noChangeAspect="1" noMove="1" noResize="1" noEditPoints="1" noAdjustHandles="1" noChangeArrowheads="1" noChangeShapeType="1" noTextEdit="1"/>
              </p:cNvSpPr>
              <p:nvPr/>
            </p:nvSpPr>
            <p:spPr>
              <a:xfrm>
                <a:off x="4903174" y="2921971"/>
                <a:ext cx="425116" cy="36933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D8B9296E-6230-1ED0-8A76-8C479C13C07F}"/>
                  </a:ext>
                </a:extLst>
              </p:cNvPr>
              <p:cNvSpPr txBox="1"/>
              <p:nvPr/>
            </p:nvSpPr>
            <p:spPr>
              <a:xfrm>
                <a:off x="6220283" y="2921971"/>
                <a:ext cx="425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2</m:t>
                      </m:r>
                      <m:r>
                        <a:rPr lang="de-DE" b="0" i="1" smtClean="0">
                          <a:latin typeface="Cambria Math" panose="02040503050406030204" pitchFamily="18" charset="0"/>
                        </a:rPr>
                        <m:t>.</m:t>
                      </m:r>
                    </m:oMath>
                  </m:oMathPara>
                </a14:m>
                <a:endParaRPr lang="de-DE" dirty="0">
                  <a:latin typeface="Arial" panose="020B0604020202020204" pitchFamily="34" charset="0"/>
                  <a:cs typeface="Arial" panose="020B0604020202020204" pitchFamily="34" charset="0"/>
                </a:endParaRPr>
              </a:p>
            </p:txBody>
          </p:sp>
        </mc:Choice>
        <mc:Fallback xmlns="">
          <p:sp>
            <p:nvSpPr>
              <p:cNvPr id="9" name="Textfeld 8">
                <a:extLst>
                  <a:ext uri="{FF2B5EF4-FFF2-40B4-BE49-F238E27FC236}">
                    <a16:creationId xmlns:a16="http://schemas.microsoft.com/office/drawing/2014/main" id="{D8B9296E-6230-1ED0-8A76-8C479C13C07F}"/>
                  </a:ext>
                </a:extLst>
              </p:cNvPr>
              <p:cNvSpPr txBox="1">
                <a:spLocks noRot="1" noChangeAspect="1" noMove="1" noResize="1" noEditPoints="1" noAdjustHandles="1" noChangeArrowheads="1" noChangeShapeType="1" noTextEdit="1"/>
              </p:cNvSpPr>
              <p:nvPr/>
            </p:nvSpPr>
            <p:spPr>
              <a:xfrm>
                <a:off x="6220283" y="2921971"/>
                <a:ext cx="425116"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3DDCB55A-AFA1-69FF-789E-2361CC351CBC}"/>
                  </a:ext>
                </a:extLst>
              </p:cNvPr>
              <p:cNvSpPr txBox="1"/>
              <p:nvPr/>
            </p:nvSpPr>
            <p:spPr>
              <a:xfrm>
                <a:off x="7537392" y="2921971"/>
                <a:ext cx="425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3</m:t>
                      </m:r>
                      <m:r>
                        <a:rPr lang="de-DE" b="0" i="1" smtClean="0">
                          <a:latin typeface="Cambria Math" panose="02040503050406030204" pitchFamily="18" charset="0"/>
                        </a:rPr>
                        <m:t>.</m:t>
                      </m:r>
                    </m:oMath>
                  </m:oMathPara>
                </a14:m>
                <a:endParaRPr lang="de-DE" dirty="0">
                  <a:latin typeface="Arial" panose="020B0604020202020204" pitchFamily="34" charset="0"/>
                  <a:cs typeface="Arial" panose="020B0604020202020204" pitchFamily="34" charset="0"/>
                </a:endParaRPr>
              </a:p>
            </p:txBody>
          </p:sp>
        </mc:Choice>
        <mc:Fallback xmlns="">
          <p:sp>
            <p:nvSpPr>
              <p:cNvPr id="19" name="Textfeld 18">
                <a:extLst>
                  <a:ext uri="{FF2B5EF4-FFF2-40B4-BE49-F238E27FC236}">
                    <a16:creationId xmlns:a16="http://schemas.microsoft.com/office/drawing/2014/main" id="{3DDCB55A-AFA1-69FF-789E-2361CC351CBC}"/>
                  </a:ext>
                </a:extLst>
              </p:cNvPr>
              <p:cNvSpPr txBox="1">
                <a:spLocks noRot="1" noChangeAspect="1" noMove="1" noResize="1" noEditPoints="1" noAdjustHandles="1" noChangeArrowheads="1" noChangeShapeType="1" noTextEdit="1"/>
              </p:cNvSpPr>
              <p:nvPr/>
            </p:nvSpPr>
            <p:spPr>
              <a:xfrm>
                <a:off x="7537392" y="2921971"/>
                <a:ext cx="425116" cy="369332"/>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17550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Dezember 23</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34</a:t>
            </a:r>
            <a:endParaRPr lang="de-DE" dirty="0">
              <a:solidFill>
                <a:srgbClr val="FF0000"/>
              </a:solidFill>
            </a:endParaRP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p:txBody>
          <a:bodyPr/>
          <a:lstStyle/>
          <a:p>
            <a:pPr marL="0" indent="0">
              <a:spcBef>
                <a:spcPts val="600"/>
              </a:spcBef>
              <a:buNone/>
            </a:pPr>
            <a:r>
              <a:rPr lang="de-DE" sz="1200" b="1" dirty="0"/>
              <a:t>Ziel: </a:t>
            </a:r>
            <a:r>
              <a:rPr lang="de-DE" sz="1200" dirty="0"/>
              <a:t>Die Möglichkeiten der Muster-App kennenlernen. Dabei die Kontrollstruktur auf verschiedenen Ebenen erkennen und anwenden (Schleife in Formenmustern, in blockbasierten Programmen und in Programmcode)</a:t>
            </a:r>
          </a:p>
          <a:p>
            <a:pPr>
              <a:lnSpc>
                <a:spcPct val="100000"/>
              </a:lnSpc>
            </a:pPr>
            <a:r>
              <a:rPr lang="de-DE" sz="1200" b="1" dirty="0"/>
              <a:t>Hinweise zur Durchführung: </a:t>
            </a:r>
          </a:p>
          <a:p>
            <a:r>
              <a:rPr lang="de-DE" sz="1200" dirty="0"/>
              <a:t>Zur Muster-App und zu den dazugehörigen Materialien sind vielfältige Informationen auf </a:t>
            </a:r>
            <a:r>
              <a:rPr lang="de-DE" sz="1200" b="0" i="0" u="none" strike="noStrike" kern="1200" dirty="0">
                <a:solidFill>
                  <a:schemeClr val="tx1"/>
                </a:solidFill>
                <a:effectLst/>
                <a:hlinkClick r:id="rId3"/>
              </a:rPr>
              <a:t>https://pikas-digi.dzlm.de/node/115</a:t>
            </a:r>
            <a:r>
              <a:rPr lang="de-DE" sz="1200" b="0" i="0" u="none" strike="noStrike" kern="1200" dirty="0">
                <a:solidFill>
                  <a:schemeClr val="tx1"/>
                </a:solidFill>
                <a:effectLst/>
              </a:rPr>
              <a:t> unter der Rubrik „Muster“ </a:t>
            </a:r>
            <a:r>
              <a:rPr lang="de-DE" sz="1200" dirty="0"/>
              <a:t>zu finden.</a:t>
            </a:r>
          </a:p>
          <a:p>
            <a:r>
              <a:rPr lang="de-DE" sz="1200" dirty="0"/>
              <a:t>Der QR-Code zum </a:t>
            </a:r>
            <a:r>
              <a:rPr lang="de-DE" sz="1200" dirty="0" err="1"/>
              <a:t>Padlet</a:t>
            </a:r>
            <a:r>
              <a:rPr lang="de-DE" sz="1200" dirty="0"/>
              <a:t> (https://</a:t>
            </a:r>
            <a:r>
              <a:rPr lang="de-DE" sz="1200" dirty="0" err="1"/>
              <a:t>padlet.com</a:t>
            </a:r>
            <a:r>
              <a:rPr lang="de-DE" sz="1200" dirty="0"/>
              <a:t>/ben124/6t7k426qpf5b5cnf) ist einerseits eine Materialsammlung, allerdings dient er auch dazu, </a:t>
            </a:r>
            <a:r>
              <a:rPr lang="de-DE" sz="1200" dirty="0" err="1"/>
              <a:t>Kolleg:innen</a:t>
            </a:r>
            <a:r>
              <a:rPr lang="de-DE" sz="1200" dirty="0"/>
              <a:t>, die nicht über ein iPad verfügen, die Möglichkeit zu geben einen ersten Eindruck von der App zu bekommen, um die Arbeitsaufträge nachvollziehen zu können.</a:t>
            </a:r>
          </a:p>
          <a:p>
            <a:endParaRPr lang="de-DE" sz="1200" b="0" i="0" u="none" strike="noStrike" kern="1200" dirty="0">
              <a:solidFill>
                <a:schemeClr val="tx1"/>
              </a:solidFill>
              <a:effectLst/>
            </a:endParaRPr>
          </a:p>
          <a:p>
            <a:endParaRPr lang="de-DE" sz="1200" b="0" i="0" u="none" strike="noStrike" kern="1200" dirty="0">
              <a:solidFill>
                <a:schemeClr val="tx1"/>
              </a:solidFill>
              <a:effectLst/>
            </a:endParaRPr>
          </a:p>
          <a:p>
            <a:endParaRPr lang="de-DE" sz="1200" dirty="0"/>
          </a:p>
        </p:txBody>
      </p:sp>
    </p:spTree>
    <p:extLst>
      <p:ext uri="{BB962C8B-B14F-4D97-AF65-F5344CB8AC3E}">
        <p14:creationId xmlns:p14="http://schemas.microsoft.com/office/powerpoint/2010/main" val="2558291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F1A6-69D2-EF48-88D5-AD537B545251}"/>
              </a:ext>
            </a:extLst>
          </p:cNvPr>
          <p:cNvSpPr>
            <a:spLocks noGrp="1"/>
          </p:cNvSpPr>
          <p:nvPr>
            <p:ph type="title"/>
          </p:nvPr>
        </p:nvSpPr>
        <p:spPr/>
        <p:txBody>
          <a:bodyPr/>
          <a:lstStyle/>
          <a:p>
            <a:r>
              <a:rPr lang="de-DE" dirty="0"/>
              <a:t>Algorithmen</a:t>
            </a:r>
          </a:p>
        </p:txBody>
      </p:sp>
      <p:sp>
        <p:nvSpPr>
          <p:cNvPr id="3" name="Textplatzhalter 2">
            <a:extLst>
              <a:ext uri="{FF2B5EF4-FFF2-40B4-BE49-F238E27FC236}">
                <a16:creationId xmlns:a16="http://schemas.microsoft.com/office/drawing/2014/main" id="{3F536E43-7016-7C44-B72C-6062E84FD701}"/>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de-DE" sz="1300" dirty="0"/>
              <a:t>Erproben Sie die Muster-App oder sehen Sie sich die Funktionen der App im </a:t>
            </a:r>
            <a:r>
              <a:rPr lang="de-DE" sz="1300" dirty="0" err="1"/>
              <a:t>Padlet</a:t>
            </a:r>
            <a:r>
              <a:rPr lang="de-DE" sz="1300" dirty="0"/>
              <a:t> an.</a:t>
            </a:r>
          </a:p>
          <a:p>
            <a:pPr marL="285750" indent="-285750">
              <a:buFont typeface="Arial" panose="020B0604020202020204" pitchFamily="34" charset="0"/>
              <a:buChar char="•"/>
            </a:pPr>
            <a:r>
              <a:rPr lang="de-DE" sz="1300" dirty="0"/>
              <a:t>Erproben Sie die Aufgaben zur App (Kartei zur App).</a:t>
            </a:r>
          </a:p>
          <a:p>
            <a:pPr marL="285750" indent="-285750">
              <a:buFont typeface="Arial" panose="020B0604020202020204" pitchFamily="34" charset="0"/>
              <a:buChar char="•"/>
            </a:pPr>
            <a:r>
              <a:rPr lang="de-DE" sz="1300" dirty="0"/>
              <a:t>Diskutieren Sie mit Ihrem Partner/Ihrer Partnerin einen möglichen Einsatz in Ihrer Klasse und welche Voraussetzungen für einen gelingenden Einsatz in Ihrer Schule nötig wären.</a:t>
            </a:r>
          </a:p>
        </p:txBody>
      </p:sp>
      <p:sp>
        <p:nvSpPr>
          <p:cNvPr id="4" name="Textplatzhalter 3">
            <a:extLst>
              <a:ext uri="{FF2B5EF4-FFF2-40B4-BE49-F238E27FC236}">
                <a16:creationId xmlns:a16="http://schemas.microsoft.com/office/drawing/2014/main" id="{0D2FF7AC-9364-8F4C-AF81-6E2D7E69BADA}"/>
              </a:ext>
            </a:extLst>
          </p:cNvPr>
          <p:cNvSpPr>
            <a:spLocks noGrp="1"/>
          </p:cNvSpPr>
          <p:nvPr>
            <p:ph type="body" sz="quarter" idx="14"/>
          </p:nvPr>
        </p:nvSpPr>
        <p:spPr/>
        <p:txBody>
          <a:bodyPr>
            <a:normAutofit/>
          </a:bodyPr>
          <a:lstStyle/>
          <a:p>
            <a:r>
              <a:rPr lang="de-DE" dirty="0"/>
              <a:t>Die Muster- App (iOS)</a:t>
            </a:r>
          </a:p>
        </p:txBody>
      </p:sp>
      <p:sp>
        <p:nvSpPr>
          <p:cNvPr id="5" name="Datumsplatzhalter 4">
            <a:extLst>
              <a:ext uri="{FF2B5EF4-FFF2-40B4-BE49-F238E27FC236}">
                <a16:creationId xmlns:a16="http://schemas.microsoft.com/office/drawing/2014/main" id="{FF026F4D-6620-F444-8945-2EDE27E68AFF}"/>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8AA1016E-D1CE-814E-980A-7BAD97A154FA}"/>
              </a:ext>
            </a:extLst>
          </p:cNvPr>
          <p:cNvSpPr>
            <a:spLocks noGrp="1"/>
          </p:cNvSpPr>
          <p:nvPr>
            <p:ph type="sldNum" sz="quarter" idx="12"/>
          </p:nvPr>
        </p:nvSpPr>
        <p:spPr/>
        <p:txBody>
          <a:bodyPr/>
          <a:lstStyle/>
          <a:p>
            <a:fld id="{C3752B7C-18A9-864D-BBCB-54A9F41B5594}" type="slidenum">
              <a:rPr lang="de-DE" smtClean="0"/>
              <a:pPr/>
              <a:t>34</a:t>
            </a:fld>
            <a:endParaRPr lang="de-DE" dirty="0"/>
          </a:p>
        </p:txBody>
      </p:sp>
      <p:pic>
        <p:nvPicPr>
          <p:cNvPr id="27" name="Grafik 26">
            <a:extLst>
              <a:ext uri="{FF2B5EF4-FFF2-40B4-BE49-F238E27FC236}">
                <a16:creationId xmlns:a16="http://schemas.microsoft.com/office/drawing/2014/main" id="{5CF2DF31-FD76-623E-A8A7-DB51E140BD0B}"/>
              </a:ext>
            </a:extLst>
          </p:cNvPr>
          <p:cNvPicPr>
            <a:picLocks noChangeAspect="1"/>
          </p:cNvPicPr>
          <p:nvPr/>
        </p:nvPicPr>
        <p:blipFill>
          <a:blip r:embed="rId3"/>
          <a:stretch>
            <a:fillRect/>
          </a:stretch>
        </p:blipFill>
        <p:spPr>
          <a:xfrm>
            <a:off x="8024675" y="4464997"/>
            <a:ext cx="981350" cy="990878"/>
          </a:xfrm>
          <a:prstGeom prst="rect">
            <a:avLst/>
          </a:prstGeom>
        </p:spPr>
      </p:pic>
      <p:pic>
        <p:nvPicPr>
          <p:cNvPr id="28" name="Grafik 27">
            <a:extLst>
              <a:ext uri="{FF2B5EF4-FFF2-40B4-BE49-F238E27FC236}">
                <a16:creationId xmlns:a16="http://schemas.microsoft.com/office/drawing/2014/main" id="{7C05CC2E-DCA5-40C0-5CFC-0D1C3F80E12F}"/>
              </a:ext>
            </a:extLst>
          </p:cNvPr>
          <p:cNvPicPr>
            <a:picLocks noChangeAspect="1"/>
          </p:cNvPicPr>
          <p:nvPr/>
        </p:nvPicPr>
        <p:blipFill>
          <a:blip r:embed="rId4"/>
          <a:stretch>
            <a:fillRect/>
          </a:stretch>
        </p:blipFill>
        <p:spPr>
          <a:xfrm>
            <a:off x="2197856" y="2445800"/>
            <a:ext cx="1105021" cy="1100359"/>
          </a:xfrm>
          <a:prstGeom prst="rect">
            <a:avLst/>
          </a:prstGeom>
        </p:spPr>
      </p:pic>
      <p:grpSp>
        <p:nvGrpSpPr>
          <p:cNvPr id="32" name="Gruppieren 31">
            <a:extLst>
              <a:ext uri="{FF2B5EF4-FFF2-40B4-BE49-F238E27FC236}">
                <a16:creationId xmlns:a16="http://schemas.microsoft.com/office/drawing/2014/main" id="{4AFFDC01-2A0E-3891-931A-2216FA0D09A7}"/>
              </a:ext>
            </a:extLst>
          </p:cNvPr>
          <p:cNvGrpSpPr/>
          <p:nvPr/>
        </p:nvGrpSpPr>
        <p:grpSpPr>
          <a:xfrm>
            <a:off x="4909930" y="1193356"/>
            <a:ext cx="3706305" cy="2711256"/>
            <a:chOff x="4613251" y="1144019"/>
            <a:chExt cx="3943350" cy="2884661"/>
          </a:xfrm>
        </p:grpSpPr>
        <p:sp>
          <p:nvSpPr>
            <p:cNvPr id="31" name="Abgerundetes Rechteck 30">
              <a:extLst>
                <a:ext uri="{FF2B5EF4-FFF2-40B4-BE49-F238E27FC236}">
                  <a16:creationId xmlns:a16="http://schemas.microsoft.com/office/drawing/2014/main" id="{651721DE-C7D0-B41E-D1AB-25916909B0B6}"/>
                </a:ext>
              </a:extLst>
            </p:cNvPr>
            <p:cNvSpPr/>
            <p:nvPr/>
          </p:nvSpPr>
          <p:spPr>
            <a:xfrm>
              <a:off x="4613251" y="1144019"/>
              <a:ext cx="3943350" cy="2884661"/>
            </a:xfrm>
            <a:prstGeom prst="roundRect">
              <a:avLst>
                <a:gd name="adj" fmla="val 570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0" name="Grafik 29">
              <a:extLst>
                <a:ext uri="{FF2B5EF4-FFF2-40B4-BE49-F238E27FC236}">
                  <a16:creationId xmlns:a16="http://schemas.microsoft.com/office/drawing/2014/main" id="{40513136-38DD-C9E4-4ED6-9781CD391CC1}"/>
                </a:ext>
              </a:extLst>
            </p:cNvPr>
            <p:cNvPicPr>
              <a:picLocks noChangeAspect="1"/>
            </p:cNvPicPr>
            <p:nvPr/>
          </p:nvPicPr>
          <p:blipFill>
            <a:blip r:embed="rId5"/>
            <a:stretch>
              <a:fillRect/>
            </a:stretch>
          </p:blipFill>
          <p:spPr>
            <a:xfrm>
              <a:off x="4822863" y="1264801"/>
              <a:ext cx="3524127" cy="2643096"/>
            </a:xfrm>
            <a:prstGeom prst="rect">
              <a:avLst/>
            </a:prstGeom>
          </p:spPr>
        </p:pic>
      </p:grpSp>
    </p:spTree>
    <p:extLst>
      <p:ext uri="{BB962C8B-B14F-4D97-AF65-F5344CB8AC3E}">
        <p14:creationId xmlns:p14="http://schemas.microsoft.com/office/powerpoint/2010/main" val="1706401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Algorithmen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35</a:t>
            </a:fld>
            <a:endParaRPr lang="de-DE" dirty="0"/>
          </a:p>
        </p:txBody>
      </p:sp>
      <p:sp>
        <p:nvSpPr>
          <p:cNvPr id="8" name="Gefaltete Ecke 7"/>
          <p:cNvSpPr/>
          <p:nvPr/>
        </p:nvSpPr>
        <p:spPr>
          <a:xfrm>
            <a:off x="1244600" y="1983776"/>
            <a:ext cx="61214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200" dirty="0">
                <a:solidFill>
                  <a:schemeClr val="tx1"/>
                </a:solidFill>
                <a:latin typeface="Arial" panose="020B0604020202020204" pitchFamily="34" charset="0"/>
                <a:cs typeface="Arial" panose="020B0604020202020204" pitchFamily="34" charset="0"/>
              </a:rPr>
              <a:t>Wenn Kinder Möglichkeiten erhalten, ersten Erfahrungen mit Algorithmen mit ihren Alltagserfahrungen zu verknüpfen, kann dies eine wichtige Grundlage für ein Verständnis formalerer mathematischer und informatischer Algorithmen darstellen. </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4988" y="4704207"/>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261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418927" cy="4721837"/>
          </a:xfrm>
        </p:spPr>
        <p:txBody>
          <a:bodyPr/>
          <a:lstStyle/>
          <a:p>
            <a:r>
              <a:rPr lang="de-DE" sz="1900" dirty="0"/>
              <a:t>Informatische Bildung in der Grundschule</a:t>
            </a:r>
          </a:p>
          <a:p>
            <a:r>
              <a:rPr lang="de-DE" sz="1900" dirty="0"/>
              <a:t>Medienkompetenzrahmen, Mathematik und Informatik </a:t>
            </a:r>
          </a:p>
          <a:p>
            <a:r>
              <a:rPr lang="de-DE" sz="1900" b="1" dirty="0"/>
              <a:t>Informatische Bildung (Hintergründe und Praxisbeispiele)</a:t>
            </a:r>
          </a:p>
          <a:p>
            <a:pPr lvl="1"/>
            <a:r>
              <a:rPr lang="de-DE" sz="1900" dirty="0"/>
              <a:t>Informationen und Daten</a:t>
            </a:r>
          </a:p>
          <a:p>
            <a:pPr lvl="1"/>
            <a:r>
              <a:rPr lang="de-DE" sz="1900" dirty="0"/>
              <a:t>Algorithmen</a:t>
            </a:r>
          </a:p>
          <a:p>
            <a:pPr lvl="1"/>
            <a:r>
              <a:rPr lang="de-DE" sz="1900" b="1" dirty="0"/>
              <a:t>Sprache und Automaten</a:t>
            </a:r>
            <a:endParaRPr lang="de-DE" sz="1900" dirty="0"/>
          </a:p>
          <a:p>
            <a:r>
              <a:rPr lang="de-DE" sz="1900"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Tree>
    <p:extLst>
      <p:ext uri="{BB962C8B-B14F-4D97-AF65-F5344CB8AC3E}">
        <p14:creationId xmlns:p14="http://schemas.microsoft.com/office/powerpoint/2010/main" val="125046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a:xfrm>
            <a:off x="338339" y="1100129"/>
            <a:ext cx="7009509" cy="445628"/>
          </a:xfrm>
        </p:spPr>
        <p:txBody>
          <a:bodyPr/>
          <a:lstStyle/>
          <a:p>
            <a:r>
              <a:rPr lang="de-DE" dirty="0"/>
              <a:t>HINWEISE ZU DEN FOLIEN 38-55</a:t>
            </a:r>
          </a:p>
        </p:txBody>
      </p:sp>
      <p:sp>
        <p:nvSpPr>
          <p:cNvPr id="8" name="Inhaltsplatzhalter 2">
            <a:extLst>
              <a:ext uri="{FF2B5EF4-FFF2-40B4-BE49-F238E27FC236}">
                <a16:creationId xmlns:a16="http://schemas.microsoft.com/office/drawing/2014/main" id="{43863A50-382A-1441-B067-F9C53CB6D083}"/>
              </a:ext>
            </a:extLst>
          </p:cNvPr>
          <p:cNvSpPr>
            <a:spLocks noGrp="1"/>
          </p:cNvSpPr>
          <p:nvPr>
            <p:ph idx="1"/>
          </p:nvPr>
        </p:nvSpPr>
        <p:spPr>
          <a:xfrm>
            <a:off x="338339" y="1659408"/>
            <a:ext cx="8177011" cy="4872699"/>
          </a:xfrm>
        </p:spPr>
        <p:txBody>
          <a:bodyPr>
            <a:noAutofit/>
          </a:bodyPr>
          <a:lstStyle/>
          <a:p>
            <a:pPr>
              <a:lnSpc>
                <a:spcPct val="100000"/>
              </a:lnSpc>
              <a:spcBef>
                <a:spcPts val="400"/>
              </a:spcBef>
            </a:pPr>
            <a:r>
              <a:rPr lang="de-DE" sz="1400" b="1" dirty="0">
                <a:solidFill>
                  <a:schemeClr val="tx1"/>
                </a:solidFill>
                <a:latin typeface="Arial" panose="020B0604020202020204" pitchFamily="34" charset="0"/>
                <a:cs typeface="Arial" panose="020B0604020202020204" pitchFamily="34" charset="0"/>
              </a:rPr>
              <a:t>Kernbotschaft (Folie 55): </a:t>
            </a:r>
          </a:p>
          <a:p>
            <a:pPr marL="285750" indent="-285750">
              <a:lnSpc>
                <a:spcPct val="100000"/>
              </a:lnSpc>
              <a:spcBef>
                <a:spcPts val="40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Zum Kennenlernen von Programmiersprachen bieten sich formal reduzierte Anwendungen an, die grundlegende Konzepte verdeutlichen. </a:t>
            </a:r>
            <a:br>
              <a:rPr lang="de-DE" sz="1400" b="1" dirty="0">
                <a:solidFill>
                  <a:schemeClr val="tx1"/>
                </a:solidFill>
                <a:latin typeface="Arial" panose="020B0604020202020204" pitchFamily="34" charset="0"/>
                <a:cs typeface="Arial" panose="020B0604020202020204" pitchFamily="34" charset="0"/>
              </a:rPr>
            </a:br>
            <a:r>
              <a:rPr lang="de-DE" sz="1400" b="1" dirty="0">
                <a:solidFill>
                  <a:schemeClr val="tx1"/>
                </a:solidFill>
                <a:latin typeface="Arial" panose="020B0604020202020204" pitchFamily="34" charset="0"/>
                <a:cs typeface="Arial" panose="020B0604020202020204" pitchFamily="34" charset="0"/>
              </a:rPr>
              <a:t>Wenn Kinder die Möglichkeit erhalten in solchen blockbasierte Programmierumgebungen Erfahrungen zu sammeln, kann es ihnen leichter fallen, die Funktionsweise von Programmen im Alltag nachzuvollziehen.</a:t>
            </a:r>
          </a:p>
          <a:p>
            <a:pPr>
              <a:lnSpc>
                <a:spcPct val="100000"/>
              </a:lnSpc>
              <a:spcBef>
                <a:spcPts val="400"/>
              </a:spcBef>
            </a:pPr>
            <a:endParaRPr lang="de-DE" sz="1400" dirty="0"/>
          </a:p>
          <a:p>
            <a:pPr>
              <a:lnSpc>
                <a:spcPct val="100000"/>
              </a:lnSpc>
              <a:spcBef>
                <a:spcPts val="400"/>
              </a:spcBef>
            </a:pPr>
            <a:r>
              <a:rPr lang="de-DE" sz="1400" dirty="0"/>
              <a:t>Folien 38-54: Dieser Bereich befasst sich insbesondere mit Systemen, die durch ein Programm gesteuert werden. Dementsprechend geht es im Bereich Sprache und Automaten insbesondere um die Funktionsweise solcher Systeme. Um nachzuvollziehen zu können, wie diese funktionieren, benötigen Kinder einen Einblick in den Bereich Programme. Dabei lässt sich auf Apps zurückgreifen, in denen Kinder bereits in die Lage versetzt werden kleine Programme (meist blockbasiert) selbst zu schreiben und ausführen zu lassen. </a:t>
            </a:r>
          </a:p>
          <a:p>
            <a:pPr>
              <a:lnSpc>
                <a:spcPct val="100000"/>
              </a:lnSpc>
              <a:spcBef>
                <a:spcPts val="400"/>
              </a:spcBef>
            </a:pPr>
            <a:r>
              <a:rPr 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Folie 40, 42, 44, 46, 48, 50, 52, 54: Aktivität (Hinweise s. Folie 39)</a:t>
            </a:r>
            <a:endParaRPr lang="de-DE" sz="1400" dirty="0">
              <a:solidFill>
                <a:schemeClr val="tx1"/>
              </a:solidFill>
              <a:latin typeface="Arial" panose="020B0604020202020204" pitchFamily="34" charset="0"/>
              <a:cs typeface="Arial" panose="020B0604020202020204" pitchFamily="34" charset="0"/>
            </a:endParaRPr>
          </a:p>
          <a:p>
            <a:pPr>
              <a:lnSpc>
                <a:spcPct val="100000"/>
              </a:lnSpc>
              <a:spcBef>
                <a:spcPts val="400"/>
              </a:spcBef>
            </a:pPr>
            <a:endParaRPr lang="de-DE" sz="1400" dirty="0"/>
          </a:p>
        </p:txBody>
      </p:sp>
    </p:spTree>
    <p:extLst>
      <p:ext uri="{BB962C8B-B14F-4D97-AF65-F5344CB8AC3E}">
        <p14:creationId xmlns:p14="http://schemas.microsoft.com/office/powerpoint/2010/main" val="948827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DDC63C48-B9F5-A24A-A73D-5C845BBEC26A}"/>
              </a:ext>
            </a:extLst>
          </p:cNvPr>
          <p:cNvSpPr>
            <a:spLocks noGrp="1"/>
          </p:cNvSpPr>
          <p:nvPr>
            <p:ph type="title"/>
          </p:nvPr>
        </p:nvSpPr>
        <p:spPr/>
        <p:txBody>
          <a:bodyPr/>
          <a:lstStyle/>
          <a:p>
            <a:r>
              <a:rPr lang="de-DE" dirty="0"/>
              <a:t>Sprache und Automaten</a:t>
            </a:r>
          </a:p>
        </p:txBody>
      </p:sp>
      <p:sp>
        <p:nvSpPr>
          <p:cNvPr id="15" name="Textplatzhalter 14">
            <a:extLst>
              <a:ext uri="{FF2B5EF4-FFF2-40B4-BE49-F238E27FC236}">
                <a16:creationId xmlns:a16="http://schemas.microsoft.com/office/drawing/2014/main" id="{E50965F6-9204-2C8A-5C39-192EB177733F}"/>
              </a:ext>
            </a:extLst>
          </p:cNvPr>
          <p:cNvSpPr>
            <a:spLocks noGrp="1"/>
          </p:cNvSpPr>
          <p:nvPr>
            <p:ph type="body" sz="quarter" idx="13"/>
          </p:nvPr>
        </p:nvSpPr>
        <p:spPr/>
        <p:txBody>
          <a:bodyPr/>
          <a:lstStyle/>
          <a:p>
            <a:r>
              <a:rPr lang="de-DE" dirty="0"/>
              <a:t>BEGRIFFSKLÄRUNG</a:t>
            </a:r>
          </a:p>
        </p:txBody>
      </p:sp>
      <p:sp>
        <p:nvSpPr>
          <p:cNvPr id="3" name="Inhaltsplatzhalter 2">
            <a:extLst>
              <a:ext uri="{FF2B5EF4-FFF2-40B4-BE49-F238E27FC236}">
                <a16:creationId xmlns:a16="http://schemas.microsoft.com/office/drawing/2014/main" id="{7A27E1EF-E59E-A4EE-9BA1-D7D67FD3CD87}"/>
              </a:ext>
            </a:extLst>
          </p:cNvPr>
          <p:cNvSpPr>
            <a:spLocks noGrp="1"/>
          </p:cNvSpPr>
          <p:nvPr>
            <p:ph idx="1"/>
          </p:nvPr>
        </p:nvSpPr>
        <p:spPr/>
        <p:txBody>
          <a:bodyPr/>
          <a:lstStyle/>
          <a:p>
            <a:r>
              <a:rPr lang="de-DE" sz="1400" dirty="0">
                <a:latin typeface="Arial" panose="020B0604020202020204" pitchFamily="34" charset="0"/>
                <a:cs typeface="Arial" panose="020B0604020202020204" pitchFamily="34" charset="0"/>
              </a:rPr>
              <a:t>Formale </a:t>
            </a:r>
            <a:r>
              <a:rPr lang="de-DE" sz="1400" b="1" dirty="0">
                <a:latin typeface="Arial" panose="020B0604020202020204" pitchFamily="34" charset="0"/>
                <a:cs typeface="Arial" panose="020B0604020202020204" pitchFamily="34" charset="0"/>
              </a:rPr>
              <a:t>Sprachen sind Grundlage der Kommunikation mit Automaten </a:t>
            </a:r>
            <a:r>
              <a:rPr lang="de-DE" sz="1400" dirty="0">
                <a:latin typeface="Arial" panose="020B0604020202020204" pitchFamily="34" charset="0"/>
                <a:cs typeface="Arial" panose="020B0604020202020204" pitchFamily="34" charset="0"/>
              </a:rPr>
              <a:t>und kommen in vielfältigen Anwendungsszenarien in Informatiksystemen zum Einsatz.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Im </a:t>
            </a:r>
            <a:r>
              <a:rPr lang="de-DE" sz="1400" b="1" dirty="0">
                <a:latin typeface="Arial" panose="020B0604020202020204" pitchFamily="34" charset="0"/>
                <a:cs typeface="Arial" panose="020B0604020202020204" pitchFamily="34" charset="0"/>
              </a:rPr>
              <a:t>Unterschied zu natürlichen Sprachen haben formale Sprachen eine eindeutig definierte Syntax</a:t>
            </a:r>
            <a:r>
              <a:rPr lang="de-DE" sz="1400" dirty="0">
                <a:latin typeface="Arial" panose="020B0604020202020204" pitchFamily="34" charset="0"/>
                <a:cs typeface="Arial" panose="020B0604020202020204" pitchFamily="34" charset="0"/>
              </a:rPr>
              <a:t>, die durch Grammatiken, oder Sprachbeschreibungen dargestellt werden kann. </a:t>
            </a:r>
          </a:p>
          <a:p>
            <a:endParaRPr lang="de-DE" sz="1400" dirty="0"/>
          </a:p>
        </p:txBody>
      </p:sp>
      <p:sp>
        <p:nvSpPr>
          <p:cNvPr id="13" name="Datumsplatzhalter 4">
            <a:extLst>
              <a:ext uri="{FF2B5EF4-FFF2-40B4-BE49-F238E27FC236}">
                <a16:creationId xmlns:a16="http://schemas.microsoft.com/office/drawing/2014/main" id="{CAD8EEEE-667E-1C4C-BD9A-37D152310FB3}"/>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14" name="Foliennummernplatzhalter 5">
            <a:extLst>
              <a:ext uri="{FF2B5EF4-FFF2-40B4-BE49-F238E27FC236}">
                <a16:creationId xmlns:a16="http://schemas.microsoft.com/office/drawing/2014/main" id="{090CD9E9-2D8F-6D46-929A-B21755CEFC9A}"/>
              </a:ext>
            </a:extLst>
          </p:cNvPr>
          <p:cNvSpPr>
            <a:spLocks noGrp="1"/>
          </p:cNvSpPr>
          <p:nvPr>
            <p:ph type="sldNum" sz="quarter" idx="12"/>
          </p:nvPr>
        </p:nvSpPr>
        <p:spPr/>
        <p:txBody>
          <a:bodyPr/>
          <a:lstStyle/>
          <a:p>
            <a:fld id="{C3752B7C-18A9-864D-BBCB-54A9F41B5594}" type="slidenum">
              <a:rPr lang="de-DE" smtClean="0"/>
              <a:pPr/>
              <a:t>38</a:t>
            </a:fld>
            <a:endParaRPr lang="de-DE" dirty="0"/>
          </a:p>
        </p:txBody>
      </p:sp>
      <p:pic>
        <p:nvPicPr>
          <p:cNvPr id="4" name="Grafik 3" descr="Robot">
            <a:extLst>
              <a:ext uri="{FF2B5EF4-FFF2-40B4-BE49-F238E27FC236}">
                <a16:creationId xmlns:a16="http://schemas.microsoft.com/office/drawing/2014/main" id="{FF485708-A437-023D-BD35-F45EEB8B97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1218" y="3429000"/>
            <a:ext cx="2332211" cy="2332211"/>
          </a:xfrm>
          <a:prstGeom prst="rect">
            <a:avLst/>
          </a:prstGeom>
        </p:spPr>
      </p:pic>
      <p:grpSp>
        <p:nvGrpSpPr>
          <p:cNvPr id="12" name="Gruppieren 11">
            <a:extLst>
              <a:ext uri="{FF2B5EF4-FFF2-40B4-BE49-F238E27FC236}">
                <a16:creationId xmlns:a16="http://schemas.microsoft.com/office/drawing/2014/main" id="{BDFF7C45-FF1A-746F-5B7C-129E7B615258}"/>
              </a:ext>
            </a:extLst>
          </p:cNvPr>
          <p:cNvGrpSpPr/>
          <p:nvPr/>
        </p:nvGrpSpPr>
        <p:grpSpPr>
          <a:xfrm>
            <a:off x="882058" y="3581242"/>
            <a:ext cx="2851410" cy="2273259"/>
            <a:chOff x="708338" y="3831327"/>
            <a:chExt cx="2851410" cy="2273259"/>
          </a:xfrm>
        </p:grpSpPr>
        <p:sp>
          <p:nvSpPr>
            <p:cNvPr id="10" name="Abgerundetes Rechteck 9">
              <a:extLst>
                <a:ext uri="{FF2B5EF4-FFF2-40B4-BE49-F238E27FC236}">
                  <a16:creationId xmlns:a16="http://schemas.microsoft.com/office/drawing/2014/main" id="{26EC4C9A-84D6-0A78-326F-8AFB7F12CB58}"/>
                </a:ext>
              </a:extLst>
            </p:cNvPr>
            <p:cNvSpPr/>
            <p:nvPr/>
          </p:nvSpPr>
          <p:spPr>
            <a:xfrm>
              <a:off x="708338" y="3831327"/>
              <a:ext cx="2851410" cy="2273259"/>
            </a:xfrm>
            <a:prstGeom prst="roundRect">
              <a:avLst/>
            </a:prstGeom>
            <a:solidFill>
              <a:srgbClr val="327D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a:extLst>
                <a:ext uri="{FF2B5EF4-FFF2-40B4-BE49-F238E27FC236}">
                  <a16:creationId xmlns:a16="http://schemas.microsoft.com/office/drawing/2014/main" id="{C9C18C4D-0F3E-C46D-350F-F4CDDE73E54F}"/>
                </a:ext>
              </a:extLst>
            </p:cNvPr>
            <p:cNvGrpSpPr/>
            <p:nvPr/>
          </p:nvGrpSpPr>
          <p:grpSpPr>
            <a:xfrm>
              <a:off x="1002041" y="4044403"/>
              <a:ext cx="2202290" cy="1799264"/>
              <a:chOff x="435370" y="3853142"/>
              <a:chExt cx="2202290" cy="1799264"/>
            </a:xfrm>
          </p:grpSpPr>
          <p:sp>
            <p:nvSpPr>
              <p:cNvPr id="5" name="Abgerundetes Rechteck 4">
                <a:extLst>
                  <a:ext uri="{FF2B5EF4-FFF2-40B4-BE49-F238E27FC236}">
                    <a16:creationId xmlns:a16="http://schemas.microsoft.com/office/drawing/2014/main" id="{7A98FD82-D2F0-C0D9-ED7B-E00DC5EC282C}"/>
                  </a:ext>
                </a:extLst>
              </p:cNvPr>
              <p:cNvSpPr/>
              <p:nvPr/>
            </p:nvSpPr>
            <p:spPr>
              <a:xfrm>
                <a:off x="435371" y="3853142"/>
                <a:ext cx="2202289" cy="540000"/>
              </a:xfrm>
              <a:prstGeom prst="round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fahre vorwärts</a:t>
                </a:r>
              </a:p>
            </p:txBody>
          </p:sp>
          <p:sp>
            <p:nvSpPr>
              <p:cNvPr id="6" name="Abgerundetes Rechteck 5">
                <a:extLst>
                  <a:ext uri="{FF2B5EF4-FFF2-40B4-BE49-F238E27FC236}">
                    <a16:creationId xmlns:a16="http://schemas.microsoft.com/office/drawing/2014/main" id="{1B81F727-78AD-9710-9DEE-EE9EFEA57C0E}"/>
                  </a:ext>
                </a:extLst>
              </p:cNvPr>
              <p:cNvSpPr/>
              <p:nvPr/>
            </p:nvSpPr>
            <p:spPr>
              <a:xfrm>
                <a:off x="435370" y="5112406"/>
                <a:ext cx="2202289" cy="540000"/>
              </a:xfrm>
              <a:prstGeom prst="round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fahre rückwärts</a:t>
                </a:r>
              </a:p>
            </p:txBody>
          </p:sp>
          <p:sp>
            <p:nvSpPr>
              <p:cNvPr id="7" name="Abgerundetes Rechteck 6">
                <a:extLst>
                  <a:ext uri="{FF2B5EF4-FFF2-40B4-BE49-F238E27FC236}">
                    <a16:creationId xmlns:a16="http://schemas.microsoft.com/office/drawing/2014/main" id="{942CF85A-4960-ED40-CD67-6AC16340A80D}"/>
                  </a:ext>
                </a:extLst>
              </p:cNvPr>
              <p:cNvSpPr/>
              <p:nvPr/>
            </p:nvSpPr>
            <p:spPr>
              <a:xfrm>
                <a:off x="435370" y="4482774"/>
                <a:ext cx="2202289" cy="540000"/>
              </a:xfrm>
              <a:prstGeom prst="roundRect">
                <a:avLst/>
              </a:prstGeom>
              <a:ln>
                <a:solidFill>
                  <a:srgbClr val="327D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Arial" panose="020B0604020202020204" pitchFamily="34" charset="0"/>
                    <a:cs typeface="Arial" panose="020B0604020202020204" pitchFamily="34" charset="0"/>
                  </a:rPr>
                  <a:t>drehe nach rechts </a:t>
                </a:r>
              </a:p>
            </p:txBody>
          </p:sp>
        </p:grpSp>
      </p:grpSp>
      <p:sp>
        <p:nvSpPr>
          <p:cNvPr id="11" name="Pfeil nach links und rechts 10">
            <a:extLst>
              <a:ext uri="{FF2B5EF4-FFF2-40B4-BE49-F238E27FC236}">
                <a16:creationId xmlns:a16="http://schemas.microsoft.com/office/drawing/2014/main" id="{4247CC17-F632-6106-0CE2-5A1911892091}"/>
              </a:ext>
            </a:extLst>
          </p:cNvPr>
          <p:cNvSpPr/>
          <p:nvPr/>
        </p:nvSpPr>
        <p:spPr>
          <a:xfrm>
            <a:off x="4307208" y="4423950"/>
            <a:ext cx="1455312" cy="425999"/>
          </a:xfrm>
          <a:prstGeom prst="leftRightArrow">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3443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fld id="{E26D6FD4-392A-F64A-B497-49C0936F09C9}" type="datetime6">
              <a:rPr lang="de-DE" smtClean="0"/>
              <a:t>Dezember 23</a:t>
            </a:fld>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a:xfrm>
            <a:off x="1096266" y="1194030"/>
            <a:ext cx="7830758" cy="445628"/>
          </a:xfrm>
        </p:spPr>
        <p:txBody>
          <a:bodyPr/>
          <a:lstStyle/>
          <a:p>
            <a:r>
              <a:rPr lang="de-DE" dirty="0"/>
              <a:t>ANMERKUNGEN ZUR AKTIVITÄT AUF FOLIE </a:t>
            </a:r>
            <a:r>
              <a:rPr lang="de-DE" sz="16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40, 42, 44, 46, 48, 50, 52, 54</a:t>
            </a:r>
            <a:endParaRPr lang="de-DE" dirty="0">
              <a:solidFill>
                <a:srgbClr val="FF0000"/>
              </a:solidFill>
            </a:endParaRP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p:txBody>
          <a:bodyPr/>
          <a:lstStyle/>
          <a:p>
            <a:pPr>
              <a:lnSpc>
                <a:spcPct val="100000"/>
              </a:lnSpc>
              <a:spcBef>
                <a:spcPts val="600"/>
              </a:spcBef>
            </a:pPr>
            <a:r>
              <a:rPr lang="de-DE" sz="1500" b="1" dirty="0"/>
              <a:t>Hinweis</a:t>
            </a:r>
            <a:r>
              <a:rPr lang="de-DE" sz="1500" dirty="0"/>
              <a:t>: Zum Programmieren in der Grundschule gibt es bereits vielfältige Angebote verschiedener Anbieter und das Angebot erweitert sich ständig.</a:t>
            </a:r>
            <a:endParaRPr lang="de-DE" sz="1500" b="1" dirty="0"/>
          </a:p>
          <a:p>
            <a:pPr marL="0" indent="0">
              <a:lnSpc>
                <a:spcPct val="100000"/>
              </a:lnSpc>
              <a:spcBef>
                <a:spcPts val="600"/>
              </a:spcBef>
              <a:buNone/>
            </a:pPr>
            <a:r>
              <a:rPr lang="de-DE" sz="1500" b="1" dirty="0"/>
              <a:t>Ziel: </a:t>
            </a:r>
            <a:r>
              <a:rPr lang="de-DE" sz="1500" dirty="0"/>
              <a:t>Kennenlernen von Apps und Robotern zum Programmieren</a:t>
            </a:r>
          </a:p>
          <a:p>
            <a:pPr>
              <a:lnSpc>
                <a:spcPct val="100000"/>
              </a:lnSpc>
              <a:spcBef>
                <a:spcPts val="400"/>
              </a:spcBef>
            </a:pPr>
            <a:r>
              <a:rPr lang="de-DE" sz="1500" dirty="0"/>
              <a:t>Auf den folgenden Folien ist eine Auswahl an Möglichkeiten, die eingesetzt werden können. Dabei ist es selbstverständlich einerseits von Erfahrungen der Lehrkraft, die die Erprobung durchführt, aber ggf. auch von den an der Schule zur Verfügung stehenden Medien abhängig, welche Auswahl getroffen wird. Einige Vorschläge benötigen Hardware über das Tablet hinaus (z.B. Roboter. Spiele, etc.), andere können mittels Apps umgesetzt werden und einige Beispiele sind analog umsetzbar (unplugged).</a:t>
            </a:r>
          </a:p>
          <a:p>
            <a:pPr>
              <a:lnSpc>
                <a:spcPct val="100000"/>
              </a:lnSpc>
              <a:spcBef>
                <a:spcPts val="400"/>
              </a:spcBef>
            </a:pPr>
            <a:r>
              <a:rPr lang="de-DE" sz="1500" dirty="0"/>
              <a:t>Die Aktivität ist als „Werkstatt“ konzipiert, in der die Lehrkräfte sich mit unterschiedlichen Angeboten selbstständig auseinandersetzen und zu diesen entsprechende Arbeitsaufträge durchführen können.</a:t>
            </a:r>
          </a:p>
          <a:p>
            <a:pPr>
              <a:lnSpc>
                <a:spcPct val="100000"/>
              </a:lnSpc>
              <a:spcBef>
                <a:spcPts val="400"/>
              </a:spcBef>
            </a:pPr>
            <a:r>
              <a:rPr lang="de-DE" sz="1500" dirty="0"/>
              <a:t>Eine anschließende Präsentation kann durch die Teilnehmenden im Anschluss erfolgen.</a:t>
            </a:r>
            <a:endParaRPr lang="de-DE" sz="1500" b="0" i="0" u="none" strike="noStrike" kern="1200" dirty="0">
              <a:solidFill>
                <a:schemeClr val="tx1"/>
              </a:solidFill>
              <a:effectLst/>
            </a:endParaRPr>
          </a:p>
          <a:p>
            <a:pPr>
              <a:lnSpc>
                <a:spcPct val="100000"/>
              </a:lnSpc>
            </a:pPr>
            <a:endParaRPr lang="de-DE" sz="1500" dirty="0"/>
          </a:p>
        </p:txBody>
      </p:sp>
    </p:spTree>
    <p:extLst>
      <p:ext uri="{BB962C8B-B14F-4D97-AF65-F5344CB8AC3E}">
        <p14:creationId xmlns:p14="http://schemas.microsoft.com/office/powerpoint/2010/main" val="1970375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F1A6-69D2-EF48-88D5-AD537B545251}"/>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3F536E43-7016-7C44-B72C-6062E84FD701}"/>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de-DE" sz="2000" dirty="0"/>
              <a:t>Erproben Sie die unterschiedlichen Angebote zum Programmieren.</a:t>
            </a:r>
          </a:p>
          <a:p>
            <a:pPr marL="285750" indent="-285750">
              <a:buFont typeface="Arial" panose="020B0604020202020204" pitchFamily="34" charset="0"/>
              <a:buChar char="•"/>
            </a:pPr>
            <a:r>
              <a:rPr lang="de-DE" sz="2000" dirty="0"/>
              <a:t>Bearbeiten Sie die Arbeitsaufträge mit einem Partner/einer Partnerin oder in einer Kleingruppe.</a:t>
            </a:r>
          </a:p>
        </p:txBody>
      </p:sp>
      <p:sp>
        <p:nvSpPr>
          <p:cNvPr id="5" name="Datumsplatzhalter 4">
            <a:extLst>
              <a:ext uri="{FF2B5EF4-FFF2-40B4-BE49-F238E27FC236}">
                <a16:creationId xmlns:a16="http://schemas.microsoft.com/office/drawing/2014/main" id="{FF026F4D-6620-F444-8945-2EDE27E68AFF}"/>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8AA1016E-D1CE-814E-980A-7BAD97A154FA}"/>
              </a:ext>
            </a:extLst>
          </p:cNvPr>
          <p:cNvSpPr>
            <a:spLocks noGrp="1"/>
          </p:cNvSpPr>
          <p:nvPr>
            <p:ph type="sldNum" sz="quarter" idx="12"/>
          </p:nvPr>
        </p:nvSpPr>
        <p:spPr/>
        <p:txBody>
          <a:bodyPr/>
          <a:lstStyle/>
          <a:p>
            <a:fld id="{C3752B7C-18A9-864D-BBCB-54A9F41B5594}" type="slidenum">
              <a:rPr lang="de-DE" smtClean="0"/>
              <a:pPr/>
              <a:t>40</a:t>
            </a:fld>
            <a:endParaRPr lang="de-DE" dirty="0"/>
          </a:p>
        </p:txBody>
      </p:sp>
      <p:pic>
        <p:nvPicPr>
          <p:cNvPr id="8" name="Grafik 7">
            <a:extLst>
              <a:ext uri="{FF2B5EF4-FFF2-40B4-BE49-F238E27FC236}">
                <a16:creationId xmlns:a16="http://schemas.microsoft.com/office/drawing/2014/main" id="{4301BF1D-53C9-E234-AE4D-7290CE1AE76A}"/>
              </a:ext>
            </a:extLst>
          </p:cNvPr>
          <p:cNvPicPr>
            <a:picLocks noChangeAspect="1"/>
          </p:cNvPicPr>
          <p:nvPr/>
        </p:nvPicPr>
        <p:blipFill>
          <a:blip r:embed="rId3"/>
          <a:stretch>
            <a:fillRect/>
          </a:stretch>
        </p:blipFill>
        <p:spPr>
          <a:xfrm>
            <a:off x="2637660" y="1881016"/>
            <a:ext cx="4028473" cy="178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3308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BEE-BOT</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41</a:t>
            </a:fld>
            <a:endParaRPr lang="de-DE" dirty="0"/>
          </a:p>
        </p:txBody>
      </p:sp>
      <p:pic>
        <p:nvPicPr>
          <p:cNvPr id="7" name="Grafik 5">
            <a:extLst>
              <a:ext uri="{FF2B5EF4-FFF2-40B4-BE49-F238E27FC236}">
                <a16:creationId xmlns:a16="http://schemas.microsoft.com/office/drawing/2014/main" id="{7D660973-34AD-ADFE-9CDB-CE3D08BAAF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24134" y="1786131"/>
            <a:ext cx="2695732" cy="25058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Grafik 2" descr="Ein Bild, das Transport, Flugzeug, Ballon enthält.&#10;&#10;Mit sehr hoher Zuverlässigkeit generierte Beschreibung">
            <a:extLst>
              <a:ext uri="{FF2B5EF4-FFF2-40B4-BE49-F238E27FC236}">
                <a16:creationId xmlns:a16="http://schemas.microsoft.com/office/drawing/2014/main" id="{2ABBCA69-1F48-648B-4C64-E83F61C1D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4134" y="3607652"/>
            <a:ext cx="745305" cy="741228"/>
          </a:xfrm>
          <a:prstGeom prst="rect">
            <a:avLst/>
          </a:prstGeom>
        </p:spPr>
      </p:pic>
      <p:pic>
        <p:nvPicPr>
          <p:cNvPr id="9" name="Grafik 8">
            <a:extLst>
              <a:ext uri="{FF2B5EF4-FFF2-40B4-BE49-F238E27FC236}">
                <a16:creationId xmlns:a16="http://schemas.microsoft.com/office/drawing/2014/main" id="{B3585FC6-B804-1CF6-03E3-DE86FC474EE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9397" y="2225492"/>
            <a:ext cx="2359125" cy="1968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2">
            <a:extLst>
              <a:ext uri="{FF2B5EF4-FFF2-40B4-BE49-F238E27FC236}">
                <a16:creationId xmlns:a16="http://schemas.microsoft.com/office/drawing/2014/main" id="{7DF69D40-33D7-A5EA-ADC0-52A2C6B7D9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491989" y="1798425"/>
            <a:ext cx="2347234" cy="2444804"/>
          </a:xfrm>
          <a:prstGeom prst="rect">
            <a:avLst/>
          </a:prstGeom>
          <a:effectLst>
            <a:outerShdw blurRad="50800" dist="38100" dir="2700000" algn="tl" rotWithShape="0">
              <a:prstClr val="black">
                <a:alpha val="40000"/>
              </a:prstClr>
            </a:outerShdw>
          </a:effectLst>
        </p:spPr>
      </p:pic>
      <p:sp>
        <p:nvSpPr>
          <p:cNvPr id="11" name="Rechteckiger Pfeil 10">
            <a:extLst>
              <a:ext uri="{FF2B5EF4-FFF2-40B4-BE49-F238E27FC236}">
                <a16:creationId xmlns:a16="http://schemas.microsoft.com/office/drawing/2014/main" id="{1FE373DA-9A80-2577-C6C4-E085E640BE66}"/>
              </a:ext>
            </a:extLst>
          </p:cNvPr>
          <p:cNvSpPr/>
          <p:nvPr/>
        </p:nvSpPr>
        <p:spPr>
          <a:xfrm>
            <a:off x="3854525" y="5355395"/>
            <a:ext cx="561703" cy="548640"/>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2" name="Pfeil nach oben 11">
            <a:extLst>
              <a:ext uri="{FF2B5EF4-FFF2-40B4-BE49-F238E27FC236}">
                <a16:creationId xmlns:a16="http://schemas.microsoft.com/office/drawing/2014/main" id="{B52EE40F-8F7E-2D88-FC2C-84724ACF4275}"/>
              </a:ext>
            </a:extLst>
          </p:cNvPr>
          <p:cNvSpPr/>
          <p:nvPr/>
        </p:nvSpPr>
        <p:spPr>
          <a:xfrm>
            <a:off x="3558475" y="5201590"/>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Pfeil nach oben 12">
            <a:extLst>
              <a:ext uri="{FF2B5EF4-FFF2-40B4-BE49-F238E27FC236}">
                <a16:creationId xmlns:a16="http://schemas.microsoft.com/office/drawing/2014/main" id="{504ADA7D-8E64-46F9-6CE5-7707F586CC41}"/>
              </a:ext>
            </a:extLst>
          </p:cNvPr>
          <p:cNvSpPr/>
          <p:nvPr/>
        </p:nvSpPr>
        <p:spPr>
          <a:xfrm>
            <a:off x="4447903" y="5192024"/>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Pfeil nach oben 13">
            <a:extLst>
              <a:ext uri="{FF2B5EF4-FFF2-40B4-BE49-F238E27FC236}">
                <a16:creationId xmlns:a16="http://schemas.microsoft.com/office/drawing/2014/main" id="{CDE8BC6C-7F79-5617-C6D8-5E91E9C39EDF}"/>
              </a:ext>
            </a:extLst>
          </p:cNvPr>
          <p:cNvSpPr/>
          <p:nvPr/>
        </p:nvSpPr>
        <p:spPr>
          <a:xfrm>
            <a:off x="5318761" y="5213795"/>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Rechteckiger Pfeil 14">
            <a:extLst>
              <a:ext uri="{FF2B5EF4-FFF2-40B4-BE49-F238E27FC236}">
                <a16:creationId xmlns:a16="http://schemas.microsoft.com/office/drawing/2014/main" id="{8A426C24-2DCA-24C6-89B6-76307EBF6208}"/>
              </a:ext>
            </a:extLst>
          </p:cNvPr>
          <p:cNvSpPr/>
          <p:nvPr/>
        </p:nvSpPr>
        <p:spPr>
          <a:xfrm rot="10800000" flipV="1">
            <a:off x="4709202" y="5381293"/>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6" name="Textfeld 15">
            <a:extLst>
              <a:ext uri="{FF2B5EF4-FFF2-40B4-BE49-F238E27FC236}">
                <a16:creationId xmlns:a16="http://schemas.microsoft.com/office/drawing/2014/main" id="{0018F348-23D5-6A47-6192-2D05AC211C89}"/>
              </a:ext>
            </a:extLst>
          </p:cNvPr>
          <p:cNvSpPr txBox="1"/>
          <p:nvPr/>
        </p:nvSpPr>
        <p:spPr>
          <a:xfrm>
            <a:off x="3071612" y="4513616"/>
            <a:ext cx="3058816" cy="492443"/>
          </a:xfrm>
          <a:prstGeom prst="rect">
            <a:avLst/>
          </a:prstGeom>
          <a:noFill/>
        </p:spPr>
        <p:txBody>
          <a:bodyPr wrap="square" rtlCol="0">
            <a:spAutoFit/>
          </a:bodyPr>
          <a:lstStyle/>
          <a:p>
            <a:pPr algn="ctr"/>
            <a:r>
              <a:rPr lang="de-DE" sz="2600" dirty="0">
                <a:latin typeface="Open Sans" panose="020B0606030504020204" pitchFamily="34" charset="0"/>
                <a:ea typeface="Open Sans" panose="020B0606030504020204" pitchFamily="34" charset="0"/>
                <a:cs typeface="Open Sans" panose="020B0606030504020204" pitchFamily="34" charset="0"/>
              </a:rPr>
              <a:t>Programm-Plan </a:t>
            </a:r>
          </a:p>
        </p:txBody>
      </p:sp>
    </p:spTree>
    <p:extLst>
      <p:ext uri="{BB962C8B-B14F-4D97-AF65-F5344CB8AC3E}">
        <p14:creationId xmlns:p14="http://schemas.microsoft.com/office/powerpoint/2010/main" val="1816356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24" name="Textplatzhalter 23">
            <a:extLst>
              <a:ext uri="{FF2B5EF4-FFF2-40B4-BE49-F238E27FC236}">
                <a16:creationId xmlns:a16="http://schemas.microsoft.com/office/drawing/2014/main" id="{D7DE5AF6-8BB1-0D4A-9381-DD1C01FE325C}"/>
              </a:ext>
            </a:extLst>
          </p:cNvPr>
          <p:cNvSpPr>
            <a:spLocks noGrp="1"/>
          </p:cNvSpPr>
          <p:nvPr>
            <p:ph type="body" sz="quarter" idx="13"/>
          </p:nvPr>
        </p:nvSpPr>
        <p:spPr>
          <a:xfrm>
            <a:off x="359287" y="1163637"/>
            <a:ext cx="7009509" cy="445628"/>
          </a:xfrm>
        </p:spPr>
        <p:txBody>
          <a:bodyPr/>
          <a:lstStyle/>
          <a:p>
            <a:r>
              <a:rPr lang="de-DE" dirty="0"/>
              <a:t>GRUNDIDEE UND AUFBAU DES MODULS</a:t>
            </a:r>
          </a:p>
        </p:txBody>
      </p:sp>
      <p:sp>
        <p:nvSpPr>
          <p:cNvPr id="5" name="Textfeld 4">
            <a:extLst>
              <a:ext uri="{FF2B5EF4-FFF2-40B4-BE49-F238E27FC236}">
                <a16:creationId xmlns:a16="http://schemas.microsoft.com/office/drawing/2014/main" id="{6EBFF9B7-673A-7B4B-82A2-E1FEB38BDE0D}"/>
              </a:ext>
            </a:extLst>
          </p:cNvPr>
          <p:cNvSpPr txBox="1"/>
          <p:nvPr/>
        </p:nvSpPr>
        <p:spPr>
          <a:xfrm>
            <a:off x="359286" y="1610123"/>
            <a:ext cx="8579997" cy="4401205"/>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Zunächst wird </a:t>
            </a:r>
            <a:r>
              <a:rPr lang="de-DE" sz="1400" b="1" dirty="0">
                <a:latin typeface="Arial" panose="020B0604020202020204" pitchFamily="34" charset="0"/>
                <a:cs typeface="Arial" panose="020B0604020202020204" pitchFamily="34" charset="0"/>
              </a:rPr>
              <a:t>Grundsätzliches</a:t>
            </a:r>
            <a:r>
              <a:rPr lang="de-DE" sz="1400" dirty="0">
                <a:latin typeface="Arial" panose="020B0604020202020204" pitchFamily="34" charset="0"/>
                <a:cs typeface="Arial" panose="020B0604020202020204" pitchFamily="34" charset="0"/>
              </a:rPr>
              <a:t> geklärt: Was wird unter informatischer Bildung verstanden und wie kann informatische Bildung dazu beitragen, dass Inhalte, die auch für den Mathematikunterricht relevant sind gefördert werden? Dazu werden Zielsetzungen von Mathematik- und Informatikunterricht sowie Anforderungen des Kompetenzrahmens in Beziehung zueinander gesetzt.</a:t>
            </a:r>
          </a:p>
          <a:p>
            <a:r>
              <a:rPr lang="de-DE" sz="1400" dirty="0">
                <a:latin typeface="Arial" panose="020B0604020202020204" pitchFamily="34" charset="0"/>
                <a:cs typeface="Arial" panose="020B0604020202020204" pitchFamily="34" charset="0"/>
              </a:rPr>
              <a:t>Im Bereich </a:t>
            </a:r>
            <a:r>
              <a:rPr lang="de-DE" sz="1400" b="1" dirty="0">
                <a:latin typeface="Arial" panose="020B0604020202020204" pitchFamily="34" charset="0"/>
                <a:cs typeface="Arial" panose="020B0604020202020204" pitchFamily="34" charset="0"/>
              </a:rPr>
              <a:t>Informationen und Daten </a:t>
            </a:r>
            <a:r>
              <a:rPr lang="de-DE" sz="1400" dirty="0">
                <a:latin typeface="Arial" panose="020B0604020202020204" pitchFamily="34" charset="0"/>
                <a:cs typeface="Arial" panose="020B0604020202020204" pitchFamily="34" charset="0"/>
              </a:rPr>
              <a:t>(als einem Bereich informatischer Bildung) wird verdeutlicht, inwieweit dieser Bereich bereits im Mathematikunterricht verankert ist und welche Rolle bei der Erarbeitung analoge Vorgehensweisen sowie digitale Tools einnehmen. </a:t>
            </a:r>
          </a:p>
          <a:p>
            <a:r>
              <a:rPr lang="de-DE" sz="1400" dirty="0">
                <a:latin typeface="Arial" panose="020B0604020202020204" pitchFamily="34" charset="0"/>
                <a:cs typeface="Arial" panose="020B0604020202020204" pitchFamily="34" charset="0"/>
              </a:rPr>
              <a:t>Im Kapitel </a:t>
            </a:r>
            <a:r>
              <a:rPr lang="de-DE" sz="1400" b="1" dirty="0">
                <a:latin typeface="Arial" panose="020B0604020202020204" pitchFamily="34" charset="0"/>
                <a:cs typeface="Arial" panose="020B0604020202020204" pitchFamily="34" charset="0"/>
              </a:rPr>
              <a:t>Algorithmen</a:t>
            </a:r>
            <a:r>
              <a:rPr lang="de-DE" sz="1400" dirty="0">
                <a:latin typeface="Arial" panose="020B0604020202020204" pitchFamily="34" charset="0"/>
                <a:cs typeface="Arial" panose="020B0604020202020204" pitchFamily="34" charset="0"/>
              </a:rPr>
              <a:t> werden die Grunderfahrungen von Kindern aufgegriffen, auf denen ein algorithmisches Denken aufbauen kann. Für den Aufbau eines </a:t>
            </a:r>
            <a:r>
              <a:rPr lang="de-DE" sz="1400" dirty="0" err="1">
                <a:latin typeface="Arial" panose="020B0604020202020204" pitchFamily="34" charset="0"/>
                <a:cs typeface="Arial" panose="020B0604020202020204" pitchFamily="34" charset="0"/>
              </a:rPr>
              <a:t>Algorithmusbegriffs</a:t>
            </a:r>
            <a:r>
              <a:rPr lang="de-DE" sz="1400" dirty="0">
                <a:latin typeface="Arial" panose="020B0604020202020204" pitchFamily="34" charset="0"/>
                <a:cs typeface="Arial" panose="020B0604020202020204" pitchFamily="34" charset="0"/>
              </a:rPr>
              <a:t> sind sinnvolle Lernanlässe aus Informatik und Mathematik von Bedeutung.</a:t>
            </a:r>
          </a:p>
          <a:p>
            <a:r>
              <a:rPr lang="de-DE" sz="1400" dirty="0">
                <a:latin typeface="Arial" panose="020B0604020202020204" pitchFamily="34" charset="0"/>
                <a:cs typeface="Arial" panose="020B0604020202020204" pitchFamily="34" charset="0"/>
              </a:rPr>
              <a:t>Im Bereich </a:t>
            </a:r>
            <a:r>
              <a:rPr lang="de-DE" sz="1400" b="1" dirty="0">
                <a:latin typeface="Arial" panose="020B0604020202020204" pitchFamily="34" charset="0"/>
                <a:cs typeface="Arial" panose="020B0604020202020204" pitchFamily="34" charset="0"/>
              </a:rPr>
              <a:t>Sprache und Automaten </a:t>
            </a:r>
            <a:r>
              <a:rPr lang="de-DE" sz="1400" dirty="0">
                <a:latin typeface="Arial" panose="020B0604020202020204" pitchFamily="34" charset="0"/>
                <a:cs typeface="Arial" panose="020B0604020202020204" pitchFamily="34" charset="0"/>
              </a:rPr>
              <a:t>wird auf das Thema Programmierumgebungen eingegangen und verschiedene Möglichkeiten der Erprobung vorgestellt. </a:t>
            </a:r>
          </a:p>
          <a:p>
            <a:r>
              <a:rPr lang="de-DE" sz="1400" dirty="0">
                <a:latin typeface="Arial" panose="020B0604020202020204" pitchFamily="34" charset="0"/>
                <a:cs typeface="Arial" panose="020B0604020202020204" pitchFamily="34" charset="0"/>
              </a:rPr>
              <a:t>Im Kapitel Praxiserprobung wird ein umzusetzendes Unterrichtsprojekt geplant, dass auf die Bedürfnisse und Ausstattung der Schulen der Teilnehmenden ausgerichtet ist. Dabei sollen mathematische Inhalte in den Blick genommen werden.</a:t>
            </a:r>
          </a:p>
          <a:p>
            <a:endParaRPr lang="de-DE" sz="1400" dirty="0">
              <a:latin typeface="Arial" panose="020B0604020202020204" pitchFamily="34" charset="0"/>
              <a:cs typeface="Arial" panose="020B0604020202020204" pitchFamily="34" charset="0"/>
            </a:endParaRPr>
          </a:p>
          <a:p>
            <a:r>
              <a:rPr lang="de-DE" sz="1400" b="1" dirty="0">
                <a:latin typeface="Arial" panose="020B0604020202020204" pitchFamily="34" charset="0"/>
                <a:cs typeface="Arial" panose="020B0604020202020204" pitchFamily="34" charset="0"/>
              </a:rPr>
              <a:t>Hinweis: </a:t>
            </a:r>
            <a:r>
              <a:rPr lang="de-DE" sz="1400" dirty="0">
                <a:latin typeface="Arial" panose="020B0604020202020204" pitchFamily="34" charset="0"/>
                <a:cs typeface="Arial" panose="020B0604020202020204" pitchFamily="34" charset="0"/>
              </a:rPr>
              <a:t>Zu jeder Folie finden Sie Moderationsnotizen, die sie während der Veranstaltung nutzen können. Zur Vorbereitung finden Sie vor jedem Gliederungspunkt ausgeblendete Folien, die Ihnen einen Überblick über die Inhalte des folgenden Gliederungspunktes geben.</a:t>
            </a:r>
          </a:p>
          <a:p>
            <a:endParaRPr lang="de-DE" sz="1400" dirty="0">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8FD195BC-002A-AB4E-B4EE-4B87F76144C2}"/>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1834421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normAutofit/>
          </a:bodyPr>
          <a:lstStyle/>
          <a:p>
            <a:r>
              <a:rPr lang="de-DE" dirty="0"/>
              <a:t>Sprache und Automaten</a:t>
            </a:r>
          </a:p>
        </p:txBody>
      </p:sp>
      <p:sp>
        <p:nvSpPr>
          <p:cNvPr id="3" name="Textplatzhalter 2">
            <a:extLst>
              <a:ext uri="{FF2B5EF4-FFF2-40B4-BE49-F238E27FC236}">
                <a16:creationId xmlns:a16="http://schemas.microsoft.com/office/drawing/2014/main" id="{569F8BE7-7FD0-0703-CF14-817DF5263129}"/>
              </a:ext>
            </a:extLst>
          </p:cNvPr>
          <p:cNvSpPr>
            <a:spLocks noGrp="1"/>
          </p:cNvSpPr>
          <p:nvPr>
            <p:ph type="body" sz="quarter" idx="13"/>
          </p:nvPr>
        </p:nvSpPr>
        <p:spPr/>
        <p:txBody>
          <a:bodyPr>
            <a:normAutofit fontScale="47500" lnSpcReduction="20000"/>
          </a:bodyPr>
          <a:lstStyle/>
          <a:p>
            <a:pPr marL="342900" indent="-342900">
              <a:lnSpc>
                <a:spcPct val="120000"/>
              </a:lnSpc>
              <a:spcBef>
                <a:spcPts val="400"/>
              </a:spcBef>
              <a:buFont typeface="Arial" panose="020B0604020202020204" pitchFamily="34" charset="0"/>
              <a:buChar char="•"/>
            </a:pPr>
            <a:r>
              <a:rPr lang="de-DE" sz="2600" dirty="0"/>
              <a:t>Programmieren Sie einen Bee-Bot, dessen Weg ein Rechteck beschreibt.</a:t>
            </a:r>
          </a:p>
          <a:p>
            <a:pPr marL="342900" indent="-342900">
              <a:lnSpc>
                <a:spcPct val="120000"/>
              </a:lnSpc>
              <a:spcBef>
                <a:spcPts val="400"/>
              </a:spcBef>
              <a:buFont typeface="Arial" panose="020B0604020202020204" pitchFamily="34" charset="0"/>
              <a:buChar char="•"/>
            </a:pPr>
            <a:r>
              <a:rPr lang="de-DE" sz="2600" dirty="0"/>
              <a:t>Beschreiben Sie im Programmiercode den kürzesten Weg von ROT über GRÜN nach BLAU.</a:t>
            </a:r>
          </a:p>
          <a:p>
            <a:pPr marL="342900" indent="-342900">
              <a:lnSpc>
                <a:spcPct val="120000"/>
              </a:lnSpc>
              <a:spcBef>
                <a:spcPts val="400"/>
              </a:spcBef>
              <a:buFont typeface="Arial" panose="020B0604020202020204" pitchFamily="34" charset="0"/>
              <a:buChar char="•"/>
            </a:pPr>
            <a:r>
              <a:rPr lang="de-DE" sz="2600" dirty="0"/>
              <a:t>(A1) Vollziehen Sie den abgebildeten Programmiercode nach. Wo befindet sich der Bee-Bot am Ende?</a:t>
            </a:r>
          </a:p>
          <a:p>
            <a:pPr marL="342900" indent="-342900">
              <a:lnSpc>
                <a:spcPct val="120000"/>
              </a:lnSpc>
              <a:spcBef>
                <a:spcPts val="400"/>
              </a:spcBef>
              <a:buFont typeface="Arial" panose="020B0604020202020204" pitchFamily="34" charset="0"/>
              <a:buChar char="•"/>
            </a:pPr>
            <a:r>
              <a:rPr lang="de-DE" sz="2600" dirty="0"/>
              <a:t>(A2) Finden Sie den Fehler. Wie muss der Code geändert werden, damit der Bee-Bot am Ende auf ROT steht.</a:t>
            </a:r>
          </a:p>
          <a:p>
            <a:pPr marL="342900" indent="-342900">
              <a:lnSpc>
                <a:spcPct val="120000"/>
              </a:lnSpc>
              <a:spcBef>
                <a:spcPts val="400"/>
              </a:spcBef>
              <a:buFont typeface="Arial" panose="020B0604020202020204" pitchFamily="34" charset="0"/>
              <a:buChar char="•"/>
            </a:pPr>
            <a:r>
              <a:rPr lang="de-DE" sz="2600" dirty="0"/>
              <a:t>Überlegen Sie weitere ergiebige Aufgaben.</a:t>
            </a:r>
          </a:p>
          <a:p>
            <a:pPr marL="342900" indent="-342900">
              <a:lnSpc>
                <a:spcPct val="120000"/>
              </a:lnSpc>
              <a:spcBef>
                <a:spcPts val="400"/>
              </a:spcBef>
              <a:buFont typeface="Arial" panose="020B0604020202020204" pitchFamily="34" charset="0"/>
              <a:buChar char="•"/>
            </a:pPr>
            <a:r>
              <a:rPr lang="de-DE" sz="2600" dirty="0"/>
              <a:t>Diskutieren Sie, welche Schwierigkeiten Kinder haben könnten. Wie gehen Sie damit um?</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42</a:t>
            </a:fld>
            <a:endParaRPr lang="de-DE" dirty="0"/>
          </a:p>
        </p:txBody>
      </p:sp>
      <p:pic>
        <p:nvPicPr>
          <p:cNvPr id="23" name="Grafik 22">
            <a:extLst>
              <a:ext uri="{FF2B5EF4-FFF2-40B4-BE49-F238E27FC236}">
                <a16:creationId xmlns:a16="http://schemas.microsoft.com/office/drawing/2014/main" id="{0FB99208-0AAB-8595-3C2B-361278DCCF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5842" y="2200971"/>
            <a:ext cx="1760479" cy="1770397"/>
          </a:xfrm>
          <a:prstGeom prst="rect">
            <a:avLst/>
          </a:prstGeom>
        </p:spPr>
      </p:pic>
      <p:pic>
        <p:nvPicPr>
          <p:cNvPr id="24" name="Grafik 23">
            <a:extLst>
              <a:ext uri="{FF2B5EF4-FFF2-40B4-BE49-F238E27FC236}">
                <a16:creationId xmlns:a16="http://schemas.microsoft.com/office/drawing/2014/main" id="{7E125730-E3D4-6406-526F-5A820EEC43FD}"/>
              </a:ext>
            </a:extLst>
          </p:cNvPr>
          <p:cNvPicPr>
            <a:picLocks noChangeAspect="1"/>
          </p:cNvPicPr>
          <p:nvPr/>
        </p:nvPicPr>
        <p:blipFill>
          <a:blip r:embed="rId3"/>
          <a:stretch>
            <a:fillRect/>
          </a:stretch>
        </p:blipFill>
        <p:spPr>
          <a:xfrm>
            <a:off x="4769701" y="2297566"/>
            <a:ext cx="618504" cy="618504"/>
          </a:xfrm>
          <a:prstGeom prst="rect">
            <a:avLst/>
          </a:prstGeom>
        </p:spPr>
      </p:pic>
      <p:grpSp>
        <p:nvGrpSpPr>
          <p:cNvPr id="25" name="Gruppieren 24">
            <a:extLst>
              <a:ext uri="{FF2B5EF4-FFF2-40B4-BE49-F238E27FC236}">
                <a16:creationId xmlns:a16="http://schemas.microsoft.com/office/drawing/2014/main" id="{FB6E0239-6BDE-9129-B4E6-91FFDAA47892}"/>
              </a:ext>
            </a:extLst>
          </p:cNvPr>
          <p:cNvGrpSpPr/>
          <p:nvPr/>
        </p:nvGrpSpPr>
        <p:grpSpPr>
          <a:xfrm>
            <a:off x="5586615" y="2323777"/>
            <a:ext cx="2194156" cy="540456"/>
            <a:chOff x="8842737" y="4131284"/>
            <a:chExt cx="3028358" cy="745933"/>
          </a:xfrm>
        </p:grpSpPr>
        <p:sp>
          <p:nvSpPr>
            <p:cNvPr id="26" name="Pfeil nach oben 25">
              <a:extLst>
                <a:ext uri="{FF2B5EF4-FFF2-40B4-BE49-F238E27FC236}">
                  <a16:creationId xmlns:a16="http://schemas.microsoft.com/office/drawing/2014/main" id="{2D23B523-7D2D-69A1-79B8-F89E9F90F966}"/>
                </a:ext>
              </a:extLst>
            </p:cNvPr>
            <p:cNvSpPr/>
            <p:nvPr/>
          </p:nvSpPr>
          <p:spPr>
            <a:xfrm>
              <a:off x="9662359" y="4158205"/>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7" name="Rechteckiger Pfeil 26">
              <a:extLst>
                <a:ext uri="{FF2B5EF4-FFF2-40B4-BE49-F238E27FC236}">
                  <a16:creationId xmlns:a16="http://schemas.microsoft.com/office/drawing/2014/main" id="{0405DAD3-A3A2-7CD4-D1B0-A7CB1B191A1F}"/>
                </a:ext>
              </a:extLst>
            </p:cNvPr>
            <p:cNvSpPr/>
            <p:nvPr/>
          </p:nvSpPr>
          <p:spPr>
            <a:xfrm rot="10800000" flipV="1">
              <a:off x="10879195" y="4243391"/>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8" name="Rechteckiger Pfeil 27">
              <a:extLst>
                <a:ext uri="{FF2B5EF4-FFF2-40B4-BE49-F238E27FC236}">
                  <a16:creationId xmlns:a16="http://schemas.microsoft.com/office/drawing/2014/main" id="{5E5D69FA-DA9F-96EE-A6BF-FFB7FBF76C41}"/>
                </a:ext>
              </a:extLst>
            </p:cNvPr>
            <p:cNvSpPr/>
            <p:nvPr/>
          </p:nvSpPr>
          <p:spPr>
            <a:xfrm>
              <a:off x="8842737" y="4243391"/>
              <a:ext cx="561703" cy="548640"/>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9" name="Pfeil nach oben 28">
              <a:extLst>
                <a:ext uri="{FF2B5EF4-FFF2-40B4-BE49-F238E27FC236}">
                  <a16:creationId xmlns:a16="http://schemas.microsoft.com/office/drawing/2014/main" id="{E30611AC-6A12-0A9C-9586-75982CA41E4E}"/>
                </a:ext>
              </a:extLst>
            </p:cNvPr>
            <p:cNvSpPr/>
            <p:nvPr/>
          </p:nvSpPr>
          <p:spPr>
            <a:xfrm>
              <a:off x="10045350" y="4144753"/>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0" name="Pfeil nach oben 29">
              <a:extLst>
                <a:ext uri="{FF2B5EF4-FFF2-40B4-BE49-F238E27FC236}">
                  <a16:creationId xmlns:a16="http://schemas.microsoft.com/office/drawing/2014/main" id="{BA141E19-A8BA-3035-3499-BF91C6E7954C}"/>
                </a:ext>
              </a:extLst>
            </p:cNvPr>
            <p:cNvSpPr/>
            <p:nvPr/>
          </p:nvSpPr>
          <p:spPr>
            <a:xfrm>
              <a:off x="10428341" y="4149249"/>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1" name="Pfeil nach oben 30">
              <a:extLst>
                <a:ext uri="{FF2B5EF4-FFF2-40B4-BE49-F238E27FC236}">
                  <a16:creationId xmlns:a16="http://schemas.microsoft.com/office/drawing/2014/main" id="{685B1944-D768-157E-FBEC-324E42DAA68F}"/>
                </a:ext>
              </a:extLst>
            </p:cNvPr>
            <p:cNvSpPr/>
            <p:nvPr/>
          </p:nvSpPr>
          <p:spPr>
            <a:xfrm>
              <a:off x="11622901" y="4131284"/>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grpSp>
      <p:pic>
        <p:nvPicPr>
          <p:cNvPr id="32" name="Grafik 31">
            <a:extLst>
              <a:ext uri="{FF2B5EF4-FFF2-40B4-BE49-F238E27FC236}">
                <a16:creationId xmlns:a16="http://schemas.microsoft.com/office/drawing/2014/main" id="{9AC3F525-1059-5D92-2140-498C4B7488B1}"/>
              </a:ext>
            </a:extLst>
          </p:cNvPr>
          <p:cNvPicPr>
            <a:picLocks noChangeAspect="1"/>
          </p:cNvPicPr>
          <p:nvPr/>
        </p:nvPicPr>
        <p:blipFill>
          <a:blip r:embed="rId4"/>
          <a:stretch>
            <a:fillRect/>
          </a:stretch>
        </p:blipFill>
        <p:spPr>
          <a:xfrm>
            <a:off x="4766772" y="3087985"/>
            <a:ext cx="618504" cy="618504"/>
          </a:xfrm>
          <a:prstGeom prst="rect">
            <a:avLst/>
          </a:prstGeom>
        </p:spPr>
      </p:pic>
      <p:grpSp>
        <p:nvGrpSpPr>
          <p:cNvPr id="33" name="Gruppieren 32">
            <a:extLst>
              <a:ext uri="{FF2B5EF4-FFF2-40B4-BE49-F238E27FC236}">
                <a16:creationId xmlns:a16="http://schemas.microsoft.com/office/drawing/2014/main" id="{EACE3CBC-82B2-F666-EDAF-594A6769608D}"/>
              </a:ext>
            </a:extLst>
          </p:cNvPr>
          <p:cNvGrpSpPr/>
          <p:nvPr/>
        </p:nvGrpSpPr>
        <p:grpSpPr>
          <a:xfrm>
            <a:off x="5527956" y="3093681"/>
            <a:ext cx="1859987" cy="521106"/>
            <a:chOff x="8862554" y="5231997"/>
            <a:chExt cx="2567141" cy="719227"/>
          </a:xfrm>
        </p:grpSpPr>
        <p:sp>
          <p:nvSpPr>
            <p:cNvPr id="34" name="Pfeil nach oben 33">
              <a:extLst>
                <a:ext uri="{FF2B5EF4-FFF2-40B4-BE49-F238E27FC236}">
                  <a16:creationId xmlns:a16="http://schemas.microsoft.com/office/drawing/2014/main" id="{9A1BA3C8-A612-5C6D-0B0A-3F6BBD81792D}"/>
                </a:ext>
              </a:extLst>
            </p:cNvPr>
            <p:cNvSpPr/>
            <p:nvPr/>
          </p:nvSpPr>
          <p:spPr>
            <a:xfrm>
              <a:off x="10759997" y="5231997"/>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5" name="Pfeil nach oben 34">
              <a:extLst>
                <a:ext uri="{FF2B5EF4-FFF2-40B4-BE49-F238E27FC236}">
                  <a16:creationId xmlns:a16="http://schemas.microsoft.com/office/drawing/2014/main" id="{9BB7BDD2-8683-3BF9-BEA5-D94225693CDC}"/>
                </a:ext>
              </a:extLst>
            </p:cNvPr>
            <p:cNvSpPr/>
            <p:nvPr/>
          </p:nvSpPr>
          <p:spPr>
            <a:xfrm>
              <a:off x="11181501" y="5232212"/>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6" name="Pfeil nach oben 35">
              <a:extLst>
                <a:ext uri="{FF2B5EF4-FFF2-40B4-BE49-F238E27FC236}">
                  <a16:creationId xmlns:a16="http://schemas.microsoft.com/office/drawing/2014/main" id="{E4E34922-CDB9-2FED-EA02-78C9D7192A4F}"/>
                </a:ext>
              </a:extLst>
            </p:cNvPr>
            <p:cNvSpPr/>
            <p:nvPr/>
          </p:nvSpPr>
          <p:spPr>
            <a:xfrm>
              <a:off x="9602057" y="5231997"/>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7" name="Rechteckiger Pfeil 36">
              <a:extLst>
                <a:ext uri="{FF2B5EF4-FFF2-40B4-BE49-F238E27FC236}">
                  <a16:creationId xmlns:a16="http://schemas.microsoft.com/office/drawing/2014/main" id="{F748F21E-18E8-7501-7C47-CF7E1ABDCF06}"/>
                </a:ext>
              </a:extLst>
            </p:cNvPr>
            <p:cNvSpPr/>
            <p:nvPr/>
          </p:nvSpPr>
          <p:spPr>
            <a:xfrm rot="10800000" flipV="1">
              <a:off x="8862554" y="5395249"/>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8" name="Rechteckiger Pfeil 37">
              <a:extLst>
                <a:ext uri="{FF2B5EF4-FFF2-40B4-BE49-F238E27FC236}">
                  <a16:creationId xmlns:a16="http://schemas.microsoft.com/office/drawing/2014/main" id="{843214DF-C4C1-7BB8-7F65-6167D9ACD1FE}"/>
                </a:ext>
              </a:extLst>
            </p:cNvPr>
            <p:cNvSpPr/>
            <p:nvPr/>
          </p:nvSpPr>
          <p:spPr>
            <a:xfrm rot="10800000" flipV="1">
              <a:off x="9993147" y="5377529"/>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39" name="Grafik 38">
            <a:extLst>
              <a:ext uri="{FF2B5EF4-FFF2-40B4-BE49-F238E27FC236}">
                <a16:creationId xmlns:a16="http://schemas.microsoft.com/office/drawing/2014/main" id="{3E5E6BDC-DE66-CF13-D853-B541229CE059}"/>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5400000">
            <a:off x="4833971" y="2394923"/>
            <a:ext cx="460671" cy="425228"/>
          </a:xfrm>
          <a:prstGeom prst="rect">
            <a:avLst/>
          </a:prstGeom>
        </p:spPr>
      </p:pic>
      <p:pic>
        <p:nvPicPr>
          <p:cNvPr id="40" name="Grafik 39">
            <a:extLst>
              <a:ext uri="{FF2B5EF4-FFF2-40B4-BE49-F238E27FC236}">
                <a16:creationId xmlns:a16="http://schemas.microsoft.com/office/drawing/2014/main" id="{555A85B5-F26E-9F0D-7A03-86230E2A3F24}"/>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43317" y="3190651"/>
            <a:ext cx="465414" cy="429606"/>
          </a:xfrm>
          <a:prstGeom prst="rect">
            <a:avLst/>
          </a:prstGeom>
        </p:spPr>
      </p:pic>
      <p:sp>
        <p:nvSpPr>
          <p:cNvPr id="42" name="Textfeld 41">
            <a:extLst>
              <a:ext uri="{FF2B5EF4-FFF2-40B4-BE49-F238E27FC236}">
                <a16:creationId xmlns:a16="http://schemas.microsoft.com/office/drawing/2014/main" id="{A63B0A1C-A7E4-968A-7805-ED187C07B3DD}"/>
              </a:ext>
            </a:extLst>
          </p:cNvPr>
          <p:cNvSpPr txBox="1"/>
          <p:nvPr/>
        </p:nvSpPr>
        <p:spPr>
          <a:xfrm>
            <a:off x="4133657" y="2409345"/>
            <a:ext cx="466794"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A1</a:t>
            </a:r>
          </a:p>
        </p:txBody>
      </p:sp>
      <p:sp>
        <p:nvSpPr>
          <p:cNvPr id="43" name="Textfeld 42">
            <a:extLst>
              <a:ext uri="{FF2B5EF4-FFF2-40B4-BE49-F238E27FC236}">
                <a16:creationId xmlns:a16="http://schemas.microsoft.com/office/drawing/2014/main" id="{062E132F-3FCC-032B-5372-5B49566781AD}"/>
              </a:ext>
            </a:extLst>
          </p:cNvPr>
          <p:cNvSpPr txBox="1"/>
          <p:nvPr/>
        </p:nvSpPr>
        <p:spPr>
          <a:xfrm>
            <a:off x="4131960" y="3211963"/>
            <a:ext cx="466794"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A2</a:t>
            </a:r>
          </a:p>
        </p:txBody>
      </p:sp>
      <p:sp>
        <p:nvSpPr>
          <p:cNvPr id="7" name="Textplatzhalter 6">
            <a:extLst>
              <a:ext uri="{FF2B5EF4-FFF2-40B4-BE49-F238E27FC236}">
                <a16:creationId xmlns:a16="http://schemas.microsoft.com/office/drawing/2014/main" id="{1540EB42-4CEB-3C21-1396-EB0EBD07E736}"/>
              </a:ext>
            </a:extLst>
          </p:cNvPr>
          <p:cNvSpPr>
            <a:spLocks noGrp="1"/>
          </p:cNvSpPr>
          <p:nvPr>
            <p:ph type="body" sz="quarter" idx="14"/>
          </p:nvPr>
        </p:nvSpPr>
        <p:spPr/>
        <p:txBody>
          <a:bodyPr/>
          <a:lstStyle/>
          <a:p>
            <a:r>
              <a:rPr lang="de-DE" dirty="0"/>
              <a:t>Bee-Bot programmieren</a:t>
            </a:r>
          </a:p>
        </p:txBody>
      </p:sp>
    </p:spTree>
    <p:extLst>
      <p:ext uri="{BB962C8B-B14F-4D97-AF65-F5344CB8AC3E}">
        <p14:creationId xmlns:p14="http://schemas.microsoft.com/office/powerpoint/2010/main" val="1177456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MUSTER ERKUNDEN</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4" name="Textfeld 3">
            <a:extLst>
              <a:ext uri="{FF2B5EF4-FFF2-40B4-BE49-F238E27FC236}">
                <a16:creationId xmlns:a16="http://schemas.microsoft.com/office/drawing/2014/main" id="{6808DF65-39BE-38E0-AA3F-CFA64AA0FF96}"/>
              </a:ext>
            </a:extLst>
          </p:cNvPr>
          <p:cNvSpPr txBox="1"/>
          <p:nvPr/>
        </p:nvSpPr>
        <p:spPr>
          <a:xfrm>
            <a:off x="473936" y="1740518"/>
            <a:ext cx="8041414" cy="707886"/>
          </a:xfrm>
          <a:prstGeom prst="rect">
            <a:avLst/>
          </a:prstGeom>
          <a:noFill/>
        </p:spPr>
        <p:txBody>
          <a:bodyPr wrap="square" rtlCol="0">
            <a:spAutoFit/>
          </a:bodyPr>
          <a:lstStyle/>
          <a:p>
            <a:r>
              <a:rPr lang="de-DE" sz="2000" dirty="0">
                <a:latin typeface="Arial" panose="020B0604020202020204" pitchFamily="34" charset="0"/>
                <a:ea typeface="Open Sans" panose="020B0606030504020204" pitchFamily="34" charset="0"/>
                <a:cs typeface="Arial" panose="020B0604020202020204" pitchFamily="34" charset="0"/>
              </a:rPr>
              <a:t>Mathematische Strukturen mithilfe von Programmieranweisungen aufdecken und beschreiben</a:t>
            </a:r>
          </a:p>
        </p:txBody>
      </p:sp>
      <p:pic>
        <p:nvPicPr>
          <p:cNvPr id="8" name="Grafik 7">
            <a:extLst>
              <a:ext uri="{FF2B5EF4-FFF2-40B4-BE49-F238E27FC236}">
                <a16:creationId xmlns:a16="http://schemas.microsoft.com/office/drawing/2014/main" id="{7630724D-F9B1-535F-84D0-446EBA02AF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7256" y="3030953"/>
            <a:ext cx="5772812" cy="1821853"/>
          </a:xfrm>
          <a:prstGeom prst="rect">
            <a:avLst/>
          </a:prstGeom>
        </p:spPr>
      </p:pic>
    </p:spTree>
    <p:extLst>
      <p:ext uri="{BB962C8B-B14F-4D97-AF65-F5344CB8AC3E}">
        <p14:creationId xmlns:p14="http://schemas.microsoft.com/office/powerpoint/2010/main" val="3057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4" name="Textplatzhalter 3">
            <a:extLst>
              <a:ext uri="{FF2B5EF4-FFF2-40B4-BE49-F238E27FC236}">
                <a16:creationId xmlns:a16="http://schemas.microsoft.com/office/drawing/2014/main" id="{BAEC8572-D11D-46F8-15E0-23A49AF9C87E}"/>
              </a:ext>
            </a:extLst>
          </p:cNvPr>
          <p:cNvSpPr>
            <a:spLocks noGrp="1"/>
          </p:cNvSpPr>
          <p:nvPr>
            <p:ph type="body" sz="quarter" idx="14"/>
          </p:nvPr>
        </p:nvSpPr>
        <p:spPr>
          <a:xfrm>
            <a:off x="1608960" y="1765953"/>
            <a:ext cx="7009508" cy="1063191"/>
          </a:xfrm>
        </p:spPr>
        <p:txBody>
          <a:bodyPr>
            <a:normAutofit/>
          </a:bodyPr>
          <a:lstStyle/>
          <a:p>
            <a:r>
              <a:rPr lang="de-DE" dirty="0"/>
              <a:t>Welcher Programmcode passt zum Muster?</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44</a:t>
            </a:fld>
            <a:endParaRPr lang="de-DE" dirty="0"/>
          </a:p>
        </p:txBody>
      </p:sp>
      <p:pic>
        <p:nvPicPr>
          <p:cNvPr id="9" name="Grafik 8">
            <a:extLst>
              <a:ext uri="{FF2B5EF4-FFF2-40B4-BE49-F238E27FC236}">
                <a16:creationId xmlns:a16="http://schemas.microsoft.com/office/drawing/2014/main" id="{6A0CFE6C-961F-739E-35CE-9D968BDB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4959" y="2461491"/>
            <a:ext cx="1600707" cy="1315432"/>
          </a:xfrm>
          <a:prstGeom prst="rect">
            <a:avLst/>
          </a:prstGeom>
        </p:spPr>
      </p:pic>
      <p:pic>
        <p:nvPicPr>
          <p:cNvPr id="10" name="Grafik 9">
            <a:extLst>
              <a:ext uri="{FF2B5EF4-FFF2-40B4-BE49-F238E27FC236}">
                <a16:creationId xmlns:a16="http://schemas.microsoft.com/office/drawing/2014/main" id="{810110BF-9D88-1C7E-3E67-12F57FBF35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5802" y="2354015"/>
            <a:ext cx="3197264" cy="1530385"/>
          </a:xfrm>
          <a:prstGeom prst="rect">
            <a:avLst/>
          </a:prstGeom>
        </p:spPr>
      </p:pic>
      <p:sp>
        <p:nvSpPr>
          <p:cNvPr id="11" name="Textplatzhalter 2">
            <a:extLst>
              <a:ext uri="{FF2B5EF4-FFF2-40B4-BE49-F238E27FC236}">
                <a16:creationId xmlns:a16="http://schemas.microsoft.com/office/drawing/2014/main" id="{DF086367-0BD2-589F-5CAA-D0CCBA5F6E79}"/>
              </a:ext>
            </a:extLst>
          </p:cNvPr>
          <p:cNvSpPr>
            <a:spLocks noGrp="1"/>
          </p:cNvSpPr>
          <p:nvPr>
            <p:ph type="body" sz="quarter" idx="13"/>
          </p:nvPr>
        </p:nvSpPr>
        <p:spPr>
          <a:xfrm>
            <a:off x="1096423" y="4134424"/>
            <a:ext cx="7278650" cy="2110894"/>
          </a:xfrm>
        </p:spPr>
        <p:txBody>
          <a:bodyPr>
            <a:normAutofit fontScale="77500" lnSpcReduction="20000"/>
          </a:bodyPr>
          <a:lstStyle/>
          <a:p>
            <a:pPr marL="342900" indent="-342900">
              <a:buFont typeface="Arial" panose="020B0604020202020204" pitchFamily="34" charset="0"/>
              <a:buChar char="•"/>
            </a:pPr>
            <a:r>
              <a:rPr lang="de-DE" dirty="0"/>
              <a:t>Zeichnen Sie ein Muster auf Karopapier und übertragen Sie es in einen Programmcode.</a:t>
            </a:r>
          </a:p>
          <a:p>
            <a:pPr marL="342900" indent="-342900">
              <a:buFont typeface="Arial" panose="020B0604020202020204" pitchFamily="34" charset="0"/>
              <a:buChar char="•"/>
            </a:pPr>
            <a:r>
              <a:rPr lang="de-DE" dirty="0"/>
              <a:t>Schreiben Sie einen Programmcode und übersetzen Sie diesen dann in ein Muster auf Karopapier.</a:t>
            </a:r>
          </a:p>
          <a:p>
            <a:pPr marL="342900" indent="-342900">
              <a:buFont typeface="Arial" panose="020B0604020202020204" pitchFamily="34" charset="0"/>
              <a:buChar char="•"/>
            </a:pPr>
            <a:r>
              <a:rPr lang="de-DE" dirty="0"/>
              <a:t>Erstellen Sie zu einem vorgegebenen Muster zwei verschiedene Programmcodes.</a:t>
            </a:r>
          </a:p>
          <a:p>
            <a:endParaRPr lang="de-DE" dirty="0"/>
          </a:p>
        </p:txBody>
      </p:sp>
    </p:spTree>
    <p:extLst>
      <p:ext uri="{BB962C8B-B14F-4D97-AF65-F5344CB8AC3E}">
        <p14:creationId xmlns:p14="http://schemas.microsoft.com/office/powerpoint/2010/main" val="444338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FALTANLEITUNGEN</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45</a:t>
            </a:fld>
            <a:endParaRPr lang="de-DE" dirty="0"/>
          </a:p>
        </p:txBody>
      </p:sp>
      <p:pic>
        <p:nvPicPr>
          <p:cNvPr id="4" name="Grafik 3">
            <a:extLst>
              <a:ext uri="{FF2B5EF4-FFF2-40B4-BE49-F238E27FC236}">
                <a16:creationId xmlns:a16="http://schemas.microsoft.com/office/drawing/2014/main" id="{9F6B3BD5-5989-0672-3402-D4E202EC8B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228" t="20878" r="15104" b="49689"/>
          <a:stretch/>
        </p:blipFill>
        <p:spPr>
          <a:xfrm>
            <a:off x="1096266" y="2857499"/>
            <a:ext cx="6696074" cy="1953491"/>
          </a:xfrm>
          <a:prstGeom prst="rect">
            <a:avLst/>
          </a:prstGeom>
        </p:spPr>
      </p:pic>
      <p:sp>
        <p:nvSpPr>
          <p:cNvPr id="7" name="Textplatzhalter 3">
            <a:extLst>
              <a:ext uri="{FF2B5EF4-FFF2-40B4-BE49-F238E27FC236}">
                <a16:creationId xmlns:a16="http://schemas.microsoft.com/office/drawing/2014/main" id="{929833E7-0C7E-8D5A-60AC-87715AD903A1}"/>
              </a:ext>
            </a:extLst>
          </p:cNvPr>
          <p:cNvSpPr txBox="1">
            <a:spLocks/>
          </p:cNvSpPr>
          <p:nvPr/>
        </p:nvSpPr>
        <p:spPr>
          <a:xfrm>
            <a:off x="782832" y="1794308"/>
            <a:ext cx="7009508" cy="1063191"/>
          </a:xfrm>
          <a:prstGeom prst="rect">
            <a:avLst/>
          </a:prstGeom>
        </p:spPr>
        <p:txBody>
          <a:bodyP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Präzises beschreiben von Faltanleitungen</a:t>
            </a:r>
          </a:p>
          <a:p>
            <a:endParaRPr lang="de-DE" dirty="0"/>
          </a:p>
        </p:txBody>
      </p:sp>
    </p:spTree>
    <p:extLst>
      <p:ext uri="{BB962C8B-B14F-4D97-AF65-F5344CB8AC3E}">
        <p14:creationId xmlns:p14="http://schemas.microsoft.com/office/powerpoint/2010/main" val="4147373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normAutofit fontScale="85000" lnSpcReduction="20000"/>
          </a:bodyPr>
          <a:lstStyle/>
          <a:p>
            <a:pPr marL="800100" lvl="1" indent="-342900">
              <a:buFont typeface="Arial" panose="020B0604020202020204" pitchFamily="34" charset="0"/>
              <a:buChar char="•"/>
            </a:pPr>
            <a:r>
              <a:rPr lang="de-DE" sz="2000" dirty="0">
                <a:ea typeface="Open Sans" panose="020B0606030504020204" pitchFamily="34" charset="0"/>
              </a:rPr>
              <a:t>Basteln Sie einen Papierflieger.</a:t>
            </a:r>
          </a:p>
          <a:p>
            <a:pPr marL="800100" lvl="1" indent="-342900">
              <a:buFont typeface="Arial" panose="020B0604020202020204" pitchFamily="34" charset="0"/>
              <a:buChar char="•"/>
            </a:pPr>
            <a:r>
              <a:rPr lang="de-DE" sz="2000" dirty="0">
                <a:ea typeface="Open Sans" panose="020B0606030504020204" pitchFamily="34" charset="0"/>
              </a:rPr>
              <a:t>Welche Begriffe / Satzphrasen werden benötigt? </a:t>
            </a:r>
          </a:p>
          <a:p>
            <a:pPr marL="800100" lvl="1" indent="-342900">
              <a:buFont typeface="Arial" panose="020B0604020202020204" pitchFamily="34" charset="0"/>
              <a:buChar char="•"/>
            </a:pPr>
            <a:r>
              <a:rPr lang="de-DE" sz="2000" dirty="0">
                <a:ea typeface="Open Sans" panose="020B0606030504020204" pitchFamily="34" charset="0"/>
              </a:rPr>
              <a:t>Wie kann ein unterstützender Wortspeicher gestaltet werden?</a:t>
            </a:r>
          </a:p>
          <a:p>
            <a:pPr marL="800100" lvl="1" indent="-342900">
              <a:buFont typeface="Arial" panose="020B0604020202020204" pitchFamily="34" charset="0"/>
              <a:buChar char="•"/>
            </a:pPr>
            <a:r>
              <a:rPr lang="de-DE" sz="2000" dirty="0">
                <a:ea typeface="Open Sans" panose="020B0606030504020204" pitchFamily="34" charset="0"/>
              </a:rPr>
              <a:t>Welche Ähnlichkeiten sind zwischen Anleitung (in Fachsprache) und Programmiersprache zu erkennen/aufdeckbar? </a:t>
            </a:r>
          </a:p>
          <a:p>
            <a:endParaRPr lang="de-DE" dirty="0"/>
          </a:p>
        </p:txBody>
      </p:sp>
      <p:sp>
        <p:nvSpPr>
          <p:cNvPr id="4" name="Textplatzhalter 3">
            <a:extLst>
              <a:ext uri="{FF2B5EF4-FFF2-40B4-BE49-F238E27FC236}">
                <a16:creationId xmlns:a16="http://schemas.microsoft.com/office/drawing/2014/main" id="{72836432-6742-D58B-90ED-A0CF049DDE64}"/>
              </a:ext>
            </a:extLst>
          </p:cNvPr>
          <p:cNvSpPr>
            <a:spLocks noGrp="1"/>
          </p:cNvSpPr>
          <p:nvPr>
            <p:ph type="body" sz="quarter" idx="14"/>
          </p:nvPr>
        </p:nvSpPr>
        <p:spPr>
          <a:xfrm>
            <a:off x="1441304" y="1939782"/>
            <a:ext cx="6438900" cy="1821728"/>
          </a:xfrm>
        </p:spPr>
        <p:txBody>
          <a:bodyPr/>
          <a:lstStyle/>
          <a:p>
            <a:r>
              <a:rPr lang="de-DE" sz="2400" dirty="0"/>
              <a:t>Faltanleitungen unter Berücksichtigung von Fachsprache mithilfe eines Wortspeichers erstellen.</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Tree>
    <p:extLst>
      <p:ext uri="{BB962C8B-B14F-4D97-AF65-F5344CB8AC3E}">
        <p14:creationId xmlns:p14="http://schemas.microsoft.com/office/powerpoint/2010/main" val="4088981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OZOBOT</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4" name="Inhaltsplatzhalter 2">
            <a:extLst>
              <a:ext uri="{FF2B5EF4-FFF2-40B4-BE49-F238E27FC236}">
                <a16:creationId xmlns:a16="http://schemas.microsoft.com/office/drawing/2014/main" id="{C9B9B924-15B7-C7F7-0BB7-56C29B3C6FEB}"/>
              </a:ext>
            </a:extLst>
          </p:cNvPr>
          <p:cNvSpPr txBox="1">
            <a:spLocks/>
          </p:cNvSpPr>
          <p:nvPr/>
        </p:nvSpPr>
        <p:spPr>
          <a:xfrm>
            <a:off x="838200" y="1639659"/>
            <a:ext cx="7962900" cy="13569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a:p>
            <a:pPr marL="0" indent="0">
              <a:buFont typeface="Arial" panose="020B0604020202020204" pitchFamily="34" charset="0"/>
              <a:buNone/>
            </a:pPr>
            <a:r>
              <a:rPr lang="de-DE" sz="2400" dirty="0">
                <a:latin typeface="Arial" panose="020B0604020202020204" pitchFamily="34" charset="0"/>
                <a:cs typeface="Arial" panose="020B0604020202020204" pitchFamily="34" charset="0"/>
              </a:rPr>
              <a:t>Farbsensorgesteuerter Roboter, der Geschwindigkeits- und Richtungsanweisungen umsetzen kann.</a:t>
            </a:r>
          </a:p>
        </p:txBody>
      </p:sp>
      <p:pic>
        <p:nvPicPr>
          <p:cNvPr id="7" name="Grafik 6">
            <a:extLst>
              <a:ext uri="{FF2B5EF4-FFF2-40B4-BE49-F238E27FC236}">
                <a16:creationId xmlns:a16="http://schemas.microsoft.com/office/drawing/2014/main" id="{1C826B32-431F-8281-C5D6-0C3E348BF6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1933" y="3429000"/>
            <a:ext cx="2894740" cy="2171055"/>
          </a:xfrm>
          <a:prstGeom prst="rect">
            <a:avLst/>
          </a:prstGeom>
        </p:spPr>
      </p:pic>
    </p:spTree>
    <p:extLst>
      <p:ext uri="{BB962C8B-B14F-4D97-AF65-F5344CB8AC3E}">
        <p14:creationId xmlns:p14="http://schemas.microsoft.com/office/powerpoint/2010/main" val="3581051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de-DE" sz="2000" dirty="0">
                <a:ea typeface="Open Sans" panose="020B0606030504020204" pitchFamily="34" charset="0"/>
              </a:rPr>
              <a:t>Denken Sie über Einsatzmöglichkeiten im Mathematikunterricht nach, mit denen Sie mathematische Kompetenzen fördern.</a:t>
            </a:r>
          </a:p>
          <a:p>
            <a:endParaRPr lang="de-DE" sz="1600" dirty="0"/>
          </a:p>
        </p:txBody>
      </p:sp>
      <p:sp>
        <p:nvSpPr>
          <p:cNvPr id="4" name="Textplatzhalter 3">
            <a:extLst>
              <a:ext uri="{FF2B5EF4-FFF2-40B4-BE49-F238E27FC236}">
                <a16:creationId xmlns:a16="http://schemas.microsoft.com/office/drawing/2014/main" id="{72836432-6742-D58B-90ED-A0CF049DDE64}"/>
              </a:ext>
            </a:extLst>
          </p:cNvPr>
          <p:cNvSpPr>
            <a:spLocks noGrp="1"/>
          </p:cNvSpPr>
          <p:nvPr>
            <p:ph type="body" sz="quarter" idx="14"/>
          </p:nvPr>
        </p:nvSpPr>
        <p:spPr>
          <a:xfrm>
            <a:off x="1763316" y="1660386"/>
            <a:ext cx="7009508" cy="2225815"/>
          </a:xfrm>
        </p:spPr>
        <p:txBody>
          <a:bodyPr/>
          <a:lstStyle/>
          <a:p>
            <a:r>
              <a:rPr lang="de-DE" sz="2400" dirty="0">
                <a:ea typeface="Open Sans" panose="020B0606030504020204" pitchFamily="34" charset="0"/>
              </a:rPr>
              <a:t>Erproben Sie die Möglichkeiten des </a:t>
            </a:r>
            <a:r>
              <a:rPr lang="de-DE" sz="2400" dirty="0" err="1">
                <a:ea typeface="Open Sans" panose="020B0606030504020204" pitchFamily="34" charset="0"/>
              </a:rPr>
              <a:t>Ozobots</a:t>
            </a:r>
            <a:endParaRPr lang="de-DE" sz="2400" dirty="0">
              <a:ea typeface="Open Sans" panose="020B0606030504020204" pitchFamily="34" charset="0"/>
            </a:endParaRP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7" name="Grafik 6">
            <a:extLst>
              <a:ext uri="{FF2B5EF4-FFF2-40B4-BE49-F238E27FC236}">
                <a16:creationId xmlns:a16="http://schemas.microsoft.com/office/drawing/2014/main" id="{60EC5BEB-E342-5D1F-A246-8901951A3F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6788" y="2458097"/>
            <a:ext cx="1904139" cy="1428104"/>
          </a:xfrm>
          <a:prstGeom prst="rect">
            <a:avLst/>
          </a:prstGeom>
        </p:spPr>
      </p:pic>
    </p:spTree>
    <p:extLst>
      <p:ext uri="{BB962C8B-B14F-4D97-AF65-F5344CB8AC3E}">
        <p14:creationId xmlns:p14="http://schemas.microsoft.com/office/powerpoint/2010/main" val="3774735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KLÖTZCHEN-APP</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4" name="Inhaltsplatzhalter 2">
            <a:extLst>
              <a:ext uri="{FF2B5EF4-FFF2-40B4-BE49-F238E27FC236}">
                <a16:creationId xmlns:a16="http://schemas.microsoft.com/office/drawing/2014/main" id="{C9B9B924-15B7-C7F7-0BB7-56C29B3C6FEB}"/>
              </a:ext>
            </a:extLst>
          </p:cNvPr>
          <p:cNvSpPr txBox="1">
            <a:spLocks/>
          </p:cNvSpPr>
          <p:nvPr/>
        </p:nvSpPr>
        <p:spPr>
          <a:xfrm>
            <a:off x="1096266" y="1654234"/>
            <a:ext cx="7267575" cy="153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200" dirty="0">
                <a:latin typeface="Arial" panose="020B0604020202020204" pitchFamily="34" charset="0"/>
                <a:cs typeface="Arial" panose="020B0604020202020204" pitchFamily="34" charset="0"/>
              </a:rPr>
              <a:t>Bau</a:t>
            </a:r>
            <a:r>
              <a:rPr lang="de-DE" sz="2200" b="1" dirty="0">
                <a:latin typeface="Arial" panose="020B0604020202020204" pitchFamily="34" charset="0"/>
                <a:cs typeface="Arial" panose="020B0604020202020204" pitchFamily="34" charset="0"/>
              </a:rPr>
              <a:t>prozesse</a:t>
            </a:r>
            <a:r>
              <a:rPr lang="de-DE" sz="2200" dirty="0">
                <a:latin typeface="Arial" panose="020B0604020202020204" pitchFamily="34" charset="0"/>
                <a:cs typeface="Arial" panose="020B0604020202020204" pitchFamily="34" charset="0"/>
              </a:rPr>
              <a:t> durch Blockprogrammierung darstellen.</a:t>
            </a:r>
          </a:p>
          <a:p>
            <a:pPr marL="0" indent="0">
              <a:buFont typeface="Arial" panose="020B0604020202020204" pitchFamily="34" charset="0"/>
              <a:buNone/>
            </a:pPr>
            <a:endParaRPr lang="de-DE" sz="22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DF1A7863-951D-7D18-B71C-9B31EF6E8BB0}"/>
              </a:ext>
            </a:extLst>
          </p:cNvPr>
          <p:cNvPicPr>
            <a:picLocks noChangeAspect="1"/>
          </p:cNvPicPr>
          <p:nvPr/>
        </p:nvPicPr>
        <p:blipFill>
          <a:blip r:embed="rId2"/>
          <a:stretch>
            <a:fillRect/>
          </a:stretch>
        </p:blipFill>
        <p:spPr>
          <a:xfrm>
            <a:off x="2872898" y="2424214"/>
            <a:ext cx="3585052" cy="2687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2015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de-DE" dirty="0">
                <a:ea typeface="Open Sans" panose="020B0606030504020204" pitchFamily="34" charset="0"/>
              </a:rPr>
              <a:t>Finden Sie eine Möglichkeiten Ihren gefundenen Programmcode mit Hilfe von Schleifen (siehe Begleitmaterial) zu verkürzen?</a:t>
            </a:r>
          </a:p>
          <a:p>
            <a:pPr marL="342900" indent="-342900">
              <a:buFont typeface="Arial" panose="020B0604020202020204" pitchFamily="34" charset="0"/>
              <a:buChar char="•"/>
            </a:pPr>
            <a:r>
              <a:rPr lang="de-DE" dirty="0">
                <a:ea typeface="Open Sans" panose="020B0606030504020204" pitchFamily="34" charset="0"/>
              </a:rPr>
              <a:t>Wie würden Sie dieses Tool mit Kindern nutzen?</a:t>
            </a:r>
          </a:p>
        </p:txBody>
      </p:sp>
      <p:sp>
        <p:nvSpPr>
          <p:cNvPr id="4" name="Textplatzhalter 3">
            <a:extLst>
              <a:ext uri="{FF2B5EF4-FFF2-40B4-BE49-F238E27FC236}">
                <a16:creationId xmlns:a16="http://schemas.microsoft.com/office/drawing/2014/main" id="{72836432-6742-D58B-90ED-A0CF049DDE64}"/>
              </a:ext>
            </a:extLst>
          </p:cNvPr>
          <p:cNvSpPr>
            <a:spLocks noGrp="1"/>
          </p:cNvSpPr>
          <p:nvPr>
            <p:ph type="body" sz="quarter" idx="14"/>
          </p:nvPr>
        </p:nvSpPr>
        <p:spPr>
          <a:xfrm>
            <a:off x="1763315" y="1660386"/>
            <a:ext cx="6864869" cy="2225815"/>
          </a:xfrm>
        </p:spPr>
        <p:txBody>
          <a:bodyPr/>
          <a:lstStyle/>
          <a:p>
            <a:r>
              <a:rPr lang="de-DE" sz="2400" dirty="0">
                <a:ea typeface="Open Sans" panose="020B0606030504020204" pitchFamily="34" charset="0"/>
              </a:rPr>
              <a:t>Programmieren Sie folgendes Würfelgebäude:</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50</a:t>
            </a:fld>
            <a:endParaRPr lang="de-DE" dirty="0"/>
          </a:p>
        </p:txBody>
      </p:sp>
      <p:pic>
        <p:nvPicPr>
          <p:cNvPr id="7" name="Grafik 6">
            <a:extLst>
              <a:ext uri="{FF2B5EF4-FFF2-40B4-BE49-F238E27FC236}">
                <a16:creationId xmlns:a16="http://schemas.microsoft.com/office/drawing/2014/main" id="{F9ADF639-D45A-F103-CD2D-A5E63E1A49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7653" y="2364396"/>
            <a:ext cx="1985620" cy="13906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056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ONLINE- PROGRAMMIERUMGEBUNGEN</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4" name="Inhaltsplatzhalter 2">
            <a:extLst>
              <a:ext uri="{FF2B5EF4-FFF2-40B4-BE49-F238E27FC236}">
                <a16:creationId xmlns:a16="http://schemas.microsoft.com/office/drawing/2014/main" id="{C9B9B924-15B7-C7F7-0BB7-56C29B3C6FEB}"/>
              </a:ext>
            </a:extLst>
          </p:cNvPr>
          <p:cNvSpPr txBox="1">
            <a:spLocks/>
          </p:cNvSpPr>
          <p:nvPr/>
        </p:nvSpPr>
        <p:spPr>
          <a:xfrm>
            <a:off x="838200" y="1639658"/>
            <a:ext cx="3952009" cy="42015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400" dirty="0"/>
          </a:p>
        </p:txBody>
      </p:sp>
      <p:pic>
        <p:nvPicPr>
          <p:cNvPr id="8" name="Grafik 7">
            <a:extLst>
              <a:ext uri="{FF2B5EF4-FFF2-40B4-BE49-F238E27FC236}">
                <a16:creationId xmlns:a16="http://schemas.microsoft.com/office/drawing/2014/main" id="{AB289181-502A-6925-9D9B-946902537C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96" y="2085286"/>
            <a:ext cx="4217128" cy="3020719"/>
          </a:xfrm>
          <a:prstGeom prst="rect">
            <a:avLst/>
          </a:prstGeom>
        </p:spPr>
      </p:pic>
      <p:sp>
        <p:nvSpPr>
          <p:cNvPr id="9" name="Textfeld 8">
            <a:extLst>
              <a:ext uri="{FF2B5EF4-FFF2-40B4-BE49-F238E27FC236}">
                <a16:creationId xmlns:a16="http://schemas.microsoft.com/office/drawing/2014/main" id="{F000FEBF-C09C-61BE-12BC-1C3DA39C1DDC}"/>
              </a:ext>
            </a:extLst>
          </p:cNvPr>
          <p:cNvSpPr txBox="1"/>
          <p:nvPr/>
        </p:nvSpPr>
        <p:spPr>
          <a:xfrm>
            <a:off x="5850082" y="2504209"/>
            <a:ext cx="2518638" cy="2308324"/>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Alternative sind zudem</a:t>
            </a: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Lightbot</a:t>
            </a:r>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Tynker</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Scratch Junior</a:t>
            </a:r>
          </a:p>
          <a:p>
            <a:r>
              <a:rPr lang="de-DE" dirty="0">
                <a:latin typeface="Arial" panose="020B0604020202020204" pitchFamily="34" charset="0"/>
                <a:cs typeface="Arial" panose="020B0604020202020204" pitchFamily="34" charset="0"/>
              </a:rPr>
              <a:t>Bee-Bot (App)</a:t>
            </a:r>
          </a:p>
          <a:p>
            <a:r>
              <a:rPr lang="de-DE" dirty="0">
                <a:latin typeface="Arial" panose="020B0604020202020204" pitchFamily="34" charset="0"/>
                <a:cs typeface="Arial" panose="020B0604020202020204" pitchFamily="34" charset="0"/>
              </a:rPr>
              <a:t>…</a:t>
            </a:r>
          </a:p>
          <a:p>
            <a:endParaRPr lang="de-DE" dirty="0"/>
          </a:p>
        </p:txBody>
      </p:sp>
    </p:spTree>
    <p:extLst>
      <p:ext uri="{BB962C8B-B14F-4D97-AF65-F5344CB8AC3E}">
        <p14:creationId xmlns:p14="http://schemas.microsoft.com/office/powerpoint/2010/main" val="241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811530" y="1686471"/>
            <a:ext cx="7752210" cy="5031449"/>
          </a:xfrm>
        </p:spPr>
        <p:txBody>
          <a:bodyPr/>
          <a:lstStyle/>
          <a:p>
            <a:pPr marL="0" indent="0">
              <a:buNone/>
            </a:pPr>
            <a:r>
              <a:rPr lang="de-DE" dirty="0"/>
              <a:t>Modul 1: Digitale Medien im Mathematikunterricht – Ein Überblick</a:t>
            </a:r>
          </a:p>
          <a:p>
            <a:pPr marL="0" indent="0">
              <a:buNone/>
            </a:pPr>
            <a:r>
              <a:rPr lang="de-DE" dirty="0"/>
              <a:t>Modul 2: Mathematikunterricht mit dem Tablet</a:t>
            </a:r>
          </a:p>
          <a:p>
            <a:pPr marL="0" indent="0">
              <a:buNone/>
            </a:pPr>
            <a:r>
              <a:rPr lang="de-DE" dirty="0"/>
              <a:t>Modul 3: Lernvideos und die digitale Lernumgebung </a:t>
            </a:r>
            <a:r>
              <a:rPr lang="de-DE" dirty="0" err="1"/>
              <a:t>divomath</a:t>
            </a:r>
            <a:endParaRPr lang="de-DE" dirty="0"/>
          </a:p>
          <a:p>
            <a:pPr marL="0" indent="0">
              <a:buNone/>
            </a:pPr>
            <a:r>
              <a:rPr lang="de-DE" dirty="0"/>
              <a:t>Modul 4: Geometrie lernen digital unterstützen</a:t>
            </a:r>
          </a:p>
          <a:p>
            <a:pPr marL="0" indent="0">
              <a:buNone/>
            </a:pPr>
            <a:r>
              <a:rPr lang="de-DE" dirty="0"/>
              <a:t>Modul 5: Umgang mit Daten, Häufigkeiten und Wahrscheinlichkeiten digital unterstützen</a:t>
            </a:r>
          </a:p>
          <a:p>
            <a:pPr marL="0" indent="0">
              <a:buNone/>
            </a:pPr>
            <a:r>
              <a:rPr lang="de-DE" b="1" dirty="0"/>
              <a:t>Modul 6: Informatische Bildung</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Übersicht über die Module</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Tree>
    <p:extLst>
      <p:ext uri="{BB962C8B-B14F-4D97-AF65-F5344CB8AC3E}">
        <p14:creationId xmlns:p14="http://schemas.microsoft.com/office/powerpoint/2010/main" val="2026847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normAutofit fontScale="70000" lnSpcReduction="20000"/>
          </a:bodyPr>
          <a:lstStyle/>
          <a:p>
            <a:pPr marL="342900" indent="-342900">
              <a:buFont typeface="Arial" panose="020B0604020202020204" pitchFamily="34" charset="0"/>
              <a:buChar char="•"/>
            </a:pPr>
            <a:r>
              <a:rPr lang="de-DE" sz="2400" dirty="0"/>
              <a:t>Können Sie sich vorstellen diese App in Ihrem </a:t>
            </a:r>
            <a:r>
              <a:rPr lang="de-DE" sz="2400" b="1" dirty="0"/>
              <a:t>Mathematik</a:t>
            </a:r>
            <a:r>
              <a:rPr lang="de-DE" sz="2400" dirty="0"/>
              <a:t>-Unterricht zu nutzen?</a:t>
            </a:r>
          </a:p>
          <a:p>
            <a:pPr marL="342900" indent="-342900">
              <a:buFont typeface="Arial" panose="020B0604020202020204" pitchFamily="34" charset="0"/>
              <a:buChar char="•"/>
            </a:pPr>
            <a:r>
              <a:rPr lang="de-DE" sz="2400" dirty="0"/>
              <a:t>Wie würden Sie sie unterrichtlich einbinden?</a:t>
            </a:r>
          </a:p>
          <a:p>
            <a:pPr marL="342900" indent="-342900">
              <a:buFont typeface="Arial" panose="020B0604020202020204" pitchFamily="34" charset="0"/>
              <a:buChar char="•"/>
            </a:pPr>
            <a:r>
              <a:rPr lang="de-DE" sz="2400" dirty="0"/>
              <a:t>Mit welchen Aktivitäten können Lernende kognitiv aktiviert werden?</a:t>
            </a:r>
          </a:p>
          <a:p>
            <a:endParaRPr lang="de-DE" dirty="0"/>
          </a:p>
        </p:txBody>
      </p:sp>
      <p:sp>
        <p:nvSpPr>
          <p:cNvPr id="4" name="Textplatzhalter 3">
            <a:extLst>
              <a:ext uri="{FF2B5EF4-FFF2-40B4-BE49-F238E27FC236}">
                <a16:creationId xmlns:a16="http://schemas.microsoft.com/office/drawing/2014/main" id="{72836432-6742-D58B-90ED-A0CF049DDE64}"/>
              </a:ext>
            </a:extLst>
          </p:cNvPr>
          <p:cNvSpPr>
            <a:spLocks noGrp="1"/>
          </p:cNvSpPr>
          <p:nvPr>
            <p:ph type="body" sz="quarter" idx="14"/>
          </p:nvPr>
        </p:nvSpPr>
        <p:spPr>
          <a:xfrm>
            <a:off x="1763316" y="1660386"/>
            <a:ext cx="7009508" cy="2225815"/>
          </a:xfrm>
        </p:spPr>
        <p:txBody>
          <a:bodyPr/>
          <a:lstStyle/>
          <a:p>
            <a:r>
              <a:rPr lang="de-DE" sz="2400" dirty="0">
                <a:ea typeface="Open Sans" panose="020B0606030504020204" pitchFamily="34" charset="0"/>
              </a:rPr>
              <a:t>Erproben Sie die App Ronjas Roboter/</a:t>
            </a:r>
            <a:r>
              <a:rPr lang="de-DE" sz="2400" dirty="0" err="1">
                <a:ea typeface="Open Sans" panose="020B0606030504020204" pitchFamily="34" charset="0"/>
              </a:rPr>
              <a:t>Lightbot</a:t>
            </a:r>
            <a:r>
              <a:rPr lang="de-DE" sz="2400" dirty="0">
                <a:ea typeface="Open Sans" panose="020B0606030504020204" pitchFamily="34" charset="0"/>
              </a:rPr>
              <a:t>.</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52</a:t>
            </a:fld>
            <a:endParaRPr lang="de-DE" dirty="0"/>
          </a:p>
        </p:txBody>
      </p:sp>
      <p:pic>
        <p:nvPicPr>
          <p:cNvPr id="7" name="Grafik 6">
            <a:extLst>
              <a:ext uri="{FF2B5EF4-FFF2-40B4-BE49-F238E27FC236}">
                <a16:creationId xmlns:a16="http://schemas.microsoft.com/office/drawing/2014/main" id="{63F90D8A-5F73-B9AB-85F2-7F65D6F58C4A}"/>
              </a:ext>
            </a:extLst>
          </p:cNvPr>
          <p:cNvPicPr>
            <a:picLocks noChangeAspect="1"/>
          </p:cNvPicPr>
          <p:nvPr/>
        </p:nvPicPr>
        <p:blipFill>
          <a:blip r:embed="rId2"/>
          <a:stretch>
            <a:fillRect/>
          </a:stretch>
        </p:blipFill>
        <p:spPr>
          <a:xfrm>
            <a:off x="3708223" y="2282485"/>
            <a:ext cx="2079819" cy="1603716"/>
          </a:xfrm>
          <a:prstGeom prst="rect">
            <a:avLst/>
          </a:prstGeom>
        </p:spPr>
      </p:pic>
    </p:spTree>
    <p:extLst>
      <p:ext uri="{BB962C8B-B14F-4D97-AF65-F5344CB8AC3E}">
        <p14:creationId xmlns:p14="http://schemas.microsoft.com/office/powerpoint/2010/main" val="2772144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lstStyle/>
          <a:p>
            <a:r>
              <a:rPr lang="de-DE" dirty="0"/>
              <a:t>ROBOTER MIT SENSOREN</a:t>
            </a:r>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4" name="Inhaltsplatzhalter 2">
            <a:extLst>
              <a:ext uri="{FF2B5EF4-FFF2-40B4-BE49-F238E27FC236}">
                <a16:creationId xmlns:a16="http://schemas.microsoft.com/office/drawing/2014/main" id="{C9B9B924-15B7-C7F7-0BB7-56C29B3C6FEB}"/>
              </a:ext>
            </a:extLst>
          </p:cNvPr>
          <p:cNvSpPr txBox="1">
            <a:spLocks/>
          </p:cNvSpPr>
          <p:nvPr/>
        </p:nvSpPr>
        <p:spPr>
          <a:xfrm>
            <a:off x="1096266" y="1654378"/>
            <a:ext cx="7817427" cy="13058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dirty="0">
                <a:latin typeface="Arial" panose="020B0604020202020204" pitchFamily="34" charset="0"/>
                <a:cs typeface="Arial" panose="020B0604020202020204" pitchFamily="34" charset="0"/>
              </a:rPr>
              <a:t>Sensorgesteuerter Roboter, der mit einer Blockprogrammierumgebung programmiert wird</a:t>
            </a:r>
          </a:p>
        </p:txBody>
      </p:sp>
      <p:pic>
        <p:nvPicPr>
          <p:cNvPr id="8" name="Grafik 7">
            <a:extLst>
              <a:ext uri="{FF2B5EF4-FFF2-40B4-BE49-F238E27FC236}">
                <a16:creationId xmlns:a16="http://schemas.microsoft.com/office/drawing/2014/main" id="{B8659687-73D0-F222-7C1F-D79702817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9161" y="2945488"/>
            <a:ext cx="3205678" cy="24042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0079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9EB9E-AE46-38EA-C452-6DD8BFCC985A}"/>
              </a:ext>
            </a:extLst>
          </p:cNvPr>
          <p:cNvSpPr>
            <a:spLocks noGrp="1"/>
          </p:cNvSpPr>
          <p:nvPr>
            <p:ph type="title"/>
          </p:nvPr>
        </p:nvSpPr>
        <p:spPr/>
        <p:txBody>
          <a:bodyPr/>
          <a:lstStyle/>
          <a:p>
            <a:r>
              <a:rPr lang="de-DE" dirty="0"/>
              <a:t>Sprache und Automaten</a:t>
            </a:r>
          </a:p>
        </p:txBody>
      </p:sp>
      <p:sp>
        <p:nvSpPr>
          <p:cNvPr id="3" name="Textplatzhalter 2">
            <a:extLst>
              <a:ext uri="{FF2B5EF4-FFF2-40B4-BE49-F238E27FC236}">
                <a16:creationId xmlns:a16="http://schemas.microsoft.com/office/drawing/2014/main" id="{B3F83E32-36CE-575A-3D7E-29DD5A40BF3E}"/>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de-DE" sz="2200" dirty="0">
                <a:ea typeface="Open Sans" panose="020B0606030504020204" pitchFamily="34" charset="0"/>
              </a:rPr>
              <a:t>Denken Sie über Einsatzmöglichkeiten im Mathematikunterricht nach, die mathematische Kompetenzen fördern.</a:t>
            </a:r>
          </a:p>
          <a:p>
            <a:endParaRPr lang="de-DE" dirty="0"/>
          </a:p>
        </p:txBody>
      </p:sp>
      <p:sp>
        <p:nvSpPr>
          <p:cNvPr id="4" name="Textplatzhalter 3">
            <a:extLst>
              <a:ext uri="{FF2B5EF4-FFF2-40B4-BE49-F238E27FC236}">
                <a16:creationId xmlns:a16="http://schemas.microsoft.com/office/drawing/2014/main" id="{72836432-6742-D58B-90ED-A0CF049DDE64}"/>
              </a:ext>
            </a:extLst>
          </p:cNvPr>
          <p:cNvSpPr>
            <a:spLocks noGrp="1"/>
          </p:cNvSpPr>
          <p:nvPr>
            <p:ph type="body" sz="quarter" idx="14"/>
          </p:nvPr>
        </p:nvSpPr>
        <p:spPr>
          <a:xfrm>
            <a:off x="1763316" y="1660386"/>
            <a:ext cx="7009508" cy="2225815"/>
          </a:xfrm>
        </p:spPr>
        <p:txBody>
          <a:bodyPr/>
          <a:lstStyle/>
          <a:p>
            <a:r>
              <a:rPr lang="de-DE" sz="2400" dirty="0">
                <a:ea typeface="Open Sans" panose="020B0606030504020204" pitchFamily="34" charset="0"/>
              </a:rPr>
              <a:t>Erproben Sie die Möglichkeiten eines Roboters.</a:t>
            </a:r>
          </a:p>
          <a:p>
            <a:endParaRPr lang="de-DE" dirty="0"/>
          </a:p>
        </p:txBody>
      </p:sp>
      <p:sp>
        <p:nvSpPr>
          <p:cNvPr id="5" name="Datumsplatzhalter 4">
            <a:extLst>
              <a:ext uri="{FF2B5EF4-FFF2-40B4-BE49-F238E27FC236}">
                <a16:creationId xmlns:a16="http://schemas.microsoft.com/office/drawing/2014/main" id="{E1C2C63D-0BAC-9AF4-EFA2-DF53F337DC4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A6A8DE4F-ED4E-D4B3-304C-61C15DEB15A0}"/>
              </a:ext>
            </a:extLst>
          </p:cNvPr>
          <p:cNvSpPr>
            <a:spLocks noGrp="1"/>
          </p:cNvSpPr>
          <p:nvPr>
            <p:ph type="sldNum" sz="quarter" idx="12"/>
          </p:nvPr>
        </p:nvSpPr>
        <p:spPr/>
        <p:txBody>
          <a:bodyPr/>
          <a:lstStyle/>
          <a:p>
            <a:fld id="{C3752B7C-18A9-864D-BBCB-54A9F41B5594}" type="slidenum">
              <a:rPr lang="de-DE" smtClean="0"/>
              <a:pPr/>
              <a:t>54</a:t>
            </a:fld>
            <a:endParaRPr lang="de-DE" dirty="0"/>
          </a:p>
        </p:txBody>
      </p:sp>
      <p:pic>
        <p:nvPicPr>
          <p:cNvPr id="7" name="Grafik 6">
            <a:extLst>
              <a:ext uri="{FF2B5EF4-FFF2-40B4-BE49-F238E27FC236}">
                <a16:creationId xmlns:a16="http://schemas.microsoft.com/office/drawing/2014/main" id="{D2656A2E-48FA-36C4-16D5-48BF696139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8437" y="2280174"/>
            <a:ext cx="2141370" cy="16060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293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Sprache und Automaten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55</a:t>
            </a:fld>
            <a:endParaRPr lang="de-DE" dirty="0"/>
          </a:p>
        </p:txBody>
      </p:sp>
      <p:sp>
        <p:nvSpPr>
          <p:cNvPr id="8" name="Gefaltete Ecke 7"/>
          <p:cNvSpPr/>
          <p:nvPr/>
        </p:nvSpPr>
        <p:spPr>
          <a:xfrm>
            <a:off x="1365250" y="1917591"/>
            <a:ext cx="61214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de-DE" sz="2000" dirty="0">
              <a:solidFill>
                <a:schemeClr val="tx1"/>
              </a:solidFill>
              <a:latin typeface="Arial" panose="020B0604020202020204" pitchFamily="34" charset="0"/>
              <a:cs typeface="Arial" panose="020B0604020202020204" pitchFamily="34" charset="0"/>
            </a:endParaRPr>
          </a:p>
          <a:p>
            <a:pPr algn="ctr">
              <a:lnSpc>
                <a:spcPct val="150000"/>
              </a:lnSpc>
            </a:pPr>
            <a:r>
              <a:rPr lang="de-DE" sz="2000" dirty="0">
                <a:solidFill>
                  <a:schemeClr val="tx1"/>
                </a:solidFill>
                <a:latin typeface="Arial" panose="020B0604020202020204" pitchFamily="34" charset="0"/>
                <a:cs typeface="Arial" panose="020B0604020202020204" pitchFamily="34" charset="0"/>
              </a:rPr>
              <a:t>Zum Kennenlernen von Programmiersprachen bieten sich formal reduzierte Anwendungen an, die grundlegende Konzepte verdeutlichen. </a:t>
            </a:r>
            <a:br>
              <a:rPr lang="de-DE" sz="2000" dirty="0">
                <a:solidFill>
                  <a:schemeClr val="tx1"/>
                </a:solidFill>
                <a:latin typeface="Arial" panose="020B0604020202020204" pitchFamily="34" charset="0"/>
                <a:cs typeface="Arial" panose="020B0604020202020204" pitchFamily="34" charset="0"/>
              </a:rPr>
            </a:br>
            <a:r>
              <a:rPr lang="de-DE" sz="2000" dirty="0">
                <a:solidFill>
                  <a:schemeClr val="tx1"/>
                </a:solidFill>
                <a:latin typeface="Arial" panose="020B0604020202020204" pitchFamily="34" charset="0"/>
                <a:cs typeface="Arial" panose="020B0604020202020204" pitchFamily="34" charset="0"/>
              </a:rPr>
              <a:t>Wenn Kinder die Möglichkeit erhalten in solchen blockbasierte Programmierumgebungen Erfahrungen zu sammeln, kann es ihnen leichter fallen, die Funktionsweise von Programmen im Alltag nachzuvollziehen.</a:t>
            </a:r>
          </a:p>
          <a:p>
            <a:pPr algn="ctr">
              <a:lnSpc>
                <a:spcPct val="150000"/>
              </a:lnSpc>
            </a:pPr>
            <a:endParaRPr lang="de-DE" sz="22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1363" y="5040177"/>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779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418927" cy="4721837"/>
          </a:xfrm>
        </p:spPr>
        <p:txBody>
          <a:bodyPr/>
          <a:lstStyle/>
          <a:p>
            <a:r>
              <a:rPr lang="de-DE" sz="1900" dirty="0"/>
              <a:t>Informatische Bildung in der Grundschule</a:t>
            </a:r>
          </a:p>
          <a:p>
            <a:r>
              <a:rPr lang="de-DE" sz="1900" dirty="0"/>
              <a:t>Medienkompetenzrahmen, Mathematik und Informatik </a:t>
            </a:r>
          </a:p>
          <a:p>
            <a:r>
              <a:rPr lang="de-DE" sz="1900" dirty="0"/>
              <a:t>Informatische Bildung (Hintergründe und Praxisbeispiele)</a:t>
            </a:r>
          </a:p>
          <a:p>
            <a:pPr lvl="1"/>
            <a:r>
              <a:rPr lang="de-DE" sz="1900" dirty="0"/>
              <a:t>Informationen und Daten</a:t>
            </a:r>
          </a:p>
          <a:p>
            <a:pPr lvl="1"/>
            <a:r>
              <a:rPr lang="de-DE" sz="1900" dirty="0"/>
              <a:t>Algorithmen</a:t>
            </a:r>
          </a:p>
          <a:p>
            <a:pPr lvl="1"/>
            <a:r>
              <a:rPr lang="de-DE" sz="1900" dirty="0"/>
              <a:t>Sprache und Automaten</a:t>
            </a:r>
          </a:p>
          <a:p>
            <a:r>
              <a:rPr lang="de-DE" sz="1900" dirty="0"/>
              <a:t>Praxisbeispiele</a:t>
            </a:r>
          </a:p>
          <a:p>
            <a:r>
              <a:rPr lang="de-DE" sz="1900" b="1"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Tree>
    <p:extLst>
      <p:ext uri="{BB962C8B-B14F-4D97-AF65-F5344CB8AC3E}">
        <p14:creationId xmlns:p14="http://schemas.microsoft.com/office/powerpoint/2010/main" val="4096238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EC22C0E-6AC2-5306-DE6D-448EF331FE6D}"/>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24" name="Textplatzhalter 23">
            <a:extLst>
              <a:ext uri="{FF2B5EF4-FFF2-40B4-BE49-F238E27FC236}">
                <a16:creationId xmlns:a16="http://schemas.microsoft.com/office/drawing/2014/main" id="{D7DE5AF6-8BB1-0D4A-9381-DD1C01FE325C}"/>
              </a:ext>
            </a:extLst>
          </p:cNvPr>
          <p:cNvSpPr>
            <a:spLocks noGrp="1"/>
          </p:cNvSpPr>
          <p:nvPr>
            <p:ph type="body" sz="quarter" idx="13"/>
          </p:nvPr>
        </p:nvSpPr>
        <p:spPr/>
        <p:txBody>
          <a:bodyPr/>
          <a:lstStyle/>
          <a:p>
            <a:r>
              <a:rPr lang="de-DE" dirty="0"/>
              <a:t>HINWEIS ZUM ERPROBUNGSAUFTRAG AUF FOLIE 58</a:t>
            </a:r>
          </a:p>
        </p:txBody>
      </p:sp>
      <p:sp>
        <p:nvSpPr>
          <p:cNvPr id="7" name="Inhaltsplatzhalter 6">
            <a:extLst>
              <a:ext uri="{FF2B5EF4-FFF2-40B4-BE49-F238E27FC236}">
                <a16:creationId xmlns:a16="http://schemas.microsoft.com/office/drawing/2014/main" id="{1403A2E1-A097-44C6-D78C-626DE0FE3EBA}"/>
              </a:ext>
            </a:extLst>
          </p:cNvPr>
          <p:cNvSpPr>
            <a:spLocks noGrp="1"/>
          </p:cNvSpPr>
          <p:nvPr>
            <p:ph idx="1"/>
          </p:nvPr>
        </p:nvSpPr>
        <p:spPr/>
        <p:txBody>
          <a:bodyPr/>
          <a:lstStyle/>
          <a:p>
            <a:pPr>
              <a:lnSpc>
                <a:spcPct val="100000"/>
              </a:lnSpc>
            </a:pPr>
            <a:r>
              <a:rPr lang="de-DE" sz="1000" dirty="0"/>
              <a:t>D</a:t>
            </a:r>
            <a:r>
              <a:rPr lang="de-DE" sz="1000" dirty="0">
                <a:latin typeface="Arial" panose="020B0604020202020204" pitchFamily="34" charset="0"/>
                <a:cs typeface="Arial" panose="020B0604020202020204" pitchFamily="34" charset="0"/>
              </a:rPr>
              <a:t>ie Planung der Praxiserprobung ist in diesem Bereich sehr stark von den technischen Ausstattung der einzelnen Schulen anhängig. Daher sind die Teilnehmenden angehalten, sich einen Inhalt, ein Medium auszuwählen, welches sie später in der Praxis erproben können.</a:t>
            </a:r>
          </a:p>
          <a:p>
            <a:pPr>
              <a:lnSpc>
                <a:spcPct val="100000"/>
              </a:lnSpc>
            </a:pPr>
            <a:r>
              <a:rPr lang="de-DE" sz="1000" dirty="0">
                <a:latin typeface="Arial" panose="020B0604020202020204" pitchFamily="34" charset="0"/>
                <a:cs typeface="Arial" panose="020B0604020202020204" pitchFamily="34" charset="0"/>
              </a:rPr>
              <a:t>Die Reflexionsaufgaben sind daher übergeordneter Natur. Da der Bereich für viele Kolleg*innen neu ist, ist es zwar auch wichtig, dass die Reflexion mathematische Elemente enthält, aber auch ausreichend Zeit für die Erfahrungswerte auf technischer Seite eingeräumt werden muss. </a:t>
            </a:r>
          </a:p>
          <a:p>
            <a:pPr>
              <a:lnSpc>
                <a:spcPct val="100000"/>
              </a:lnSpc>
            </a:pPr>
            <a:r>
              <a:rPr lang="de-DE" sz="1000" dirty="0">
                <a:latin typeface="Arial" panose="020B0604020202020204" pitchFamily="34" charset="0"/>
                <a:cs typeface="Arial" panose="020B0604020202020204" pitchFamily="34" charset="0"/>
              </a:rPr>
              <a:t>Gemeinsamer Austausch zu Hürden und Lösungsvorschlägen spielen daher im Einstieg der nächsten Veranstaltung eine ebenso große Rolle wie die Umsetzung mathematischer Inhalte. </a:t>
            </a:r>
          </a:p>
          <a:p>
            <a:pPr>
              <a:lnSpc>
                <a:spcPct val="100000"/>
              </a:lnSpc>
            </a:pPr>
            <a:r>
              <a:rPr lang="de-DE" sz="1000" dirty="0"/>
              <a:t>Diese Arbeitsmaterialien/Dokumente werden den TN zur Verfügung gestellt:</a:t>
            </a:r>
          </a:p>
          <a:p>
            <a:r>
              <a:rPr lang="de-DE" sz="1000" dirty="0">
                <a:latin typeface="Arial" panose="020B0604020202020204" pitchFamily="34" charset="0"/>
                <a:cs typeface="Arial" panose="020B0604020202020204" pitchFamily="34" charset="0"/>
              </a:rPr>
              <a:t>Planungsblatt Praxiserprobung: Das Planungsblatt gibt Hilfen zur Strukturierung der Praxiserprobung. Wichtig ist dabei, dass die Teilnehmenden den Blick für mathematische Aspekte nicht aus den Augen verlieren, damit die Praxiserprobung nicht ausschließlich mit dem Fokus des Erstellens von Programmen mit verschiedenen Tools durchgeführt wird.</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Nicht immer gelingt es problemlos, das Programmieren mit mathematischen Inhalten sinnvoll zu verknüpfen. Die Tatsache, dass Algorithmen verwendet werden ist dabei nicht immer ausreichend. Oft bietet es sich aber an Prozessbezogenen Kompetenzen in den Blick zu nehmen und in diesem Bereich Schwerpunkte zu setzen.</a:t>
            </a:r>
          </a:p>
          <a:p>
            <a:endParaRPr lang="de-DE" sz="1000" dirty="0">
              <a:latin typeface="Arial" panose="020B0604020202020204" pitchFamily="34" charset="0"/>
              <a:cs typeface="Arial" panose="020B0604020202020204" pitchFamily="34" charset="0"/>
            </a:endParaRPr>
          </a:p>
          <a:p>
            <a:pPr>
              <a:lnSpc>
                <a:spcPct val="100000"/>
              </a:lnSpc>
            </a:pPr>
            <a:endParaRPr lang="de-DE" sz="1000" dirty="0"/>
          </a:p>
          <a:p>
            <a:pPr>
              <a:lnSpc>
                <a:spcPct val="100000"/>
              </a:lnSpc>
            </a:pPr>
            <a:endParaRPr lang="de-DE" sz="1000" dirty="0">
              <a:latin typeface="Arial" panose="020B0604020202020204" pitchFamily="34" charset="0"/>
              <a:cs typeface="Arial" panose="020B0604020202020204" pitchFamily="34" charset="0"/>
            </a:endParaRPr>
          </a:p>
          <a:p>
            <a:pPr>
              <a:lnSpc>
                <a:spcPct val="100000"/>
              </a:lnSpc>
            </a:pPr>
            <a:endParaRPr lang="de-DE" sz="1000" dirty="0">
              <a:latin typeface="Arial" panose="020B0604020202020204" pitchFamily="34" charset="0"/>
              <a:cs typeface="Arial" panose="020B0604020202020204" pitchFamily="34" charset="0"/>
            </a:endParaRPr>
          </a:p>
          <a:p>
            <a:pPr marL="742950" lvl="1" indent="-285750">
              <a:lnSpc>
                <a:spcPct val="100000"/>
              </a:lnSpc>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pPr>
              <a:lnSpc>
                <a:spcPct val="100000"/>
              </a:lnSpc>
            </a:pPr>
            <a:endParaRPr lang="de-DE" sz="1000" dirty="0"/>
          </a:p>
        </p:txBody>
      </p:sp>
    </p:spTree>
    <p:extLst>
      <p:ext uri="{BB962C8B-B14F-4D97-AF65-F5344CB8AC3E}">
        <p14:creationId xmlns:p14="http://schemas.microsoft.com/office/powerpoint/2010/main" val="3239990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E8D8C7-9E0B-4B44-B723-0A36C925C1B3}"/>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3" name="Foliennummernplatzhalter 2">
            <a:extLst>
              <a:ext uri="{FF2B5EF4-FFF2-40B4-BE49-F238E27FC236}">
                <a16:creationId xmlns:a16="http://schemas.microsoft.com/office/drawing/2014/main" id="{E2549706-8B03-024A-A7C9-5075DB733801}"/>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5" name="Textplatzhalter 4">
            <a:extLst>
              <a:ext uri="{FF2B5EF4-FFF2-40B4-BE49-F238E27FC236}">
                <a16:creationId xmlns:a16="http://schemas.microsoft.com/office/drawing/2014/main" id="{0525254F-35EE-E720-C97E-2F5D8BFEE45F}"/>
              </a:ext>
            </a:extLst>
          </p:cNvPr>
          <p:cNvSpPr>
            <a:spLocks noGrp="1"/>
          </p:cNvSpPr>
          <p:nvPr>
            <p:ph type="body" sz="quarter" idx="13"/>
          </p:nvPr>
        </p:nvSpPr>
        <p:spPr/>
        <p:txBody>
          <a:bodyPr/>
          <a:lstStyle/>
          <a:p>
            <a:pPr marL="171450" indent="-171450">
              <a:lnSpc>
                <a:spcPct val="100000"/>
              </a:lnSpc>
              <a:spcBef>
                <a:spcPts val="400"/>
              </a:spcBef>
              <a:buFont typeface="Arial" panose="020B0604020202020204" pitchFamily="34" charset="0"/>
              <a:buChar char="•"/>
            </a:pPr>
            <a:r>
              <a:rPr lang="de-DE" sz="1800" b="1" dirty="0"/>
              <a:t>Entscheiden Sie zunächst welches Tool/ Material </a:t>
            </a:r>
            <a:r>
              <a:rPr lang="de-DE" sz="1800" dirty="0"/>
              <a:t>bzw. welcher </a:t>
            </a:r>
            <a:r>
              <a:rPr lang="de-DE" sz="1800" b="1" dirty="0"/>
              <a:t>Roboter</a:t>
            </a:r>
            <a:r>
              <a:rPr lang="de-DE" sz="1800" dirty="0"/>
              <a:t> in Ihrer Erprobung zum Einsatz kommen soll. </a:t>
            </a:r>
          </a:p>
          <a:p>
            <a:pPr marL="171450" indent="-171450">
              <a:lnSpc>
                <a:spcPct val="100000"/>
              </a:lnSpc>
              <a:spcBef>
                <a:spcPts val="400"/>
              </a:spcBef>
              <a:buFont typeface="Arial" panose="020B0604020202020204" pitchFamily="34" charset="0"/>
              <a:buChar char="•"/>
            </a:pPr>
            <a:r>
              <a:rPr lang="de-DE" sz="1800" dirty="0"/>
              <a:t>Legen Sie zusammen mit einem Partner einen </a:t>
            </a:r>
            <a:r>
              <a:rPr lang="de-DE" sz="1800" b="1" dirty="0"/>
              <a:t>mathematischen Schwerpunkt fest</a:t>
            </a:r>
            <a:r>
              <a:rPr lang="de-DE" sz="1800" dirty="0"/>
              <a:t>, den sie mithilfe Ihrer Auswahl (siehe oben) im Unterricht bearbeiten wollen. Berücksichtigen Sie dabei auch </a:t>
            </a:r>
            <a:r>
              <a:rPr lang="de-DE" sz="1800" b="1" dirty="0"/>
              <a:t>prozessbezogene Kompetenzen</a:t>
            </a:r>
            <a:r>
              <a:rPr lang="de-DE" sz="1800" dirty="0"/>
              <a:t>.</a:t>
            </a:r>
          </a:p>
        </p:txBody>
      </p:sp>
      <p:sp>
        <p:nvSpPr>
          <p:cNvPr id="8" name="Textplatzhalter 7">
            <a:extLst>
              <a:ext uri="{FF2B5EF4-FFF2-40B4-BE49-F238E27FC236}">
                <a16:creationId xmlns:a16="http://schemas.microsoft.com/office/drawing/2014/main" id="{CF3AE0AA-9F94-5840-8EDF-F6C8371E4F7C}"/>
              </a:ext>
            </a:extLst>
          </p:cNvPr>
          <p:cNvSpPr>
            <a:spLocks noGrp="1"/>
          </p:cNvSpPr>
          <p:nvPr>
            <p:ph type="body" sz="quarter" idx="14"/>
          </p:nvPr>
        </p:nvSpPr>
        <p:spPr>
          <a:xfrm>
            <a:off x="1763315" y="1660386"/>
            <a:ext cx="7240007" cy="2225815"/>
          </a:xfrm>
        </p:spPr>
        <p:txBody>
          <a:bodyPr>
            <a:normAutofit/>
          </a:bodyPr>
          <a:lstStyle/>
          <a:p>
            <a:pPr>
              <a:lnSpc>
                <a:spcPct val="170000"/>
              </a:lnSpc>
            </a:pPr>
            <a:r>
              <a:rPr lang="de-DE" sz="2600" b="1" dirty="0"/>
              <a:t>Erproben</a:t>
            </a:r>
            <a:r>
              <a:rPr lang="de-DE" sz="2600" dirty="0"/>
              <a:t> Sie einige Tools/Roboter/Materialien zum Programmieren.</a:t>
            </a:r>
          </a:p>
          <a:p>
            <a:pPr marL="742950" lvl="1" indent="-285750">
              <a:lnSpc>
                <a:spcPct val="170000"/>
              </a:lnSpc>
              <a:buFontTx/>
              <a:buChar char="-"/>
            </a:pPr>
            <a:endParaRPr lang="de-DE" dirty="0"/>
          </a:p>
          <a:p>
            <a:pPr>
              <a:lnSpc>
                <a:spcPct val="170000"/>
              </a:lnSpc>
            </a:pPr>
            <a:endParaRPr lang="de-DE" dirty="0"/>
          </a:p>
          <a:p>
            <a:endParaRPr lang="de-DE" dirty="0"/>
          </a:p>
        </p:txBody>
      </p:sp>
      <p:sp>
        <p:nvSpPr>
          <p:cNvPr id="7" name="Titel 6">
            <a:extLst>
              <a:ext uri="{FF2B5EF4-FFF2-40B4-BE49-F238E27FC236}">
                <a16:creationId xmlns:a16="http://schemas.microsoft.com/office/drawing/2014/main" id="{3A42F2D6-3F4F-DC42-849B-8D0C56753FD3}"/>
              </a:ext>
            </a:extLst>
          </p:cNvPr>
          <p:cNvSpPr>
            <a:spLocks noGrp="1"/>
          </p:cNvSpPr>
          <p:nvPr>
            <p:ph type="title"/>
          </p:nvPr>
        </p:nvSpPr>
        <p:spPr/>
        <p:txBody>
          <a:bodyPr/>
          <a:lstStyle/>
          <a:p>
            <a:r>
              <a:rPr lang="de-DE" dirty="0"/>
              <a:t>Praxiserprobung</a:t>
            </a:r>
          </a:p>
        </p:txBody>
      </p:sp>
      <p:pic>
        <p:nvPicPr>
          <p:cNvPr id="4" name="Grafik 3">
            <a:extLst>
              <a:ext uri="{FF2B5EF4-FFF2-40B4-BE49-F238E27FC236}">
                <a16:creationId xmlns:a16="http://schemas.microsoft.com/office/drawing/2014/main" id="{306C0270-471B-2747-B8FB-B34AE6A1E4B3}"/>
              </a:ext>
            </a:extLst>
          </p:cNvPr>
          <p:cNvPicPr>
            <a:picLocks noChangeAspect="1"/>
          </p:cNvPicPr>
          <p:nvPr/>
        </p:nvPicPr>
        <p:blipFill>
          <a:blip r:embed="rId3"/>
          <a:srcRect/>
          <a:stretch/>
        </p:blipFill>
        <p:spPr>
          <a:xfrm>
            <a:off x="6457950" y="2225171"/>
            <a:ext cx="2328900" cy="1746675"/>
          </a:xfrm>
          <a:prstGeom prst="rect">
            <a:avLst/>
          </a:prstGeom>
        </p:spPr>
      </p:pic>
    </p:spTree>
    <p:extLst>
      <p:ext uri="{BB962C8B-B14F-4D97-AF65-F5344CB8AC3E}">
        <p14:creationId xmlns:p14="http://schemas.microsoft.com/office/powerpoint/2010/main" val="1819131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468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874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22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009509" cy="4721837"/>
          </a:xfrm>
        </p:spPr>
        <p:txBody>
          <a:bodyPr/>
          <a:lstStyle/>
          <a:p>
            <a:r>
              <a:rPr lang="de-DE" sz="1900" b="1" dirty="0"/>
              <a:t>Informatische Bildung in der Grundschule</a:t>
            </a:r>
          </a:p>
          <a:p>
            <a:r>
              <a:rPr lang="de-DE" sz="1900" dirty="0"/>
              <a:t>Medienkompetenzrahmen, Mathematik und Informatik </a:t>
            </a:r>
          </a:p>
          <a:p>
            <a:r>
              <a:rPr lang="de-DE" sz="1900" dirty="0"/>
              <a:t>Informatische Bildung (Hintergründe und Praxisbeispiele)</a:t>
            </a:r>
          </a:p>
          <a:p>
            <a:pPr lvl="1"/>
            <a:r>
              <a:rPr lang="de-DE" sz="1900" dirty="0"/>
              <a:t>Informationen und Daten</a:t>
            </a:r>
          </a:p>
          <a:p>
            <a:pPr lvl="1"/>
            <a:r>
              <a:rPr lang="de-DE" sz="1900" dirty="0"/>
              <a:t>Algorithmen</a:t>
            </a:r>
          </a:p>
          <a:p>
            <a:pPr lvl="1"/>
            <a:r>
              <a:rPr lang="de-DE" sz="1900" dirty="0"/>
              <a:t>Sprache und Automaten</a:t>
            </a:r>
          </a:p>
          <a:p>
            <a:r>
              <a:rPr lang="de-DE" sz="1900"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Tree>
    <p:extLst>
      <p:ext uri="{BB962C8B-B14F-4D97-AF65-F5344CB8AC3E}">
        <p14:creationId xmlns:p14="http://schemas.microsoft.com/office/powerpoint/2010/main" val="3218382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Literaturverzeichnis</a:t>
            </a:r>
          </a:p>
        </p:txBody>
      </p:sp>
      <p:sp>
        <p:nvSpPr>
          <p:cNvPr id="3" name="Inhaltsplatzhalter 2">
            <a:extLst>
              <a:ext uri="{FF2B5EF4-FFF2-40B4-BE49-F238E27FC236}">
                <a16:creationId xmlns:a16="http://schemas.microsoft.com/office/drawing/2014/main" id="{921178A2-75BB-14C1-B204-6A905AC4330B}"/>
              </a:ext>
            </a:extLst>
          </p:cNvPr>
          <p:cNvSpPr>
            <a:spLocks noGrp="1"/>
          </p:cNvSpPr>
          <p:nvPr>
            <p:ph idx="1"/>
          </p:nvPr>
        </p:nvSpPr>
        <p:spPr>
          <a:xfrm>
            <a:off x="1096423" y="1219691"/>
            <a:ext cx="7009509" cy="4418617"/>
          </a:xfrm>
        </p:spPr>
        <p:txBody>
          <a:bodyPr/>
          <a:lstStyle/>
          <a:p>
            <a:pPr marL="285750" indent="-285750">
              <a:lnSpc>
                <a:spcPct val="100000"/>
              </a:lnSpc>
              <a:buFont typeface="Arial" panose="020B0604020202020204" pitchFamily="34" charset="0"/>
              <a:buChar char="•"/>
            </a:pPr>
            <a:r>
              <a:rPr lang="de-DE" sz="1200" dirty="0">
                <a:latin typeface="Arial" panose="020B0604020202020204" pitchFamily="34" charset="0"/>
                <a:ea typeface="Open Sans" panose="020B0606030504020204" pitchFamily="34" charset="0"/>
                <a:cs typeface="Arial" panose="020B0604020202020204" pitchFamily="34" charset="0"/>
              </a:rPr>
              <a:t>Medienberatung NRW (MB NRW) (o.J.). </a:t>
            </a:r>
            <a:r>
              <a:rPr lang="de-DE" sz="1200" i="1" dirty="0">
                <a:latin typeface="Arial" panose="020B0604020202020204" pitchFamily="34" charset="0"/>
                <a:ea typeface="Open Sans" panose="020B0606030504020204" pitchFamily="34" charset="0"/>
                <a:cs typeface="Arial" panose="020B0604020202020204" pitchFamily="34" charset="0"/>
              </a:rPr>
              <a:t>Medienkompetenzrahmen NRW</a:t>
            </a:r>
            <a:r>
              <a:rPr lang="de-DE" sz="1200" dirty="0">
                <a:latin typeface="Arial" panose="020B0604020202020204" pitchFamily="34" charset="0"/>
                <a:ea typeface="Open Sans" panose="020B0606030504020204" pitchFamily="34" charset="0"/>
                <a:cs typeface="Arial" panose="020B0604020202020204" pitchFamily="34" charset="0"/>
              </a:rPr>
              <a:t>. Düsseldorf: Landesregierung NRW.</a:t>
            </a:r>
          </a:p>
          <a:p>
            <a:pPr marL="285750" indent="-285750">
              <a:lnSpc>
                <a:spcPct val="100000"/>
              </a:lnSpc>
              <a:buFont typeface="Arial" panose="020B0604020202020204" pitchFamily="34" charset="0"/>
              <a:buChar char="•"/>
            </a:pPr>
            <a:r>
              <a:rPr lang="de-DE" sz="1200" dirty="0">
                <a:latin typeface="Arial" panose="020B0604020202020204" pitchFamily="34" charset="0"/>
                <a:cs typeface="Arial" panose="020B0604020202020204" pitchFamily="34" charset="0"/>
              </a:rPr>
              <a:t>Ministerium für Schule und Bildung des Landes Nordrhein-Westfalen (MSB NRW) (2021). </a:t>
            </a:r>
            <a:r>
              <a:rPr lang="de-DE" sz="1200" i="1" dirty="0">
                <a:latin typeface="Arial" panose="020B0604020202020204" pitchFamily="34" charset="0"/>
                <a:cs typeface="Arial" panose="020B0604020202020204" pitchFamily="34" charset="0"/>
              </a:rPr>
              <a:t>Lehrplan für die Grundschule Mathematik. </a:t>
            </a:r>
            <a:r>
              <a:rPr lang="de-DE" sz="1200" dirty="0">
                <a:latin typeface="Arial" panose="020B0604020202020204" pitchFamily="34" charset="0"/>
                <a:cs typeface="Arial" panose="020B0604020202020204" pitchFamily="34" charset="0"/>
              </a:rPr>
              <a:t>Frechen: Ritterbach Verlag.</a:t>
            </a:r>
          </a:p>
          <a:p>
            <a:pPr marL="285750" indent="-285750">
              <a:lnSpc>
                <a:spcPct val="100000"/>
              </a:lnSpc>
              <a:buFont typeface="Arial" panose="020B0604020202020204" pitchFamily="34" charset="0"/>
              <a:buChar char="•"/>
            </a:pPr>
            <a:r>
              <a:rPr lang="de-DE" sz="1200" dirty="0">
                <a:latin typeface="Arial" panose="020B0604020202020204" pitchFamily="34" charset="0"/>
                <a:cs typeface="Arial" panose="020B0604020202020204" pitchFamily="34" charset="0"/>
              </a:rPr>
              <a:t>Ministerium für Schule und Bildung des Landes Nordrhein-Westfalen (MSB NRW) (2021).</a:t>
            </a:r>
            <a:r>
              <a:rPr lang="de-DE" sz="1200" i="1" dirty="0">
                <a:latin typeface="Arial" panose="020B0604020202020204" pitchFamily="34" charset="0"/>
                <a:cs typeface="Arial" panose="020B0604020202020204" pitchFamily="34" charset="0"/>
              </a:rPr>
              <a:t> Kernlehrplan für die Sekundarstufe 1 – Klasse 5 und 6. </a:t>
            </a:r>
            <a:r>
              <a:rPr lang="de-DE" sz="1200" dirty="0">
                <a:latin typeface="Arial" panose="020B0604020202020204" pitchFamily="34" charset="0"/>
                <a:cs typeface="Arial" panose="020B0604020202020204" pitchFamily="34" charset="0"/>
              </a:rPr>
              <a:t>Frechen: Ritterbach Verlag.</a:t>
            </a:r>
          </a:p>
          <a:p>
            <a:pPr marL="285750" indent="-285750">
              <a:lnSpc>
                <a:spcPct val="100000"/>
              </a:lnSpc>
              <a:buFont typeface="Arial" panose="020B0604020202020204" pitchFamily="34" charset="0"/>
              <a:buChar char="•"/>
            </a:pPr>
            <a:r>
              <a:rPr lang="de-DE" sz="1200" dirty="0">
                <a:latin typeface="Arial" panose="020B0604020202020204" pitchFamily="34" charset="0"/>
                <a:cs typeface="Arial" panose="020B0604020202020204" pitchFamily="34" charset="0"/>
              </a:rPr>
              <a:t>Best, A., Borowski, C., Büttner, K., Freudenberg, R., Fricke, M., Haselmeier, K., </a:t>
            </a:r>
            <a:r>
              <a:rPr lang="de-DE" sz="1200" dirty="0" err="1">
                <a:latin typeface="Arial" panose="020B0604020202020204" pitchFamily="34" charset="0"/>
                <a:cs typeface="Arial" panose="020B0604020202020204" pitchFamily="34" charset="0"/>
              </a:rPr>
              <a:t>Herper</a:t>
            </a:r>
            <a:r>
              <a:rPr lang="de-DE" sz="1200" dirty="0">
                <a:latin typeface="Arial" panose="020B0604020202020204" pitchFamily="34" charset="0"/>
                <a:cs typeface="Arial" panose="020B0604020202020204" pitchFamily="34" charset="0"/>
              </a:rPr>
              <a:t>, H., Hinz, V., Humbert, L., Müller, D.,  Schwill, A. &amp; Thomas, M., (2019). Kompetenzen für informatische Bildung im Primarbereich. </a:t>
            </a:r>
            <a:r>
              <a:rPr lang="de-DE" sz="1200" i="1" dirty="0">
                <a:latin typeface="Arial" panose="020B0604020202020204" pitchFamily="34" charset="0"/>
                <a:cs typeface="Arial" panose="020B0604020202020204" pitchFamily="34" charset="0"/>
              </a:rPr>
              <a:t>Beilage zu LOG IN</a:t>
            </a:r>
            <a:r>
              <a:rPr lang="de-DE" sz="1200" dirty="0">
                <a:latin typeface="Arial" panose="020B0604020202020204" pitchFamily="34" charset="0"/>
                <a:cs typeface="Arial" panose="020B0604020202020204" pitchFamily="34" charset="0"/>
              </a:rPr>
              <a:t>, 39. Jahrgang (2019), Heft Nr. 191/192 . Berlin: LOG IN Verlag.</a:t>
            </a:r>
          </a:p>
          <a:p>
            <a:pPr marL="285750" indent="-285750">
              <a:lnSpc>
                <a:spcPct val="100000"/>
              </a:lnSpc>
              <a:buFont typeface="Arial" panose="020B0604020202020204" pitchFamily="34" charset="0"/>
              <a:buChar char="•"/>
            </a:pPr>
            <a:r>
              <a:rPr lang="de-DE" sz="1200" dirty="0">
                <a:latin typeface="Arial" panose="020B0604020202020204" pitchFamily="34" charset="0"/>
                <a:cs typeface="Arial" panose="020B0604020202020204" pitchFamily="34" charset="0"/>
              </a:rPr>
              <a:t> Ziegenbalg, J., Ziegenbalg, O., &amp; Ziegenbalg, B. (2016). </a:t>
            </a:r>
            <a:r>
              <a:rPr lang="de-DE" sz="1200" i="1" dirty="0">
                <a:latin typeface="Arial" panose="020B0604020202020204" pitchFamily="34" charset="0"/>
                <a:cs typeface="Arial" panose="020B0604020202020204" pitchFamily="34" charset="0"/>
              </a:rPr>
              <a:t>Algorithmen von </a:t>
            </a:r>
            <a:r>
              <a:rPr lang="de-DE" sz="1200" i="1" dirty="0" err="1">
                <a:latin typeface="Arial" panose="020B0604020202020204" pitchFamily="34" charset="0"/>
                <a:cs typeface="Arial" panose="020B0604020202020204" pitchFamily="34" charset="0"/>
              </a:rPr>
              <a:t>Hammurapi</a:t>
            </a:r>
            <a:r>
              <a:rPr lang="de-DE" sz="1200" i="1" dirty="0">
                <a:latin typeface="Arial" panose="020B0604020202020204" pitchFamily="34" charset="0"/>
                <a:cs typeface="Arial" panose="020B0604020202020204" pitchFamily="34" charset="0"/>
              </a:rPr>
              <a:t> bis Gödel: Mit Beispielen aus den </a:t>
            </a:r>
            <a:r>
              <a:rPr lang="de-DE" sz="1200" i="1" dirty="0" err="1">
                <a:latin typeface="Arial" panose="020B0604020202020204" pitchFamily="34" charset="0"/>
                <a:cs typeface="Arial" panose="020B0604020202020204" pitchFamily="34" charset="0"/>
              </a:rPr>
              <a:t>Computeralgebrasystemen</a:t>
            </a:r>
            <a:r>
              <a:rPr lang="de-DE" sz="1200" i="1" dirty="0">
                <a:latin typeface="Arial" panose="020B0604020202020204" pitchFamily="34" charset="0"/>
                <a:cs typeface="Arial" panose="020B0604020202020204" pitchFamily="34" charset="0"/>
              </a:rPr>
              <a:t> Mathematica und Maxima. </a:t>
            </a:r>
            <a:r>
              <a:rPr lang="de-DE" sz="1200" dirty="0">
                <a:latin typeface="Arial" panose="020B0604020202020204" pitchFamily="34" charset="0"/>
                <a:cs typeface="Arial" panose="020B0604020202020204" pitchFamily="34" charset="0"/>
              </a:rPr>
              <a:t>Springer-Verlag. </a:t>
            </a:r>
          </a:p>
          <a:p>
            <a:pPr>
              <a:lnSpc>
                <a:spcPct val="100000"/>
              </a:lnSpc>
            </a:pPr>
            <a:endParaRPr lang="de-DE" sz="1200" dirty="0"/>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Tree>
    <p:extLst>
      <p:ext uri="{BB962C8B-B14F-4D97-AF65-F5344CB8AC3E}">
        <p14:creationId xmlns:p14="http://schemas.microsoft.com/office/powerpoint/2010/main" val="2254320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6363465" cy="4649857"/>
          </a:xfrm>
        </p:spPr>
        <p:txBody>
          <a:bodyPr/>
          <a:lstStyle/>
          <a:p>
            <a:pPr>
              <a:lnSpc>
                <a:spcPct val="100000"/>
              </a:lnSpc>
              <a:spcBef>
                <a:spcPts val="600"/>
              </a:spcBef>
            </a:pPr>
            <a:r>
              <a:rPr lang="de-DE" sz="1200" dirty="0"/>
              <a:t>Etzold, Heiko. (2022). </a:t>
            </a:r>
            <a:r>
              <a:rPr lang="de-DE" sz="1200" i="1" dirty="0"/>
              <a:t>Klötzchen</a:t>
            </a:r>
            <a:r>
              <a:rPr lang="de-DE" sz="1200" dirty="0"/>
              <a:t> [Mobile </a:t>
            </a:r>
            <a:r>
              <a:rPr lang="de-DE" sz="1200" dirty="0" err="1"/>
              <a:t>app</a:t>
            </a:r>
            <a:r>
              <a:rPr lang="de-DE" sz="1200" dirty="0"/>
              <a:t>]. </a:t>
            </a:r>
            <a:r>
              <a:rPr lang="de-DE" sz="1200" dirty="0" err="1"/>
              <a:t>AppStore</a:t>
            </a:r>
            <a:r>
              <a:rPr lang="de-DE" sz="1200" dirty="0"/>
              <a:t>. </a:t>
            </a:r>
            <a:r>
              <a:rPr lang="de-DE" sz="1200" dirty="0">
                <a:hlinkClick r:id="rId3"/>
              </a:rPr>
              <a:t>https://apps.apple.com/de/app/klötzchen/id1027746349</a:t>
            </a:r>
            <a:endParaRPr lang="de-DE" sz="1200" dirty="0"/>
          </a:p>
          <a:p>
            <a:pPr>
              <a:lnSpc>
                <a:spcPct val="100000"/>
              </a:lnSpc>
              <a:spcBef>
                <a:spcPts val="600"/>
              </a:spcBef>
            </a:pPr>
            <a:r>
              <a:rPr lang="de-DE" sz="1200" dirty="0"/>
              <a:t>IPN – Leibniz-Institut für die Pädagogik der Naturwissenschaften und Mathematik (o.J.). </a:t>
            </a:r>
            <a:r>
              <a:rPr lang="de-DE" sz="1200" i="1" dirty="0"/>
              <a:t>Muster</a:t>
            </a:r>
            <a:r>
              <a:rPr lang="de-DE" sz="1200" dirty="0"/>
              <a:t> [Mobile </a:t>
            </a:r>
            <a:r>
              <a:rPr lang="de-DE" sz="1200" dirty="0" err="1"/>
              <a:t>app</a:t>
            </a:r>
            <a:r>
              <a:rPr lang="de-DE" sz="1200" dirty="0"/>
              <a:t>]. </a:t>
            </a:r>
            <a:r>
              <a:rPr lang="de-DE" sz="1200" dirty="0" err="1"/>
              <a:t>AppStore</a:t>
            </a:r>
            <a:r>
              <a:rPr lang="de-DE" sz="1200" dirty="0"/>
              <a:t>. </a:t>
            </a:r>
            <a:r>
              <a:rPr lang="de-DE" sz="1200" dirty="0">
                <a:hlinkClick r:id="rId4"/>
              </a:rPr>
              <a:t>https://apps.apple.com/de/app/muster/id1479210664</a:t>
            </a:r>
            <a:endParaRPr lang="de-DE" sz="1200" dirty="0"/>
          </a:p>
          <a:p>
            <a:pPr>
              <a:lnSpc>
                <a:spcPct val="100000"/>
              </a:lnSpc>
              <a:spcBef>
                <a:spcPts val="600"/>
              </a:spcBef>
            </a:pPr>
            <a:r>
              <a:rPr lang="de-DE" sz="1200" dirty="0"/>
              <a:t>Neuron Fuel (o.J.). </a:t>
            </a:r>
            <a:r>
              <a:rPr lang="de-DE" sz="1200" i="1" dirty="0" err="1"/>
              <a:t>Tynker</a:t>
            </a:r>
            <a:r>
              <a:rPr lang="de-DE" sz="1200" dirty="0"/>
              <a:t> [Mobile </a:t>
            </a:r>
            <a:r>
              <a:rPr lang="de-DE" sz="1200" dirty="0" err="1"/>
              <a:t>app</a:t>
            </a:r>
            <a:r>
              <a:rPr lang="de-DE" sz="1200" dirty="0"/>
              <a:t>]. </a:t>
            </a:r>
            <a:r>
              <a:rPr lang="de-DE" sz="1200" dirty="0" err="1"/>
              <a:t>AppStore</a:t>
            </a:r>
            <a:r>
              <a:rPr lang="de-DE" sz="1200" dirty="0"/>
              <a:t>. </a:t>
            </a:r>
            <a:r>
              <a:rPr lang="de-DE" sz="1200" dirty="0">
                <a:hlinkClick r:id="rId5"/>
              </a:rPr>
              <a:t>https://www.tynker.com</a:t>
            </a:r>
            <a:endParaRPr lang="de-DE" sz="1200" dirty="0"/>
          </a:p>
          <a:p>
            <a:pPr>
              <a:lnSpc>
                <a:spcPct val="100000"/>
              </a:lnSpc>
              <a:spcBef>
                <a:spcPts val="600"/>
              </a:spcBef>
            </a:pPr>
            <a:r>
              <a:rPr lang="de-DE" sz="1200" dirty="0"/>
              <a:t>Scratch </a:t>
            </a:r>
            <a:r>
              <a:rPr lang="de-DE" sz="1200" dirty="0" err="1"/>
              <a:t>Foundation</a:t>
            </a:r>
            <a:r>
              <a:rPr lang="de-DE" sz="1200" dirty="0"/>
              <a:t> (2014). </a:t>
            </a:r>
            <a:r>
              <a:rPr lang="de-DE" sz="1200" i="1" dirty="0" err="1"/>
              <a:t>ScratchJr</a:t>
            </a:r>
            <a:r>
              <a:rPr lang="de-DE" sz="1200" i="1" dirty="0"/>
              <a:t>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6"/>
              </a:rPr>
              <a:t>https://www.scratchjr.org</a:t>
            </a:r>
            <a:endParaRPr lang="de-DE" sz="1200" dirty="0"/>
          </a:p>
          <a:p>
            <a:pPr>
              <a:lnSpc>
                <a:spcPct val="100000"/>
              </a:lnSpc>
              <a:spcBef>
                <a:spcPts val="600"/>
              </a:spcBef>
            </a:pPr>
            <a:r>
              <a:rPr lang="de-DE" sz="1200" dirty="0"/>
              <a:t>Scratch </a:t>
            </a:r>
            <a:r>
              <a:rPr lang="de-DE" sz="1200" dirty="0" err="1"/>
              <a:t>Foundation</a:t>
            </a:r>
            <a:r>
              <a:rPr lang="de-DE" sz="1200" dirty="0"/>
              <a:t> (2022). </a:t>
            </a:r>
            <a:r>
              <a:rPr lang="de-DE" sz="1200" i="1" dirty="0"/>
              <a:t>Scratch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7"/>
              </a:rPr>
              <a:t>https://scratch.mit.edu/download</a:t>
            </a:r>
            <a:endParaRPr lang="de-DE" sz="1200" dirty="0"/>
          </a:p>
          <a:p>
            <a:pPr>
              <a:lnSpc>
                <a:spcPct val="100000"/>
              </a:lnSpc>
              <a:spcBef>
                <a:spcPts val="600"/>
              </a:spcBef>
            </a:pPr>
            <a:r>
              <a:rPr lang="de-DE" sz="1200" dirty="0" err="1"/>
              <a:t>SpriteBox</a:t>
            </a:r>
            <a:r>
              <a:rPr lang="de-DE" sz="1200" dirty="0"/>
              <a:t> LLC (2018). </a:t>
            </a:r>
            <a:r>
              <a:rPr lang="de-DE" sz="1200" i="1" dirty="0" err="1"/>
              <a:t>Lightbot</a:t>
            </a:r>
            <a:r>
              <a:rPr lang="de-DE" sz="1200" i="1" dirty="0"/>
              <a:t>: </a:t>
            </a:r>
            <a:r>
              <a:rPr lang="de-DE" sz="1200" i="1" dirty="0" err="1"/>
              <a:t>Programming</a:t>
            </a:r>
            <a:r>
              <a:rPr lang="de-DE" sz="1200" i="1" dirty="0"/>
              <a:t> Puzzles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8"/>
              </a:rPr>
              <a:t>https://lightbot.com</a:t>
            </a:r>
            <a:endParaRPr lang="de-DE" sz="1200" dirty="0"/>
          </a:p>
          <a:p>
            <a:pPr>
              <a:lnSpc>
                <a:spcPct val="100000"/>
              </a:lnSpc>
              <a:spcBef>
                <a:spcPts val="600"/>
              </a:spcBef>
            </a:pPr>
            <a:r>
              <a:rPr lang="de-DE" sz="1200" dirty="0"/>
              <a:t>Stiftung Kinder forschen (o.J.)</a:t>
            </a:r>
            <a:r>
              <a:rPr lang="de-DE" sz="1200" i="1" dirty="0"/>
              <a:t> Diagramm Generator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9"/>
              </a:rPr>
              <a:t>https://www.meine-forscherwelt.de/spiel/ronjas-roboter</a:t>
            </a:r>
            <a:endParaRPr lang="de-DE" sz="1200" dirty="0"/>
          </a:p>
          <a:p>
            <a:pPr>
              <a:lnSpc>
                <a:spcPct val="100000"/>
              </a:lnSpc>
              <a:spcBef>
                <a:spcPts val="600"/>
              </a:spcBef>
            </a:pPr>
            <a:r>
              <a:rPr lang="de-DE" sz="1200" dirty="0"/>
              <a:t>Stiftung Kinder forschen (o.J.)</a:t>
            </a:r>
            <a:r>
              <a:rPr lang="de-DE" sz="1200" i="1" dirty="0"/>
              <a:t> Ronjas Roboter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9"/>
              </a:rPr>
              <a:t>https://www.meine-forscherwelt.de/spiel/ronjas-roboter</a:t>
            </a:r>
            <a:endParaRPr lang="de-DE" sz="1200" dirty="0"/>
          </a:p>
          <a:p>
            <a:pPr>
              <a:lnSpc>
                <a:spcPct val="100000"/>
              </a:lnSpc>
              <a:spcBef>
                <a:spcPts val="600"/>
              </a:spcBef>
            </a:pPr>
            <a:r>
              <a:rPr lang="de-DE" sz="1200" dirty="0"/>
              <a:t>TTS Group (2020)</a:t>
            </a:r>
            <a:r>
              <a:rPr lang="de-DE" sz="1200" i="1" dirty="0"/>
              <a:t> Bee-Bot App </a:t>
            </a:r>
            <a:r>
              <a:rPr lang="de-DE" sz="1200" dirty="0"/>
              <a:t>[Mobile </a:t>
            </a:r>
            <a:r>
              <a:rPr lang="de-DE" sz="1200" dirty="0" err="1"/>
              <a:t>app</a:t>
            </a:r>
            <a:r>
              <a:rPr lang="de-DE" sz="1200" dirty="0"/>
              <a:t>]. </a:t>
            </a:r>
            <a:r>
              <a:rPr lang="de-DE" sz="1200" dirty="0" err="1"/>
              <a:t>AppStore</a:t>
            </a:r>
            <a:r>
              <a:rPr lang="de-DE" sz="1200" dirty="0"/>
              <a:t>. </a:t>
            </a:r>
            <a:r>
              <a:rPr lang="de-DE" sz="1200" dirty="0">
                <a:hlinkClick r:id="rId10"/>
              </a:rPr>
              <a:t>https://apps.apple.com/de/app/bee-bot/id500131639</a:t>
            </a:r>
            <a:endParaRPr lang="de-DE" sz="1200" dirty="0"/>
          </a:p>
          <a:p>
            <a:pPr>
              <a:lnSpc>
                <a:spcPct val="100000"/>
              </a:lnSpc>
              <a:spcBef>
                <a:spcPts val="600"/>
              </a:spcBef>
            </a:pPr>
            <a:endParaRPr lang="de-DE" sz="1200"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Apps und Anwendungen</a:t>
            </a:r>
          </a:p>
        </p:txBody>
      </p:sp>
    </p:spTree>
    <p:extLst>
      <p:ext uri="{BB962C8B-B14F-4D97-AF65-F5344CB8AC3E}">
        <p14:creationId xmlns:p14="http://schemas.microsoft.com/office/powerpoint/2010/main" val="1809013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dirty="0"/>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24" name="Textplatzhalter 23">
            <a:extLst>
              <a:ext uri="{FF2B5EF4-FFF2-40B4-BE49-F238E27FC236}">
                <a16:creationId xmlns:a16="http://schemas.microsoft.com/office/drawing/2014/main" id="{D7DE5AF6-8BB1-0D4A-9381-DD1C01FE325C}"/>
              </a:ext>
            </a:extLst>
          </p:cNvPr>
          <p:cNvSpPr>
            <a:spLocks noGrp="1"/>
          </p:cNvSpPr>
          <p:nvPr>
            <p:ph type="body" sz="quarter" idx="13"/>
          </p:nvPr>
        </p:nvSpPr>
        <p:spPr>
          <a:xfrm>
            <a:off x="359287" y="1163637"/>
            <a:ext cx="7009509" cy="445628"/>
          </a:xfrm>
        </p:spPr>
        <p:txBody>
          <a:bodyPr/>
          <a:lstStyle/>
          <a:p>
            <a:r>
              <a:rPr lang="de-DE" dirty="0"/>
              <a:t>HINWEISE ZUR FOLIE 10</a:t>
            </a:r>
          </a:p>
        </p:txBody>
      </p:sp>
      <p:sp>
        <p:nvSpPr>
          <p:cNvPr id="5" name="Textfeld 4">
            <a:extLst>
              <a:ext uri="{FF2B5EF4-FFF2-40B4-BE49-F238E27FC236}">
                <a16:creationId xmlns:a16="http://schemas.microsoft.com/office/drawing/2014/main" id="{6EBFF9B7-673A-7B4B-82A2-E1FEB38BDE0D}"/>
              </a:ext>
            </a:extLst>
          </p:cNvPr>
          <p:cNvSpPr txBox="1"/>
          <p:nvPr/>
        </p:nvSpPr>
        <p:spPr>
          <a:xfrm>
            <a:off x="359286" y="1610123"/>
            <a:ext cx="8579997" cy="4031873"/>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Gerade zum Thema „Informatische Bildung in der Grundschule“ gibt es sehr unterschiedliche Meinungen und Haltungen. Über vorformulierte Äußerungen, die von Teilnehmenden ergänzt werden können, wird verdeutlicht, dass die moderierende Person sich über die unterschiedlichen Meinungen zu diesem Thema bewusst ist. Sicherlich ist ein Aufgreifen sinnvoll, jedoch sollte darauf geachtet werden, dass keine Grundsatzdiskussion (auch nicht in Hinblick auf Ausstattungen und Geräte) aufkommt. Mit dem Ausblick, dass das Thema sehr vielschichtig ist und auch analog bearbeitet werden kann, kann in den weiteren Verlauf übergeleitet werden.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Personen, die bisher noch keine Berührungspunkte mit dem Thema hatten, können in dieser Phase bereits insofern mitgenommen werden, dass (kurz) thematisiert wird, dass  in der Grundschule dieses Thema möglichst anschaulich und praxisnah erarbeitet wird und daher auch für die Lehrkräfte gut nachzuvollziehen sein soll.</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endParaRPr lang="de-DE" sz="1600" dirty="0"/>
          </a:p>
          <a:p>
            <a:pPr marL="285750" indent="-285750">
              <a:buFont typeface="Arial" panose="020B0604020202020204" pitchFamily="34" charset="0"/>
              <a:buChar char="•"/>
            </a:pPr>
            <a:endParaRPr lang="de-DE" sz="1600" dirty="0"/>
          </a:p>
        </p:txBody>
      </p:sp>
    </p:spTree>
    <p:extLst>
      <p:ext uri="{BB962C8B-B14F-4D97-AF65-F5344CB8AC3E}">
        <p14:creationId xmlns:p14="http://schemas.microsoft.com/office/powerpoint/2010/main" val="77836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2F3F2-D9EE-A14C-8793-8EFF1741ADDE}"/>
              </a:ext>
            </a:extLst>
          </p:cNvPr>
          <p:cNvSpPr>
            <a:spLocks noGrp="1"/>
          </p:cNvSpPr>
          <p:nvPr>
            <p:ph type="title"/>
          </p:nvPr>
        </p:nvSpPr>
        <p:spPr/>
        <p:txBody>
          <a:bodyPr>
            <a:normAutofit fontScale="90000"/>
          </a:bodyPr>
          <a:lstStyle/>
          <a:p>
            <a:r>
              <a:rPr lang="de-DE" dirty="0"/>
              <a:t>Informatische Bildung in der Grundschule</a:t>
            </a:r>
          </a:p>
        </p:txBody>
      </p:sp>
      <p:sp>
        <p:nvSpPr>
          <p:cNvPr id="5" name="Datumsplatzhalter 4">
            <a:extLst>
              <a:ext uri="{FF2B5EF4-FFF2-40B4-BE49-F238E27FC236}">
                <a16:creationId xmlns:a16="http://schemas.microsoft.com/office/drawing/2014/main" id="{0BD03DE2-D0FA-054F-80B4-4BC423DC08DA}"/>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507F557A-3FD6-C946-B676-105C9BC3B7D6}"/>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9" name="Wolkenförmige Legende 8">
            <a:extLst>
              <a:ext uri="{FF2B5EF4-FFF2-40B4-BE49-F238E27FC236}">
                <a16:creationId xmlns:a16="http://schemas.microsoft.com/office/drawing/2014/main" id="{385C70FD-284A-354B-BC73-0C7A7513F6A6}"/>
              </a:ext>
            </a:extLst>
          </p:cNvPr>
          <p:cNvSpPr/>
          <p:nvPr/>
        </p:nvSpPr>
        <p:spPr>
          <a:xfrm>
            <a:off x="3917671" y="4794275"/>
            <a:ext cx="2883673" cy="1452384"/>
          </a:xfrm>
          <a:prstGeom prst="cloudCallout">
            <a:avLst>
              <a:gd name="adj1" fmla="val -15151"/>
              <a:gd name="adj2" fmla="val -84414"/>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„Programmieren und Mathe, das passt doch gut zusammen.“ </a:t>
            </a:r>
          </a:p>
        </p:txBody>
      </p:sp>
      <p:sp>
        <p:nvSpPr>
          <p:cNvPr id="10" name="Wolkenförmige Legende 9">
            <a:extLst>
              <a:ext uri="{FF2B5EF4-FFF2-40B4-BE49-F238E27FC236}">
                <a16:creationId xmlns:a16="http://schemas.microsoft.com/office/drawing/2014/main" id="{122F54B1-FB01-2445-81E4-BBC78A038E19}"/>
              </a:ext>
            </a:extLst>
          </p:cNvPr>
          <p:cNvSpPr/>
          <p:nvPr/>
        </p:nvSpPr>
        <p:spPr>
          <a:xfrm>
            <a:off x="316996" y="4474426"/>
            <a:ext cx="3512054" cy="1452384"/>
          </a:xfrm>
          <a:prstGeom prst="cloudCallout">
            <a:avLst>
              <a:gd name="adj1" fmla="val 69688"/>
              <a:gd name="adj2" fmla="val -52629"/>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„Für die Kinder sicherlich kein Problem. Sie benutzen technische Geräte ohnehin intuitiv."</a:t>
            </a:r>
          </a:p>
        </p:txBody>
      </p:sp>
      <p:sp>
        <p:nvSpPr>
          <p:cNvPr id="11" name="Wolkenförmige Legende 10">
            <a:extLst>
              <a:ext uri="{FF2B5EF4-FFF2-40B4-BE49-F238E27FC236}">
                <a16:creationId xmlns:a16="http://schemas.microsoft.com/office/drawing/2014/main" id="{A4301B20-761D-7646-BF3A-7B32C8851E5C}"/>
              </a:ext>
            </a:extLst>
          </p:cNvPr>
          <p:cNvSpPr>
            <a:spLocks/>
          </p:cNvSpPr>
          <p:nvPr/>
        </p:nvSpPr>
        <p:spPr>
          <a:xfrm>
            <a:off x="316996" y="2082227"/>
            <a:ext cx="2880515" cy="1124426"/>
          </a:xfrm>
          <a:prstGeom prst="cloudCallout">
            <a:avLst>
              <a:gd name="adj1" fmla="val 62537"/>
              <a:gd name="adj2" fmla="val 45088"/>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„Die Kinder sollen erstmal lesen und schreiben lernen.“</a:t>
            </a:r>
          </a:p>
        </p:txBody>
      </p:sp>
      <p:sp>
        <p:nvSpPr>
          <p:cNvPr id="12" name="Wolkenförmige Legende 11">
            <a:extLst>
              <a:ext uri="{FF2B5EF4-FFF2-40B4-BE49-F238E27FC236}">
                <a16:creationId xmlns:a16="http://schemas.microsoft.com/office/drawing/2014/main" id="{D45F5719-2AB3-D042-BFDA-80768DA18ED3}"/>
              </a:ext>
            </a:extLst>
          </p:cNvPr>
          <p:cNvSpPr/>
          <p:nvPr/>
        </p:nvSpPr>
        <p:spPr>
          <a:xfrm>
            <a:off x="2772045" y="1153973"/>
            <a:ext cx="2975973" cy="1124426"/>
          </a:xfrm>
          <a:prstGeom prst="cloudCallout">
            <a:avLst>
              <a:gd name="adj1" fmla="val 8598"/>
              <a:gd name="adj2" fmla="val 94214"/>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„Wir müssen die Kinder auf die heutige Welt vorbereiten.“</a:t>
            </a:r>
          </a:p>
        </p:txBody>
      </p:sp>
      <p:sp>
        <p:nvSpPr>
          <p:cNvPr id="13" name="Wolkenförmige Legende 12">
            <a:extLst>
              <a:ext uri="{FF2B5EF4-FFF2-40B4-BE49-F238E27FC236}">
                <a16:creationId xmlns:a16="http://schemas.microsoft.com/office/drawing/2014/main" id="{D5685625-14D6-FB46-8800-D269AAA4C9E3}"/>
              </a:ext>
            </a:extLst>
          </p:cNvPr>
          <p:cNvSpPr/>
          <p:nvPr/>
        </p:nvSpPr>
        <p:spPr>
          <a:xfrm>
            <a:off x="5701867" y="1287292"/>
            <a:ext cx="3125137" cy="1780342"/>
          </a:xfrm>
          <a:prstGeom prst="cloudCallout">
            <a:avLst>
              <a:gd name="adj1" fmla="val -63906"/>
              <a:gd name="adj2" fmla="val 52532"/>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„Um nicht von anderen Ländern abgehängt zu werden, müssen wir uns selber auf den Weg machen.“</a:t>
            </a:r>
          </a:p>
        </p:txBody>
      </p:sp>
      <p:sp>
        <p:nvSpPr>
          <p:cNvPr id="14" name="Rechteck 13">
            <a:extLst>
              <a:ext uri="{FF2B5EF4-FFF2-40B4-BE49-F238E27FC236}">
                <a16:creationId xmlns:a16="http://schemas.microsoft.com/office/drawing/2014/main" id="{AB0D4F11-7159-924A-8121-BDF0E9FD2CDD}"/>
              </a:ext>
            </a:extLst>
          </p:cNvPr>
          <p:cNvSpPr/>
          <p:nvPr/>
        </p:nvSpPr>
        <p:spPr>
          <a:xfrm>
            <a:off x="3067246" y="3368449"/>
            <a:ext cx="2634622" cy="584775"/>
          </a:xfrm>
          <a:prstGeom prst="rect">
            <a:avLst/>
          </a:prstGeom>
          <a:solidFill>
            <a:schemeClr val="bg1"/>
          </a:solidFill>
          <a:ln w="38100">
            <a:solidFill>
              <a:srgbClr val="327D87"/>
            </a:solidFill>
          </a:ln>
        </p:spPr>
        <p:txBody>
          <a:bodyPr wrap="square">
            <a:spAutoFit/>
          </a:bodyPr>
          <a:lstStyle/>
          <a:p>
            <a:pPr algn="ctr"/>
            <a:r>
              <a:rPr lang="de-DE" sz="1600" dirty="0">
                <a:latin typeface="Arial" panose="020B0604020202020204" pitchFamily="34" charset="0"/>
                <a:ea typeface="Open Sans" panose="020B0606030504020204" pitchFamily="34" charset="0"/>
                <a:cs typeface="Arial" panose="020B0604020202020204" pitchFamily="34" charset="0"/>
              </a:rPr>
              <a:t>Was ist </a:t>
            </a:r>
            <a:r>
              <a:rPr lang="de-DE" sz="1600" dirty="0">
                <a:solidFill>
                  <a:srgbClr val="428891"/>
                </a:solidFill>
                <a:latin typeface="Arial" panose="020B0604020202020204" pitchFamily="34" charset="0"/>
                <a:ea typeface="Open Sans" panose="020B0606030504020204" pitchFamily="34" charset="0"/>
                <a:cs typeface="Arial" panose="020B0604020202020204" pitchFamily="34" charset="0"/>
              </a:rPr>
              <a:t>Ihre</a:t>
            </a:r>
            <a:r>
              <a:rPr lang="de-DE" sz="1600" dirty="0">
                <a:latin typeface="Arial" panose="020B0604020202020204" pitchFamily="34" charset="0"/>
                <a:ea typeface="Open Sans" panose="020B0606030504020204" pitchFamily="34" charset="0"/>
                <a:cs typeface="Arial" panose="020B0604020202020204" pitchFamily="34" charset="0"/>
              </a:rPr>
              <a:t> Meinung und wie ist</a:t>
            </a:r>
            <a:r>
              <a:rPr lang="de-DE" sz="1600" dirty="0">
                <a:solidFill>
                  <a:srgbClr val="92D050"/>
                </a:solidFill>
                <a:latin typeface="Arial" panose="020B0604020202020204" pitchFamily="34" charset="0"/>
                <a:ea typeface="Open Sans" panose="020B0606030504020204" pitchFamily="34" charset="0"/>
                <a:cs typeface="Arial" panose="020B0604020202020204" pitchFamily="34" charset="0"/>
              </a:rPr>
              <a:t> </a:t>
            </a:r>
            <a:r>
              <a:rPr lang="de-DE" sz="1600" dirty="0">
                <a:solidFill>
                  <a:srgbClr val="428891"/>
                </a:solidFill>
                <a:latin typeface="Arial" panose="020B0604020202020204" pitchFamily="34" charset="0"/>
                <a:ea typeface="Open Sans" panose="020B0606030504020204" pitchFamily="34" charset="0"/>
                <a:cs typeface="Arial" panose="020B0604020202020204" pitchFamily="34" charset="0"/>
              </a:rPr>
              <a:t>Ihre</a:t>
            </a:r>
            <a:r>
              <a:rPr lang="de-DE" sz="1600" dirty="0">
                <a:latin typeface="Arial" panose="020B0604020202020204" pitchFamily="34" charset="0"/>
                <a:ea typeface="Open Sans" panose="020B0606030504020204" pitchFamily="34" charset="0"/>
                <a:cs typeface="Arial" panose="020B0604020202020204" pitchFamily="34" charset="0"/>
              </a:rPr>
              <a:t> Haltung?</a:t>
            </a:r>
          </a:p>
        </p:txBody>
      </p:sp>
      <p:sp>
        <p:nvSpPr>
          <p:cNvPr id="8" name="Wolkenförmige Legende 7">
            <a:extLst>
              <a:ext uri="{FF2B5EF4-FFF2-40B4-BE49-F238E27FC236}">
                <a16:creationId xmlns:a16="http://schemas.microsoft.com/office/drawing/2014/main" id="{97376EBD-F7AD-F342-8171-DBB5CF6AB5AB}"/>
              </a:ext>
            </a:extLst>
          </p:cNvPr>
          <p:cNvSpPr/>
          <p:nvPr/>
        </p:nvSpPr>
        <p:spPr>
          <a:xfrm>
            <a:off x="6260327" y="3464334"/>
            <a:ext cx="2883673" cy="1452384"/>
          </a:xfrm>
          <a:prstGeom prst="cloudCallout">
            <a:avLst>
              <a:gd name="adj1" fmla="val -65103"/>
              <a:gd name="adj2" fmla="val -29632"/>
            </a:avLst>
          </a:prstGeom>
          <a:solidFill>
            <a:schemeClr val="bg1"/>
          </a:solidFill>
          <a:ln w="12700">
            <a:solidFill>
              <a:srgbClr val="327D87"/>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1400" dirty="0">
                <a:solidFill>
                  <a:schemeClr val="tx1"/>
                </a:solidFill>
                <a:latin typeface="Arial" panose="020B0604020202020204" pitchFamily="34" charset="0"/>
                <a:ea typeface="Open Sans" panose="020B0606030504020204" pitchFamily="34" charset="0"/>
                <a:cs typeface="Arial" panose="020B0604020202020204" pitchFamily="34" charset="0"/>
              </a:rPr>
              <a:t>„Wir schaffen es schon nicht, die Inhalte des Lehrplans umzusetzen.“</a:t>
            </a:r>
          </a:p>
        </p:txBody>
      </p:sp>
    </p:spTree>
    <p:extLst>
      <p:ext uri="{BB962C8B-B14F-4D97-AF65-F5344CB8AC3E}">
        <p14:creationId xmlns:p14="http://schemas.microsoft.com/office/powerpoint/2010/main" val="9900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45F10B-317A-654E-AA7D-0B040E74D28B}"/>
              </a:ext>
            </a:extLst>
          </p:cNvPr>
          <p:cNvSpPr>
            <a:spLocks noGrp="1"/>
          </p:cNvSpPr>
          <p:nvPr>
            <p:ph idx="1"/>
          </p:nvPr>
        </p:nvSpPr>
        <p:spPr>
          <a:xfrm>
            <a:off x="1096423" y="1456267"/>
            <a:ext cx="7009509" cy="4721837"/>
          </a:xfrm>
        </p:spPr>
        <p:txBody>
          <a:bodyPr/>
          <a:lstStyle/>
          <a:p>
            <a:r>
              <a:rPr lang="de-DE" sz="1900" dirty="0"/>
              <a:t>Informatische Bildung in der Grundschule</a:t>
            </a:r>
          </a:p>
          <a:p>
            <a:r>
              <a:rPr lang="de-DE" sz="1900" b="1" dirty="0"/>
              <a:t>Medienkompetenzrahmen, Mathematik und Informatik </a:t>
            </a:r>
          </a:p>
          <a:p>
            <a:r>
              <a:rPr lang="de-DE" sz="1900" dirty="0"/>
              <a:t>Informatische Bildung (Hintergründe und Praxisbeispiele)</a:t>
            </a:r>
          </a:p>
          <a:p>
            <a:pPr lvl="1"/>
            <a:r>
              <a:rPr lang="de-DE" sz="1900" dirty="0"/>
              <a:t>Informationen und Daten</a:t>
            </a:r>
          </a:p>
          <a:p>
            <a:pPr lvl="1"/>
            <a:r>
              <a:rPr lang="de-DE" sz="1900" dirty="0"/>
              <a:t>Algorithmen</a:t>
            </a:r>
          </a:p>
          <a:p>
            <a:pPr lvl="1"/>
            <a:r>
              <a:rPr lang="de-DE" sz="1900" dirty="0"/>
              <a:t>Sprache und Automaten</a:t>
            </a:r>
          </a:p>
          <a:p>
            <a:r>
              <a:rPr lang="de-DE" sz="1900" dirty="0"/>
              <a:t>Praxiserprobung</a:t>
            </a:r>
          </a:p>
          <a:p>
            <a:pPr lvl="1"/>
            <a:endParaRPr lang="de-DE" sz="1900" dirty="0"/>
          </a:p>
        </p:txBody>
      </p:sp>
      <p:sp>
        <p:nvSpPr>
          <p:cNvPr id="3" name="Titel 2">
            <a:extLst>
              <a:ext uri="{FF2B5EF4-FFF2-40B4-BE49-F238E27FC236}">
                <a16:creationId xmlns:a16="http://schemas.microsoft.com/office/drawing/2014/main" id="{95B32EDB-E4F5-BB4C-917E-2E645CAFCE77}"/>
              </a:ext>
            </a:extLst>
          </p:cNvPr>
          <p:cNvSpPr>
            <a:spLocks noGrp="1"/>
          </p:cNvSpPr>
          <p:nvPr>
            <p:ph type="title"/>
          </p:nvPr>
        </p:nvSpPr>
        <p:spPr/>
        <p:txBody>
          <a:bodyPr/>
          <a:lstStyle/>
          <a:p>
            <a:r>
              <a:rPr lang="de-DE" dirty="0"/>
              <a:t>Gliederung</a:t>
            </a:r>
          </a:p>
        </p:txBody>
      </p:sp>
      <p:sp>
        <p:nvSpPr>
          <p:cNvPr id="4" name="Datumsplatzhalter 3">
            <a:extLst>
              <a:ext uri="{FF2B5EF4-FFF2-40B4-BE49-F238E27FC236}">
                <a16:creationId xmlns:a16="http://schemas.microsoft.com/office/drawing/2014/main" id="{D59B439D-23D0-314B-8304-05DB715C42F6}"/>
              </a:ext>
            </a:extLst>
          </p:cNvPr>
          <p:cNvSpPr>
            <a:spLocks noGrp="1"/>
          </p:cNvSpPr>
          <p:nvPr>
            <p:ph type="dt" sz="half" idx="10"/>
          </p:nvPr>
        </p:nvSpPr>
        <p:spPr/>
        <p:txBody>
          <a:bodyPr/>
          <a:lstStyle/>
          <a:p>
            <a:pPr>
              <a:lnSpc>
                <a:spcPct val="150000"/>
              </a:lnSpc>
            </a:pPr>
            <a:fld id="{9CC0DFF4-0E52-664F-9497-C7020479C29E}" type="datetime6">
              <a:rPr lang="de-DE" smtClean="0"/>
              <a:t>Dezember 23</a:t>
            </a:fld>
            <a:endParaRPr lang="de-DE" dirty="0"/>
          </a:p>
        </p:txBody>
      </p:sp>
      <p:sp>
        <p:nvSpPr>
          <p:cNvPr id="5" name="Foliennummernplatzhalter 4">
            <a:extLst>
              <a:ext uri="{FF2B5EF4-FFF2-40B4-BE49-F238E27FC236}">
                <a16:creationId xmlns:a16="http://schemas.microsoft.com/office/drawing/2014/main" id="{89A70281-C202-644A-81D1-B88D06CE8222}"/>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Tree>
    <p:extLst>
      <p:ext uri="{BB962C8B-B14F-4D97-AF65-F5344CB8AC3E}">
        <p14:creationId xmlns:p14="http://schemas.microsoft.com/office/powerpoint/2010/main" val="13176655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6588</Words>
  <Application>Microsoft Macintosh PowerPoint</Application>
  <PresentationFormat>Bildschirmpräsentation (4:3)</PresentationFormat>
  <Paragraphs>708</Paragraphs>
  <Slides>61</Slides>
  <Notes>43</Notes>
  <HiddenSlides>15</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61</vt:i4>
      </vt:variant>
    </vt:vector>
  </HeadingPairs>
  <TitlesOfParts>
    <vt:vector size="67" baseType="lpstr">
      <vt:lpstr>Arial</vt:lpstr>
      <vt:lpstr>Calibri</vt:lpstr>
      <vt:lpstr>Cambria Math</vt:lpstr>
      <vt:lpstr>Open Sans</vt:lpstr>
      <vt:lpstr>Wingdings</vt:lpstr>
      <vt:lpstr>Office</vt:lpstr>
      <vt:lpstr>LERNEN MIT DIGITALEN MEDIEN</vt:lpstr>
      <vt:lpstr>PowerPoint-Präsentation</vt:lpstr>
      <vt:lpstr>PowerPoint-Präsentation</vt:lpstr>
      <vt:lpstr>Hintergrundinfos</vt:lpstr>
      <vt:lpstr>Übersicht über die Module</vt:lpstr>
      <vt:lpstr>Gliederung</vt:lpstr>
      <vt:lpstr>PowerPoint-Präsentation</vt:lpstr>
      <vt:lpstr>Informatische Bildung in der Grundschule</vt:lpstr>
      <vt:lpstr>Gliederung</vt:lpstr>
      <vt:lpstr>Hintergrundinfos</vt:lpstr>
      <vt:lpstr>Medienkompetenzrahmen, Mathematik und Informatik</vt:lpstr>
      <vt:lpstr>Medienkompetenzrahmen, Mathematik und Informatik</vt:lpstr>
      <vt:lpstr>Medienkompetenzrahmen, Mathematik und Informatik</vt:lpstr>
      <vt:lpstr>Gliederung</vt:lpstr>
      <vt:lpstr>Hintergrundinfos</vt:lpstr>
      <vt:lpstr>Hintergrundinfos</vt:lpstr>
      <vt:lpstr>Informationen und Daten</vt:lpstr>
      <vt:lpstr>Informationen und Daten</vt:lpstr>
      <vt:lpstr>Informationen und Daten</vt:lpstr>
      <vt:lpstr>Informationen und Daten</vt:lpstr>
      <vt:lpstr>Hintergrundinfos</vt:lpstr>
      <vt:lpstr>Informationen und Daten</vt:lpstr>
      <vt:lpstr>Informationen und Daten</vt:lpstr>
      <vt:lpstr>Informationen und Daten</vt:lpstr>
      <vt:lpstr>Gliederung</vt:lpstr>
      <vt:lpstr>Hintergrundinfos</vt:lpstr>
      <vt:lpstr>Algorithmen</vt:lpstr>
      <vt:lpstr>Hintergrundinfos</vt:lpstr>
      <vt:lpstr>Algorithmen</vt:lpstr>
      <vt:lpstr>Algorithmen</vt:lpstr>
      <vt:lpstr>Hintergrundinfos</vt:lpstr>
      <vt:lpstr>Algorithmen</vt:lpstr>
      <vt:lpstr>Algorithmen</vt:lpstr>
      <vt:lpstr>Gliederung</vt:lpstr>
      <vt:lpstr>Hintergrundinfos</vt:lpstr>
      <vt:lpstr>Sprache und Automaten</vt:lpstr>
      <vt:lpstr>Hintergrundinfos</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Sprache und Automaten</vt:lpstr>
      <vt:lpstr>Gliederung</vt:lpstr>
      <vt:lpstr>PowerPoint-Präsentation</vt:lpstr>
      <vt:lpstr>Praxiserprobung</vt:lpstr>
      <vt:lpstr>PowerPoint-Präsentation</vt:lpstr>
      <vt:lpstr>PowerPoint-Präsentation</vt:lpstr>
      <vt:lpstr>PowerPoint-Präsentation</vt:lpstr>
      <vt:lpstr>Literaturverzeichnis</vt:lpstr>
      <vt:lpstr>Verwendetes 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Joscha Müller-Späth</cp:lastModifiedBy>
  <cp:revision>499</cp:revision>
  <cp:lastPrinted>2023-12-04T09:24:42Z</cp:lastPrinted>
  <dcterms:created xsi:type="dcterms:W3CDTF">2021-10-04T08:50:15Z</dcterms:created>
  <dcterms:modified xsi:type="dcterms:W3CDTF">2023-12-13T09:59:47Z</dcterms:modified>
</cp:coreProperties>
</file>