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106"/>
  </p:notesMasterIdLst>
  <p:handoutMasterIdLst>
    <p:handoutMasterId r:id="rId107"/>
  </p:handoutMasterIdLst>
  <p:sldIdLst>
    <p:sldId id="307" r:id="rId2"/>
    <p:sldId id="306" r:id="rId3"/>
    <p:sldId id="616" r:id="rId4"/>
    <p:sldId id="458" r:id="rId5"/>
    <p:sldId id="617" r:id="rId6"/>
    <p:sldId id="618" r:id="rId7"/>
    <p:sldId id="611" r:id="rId8"/>
    <p:sldId id="612" r:id="rId9"/>
    <p:sldId id="1516" r:id="rId10"/>
    <p:sldId id="480" r:id="rId11"/>
    <p:sldId id="481" r:id="rId12"/>
    <p:sldId id="605" r:id="rId13"/>
    <p:sldId id="482" r:id="rId14"/>
    <p:sldId id="510" r:id="rId15"/>
    <p:sldId id="511" r:id="rId16"/>
    <p:sldId id="514" r:id="rId17"/>
    <p:sldId id="1547" r:id="rId18"/>
    <p:sldId id="608" r:id="rId19"/>
    <p:sldId id="1582" r:id="rId20"/>
    <p:sldId id="546" r:id="rId21"/>
    <p:sldId id="547" r:id="rId22"/>
    <p:sldId id="484" r:id="rId23"/>
    <p:sldId id="485" r:id="rId24"/>
    <p:sldId id="1548" r:id="rId25"/>
    <p:sldId id="1549" r:id="rId26"/>
    <p:sldId id="1583" r:id="rId27"/>
    <p:sldId id="1551" r:id="rId28"/>
    <p:sldId id="1584" r:id="rId29"/>
    <p:sldId id="489" r:id="rId30"/>
    <p:sldId id="1585" r:id="rId31"/>
    <p:sldId id="1576" r:id="rId32"/>
    <p:sldId id="1517" r:id="rId33"/>
    <p:sldId id="1577" r:id="rId34"/>
    <p:sldId id="1586" r:id="rId35"/>
    <p:sldId id="507" r:id="rId36"/>
    <p:sldId id="606" r:id="rId37"/>
    <p:sldId id="1543" r:id="rId38"/>
    <p:sldId id="524" r:id="rId39"/>
    <p:sldId id="1544" r:id="rId40"/>
    <p:sldId id="604" r:id="rId41"/>
    <p:sldId id="1545" r:id="rId42"/>
    <p:sldId id="526" r:id="rId43"/>
    <p:sldId id="1578" r:id="rId44"/>
    <p:sldId id="614" r:id="rId45"/>
    <p:sldId id="1518" r:id="rId46"/>
    <p:sldId id="531" r:id="rId47"/>
    <p:sldId id="1527" r:id="rId48"/>
    <p:sldId id="532" r:id="rId49"/>
    <p:sldId id="534" r:id="rId50"/>
    <p:sldId id="1525" r:id="rId51"/>
    <p:sldId id="1526" r:id="rId52"/>
    <p:sldId id="1546" r:id="rId53"/>
    <p:sldId id="607" r:id="rId54"/>
    <p:sldId id="1528" r:id="rId55"/>
    <p:sldId id="1553" r:id="rId56"/>
    <p:sldId id="538" r:id="rId57"/>
    <p:sldId id="1554" r:id="rId58"/>
    <p:sldId id="1555" r:id="rId59"/>
    <p:sldId id="1556" r:id="rId60"/>
    <p:sldId id="1557" r:id="rId61"/>
    <p:sldId id="1529" r:id="rId62"/>
    <p:sldId id="1531" r:id="rId63"/>
    <p:sldId id="1530" r:id="rId64"/>
    <p:sldId id="1532" r:id="rId65"/>
    <p:sldId id="595" r:id="rId66"/>
    <p:sldId id="1533" r:id="rId67"/>
    <p:sldId id="1559" r:id="rId68"/>
    <p:sldId id="551" r:id="rId69"/>
    <p:sldId id="552" r:id="rId70"/>
    <p:sldId id="1560" r:id="rId71"/>
    <p:sldId id="1561" r:id="rId72"/>
    <p:sldId id="1562" r:id="rId73"/>
    <p:sldId id="1563" r:id="rId74"/>
    <p:sldId id="1535" r:id="rId75"/>
    <p:sldId id="559" r:id="rId76"/>
    <p:sldId id="560" r:id="rId77"/>
    <p:sldId id="1564" r:id="rId78"/>
    <p:sldId id="1536" r:id="rId79"/>
    <p:sldId id="599" r:id="rId80"/>
    <p:sldId id="1565" r:id="rId81"/>
    <p:sldId id="564" r:id="rId82"/>
    <p:sldId id="1566" r:id="rId83"/>
    <p:sldId id="1579" r:id="rId84"/>
    <p:sldId id="615" r:id="rId85"/>
    <p:sldId id="1538" r:id="rId86"/>
    <p:sldId id="571" r:id="rId87"/>
    <p:sldId id="572" r:id="rId88"/>
    <p:sldId id="573" r:id="rId89"/>
    <p:sldId id="574" r:id="rId90"/>
    <p:sldId id="575" r:id="rId91"/>
    <p:sldId id="576" r:id="rId92"/>
    <p:sldId id="1568" r:id="rId93"/>
    <p:sldId id="1567" r:id="rId94"/>
    <p:sldId id="1569" r:id="rId95"/>
    <p:sldId id="579" r:id="rId96"/>
    <p:sldId id="1580" r:id="rId97"/>
    <p:sldId id="1575" r:id="rId98"/>
    <p:sldId id="1573" r:id="rId99"/>
    <p:sldId id="585" r:id="rId100"/>
    <p:sldId id="3153" r:id="rId101"/>
    <p:sldId id="3154" r:id="rId102"/>
    <p:sldId id="586" r:id="rId103"/>
    <p:sldId id="3155" r:id="rId104"/>
    <p:sldId id="1581"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Vonstein" initials="HV" lastIdx="145" clrIdx="0">
    <p:extLst>
      <p:ext uri="{19B8F6BF-5375-455C-9EA6-DF929625EA0E}">
        <p15:presenceInfo xmlns:p15="http://schemas.microsoft.com/office/powerpoint/2012/main" userId="Hannah Vonstein" providerId="None"/>
      </p:ext>
    </p:extLst>
  </p:cmAuthor>
  <p:cmAuthor id="2" name="Joscha Müller-Späth" initials="JMS" lastIdx="18" clrIdx="1">
    <p:extLst>
      <p:ext uri="{19B8F6BF-5375-455C-9EA6-DF929625EA0E}">
        <p15:presenceInfo xmlns:p15="http://schemas.microsoft.com/office/powerpoint/2012/main" userId="Joscha Müller-Spä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D87"/>
    <a:srgbClr val="D9D9D9"/>
    <a:srgbClr val="D7E5E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62"/>
    <p:restoredTop sz="53444" autoAdjust="0"/>
  </p:normalViewPr>
  <p:slideViewPr>
    <p:cSldViewPr snapToGrid="0" snapToObjects="1">
      <p:cViewPr varScale="1">
        <p:scale>
          <a:sx n="60" d="100"/>
          <a:sy n="60" d="100"/>
        </p:scale>
        <p:origin x="2864" y="168"/>
      </p:cViewPr>
      <p:guideLst>
        <p:guide orient="horz" pos="2160"/>
        <p:guide pos="2880"/>
      </p:guideLst>
    </p:cSldViewPr>
  </p:slideViewPr>
  <p:outlineViewPr>
    <p:cViewPr>
      <p:scale>
        <a:sx n="33" d="100"/>
        <a:sy n="33" d="100"/>
      </p:scale>
      <p:origin x="0" y="-339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06.09.23</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06.09.23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mk.org/fileadmin/Dateien/veroeffentlichungen_beschluesse/2022/2022_06_23-Bista-Primarbereich-Mathe.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1770864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Footer Placeholder 3"/>
          <p:cNvSpPr>
            <a:spLocks noGrp="1"/>
          </p:cNvSpPr>
          <p:nvPr>
            <p:ph type="ftr" sz="quarter" idx="4"/>
          </p:nvPr>
        </p:nvSpPr>
        <p:spPr/>
        <p:txBody>
          <a:bodyPr/>
          <a:lstStyle/>
          <a:p>
            <a:r>
              <a:rPr lang="de-DE"/>
              <a:t>© PIKAS (pikas.dzlm.de) </a:t>
            </a:r>
          </a:p>
          <a:p>
            <a:r>
              <a:rPr lang="de-DE"/>
              <a:t>
</a:t>
            </a:r>
          </a:p>
        </p:txBody>
      </p:sp>
      <p:sp>
        <p:nvSpPr>
          <p:cNvPr id="5" name="Slide Number Placehold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4124157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Footer Placeholder 3"/>
          <p:cNvSpPr>
            <a:spLocks noGrp="1"/>
          </p:cNvSpPr>
          <p:nvPr>
            <p:ph type="ftr" sz="quarter" idx="4"/>
          </p:nvPr>
        </p:nvSpPr>
        <p:spPr/>
        <p:txBody>
          <a:bodyPr/>
          <a:lstStyle/>
          <a:p>
            <a:r>
              <a:rPr lang="de-DE"/>
              <a:t>© PIKAS (pikas.dzlm.de) </a:t>
            </a:r>
          </a:p>
          <a:p>
            <a:r>
              <a:rPr lang="de-DE"/>
              <a:t>
</a:t>
            </a:r>
          </a:p>
        </p:txBody>
      </p:sp>
      <p:sp>
        <p:nvSpPr>
          <p:cNvPr id="5" name="Slide Number Placehold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2579075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Footer Placeholder 3"/>
          <p:cNvSpPr>
            <a:spLocks noGrp="1"/>
          </p:cNvSpPr>
          <p:nvPr>
            <p:ph type="ftr" sz="quarter" idx="4"/>
          </p:nvPr>
        </p:nvSpPr>
        <p:spPr/>
        <p:txBody>
          <a:bodyPr/>
          <a:lstStyle/>
          <a:p>
            <a:r>
              <a:rPr lang="de-DE"/>
              <a:t>© PIKAS (pikas.dzlm.de) </a:t>
            </a:r>
          </a:p>
          <a:p>
            <a:r>
              <a:rPr lang="de-DE"/>
              <a:t>
</a:t>
            </a:r>
          </a:p>
        </p:txBody>
      </p:sp>
      <p:sp>
        <p:nvSpPr>
          <p:cNvPr id="5" name="Slide Number Placehold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39777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Kernbotschaft soll die vorherigen Ausführungen zusammenfassen.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316524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rPr>
              <a:t>Ein „größerer“ Datensatz mit realen Daten zur Datenanalyse in der Grundschule und die Analyse mit </a:t>
            </a:r>
            <a:r>
              <a:rPr lang="de-DE" sz="1200" b="1" dirty="0">
                <a:solidFill>
                  <a:schemeClr val="tx1"/>
                </a:solidFill>
              </a:rPr>
              <a:t>CODAP</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2866466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Link Zum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solidFill>
                  <a:srgbClr val="327D87"/>
                </a:solidFill>
              </a:rPr>
              <a:t>https://</a:t>
            </a:r>
            <a:r>
              <a:rPr lang="de-DE" u="sng" dirty="0" err="1">
                <a:solidFill>
                  <a:srgbClr val="327D87"/>
                </a:solidFill>
              </a:rPr>
              <a:t>www.youtube.com</a:t>
            </a:r>
            <a:r>
              <a:rPr lang="de-DE" u="sng" dirty="0">
                <a:solidFill>
                  <a:srgbClr val="327D87"/>
                </a:solidFill>
              </a:rPr>
              <a:t>/</a:t>
            </a:r>
            <a:r>
              <a:rPr lang="de-DE" u="sng" dirty="0" err="1">
                <a:solidFill>
                  <a:srgbClr val="327D87"/>
                </a:solidFill>
              </a:rPr>
              <a:t>watch?v</a:t>
            </a:r>
            <a:r>
              <a:rPr lang="de-DE" u="sng" dirty="0">
                <a:solidFill>
                  <a:srgbClr val="327D87"/>
                </a:solidFill>
              </a:rPr>
              <a:t>=2z5H4anfhWM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1907794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Link zu CODAP</a:t>
            </a:r>
          </a:p>
          <a:p>
            <a:r>
              <a:rPr lang="de-DE" dirty="0"/>
              <a:t>http:</a:t>
            </a:r>
            <a:r>
              <a:rPr lang="de-DE" b="1" dirty="0"/>
              <a:t>//</a:t>
            </a:r>
            <a:r>
              <a:rPr lang="de-DE" dirty="0" err="1"/>
              <a:t>tinyurl.com</a:t>
            </a:r>
            <a:r>
              <a:rPr lang="de-DE" dirty="0"/>
              <a:t>/CODAP-primar</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3552180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Kernbotschaft soll die vorherigen Ausführungen zusammenfassen.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43</a:t>
            </a:fld>
            <a:endParaRPr lang="de-DE"/>
          </a:p>
        </p:txBody>
      </p:sp>
    </p:spTree>
    <p:extLst>
      <p:ext uri="{BB962C8B-B14F-4D97-AF65-F5344CB8AC3E}">
        <p14:creationId xmlns:p14="http://schemas.microsoft.com/office/powerpoint/2010/main" val="3096416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t>In diesem Block werden</a:t>
            </a:r>
          </a:p>
          <a:p>
            <a:pPr marL="285750" indent="-285750" algn="l">
              <a:buFont typeface="Arial" panose="020B0604020202020204" pitchFamily="34" charset="0"/>
              <a:buChar char="•"/>
            </a:pPr>
            <a:r>
              <a:rPr lang="de-DE" sz="1600" b="0" dirty="0">
                <a:solidFill>
                  <a:srgbClr val="327D87"/>
                </a:solidFill>
              </a:rPr>
              <a:t>der Datenanalyse-Zyklus, </a:t>
            </a:r>
          </a:p>
          <a:p>
            <a:pPr marL="285750" indent="-285750" algn="l">
              <a:buFont typeface="Arial" panose="020B0604020202020204" pitchFamily="34" charset="0"/>
              <a:buChar char="•"/>
            </a:pPr>
            <a:r>
              <a:rPr lang="de-DE" sz="1600" b="0" dirty="0">
                <a:solidFill>
                  <a:srgbClr val="327D87"/>
                </a:solidFill>
              </a:rPr>
              <a:t>die </a:t>
            </a:r>
            <a:r>
              <a:rPr lang="de-DE" sz="1200" b="0" dirty="0"/>
              <a:t>Förderung von Datenkompetenz in der Primarstufe, sowie </a:t>
            </a:r>
          </a:p>
          <a:p>
            <a:pPr marL="171450" indent="-171450" algn="l">
              <a:buFont typeface="Arial" panose="020B0604020202020204" pitchFamily="34" charset="0"/>
              <a:buChar char="•"/>
            </a:pPr>
            <a:r>
              <a:rPr lang="de-DE" sz="1200" b="0" dirty="0"/>
              <a:t>die Ausgangslage und unterrichtspraktische Hinweise in einzelnen Phasen der Datenanalyse, </a:t>
            </a:r>
          </a:p>
          <a:p>
            <a:pPr algn="l"/>
            <a:r>
              <a:rPr lang="de-DE" sz="1200" b="0" dirty="0"/>
              <a:t>dargestellt.</a:t>
            </a:r>
            <a:endParaRPr lang="de-DE" sz="1000" b="0" dirty="0"/>
          </a:p>
          <a:p>
            <a:endParaRPr lang="de-DE" b="0" dirty="0"/>
          </a:p>
          <a:p>
            <a:endParaRPr lang="de-DE" b="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55739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4003829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t>Hier werden Normen aus der Fachdidaktik an die Unterrichtspraxis dargestellt, die aber nicht notwendigerweise im Unterrichtsalltag umgesetzt werden.</a:t>
            </a:r>
          </a:p>
        </p:txBody>
      </p:sp>
      <p:sp>
        <p:nvSpPr>
          <p:cNvPr id="4" name="Footer Placeholder 3"/>
          <p:cNvSpPr>
            <a:spLocks noGrp="1"/>
          </p:cNvSpPr>
          <p:nvPr>
            <p:ph type="ftr" sz="quarter" idx="4"/>
          </p:nvPr>
        </p:nvSpPr>
        <p:spPr/>
        <p:txBody>
          <a:bodyPr/>
          <a:lstStyle/>
          <a:p>
            <a:r>
              <a:rPr lang="de-DE"/>
              <a:t>© PIKAS (pikas.dzlm.de) </a:t>
            </a:r>
          </a:p>
          <a:p>
            <a:r>
              <a:rPr lang="de-DE"/>
              <a:t>
</a:t>
            </a:r>
          </a:p>
        </p:txBody>
      </p:sp>
      <p:sp>
        <p:nvSpPr>
          <p:cNvPr id="5" name="Slide Number Placehold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241506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folgenden werden die verschiedenen Phasen des Datenanalyse-Zyklus durchlaufen und anhand von Unterrichtsideen dargestellt.</a:t>
            </a:r>
          </a:p>
          <a:p>
            <a:endParaRPr lang="de-DE" dirty="0"/>
          </a:p>
          <a:p>
            <a:r>
              <a:rPr lang="de-DE" dirty="0"/>
              <a:t>Grundlegende Hintergrundinformationen finden sich hier:</a:t>
            </a:r>
          </a:p>
          <a:p>
            <a:endParaRPr lang="de-DE" dirty="0"/>
          </a:p>
          <a:p>
            <a:pPr marL="171450" indent="-171450">
              <a:buFont typeface="Arial" panose="020B0604020202020204" pitchFamily="34" charset="0"/>
              <a:buChar char="•"/>
            </a:pPr>
            <a:r>
              <a:rPr lang="de-DE" dirty="0">
                <a:effectLst/>
                <a:latin typeface="Helvetica Neue" panose="02000503000000020004" pitchFamily="2" charset="0"/>
              </a:rPr>
              <a:t>Biehler, R. &amp; Frischemeier, D. (2015). Förderung von Datenkompetenz in der Primarstufe. </a:t>
            </a:r>
            <a:r>
              <a:rPr lang="de-DE" i="1" dirty="0">
                <a:effectLst/>
                <a:latin typeface="Helvetica Neue" panose="02000503000000020004" pitchFamily="2" charset="0"/>
              </a:rPr>
              <a:t>Lernen und Lernstörungen</a:t>
            </a:r>
            <a:r>
              <a:rPr lang="de-DE" dirty="0">
                <a:effectLst/>
                <a:latin typeface="Helvetica Neue" panose="02000503000000020004" pitchFamily="2" charset="0"/>
              </a:rPr>
              <a:t>, </a:t>
            </a:r>
            <a:r>
              <a:rPr lang="de-DE" i="1" dirty="0">
                <a:effectLst/>
                <a:latin typeface="Helvetica Neue" panose="02000503000000020004" pitchFamily="2" charset="0"/>
              </a:rPr>
              <a:t>4(2)</a:t>
            </a:r>
            <a:r>
              <a:rPr lang="de-DE" dirty="0">
                <a:effectLst/>
                <a:latin typeface="Helvetica Neue" panose="02000503000000020004" pitchFamily="2" charset="0"/>
              </a:rPr>
              <a:t>, 131-137.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effectLst/>
                <a:latin typeface="Helvetica Neue" panose="02000503000000020004" pitchFamily="2" charset="0"/>
              </a:rPr>
              <a:t>Frischemeier, D. &amp; Biehler, R. (2020). Statistisches Denken: Von guten Fragen, dem Denken in Verteilungen und sinnvoller Softwareunterstützung. </a:t>
            </a:r>
            <a:r>
              <a:rPr lang="de-DE" i="1" dirty="0">
                <a:effectLst/>
                <a:latin typeface="Helvetica Neue" panose="02000503000000020004" pitchFamily="2" charset="0"/>
              </a:rPr>
              <a:t>Grundschule Mathematik, 65</a:t>
            </a:r>
            <a:r>
              <a:rPr lang="de-DE" dirty="0">
                <a:effectLst/>
                <a:latin typeface="Helvetica Neue" panose="02000503000000020004" pitchFamily="2" charset="0"/>
              </a:rPr>
              <a:t>, 32-35.</a:t>
            </a:r>
          </a:p>
          <a:p>
            <a:r>
              <a:rPr lang="de-DE">
                <a:effectLst/>
                <a:latin typeface="Helvetica Neue" panose="02000503000000020004" pitchFamily="2" charset="0"/>
              </a:rPr>
              <a:t>* Frischemeier</a:t>
            </a:r>
            <a:r>
              <a:rPr lang="de-DE" dirty="0">
                <a:effectLst/>
                <a:latin typeface="Helvetica Neue" panose="02000503000000020004" pitchFamily="2" charset="0"/>
              </a:rPr>
              <a:t>, D. &amp; Walter, D. (2021). Daten für Kinder – Anregungen für das Sammeln, Darstellen und Interpretieren. </a:t>
            </a:r>
            <a:r>
              <a:rPr lang="de-DE" i="1" dirty="0">
                <a:effectLst/>
                <a:latin typeface="Helvetica Neue" panose="02000503000000020004" pitchFamily="2" charset="0"/>
              </a:rPr>
              <a:t>Fördermagazin Grundschule</a:t>
            </a:r>
            <a:r>
              <a:rPr lang="de-DE" dirty="0">
                <a:effectLst/>
                <a:latin typeface="Helvetica Neue" panose="02000503000000020004" pitchFamily="2" charset="0"/>
              </a:rPr>
              <a:t> </a:t>
            </a:r>
            <a:r>
              <a:rPr lang="de-DE" i="1" dirty="0">
                <a:effectLst/>
                <a:latin typeface="Helvetica Neue" panose="02000503000000020004" pitchFamily="2" charset="0"/>
              </a:rPr>
              <a:t>4</a:t>
            </a:r>
            <a:r>
              <a:rPr lang="de-DE" dirty="0">
                <a:effectLst/>
                <a:latin typeface="Helvetica Neue" panose="02000503000000020004" pitchFamily="2" charset="0"/>
              </a:rPr>
              <a:t>/2021, 30-36.</a:t>
            </a:r>
          </a:p>
          <a:p>
            <a:r>
              <a:rPr lang="de-DE" dirty="0">
                <a:effectLst/>
                <a:latin typeface="Helvetica Neue" panose="02000503000000020004" pitchFamily="2" charset="0"/>
              </a:rPr>
              <a:t>* Frischemeier, D. &amp; Walter, D. (2021). Daten! Analog und digital? Lernchancen und Grenzen analoger und digitaler Medien. </a:t>
            </a:r>
            <a:r>
              <a:rPr lang="de-DE" i="1" dirty="0">
                <a:effectLst/>
                <a:latin typeface="Helvetica Neue" panose="02000503000000020004" pitchFamily="2" charset="0"/>
              </a:rPr>
              <a:t>Fördermagazin Grundschule</a:t>
            </a:r>
            <a:r>
              <a:rPr lang="de-DE" dirty="0">
                <a:effectLst/>
                <a:latin typeface="Helvetica Neue" panose="02000503000000020004" pitchFamily="2" charset="0"/>
              </a:rPr>
              <a:t> </a:t>
            </a:r>
            <a:r>
              <a:rPr lang="de-DE" i="1" dirty="0">
                <a:effectLst/>
                <a:latin typeface="Helvetica Neue" panose="02000503000000020004" pitchFamily="2" charset="0"/>
              </a:rPr>
              <a:t>4</a:t>
            </a:r>
            <a:r>
              <a:rPr lang="de-DE" dirty="0">
                <a:effectLst/>
                <a:latin typeface="Helvetica Neue" panose="02000503000000020004" pitchFamily="2" charset="0"/>
              </a:rPr>
              <a:t>/2021, 8-12.</a:t>
            </a:r>
            <a:endParaRPr lang="de-DE" dirty="0"/>
          </a:p>
          <a:p>
            <a:pPr marL="171450" indent="-171450">
              <a:lnSpc>
                <a:spcPct val="100000"/>
              </a:lnSpc>
              <a:buFont typeface="Arial" panose="020B0604020202020204" pitchFamily="34" charset="0"/>
              <a:buChar char="•"/>
            </a:pPr>
            <a:r>
              <a:rPr lang="de-DE" sz="1200" dirty="0">
                <a:effectLst/>
                <a:latin typeface="Helvetica Neue" panose="02000503000000020004" pitchFamily="2" charset="0"/>
              </a:rPr>
              <a:t>Neubert, B. (2012). Leitidee: Daten, Häufigkeit und Wahrscheinlichkeit. </a:t>
            </a:r>
            <a:r>
              <a:rPr lang="de-DE" sz="1200" i="1" dirty="0">
                <a:effectLst/>
                <a:latin typeface="Helvetica Neue" panose="02000503000000020004" pitchFamily="2" charset="0"/>
              </a:rPr>
              <a:t>Aufgabenbeispiele und Impulse für die Grundschule. Offenburg: Mildenberger Verlag</a:t>
            </a:r>
            <a:r>
              <a:rPr lang="de-DE" sz="1200" dirty="0">
                <a:effectLst/>
                <a:latin typeface="Helvetica Neue" panose="02000503000000020004" pitchFamily="2" charset="0"/>
              </a:rPr>
              <a:t>.</a:t>
            </a:r>
            <a:r>
              <a:rPr lang="de-DE" sz="1200" kern="100" dirty="0">
                <a:effectLst/>
                <a:ea typeface="Calibri" panose="020F0502020204030204" pitchFamily="34" charset="0"/>
              </a:rPr>
              <a:t> </a:t>
            </a:r>
          </a:p>
          <a:p>
            <a:pPr marL="171450" indent="-171450">
              <a:lnSpc>
                <a:spcPct val="100000"/>
              </a:lnSpc>
              <a:buFont typeface="Arial" panose="020B0604020202020204" pitchFamily="34" charset="0"/>
              <a:buChar char="•"/>
            </a:pPr>
            <a:r>
              <a:rPr lang="de-DE" sz="1200" b="0" i="0" dirty="0">
                <a:solidFill>
                  <a:srgbClr val="222222"/>
                </a:solidFill>
                <a:effectLst/>
                <a:latin typeface="Arial" panose="020B0604020202020204" pitchFamily="34" charset="0"/>
              </a:rPr>
              <a:t>Sill, H. D., &amp; </a:t>
            </a:r>
            <a:r>
              <a:rPr lang="de-DE" sz="1200" b="0" i="0" dirty="0" err="1">
                <a:solidFill>
                  <a:srgbClr val="222222"/>
                </a:solidFill>
                <a:effectLst/>
                <a:latin typeface="Arial" panose="020B0604020202020204" pitchFamily="34" charset="0"/>
              </a:rPr>
              <a:t>Kurtzmann</a:t>
            </a:r>
            <a:r>
              <a:rPr lang="de-DE" sz="1200" b="0" i="0" dirty="0">
                <a:solidFill>
                  <a:srgbClr val="222222"/>
                </a:solidFill>
                <a:effectLst/>
                <a:latin typeface="Arial" panose="020B0604020202020204" pitchFamily="34" charset="0"/>
              </a:rPr>
              <a:t>, G. (2019). </a:t>
            </a:r>
            <a:r>
              <a:rPr lang="de-DE" sz="1200" b="0" i="1" dirty="0">
                <a:solidFill>
                  <a:srgbClr val="222222"/>
                </a:solidFill>
                <a:effectLst/>
                <a:latin typeface="Arial" panose="020B0604020202020204" pitchFamily="34" charset="0"/>
              </a:rPr>
              <a:t>Didaktik der Stochastik in der Primarstufe</a:t>
            </a:r>
            <a:r>
              <a:rPr lang="de-DE" sz="1200" b="0" i="0" dirty="0">
                <a:solidFill>
                  <a:srgbClr val="222222"/>
                </a:solidFill>
                <a:effectLst/>
                <a:latin typeface="Arial" panose="020B0604020202020204" pitchFamily="34" charset="0"/>
              </a:rPr>
              <a:t>. Springer Spektrum.</a:t>
            </a:r>
            <a:endParaRPr lang="de-DE" sz="1200" kern="100" dirty="0">
              <a:effectLst/>
              <a:ea typeface="Calibri" panose="020F0502020204030204" pitchFamily="34"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47</a:t>
            </a:fld>
            <a:endParaRPr lang="de-DE"/>
          </a:p>
        </p:txBody>
      </p:sp>
    </p:spTree>
    <p:extLst>
      <p:ext uri="{BB962C8B-B14F-4D97-AF65-F5344CB8AC3E}">
        <p14:creationId xmlns:p14="http://schemas.microsoft.com/office/powerpoint/2010/main" val="1464334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Es gibt viele Arten Fragen zu stellen…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2597385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STATISTISCHE FRAGESTELLUNGEN KÖNNEN VERSCHIEDENE „TIEFEN“ HABEN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50</a:t>
            </a:fld>
            <a:endParaRPr lang="de-DE"/>
          </a:p>
        </p:txBody>
      </p:sp>
    </p:spTree>
    <p:extLst>
      <p:ext uri="{BB962C8B-B14F-4D97-AF65-F5344CB8AC3E}">
        <p14:creationId xmlns:p14="http://schemas.microsoft.com/office/powerpoint/2010/main" val="3241928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STATISTISCHE FRAGESTELLUNGEN KÖNNEN VERSCHIEDENE „TIEFEN“ HABEN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51</a:t>
            </a:fld>
            <a:endParaRPr lang="de-DE"/>
          </a:p>
        </p:txBody>
      </p:sp>
    </p:spTree>
    <p:extLst>
      <p:ext uri="{BB962C8B-B14F-4D97-AF65-F5344CB8AC3E}">
        <p14:creationId xmlns:p14="http://schemas.microsoft.com/office/powerpoint/2010/main" val="4267587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folgenden werden Unterrichtsbeispiele gezeigt, wie Fragen in Fragebögen gestaltet sein können und wie diese von Forschungsfragen unterschieden werden. Die gezeigten Beispiele lassen sich in der Art im Unterricht einsetzten.</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1240136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Footer Placeholder 3"/>
          <p:cNvSpPr>
            <a:spLocks noGrp="1"/>
          </p:cNvSpPr>
          <p:nvPr>
            <p:ph type="ftr" sz="quarter" idx="4"/>
          </p:nvPr>
        </p:nvSpPr>
        <p:spPr/>
        <p:txBody>
          <a:bodyPr/>
          <a:lstStyle/>
          <a:p>
            <a:r>
              <a:rPr lang="de-DE"/>
              <a:t>© PIKAS (pikas.dzlm.de) </a:t>
            </a:r>
          </a:p>
          <a:p>
            <a:r>
              <a:rPr lang="de-DE"/>
              <a:t>
</a:t>
            </a:r>
          </a:p>
        </p:txBody>
      </p:sp>
      <p:sp>
        <p:nvSpPr>
          <p:cNvPr id="5" name="Slide Number Placeholder 4"/>
          <p:cNvSpPr>
            <a:spLocks noGrp="1"/>
          </p:cNvSpPr>
          <p:nvPr>
            <p:ph type="sldNum" sz="quarter" idx="5"/>
          </p:nvPr>
        </p:nvSpPr>
        <p:spPr/>
        <p:txBody>
          <a:bodyPr/>
          <a:lstStyle/>
          <a:p>
            <a:fld id="{C2F1FC34-C851-E548-AB94-15AC694A075D}" type="slidenum">
              <a:rPr lang="de-DE" smtClean="0"/>
              <a:t>56</a:t>
            </a:fld>
            <a:endParaRPr lang="de-DE"/>
          </a:p>
        </p:txBody>
      </p:sp>
    </p:spTree>
    <p:extLst>
      <p:ext uri="{BB962C8B-B14F-4D97-AF65-F5344CB8AC3E}">
        <p14:creationId xmlns:p14="http://schemas.microsoft.com/office/powerpoint/2010/main" val="2100669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Hier kann der Unterschied zwischen Forschungsfragen und Fragebogenfragen für Kinder deutlich gemacht werden.</a:t>
            </a:r>
          </a:p>
        </p:txBody>
      </p:sp>
      <p:sp>
        <p:nvSpPr>
          <p:cNvPr id="4" name="Footer Placeholder 3"/>
          <p:cNvSpPr>
            <a:spLocks noGrp="1"/>
          </p:cNvSpPr>
          <p:nvPr>
            <p:ph type="ftr" sz="quarter" idx="4"/>
          </p:nvPr>
        </p:nvSpPr>
        <p:spPr/>
        <p:txBody>
          <a:bodyPr/>
          <a:lstStyle/>
          <a:p>
            <a:r>
              <a:rPr lang="de-DE"/>
              <a:t>© PIKAS (pikas.dzlm.de) </a:t>
            </a:r>
          </a:p>
          <a:p>
            <a:r>
              <a:rPr lang="de-DE"/>
              <a:t>
</a:t>
            </a:r>
          </a:p>
        </p:txBody>
      </p:sp>
      <p:sp>
        <p:nvSpPr>
          <p:cNvPr id="5" name="Slide Number Placeholder 4"/>
          <p:cNvSpPr>
            <a:spLocks noGrp="1"/>
          </p:cNvSpPr>
          <p:nvPr>
            <p:ph type="sldNum" sz="quarter" idx="5"/>
          </p:nvPr>
        </p:nvSpPr>
        <p:spPr/>
        <p:txBody>
          <a:bodyPr/>
          <a:lstStyle/>
          <a:p>
            <a:fld id="{C2F1FC34-C851-E548-AB94-15AC694A075D}" type="slidenum">
              <a:rPr lang="de-DE" smtClean="0"/>
              <a:t>57</a:t>
            </a:fld>
            <a:endParaRPr lang="de-DE"/>
          </a:p>
        </p:txBody>
      </p:sp>
    </p:spTree>
    <p:extLst>
      <p:ext uri="{BB962C8B-B14F-4D97-AF65-F5344CB8AC3E}">
        <p14:creationId xmlns:p14="http://schemas.microsoft.com/office/powerpoint/2010/main" val="4075567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Footer Placeholder 3"/>
          <p:cNvSpPr>
            <a:spLocks noGrp="1"/>
          </p:cNvSpPr>
          <p:nvPr>
            <p:ph type="ftr" sz="quarter" idx="4"/>
          </p:nvPr>
        </p:nvSpPr>
        <p:spPr/>
        <p:txBody>
          <a:bodyPr/>
          <a:lstStyle/>
          <a:p>
            <a:r>
              <a:rPr lang="de-DE"/>
              <a:t>© PIKAS (pikas.dzlm.de) </a:t>
            </a:r>
          </a:p>
          <a:p>
            <a:r>
              <a:rPr lang="de-DE"/>
              <a:t>
</a:t>
            </a:r>
          </a:p>
        </p:txBody>
      </p:sp>
      <p:sp>
        <p:nvSpPr>
          <p:cNvPr id="5" name="Slide Number Placeholder 4"/>
          <p:cNvSpPr>
            <a:spLocks noGrp="1"/>
          </p:cNvSpPr>
          <p:nvPr>
            <p:ph type="sldNum" sz="quarter" idx="5"/>
          </p:nvPr>
        </p:nvSpPr>
        <p:spPr/>
        <p:txBody>
          <a:bodyPr/>
          <a:lstStyle/>
          <a:p>
            <a:fld id="{C2F1FC34-C851-E548-AB94-15AC694A075D}" type="slidenum">
              <a:rPr lang="de-DE" smtClean="0"/>
              <a:t>58</a:t>
            </a:fld>
            <a:endParaRPr lang="de-DE"/>
          </a:p>
        </p:txBody>
      </p:sp>
    </p:spTree>
    <p:extLst>
      <p:ext uri="{BB962C8B-B14F-4D97-AF65-F5344CB8AC3E}">
        <p14:creationId xmlns:p14="http://schemas.microsoft.com/office/powerpoint/2010/main" val="3322674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Footer Placeholder 3"/>
          <p:cNvSpPr>
            <a:spLocks noGrp="1"/>
          </p:cNvSpPr>
          <p:nvPr>
            <p:ph type="ftr" sz="quarter" idx="4"/>
          </p:nvPr>
        </p:nvSpPr>
        <p:spPr/>
        <p:txBody>
          <a:bodyPr/>
          <a:lstStyle/>
          <a:p>
            <a:r>
              <a:rPr lang="de-DE"/>
              <a:t>© PIKAS (pikas.dzlm.de) </a:t>
            </a:r>
          </a:p>
          <a:p>
            <a:r>
              <a:rPr lang="de-DE"/>
              <a:t>
</a:t>
            </a:r>
          </a:p>
        </p:txBody>
      </p:sp>
      <p:sp>
        <p:nvSpPr>
          <p:cNvPr id="5" name="Slide Number Placeholder 4"/>
          <p:cNvSpPr>
            <a:spLocks noGrp="1"/>
          </p:cNvSpPr>
          <p:nvPr>
            <p:ph type="sldNum" sz="quarter" idx="5"/>
          </p:nvPr>
        </p:nvSpPr>
        <p:spPr/>
        <p:txBody>
          <a:bodyPr/>
          <a:lstStyle/>
          <a:p>
            <a:fld id="{C2F1FC34-C851-E548-AB94-15AC694A075D}" type="slidenum">
              <a:rPr lang="de-DE" smtClean="0"/>
              <a:t>59</a:t>
            </a:fld>
            <a:endParaRPr lang="de-DE"/>
          </a:p>
        </p:txBody>
      </p:sp>
    </p:spTree>
    <p:extLst>
      <p:ext uri="{BB962C8B-B14F-4D97-AF65-F5344CB8AC3E}">
        <p14:creationId xmlns:p14="http://schemas.microsoft.com/office/powerpoint/2010/main" val="2988764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Footer Placeholder 3"/>
          <p:cNvSpPr>
            <a:spLocks noGrp="1"/>
          </p:cNvSpPr>
          <p:nvPr>
            <p:ph type="ftr" sz="quarter" idx="4"/>
          </p:nvPr>
        </p:nvSpPr>
        <p:spPr/>
        <p:txBody>
          <a:bodyPr/>
          <a:lstStyle/>
          <a:p>
            <a:r>
              <a:rPr lang="de-DE"/>
              <a:t>© PIKAS (pikas.dzlm.de) </a:t>
            </a:r>
          </a:p>
          <a:p>
            <a:r>
              <a:rPr lang="de-DE"/>
              <a:t>
</a:t>
            </a:r>
          </a:p>
        </p:txBody>
      </p:sp>
      <p:sp>
        <p:nvSpPr>
          <p:cNvPr id="5" name="Slide Number Placeholder 4"/>
          <p:cNvSpPr>
            <a:spLocks noGrp="1"/>
          </p:cNvSpPr>
          <p:nvPr>
            <p:ph type="sldNum" sz="quarter" idx="5"/>
          </p:nvPr>
        </p:nvSpPr>
        <p:spPr/>
        <p:txBody>
          <a:bodyPr/>
          <a:lstStyle/>
          <a:p>
            <a:fld id="{C2F1FC34-C851-E548-AB94-15AC694A075D}" type="slidenum">
              <a:rPr lang="de-DE" smtClean="0"/>
              <a:t>60</a:t>
            </a:fld>
            <a:endParaRPr lang="de-DE"/>
          </a:p>
        </p:txBody>
      </p:sp>
    </p:spTree>
    <p:extLst>
      <p:ext uri="{BB962C8B-B14F-4D97-AF65-F5344CB8AC3E}">
        <p14:creationId xmlns:p14="http://schemas.microsoft.com/office/powerpoint/2010/main" val="22234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Was soll im Bereich „Daten“ in der Primarstufe vermittelt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Hier wird der Status quo der neuen Bildungsstandards gezeigt. Positiv zu erwähnen ist, dass die hervorgehobenen Stellen jetzt konkret aufgeführt werden.</a:t>
            </a:r>
            <a:endParaRPr lang="de-DE" u="sng"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hlinkClick r:id="rId3"/>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3223645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600" dirty="0">
                <a:solidFill>
                  <a:srgbClr val="327D87"/>
                </a:solidFill>
              </a:rPr>
              <a:t>In der nächsten Phasen wird das  </a:t>
            </a:r>
          </a:p>
          <a:p>
            <a:pPr marL="285750" indent="-285750" algn="l">
              <a:buFont typeface="Arial" panose="020B0604020202020204" pitchFamily="34" charset="0"/>
              <a:buChar char="•"/>
            </a:pPr>
            <a:r>
              <a:rPr lang="de-DE" sz="1600" dirty="0">
                <a:solidFill>
                  <a:srgbClr val="327D87"/>
                </a:solidFill>
              </a:rPr>
              <a:t>Erstellen von Diagrammen und </a:t>
            </a:r>
          </a:p>
          <a:p>
            <a:pPr marL="285750" indent="-285750" algn="l">
              <a:buFont typeface="Arial" panose="020B0604020202020204" pitchFamily="34" charset="0"/>
              <a:buChar char="•"/>
            </a:pPr>
            <a:r>
              <a:rPr lang="de-DE" sz="1600" dirty="0">
                <a:solidFill>
                  <a:srgbClr val="327D87"/>
                </a:solidFill>
              </a:rPr>
              <a:t>das Lesen und Interpretieren der Diagramme </a:t>
            </a:r>
          </a:p>
          <a:p>
            <a:pPr algn="l"/>
            <a:r>
              <a:rPr lang="de-DE" sz="1200" dirty="0"/>
              <a:t>u.a. durch </a:t>
            </a:r>
          </a:p>
          <a:p>
            <a:pPr marL="171450" indent="-171450" algn="l">
              <a:buFont typeface="Arial" panose="020B0604020202020204" pitchFamily="34" charset="0"/>
              <a:buChar char="•"/>
            </a:pPr>
            <a:r>
              <a:rPr lang="de-DE" sz="1200" dirty="0"/>
              <a:t>Säulen-/ Balkendiagramme</a:t>
            </a:r>
          </a:p>
          <a:p>
            <a:pPr marL="171450" indent="-171450" algn="l">
              <a:buFont typeface="Arial" panose="020B0604020202020204" pitchFamily="34" charset="0"/>
              <a:buChar char="•"/>
            </a:pPr>
            <a:r>
              <a:rPr lang="de-DE" sz="1200" dirty="0"/>
              <a:t>Kreisdiagramme</a:t>
            </a:r>
          </a:p>
          <a:p>
            <a:pPr marL="171450" indent="-171450" algn="l">
              <a:buFont typeface="Arial" panose="020B0604020202020204" pitchFamily="34" charset="0"/>
              <a:buChar char="•"/>
            </a:pPr>
            <a:r>
              <a:rPr lang="de-DE" sz="1200" dirty="0"/>
              <a:t>Eindimensionale Streudiagramme </a:t>
            </a:r>
          </a:p>
          <a:p>
            <a:pPr marL="171450" indent="-171450" algn="l">
              <a:buFont typeface="Arial" panose="020B0604020202020204" pitchFamily="34" charset="0"/>
              <a:buChar char="•"/>
            </a:pPr>
            <a:r>
              <a:rPr lang="de-DE" sz="1200" dirty="0"/>
              <a:t>„Verteilungsvergleichsgraphiken“</a:t>
            </a:r>
            <a:endParaRPr lang="de-DE" sz="1000" dirty="0"/>
          </a:p>
          <a:p>
            <a:pPr algn="l"/>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a:p>
        </p:txBody>
      </p:sp>
    </p:spTree>
    <p:extLst>
      <p:ext uri="{BB962C8B-B14F-4D97-AF65-F5344CB8AC3E}">
        <p14:creationId xmlns:p14="http://schemas.microsoft.com/office/powerpoint/2010/main" val="900150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lnSpc>
                <a:spcPct val="100000"/>
              </a:lnSpc>
            </a:pPr>
            <a:r>
              <a:rPr lang="de-DE" sz="1600" dirty="0">
                <a:solidFill>
                  <a:srgbClr val="327D87"/>
                </a:solidFill>
              </a:rPr>
              <a:t>Interpretation der Ergebnisse bedeutet:</a:t>
            </a:r>
          </a:p>
          <a:p>
            <a:pPr algn="l">
              <a:lnSpc>
                <a:spcPct val="100000"/>
              </a:lnSpc>
            </a:pPr>
            <a:endParaRPr lang="de-DE" sz="1600" dirty="0">
              <a:solidFill>
                <a:srgbClr val="327D87"/>
              </a:solidFill>
            </a:endParaRPr>
          </a:p>
          <a:p>
            <a:pPr algn="l">
              <a:lnSpc>
                <a:spcPct val="100000"/>
              </a:lnSpc>
            </a:pPr>
            <a:r>
              <a:rPr lang="de-DE" sz="1600" dirty="0">
                <a:solidFill>
                  <a:srgbClr val="327D87"/>
                </a:solidFill>
              </a:rPr>
              <a:t>Lesen und Interpretieren von Daten, die in Form von z.B. (Säulen-) Diagramme darstellt werden</a:t>
            </a:r>
          </a:p>
          <a:p>
            <a:pPr algn="l">
              <a:lnSpc>
                <a:spcPct val="100000"/>
              </a:lnSpc>
            </a:pPr>
            <a:endParaRPr lang="de-DE" sz="1800" dirty="0">
              <a:solidFill>
                <a:srgbClr val="327D87"/>
              </a:solidFill>
            </a:endParaRPr>
          </a:p>
          <a:p>
            <a:pPr algn="l">
              <a:lnSpc>
                <a:spcPct val="100000"/>
              </a:lnSpc>
            </a:pPr>
            <a:r>
              <a:rPr lang="de-DE" sz="1200" b="1" dirty="0"/>
              <a:t>Die Entwicklung des Verständnisses graphischer Darstellungen kann wie folgt unterschieden werden</a:t>
            </a:r>
          </a:p>
          <a:p>
            <a:pPr algn="l">
              <a:lnSpc>
                <a:spcPct val="100000"/>
              </a:lnSpc>
            </a:pPr>
            <a:endParaRPr lang="de-DE" sz="1200" b="1" dirty="0"/>
          </a:p>
          <a:p>
            <a:pPr algn="l">
              <a:lnSpc>
                <a:spcPct val="100000"/>
              </a:lnSpc>
            </a:pPr>
            <a:r>
              <a:rPr lang="de-DE" sz="1200" dirty="0"/>
              <a:t>Reading </a:t>
            </a:r>
            <a:r>
              <a:rPr lang="de-DE" sz="1200" dirty="0" err="1"/>
              <a:t>the</a:t>
            </a:r>
            <a:r>
              <a:rPr lang="de-DE" sz="1200" dirty="0"/>
              <a:t> </a:t>
            </a:r>
            <a:r>
              <a:rPr lang="de-DE" sz="1200" dirty="0" err="1"/>
              <a:t>data</a:t>
            </a:r>
            <a:endParaRPr lang="de-DE" sz="1200" dirty="0"/>
          </a:p>
          <a:p>
            <a:pPr algn="l">
              <a:lnSpc>
                <a:spcPct val="100000"/>
              </a:lnSpc>
            </a:pPr>
            <a:r>
              <a:rPr lang="de-DE" sz="1200" dirty="0"/>
              <a:t>Reading </a:t>
            </a:r>
            <a:r>
              <a:rPr lang="de-DE" sz="1200" dirty="0" err="1"/>
              <a:t>between</a:t>
            </a:r>
            <a:r>
              <a:rPr lang="de-DE" sz="1200" dirty="0"/>
              <a:t> </a:t>
            </a:r>
            <a:r>
              <a:rPr lang="de-DE" sz="1200" dirty="0" err="1"/>
              <a:t>the</a:t>
            </a:r>
            <a:r>
              <a:rPr lang="de-DE" sz="1200" dirty="0"/>
              <a:t> </a:t>
            </a:r>
            <a:r>
              <a:rPr lang="de-DE" sz="1200" dirty="0" err="1"/>
              <a:t>data</a:t>
            </a:r>
            <a:endParaRPr lang="de-DE" sz="1200" dirty="0"/>
          </a:p>
          <a:p>
            <a:pPr algn="l">
              <a:lnSpc>
                <a:spcPct val="100000"/>
              </a:lnSpc>
            </a:pPr>
            <a:r>
              <a:rPr lang="de-DE" sz="1200" dirty="0"/>
              <a:t>Reading </a:t>
            </a:r>
            <a:r>
              <a:rPr lang="de-DE" sz="1200" dirty="0" err="1"/>
              <a:t>beyond</a:t>
            </a:r>
            <a:r>
              <a:rPr lang="de-DE" sz="1200" dirty="0"/>
              <a:t> </a:t>
            </a:r>
            <a:r>
              <a:rPr lang="de-DE" sz="1200" dirty="0" err="1"/>
              <a:t>the</a:t>
            </a:r>
            <a:r>
              <a:rPr lang="de-DE" sz="1200" dirty="0"/>
              <a:t> </a:t>
            </a:r>
            <a:r>
              <a:rPr lang="de-DE" sz="1200" dirty="0" err="1"/>
              <a:t>data</a:t>
            </a:r>
            <a:endParaRPr lang="de-DE" sz="1200" dirty="0"/>
          </a:p>
          <a:p>
            <a:pPr algn="l">
              <a:lnSpc>
                <a:spcPct val="100000"/>
              </a:lnSpc>
            </a:pPr>
            <a:endParaRPr lang="de-DE" sz="1200" dirty="0"/>
          </a:p>
          <a:p>
            <a:pPr algn="l">
              <a:lnSpc>
                <a:spcPct val="100000"/>
              </a:lnSpc>
            </a:pPr>
            <a:r>
              <a:rPr lang="de-DE" sz="1200" dirty="0"/>
              <a:t>Diese werden im Folgenden exemplarisch aufgezeigt…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74</a:t>
            </a:fld>
            <a:endParaRPr lang="de-DE"/>
          </a:p>
        </p:txBody>
      </p:sp>
    </p:spTree>
    <p:extLst>
      <p:ext uri="{BB962C8B-B14F-4D97-AF65-F5344CB8AC3E}">
        <p14:creationId xmlns:p14="http://schemas.microsoft.com/office/powerpoint/2010/main" val="3048093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Kernbotschaft soll die vorherigen Ausführungen zusammenfassen.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83</a:t>
            </a:fld>
            <a:endParaRPr lang="de-DE"/>
          </a:p>
        </p:txBody>
      </p:sp>
    </p:spTree>
    <p:extLst>
      <p:ext uri="{BB962C8B-B14F-4D97-AF65-F5344CB8AC3E}">
        <p14:creationId xmlns:p14="http://schemas.microsoft.com/office/powerpoint/2010/main" val="1599899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ist die Überleitung zur Wahrscheinlichkeitsrechnung.</a:t>
            </a:r>
          </a:p>
          <a:p>
            <a:endParaRPr lang="de-DE" dirty="0"/>
          </a:p>
          <a:p>
            <a:r>
              <a:rPr lang="de-DE" dirty="0"/>
              <a:t>Zur Info</a:t>
            </a:r>
            <a:r>
              <a:rPr lang="de-DE" dirty="0">
                <a:sym typeface="Wingdings" pitchFamily="2" charset="2"/>
              </a:rPr>
              <a:t> (Hintergrund):</a:t>
            </a:r>
          </a:p>
          <a:p>
            <a:r>
              <a:rPr lang="de-DE" dirty="0">
                <a:sym typeface="Wingdings" pitchFamily="2" charset="2"/>
              </a:rPr>
              <a:t>In der Primarstufe lässt sich zwischen dem subjektiven, theoretischen und </a:t>
            </a:r>
            <a:r>
              <a:rPr lang="de-DE" dirty="0" err="1">
                <a:sym typeface="Wingdings" pitchFamily="2" charset="2"/>
              </a:rPr>
              <a:t>frequentisitschen</a:t>
            </a:r>
            <a:r>
              <a:rPr lang="de-DE" dirty="0">
                <a:sym typeface="Wingdings" pitchFamily="2" charset="2"/>
              </a:rPr>
              <a:t> Wahrscheinlichkeitsbegriff unterscheiden – mit Blick auf einen datenorientierten Unterricht sowie den Einsatz digitaler Werkzeuge bietet sich hier nur die Thematisierung des </a:t>
            </a:r>
            <a:r>
              <a:rPr lang="de-DE" dirty="0" err="1">
                <a:sym typeface="Wingdings" pitchFamily="2" charset="2"/>
              </a:rPr>
              <a:t>frequentistischen</a:t>
            </a:r>
            <a:r>
              <a:rPr lang="de-DE" dirty="0">
                <a:sym typeface="Wingdings" pitchFamily="2" charset="2"/>
              </a:rPr>
              <a:t> Wahrscheinlichkeitsbegriffs an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84</a:t>
            </a:fld>
            <a:endParaRPr lang="de-DE"/>
          </a:p>
        </p:txBody>
      </p:sp>
    </p:spTree>
    <p:extLst>
      <p:ext uri="{BB962C8B-B14F-4D97-AF65-F5344CB8AC3E}">
        <p14:creationId xmlns:p14="http://schemas.microsoft.com/office/powerpoint/2010/main" val="2197034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wird noch einmal ein normativer Blick in die neuen Bildungsstandards geworfen, um die Frage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„Was soll im Bereich „Wahrscheinlichkeit“ in der Primarstufe vermittelt werden?“ zu klären.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86</a:t>
            </a:fld>
            <a:endParaRPr lang="de-DE"/>
          </a:p>
        </p:txBody>
      </p:sp>
    </p:spTree>
    <p:extLst>
      <p:ext uri="{BB962C8B-B14F-4D97-AF65-F5344CB8AC3E}">
        <p14:creationId xmlns:p14="http://schemas.microsoft.com/office/powerpoint/2010/main" val="2455866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wird der fachliche Hintergrund (Gesetz der großen Zahlen) kurz dargestellt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87</a:t>
            </a:fld>
            <a:endParaRPr lang="de-DE"/>
          </a:p>
        </p:txBody>
      </p:sp>
    </p:spTree>
    <p:extLst>
      <p:ext uri="{BB962C8B-B14F-4D97-AF65-F5344CB8AC3E}">
        <p14:creationId xmlns:p14="http://schemas.microsoft.com/office/powerpoint/2010/main" val="2882975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beiden Fragen können als offene Fragen formuliert werden, um die Teilnehmenden zu aktivieren:</a:t>
            </a:r>
          </a:p>
          <a:p>
            <a:pPr marL="285750" indent="-285750">
              <a:lnSpc>
                <a:spcPct val="100000"/>
              </a:lnSpc>
              <a:buFont typeface="Arial" panose="020B0604020202020204" pitchFamily="34" charset="0"/>
              <a:buChar char="•"/>
            </a:pPr>
            <a:r>
              <a:rPr lang="de-DE" dirty="0"/>
              <a:t>Erfahrung zunächst händisch </a:t>
            </a:r>
            <a:r>
              <a:rPr lang="de-DE" dirty="0">
                <a:sym typeface="Wingdings" panose="05000000000000000000" pitchFamily="2" charset="2"/>
              </a:rPr>
              <a:t></a:t>
            </a:r>
            <a:r>
              <a:rPr lang="de-DE" dirty="0"/>
              <a:t> dann: Computereinsatz?</a:t>
            </a:r>
          </a:p>
          <a:p>
            <a:pPr marL="285750" indent="-285750">
              <a:lnSpc>
                <a:spcPct val="100000"/>
              </a:lnSpc>
              <a:buFont typeface="Arial" panose="020B0604020202020204" pitchFamily="34" charset="0"/>
              <a:buChar char="•"/>
            </a:pPr>
            <a:r>
              <a:rPr lang="de-DE" dirty="0"/>
              <a:t>Und was ist mit relativen Häufigkeiten?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88</a:t>
            </a:fld>
            <a:endParaRPr lang="de-DE"/>
          </a:p>
        </p:txBody>
      </p:sp>
    </p:spTree>
    <p:extLst>
      <p:ext uri="{BB962C8B-B14F-4D97-AF65-F5344CB8AC3E}">
        <p14:creationId xmlns:p14="http://schemas.microsoft.com/office/powerpoint/2010/main" val="786316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Footer Placeholder 3"/>
          <p:cNvSpPr>
            <a:spLocks noGrp="1"/>
          </p:cNvSpPr>
          <p:nvPr>
            <p:ph type="ftr" sz="quarter" idx="4"/>
          </p:nvPr>
        </p:nvSpPr>
        <p:spPr/>
        <p:txBody>
          <a:bodyPr/>
          <a:lstStyle/>
          <a:p>
            <a:r>
              <a:rPr lang="de-DE"/>
              <a:t>© PIKAS (pikas.dzlm.de) </a:t>
            </a:r>
          </a:p>
          <a:p>
            <a:r>
              <a:rPr lang="de-DE"/>
              <a:t>
</a:t>
            </a:r>
          </a:p>
        </p:txBody>
      </p:sp>
      <p:sp>
        <p:nvSpPr>
          <p:cNvPr id="5" name="Slide Number Placeholder 4"/>
          <p:cNvSpPr>
            <a:spLocks noGrp="1"/>
          </p:cNvSpPr>
          <p:nvPr>
            <p:ph type="sldNum" sz="quarter" idx="5"/>
          </p:nvPr>
        </p:nvSpPr>
        <p:spPr/>
        <p:txBody>
          <a:bodyPr/>
          <a:lstStyle/>
          <a:p>
            <a:fld id="{C2F1FC34-C851-E548-AB94-15AC694A075D}" type="slidenum">
              <a:rPr lang="de-DE" smtClean="0"/>
              <a:t>89</a:t>
            </a:fld>
            <a:endParaRPr lang="de-DE"/>
          </a:p>
        </p:txBody>
      </p:sp>
    </p:spTree>
    <p:extLst>
      <p:ext uri="{BB962C8B-B14F-4D97-AF65-F5344CB8AC3E}">
        <p14:creationId xmlns:p14="http://schemas.microsoft.com/office/powerpoint/2010/main" val="3596248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Dies kann optional kurz präsentiert werden – Vorzüge digitaler Medien (hier insbesondere Unterstützungspotential von </a:t>
            </a:r>
            <a:r>
              <a:rPr lang="de-DE" dirty="0" err="1"/>
              <a:t>TinkerPlots</a:t>
            </a:r>
            <a:r>
              <a:rPr lang="de-DE" dirty="0"/>
              <a:t>) bei der Hinführung zum </a:t>
            </a:r>
            <a:r>
              <a:rPr lang="de-DE" dirty="0" err="1"/>
              <a:t>frequentistischen</a:t>
            </a:r>
            <a:r>
              <a:rPr lang="de-DE" dirty="0"/>
              <a:t> Wahrscheinlichkeitsbegriff</a:t>
            </a:r>
          </a:p>
        </p:txBody>
      </p:sp>
      <p:sp>
        <p:nvSpPr>
          <p:cNvPr id="4" name="Footer Placeholder 3"/>
          <p:cNvSpPr>
            <a:spLocks noGrp="1"/>
          </p:cNvSpPr>
          <p:nvPr>
            <p:ph type="ftr" sz="quarter" idx="4"/>
          </p:nvPr>
        </p:nvSpPr>
        <p:spPr/>
        <p:txBody>
          <a:bodyPr/>
          <a:lstStyle/>
          <a:p>
            <a:r>
              <a:rPr lang="de-DE"/>
              <a:t>© PIKAS (pikas.dzlm.de) </a:t>
            </a:r>
          </a:p>
          <a:p>
            <a:r>
              <a:rPr lang="de-DE"/>
              <a:t>
</a:t>
            </a:r>
          </a:p>
        </p:txBody>
      </p:sp>
      <p:sp>
        <p:nvSpPr>
          <p:cNvPr id="5" name="Slide Number Placeholder 4"/>
          <p:cNvSpPr>
            <a:spLocks noGrp="1"/>
          </p:cNvSpPr>
          <p:nvPr>
            <p:ph type="sldNum" sz="quarter" idx="5"/>
          </p:nvPr>
        </p:nvSpPr>
        <p:spPr/>
        <p:txBody>
          <a:bodyPr/>
          <a:lstStyle/>
          <a:p>
            <a:fld id="{C2F1FC34-C851-E548-AB94-15AC694A075D}" type="slidenum">
              <a:rPr lang="de-DE" smtClean="0"/>
              <a:t>90</a:t>
            </a:fld>
            <a:endParaRPr lang="de-DE"/>
          </a:p>
        </p:txBody>
      </p:sp>
    </p:spTree>
    <p:extLst>
      <p:ext uri="{BB962C8B-B14F-4D97-AF65-F5344CB8AC3E}">
        <p14:creationId xmlns:p14="http://schemas.microsoft.com/office/powerpoint/2010/main" val="734830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kurzen Einblick in die Komponenten der Zufallsmaschine in </a:t>
            </a:r>
            <a:r>
              <a:rPr lang="de-DE" dirty="0" err="1"/>
              <a:t>TinkerPlots</a:t>
            </a:r>
            <a:r>
              <a:rPr lang="de-DE" dirty="0"/>
              <a:t> geben – das kann auf zwei verschiedenen Weisen geschehen:</a:t>
            </a:r>
          </a:p>
          <a:p>
            <a:endParaRPr lang="de-DE" dirty="0"/>
          </a:p>
          <a:p>
            <a:r>
              <a:rPr lang="de-DE" dirty="0"/>
              <a:t>In diesem Beispiel wir der einfache Münzwurf zehnmal simuliert. Auf den folgenden Folien ist die 100fache und 1000fache Simulation zu sehen. Entweder kann die Durchführung dieses Zufallsexperiments anhand dieser Folien 142-144 oder live im digitalen Werkzeug demonstriert werden. Die Teilnehmenden sollen dabei erkennen, dass die Variabilität der Ergebnisse mit einem größeren Stichprobenumfang abnimmt und somit die 1000fache Simulation einen besseren Schätzwert für die Wahrscheinlichkeit gibt als die 100fache oder 10fache Simulation.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91</a:t>
            </a:fld>
            <a:endParaRPr lang="de-DE"/>
          </a:p>
        </p:txBody>
      </p:sp>
    </p:spTree>
    <p:extLst>
      <p:ext uri="{BB962C8B-B14F-4D97-AF65-F5344CB8AC3E}">
        <p14:creationId xmlns:p14="http://schemas.microsoft.com/office/powerpoint/2010/main" val="811395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soll im Bereich „Daten“ in der Primarstufe vermittelt werden?</a:t>
            </a:r>
            <a:br>
              <a:rPr lang="de-DE" dirty="0"/>
            </a:br>
            <a:endParaRPr lang="de-DE" dirty="0"/>
          </a:p>
          <a:p>
            <a:r>
              <a:rPr lang="de-DE" dirty="0"/>
              <a:t>Auch im aktuellen Lehrplan NRW wurden die digitalen Werkzeuge, sowie Daten zu verbraucherrelevante Themen (Medienverhalten, Ernährungsverhalten, …) konkret genannt.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8459353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kann man die Verteilung des Merkmals Augensumme (1000facher Würfelwurf) demonstrieren.</a:t>
            </a:r>
          </a:p>
          <a:p>
            <a:r>
              <a:rPr lang="de-DE" dirty="0"/>
              <a:t>Ein wichtiger Hinweis ist dass der Vergleich der Häufigkeiten der Augensumme nicht relativ, sondern nur absolut erfolgen kann. Das heißt, dass man beim Vergleich immer die Bezugsmenge (von 1000) miteinbeziehen muss. In diesem Fall heißt es, dass in 149 von 1000 Fällen die Augensumme 6 aufgetreten ist und dass in 76 von 1000 Fällen die Augensumme 10 aufgetreten ist. Eine erste darauf aufbauende Vermutung kann dann sein, dass das Auftreten der Augensumme 6 wahrscheinlicher ist als das Auftreten der Augensumme 10. Eine Erklärung kann dann (mit Blick auf den theoretischen Wahrscheinlichkeitsbegriff) auf der nächsten Folie gegeben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94</a:t>
            </a:fld>
            <a:endParaRPr lang="de-DE"/>
          </a:p>
        </p:txBody>
      </p:sp>
    </p:spTree>
    <p:extLst>
      <p:ext uri="{BB962C8B-B14F-4D97-AF65-F5344CB8AC3E}">
        <p14:creationId xmlns:p14="http://schemas.microsoft.com/office/powerpoint/2010/main" val="2546903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kann man abschließend sehr schön die Vermutungen, die aus der Auswertung der Daten gewonnen hat, durch theoretische Einsichten begründen – in unserem Beispiel, dass es für die Augensumme 6 fünf (von 36) Möglichkeiten und dass es für die Augensumme 10 drei (von 36) Möglichkeiten gibt und damit das Auftreten der Augensumme 6 wahrscheinlicher ist als das Auftreten der Augensumme 10.</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95</a:t>
            </a:fld>
            <a:endParaRPr lang="de-DE"/>
          </a:p>
        </p:txBody>
      </p:sp>
    </p:spTree>
    <p:extLst>
      <p:ext uri="{BB962C8B-B14F-4D97-AF65-F5344CB8AC3E}">
        <p14:creationId xmlns:p14="http://schemas.microsoft.com/office/powerpoint/2010/main" val="2079545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Kernbotschaft soll die vorherigen Ausführungen zusammenfassen.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96</a:t>
            </a:fld>
            <a:endParaRPr lang="de-DE"/>
          </a:p>
        </p:txBody>
      </p:sp>
    </p:spTree>
    <p:extLst>
      <p:ext uri="{BB962C8B-B14F-4D97-AF65-F5344CB8AC3E}">
        <p14:creationId xmlns:p14="http://schemas.microsoft.com/office/powerpoint/2010/main" val="689726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98</a:t>
            </a:fld>
            <a:endParaRPr lang="de-DE"/>
          </a:p>
        </p:txBody>
      </p:sp>
    </p:spTree>
    <p:extLst>
      <p:ext uri="{BB962C8B-B14F-4D97-AF65-F5344CB8AC3E}">
        <p14:creationId xmlns:p14="http://schemas.microsoft.com/office/powerpoint/2010/main" val="332394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wird einmal der Datenanalyse-Zyklus als kurzer Überblick gezeigt. Mit dieser Folie soll der Datenanalyse-Zyklus mit den Anforderungen des Lehrplans und der Bildungsstandards verzahnt werden. </a:t>
            </a:r>
          </a:p>
          <a:p>
            <a:r>
              <a:rPr lang="de-DE" dirty="0"/>
              <a:t>Der konkrete Zyklus wird zu einem späteren Zeitpunkt konkret dargestellt und mit Beispielen für den Einsatz in der Grundschule erklärt.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2543508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103481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427429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Auf den folgenden Folien werden die Fragen (</a:t>
            </a:r>
            <a:r>
              <a:rPr lang="de-DE" sz="1200" dirty="0">
                <a:solidFill>
                  <a:srgbClr val="327D87"/>
                </a:solidFill>
              </a:rPr>
              <a:t>Welche Darstellungsarten gibt es? Wie kann ich Daten darstellen, aufbereiten oder zusammenfassen?</a:t>
            </a:r>
            <a:r>
              <a:rPr lang="de-DE" dirty="0"/>
              <a:t>) beantwortet.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427851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Footer Placeholder 3"/>
          <p:cNvSpPr>
            <a:spLocks noGrp="1"/>
          </p:cNvSpPr>
          <p:nvPr>
            <p:ph type="ftr" sz="quarter" idx="4"/>
          </p:nvPr>
        </p:nvSpPr>
        <p:spPr/>
        <p:txBody>
          <a:bodyPr/>
          <a:lstStyle/>
          <a:p>
            <a:r>
              <a:rPr lang="de-DE"/>
              <a:t>© PIKAS (pikas.dzlm.de) </a:t>
            </a:r>
          </a:p>
          <a:p>
            <a:r>
              <a:rPr lang="de-DE"/>
              <a:t>
</a:t>
            </a:r>
          </a:p>
        </p:txBody>
      </p:sp>
      <p:sp>
        <p:nvSpPr>
          <p:cNvPr id="5" name="Slide Number Placehold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390263855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hyperlink" Target="https://pikas.dzlm.de/node/1253" TargetMode="Externa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07F59BF-9292-6101-0C7F-B51CADEC237F}"/>
              </a:ext>
            </a:extLst>
          </p:cNvPr>
          <p:cNvPicPr>
            <a:picLocks/>
          </p:cNvPicPr>
          <p:nvPr userDrawn="1"/>
        </p:nvPicPr>
        <p:blipFill>
          <a:blip r:embed="rId2"/>
          <a:stretch>
            <a:fillRect/>
          </a:stretch>
        </p:blipFill>
        <p:spPr>
          <a:xfrm>
            <a:off x="-934848" y="1347370"/>
            <a:ext cx="108324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F64D3765-2FF9-26CD-C4BF-FE7729F9D0C3}"/>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 Seite)</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2C128F3D-AE66-153A-4155-E0E4A80EFCE0}"/>
              </a:ext>
            </a:extLst>
          </p:cNvPr>
          <p:cNvPicPr>
            <a:picLocks noChangeAspect="1"/>
          </p:cNvPicPr>
          <p:nvPr userDrawn="1"/>
        </p:nvPicPr>
        <p:blipFill>
          <a:blip r:embed="rId3"/>
          <a:stretch>
            <a:fillRect/>
          </a:stretch>
        </p:blipFill>
        <p:spPr>
          <a:xfrm>
            <a:off x="181950" y="255678"/>
            <a:ext cx="863673" cy="730800"/>
          </a:xfrm>
          <a:prstGeom prst="rect">
            <a:avLst/>
          </a:prstGeom>
        </p:spPr>
      </p:pic>
    </p:spTree>
    <p:extLst>
      <p:ext uri="{BB962C8B-B14F-4D97-AF65-F5344CB8AC3E}">
        <p14:creationId xmlns:p14="http://schemas.microsoft.com/office/powerpoint/2010/main" val="1868868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September 23</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19" name="Grafik 18">
            <a:extLst>
              <a:ext uri="{FF2B5EF4-FFF2-40B4-BE49-F238E27FC236}">
                <a16:creationId xmlns:a16="http://schemas.microsoft.com/office/drawing/2014/main" id="{A3E145AD-D002-6DE7-D593-B10994ABFB4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Tree>
    <p:extLst>
      <p:ext uri="{BB962C8B-B14F-4D97-AF65-F5344CB8AC3E}">
        <p14:creationId xmlns:p14="http://schemas.microsoft.com/office/powerpoint/2010/main" val="11792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4C8F76DB-3760-07F1-2FD7-713DFBC6F10C}"/>
              </a:ext>
            </a:extLst>
          </p:cNvPr>
          <p:cNvPicPr>
            <a:picLocks noChangeAspect="1"/>
          </p:cNvPicPr>
          <p:nvPr userDrawn="1"/>
        </p:nvPicPr>
        <p:blipFill>
          <a:blip r:embed="rId2"/>
          <a:stretch>
            <a:fillRect/>
          </a:stretch>
        </p:blipFill>
        <p:spPr>
          <a:xfrm>
            <a:off x="145901" y="250352"/>
            <a:ext cx="853010" cy="723600"/>
          </a:xfrm>
          <a:prstGeom prst="rect">
            <a:avLst/>
          </a:prstGeom>
        </p:spPr>
      </p:pic>
      <p:pic>
        <p:nvPicPr>
          <p:cNvPr id="5" name="Grafik 4">
            <a:extLst>
              <a:ext uri="{FF2B5EF4-FFF2-40B4-BE49-F238E27FC236}">
                <a16:creationId xmlns:a16="http://schemas.microsoft.com/office/drawing/2014/main" id="{A86E42F6-4042-A737-7AF2-2EA9F4610F91}"/>
              </a:ext>
            </a:extLst>
          </p:cNvPr>
          <p:cNvPicPr>
            <a:picLocks noChangeAspect="1"/>
          </p:cNvPicPr>
          <p:nvPr userDrawn="1"/>
        </p:nvPicPr>
        <p:blipFill>
          <a:blip r:embed="rId3"/>
          <a:stretch>
            <a:fillRect/>
          </a:stretch>
        </p:blipFill>
        <p:spPr>
          <a:xfrm>
            <a:off x="572406" y="1302155"/>
            <a:ext cx="936000" cy="675669"/>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B98936B-0E8B-2487-737B-4C150D0A6303}"/>
              </a:ext>
            </a:extLst>
          </p:cNvPr>
          <p:cNvPicPr>
            <a:picLocks noChangeAspect="1"/>
          </p:cNvPicPr>
          <p:nvPr userDrawn="1"/>
        </p:nvPicPr>
        <p:blipFill>
          <a:blip r:embed="rId3"/>
          <a:stretch>
            <a:fillRect/>
          </a:stretch>
        </p:blipFill>
        <p:spPr>
          <a:xfrm>
            <a:off x="43592" y="141145"/>
            <a:ext cx="1054210" cy="798706"/>
          </a:xfrm>
          <a:prstGeom prst="rect">
            <a:avLst/>
          </a:prstGeom>
        </p:spPr>
      </p:pic>
    </p:spTree>
    <p:extLst>
      <p:ext uri="{BB962C8B-B14F-4D97-AF65-F5344CB8AC3E}">
        <p14:creationId xmlns:p14="http://schemas.microsoft.com/office/powerpoint/2010/main" val="3634917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21" name="Grafik 20">
            <a:extLst>
              <a:ext uri="{FF2B5EF4-FFF2-40B4-BE49-F238E27FC236}">
                <a16:creationId xmlns:a16="http://schemas.microsoft.com/office/drawing/2014/main" id="{66989DA8-5097-1759-5A78-429D950FEB55}"/>
              </a:ext>
            </a:extLst>
          </p:cNvPr>
          <p:cNvPicPr>
            <a:picLocks noChangeAspect="1"/>
          </p:cNvPicPr>
          <p:nvPr userDrawn="1"/>
        </p:nvPicPr>
        <p:blipFill>
          <a:blip r:embed="rId3"/>
          <a:stretch>
            <a:fillRect/>
          </a:stretch>
        </p:blipFill>
        <p:spPr>
          <a:xfrm>
            <a:off x="174068" y="234857"/>
            <a:ext cx="864000" cy="731077"/>
          </a:xfrm>
          <a:prstGeom prst="rect">
            <a:avLst/>
          </a:prstGeom>
        </p:spPr>
      </p:pic>
    </p:spTree>
    <p:extLst>
      <p:ext uri="{BB962C8B-B14F-4D97-AF65-F5344CB8AC3E}">
        <p14:creationId xmlns:p14="http://schemas.microsoft.com/office/powerpoint/2010/main" val="1270220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20" name="Grafik 19">
            <a:extLst>
              <a:ext uri="{FF2B5EF4-FFF2-40B4-BE49-F238E27FC236}">
                <a16:creationId xmlns:a16="http://schemas.microsoft.com/office/drawing/2014/main" id="{F1E687E9-24B0-FF0E-65AE-BCA1A86E2939}"/>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768381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2" name="Grafik 11">
            <a:extLst>
              <a:ext uri="{FF2B5EF4-FFF2-40B4-BE49-F238E27FC236}">
                <a16:creationId xmlns:a16="http://schemas.microsoft.com/office/drawing/2014/main" id="{962A6D5C-B5DF-BBFE-11D5-D22B42789A64}"/>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820343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693FEAEE-6B37-CE2A-74D3-B4F91BC9BA02}"/>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2"/>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3"/>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4"/>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5"/>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6"/>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16" name="Grafik 15">
            <a:extLst>
              <a:ext uri="{FF2B5EF4-FFF2-40B4-BE49-F238E27FC236}">
                <a16:creationId xmlns:a16="http://schemas.microsoft.com/office/drawing/2014/main" id="{272135E0-5499-62F1-4071-402B17708C75}"/>
              </a:ext>
            </a:extLst>
          </p:cNvPr>
          <p:cNvPicPr>
            <a:picLocks/>
          </p:cNvPicPr>
          <p:nvPr userDrawn="1"/>
        </p:nvPicPr>
        <p:blipFill>
          <a:blip r:embed="rId7"/>
          <a:stretch>
            <a:fillRect/>
          </a:stretch>
        </p:blipFill>
        <p:spPr>
          <a:xfrm>
            <a:off x="4689083" y="1641402"/>
            <a:ext cx="3704400" cy="3873573"/>
          </a:xfrm>
          <a:prstGeom prst="rect">
            <a:avLst/>
          </a:prstGeom>
        </p:spPr>
      </p:pic>
    </p:spTree>
    <p:extLst>
      <p:ext uri="{BB962C8B-B14F-4D97-AF65-F5344CB8AC3E}">
        <p14:creationId xmlns:p14="http://schemas.microsoft.com/office/powerpoint/2010/main" val="4172986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83327"/>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0" name="Rechteck 9">
            <a:extLst>
              <a:ext uri="{FF2B5EF4-FFF2-40B4-BE49-F238E27FC236}">
                <a16:creationId xmlns:a16="http://schemas.microsoft.com/office/drawing/2014/main" id="{B9D77E92-4377-134C-81A1-8ABE87FBCBF4}"/>
              </a:ext>
            </a:extLst>
          </p:cNvPr>
          <p:cNvSpPr/>
          <p:nvPr userDrawn="1"/>
        </p:nvSpPr>
        <p:spPr>
          <a:xfrm>
            <a:off x="5126178" y="57530"/>
            <a:ext cx="3871066"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5" y="499651"/>
            <a:ext cx="4040087"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Tree>
    <p:extLst>
      <p:ext uri="{BB962C8B-B14F-4D97-AF65-F5344CB8AC3E}">
        <p14:creationId xmlns:p14="http://schemas.microsoft.com/office/powerpoint/2010/main" val="2766790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1788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62324CE3-0909-3A05-997E-6862A9C74C8C}"/>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D4319814-6639-D7D7-B02A-77C8F92E4AD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Textfeld 3">
            <a:extLst>
              <a:ext uri="{FF2B5EF4-FFF2-40B4-BE49-F238E27FC236}">
                <a16:creationId xmlns:a16="http://schemas.microsoft.com/office/drawing/2014/main" id="{54B32C65-CD17-D3B6-CA8B-AF8FFEA96321}"/>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5" name="Rechteck 4">
            <a:extLst>
              <a:ext uri="{FF2B5EF4-FFF2-40B4-BE49-F238E27FC236}">
                <a16:creationId xmlns:a16="http://schemas.microsoft.com/office/drawing/2014/main" id="{51C3D3C8-1179-B067-10D3-2D27927B8E8D}"/>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FD870326-4E07-99E3-4F41-A87DB744DA14}"/>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5636041A-A80A-E382-E424-EC75A8BED2AA}"/>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E836DD6D-6D81-31DE-4F75-0457079CEAD2}"/>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674E40B2-ECE7-7898-5E6C-84F24925A8C8}"/>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4A6AEE10-AC3C-CD3A-97BB-495396DDC490}"/>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55F6217D-7A9D-7526-BFDA-FA93B1222ACA}"/>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12" name="Grafik 11">
            <a:extLst>
              <a:ext uri="{FF2B5EF4-FFF2-40B4-BE49-F238E27FC236}">
                <a16:creationId xmlns:a16="http://schemas.microsoft.com/office/drawing/2014/main" id="{911C4CF4-2E6B-7290-6381-B466500A67C6}"/>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13" name="Grafik 12">
            <a:extLst>
              <a:ext uri="{FF2B5EF4-FFF2-40B4-BE49-F238E27FC236}">
                <a16:creationId xmlns:a16="http://schemas.microsoft.com/office/drawing/2014/main" id="{78B2727B-8B19-1303-A057-3F8EFFA9C29F}"/>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14" name="Grafik 13">
            <a:extLst>
              <a:ext uri="{FF2B5EF4-FFF2-40B4-BE49-F238E27FC236}">
                <a16:creationId xmlns:a16="http://schemas.microsoft.com/office/drawing/2014/main" id="{1C508492-BB54-3EBF-80D8-AA09C1503D3C}"/>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15" name="Grafik 14">
            <a:extLst>
              <a:ext uri="{FF2B5EF4-FFF2-40B4-BE49-F238E27FC236}">
                <a16:creationId xmlns:a16="http://schemas.microsoft.com/office/drawing/2014/main" id="{AEBD7542-9FFC-A088-BEB6-EC77A4E4C372}"/>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16" name="Grafik 15">
            <a:extLst>
              <a:ext uri="{FF2B5EF4-FFF2-40B4-BE49-F238E27FC236}">
                <a16:creationId xmlns:a16="http://schemas.microsoft.com/office/drawing/2014/main" id="{F1D41DFE-6D48-175D-91D1-0DFE0E69FB6C}"/>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7" name="Grafik 16">
            <a:extLst>
              <a:ext uri="{FF2B5EF4-FFF2-40B4-BE49-F238E27FC236}">
                <a16:creationId xmlns:a16="http://schemas.microsoft.com/office/drawing/2014/main" id="{96BA4867-AEE0-F89E-60AD-ADD3A547E620}"/>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18" name="Textfeld 17">
            <a:extLst>
              <a:ext uri="{FF2B5EF4-FFF2-40B4-BE49-F238E27FC236}">
                <a16:creationId xmlns:a16="http://schemas.microsoft.com/office/drawing/2014/main" id="{6F1A8E88-0ACE-9E21-789F-0B2CF4FD2758}"/>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19" name="Rechteck 18">
            <a:extLst>
              <a:ext uri="{FF2B5EF4-FFF2-40B4-BE49-F238E27FC236}">
                <a16:creationId xmlns:a16="http://schemas.microsoft.com/office/drawing/2014/main" id="{03387EED-65E7-5C3D-2D31-90AFDA3BEE5D}"/>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EAA61297-AA2C-03B2-A75D-D2B0522D256F}"/>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21" name="Rechteck 20">
            <a:extLst>
              <a:ext uri="{FF2B5EF4-FFF2-40B4-BE49-F238E27FC236}">
                <a16:creationId xmlns:a16="http://schemas.microsoft.com/office/drawing/2014/main" id="{FC872ABB-DFEA-EC4A-F36F-CF20C83EE68E}"/>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a:extLst>
              <a:ext uri="{FF2B5EF4-FFF2-40B4-BE49-F238E27FC236}">
                <a16:creationId xmlns:a16="http://schemas.microsoft.com/office/drawing/2014/main" id="{78FC32D9-97AD-4413-1D68-59D363B5BED8}"/>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2332643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1334171"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5"/>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6"/>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7"/>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8"/>
          <a:stretch>
            <a:fillRect/>
          </a:stretch>
        </p:blipFill>
        <p:spPr>
          <a:xfrm>
            <a:off x="3591088" y="6100772"/>
            <a:ext cx="2207980" cy="242463"/>
          </a:xfrm>
          <a:prstGeom prst="rect">
            <a:avLst/>
          </a:prstGeom>
        </p:spPr>
      </p:pic>
    </p:spTree>
    <p:extLst>
      <p:ext uri="{BB962C8B-B14F-4D97-AF65-F5344CB8AC3E}">
        <p14:creationId xmlns:p14="http://schemas.microsoft.com/office/powerpoint/2010/main" val="2408110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43372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1" name="Grafik 10">
            <a:extLst>
              <a:ext uri="{FF2B5EF4-FFF2-40B4-BE49-F238E27FC236}">
                <a16:creationId xmlns:a16="http://schemas.microsoft.com/office/drawing/2014/main" id="{B96EB093-6204-3DBD-0F93-7B106D7E0A32}"/>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427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19109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301817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69585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CD322BB7-D544-AC10-C3E0-60DBA3548AAC}"/>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3008819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83" r:id="rId3"/>
    <p:sldLayoutId id="2147483697" r:id="rId4"/>
    <p:sldLayoutId id="2147483684" r:id="rId5"/>
    <p:sldLayoutId id="2147483691" r:id="rId6"/>
    <p:sldLayoutId id="2147483689" r:id="rId7"/>
    <p:sldLayoutId id="2147483686" r:id="rId8"/>
    <p:sldLayoutId id="2147483688" r:id="rId9"/>
    <p:sldLayoutId id="2147483661" r:id="rId10"/>
    <p:sldLayoutId id="2147483696" r:id="rId11"/>
    <p:sldLayoutId id="2147483692" r:id="rId12"/>
    <p:sldLayoutId id="2147483693" r:id="rId13"/>
    <p:sldLayoutId id="2147483694" r:id="rId14"/>
    <p:sldLayoutId id="2147483695" r:id="rId15"/>
    <p:sldLayoutId id="2147483666" r:id="rId16"/>
    <p:sldLayoutId id="2147483669" r:id="rId17"/>
    <p:sldLayoutId id="2147483652" r:id="rId18"/>
    <p:sldLayoutId id="2147483668" r:id="rId19"/>
    <p:sldLayoutId id="2147483662" r:id="rId20"/>
    <p:sldLayoutId id="2147483698" r:id="rId21"/>
    <p:sldLayoutId id="2147483699" r:id="rId22"/>
    <p:sldLayoutId id="2147483700" r:id="rId23"/>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hyperlink" Target="https://www.schulentwicklung.nrw.de/lehrplaene/upload/klp_PS/ps_lp_sammelband_2021_08_02.pdf" TargetMode="Externa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hyperlink" Target="http://www.tinkerplots.com/"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hyperlink" Target="https://codap.concord.org/" TargetMode="Externa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tinyurl.com/CODAP-primar"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8.xml"/><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www.tinkerplots.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92.png"/><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8.xml"/><Relationship Id="rId4" Type="http://schemas.openxmlformats.org/officeDocument/2006/relationships/image" Target="../media/image96.png"/></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99.png"/><Relationship Id="rId4" Type="http://schemas.openxmlformats.org/officeDocument/2006/relationships/image" Target="../media/image98.png"/></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a:xfrm>
            <a:off x="272684" y="4457654"/>
            <a:ext cx="8598632" cy="876659"/>
          </a:xfrm>
        </p:spPr>
        <p:txBody>
          <a:bodyPr>
            <a:normAutofit fontScale="92500" lnSpcReduction="20000"/>
          </a:bodyPr>
          <a:lstStyle/>
          <a:p>
            <a:r>
              <a:rPr lang="de-DE" dirty="0"/>
              <a:t>Umgang mit Daten, Häufigkeiten und Wahrscheinlichkeiten digital unterstützen</a:t>
            </a:r>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LERNEN MIT DIGITALEN MEDIEN</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644293-59D8-DED0-5294-A26D5AC77C16}"/>
              </a:ext>
            </a:extLst>
          </p:cNvPr>
          <p:cNvSpPr>
            <a:spLocks noGrp="1"/>
          </p:cNvSpPr>
          <p:nvPr>
            <p:ph type="body" sz="quarter" idx="13"/>
          </p:nvPr>
        </p:nvSpPr>
        <p:spPr>
          <a:xfrm>
            <a:off x="1096266" y="1194030"/>
            <a:ext cx="7525220" cy="445628"/>
          </a:xfrm>
        </p:spPr>
        <p:txBody>
          <a:bodyPr/>
          <a:lstStyle/>
          <a:p>
            <a:r>
              <a:rPr lang="de-DE" dirty="0"/>
              <a:t>AUSGANGSLAGE</a:t>
            </a:r>
          </a:p>
          <a:p>
            <a:r>
              <a:rPr lang="de-DE" dirty="0"/>
              <a:t>VORSCHLÄGE: DATENKOMPETENZEN IN DER PRIMARSTUFE FÖRDERN</a:t>
            </a:r>
          </a:p>
        </p:txBody>
      </p:sp>
      <p:sp>
        <p:nvSpPr>
          <p:cNvPr id="4" name="Content Placeholder 3">
            <a:extLst>
              <a:ext uri="{FF2B5EF4-FFF2-40B4-BE49-F238E27FC236}">
                <a16:creationId xmlns:a16="http://schemas.microsoft.com/office/drawing/2014/main" id="{A8E83D4E-AE1F-36F4-E63D-6E18581EBA55}"/>
              </a:ext>
            </a:extLst>
          </p:cNvPr>
          <p:cNvSpPr>
            <a:spLocks noGrp="1"/>
          </p:cNvSpPr>
          <p:nvPr>
            <p:ph idx="1"/>
          </p:nvPr>
        </p:nvSpPr>
        <p:spPr>
          <a:xfrm>
            <a:off x="1096423" y="2361798"/>
            <a:ext cx="7009509" cy="1925673"/>
          </a:xfrm>
        </p:spPr>
        <p:txBody>
          <a:bodyPr/>
          <a:lstStyle/>
          <a:p>
            <a:pPr marL="285750" indent="-285750">
              <a:lnSpc>
                <a:spcPct val="100000"/>
              </a:lnSpc>
              <a:buFont typeface="Arial" panose="020B0604020202020204" pitchFamily="34" charset="0"/>
              <a:buChar char="•"/>
            </a:pPr>
            <a:r>
              <a:rPr lang="de-DE" dirty="0"/>
              <a:t>a</a:t>
            </a:r>
            <a:r>
              <a:rPr lang="de-DE" sz="1800" dirty="0"/>
              <a:t>däquate statistische Fragen formulieren</a:t>
            </a:r>
          </a:p>
          <a:p>
            <a:pPr marL="285750" indent="-285750">
              <a:lnSpc>
                <a:spcPct val="100000"/>
              </a:lnSpc>
              <a:buFont typeface="Arial" panose="020B0604020202020204" pitchFamily="34" charset="0"/>
              <a:buChar char="•"/>
            </a:pPr>
            <a:r>
              <a:rPr lang="de-DE" sz="1800" dirty="0"/>
              <a:t>(umfangreiche) Daten mit digitalen Werkzeugen explorieren </a:t>
            </a:r>
          </a:p>
          <a:p>
            <a:pPr marL="285750" indent="-285750">
              <a:lnSpc>
                <a:spcPct val="100000"/>
              </a:lnSpc>
              <a:buFont typeface="Arial" panose="020B0604020202020204" pitchFamily="34" charset="0"/>
              <a:buChar char="•"/>
            </a:pPr>
            <a:r>
              <a:rPr lang="de-DE" sz="1800" dirty="0"/>
              <a:t>Sammeln von bedeutsamen Daten </a:t>
            </a:r>
          </a:p>
          <a:p>
            <a:pPr marL="285750" indent="-285750">
              <a:lnSpc>
                <a:spcPct val="100000"/>
              </a:lnSpc>
              <a:buFont typeface="Arial" panose="020B0604020202020204" pitchFamily="34" charset="0"/>
              <a:buChar char="•"/>
            </a:pPr>
            <a:r>
              <a:rPr lang="de-DE" sz="1800" dirty="0"/>
              <a:t>Entwicklung eines ganzheitlichen Blicks auf Daten</a:t>
            </a:r>
          </a:p>
          <a:p>
            <a:endParaRPr lang="de-DE" sz="1800" dirty="0"/>
          </a:p>
        </p:txBody>
      </p:sp>
      <p:sp>
        <p:nvSpPr>
          <p:cNvPr id="5" name="Date Placeholder 4">
            <a:extLst>
              <a:ext uri="{FF2B5EF4-FFF2-40B4-BE49-F238E27FC236}">
                <a16:creationId xmlns:a16="http://schemas.microsoft.com/office/drawing/2014/main" id="{1F9BB057-BEAE-F802-B4C1-A40E9A2872FF}"/>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01C1930D-70C0-B082-9A04-910C050ADAD1}"/>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7" name="Textfeld 6">
            <a:extLst>
              <a:ext uri="{FF2B5EF4-FFF2-40B4-BE49-F238E27FC236}">
                <a16:creationId xmlns:a16="http://schemas.microsoft.com/office/drawing/2014/main" id="{34E55E09-CCFB-F3FF-D0D7-32A810BD5467}"/>
              </a:ext>
            </a:extLst>
          </p:cNvPr>
          <p:cNvSpPr txBox="1"/>
          <p:nvPr/>
        </p:nvSpPr>
        <p:spPr>
          <a:xfrm>
            <a:off x="3533932" y="5525470"/>
            <a:ext cx="4572000" cy="276999"/>
          </a:xfrm>
          <a:prstGeom prst="rect">
            <a:avLst/>
          </a:prstGeom>
          <a:noFill/>
        </p:spPr>
        <p:txBody>
          <a:bodyPr wrap="square">
            <a:spAutoFit/>
          </a:bodyPr>
          <a:lstStyle/>
          <a:p>
            <a:pPr algn="r"/>
            <a:r>
              <a:rPr lang="de-DE" sz="1200" dirty="0">
                <a:latin typeface="Arial" panose="020B0604020202020204" pitchFamily="34" charset="0"/>
                <a:cs typeface="Arial" panose="020B0604020202020204" pitchFamily="34" charset="0"/>
              </a:rPr>
              <a:t>(Frischemeier &amp; Biehler, 2020)</a:t>
            </a:r>
          </a:p>
        </p:txBody>
      </p:sp>
      <p:sp>
        <p:nvSpPr>
          <p:cNvPr id="9" name="Titel 8">
            <a:extLst>
              <a:ext uri="{FF2B5EF4-FFF2-40B4-BE49-F238E27FC236}">
                <a16:creationId xmlns:a16="http://schemas.microsoft.com/office/drawing/2014/main" id="{4EC0D2C3-B4A8-3A4C-CFC8-F07A992FEE68}"/>
              </a:ext>
            </a:extLst>
          </p:cNvPr>
          <p:cNvSpPr>
            <a:spLocks noGrp="1"/>
          </p:cNvSpPr>
          <p:nvPr>
            <p:ph type="title"/>
          </p:nvPr>
        </p:nvSpPr>
        <p:spPr/>
        <p:txBody>
          <a:bodyPr/>
          <a:lstStyle/>
          <a:p>
            <a:r>
              <a:rPr lang="de-DE" dirty="0"/>
              <a:t>Allgemeine Bemerkungen</a:t>
            </a:r>
          </a:p>
        </p:txBody>
      </p:sp>
    </p:spTree>
    <p:extLst>
      <p:ext uri="{BB962C8B-B14F-4D97-AF65-F5344CB8AC3E}">
        <p14:creationId xmlns:p14="http://schemas.microsoft.com/office/powerpoint/2010/main" val="9579870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4158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5784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0DA1-5039-F8A7-A15C-98CF669ACC42}"/>
              </a:ext>
            </a:extLst>
          </p:cNvPr>
          <p:cNvSpPr>
            <a:spLocks noGrp="1"/>
          </p:cNvSpPr>
          <p:nvPr>
            <p:ph type="title"/>
          </p:nvPr>
        </p:nvSpPr>
        <p:spPr/>
        <p:txBody>
          <a:bodyPr>
            <a:normAutofit/>
          </a:bodyPr>
          <a:lstStyle/>
          <a:p>
            <a:r>
              <a:rPr lang="de-DE" dirty="0"/>
              <a:t>Literaturverzeichnis</a:t>
            </a:r>
          </a:p>
        </p:txBody>
      </p:sp>
      <p:sp>
        <p:nvSpPr>
          <p:cNvPr id="4" name="Content Placeholder 3">
            <a:extLst>
              <a:ext uri="{FF2B5EF4-FFF2-40B4-BE49-F238E27FC236}">
                <a16:creationId xmlns:a16="http://schemas.microsoft.com/office/drawing/2014/main" id="{AF04929F-C80B-B272-7A30-8D80FE788CC5}"/>
              </a:ext>
            </a:extLst>
          </p:cNvPr>
          <p:cNvSpPr>
            <a:spLocks noGrp="1"/>
          </p:cNvSpPr>
          <p:nvPr>
            <p:ph idx="1"/>
          </p:nvPr>
        </p:nvSpPr>
        <p:spPr>
          <a:xfrm>
            <a:off x="609171" y="1341803"/>
            <a:ext cx="7925657" cy="4705430"/>
          </a:xfrm>
        </p:spPr>
        <p:txBody>
          <a:bodyPr/>
          <a:lstStyle/>
          <a:p>
            <a:pPr marL="171450" indent="-171450">
              <a:lnSpc>
                <a:spcPct val="100000"/>
              </a:lnSpc>
              <a:buFont typeface="Arial" panose="020B0604020202020204" pitchFamily="34" charset="0"/>
              <a:buChar char="•"/>
            </a:pPr>
            <a:r>
              <a:rPr lang="de-DE" sz="1200" dirty="0"/>
              <a:t>Biehler, R., &amp; Frischemeier, D. (2015). Förderung von Datenkompetenz in der Primarstufe. Lernen und Lernstörungen, 4(2), 131-137.</a:t>
            </a:r>
          </a:p>
          <a:p>
            <a:pPr marL="171450" indent="-171450">
              <a:lnSpc>
                <a:spcPct val="100000"/>
              </a:lnSpc>
              <a:buFont typeface="Arial" panose="020B0604020202020204" pitchFamily="34" charset="0"/>
              <a:buChar char="•"/>
            </a:pPr>
            <a:r>
              <a:rPr lang="en-US" sz="1200" dirty="0"/>
              <a:t>Curcio, F.R. (2001). </a:t>
            </a:r>
            <a:r>
              <a:rPr lang="en-US" sz="1200" i="1" dirty="0"/>
              <a:t>Developing Data-Graph Comprehension in Grades K-8</a:t>
            </a:r>
            <a:r>
              <a:rPr lang="en-US" sz="1200" dirty="0"/>
              <a:t>. 2. </a:t>
            </a:r>
            <a:r>
              <a:rPr lang="de-DE" sz="1200" dirty="0"/>
              <a:t>Auflage, Reston, VA: NCTM.</a:t>
            </a:r>
          </a:p>
          <a:p>
            <a:pPr marL="171450" indent="-171450">
              <a:lnSpc>
                <a:spcPct val="100000"/>
              </a:lnSpc>
              <a:buFont typeface="Arial" panose="020B0604020202020204" pitchFamily="34" charset="0"/>
              <a:buChar char="•"/>
            </a:pPr>
            <a:r>
              <a:rPr lang="de-DE" sz="1200" b="0" i="0" dirty="0" err="1">
                <a:solidFill>
                  <a:srgbClr val="222222"/>
                </a:solidFill>
                <a:effectLst/>
                <a:latin typeface="Arial" panose="020B0604020202020204" pitchFamily="34" charset="0"/>
              </a:rPr>
              <a:t>Friel</a:t>
            </a:r>
            <a:r>
              <a:rPr lang="de-DE" sz="1200" b="0" i="0" dirty="0">
                <a:solidFill>
                  <a:srgbClr val="222222"/>
                </a:solidFill>
                <a:effectLst/>
                <a:latin typeface="Arial" panose="020B0604020202020204" pitchFamily="34" charset="0"/>
              </a:rPr>
              <a:t>, S. N., Curcio, F. R., &amp; Bright, G. W. (2001). Making sense </a:t>
            </a:r>
            <a:r>
              <a:rPr lang="de-DE" sz="1200" b="0" i="0" dirty="0" err="1">
                <a:solidFill>
                  <a:srgbClr val="222222"/>
                </a:solidFill>
                <a:effectLst/>
                <a:latin typeface="Arial" panose="020B0604020202020204" pitchFamily="34" charset="0"/>
              </a:rPr>
              <a:t>of</a:t>
            </a:r>
            <a:r>
              <a:rPr lang="de-DE" sz="1200" b="0" i="0" dirty="0">
                <a:solidFill>
                  <a:srgbClr val="222222"/>
                </a:solidFill>
                <a:effectLst/>
                <a:latin typeface="Arial" panose="020B0604020202020204" pitchFamily="34" charset="0"/>
              </a:rPr>
              <a:t> </a:t>
            </a:r>
            <a:r>
              <a:rPr lang="de-DE" sz="1200" b="0" i="0" dirty="0" err="1">
                <a:solidFill>
                  <a:srgbClr val="222222"/>
                </a:solidFill>
                <a:effectLst/>
                <a:latin typeface="Arial" panose="020B0604020202020204" pitchFamily="34" charset="0"/>
              </a:rPr>
              <a:t>graphs</a:t>
            </a:r>
            <a:r>
              <a:rPr lang="de-DE" sz="1200" b="0" i="0" dirty="0">
                <a:solidFill>
                  <a:srgbClr val="222222"/>
                </a:solidFill>
                <a:effectLst/>
                <a:latin typeface="Arial" panose="020B0604020202020204" pitchFamily="34" charset="0"/>
              </a:rPr>
              <a:t>: Critical </a:t>
            </a:r>
            <a:r>
              <a:rPr lang="de-DE" sz="1200" b="0" i="0" dirty="0" err="1">
                <a:solidFill>
                  <a:srgbClr val="222222"/>
                </a:solidFill>
                <a:effectLst/>
                <a:latin typeface="Arial" panose="020B0604020202020204" pitchFamily="34" charset="0"/>
              </a:rPr>
              <a:t>factors</a:t>
            </a:r>
            <a:r>
              <a:rPr lang="de-DE" sz="1200" b="0" i="0" dirty="0">
                <a:solidFill>
                  <a:srgbClr val="222222"/>
                </a:solidFill>
                <a:effectLst/>
                <a:latin typeface="Arial" panose="020B0604020202020204" pitchFamily="34" charset="0"/>
              </a:rPr>
              <a:t> </a:t>
            </a:r>
            <a:r>
              <a:rPr lang="de-DE" sz="1200" b="0" i="0" dirty="0" err="1">
                <a:solidFill>
                  <a:srgbClr val="222222"/>
                </a:solidFill>
                <a:effectLst/>
                <a:latin typeface="Arial" panose="020B0604020202020204" pitchFamily="34" charset="0"/>
              </a:rPr>
              <a:t>influencing</a:t>
            </a:r>
            <a:r>
              <a:rPr lang="de-DE" sz="1200" b="0" i="0" dirty="0">
                <a:solidFill>
                  <a:srgbClr val="222222"/>
                </a:solidFill>
                <a:effectLst/>
                <a:latin typeface="Arial" panose="020B0604020202020204" pitchFamily="34" charset="0"/>
              </a:rPr>
              <a:t> </a:t>
            </a:r>
            <a:r>
              <a:rPr lang="de-DE" sz="1200" b="0" i="0" dirty="0" err="1">
                <a:solidFill>
                  <a:srgbClr val="222222"/>
                </a:solidFill>
                <a:effectLst/>
                <a:latin typeface="Arial" panose="020B0604020202020204" pitchFamily="34" charset="0"/>
              </a:rPr>
              <a:t>comprehension</a:t>
            </a:r>
            <a:r>
              <a:rPr lang="de-DE" sz="1200" b="0" i="0" dirty="0">
                <a:solidFill>
                  <a:srgbClr val="222222"/>
                </a:solidFill>
                <a:effectLst/>
                <a:latin typeface="Arial" panose="020B0604020202020204" pitchFamily="34" charset="0"/>
              </a:rPr>
              <a:t> and </a:t>
            </a:r>
            <a:r>
              <a:rPr lang="de-DE" sz="1200" b="0" i="0" dirty="0" err="1">
                <a:solidFill>
                  <a:srgbClr val="222222"/>
                </a:solidFill>
                <a:effectLst/>
                <a:latin typeface="Arial" panose="020B0604020202020204" pitchFamily="34" charset="0"/>
              </a:rPr>
              <a:t>instructional</a:t>
            </a:r>
            <a:r>
              <a:rPr lang="de-DE" sz="1200" b="0" i="0" dirty="0">
                <a:solidFill>
                  <a:srgbClr val="222222"/>
                </a:solidFill>
                <a:effectLst/>
                <a:latin typeface="Arial" panose="020B0604020202020204" pitchFamily="34" charset="0"/>
              </a:rPr>
              <a:t> </a:t>
            </a:r>
            <a:r>
              <a:rPr lang="de-DE" sz="1200" b="0" i="0" dirty="0" err="1">
                <a:solidFill>
                  <a:srgbClr val="222222"/>
                </a:solidFill>
                <a:effectLst/>
                <a:latin typeface="Arial" panose="020B0604020202020204" pitchFamily="34" charset="0"/>
              </a:rPr>
              <a:t>implications</a:t>
            </a:r>
            <a:r>
              <a:rPr lang="de-DE" sz="1200" b="0" i="0" dirty="0">
                <a:solidFill>
                  <a:srgbClr val="222222"/>
                </a:solidFill>
                <a:effectLst/>
                <a:latin typeface="Arial" panose="020B0604020202020204" pitchFamily="34" charset="0"/>
              </a:rPr>
              <a:t>. </a:t>
            </a:r>
            <a:r>
              <a:rPr lang="de-DE" sz="1200" b="0" i="1" dirty="0">
                <a:solidFill>
                  <a:srgbClr val="222222"/>
                </a:solidFill>
                <a:effectLst/>
                <a:latin typeface="Arial" panose="020B0604020202020204" pitchFamily="34" charset="0"/>
              </a:rPr>
              <a:t>Journal </a:t>
            </a:r>
            <a:r>
              <a:rPr lang="de-DE" sz="1200" b="0" i="1" dirty="0" err="1">
                <a:solidFill>
                  <a:srgbClr val="222222"/>
                </a:solidFill>
                <a:effectLst/>
                <a:latin typeface="Arial" panose="020B0604020202020204" pitchFamily="34" charset="0"/>
              </a:rPr>
              <a:t>for</a:t>
            </a:r>
            <a:r>
              <a:rPr lang="de-DE" sz="1200" b="0" i="1" dirty="0">
                <a:solidFill>
                  <a:srgbClr val="222222"/>
                </a:solidFill>
                <a:effectLst/>
                <a:latin typeface="Arial" panose="020B0604020202020204" pitchFamily="34" charset="0"/>
              </a:rPr>
              <a:t> Research in </a:t>
            </a:r>
            <a:r>
              <a:rPr lang="de-DE" sz="1200" b="0" i="1" dirty="0" err="1">
                <a:solidFill>
                  <a:srgbClr val="222222"/>
                </a:solidFill>
                <a:effectLst/>
                <a:latin typeface="Arial" panose="020B0604020202020204" pitchFamily="34" charset="0"/>
              </a:rPr>
              <a:t>mathematics</a:t>
            </a:r>
            <a:r>
              <a:rPr lang="de-DE" sz="1200" b="0" i="1" dirty="0">
                <a:solidFill>
                  <a:srgbClr val="222222"/>
                </a:solidFill>
                <a:effectLst/>
                <a:latin typeface="Arial" panose="020B0604020202020204" pitchFamily="34" charset="0"/>
              </a:rPr>
              <a:t> Education</a:t>
            </a:r>
            <a:r>
              <a:rPr lang="de-DE" sz="1200" b="0" i="0" dirty="0">
                <a:solidFill>
                  <a:srgbClr val="222222"/>
                </a:solidFill>
                <a:effectLst/>
                <a:latin typeface="Arial" panose="020B0604020202020204" pitchFamily="34" charset="0"/>
              </a:rPr>
              <a:t>, </a:t>
            </a:r>
            <a:r>
              <a:rPr lang="de-DE" sz="1200" b="0" i="1" dirty="0">
                <a:solidFill>
                  <a:srgbClr val="222222"/>
                </a:solidFill>
                <a:effectLst/>
                <a:latin typeface="Arial" panose="020B0604020202020204" pitchFamily="34" charset="0"/>
              </a:rPr>
              <a:t>32</a:t>
            </a:r>
            <a:r>
              <a:rPr lang="de-DE" sz="1200" b="0" i="0" dirty="0">
                <a:solidFill>
                  <a:srgbClr val="222222"/>
                </a:solidFill>
                <a:effectLst/>
                <a:latin typeface="Arial" panose="020B0604020202020204" pitchFamily="34" charset="0"/>
              </a:rPr>
              <a:t>(2), 124-158.</a:t>
            </a:r>
            <a:endParaRPr lang="de-DE" sz="1200" dirty="0"/>
          </a:p>
          <a:p>
            <a:pPr marL="171450" indent="-171450">
              <a:lnSpc>
                <a:spcPct val="100000"/>
              </a:lnSpc>
              <a:buFont typeface="Arial" panose="020B0604020202020204" pitchFamily="34" charset="0"/>
              <a:buChar char="•"/>
            </a:pPr>
            <a:r>
              <a:rPr lang="de-DE" sz="1200" dirty="0">
                <a:effectLst/>
                <a:latin typeface="Helvetica Neue" panose="02000503000000020004" pitchFamily="2" charset="0"/>
              </a:rPr>
              <a:t>Frischemeier, D. &amp; Biehler, R. (2020). Statistisches Denken: Von guten Fragen, dem Denken in Verteilungen und sinnvoller Softwareunterstützung. </a:t>
            </a:r>
            <a:r>
              <a:rPr lang="de-DE" sz="1200" i="1" dirty="0">
                <a:effectLst/>
                <a:latin typeface="Helvetica Neue" panose="02000503000000020004" pitchFamily="2" charset="0"/>
              </a:rPr>
              <a:t>Grundschule Mathematik, 65</a:t>
            </a:r>
            <a:r>
              <a:rPr lang="de-DE" sz="1200" dirty="0">
                <a:effectLst/>
                <a:latin typeface="Helvetica Neue" panose="02000503000000020004" pitchFamily="2" charset="0"/>
              </a:rPr>
              <a:t>, 32-35.</a:t>
            </a:r>
            <a:endParaRPr lang="de-DE" sz="1200" dirty="0"/>
          </a:p>
          <a:p>
            <a:pPr marL="171450" indent="-171450">
              <a:lnSpc>
                <a:spcPct val="100000"/>
              </a:lnSpc>
              <a:buFont typeface="Arial" panose="020B0604020202020204" pitchFamily="34" charset="0"/>
              <a:buChar char="•"/>
            </a:pPr>
            <a:r>
              <a:rPr lang="de-DE" sz="1200" dirty="0">
                <a:effectLst/>
                <a:latin typeface="Helvetica Neue" panose="02000503000000020004" pitchFamily="2" charset="0"/>
              </a:rPr>
              <a:t>Frischemeier, D. &amp; </a:t>
            </a:r>
            <a:r>
              <a:rPr lang="de-DE" sz="1200" dirty="0" err="1">
                <a:effectLst/>
                <a:latin typeface="Helvetica Neue" panose="02000503000000020004" pitchFamily="2" charset="0"/>
              </a:rPr>
              <a:t>Leavy</a:t>
            </a:r>
            <a:r>
              <a:rPr lang="de-DE" sz="1200" dirty="0">
                <a:effectLst/>
                <a:latin typeface="Helvetica Neue" panose="02000503000000020004" pitchFamily="2" charset="0"/>
              </a:rPr>
              <a:t>, A. (2020). </a:t>
            </a:r>
            <a:r>
              <a:rPr lang="de-DE" sz="1200" dirty="0" err="1">
                <a:effectLst/>
                <a:latin typeface="Helvetica Neue" panose="02000503000000020004" pitchFamily="2" charset="0"/>
              </a:rPr>
              <a:t>Improving</a:t>
            </a:r>
            <a:r>
              <a:rPr lang="de-DE" sz="1200" dirty="0">
                <a:effectLst/>
                <a:latin typeface="Helvetica Neue" panose="02000503000000020004" pitchFamily="2" charset="0"/>
              </a:rPr>
              <a:t> </a:t>
            </a:r>
            <a:r>
              <a:rPr lang="de-DE" sz="1200" dirty="0" err="1">
                <a:effectLst/>
                <a:latin typeface="Helvetica Neue" panose="02000503000000020004" pitchFamily="2" charset="0"/>
              </a:rPr>
              <a:t>the</a:t>
            </a:r>
            <a:r>
              <a:rPr lang="de-DE" sz="1200" dirty="0">
                <a:effectLst/>
                <a:latin typeface="Helvetica Neue" panose="02000503000000020004" pitchFamily="2" charset="0"/>
              </a:rPr>
              <a:t> </a:t>
            </a:r>
            <a:r>
              <a:rPr lang="de-DE" sz="1200" dirty="0" err="1">
                <a:effectLst/>
                <a:latin typeface="Helvetica Neue" panose="02000503000000020004" pitchFamily="2" charset="0"/>
              </a:rPr>
              <a:t>quality</a:t>
            </a:r>
            <a:r>
              <a:rPr lang="de-DE" sz="1200" dirty="0">
                <a:effectLst/>
                <a:latin typeface="Helvetica Neue" panose="02000503000000020004" pitchFamily="2" charset="0"/>
              </a:rPr>
              <a:t> </a:t>
            </a:r>
            <a:r>
              <a:rPr lang="de-DE" sz="1200" dirty="0" err="1">
                <a:effectLst/>
                <a:latin typeface="Helvetica Neue" panose="02000503000000020004" pitchFamily="2" charset="0"/>
              </a:rPr>
              <a:t>of</a:t>
            </a:r>
            <a:r>
              <a:rPr lang="de-DE" sz="1200" dirty="0">
                <a:effectLst/>
                <a:latin typeface="Helvetica Neue" panose="02000503000000020004" pitchFamily="2" charset="0"/>
              </a:rPr>
              <a:t> </a:t>
            </a:r>
            <a:r>
              <a:rPr lang="de-DE" sz="1200" dirty="0" err="1">
                <a:effectLst/>
                <a:latin typeface="Helvetica Neue" panose="02000503000000020004" pitchFamily="2" charset="0"/>
              </a:rPr>
              <a:t>statistical</a:t>
            </a:r>
            <a:r>
              <a:rPr lang="de-DE" sz="1200" dirty="0">
                <a:effectLst/>
                <a:latin typeface="Helvetica Neue" panose="02000503000000020004" pitchFamily="2" charset="0"/>
              </a:rPr>
              <a:t> </a:t>
            </a:r>
            <a:r>
              <a:rPr lang="de-DE" sz="1200" dirty="0" err="1">
                <a:effectLst/>
                <a:latin typeface="Helvetica Neue" panose="02000503000000020004" pitchFamily="2" charset="0"/>
              </a:rPr>
              <a:t>questions</a:t>
            </a:r>
            <a:r>
              <a:rPr lang="de-DE" sz="1200" dirty="0">
                <a:effectLst/>
                <a:latin typeface="Helvetica Neue" panose="02000503000000020004" pitchFamily="2" charset="0"/>
              </a:rPr>
              <a:t> </a:t>
            </a:r>
            <a:r>
              <a:rPr lang="de-DE" sz="1200" dirty="0" err="1">
                <a:effectLst/>
                <a:latin typeface="Helvetica Neue" panose="02000503000000020004" pitchFamily="2" charset="0"/>
              </a:rPr>
              <a:t>posed</a:t>
            </a:r>
            <a:r>
              <a:rPr lang="de-DE" sz="1200" dirty="0">
                <a:effectLst/>
                <a:latin typeface="Helvetica Neue" panose="02000503000000020004" pitchFamily="2" charset="0"/>
              </a:rPr>
              <a:t> </a:t>
            </a:r>
            <a:r>
              <a:rPr lang="de-DE" sz="1200" dirty="0" err="1">
                <a:effectLst/>
                <a:latin typeface="Helvetica Neue" panose="02000503000000020004" pitchFamily="2" charset="0"/>
              </a:rPr>
              <a:t>for</a:t>
            </a:r>
            <a:r>
              <a:rPr lang="de-DE" sz="1200" dirty="0">
                <a:effectLst/>
                <a:latin typeface="Helvetica Neue" panose="02000503000000020004" pitchFamily="2" charset="0"/>
              </a:rPr>
              <a:t> </a:t>
            </a:r>
            <a:r>
              <a:rPr lang="de-DE" sz="1200" dirty="0" err="1">
                <a:effectLst/>
                <a:latin typeface="Helvetica Neue" panose="02000503000000020004" pitchFamily="2" charset="0"/>
              </a:rPr>
              <a:t>group</a:t>
            </a:r>
            <a:r>
              <a:rPr lang="de-DE" sz="1200" dirty="0">
                <a:effectLst/>
                <a:latin typeface="Helvetica Neue" panose="02000503000000020004" pitchFamily="2" charset="0"/>
              </a:rPr>
              <a:t> </a:t>
            </a:r>
            <a:r>
              <a:rPr lang="de-DE" sz="1200" dirty="0" err="1">
                <a:effectLst/>
                <a:latin typeface="Helvetica Neue" panose="02000503000000020004" pitchFamily="2" charset="0"/>
              </a:rPr>
              <a:t>comparison</a:t>
            </a:r>
            <a:r>
              <a:rPr lang="de-DE" sz="1200" dirty="0">
                <a:effectLst/>
                <a:latin typeface="Helvetica Neue" panose="02000503000000020004" pitchFamily="2" charset="0"/>
              </a:rPr>
              <a:t> </a:t>
            </a:r>
            <a:r>
              <a:rPr lang="de-DE" sz="1200" dirty="0" err="1">
                <a:effectLst/>
                <a:latin typeface="Helvetica Neue" panose="02000503000000020004" pitchFamily="2" charset="0"/>
              </a:rPr>
              <a:t>situations</a:t>
            </a:r>
            <a:r>
              <a:rPr lang="de-DE" sz="1200" dirty="0">
                <a:effectLst/>
                <a:latin typeface="Helvetica Neue" panose="02000503000000020004" pitchFamily="2" charset="0"/>
              </a:rPr>
              <a:t>. </a:t>
            </a:r>
            <a:r>
              <a:rPr lang="de-DE" sz="1200" i="1" dirty="0">
                <a:effectLst/>
                <a:latin typeface="Helvetica Neue" panose="02000503000000020004" pitchFamily="2" charset="0"/>
              </a:rPr>
              <a:t>Teaching </a:t>
            </a:r>
            <a:r>
              <a:rPr lang="de-DE" sz="1200" i="1" dirty="0" err="1">
                <a:effectLst/>
                <a:latin typeface="Helvetica Neue" panose="02000503000000020004" pitchFamily="2" charset="0"/>
              </a:rPr>
              <a:t>Statistics</a:t>
            </a:r>
            <a:r>
              <a:rPr lang="de-DE" sz="1200" i="1" dirty="0">
                <a:effectLst/>
                <a:latin typeface="Helvetica Neue" panose="02000503000000020004" pitchFamily="2" charset="0"/>
              </a:rPr>
              <a:t>, 42, </a:t>
            </a:r>
            <a:r>
              <a:rPr lang="de-DE" sz="1200" dirty="0">
                <a:effectLst/>
                <a:latin typeface="Helvetica Neue" panose="02000503000000020004" pitchFamily="2" charset="0"/>
              </a:rPr>
              <a:t>58-65. </a:t>
            </a:r>
          </a:p>
          <a:p>
            <a:pPr marL="171450" indent="-171450">
              <a:lnSpc>
                <a:spcPct val="100000"/>
              </a:lnSpc>
              <a:buFont typeface="Arial" panose="020B0604020202020204" pitchFamily="34" charset="0"/>
              <a:buChar char="•"/>
            </a:pPr>
            <a:r>
              <a:rPr lang="de-DE" sz="1200" dirty="0">
                <a:effectLst/>
                <a:latin typeface="Helvetica Neue" panose="02000503000000020004" pitchFamily="2" charset="0"/>
              </a:rPr>
              <a:t>Frischemeier, D. &amp; Walter, D. (2021a). Daten! Analog und digital? Lernchancen und Grenzen analoger und digitaler Medien. </a:t>
            </a:r>
            <a:r>
              <a:rPr lang="de-DE" sz="1200" i="1" dirty="0">
                <a:effectLst/>
                <a:latin typeface="Helvetica Neue" panose="02000503000000020004" pitchFamily="2" charset="0"/>
              </a:rPr>
              <a:t>Fördermagazin Grundschule</a:t>
            </a:r>
            <a:r>
              <a:rPr lang="de-DE" sz="1200" dirty="0">
                <a:effectLst/>
                <a:latin typeface="Helvetica Neue" panose="02000503000000020004" pitchFamily="2" charset="0"/>
              </a:rPr>
              <a:t> </a:t>
            </a:r>
            <a:r>
              <a:rPr lang="de-DE" sz="1200" i="1" dirty="0">
                <a:effectLst/>
                <a:latin typeface="Helvetica Neue" panose="02000503000000020004" pitchFamily="2" charset="0"/>
              </a:rPr>
              <a:t>4</a:t>
            </a:r>
            <a:r>
              <a:rPr lang="de-DE" sz="1200" dirty="0">
                <a:effectLst/>
                <a:latin typeface="Helvetica Neue" panose="02000503000000020004" pitchFamily="2" charset="0"/>
              </a:rPr>
              <a:t>/2021, 8-12.</a:t>
            </a:r>
            <a:endParaRPr lang="de-DE" sz="1200" dirty="0"/>
          </a:p>
          <a:p>
            <a:pPr marL="171450" indent="-171450">
              <a:lnSpc>
                <a:spcPct val="100000"/>
              </a:lnSpc>
              <a:buFont typeface="Arial" panose="020B0604020202020204" pitchFamily="34" charset="0"/>
              <a:buChar char="•"/>
            </a:pPr>
            <a:r>
              <a:rPr lang="de-DE" sz="1200" dirty="0">
                <a:effectLst/>
                <a:latin typeface="Helvetica Neue" panose="02000503000000020004" pitchFamily="2" charset="0"/>
              </a:rPr>
              <a:t>Frischemeier, D. &amp; Walter, D. (2021b). Daten für Kinder – Anregungen für das Sammeln, Darstellen und Interpretieren. </a:t>
            </a:r>
            <a:r>
              <a:rPr lang="de-DE" sz="1200" i="1" dirty="0">
                <a:effectLst/>
                <a:latin typeface="Helvetica Neue" panose="02000503000000020004" pitchFamily="2" charset="0"/>
              </a:rPr>
              <a:t>Fördermagazin Grundschule</a:t>
            </a:r>
            <a:r>
              <a:rPr lang="de-DE" sz="1200" dirty="0">
                <a:effectLst/>
                <a:latin typeface="Helvetica Neue" panose="02000503000000020004" pitchFamily="2" charset="0"/>
              </a:rPr>
              <a:t> </a:t>
            </a:r>
            <a:r>
              <a:rPr lang="de-DE" sz="1200" i="1" dirty="0">
                <a:effectLst/>
                <a:latin typeface="Helvetica Neue" panose="02000503000000020004" pitchFamily="2" charset="0"/>
              </a:rPr>
              <a:t>4</a:t>
            </a:r>
            <a:r>
              <a:rPr lang="de-DE" sz="1200" dirty="0">
                <a:effectLst/>
                <a:latin typeface="Helvetica Neue" panose="02000503000000020004" pitchFamily="2" charset="0"/>
              </a:rPr>
              <a:t>/2021, 30-36.</a:t>
            </a:r>
          </a:p>
          <a:p>
            <a:pPr marL="171450" indent="-171450">
              <a:lnSpc>
                <a:spcPct val="100000"/>
              </a:lnSpc>
              <a:buFont typeface="Arial" panose="020B0604020202020204" pitchFamily="34" charset="0"/>
              <a:buChar char="•"/>
            </a:pPr>
            <a:r>
              <a:rPr lang="de-DE" sz="1200" dirty="0" err="1">
                <a:effectLst/>
                <a:latin typeface="Helvetica Neue" panose="02000503000000020004" pitchFamily="2" charset="0"/>
              </a:rPr>
              <a:t>Guimarães</a:t>
            </a:r>
            <a:r>
              <a:rPr lang="de-DE" sz="1200" dirty="0">
                <a:effectLst/>
                <a:latin typeface="Helvetica Neue" panose="02000503000000020004" pitchFamily="2" charset="0"/>
              </a:rPr>
              <a:t>, G., &amp; Oliveira, I. (2018). </a:t>
            </a:r>
            <a:r>
              <a:rPr lang="de-DE" sz="1200" dirty="0" err="1">
                <a:effectLst/>
                <a:latin typeface="Helvetica Neue" panose="02000503000000020004" pitchFamily="2" charset="0"/>
              </a:rPr>
              <a:t>How</a:t>
            </a:r>
            <a:r>
              <a:rPr lang="de-DE" sz="1200" dirty="0">
                <a:effectLst/>
                <a:latin typeface="Helvetica Neue" panose="02000503000000020004" pitchFamily="2" charset="0"/>
              </a:rPr>
              <a:t> Kindergarten and </a:t>
            </a:r>
            <a:r>
              <a:rPr lang="de-DE" sz="1200" dirty="0" err="1">
                <a:effectLst/>
                <a:latin typeface="Helvetica Neue" panose="02000503000000020004" pitchFamily="2" charset="0"/>
              </a:rPr>
              <a:t>elementary</a:t>
            </a:r>
            <a:r>
              <a:rPr lang="de-DE" sz="1200" dirty="0">
                <a:effectLst/>
                <a:latin typeface="Helvetica Neue" panose="02000503000000020004" pitchFamily="2" charset="0"/>
              </a:rPr>
              <a:t> </a:t>
            </a:r>
            <a:r>
              <a:rPr lang="de-DE" sz="1200" dirty="0" err="1">
                <a:effectLst/>
                <a:latin typeface="Helvetica Neue" panose="02000503000000020004" pitchFamily="2" charset="0"/>
              </a:rPr>
              <a:t>school</a:t>
            </a:r>
            <a:r>
              <a:rPr lang="de-DE" sz="1200" dirty="0">
                <a:effectLst/>
                <a:latin typeface="Helvetica Neue" panose="02000503000000020004" pitchFamily="2" charset="0"/>
              </a:rPr>
              <a:t> </a:t>
            </a:r>
            <a:r>
              <a:rPr lang="de-DE" sz="1200" dirty="0" err="1">
                <a:effectLst/>
                <a:latin typeface="Helvetica Neue" panose="02000503000000020004" pitchFamily="2" charset="0"/>
              </a:rPr>
              <a:t>students</a:t>
            </a:r>
            <a:r>
              <a:rPr lang="de-DE" sz="1200" dirty="0">
                <a:effectLst/>
                <a:latin typeface="Helvetica Neue" panose="02000503000000020004" pitchFamily="2" charset="0"/>
              </a:rPr>
              <a:t> </a:t>
            </a:r>
            <a:r>
              <a:rPr lang="de-DE" sz="1200" dirty="0" err="1">
                <a:effectLst/>
                <a:latin typeface="Helvetica Neue" panose="02000503000000020004" pitchFamily="2" charset="0"/>
              </a:rPr>
              <a:t>understand</a:t>
            </a:r>
            <a:r>
              <a:rPr lang="de-DE" sz="1200" dirty="0">
                <a:effectLst/>
                <a:latin typeface="Helvetica Neue" panose="02000503000000020004" pitchFamily="2" charset="0"/>
              </a:rPr>
              <a:t> </a:t>
            </a:r>
            <a:r>
              <a:rPr lang="de-DE" sz="1200" dirty="0" err="1">
                <a:effectLst/>
                <a:latin typeface="Helvetica Neue" panose="02000503000000020004" pitchFamily="2" charset="0"/>
              </a:rPr>
              <a:t>the</a:t>
            </a:r>
            <a:r>
              <a:rPr lang="de-DE" sz="1200" dirty="0">
                <a:effectLst/>
                <a:latin typeface="Helvetica Neue" panose="02000503000000020004" pitchFamily="2" charset="0"/>
              </a:rPr>
              <a:t> </a:t>
            </a:r>
            <a:r>
              <a:rPr lang="de-DE" sz="1200" dirty="0" err="1">
                <a:effectLst/>
                <a:latin typeface="Helvetica Neue" panose="02000503000000020004" pitchFamily="2" charset="0"/>
              </a:rPr>
              <a:t>concept</a:t>
            </a:r>
            <a:r>
              <a:rPr lang="de-DE" sz="1200" dirty="0">
                <a:effectLst/>
                <a:latin typeface="Helvetica Neue" panose="02000503000000020004" pitchFamily="2" charset="0"/>
              </a:rPr>
              <a:t> </a:t>
            </a:r>
            <a:r>
              <a:rPr lang="de-DE" sz="1200" dirty="0" err="1">
                <a:effectLst/>
                <a:latin typeface="Helvetica Neue" panose="02000503000000020004" pitchFamily="2" charset="0"/>
              </a:rPr>
              <a:t>of</a:t>
            </a:r>
            <a:r>
              <a:rPr lang="de-DE" sz="1200" dirty="0">
                <a:effectLst/>
                <a:latin typeface="Helvetica Neue" panose="02000503000000020004" pitchFamily="2" charset="0"/>
              </a:rPr>
              <a:t> </a:t>
            </a:r>
            <a:r>
              <a:rPr lang="de-DE" sz="1200" dirty="0" err="1">
                <a:effectLst/>
                <a:latin typeface="Helvetica Neue" panose="02000503000000020004" pitchFamily="2" charset="0"/>
              </a:rPr>
              <a:t>classification</a:t>
            </a:r>
            <a:r>
              <a:rPr lang="de-DE" sz="1200" dirty="0">
                <a:effectLst/>
                <a:latin typeface="Helvetica Neue" panose="02000503000000020004" pitchFamily="2" charset="0"/>
              </a:rPr>
              <a:t>. </a:t>
            </a:r>
            <a:r>
              <a:rPr lang="de-DE" sz="1200" i="1" dirty="0" err="1">
                <a:effectLst/>
                <a:latin typeface="Helvetica Neue" panose="02000503000000020004" pitchFamily="2" charset="0"/>
              </a:rPr>
              <a:t>Statistics</a:t>
            </a:r>
            <a:r>
              <a:rPr lang="de-DE" sz="1200" i="1" dirty="0">
                <a:effectLst/>
                <a:latin typeface="Helvetica Neue" panose="02000503000000020004" pitchFamily="2" charset="0"/>
              </a:rPr>
              <a:t> in Early </a:t>
            </a:r>
            <a:r>
              <a:rPr lang="de-DE" sz="1200" i="1" dirty="0" err="1">
                <a:effectLst/>
                <a:latin typeface="Helvetica Neue" panose="02000503000000020004" pitchFamily="2" charset="0"/>
              </a:rPr>
              <a:t>Childhood</a:t>
            </a:r>
            <a:r>
              <a:rPr lang="de-DE" sz="1200" i="1" dirty="0">
                <a:effectLst/>
                <a:latin typeface="Helvetica Neue" panose="02000503000000020004" pitchFamily="2" charset="0"/>
              </a:rPr>
              <a:t> and Primary Education: </a:t>
            </a:r>
            <a:r>
              <a:rPr lang="de-DE" sz="1200" i="1" dirty="0" err="1">
                <a:effectLst/>
                <a:latin typeface="Helvetica Neue" panose="02000503000000020004" pitchFamily="2" charset="0"/>
              </a:rPr>
              <a:t>Supporting</a:t>
            </a:r>
            <a:r>
              <a:rPr lang="de-DE" sz="1200" i="1" dirty="0">
                <a:effectLst/>
                <a:latin typeface="Helvetica Neue" panose="02000503000000020004" pitchFamily="2" charset="0"/>
              </a:rPr>
              <a:t> Early Statistical and </a:t>
            </a:r>
            <a:r>
              <a:rPr lang="de-DE" sz="1200" i="1" dirty="0" err="1">
                <a:effectLst/>
                <a:latin typeface="Helvetica Neue" panose="02000503000000020004" pitchFamily="2" charset="0"/>
              </a:rPr>
              <a:t>Probabilistic</a:t>
            </a:r>
            <a:r>
              <a:rPr lang="de-DE" sz="1200" i="1" dirty="0">
                <a:effectLst/>
                <a:latin typeface="Helvetica Neue" panose="02000503000000020004" pitchFamily="2" charset="0"/>
              </a:rPr>
              <a:t> </a:t>
            </a:r>
            <a:r>
              <a:rPr lang="de-DE" sz="1200" i="1" dirty="0" err="1">
                <a:effectLst/>
                <a:latin typeface="Helvetica Neue" panose="02000503000000020004" pitchFamily="2" charset="0"/>
              </a:rPr>
              <a:t>Thinking</a:t>
            </a:r>
            <a:r>
              <a:rPr lang="de-DE" sz="1200" dirty="0">
                <a:effectLst/>
                <a:latin typeface="Helvetica Neue" panose="02000503000000020004" pitchFamily="2" charset="0"/>
              </a:rPr>
              <a:t>, 129-146.</a:t>
            </a:r>
            <a:endParaRPr lang="de-DE" sz="1200" kern="100" dirty="0"/>
          </a:p>
          <a:p>
            <a:br>
              <a:rPr lang="de-DE" sz="1200" dirty="0">
                <a:effectLst/>
                <a:latin typeface="Helvetica Neue" panose="02000503000000020004" pitchFamily="2" charset="0"/>
              </a:rPr>
            </a:br>
            <a:br>
              <a:rPr lang="de-DE" sz="1200" dirty="0">
                <a:effectLst/>
                <a:latin typeface="Helvetica Neue" panose="02000503000000020004" pitchFamily="2" charset="0"/>
              </a:rPr>
            </a:br>
            <a:endParaRPr lang="de-DE" sz="1200" dirty="0">
              <a:effectLst/>
              <a:latin typeface="Helvetica Neue" panose="02000503000000020004" pitchFamily="2" charset="0"/>
            </a:endParaRPr>
          </a:p>
          <a:p>
            <a:br>
              <a:rPr lang="de-DE" sz="1200" dirty="0">
                <a:effectLst/>
                <a:latin typeface="Helvetica Neue" panose="02000503000000020004" pitchFamily="2" charset="0"/>
              </a:rPr>
            </a:br>
            <a:endParaRPr lang="de-DE" sz="1200" dirty="0">
              <a:effectLst/>
              <a:latin typeface="Helvetica Neue" panose="02000503000000020004" pitchFamily="2" charset="0"/>
            </a:endParaRPr>
          </a:p>
          <a:p>
            <a:br>
              <a:rPr lang="de-DE" sz="1200" dirty="0">
                <a:effectLst/>
                <a:latin typeface="Helvetica Neue" panose="02000503000000020004" pitchFamily="2" charset="0"/>
              </a:rPr>
            </a:br>
            <a:endParaRPr lang="de-DE" sz="1200" dirty="0">
              <a:effectLst/>
              <a:latin typeface="Helvetica Neue" panose="02000503000000020004" pitchFamily="2" charset="0"/>
            </a:endParaRPr>
          </a:p>
          <a:p>
            <a:br>
              <a:rPr lang="de-DE" sz="1200" dirty="0">
                <a:effectLst/>
                <a:latin typeface="Helvetica Neue" panose="02000503000000020004" pitchFamily="2" charset="0"/>
              </a:rPr>
            </a:br>
            <a:endParaRPr lang="de-DE" sz="1200" dirty="0">
              <a:effectLst/>
              <a:latin typeface="Helvetica Neue" panose="02000503000000020004" pitchFamily="2" charset="0"/>
            </a:endParaRPr>
          </a:p>
          <a:p>
            <a:r>
              <a:rPr lang="de-DE" sz="1200" dirty="0">
                <a:effectLst/>
                <a:latin typeface="Helvetica Neue" panose="02000503000000020004" pitchFamily="2" charset="0"/>
              </a:rPr>
              <a:t>Frischemeier, D. &amp; Biehler, R. (2020). Big Data in der Grundschule? </a:t>
            </a:r>
            <a:r>
              <a:rPr lang="de-DE" sz="1200" i="1" dirty="0">
                <a:effectLst/>
                <a:latin typeface="Helvetica Neue" panose="02000503000000020004" pitchFamily="2" charset="0"/>
              </a:rPr>
              <a:t>Grundschule Mathematik, 65</a:t>
            </a:r>
            <a:r>
              <a:rPr lang="de-DE" sz="1200" dirty="0">
                <a:effectLst/>
                <a:latin typeface="Helvetica Neue" panose="02000503000000020004" pitchFamily="2" charset="0"/>
              </a:rPr>
              <a:t>, 2-3. </a:t>
            </a:r>
          </a:p>
          <a:p>
            <a:pPr algn="l" fontAlgn="base">
              <a:lnSpc>
                <a:spcPct val="100000"/>
              </a:lnSpc>
            </a:pPr>
            <a:endParaRPr lang="de-DE" sz="1200" kern="100" dirty="0"/>
          </a:p>
          <a:p>
            <a:pPr>
              <a:lnSpc>
                <a:spcPct val="100000"/>
              </a:lnSpc>
            </a:pPr>
            <a:endParaRPr lang="de-DE" sz="1200" b="1" kern="100" dirty="0">
              <a:solidFill>
                <a:srgbClr val="FF0000"/>
              </a:solidFill>
              <a:effectLst/>
              <a:ea typeface="Calibri" panose="020F0502020204030204" pitchFamily="34" charset="0"/>
            </a:endParaRPr>
          </a:p>
          <a:p>
            <a:pPr>
              <a:lnSpc>
                <a:spcPct val="100000"/>
              </a:lnSpc>
            </a:pPr>
            <a:endParaRPr lang="de-DE" sz="1200" b="1" dirty="0">
              <a:solidFill>
                <a:srgbClr val="FF0000"/>
              </a:solidFill>
            </a:endParaRPr>
          </a:p>
        </p:txBody>
      </p:sp>
      <p:sp>
        <p:nvSpPr>
          <p:cNvPr id="5" name="Date Placeholder 4">
            <a:extLst>
              <a:ext uri="{FF2B5EF4-FFF2-40B4-BE49-F238E27FC236}">
                <a16:creationId xmlns:a16="http://schemas.microsoft.com/office/drawing/2014/main" id="{6B0D1929-9728-1537-2B19-6567FDD581FD}"/>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9213176C-4BDE-732E-3BBB-CC28F90C611A}"/>
              </a:ext>
            </a:extLst>
          </p:cNvPr>
          <p:cNvSpPr>
            <a:spLocks noGrp="1"/>
          </p:cNvSpPr>
          <p:nvPr>
            <p:ph type="sldNum" sz="quarter" idx="12"/>
          </p:nvPr>
        </p:nvSpPr>
        <p:spPr/>
        <p:txBody>
          <a:bodyPr/>
          <a:lstStyle/>
          <a:p>
            <a:fld id="{C3752B7C-18A9-864D-BBCB-54A9F41B5594}" type="slidenum">
              <a:rPr lang="de-DE" smtClean="0"/>
              <a:pPr/>
              <a:t>102</a:t>
            </a:fld>
            <a:endParaRPr lang="de-DE" dirty="0"/>
          </a:p>
        </p:txBody>
      </p:sp>
    </p:spTree>
    <p:extLst>
      <p:ext uri="{BB962C8B-B14F-4D97-AF65-F5344CB8AC3E}">
        <p14:creationId xmlns:p14="http://schemas.microsoft.com/office/powerpoint/2010/main" val="19946878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0DA1-5039-F8A7-A15C-98CF669ACC42}"/>
              </a:ext>
            </a:extLst>
          </p:cNvPr>
          <p:cNvSpPr>
            <a:spLocks noGrp="1"/>
          </p:cNvSpPr>
          <p:nvPr>
            <p:ph type="title"/>
          </p:nvPr>
        </p:nvSpPr>
        <p:spPr/>
        <p:txBody>
          <a:bodyPr>
            <a:normAutofit/>
          </a:bodyPr>
          <a:lstStyle/>
          <a:p>
            <a:r>
              <a:rPr lang="de-DE" dirty="0"/>
              <a:t>Literaturverzeichnis</a:t>
            </a:r>
          </a:p>
        </p:txBody>
      </p:sp>
      <p:sp>
        <p:nvSpPr>
          <p:cNvPr id="4" name="Content Placeholder 3">
            <a:extLst>
              <a:ext uri="{FF2B5EF4-FFF2-40B4-BE49-F238E27FC236}">
                <a16:creationId xmlns:a16="http://schemas.microsoft.com/office/drawing/2014/main" id="{AF04929F-C80B-B272-7A30-8D80FE788CC5}"/>
              </a:ext>
            </a:extLst>
          </p:cNvPr>
          <p:cNvSpPr>
            <a:spLocks noGrp="1"/>
          </p:cNvSpPr>
          <p:nvPr>
            <p:ph idx="1"/>
          </p:nvPr>
        </p:nvSpPr>
        <p:spPr>
          <a:xfrm>
            <a:off x="609171" y="1341803"/>
            <a:ext cx="7925657" cy="4705430"/>
          </a:xfrm>
        </p:spPr>
        <p:txBody>
          <a:bodyPr/>
          <a:lstStyle/>
          <a:p>
            <a:pPr marL="171450" indent="-171450">
              <a:lnSpc>
                <a:spcPct val="100000"/>
              </a:lnSpc>
              <a:buFont typeface="Arial" panose="020B0604020202020204" pitchFamily="34" charset="0"/>
              <a:buChar char="•"/>
            </a:pPr>
            <a:r>
              <a:rPr lang="de-DE" sz="1200" b="0" i="0" dirty="0">
                <a:solidFill>
                  <a:srgbClr val="222222"/>
                </a:solidFill>
                <a:effectLst/>
                <a:latin typeface="Arial" panose="020B0604020202020204" pitchFamily="34" charset="0"/>
              </a:rPr>
              <a:t>Kelnberger, M. (2009). </a:t>
            </a:r>
            <a:r>
              <a:rPr lang="de-DE" sz="1200" b="0" i="1" dirty="0">
                <a:solidFill>
                  <a:srgbClr val="222222"/>
                </a:solidFill>
                <a:effectLst/>
                <a:latin typeface="Arial" panose="020B0604020202020204" pitchFamily="34" charset="0"/>
              </a:rPr>
              <a:t>Stochastik in der Grundschule: Daten, Häufigkeit, Kombinationen, Wahrscheinlichkeit; Unterrichtsskizzen, Arbeitsblätter, Karteikarten für </a:t>
            </a:r>
            <a:r>
              <a:rPr lang="de-DE" sz="1200" b="0" i="1" dirty="0" err="1">
                <a:solidFill>
                  <a:srgbClr val="222222"/>
                </a:solidFill>
                <a:effectLst/>
                <a:latin typeface="Arial" panose="020B0604020202020204" pitchFamily="34" charset="0"/>
              </a:rPr>
              <a:t>Stationentraining</a:t>
            </a:r>
            <a:r>
              <a:rPr lang="de-DE" sz="1200" b="0" i="1" dirty="0">
                <a:solidFill>
                  <a:srgbClr val="222222"/>
                </a:solidFill>
                <a:effectLst/>
                <a:latin typeface="Arial" panose="020B0604020202020204" pitchFamily="34" charset="0"/>
              </a:rPr>
              <a:t> und Freiarbeit, Probebausteine,[3./4. Jahrgangsstufe]</a:t>
            </a:r>
            <a:r>
              <a:rPr lang="de-DE" sz="1200" b="0" i="0" dirty="0">
                <a:solidFill>
                  <a:srgbClr val="222222"/>
                </a:solidFill>
                <a:effectLst/>
                <a:latin typeface="Arial" panose="020B0604020202020204" pitchFamily="34" charset="0"/>
              </a:rPr>
              <a:t>. </a:t>
            </a:r>
            <a:r>
              <a:rPr lang="de-DE" sz="1200" b="0" i="0" dirty="0" err="1">
                <a:solidFill>
                  <a:srgbClr val="222222"/>
                </a:solidFill>
                <a:effectLst/>
                <a:latin typeface="Arial" panose="020B0604020202020204" pitchFamily="34" charset="0"/>
              </a:rPr>
              <a:t>pb</a:t>
            </a:r>
            <a:r>
              <a:rPr lang="de-DE" sz="1200" b="0" i="0" dirty="0">
                <a:solidFill>
                  <a:srgbClr val="222222"/>
                </a:solidFill>
                <a:effectLst/>
                <a:latin typeface="Arial" panose="020B0604020202020204" pitchFamily="34" charset="0"/>
              </a:rPr>
              <a:t>-Verlag. </a:t>
            </a:r>
          </a:p>
          <a:p>
            <a:pPr marL="171450" indent="-171450">
              <a:lnSpc>
                <a:spcPct val="100000"/>
              </a:lnSpc>
              <a:buFont typeface="Arial" panose="020B0604020202020204" pitchFamily="34" charset="0"/>
              <a:buChar char="•"/>
            </a:pPr>
            <a:r>
              <a:rPr lang="de-DE" sz="1200" kern="100" dirty="0"/>
              <a:t>KMK – Ständige Konferenz der Kultusminister in der Bundesrepublik Deutschland (2022): Bildungsstandards für das Fach Mathematik Primarbereich. Beschluss der Kultusministerkonferenz vom 23.06.2022.</a:t>
            </a:r>
          </a:p>
          <a:p>
            <a:pPr marL="171450" indent="-171450">
              <a:lnSpc>
                <a:spcPct val="100000"/>
              </a:lnSpc>
              <a:buFont typeface="Arial" panose="020B0604020202020204" pitchFamily="34" charset="0"/>
              <a:buChar char="•"/>
            </a:pPr>
            <a:r>
              <a:rPr lang="de-DE" sz="1200" kern="100" dirty="0">
                <a:effectLst/>
                <a:ea typeface="Calibri" panose="020F0502020204030204" pitchFamily="34" charset="0"/>
              </a:rPr>
              <a:t>Ministerium für Schule und Bildung des Landes NRW (2021). Lehrpläne für die Primarstufe in Nordrhein-Westfalen. </a:t>
            </a:r>
            <a:r>
              <a:rPr lang="de-DE" sz="1200" kern="100" dirty="0">
                <a:effectLst/>
                <a:ea typeface="Calibri" panose="020F0502020204030204" pitchFamily="34" charset="0"/>
                <a:hlinkClick r:id="rId2"/>
              </a:rPr>
              <a:t>https://www.schulentwicklung.nrw.de/lehrplaene/upload/klp_PS/ps_lp_sammelband_2021_08_02.pdf</a:t>
            </a:r>
            <a:endParaRPr lang="de-DE" sz="1200" kern="100" dirty="0">
              <a:effectLst/>
              <a:ea typeface="Calibri" panose="020F0502020204030204" pitchFamily="34" charset="0"/>
            </a:endParaRPr>
          </a:p>
          <a:p>
            <a:pPr marL="171450" indent="-171450">
              <a:lnSpc>
                <a:spcPct val="100000"/>
              </a:lnSpc>
              <a:buFont typeface="Arial" panose="020B0604020202020204" pitchFamily="34" charset="0"/>
              <a:buChar char="•"/>
            </a:pPr>
            <a:r>
              <a:rPr lang="de-DE" sz="1200" dirty="0">
                <a:effectLst/>
                <a:latin typeface="Helvetica Neue" panose="02000503000000020004" pitchFamily="2" charset="0"/>
              </a:rPr>
              <a:t>Neubert, B. (2012). Leitidee: Daten, Häufigkeit und Wahrscheinlichkeit. </a:t>
            </a:r>
            <a:r>
              <a:rPr lang="de-DE" sz="1200" i="1" dirty="0">
                <a:effectLst/>
                <a:latin typeface="Helvetica Neue" panose="02000503000000020004" pitchFamily="2" charset="0"/>
              </a:rPr>
              <a:t>Aufgabenbeispiele und Impulse für die Grundschule. Offenburg: Mildenberger Verlag</a:t>
            </a:r>
            <a:r>
              <a:rPr lang="de-DE" sz="1200" dirty="0">
                <a:effectLst/>
                <a:latin typeface="Helvetica Neue" panose="02000503000000020004" pitchFamily="2" charset="0"/>
              </a:rPr>
              <a:t>.</a:t>
            </a:r>
            <a:r>
              <a:rPr lang="de-DE" sz="1200" kern="100" dirty="0">
                <a:effectLst/>
                <a:ea typeface="Calibri" panose="020F0502020204030204" pitchFamily="34" charset="0"/>
              </a:rPr>
              <a:t> </a:t>
            </a:r>
          </a:p>
          <a:p>
            <a:pPr marL="171450" indent="-171450">
              <a:lnSpc>
                <a:spcPct val="100000"/>
              </a:lnSpc>
              <a:buFont typeface="Arial" panose="020B0604020202020204" pitchFamily="34" charset="0"/>
              <a:buChar char="•"/>
            </a:pPr>
            <a:r>
              <a:rPr lang="de-DE" sz="1200" b="0" i="0" dirty="0">
                <a:solidFill>
                  <a:srgbClr val="222222"/>
                </a:solidFill>
                <a:effectLst/>
                <a:latin typeface="Arial" panose="020B0604020202020204" pitchFamily="34" charset="0"/>
              </a:rPr>
              <a:t>Sill, H. D., &amp; </a:t>
            </a:r>
            <a:r>
              <a:rPr lang="de-DE" sz="1200" b="0" i="0" dirty="0" err="1">
                <a:solidFill>
                  <a:srgbClr val="222222"/>
                </a:solidFill>
                <a:effectLst/>
                <a:latin typeface="Arial" panose="020B0604020202020204" pitchFamily="34" charset="0"/>
              </a:rPr>
              <a:t>Kurtzmann</a:t>
            </a:r>
            <a:r>
              <a:rPr lang="de-DE" sz="1200" b="0" i="0" dirty="0">
                <a:solidFill>
                  <a:srgbClr val="222222"/>
                </a:solidFill>
                <a:effectLst/>
                <a:latin typeface="Arial" panose="020B0604020202020204" pitchFamily="34" charset="0"/>
              </a:rPr>
              <a:t>, G. (2019). </a:t>
            </a:r>
            <a:r>
              <a:rPr lang="de-DE" sz="1200" b="0" i="1" dirty="0">
                <a:solidFill>
                  <a:srgbClr val="222222"/>
                </a:solidFill>
                <a:effectLst/>
                <a:latin typeface="Arial" panose="020B0604020202020204" pitchFamily="34" charset="0"/>
              </a:rPr>
              <a:t>Didaktik der Stochastik in der Primarstufe</a:t>
            </a:r>
            <a:r>
              <a:rPr lang="de-DE" sz="1200" b="0" i="0" dirty="0">
                <a:solidFill>
                  <a:srgbClr val="222222"/>
                </a:solidFill>
                <a:effectLst/>
                <a:latin typeface="Arial" panose="020B0604020202020204" pitchFamily="34" charset="0"/>
              </a:rPr>
              <a:t>. Springer Spektrum.</a:t>
            </a:r>
            <a:endParaRPr lang="de-DE" sz="1200" kern="100" dirty="0">
              <a:effectLst/>
              <a:ea typeface="Calibri" panose="020F0502020204030204" pitchFamily="34" charset="0"/>
            </a:endParaRPr>
          </a:p>
          <a:p>
            <a:pPr marL="171450" indent="-171450" fontAlgn="base">
              <a:lnSpc>
                <a:spcPct val="100000"/>
              </a:lnSpc>
              <a:buFont typeface="Arial" panose="020B0604020202020204" pitchFamily="34" charset="0"/>
              <a:buChar char="•"/>
            </a:pPr>
            <a:r>
              <a:rPr lang="de-DE" sz="1200" dirty="0"/>
              <a:t>Wild, C. J., &amp; Pfannkuch, M. (1999). Statistical </a:t>
            </a:r>
            <a:r>
              <a:rPr lang="de-DE" sz="1200" dirty="0" err="1"/>
              <a:t>Thinking</a:t>
            </a:r>
            <a:r>
              <a:rPr lang="de-DE" sz="1200" dirty="0"/>
              <a:t> in </a:t>
            </a:r>
            <a:r>
              <a:rPr lang="de-DE" sz="1200" dirty="0" err="1"/>
              <a:t>Empirical</a:t>
            </a:r>
            <a:r>
              <a:rPr lang="de-DE" sz="1200" dirty="0"/>
              <a:t> </a:t>
            </a:r>
            <a:r>
              <a:rPr lang="de-DE" sz="1200" dirty="0" err="1"/>
              <a:t>Enquiry</a:t>
            </a:r>
            <a:r>
              <a:rPr lang="de-DE" sz="1200" dirty="0"/>
              <a:t>. International </a:t>
            </a:r>
            <a:r>
              <a:rPr lang="de-DE" sz="1200" dirty="0" err="1"/>
              <a:t>StatisticalReview</a:t>
            </a:r>
            <a:r>
              <a:rPr lang="de-DE" sz="1200" dirty="0"/>
              <a:t>, 67(3), 223-265.</a:t>
            </a:r>
          </a:p>
          <a:p>
            <a:br>
              <a:rPr lang="de-DE" sz="1200" dirty="0">
                <a:effectLst/>
                <a:latin typeface="Helvetica Neue" panose="02000503000000020004" pitchFamily="2" charset="0"/>
              </a:rPr>
            </a:br>
            <a:br>
              <a:rPr lang="de-DE" sz="1200" dirty="0">
                <a:effectLst/>
                <a:latin typeface="Helvetica Neue" panose="02000503000000020004" pitchFamily="2" charset="0"/>
              </a:rPr>
            </a:br>
            <a:endParaRPr lang="de-DE" sz="1200" dirty="0">
              <a:effectLst/>
              <a:latin typeface="Helvetica Neue" panose="02000503000000020004" pitchFamily="2" charset="0"/>
            </a:endParaRPr>
          </a:p>
          <a:p>
            <a:br>
              <a:rPr lang="de-DE" sz="1200" dirty="0">
                <a:effectLst/>
                <a:latin typeface="Helvetica Neue" panose="02000503000000020004" pitchFamily="2" charset="0"/>
              </a:rPr>
            </a:br>
            <a:endParaRPr lang="de-DE" sz="1200" dirty="0">
              <a:effectLst/>
              <a:latin typeface="Helvetica Neue" panose="02000503000000020004" pitchFamily="2" charset="0"/>
            </a:endParaRPr>
          </a:p>
          <a:p>
            <a:br>
              <a:rPr lang="de-DE" sz="1200" dirty="0">
                <a:effectLst/>
                <a:latin typeface="Helvetica Neue" panose="02000503000000020004" pitchFamily="2" charset="0"/>
              </a:rPr>
            </a:br>
            <a:endParaRPr lang="de-DE" sz="1200" dirty="0">
              <a:effectLst/>
              <a:latin typeface="Helvetica Neue" panose="02000503000000020004" pitchFamily="2" charset="0"/>
            </a:endParaRPr>
          </a:p>
          <a:p>
            <a:br>
              <a:rPr lang="de-DE" sz="1200" dirty="0">
                <a:effectLst/>
                <a:latin typeface="Helvetica Neue" panose="02000503000000020004" pitchFamily="2" charset="0"/>
              </a:rPr>
            </a:br>
            <a:endParaRPr lang="de-DE" sz="1200" dirty="0">
              <a:effectLst/>
              <a:latin typeface="Helvetica Neue" panose="02000503000000020004" pitchFamily="2" charset="0"/>
            </a:endParaRPr>
          </a:p>
          <a:p>
            <a:r>
              <a:rPr lang="de-DE" sz="1200" dirty="0">
                <a:effectLst/>
                <a:latin typeface="Helvetica Neue" panose="02000503000000020004" pitchFamily="2" charset="0"/>
              </a:rPr>
              <a:t>Frischemeier, D. &amp; Biehler, R. (2020). Big Data in der Grundschule? </a:t>
            </a:r>
            <a:r>
              <a:rPr lang="de-DE" sz="1200" i="1" dirty="0">
                <a:effectLst/>
                <a:latin typeface="Helvetica Neue" panose="02000503000000020004" pitchFamily="2" charset="0"/>
              </a:rPr>
              <a:t>Grundschule Mathematik, 65</a:t>
            </a:r>
            <a:r>
              <a:rPr lang="de-DE" sz="1200" dirty="0">
                <a:effectLst/>
                <a:latin typeface="Helvetica Neue" panose="02000503000000020004" pitchFamily="2" charset="0"/>
              </a:rPr>
              <a:t>, 2-3. </a:t>
            </a:r>
          </a:p>
          <a:p>
            <a:pPr algn="l" fontAlgn="base">
              <a:lnSpc>
                <a:spcPct val="100000"/>
              </a:lnSpc>
            </a:pPr>
            <a:endParaRPr lang="de-DE" sz="1200" kern="100" dirty="0"/>
          </a:p>
          <a:p>
            <a:pPr>
              <a:lnSpc>
                <a:spcPct val="100000"/>
              </a:lnSpc>
            </a:pPr>
            <a:endParaRPr lang="de-DE" sz="1200" b="1" kern="100" dirty="0">
              <a:solidFill>
                <a:srgbClr val="FF0000"/>
              </a:solidFill>
              <a:effectLst/>
              <a:ea typeface="Calibri" panose="020F0502020204030204" pitchFamily="34" charset="0"/>
            </a:endParaRPr>
          </a:p>
          <a:p>
            <a:pPr>
              <a:lnSpc>
                <a:spcPct val="100000"/>
              </a:lnSpc>
            </a:pPr>
            <a:endParaRPr lang="de-DE" sz="1200" b="1" dirty="0">
              <a:solidFill>
                <a:srgbClr val="FF0000"/>
              </a:solidFill>
            </a:endParaRPr>
          </a:p>
        </p:txBody>
      </p:sp>
      <p:sp>
        <p:nvSpPr>
          <p:cNvPr id="5" name="Date Placeholder 4">
            <a:extLst>
              <a:ext uri="{FF2B5EF4-FFF2-40B4-BE49-F238E27FC236}">
                <a16:creationId xmlns:a16="http://schemas.microsoft.com/office/drawing/2014/main" id="{6B0D1929-9728-1537-2B19-6567FDD581FD}"/>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9213176C-4BDE-732E-3BBB-CC28F90C611A}"/>
              </a:ext>
            </a:extLst>
          </p:cNvPr>
          <p:cNvSpPr>
            <a:spLocks noGrp="1"/>
          </p:cNvSpPr>
          <p:nvPr>
            <p:ph type="sldNum" sz="quarter" idx="12"/>
          </p:nvPr>
        </p:nvSpPr>
        <p:spPr/>
        <p:txBody>
          <a:bodyPr/>
          <a:lstStyle/>
          <a:p>
            <a:fld id="{C3752B7C-18A9-864D-BBCB-54A9F41B5594}" type="slidenum">
              <a:rPr lang="de-DE" smtClean="0"/>
              <a:pPr/>
              <a:t>103</a:t>
            </a:fld>
            <a:endParaRPr lang="de-DE" dirty="0"/>
          </a:p>
        </p:txBody>
      </p:sp>
    </p:spTree>
    <p:extLst>
      <p:ext uri="{BB962C8B-B14F-4D97-AF65-F5344CB8AC3E}">
        <p14:creationId xmlns:p14="http://schemas.microsoft.com/office/powerpoint/2010/main" val="12744896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0DA1-5039-F8A7-A15C-98CF669ACC42}"/>
              </a:ext>
            </a:extLst>
          </p:cNvPr>
          <p:cNvSpPr>
            <a:spLocks noGrp="1"/>
          </p:cNvSpPr>
          <p:nvPr>
            <p:ph type="title"/>
          </p:nvPr>
        </p:nvSpPr>
        <p:spPr/>
        <p:txBody>
          <a:bodyPr>
            <a:normAutofit/>
          </a:bodyPr>
          <a:lstStyle/>
          <a:p>
            <a:r>
              <a:rPr lang="de-DE" dirty="0"/>
              <a:t>Verwendetes Material</a:t>
            </a:r>
          </a:p>
        </p:txBody>
      </p:sp>
      <p:sp>
        <p:nvSpPr>
          <p:cNvPr id="4" name="Content Placeholder 3">
            <a:extLst>
              <a:ext uri="{FF2B5EF4-FFF2-40B4-BE49-F238E27FC236}">
                <a16:creationId xmlns:a16="http://schemas.microsoft.com/office/drawing/2014/main" id="{AF04929F-C80B-B272-7A30-8D80FE788CC5}"/>
              </a:ext>
            </a:extLst>
          </p:cNvPr>
          <p:cNvSpPr>
            <a:spLocks noGrp="1"/>
          </p:cNvSpPr>
          <p:nvPr>
            <p:ph idx="1"/>
          </p:nvPr>
        </p:nvSpPr>
        <p:spPr>
          <a:xfrm>
            <a:off x="609171" y="1341803"/>
            <a:ext cx="7925657" cy="4705430"/>
          </a:xfrm>
        </p:spPr>
        <p:txBody>
          <a:bodyPr/>
          <a:lstStyle/>
          <a:p>
            <a:pPr>
              <a:lnSpc>
                <a:spcPct val="100000"/>
              </a:lnSpc>
            </a:pPr>
            <a:r>
              <a:rPr lang="de-DE" sz="1200" dirty="0"/>
              <a:t>https://</a:t>
            </a:r>
            <a:r>
              <a:rPr lang="de-DE" sz="1200" dirty="0" err="1"/>
              <a:t>codap.concord.org</a:t>
            </a:r>
            <a:r>
              <a:rPr lang="de-DE" sz="1200" dirty="0"/>
              <a:t>/</a:t>
            </a:r>
          </a:p>
          <a:p>
            <a:pPr>
              <a:lnSpc>
                <a:spcPct val="100000"/>
              </a:lnSpc>
            </a:pPr>
            <a:r>
              <a:rPr lang="de-DE" sz="12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www.tinkerplots.com</a:t>
            </a:r>
            <a:r>
              <a:rPr lang="de-DE" sz="1200" dirty="0">
                <a:latin typeface="Arial" panose="020B0604020202020204" pitchFamily="34" charset="0"/>
                <a:cs typeface="Arial" panose="020B0604020202020204" pitchFamily="34" charset="0"/>
              </a:rPr>
              <a:t> </a:t>
            </a:r>
          </a:p>
          <a:p>
            <a:pPr>
              <a:lnSpc>
                <a:spcPct val="100000"/>
              </a:lnSpc>
            </a:pPr>
            <a:endParaRPr lang="de-DE" sz="1200" dirty="0">
              <a:solidFill>
                <a:srgbClr val="FF0000"/>
              </a:solidFill>
            </a:endParaRPr>
          </a:p>
        </p:txBody>
      </p:sp>
      <p:sp>
        <p:nvSpPr>
          <p:cNvPr id="5" name="Date Placeholder 4">
            <a:extLst>
              <a:ext uri="{FF2B5EF4-FFF2-40B4-BE49-F238E27FC236}">
                <a16:creationId xmlns:a16="http://schemas.microsoft.com/office/drawing/2014/main" id="{6B0D1929-9728-1537-2B19-6567FDD581FD}"/>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9213176C-4BDE-732E-3BBB-CC28F90C611A}"/>
              </a:ext>
            </a:extLst>
          </p:cNvPr>
          <p:cNvSpPr>
            <a:spLocks noGrp="1"/>
          </p:cNvSpPr>
          <p:nvPr>
            <p:ph type="sldNum" sz="quarter" idx="12"/>
          </p:nvPr>
        </p:nvSpPr>
        <p:spPr/>
        <p:txBody>
          <a:bodyPr/>
          <a:lstStyle/>
          <a:p>
            <a:fld id="{C3752B7C-18A9-864D-BBCB-54A9F41B5594}" type="slidenum">
              <a:rPr lang="de-DE" smtClean="0"/>
              <a:pPr/>
              <a:t>104</a:t>
            </a:fld>
            <a:endParaRPr lang="de-DE" dirty="0"/>
          </a:p>
        </p:txBody>
      </p:sp>
    </p:spTree>
    <p:extLst>
      <p:ext uri="{BB962C8B-B14F-4D97-AF65-F5344CB8AC3E}">
        <p14:creationId xmlns:p14="http://schemas.microsoft.com/office/powerpoint/2010/main" val="1698967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F78927-35FD-5DBB-B2BE-05E3920912B8}"/>
              </a:ext>
            </a:extLst>
          </p:cNvPr>
          <p:cNvSpPr>
            <a:spLocks noGrp="1"/>
          </p:cNvSpPr>
          <p:nvPr>
            <p:ph type="body" sz="quarter" idx="13"/>
          </p:nvPr>
        </p:nvSpPr>
        <p:spPr/>
        <p:txBody>
          <a:bodyPr/>
          <a:lstStyle/>
          <a:p>
            <a:r>
              <a:rPr lang="de-DE" sz="1800" dirty="0"/>
              <a:t>DIE LEITIDEE DATEN &amp; ZUFALL</a:t>
            </a:r>
          </a:p>
        </p:txBody>
      </p:sp>
      <p:sp>
        <p:nvSpPr>
          <p:cNvPr id="5" name="Date Placeholder 4">
            <a:extLst>
              <a:ext uri="{FF2B5EF4-FFF2-40B4-BE49-F238E27FC236}">
                <a16:creationId xmlns:a16="http://schemas.microsoft.com/office/drawing/2014/main" id="{32A9CEA0-AC2A-2540-03BC-141CE20EFC28}"/>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108CB838-C6FB-1CD0-B160-3C051DAEAA54}"/>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
        <p:nvSpPr>
          <p:cNvPr id="8" name="Textfeld 7">
            <a:extLst>
              <a:ext uri="{FF2B5EF4-FFF2-40B4-BE49-F238E27FC236}">
                <a16:creationId xmlns:a16="http://schemas.microsoft.com/office/drawing/2014/main" id="{569B6C45-6873-7862-DAC0-9E4967C122E4}"/>
              </a:ext>
            </a:extLst>
          </p:cNvPr>
          <p:cNvSpPr txBox="1"/>
          <p:nvPr/>
        </p:nvSpPr>
        <p:spPr>
          <a:xfrm>
            <a:off x="3533932" y="5525470"/>
            <a:ext cx="4572000" cy="276999"/>
          </a:xfrm>
          <a:prstGeom prst="rect">
            <a:avLst/>
          </a:prstGeom>
          <a:noFill/>
        </p:spPr>
        <p:txBody>
          <a:bodyPr wrap="square">
            <a:spAutoFit/>
          </a:bodyPr>
          <a:lstStyle/>
          <a:p>
            <a:pPr algn="r"/>
            <a:r>
              <a:rPr lang="de-DE" sz="1200" dirty="0">
                <a:latin typeface="Arial" panose="020B0604020202020204" pitchFamily="34" charset="0"/>
                <a:cs typeface="Arial" panose="020B0604020202020204" pitchFamily="34" charset="0"/>
              </a:rPr>
              <a:t>(KMK, 2022, S. 18)</a:t>
            </a:r>
          </a:p>
        </p:txBody>
      </p:sp>
      <p:sp>
        <p:nvSpPr>
          <p:cNvPr id="9" name="Titel 8">
            <a:extLst>
              <a:ext uri="{FF2B5EF4-FFF2-40B4-BE49-F238E27FC236}">
                <a16:creationId xmlns:a16="http://schemas.microsoft.com/office/drawing/2014/main" id="{93CED36E-5428-7E89-F73F-93BC8B1E1189}"/>
              </a:ext>
            </a:extLst>
          </p:cNvPr>
          <p:cNvSpPr>
            <a:spLocks noGrp="1"/>
          </p:cNvSpPr>
          <p:nvPr>
            <p:ph type="title"/>
          </p:nvPr>
        </p:nvSpPr>
        <p:spPr/>
        <p:txBody>
          <a:bodyPr/>
          <a:lstStyle/>
          <a:p>
            <a:r>
              <a:rPr lang="de-DE" dirty="0"/>
              <a:t>Allgemeine Bemerkungen</a:t>
            </a:r>
          </a:p>
        </p:txBody>
      </p:sp>
      <p:sp>
        <p:nvSpPr>
          <p:cNvPr id="11" name="Content Placeholder 3">
            <a:extLst>
              <a:ext uri="{FF2B5EF4-FFF2-40B4-BE49-F238E27FC236}">
                <a16:creationId xmlns:a16="http://schemas.microsoft.com/office/drawing/2014/main" id="{103EF3E6-2B45-4830-27AF-97564EA5B43E}"/>
              </a:ext>
            </a:extLst>
          </p:cNvPr>
          <p:cNvSpPr txBox="1">
            <a:spLocks/>
          </p:cNvSpPr>
          <p:nvPr/>
        </p:nvSpPr>
        <p:spPr>
          <a:xfrm>
            <a:off x="1096423" y="1936133"/>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dirty="0"/>
              <a:t>Die Schülerinnen und Schüler </a:t>
            </a:r>
          </a:p>
          <a:p>
            <a:pPr marL="285750" indent="-285750">
              <a:lnSpc>
                <a:spcPct val="100000"/>
              </a:lnSpc>
              <a:buFont typeface="Arial" panose="020B0604020202020204" pitchFamily="34" charset="0"/>
              <a:buChar char="•"/>
            </a:pPr>
            <a:r>
              <a:rPr lang="de-DE" dirty="0"/>
              <a:t>planen einfache Befragungen und erfassen und strukturieren bei Beobachtungen, Untersuchungen und einfachen Experimenten Daten,</a:t>
            </a:r>
          </a:p>
          <a:p>
            <a:pPr marL="285750" indent="-285750">
              <a:lnSpc>
                <a:spcPct val="100000"/>
              </a:lnSpc>
              <a:buFont typeface="Arial" panose="020B0604020202020204" pitchFamily="34" charset="0"/>
              <a:buChar char="•"/>
            </a:pPr>
            <a:r>
              <a:rPr lang="de-DE" dirty="0"/>
              <a:t>stellen Daten in Tabellen, Schaubildern und Diagrammen dar, auch unter Nutzung </a:t>
            </a:r>
            <a:r>
              <a:rPr lang="de-DE" dirty="0">
                <a:solidFill>
                  <a:srgbClr val="327D87"/>
                </a:solidFill>
              </a:rPr>
              <a:t>digitaler Werkzeuge</a:t>
            </a:r>
            <a:r>
              <a:rPr lang="de-DE" dirty="0"/>
              <a:t>, und entnehmen Informationen aus Tabellen, Schaubildern und Diagrammen,</a:t>
            </a:r>
          </a:p>
          <a:p>
            <a:pPr marL="285750" indent="-285750">
              <a:lnSpc>
                <a:spcPct val="100000"/>
              </a:lnSpc>
              <a:buFont typeface="Arial" panose="020B0604020202020204" pitchFamily="34" charset="0"/>
              <a:buChar char="•"/>
            </a:pPr>
            <a:r>
              <a:rPr lang="de-DE" dirty="0"/>
              <a:t>interpretieren Darstellungen von Daten und </a:t>
            </a:r>
            <a:r>
              <a:rPr lang="de-DE" dirty="0">
                <a:solidFill>
                  <a:srgbClr val="327D87"/>
                </a:solidFill>
              </a:rPr>
              <a:t>reflektieren diese kritisch</a:t>
            </a:r>
          </a:p>
          <a:p>
            <a:endParaRPr lang="de-DE" dirty="0"/>
          </a:p>
        </p:txBody>
      </p:sp>
    </p:spTree>
    <p:extLst>
      <p:ext uri="{BB962C8B-B14F-4D97-AF65-F5344CB8AC3E}">
        <p14:creationId xmlns:p14="http://schemas.microsoft.com/office/powerpoint/2010/main" val="1313281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F78927-35FD-5DBB-B2BE-05E3920912B8}"/>
              </a:ext>
            </a:extLst>
          </p:cNvPr>
          <p:cNvSpPr>
            <a:spLocks noGrp="1"/>
          </p:cNvSpPr>
          <p:nvPr>
            <p:ph type="body" sz="quarter" idx="13"/>
          </p:nvPr>
        </p:nvSpPr>
        <p:spPr>
          <a:xfrm>
            <a:off x="1096267" y="1194030"/>
            <a:ext cx="3761484" cy="445628"/>
          </a:xfrm>
        </p:spPr>
        <p:txBody>
          <a:bodyPr/>
          <a:lstStyle/>
          <a:p>
            <a:r>
              <a:rPr lang="de-DE" sz="1800" dirty="0"/>
              <a:t>DATEN UND HÄUFIGKEITEN</a:t>
            </a:r>
          </a:p>
        </p:txBody>
      </p:sp>
      <p:sp>
        <p:nvSpPr>
          <p:cNvPr id="5" name="Date Placeholder 4">
            <a:extLst>
              <a:ext uri="{FF2B5EF4-FFF2-40B4-BE49-F238E27FC236}">
                <a16:creationId xmlns:a16="http://schemas.microsoft.com/office/drawing/2014/main" id="{32A9CEA0-AC2A-2540-03BC-141CE20EFC28}"/>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108CB838-C6FB-1CD0-B160-3C051DAEAA54}"/>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
        <p:nvSpPr>
          <p:cNvPr id="4" name="Textfeld 3">
            <a:extLst>
              <a:ext uri="{FF2B5EF4-FFF2-40B4-BE49-F238E27FC236}">
                <a16:creationId xmlns:a16="http://schemas.microsoft.com/office/drawing/2014/main" id="{5D18B7D3-ABA8-463D-6B0A-36F22B45A581}"/>
              </a:ext>
            </a:extLst>
          </p:cNvPr>
          <p:cNvSpPr txBox="1"/>
          <p:nvPr/>
        </p:nvSpPr>
        <p:spPr>
          <a:xfrm>
            <a:off x="3788370" y="5847352"/>
            <a:ext cx="4572000" cy="276999"/>
          </a:xfrm>
          <a:prstGeom prst="rect">
            <a:avLst/>
          </a:prstGeom>
          <a:noFill/>
        </p:spPr>
        <p:txBody>
          <a:bodyPr wrap="square">
            <a:spAutoFit/>
          </a:bodyPr>
          <a:lstStyle/>
          <a:p>
            <a:pPr algn="r"/>
            <a:r>
              <a:rPr lang="de-DE" sz="1200" dirty="0">
                <a:latin typeface="Arial" panose="020B0604020202020204" pitchFamily="34" charset="0"/>
                <a:cs typeface="Arial" panose="020B0604020202020204" pitchFamily="34" charset="0"/>
              </a:rPr>
              <a:t>(MSB NRW, 2021, S. 93f.)</a:t>
            </a:r>
          </a:p>
        </p:txBody>
      </p:sp>
      <p:graphicFrame>
        <p:nvGraphicFramePr>
          <p:cNvPr id="9" name="Tabelle 8">
            <a:extLst>
              <a:ext uri="{FF2B5EF4-FFF2-40B4-BE49-F238E27FC236}">
                <a16:creationId xmlns:a16="http://schemas.microsoft.com/office/drawing/2014/main" id="{F2838DEC-3308-385A-4224-D3FCBE782232}"/>
              </a:ext>
            </a:extLst>
          </p:cNvPr>
          <p:cNvGraphicFramePr>
            <a:graphicFrameLocks noGrp="1"/>
          </p:cNvGraphicFramePr>
          <p:nvPr>
            <p:extLst>
              <p:ext uri="{D42A27DB-BD31-4B8C-83A1-F6EECF244321}">
                <p14:modId xmlns:p14="http://schemas.microsoft.com/office/powerpoint/2010/main" val="117449367"/>
              </p:ext>
            </p:extLst>
          </p:nvPr>
        </p:nvGraphicFramePr>
        <p:xfrm>
          <a:off x="1189257" y="1723394"/>
          <a:ext cx="7122758" cy="3940576"/>
        </p:xfrm>
        <a:graphic>
          <a:graphicData uri="http://schemas.openxmlformats.org/drawingml/2006/table">
            <a:tbl>
              <a:tblPr firstRow="1" bandRow="1">
                <a:tableStyleId>{5940675A-B579-460E-94D1-54222C63F5DA}</a:tableStyleId>
              </a:tblPr>
              <a:tblGrid>
                <a:gridCol w="3561379">
                  <a:extLst>
                    <a:ext uri="{9D8B030D-6E8A-4147-A177-3AD203B41FA5}">
                      <a16:colId xmlns:a16="http://schemas.microsoft.com/office/drawing/2014/main" val="20000"/>
                    </a:ext>
                  </a:extLst>
                </a:gridCol>
                <a:gridCol w="3561379">
                  <a:extLst>
                    <a:ext uri="{9D8B030D-6E8A-4147-A177-3AD203B41FA5}">
                      <a16:colId xmlns:a16="http://schemas.microsoft.com/office/drawing/2014/main" val="3628645985"/>
                    </a:ext>
                  </a:extLst>
                </a:gridCol>
              </a:tblGrid>
              <a:tr h="345427">
                <a:tc gridSpan="2">
                  <a:txBody>
                    <a:bodyPr/>
                    <a:lstStyle/>
                    <a:p>
                      <a:r>
                        <a:rPr lang="de-DE" sz="1400" b="1" dirty="0">
                          <a:latin typeface="Arial" panose="020B0604020202020204" pitchFamily="34" charset="0"/>
                          <a:cs typeface="Arial" panose="020B0604020202020204" pitchFamily="34" charset="0"/>
                        </a:rPr>
                        <a:t>Daten und Häufigkeiten</a:t>
                      </a:r>
                    </a:p>
                  </a:txBody>
                  <a:tcPr>
                    <a:solidFill>
                      <a:schemeClr val="bg1">
                        <a:lumMod val="85000"/>
                      </a:schemeClr>
                    </a:solidFill>
                  </a:tcPr>
                </a:tc>
                <a:tc hMerge="1">
                  <a:txBody>
                    <a:bodyPr/>
                    <a:lstStyle/>
                    <a:p>
                      <a:endParaRPr lang="de-DE"/>
                    </a:p>
                  </a:txBody>
                  <a:tcPr/>
                </a:tc>
                <a:extLst>
                  <a:ext uri="{0D108BD9-81ED-4DB2-BD59-A6C34878D82A}">
                    <a16:rowId xmlns:a16="http://schemas.microsoft.com/office/drawing/2014/main" val="10000"/>
                  </a:ext>
                </a:extLst>
              </a:tr>
              <a:tr h="851736">
                <a:tc>
                  <a:txBody>
                    <a:bodyPr/>
                    <a:lstStyle/>
                    <a:p>
                      <a:pPr algn="l"/>
                      <a:r>
                        <a:rPr lang="de-DE" sz="1400" dirty="0">
                          <a:latin typeface="Arial" panose="020B0604020202020204" pitchFamily="34" charset="0"/>
                          <a:cs typeface="Arial" panose="020B0604020202020204" pitchFamily="34" charset="0"/>
                        </a:rPr>
                        <a:t>Kompetenzerwartungen</a:t>
                      </a:r>
                      <a:r>
                        <a:rPr lang="de-DE" sz="1400" baseline="0" dirty="0">
                          <a:latin typeface="Arial" panose="020B0604020202020204" pitchFamily="34" charset="0"/>
                          <a:cs typeface="Arial" panose="020B0604020202020204" pitchFamily="34" charset="0"/>
                        </a:rPr>
                        <a:t> am </a:t>
                      </a:r>
                      <a:r>
                        <a:rPr lang="de-DE" sz="1400" baseline="0" dirty="0">
                          <a:solidFill>
                            <a:schemeClr val="tx1"/>
                          </a:solidFill>
                          <a:latin typeface="Arial" panose="020B0604020202020204" pitchFamily="34" charset="0"/>
                          <a:cs typeface="Arial" panose="020B0604020202020204" pitchFamily="34" charset="0"/>
                        </a:rPr>
                        <a:t>Ende der Schuleingangsphase</a:t>
                      </a:r>
                    </a:p>
                    <a:p>
                      <a:r>
                        <a:rPr lang="de-DE" sz="1400" b="0" baseline="0" dirty="0">
                          <a:latin typeface="Arial" panose="020B0604020202020204" pitchFamily="34" charset="0"/>
                          <a:cs typeface="Arial" panose="020B0604020202020204" pitchFamily="34" charset="0"/>
                        </a:rPr>
                        <a:t>Die </a:t>
                      </a:r>
                      <a:r>
                        <a:rPr lang="de-DE" sz="1400" baseline="0" dirty="0">
                          <a:latin typeface="Arial" panose="020B0604020202020204" pitchFamily="34" charset="0"/>
                          <a:cs typeface="Arial" panose="020B0604020202020204" pitchFamily="34" charset="0"/>
                        </a:rPr>
                        <a:t>Schülerinnen und Schüler</a:t>
                      </a:r>
                      <a:endParaRPr lang="de-DE" sz="1400" dirty="0">
                        <a:latin typeface="Arial" panose="020B0604020202020204" pitchFamily="34" charset="0"/>
                        <a:cs typeface="Arial" panose="020B0604020202020204" pitchFamily="34" charset="0"/>
                      </a:endParaRPr>
                    </a:p>
                  </a:txBody>
                  <a:tcPr/>
                </a:tc>
                <a:tc>
                  <a:txBody>
                    <a:bodyPr/>
                    <a:lstStyle/>
                    <a:p>
                      <a:pPr algn="l"/>
                      <a:r>
                        <a:rPr lang="de-DE" sz="1400" dirty="0">
                          <a:latin typeface="Arial" panose="020B0604020202020204" pitchFamily="34" charset="0"/>
                          <a:cs typeface="Arial" panose="020B0604020202020204" pitchFamily="34" charset="0"/>
                        </a:rPr>
                        <a:t>Kompetenzerwartungen</a:t>
                      </a:r>
                      <a:r>
                        <a:rPr lang="de-DE" sz="1400" baseline="0" dirty="0">
                          <a:latin typeface="Arial" panose="020B0604020202020204" pitchFamily="34" charset="0"/>
                          <a:cs typeface="Arial" panose="020B0604020202020204" pitchFamily="34" charset="0"/>
                        </a:rPr>
                        <a:t> am </a:t>
                      </a:r>
                      <a:r>
                        <a:rPr lang="de-DE" sz="1400" baseline="0" dirty="0">
                          <a:solidFill>
                            <a:schemeClr val="tx1"/>
                          </a:solidFill>
                          <a:latin typeface="Arial" panose="020B0604020202020204" pitchFamily="34" charset="0"/>
                          <a:cs typeface="Arial" panose="020B0604020202020204" pitchFamily="34" charset="0"/>
                        </a:rPr>
                        <a:t>Ende der Klasse 4</a:t>
                      </a:r>
                    </a:p>
                    <a:p>
                      <a:r>
                        <a:rPr lang="de-DE" sz="1400" b="0" baseline="0" dirty="0">
                          <a:latin typeface="Arial" panose="020B0604020202020204" pitchFamily="34" charset="0"/>
                          <a:cs typeface="Arial" panose="020B0604020202020204" pitchFamily="34" charset="0"/>
                        </a:rPr>
                        <a:t>Die </a:t>
                      </a:r>
                      <a:r>
                        <a:rPr lang="de-DE" sz="1400" baseline="0" dirty="0">
                          <a:latin typeface="Arial" panose="020B0604020202020204" pitchFamily="34" charset="0"/>
                          <a:cs typeface="Arial" panose="020B0604020202020204" pitchFamily="34" charset="0"/>
                        </a:rPr>
                        <a:t>Schülerinnen und Schüler</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547149">
                <a:tc gridSpan="2">
                  <a:txBody>
                    <a:bodyPr/>
                    <a:lstStyle/>
                    <a:p>
                      <a:pPr marL="285750" indent="-285750">
                        <a:buFont typeface="Arial" panose="020B0604020202020204" pitchFamily="34" charset="0"/>
                        <a:buChar char="•"/>
                      </a:pPr>
                      <a:r>
                        <a:rPr lang="de-DE" sz="1400" kern="1200" dirty="0">
                          <a:solidFill>
                            <a:schemeClr val="tx1"/>
                          </a:solidFill>
                          <a:latin typeface="Arial" panose="020B0604020202020204" pitchFamily="34" charset="0"/>
                          <a:ea typeface="+mn-ea"/>
                          <a:cs typeface="Arial" panose="020B0604020202020204" pitchFamily="34" charset="0"/>
                        </a:rPr>
                        <a:t>ermitteln Daten aus der unmittelbaren Lebenswirklichkeit und untersuchen individuelle Konsumbedürfnisse,</a:t>
                      </a:r>
                    </a:p>
                  </a:txBody>
                  <a:tcPr/>
                </a:tc>
                <a:tc hMerge="1">
                  <a:txBody>
                    <a:bodyPr/>
                    <a:lstStyle/>
                    <a:p>
                      <a:endParaRPr lang="de-DE"/>
                    </a:p>
                  </a:txBody>
                  <a:tcPr/>
                </a:tc>
                <a:extLst>
                  <a:ext uri="{0D108BD9-81ED-4DB2-BD59-A6C34878D82A}">
                    <a16:rowId xmlns:a16="http://schemas.microsoft.com/office/drawing/2014/main" val="10002"/>
                  </a:ext>
                </a:extLst>
              </a:tr>
              <a:tr h="67648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kern="1200" dirty="0">
                          <a:solidFill>
                            <a:schemeClr val="tx1"/>
                          </a:solidFill>
                          <a:latin typeface="Arial" panose="020B0604020202020204" pitchFamily="34" charset="0"/>
                          <a:ea typeface="+mn-ea"/>
                          <a:cs typeface="Arial" panose="020B0604020202020204" pitchFamily="34" charset="0"/>
                        </a:rPr>
                        <a:t>stellen Daten und Häufigkeiten in Diagrammen und Tabellen dar,</a:t>
                      </a:r>
                    </a:p>
                    <a:p>
                      <a:endParaRPr lang="de-DE" sz="14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de-DE" sz="1400" dirty="0">
                          <a:latin typeface="Arial" panose="020B0604020202020204" pitchFamily="34" charset="0"/>
                          <a:cs typeface="Arial" panose="020B0604020202020204" pitchFamily="34" charset="0"/>
                        </a:rPr>
                        <a:t>stellen Daten und Häufigkeiten in Diagrammen und Tabellen darf, auch unter Verwendung digitaler Mathematikwerkzeuge, </a:t>
                      </a:r>
                    </a:p>
                  </a:txBody>
                  <a:tcPr/>
                </a:tc>
                <a:extLst>
                  <a:ext uri="{0D108BD9-81ED-4DB2-BD59-A6C34878D82A}">
                    <a16:rowId xmlns:a16="http://schemas.microsoft.com/office/drawing/2014/main" val="2097898598"/>
                  </a:ext>
                </a:extLst>
              </a:tr>
              <a:tr h="963452">
                <a:tc gridSpan="2">
                  <a:txBody>
                    <a:bodyPr/>
                    <a:lstStyle/>
                    <a:p>
                      <a:pPr marL="285750" indent="-285750">
                        <a:buFont typeface="Arial" panose="020B0604020202020204" pitchFamily="34" charset="0"/>
                        <a:buChar char="•"/>
                      </a:pPr>
                      <a:r>
                        <a:rPr lang="de-DE" sz="1400" dirty="0">
                          <a:latin typeface="Arial" panose="020B0604020202020204" pitchFamily="34" charset="0"/>
                          <a:cs typeface="Arial" panose="020B0604020202020204" pitchFamily="34" charset="0"/>
                        </a:rPr>
                        <a:t>entnehmen Kalendern, Diagrammen und Tabellen Daten und interpretieren sie zur Beantwortung von mathematikhaltigen sowie verbraucherrelevanten Fragestellungen, </a:t>
                      </a:r>
                    </a:p>
                    <a:p>
                      <a:pPr marL="285750" indent="-285750">
                        <a:buFont typeface="Arial" panose="020B0604020202020204" pitchFamily="34" charset="0"/>
                        <a:buChar char="•"/>
                      </a:pPr>
                      <a:r>
                        <a:rPr lang="de-DE" sz="1400" dirty="0">
                          <a:latin typeface="Arial" panose="020B0604020202020204" pitchFamily="34" charset="0"/>
                          <a:cs typeface="Arial" panose="020B0604020202020204" pitchFamily="34" charset="0"/>
                        </a:rPr>
                        <a:t>strukturieren Daten (unter Berücksichtigung von verbraucherrelevanten Themen) mithilfe von Tabellen, auch unter Verwendung digitaler Mathematikwerkzeuge. </a:t>
                      </a:r>
                    </a:p>
                  </a:txBody>
                  <a:tcPr/>
                </a:tc>
                <a:tc hMerge="1">
                  <a:txBody>
                    <a:bodyPr/>
                    <a:lstStyle/>
                    <a:p>
                      <a:endParaRPr lang="de-DE"/>
                    </a:p>
                  </a:txBody>
                  <a:tcPr/>
                </a:tc>
                <a:extLst>
                  <a:ext uri="{0D108BD9-81ED-4DB2-BD59-A6C34878D82A}">
                    <a16:rowId xmlns:a16="http://schemas.microsoft.com/office/drawing/2014/main" val="1374943601"/>
                  </a:ext>
                </a:extLst>
              </a:tr>
            </a:tbl>
          </a:graphicData>
        </a:graphic>
      </p:graphicFrame>
      <p:sp>
        <p:nvSpPr>
          <p:cNvPr id="8" name="Titel 7">
            <a:extLst>
              <a:ext uri="{FF2B5EF4-FFF2-40B4-BE49-F238E27FC236}">
                <a16:creationId xmlns:a16="http://schemas.microsoft.com/office/drawing/2014/main" id="{AE15AC79-C750-4818-F4B8-DA1DB50D01D4}"/>
              </a:ext>
            </a:extLst>
          </p:cNvPr>
          <p:cNvSpPr>
            <a:spLocks noGrp="1"/>
          </p:cNvSpPr>
          <p:nvPr>
            <p:ph type="title"/>
          </p:nvPr>
        </p:nvSpPr>
        <p:spPr/>
        <p:txBody>
          <a:bodyPr/>
          <a:lstStyle/>
          <a:p>
            <a:r>
              <a:rPr lang="de-DE" dirty="0"/>
              <a:t>Allgemeine Bemerkungen</a:t>
            </a:r>
          </a:p>
        </p:txBody>
      </p:sp>
    </p:spTree>
    <p:extLst>
      <p:ext uri="{BB962C8B-B14F-4D97-AF65-F5344CB8AC3E}">
        <p14:creationId xmlns:p14="http://schemas.microsoft.com/office/powerpoint/2010/main" val="370301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3D31F-FC75-E44B-283B-563FC16364C9}"/>
              </a:ext>
            </a:extLst>
          </p:cNvPr>
          <p:cNvSpPr>
            <a:spLocks noGrp="1"/>
          </p:cNvSpPr>
          <p:nvPr>
            <p:ph type="title"/>
          </p:nvPr>
        </p:nvSpPr>
        <p:spPr/>
        <p:txBody>
          <a:bodyPr/>
          <a:lstStyle/>
          <a:p>
            <a:r>
              <a:rPr lang="de-DE" dirty="0"/>
              <a:t>Allgemeine Bemerkungen</a:t>
            </a:r>
          </a:p>
        </p:txBody>
      </p:sp>
      <p:sp>
        <p:nvSpPr>
          <p:cNvPr id="3" name="Text Placeholder 2">
            <a:extLst>
              <a:ext uri="{FF2B5EF4-FFF2-40B4-BE49-F238E27FC236}">
                <a16:creationId xmlns:a16="http://schemas.microsoft.com/office/drawing/2014/main" id="{F32EE732-D843-3ED5-E542-26157FBA4DC7}"/>
              </a:ext>
            </a:extLst>
          </p:cNvPr>
          <p:cNvSpPr>
            <a:spLocks noGrp="1"/>
          </p:cNvSpPr>
          <p:nvPr>
            <p:ph type="body" sz="quarter" idx="13"/>
          </p:nvPr>
        </p:nvSpPr>
        <p:spPr/>
        <p:txBody>
          <a:bodyPr/>
          <a:lstStyle/>
          <a:p>
            <a:pPr>
              <a:lnSpc>
                <a:spcPct val="100000"/>
              </a:lnSpc>
            </a:pPr>
            <a:r>
              <a:rPr lang="de-DE" sz="1800" dirty="0"/>
              <a:t>DER DATENANALYSE-ZYKLUS</a:t>
            </a:r>
            <a:endParaRPr lang="de-DE" sz="1400" dirty="0"/>
          </a:p>
        </p:txBody>
      </p:sp>
      <p:sp>
        <p:nvSpPr>
          <p:cNvPr id="4" name="Content Placeholder 3">
            <a:extLst>
              <a:ext uri="{FF2B5EF4-FFF2-40B4-BE49-F238E27FC236}">
                <a16:creationId xmlns:a16="http://schemas.microsoft.com/office/drawing/2014/main" id="{7D77E8DD-4AB3-288A-DE90-40EECC3B5E15}"/>
              </a:ext>
            </a:extLst>
          </p:cNvPr>
          <p:cNvSpPr>
            <a:spLocks noGrp="1"/>
          </p:cNvSpPr>
          <p:nvPr>
            <p:ph idx="1"/>
          </p:nvPr>
        </p:nvSpPr>
        <p:spPr/>
        <p:txBody>
          <a:bodyPr/>
          <a:lstStyle/>
          <a:p>
            <a:r>
              <a:rPr lang="de-DE" b="1" dirty="0"/>
              <a:t>Verschiedene Phasen</a:t>
            </a:r>
          </a:p>
          <a:p>
            <a:pPr marL="285750" indent="-285750">
              <a:buFont typeface="Arial" panose="020B0604020202020204" pitchFamily="34" charset="0"/>
              <a:buChar char="•"/>
            </a:pPr>
            <a:r>
              <a:rPr lang="de-DE" dirty="0"/>
              <a:t>Problemstellung, Entwicklung einer (stat.) Fragestellung</a:t>
            </a:r>
          </a:p>
          <a:p>
            <a:pPr marL="285750" indent="-285750">
              <a:buFont typeface="Arial" panose="020B0604020202020204" pitchFamily="34" charset="0"/>
              <a:buChar char="•"/>
            </a:pPr>
            <a:r>
              <a:rPr lang="de-DE" dirty="0"/>
              <a:t>Planen der Datenerhebung</a:t>
            </a:r>
          </a:p>
          <a:p>
            <a:pPr marL="285750" indent="-285750">
              <a:buFont typeface="Arial" panose="020B0604020202020204" pitchFamily="34" charset="0"/>
              <a:buChar char="•"/>
            </a:pPr>
            <a:r>
              <a:rPr lang="de-DE" dirty="0"/>
              <a:t>Datenerhebung (Umfrage, Beobachtung, Experiment)</a:t>
            </a:r>
          </a:p>
          <a:p>
            <a:pPr marL="285750" indent="-285750">
              <a:buFont typeface="Arial" panose="020B0604020202020204" pitchFamily="34" charset="0"/>
              <a:buChar char="•"/>
            </a:pPr>
            <a:r>
              <a:rPr lang="de-DE" dirty="0"/>
              <a:t>Darstellung und Analyse der gesammelten Daten</a:t>
            </a:r>
          </a:p>
          <a:p>
            <a:pPr marL="285750" indent="-285750">
              <a:buFont typeface="Arial" panose="020B0604020202020204" pitchFamily="34" charset="0"/>
              <a:buChar char="•"/>
            </a:pPr>
            <a:r>
              <a:rPr lang="de-DE" dirty="0"/>
              <a:t>Interpretation der Ergebnisse</a:t>
            </a:r>
          </a:p>
          <a:p>
            <a:endParaRPr lang="de-DE" dirty="0"/>
          </a:p>
        </p:txBody>
      </p:sp>
      <p:sp>
        <p:nvSpPr>
          <p:cNvPr id="5" name="Date Placeholder 4">
            <a:extLst>
              <a:ext uri="{FF2B5EF4-FFF2-40B4-BE49-F238E27FC236}">
                <a16:creationId xmlns:a16="http://schemas.microsoft.com/office/drawing/2014/main" id="{70AFC395-309D-FFF2-590B-35CE73D71F24}"/>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EFBE9B4-137B-901E-8C75-7ACE1EBF169F}"/>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7" name="Textfeld 6">
            <a:extLst>
              <a:ext uri="{FF2B5EF4-FFF2-40B4-BE49-F238E27FC236}">
                <a16:creationId xmlns:a16="http://schemas.microsoft.com/office/drawing/2014/main" id="{5EC99672-310F-F614-AE7C-8359C9DA4335}"/>
              </a:ext>
            </a:extLst>
          </p:cNvPr>
          <p:cNvSpPr txBox="1"/>
          <p:nvPr/>
        </p:nvSpPr>
        <p:spPr>
          <a:xfrm>
            <a:off x="4171950" y="5837605"/>
            <a:ext cx="4572000" cy="276999"/>
          </a:xfrm>
          <a:prstGeom prst="rect">
            <a:avLst/>
          </a:prstGeom>
          <a:noFill/>
        </p:spPr>
        <p:txBody>
          <a:bodyPr wrap="square">
            <a:spAutoFit/>
          </a:bodyPr>
          <a:lstStyle/>
          <a:p>
            <a:pPr algn="r"/>
            <a:r>
              <a:rPr lang="de-DE" sz="1200" dirty="0">
                <a:latin typeface="Arial" panose="020B0604020202020204" pitchFamily="34" charset="0"/>
                <a:cs typeface="Arial" panose="020B0604020202020204" pitchFamily="34" charset="0"/>
              </a:rPr>
              <a:t>(Wild &amp; Pfannkuch, 1999)</a:t>
            </a:r>
          </a:p>
        </p:txBody>
      </p:sp>
    </p:spTree>
    <p:extLst>
      <p:ext uri="{BB962C8B-B14F-4D97-AF65-F5344CB8AC3E}">
        <p14:creationId xmlns:p14="http://schemas.microsoft.com/office/powerpoint/2010/main" val="359308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2F36DD09-60A0-85E1-49B7-8AD9BC77A68F}"/>
              </a:ext>
            </a:extLst>
          </p:cNvPr>
          <p:cNvSpPr>
            <a:spLocks noGrp="1"/>
          </p:cNvSpPr>
          <p:nvPr>
            <p:ph type="body" sz="quarter" idx="13"/>
          </p:nvPr>
        </p:nvSpPr>
        <p:spPr/>
        <p:txBody>
          <a:bodyPr/>
          <a:lstStyle/>
          <a:p>
            <a:r>
              <a:rPr lang="de-DE" dirty="0"/>
              <a:t>DATEN IN DER PRIMARSTUFE</a:t>
            </a:r>
          </a:p>
          <a:p>
            <a:r>
              <a:rPr lang="de-DE" b="1" dirty="0">
                <a:solidFill>
                  <a:schemeClr val="tx1"/>
                </a:solidFill>
              </a:rPr>
              <a:t>Statistische Begriffe</a:t>
            </a:r>
          </a:p>
        </p:txBody>
      </p:sp>
      <p:sp>
        <p:nvSpPr>
          <p:cNvPr id="10" name="Inhaltsplatzhalter 9">
            <a:extLst>
              <a:ext uri="{FF2B5EF4-FFF2-40B4-BE49-F238E27FC236}">
                <a16:creationId xmlns:a16="http://schemas.microsoft.com/office/drawing/2014/main" id="{7A90FEFB-3290-329E-0601-E6793BF05905}"/>
              </a:ext>
            </a:extLst>
          </p:cNvPr>
          <p:cNvSpPr>
            <a:spLocks noGrp="1"/>
          </p:cNvSpPr>
          <p:nvPr>
            <p:ph idx="1"/>
          </p:nvPr>
        </p:nvSpPr>
        <p:spPr/>
        <p:txBody>
          <a:bodyPr/>
          <a:lstStyle/>
          <a:p>
            <a:endParaRPr lang="de-DE" dirty="0"/>
          </a:p>
          <a:p>
            <a:endParaRPr lang="de-DE" dirty="0"/>
          </a:p>
          <a:p>
            <a:endParaRPr lang="de-DE" dirty="0"/>
          </a:p>
          <a:p>
            <a:endParaRPr lang="de-DE" dirty="0"/>
          </a:p>
          <a:p>
            <a:endParaRPr lang="de-DE" dirty="0"/>
          </a:p>
        </p:txBody>
      </p:sp>
      <p:sp>
        <p:nvSpPr>
          <p:cNvPr id="5" name="Date Placeholder 4">
            <a:extLst>
              <a:ext uri="{FF2B5EF4-FFF2-40B4-BE49-F238E27FC236}">
                <a16:creationId xmlns:a16="http://schemas.microsoft.com/office/drawing/2014/main" id="{8818574B-4D34-7891-7808-1B7FF24014F8}"/>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47F26372-FAE2-FEA2-0955-487976476045}"/>
              </a:ext>
            </a:extLst>
          </p:cNvPr>
          <p:cNvSpPr>
            <a:spLocks noGrp="1"/>
          </p:cNvSpPr>
          <p:nvPr>
            <p:ph type="sldNum" sz="quarter" idx="12"/>
          </p:nvPr>
        </p:nvSpPr>
        <p:spPr/>
        <p:txBody>
          <a:bodyPr/>
          <a:lstStyle/>
          <a:p>
            <a:fld id="{C3752B7C-18A9-864D-BBCB-54A9F41B5594}" type="slidenum">
              <a:rPr lang="de-DE" smtClean="0"/>
              <a:pPr/>
              <a:t>14</a:t>
            </a:fld>
            <a:endParaRPr lang="de-DE" dirty="0"/>
          </a:p>
        </p:txBody>
      </p:sp>
      <p:graphicFrame>
        <p:nvGraphicFramePr>
          <p:cNvPr id="4" name="Tabelle 3">
            <a:extLst>
              <a:ext uri="{FF2B5EF4-FFF2-40B4-BE49-F238E27FC236}">
                <a16:creationId xmlns:a16="http://schemas.microsoft.com/office/drawing/2014/main" id="{2A59ABEF-67E7-DDF5-9A2C-49A58FBD9BE3}"/>
              </a:ext>
            </a:extLst>
          </p:cNvPr>
          <p:cNvGraphicFramePr>
            <a:graphicFrameLocks noGrp="1"/>
          </p:cNvGraphicFramePr>
          <p:nvPr>
            <p:extLst>
              <p:ext uri="{D42A27DB-BD31-4B8C-83A1-F6EECF244321}">
                <p14:modId xmlns:p14="http://schemas.microsoft.com/office/powerpoint/2010/main" val="228891958"/>
              </p:ext>
            </p:extLst>
          </p:nvPr>
        </p:nvGraphicFramePr>
        <p:xfrm>
          <a:off x="1239863" y="2194560"/>
          <a:ext cx="6865912" cy="2468880"/>
        </p:xfrm>
        <a:graphic>
          <a:graphicData uri="http://schemas.openxmlformats.org/drawingml/2006/table">
            <a:tbl>
              <a:tblPr firstRow="1" bandRow="1">
                <a:tableStyleId>{8799B23B-EC83-4686-B30A-512413B5E67A}</a:tableStyleId>
              </a:tblPr>
              <a:tblGrid>
                <a:gridCol w="3432956">
                  <a:extLst>
                    <a:ext uri="{9D8B030D-6E8A-4147-A177-3AD203B41FA5}">
                      <a16:colId xmlns:a16="http://schemas.microsoft.com/office/drawing/2014/main" val="20000"/>
                    </a:ext>
                  </a:extLst>
                </a:gridCol>
                <a:gridCol w="3432956">
                  <a:extLst>
                    <a:ext uri="{9D8B030D-6E8A-4147-A177-3AD203B41FA5}">
                      <a16:colId xmlns:a16="http://schemas.microsoft.com/office/drawing/2014/main" val="3628645985"/>
                    </a:ext>
                  </a:extLst>
                </a:gridCol>
              </a:tblGrid>
              <a:tr h="255822">
                <a:tc>
                  <a:txBody>
                    <a:bodyPr/>
                    <a:lstStyle/>
                    <a:p>
                      <a:pPr algn="l"/>
                      <a:r>
                        <a:rPr lang="de-DE" sz="1400" dirty="0"/>
                        <a:t>Beispiel</a:t>
                      </a:r>
                      <a:endParaRPr lang="de-DE" sz="1400" baseline="0" dirty="0">
                        <a:solidFill>
                          <a:schemeClr val="tx1"/>
                        </a:solidFill>
                        <a:latin typeface="Arial" panose="020B0604020202020204" pitchFamily="34" charset="0"/>
                        <a:cs typeface="Arial" panose="020B0604020202020204" pitchFamily="34" charset="0"/>
                      </a:endParaRPr>
                    </a:p>
                  </a:txBody>
                  <a:tcPr/>
                </a:tc>
                <a:tc>
                  <a:txBody>
                    <a:bodyPr/>
                    <a:lstStyle/>
                    <a:p>
                      <a:pPr algn="l"/>
                      <a:r>
                        <a:rPr lang="de-DE" sz="1400" dirty="0"/>
                        <a:t>Statistischer Begriff</a:t>
                      </a:r>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5958">
                <a:tc>
                  <a:txBody>
                    <a:bodyPr/>
                    <a:lstStyle/>
                    <a:p>
                      <a:r>
                        <a:rPr lang="de-DE" sz="1400" dirty="0"/>
                        <a:t>Schüler der Grundschule </a:t>
                      </a:r>
                      <a:r>
                        <a:rPr lang="de-DE" sz="1400" dirty="0" err="1"/>
                        <a:t>Rischenau</a:t>
                      </a:r>
                      <a:endParaRPr lang="de-DE" sz="1400" dirty="0">
                        <a:latin typeface="Arial" panose="020B0604020202020204" pitchFamily="34" charset="0"/>
                        <a:cs typeface="Arial" panose="020B0604020202020204" pitchFamily="34" charset="0"/>
                      </a:endParaRPr>
                    </a:p>
                  </a:txBody>
                  <a:tcPr/>
                </a:tc>
                <a:tc>
                  <a:txBody>
                    <a:bodyPr/>
                    <a:lstStyle/>
                    <a:p>
                      <a:r>
                        <a:rPr lang="de-DE" sz="1400" dirty="0"/>
                        <a:t>Merkmalsträger</a:t>
                      </a:r>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64644240"/>
                  </a:ext>
                </a:extLst>
              </a:tr>
              <a:tr h="235958">
                <a:tc>
                  <a:txBody>
                    <a:bodyPr/>
                    <a:lstStyle/>
                    <a:p>
                      <a:r>
                        <a:rPr lang="de-DE" sz="1400" dirty="0"/>
                        <a:t>Alle Schülerinnen und Schüler der Grundschule </a:t>
                      </a:r>
                      <a:r>
                        <a:rPr lang="de-DE" sz="1400" dirty="0" err="1"/>
                        <a:t>Rischenau</a:t>
                      </a:r>
                      <a:endParaRPr lang="de-DE" sz="1400" dirty="0">
                        <a:latin typeface="Arial" panose="020B0604020202020204" pitchFamily="34" charset="0"/>
                        <a:cs typeface="Arial" panose="020B0604020202020204" pitchFamily="34" charset="0"/>
                      </a:endParaRPr>
                    </a:p>
                  </a:txBody>
                  <a:tcPr/>
                </a:tc>
                <a:tc>
                  <a:txBody>
                    <a:bodyPr/>
                    <a:lstStyle/>
                    <a:p>
                      <a:r>
                        <a:rPr lang="de-DE" sz="1400" dirty="0"/>
                        <a:t>Grundgesamtheit</a:t>
                      </a:r>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41017960"/>
                  </a:ext>
                </a:extLst>
              </a:tr>
              <a:tr h="235958">
                <a:tc>
                  <a:txBody>
                    <a:bodyPr/>
                    <a:lstStyle/>
                    <a:p>
                      <a:r>
                        <a:rPr lang="de-DE" sz="1400" dirty="0"/>
                        <a:t>Anzahl der Schülerinnen und Schüler der Grundschule </a:t>
                      </a:r>
                      <a:r>
                        <a:rPr lang="de-DE" sz="1400" dirty="0" err="1"/>
                        <a:t>Rischenau</a:t>
                      </a:r>
                      <a:endParaRPr lang="de-DE" sz="1400" dirty="0">
                        <a:latin typeface="Arial" panose="020B0604020202020204" pitchFamily="34" charset="0"/>
                        <a:cs typeface="Arial" panose="020B0604020202020204" pitchFamily="34" charset="0"/>
                      </a:endParaRPr>
                    </a:p>
                  </a:txBody>
                  <a:tcPr/>
                </a:tc>
                <a:tc>
                  <a:txBody>
                    <a:bodyPr/>
                    <a:lstStyle/>
                    <a:p>
                      <a:r>
                        <a:rPr lang="de-DE" sz="1400" dirty="0"/>
                        <a:t>Umfang der Grundgesamtheit</a:t>
                      </a:r>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93967207"/>
                  </a:ext>
                </a:extLst>
              </a:tr>
              <a:tr h="235958">
                <a:tc>
                  <a:txBody>
                    <a:bodyPr/>
                    <a:lstStyle/>
                    <a:p>
                      <a:r>
                        <a:rPr lang="de-DE" sz="1400" dirty="0"/>
                        <a:t>Geschlecht, Augenfarbe, Hobby, Anzahl der Geschwister, Körpergröße</a:t>
                      </a:r>
                      <a:endParaRPr lang="de-DE" sz="1400" dirty="0">
                        <a:latin typeface="Arial" panose="020B0604020202020204" pitchFamily="34" charset="0"/>
                        <a:cs typeface="Arial" panose="020B0604020202020204" pitchFamily="34" charset="0"/>
                      </a:endParaRPr>
                    </a:p>
                  </a:txBody>
                  <a:tcPr/>
                </a:tc>
                <a:tc>
                  <a:txBody>
                    <a:bodyPr/>
                    <a:lstStyle/>
                    <a:p>
                      <a:r>
                        <a:rPr lang="de-DE" sz="1400" dirty="0"/>
                        <a:t>Merkmal</a:t>
                      </a:r>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9834093"/>
                  </a:ext>
                </a:extLst>
              </a:tr>
              <a:tr h="235958">
                <a:tc>
                  <a:txBody>
                    <a:bodyPr/>
                    <a:lstStyle/>
                    <a:p>
                      <a:r>
                        <a:rPr lang="de-DE" sz="1400" dirty="0"/>
                        <a:t>Körpergröße einer bestimmten </a:t>
                      </a:r>
                      <a:r>
                        <a:rPr lang="de-DE" sz="1400" dirty="0" err="1"/>
                        <a:t>Schüler:in</a:t>
                      </a:r>
                      <a:endParaRPr lang="de-DE" sz="1400" dirty="0">
                        <a:latin typeface="Arial" panose="020B0604020202020204" pitchFamily="34" charset="0"/>
                        <a:cs typeface="Arial" panose="020B0604020202020204" pitchFamily="34" charset="0"/>
                      </a:endParaRPr>
                    </a:p>
                  </a:txBody>
                  <a:tcPr/>
                </a:tc>
                <a:tc>
                  <a:txBody>
                    <a:bodyPr/>
                    <a:lstStyle/>
                    <a:p>
                      <a:r>
                        <a:rPr lang="de-DE" sz="1400" dirty="0"/>
                        <a:t>Merkmalsausprägung</a:t>
                      </a:r>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00475950"/>
                  </a:ext>
                </a:extLst>
              </a:tr>
            </a:tbl>
          </a:graphicData>
        </a:graphic>
      </p:graphicFrame>
      <p:sp>
        <p:nvSpPr>
          <p:cNvPr id="7" name="Titel 6">
            <a:extLst>
              <a:ext uri="{FF2B5EF4-FFF2-40B4-BE49-F238E27FC236}">
                <a16:creationId xmlns:a16="http://schemas.microsoft.com/office/drawing/2014/main" id="{D3DFBF0A-7EE4-9953-CD3F-25B8CDF2787C}"/>
              </a:ext>
            </a:extLst>
          </p:cNvPr>
          <p:cNvSpPr>
            <a:spLocks noGrp="1"/>
          </p:cNvSpPr>
          <p:nvPr>
            <p:ph type="title"/>
          </p:nvPr>
        </p:nvSpPr>
        <p:spPr/>
        <p:txBody>
          <a:bodyPr/>
          <a:lstStyle/>
          <a:p>
            <a:r>
              <a:rPr lang="de-DE" dirty="0"/>
              <a:t>Allgemeine Bemerkungen</a:t>
            </a:r>
          </a:p>
        </p:txBody>
      </p:sp>
    </p:spTree>
    <p:extLst>
      <p:ext uri="{BB962C8B-B14F-4D97-AF65-F5344CB8AC3E}">
        <p14:creationId xmlns:p14="http://schemas.microsoft.com/office/powerpoint/2010/main" val="1253946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7A58F-701A-989A-F739-4019F629E964}"/>
              </a:ext>
            </a:extLst>
          </p:cNvPr>
          <p:cNvSpPr>
            <a:spLocks noGrp="1"/>
          </p:cNvSpPr>
          <p:nvPr>
            <p:ph type="title"/>
          </p:nvPr>
        </p:nvSpPr>
        <p:spPr/>
        <p:txBody>
          <a:bodyPr>
            <a:normAutofit/>
          </a:bodyPr>
          <a:lstStyle/>
          <a:p>
            <a:r>
              <a:rPr lang="de-DE" dirty="0"/>
              <a:t>Allgemeine Bemerkungen</a:t>
            </a:r>
          </a:p>
        </p:txBody>
      </p:sp>
      <p:sp>
        <p:nvSpPr>
          <p:cNvPr id="17" name="Textplatzhalter 16">
            <a:extLst>
              <a:ext uri="{FF2B5EF4-FFF2-40B4-BE49-F238E27FC236}">
                <a16:creationId xmlns:a16="http://schemas.microsoft.com/office/drawing/2014/main" id="{2B66B588-45E3-FDA4-5D49-AB0BD2F5942E}"/>
              </a:ext>
            </a:extLst>
          </p:cNvPr>
          <p:cNvSpPr>
            <a:spLocks noGrp="1"/>
          </p:cNvSpPr>
          <p:nvPr>
            <p:ph type="body" sz="quarter" idx="13"/>
          </p:nvPr>
        </p:nvSpPr>
        <p:spPr/>
        <p:txBody>
          <a:bodyPr/>
          <a:lstStyle/>
          <a:p>
            <a:r>
              <a:rPr lang="de-DE" dirty="0"/>
              <a:t>DATEN IN DER PRIMARSTUFE</a:t>
            </a:r>
          </a:p>
          <a:p>
            <a:r>
              <a:rPr lang="de-DE" b="1" dirty="0">
                <a:solidFill>
                  <a:schemeClr val="tx1"/>
                </a:solidFill>
              </a:rPr>
              <a:t>Statistische Begriffe - Merkmalstypen</a:t>
            </a:r>
          </a:p>
        </p:txBody>
      </p:sp>
      <p:sp>
        <p:nvSpPr>
          <p:cNvPr id="5" name="Date Placeholder 4">
            <a:extLst>
              <a:ext uri="{FF2B5EF4-FFF2-40B4-BE49-F238E27FC236}">
                <a16:creationId xmlns:a16="http://schemas.microsoft.com/office/drawing/2014/main" id="{3CDC4E33-447B-2E18-3B53-7463D6D6D97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5DC41FD3-E44B-98DE-0697-A9CFE6EE98E7}"/>
              </a:ext>
            </a:extLst>
          </p:cNvPr>
          <p:cNvSpPr>
            <a:spLocks noGrp="1"/>
          </p:cNvSpPr>
          <p:nvPr>
            <p:ph type="sldNum" sz="quarter" idx="12"/>
          </p:nvPr>
        </p:nvSpPr>
        <p:spPr/>
        <p:txBody>
          <a:bodyPr/>
          <a:lstStyle/>
          <a:p>
            <a:fld id="{C3752B7C-18A9-864D-BBCB-54A9F41B5594}" type="slidenum">
              <a:rPr lang="de-DE" smtClean="0"/>
              <a:pPr/>
              <a:t>15</a:t>
            </a:fld>
            <a:endParaRPr lang="de-DE" dirty="0"/>
          </a:p>
        </p:txBody>
      </p:sp>
      <p:graphicFrame>
        <p:nvGraphicFramePr>
          <p:cNvPr id="14" name="Tabelle 13">
            <a:extLst>
              <a:ext uri="{FF2B5EF4-FFF2-40B4-BE49-F238E27FC236}">
                <a16:creationId xmlns:a16="http://schemas.microsoft.com/office/drawing/2014/main" id="{21078805-3BDA-41DB-C1A0-09EE6C81AB3F}"/>
              </a:ext>
            </a:extLst>
          </p:cNvPr>
          <p:cNvGraphicFramePr>
            <a:graphicFrameLocks noGrp="1"/>
          </p:cNvGraphicFramePr>
          <p:nvPr>
            <p:extLst>
              <p:ext uri="{D42A27DB-BD31-4B8C-83A1-F6EECF244321}">
                <p14:modId xmlns:p14="http://schemas.microsoft.com/office/powerpoint/2010/main" val="3518999953"/>
              </p:ext>
            </p:extLst>
          </p:nvPr>
        </p:nvGraphicFramePr>
        <p:xfrm>
          <a:off x="1199138" y="2169198"/>
          <a:ext cx="7364602" cy="4029213"/>
        </p:xfrm>
        <a:graphic>
          <a:graphicData uri="http://schemas.openxmlformats.org/drawingml/2006/table">
            <a:tbl>
              <a:tblPr firstRow="1" bandRow="1">
                <a:tableStyleId>{8799B23B-EC83-4686-B30A-512413B5E67A}</a:tableStyleId>
              </a:tblPr>
              <a:tblGrid>
                <a:gridCol w="3013633">
                  <a:extLst>
                    <a:ext uri="{9D8B030D-6E8A-4147-A177-3AD203B41FA5}">
                      <a16:colId xmlns:a16="http://schemas.microsoft.com/office/drawing/2014/main" val="20000"/>
                    </a:ext>
                  </a:extLst>
                </a:gridCol>
                <a:gridCol w="4350969">
                  <a:extLst>
                    <a:ext uri="{9D8B030D-6E8A-4147-A177-3AD203B41FA5}">
                      <a16:colId xmlns:a16="http://schemas.microsoft.com/office/drawing/2014/main" val="3628645985"/>
                    </a:ext>
                  </a:extLst>
                </a:gridCol>
              </a:tblGrid>
              <a:tr h="264438">
                <a:tc>
                  <a:txBody>
                    <a:bodyPr/>
                    <a:lstStyle/>
                    <a:p>
                      <a:pPr algn="l"/>
                      <a:r>
                        <a:rPr lang="de-DE" sz="1200" dirty="0"/>
                        <a:t>Merkmalstypen</a:t>
                      </a:r>
                      <a:endParaRPr lang="de-DE" sz="1200" baseline="0" dirty="0">
                        <a:solidFill>
                          <a:schemeClr val="tx1"/>
                        </a:solidFill>
                        <a:latin typeface="Arial" panose="020B0604020202020204" pitchFamily="34" charset="0"/>
                        <a:cs typeface="Arial" panose="020B0604020202020204" pitchFamily="34" charset="0"/>
                      </a:endParaRPr>
                    </a:p>
                  </a:txBody>
                  <a:tcPr/>
                </a:tc>
                <a:tc>
                  <a:txBody>
                    <a:bodyPr/>
                    <a:lstStyle/>
                    <a:p>
                      <a:pPr algn="l"/>
                      <a:r>
                        <a:rPr lang="de-DE" sz="1200" dirty="0"/>
                        <a:t>Beispiele und mögliche Fragen</a:t>
                      </a:r>
                      <a:endParaRPr lang="de-DE"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1189931">
                <a:tc>
                  <a:txBody>
                    <a:bodyPr/>
                    <a:lstStyle/>
                    <a:p>
                      <a:r>
                        <a:rPr lang="de-DE" sz="1200" dirty="0">
                          <a:latin typeface="Arial" panose="020B0604020202020204" pitchFamily="34" charset="0"/>
                          <a:cs typeface="Arial" panose="020B0604020202020204" pitchFamily="34" charset="0"/>
                        </a:rPr>
                        <a:t>Kategoriale Merkmale</a:t>
                      </a:r>
                    </a:p>
                    <a:p>
                      <a:r>
                        <a:rPr lang="de-DE" sz="1200" dirty="0">
                          <a:latin typeface="Arial" panose="020B0604020202020204" pitchFamily="34" charset="0"/>
                          <a:cs typeface="Arial" panose="020B0604020202020204" pitchFamily="34" charset="0"/>
                        </a:rPr>
                        <a:t>(endlich viele Ausprägungen/Kategorien)</a:t>
                      </a:r>
                    </a:p>
                  </a:txBody>
                  <a:tcPr/>
                </a:tc>
                <a:tc>
                  <a:txBody>
                    <a:bodyPr/>
                    <a:lstStyle/>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Dein Geschlecht: Mädchen, Junge</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Welche Augenfarbe hast du? blau, grün, grau, braun, sonstige</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Haarfarbe</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Beruf</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Staatsangehörigkeit</a:t>
                      </a:r>
                    </a:p>
                  </a:txBody>
                  <a:tcPr/>
                </a:tc>
                <a:extLst>
                  <a:ext uri="{0D108BD9-81ED-4DB2-BD59-A6C34878D82A}">
                    <a16:rowId xmlns:a16="http://schemas.microsoft.com/office/drawing/2014/main" val="2364644240"/>
                  </a:ext>
                </a:extLst>
              </a:tr>
              <a:tr h="1189931">
                <a:tc>
                  <a:txBody>
                    <a:bodyPr/>
                    <a:lstStyle/>
                    <a:p>
                      <a:r>
                        <a:rPr lang="de-DE" sz="1200" dirty="0">
                          <a:latin typeface="Arial" panose="020B0604020202020204" pitchFamily="34" charset="0"/>
                          <a:cs typeface="Arial" panose="020B0604020202020204" pitchFamily="34" charset="0"/>
                        </a:rPr>
                        <a:t>Kategoriale Merkmale mit „Reihenfolge“</a:t>
                      </a:r>
                    </a:p>
                  </a:txBody>
                  <a:tcPr/>
                </a:tc>
                <a:tc>
                  <a:txBody>
                    <a:bodyPr/>
                    <a:lstStyle/>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Überlege dir, ob der folgende Satz auf dich zutrifft: Ich gehe gerne zur Schule. trifft voll zu, trifft eher zu, trifft eher nicht zu, trifft gar nicht zu </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Schulnote</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Windstärke</a:t>
                      </a:r>
                    </a:p>
                  </a:txBody>
                  <a:tcPr/>
                </a:tc>
                <a:extLst>
                  <a:ext uri="{0D108BD9-81ED-4DB2-BD59-A6C34878D82A}">
                    <a16:rowId xmlns:a16="http://schemas.microsoft.com/office/drawing/2014/main" val="2541017960"/>
                  </a:ext>
                </a:extLst>
              </a:tr>
              <a:tr h="1375031">
                <a:tc>
                  <a:txBody>
                    <a:bodyPr/>
                    <a:lstStyle/>
                    <a:p>
                      <a:r>
                        <a:rPr lang="de-DE" sz="1200" dirty="0">
                          <a:latin typeface="Arial" panose="020B0604020202020204" pitchFamily="34" charset="0"/>
                          <a:cs typeface="Arial" panose="020B0604020202020204" pitchFamily="34" charset="0"/>
                        </a:rPr>
                        <a:t>Numerische Merkmale</a:t>
                      </a:r>
                    </a:p>
                  </a:txBody>
                  <a:tcPr/>
                </a:tc>
                <a:tc>
                  <a:txBody>
                    <a:bodyPr/>
                    <a:lstStyle/>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Wie groß bist du (in cm)?</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Wie viele Stunden machst du in der Woche Sport? </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Einkommen</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Taschengeld</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Anzahl </a:t>
                      </a:r>
                      <a:r>
                        <a:rPr lang="de-DE" sz="1200" dirty="0" err="1">
                          <a:latin typeface="Arial" panose="020B0604020202020204" pitchFamily="34" charset="0"/>
                          <a:cs typeface="Arial" panose="020B0604020202020204" pitchFamily="34" charset="0"/>
                        </a:rPr>
                        <a:t>Whatsapp</a:t>
                      </a:r>
                      <a:r>
                        <a:rPr lang="de-DE" sz="1200" dirty="0">
                          <a:latin typeface="Arial" panose="020B0604020202020204" pitchFamily="34" charset="0"/>
                          <a:cs typeface="Arial" panose="020B0604020202020204" pitchFamily="34" charset="0"/>
                        </a:rPr>
                        <a:t>-Nachrichten pro Tag</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Sport pro Tag in Minuten</a:t>
                      </a:r>
                    </a:p>
                  </a:txBody>
                  <a:tcPr/>
                </a:tc>
                <a:extLst>
                  <a:ext uri="{0D108BD9-81ED-4DB2-BD59-A6C34878D82A}">
                    <a16:rowId xmlns:a16="http://schemas.microsoft.com/office/drawing/2014/main" val="1193967207"/>
                  </a:ext>
                </a:extLst>
              </a:tr>
            </a:tbl>
          </a:graphicData>
        </a:graphic>
      </p:graphicFrame>
    </p:spTree>
    <p:extLst>
      <p:ext uri="{BB962C8B-B14F-4D97-AF65-F5344CB8AC3E}">
        <p14:creationId xmlns:p14="http://schemas.microsoft.com/office/powerpoint/2010/main" val="3243540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47E2-09CF-D971-4728-8127F6651430}"/>
              </a:ext>
            </a:extLst>
          </p:cNvPr>
          <p:cNvSpPr>
            <a:spLocks noGrp="1"/>
          </p:cNvSpPr>
          <p:nvPr>
            <p:ph type="title"/>
          </p:nvPr>
        </p:nvSpPr>
        <p:spPr/>
        <p:txBody>
          <a:bodyPr>
            <a:normAutofit/>
          </a:bodyPr>
          <a:lstStyle/>
          <a:p>
            <a:r>
              <a:rPr lang="de-DE" dirty="0"/>
              <a:t>Allgemeine Bemerkungen</a:t>
            </a:r>
          </a:p>
        </p:txBody>
      </p:sp>
      <p:sp>
        <p:nvSpPr>
          <p:cNvPr id="3" name="Text Placeholder 2">
            <a:extLst>
              <a:ext uri="{FF2B5EF4-FFF2-40B4-BE49-F238E27FC236}">
                <a16:creationId xmlns:a16="http://schemas.microsoft.com/office/drawing/2014/main" id="{FB8AB87E-0A37-413D-B2AC-9046BDB11EE6}"/>
              </a:ext>
            </a:extLst>
          </p:cNvPr>
          <p:cNvSpPr>
            <a:spLocks noGrp="1"/>
          </p:cNvSpPr>
          <p:nvPr>
            <p:ph type="body" sz="quarter" idx="13"/>
          </p:nvPr>
        </p:nvSpPr>
        <p:spPr>
          <a:xfrm>
            <a:off x="1096266" y="1194030"/>
            <a:ext cx="7800084" cy="445628"/>
          </a:xfrm>
        </p:spPr>
        <p:txBody>
          <a:bodyPr/>
          <a:lstStyle/>
          <a:p>
            <a:r>
              <a:rPr lang="de-DE" sz="1800" dirty="0"/>
              <a:t>DATEN IN DER PRIMARSTUFE</a:t>
            </a:r>
          </a:p>
          <a:p>
            <a:r>
              <a:rPr lang="de-DE" sz="1800" b="1" dirty="0">
                <a:solidFill>
                  <a:schemeClr val="tx1"/>
                </a:solidFill>
              </a:rPr>
              <a:t>Verteilung eines kategorialen Merkmals (Wortmerkmal)</a:t>
            </a:r>
          </a:p>
        </p:txBody>
      </p:sp>
      <p:sp>
        <p:nvSpPr>
          <p:cNvPr id="4" name="Content Placeholder 3">
            <a:extLst>
              <a:ext uri="{FF2B5EF4-FFF2-40B4-BE49-F238E27FC236}">
                <a16:creationId xmlns:a16="http://schemas.microsoft.com/office/drawing/2014/main" id="{DFA2D7C4-0872-B8BA-78BC-975B9BB09E28}"/>
              </a:ext>
            </a:extLst>
          </p:cNvPr>
          <p:cNvSpPr>
            <a:spLocks noGrp="1"/>
          </p:cNvSpPr>
          <p:nvPr>
            <p:ph idx="1"/>
          </p:nvPr>
        </p:nvSpPr>
        <p:spPr>
          <a:xfrm>
            <a:off x="1096423" y="2146440"/>
            <a:ext cx="7009509" cy="4021037"/>
          </a:xfrm>
        </p:spPr>
        <p:txBody>
          <a:bodyPr/>
          <a:lstStyle/>
          <a:p>
            <a:r>
              <a:rPr lang="de-DE" dirty="0"/>
              <a:t>Wie ist die Verteilung des Merkmals Großstadt_...? (oder: Wie viele Grundschüler gehen auf eine Grundschule in der Großstadt/Stadt/Dorf…?</a:t>
            </a:r>
          </a:p>
          <a:p>
            <a:endParaRPr lang="de-DE" dirty="0"/>
          </a:p>
        </p:txBody>
      </p:sp>
      <p:sp>
        <p:nvSpPr>
          <p:cNvPr id="5" name="Date Placeholder 4">
            <a:extLst>
              <a:ext uri="{FF2B5EF4-FFF2-40B4-BE49-F238E27FC236}">
                <a16:creationId xmlns:a16="http://schemas.microsoft.com/office/drawing/2014/main" id="{FB7DE66B-398E-345E-6CA1-B3A08CCAE638}"/>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323757BE-5076-7C1C-A1C9-504CFABC2C99}"/>
              </a:ext>
            </a:extLst>
          </p:cNvPr>
          <p:cNvSpPr>
            <a:spLocks noGrp="1"/>
          </p:cNvSpPr>
          <p:nvPr>
            <p:ph type="sldNum" sz="quarter" idx="12"/>
          </p:nvPr>
        </p:nvSpPr>
        <p:spPr/>
        <p:txBody>
          <a:bodyPr/>
          <a:lstStyle/>
          <a:p>
            <a:fld id="{C3752B7C-18A9-864D-BBCB-54A9F41B5594}" type="slidenum">
              <a:rPr lang="de-DE" smtClean="0"/>
              <a:pPr/>
              <a:t>16</a:t>
            </a:fld>
            <a:endParaRPr lang="de-DE" dirty="0"/>
          </a:p>
        </p:txBody>
      </p:sp>
      <p:pic>
        <p:nvPicPr>
          <p:cNvPr id="7" name="Picture 3">
            <a:extLst>
              <a:ext uri="{FF2B5EF4-FFF2-40B4-BE49-F238E27FC236}">
                <a16:creationId xmlns:a16="http://schemas.microsoft.com/office/drawing/2014/main" id="{C3061425-42C8-158E-CAC0-A25169587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308" y="2743764"/>
            <a:ext cx="3714575" cy="3214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a:extLst>
              <a:ext uri="{FF2B5EF4-FFF2-40B4-BE49-F238E27FC236}">
                <a16:creationId xmlns:a16="http://schemas.microsoft.com/office/drawing/2014/main" id="{BF4120C2-180A-32B7-0B2B-C45A2EC7C6A5}"/>
              </a:ext>
            </a:extLst>
          </p:cNvPr>
          <p:cNvSpPr txBox="1"/>
          <p:nvPr/>
        </p:nvSpPr>
        <p:spPr>
          <a:xfrm>
            <a:off x="4324350" y="6020133"/>
            <a:ext cx="4572000" cy="276999"/>
          </a:xfrm>
          <a:prstGeom prst="rect">
            <a:avLst/>
          </a:prstGeom>
          <a:noFill/>
        </p:spPr>
        <p:txBody>
          <a:bodyPr wrap="square">
            <a:spAutoFit/>
          </a:bodyPr>
          <a:lstStyle/>
          <a:p>
            <a:pPr algn="r"/>
            <a:r>
              <a:rPr lang="de-DE" sz="1200" dirty="0">
                <a:latin typeface="Arial" panose="020B0604020202020204" pitchFamily="34" charset="0"/>
                <a:cs typeface="Arial" panose="020B0604020202020204" pitchFamily="34" charset="0"/>
              </a:rPr>
              <a:t>(Abb. aus </a:t>
            </a:r>
            <a:r>
              <a:rPr lang="de-DE" sz="1200" dirty="0" err="1">
                <a:latin typeface="Arial" panose="020B0604020202020204" pitchFamily="34" charset="0"/>
                <a:cs typeface="Arial" panose="020B0604020202020204" pitchFamily="34" charset="0"/>
              </a:rPr>
              <a:t>TinkerPlots</a:t>
            </a:r>
            <a:r>
              <a:rPr lang="de-DE" sz="1200" dirty="0">
                <a:latin typeface="Arial" panose="020B0604020202020204" pitchFamily="34" charset="0"/>
                <a:cs typeface="Arial" panose="020B0604020202020204" pitchFamily="34" charset="0"/>
              </a:rPr>
              <a:t>)</a:t>
            </a:r>
          </a:p>
        </p:txBody>
      </p:sp>
      <p:pic>
        <p:nvPicPr>
          <p:cNvPr id="9" name="Picture 2">
            <a:extLst>
              <a:ext uri="{FF2B5EF4-FFF2-40B4-BE49-F238E27FC236}">
                <a16:creationId xmlns:a16="http://schemas.microsoft.com/office/drawing/2014/main" id="{7B9CAD9C-CA26-0632-87FC-43314100E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068" y="3429000"/>
            <a:ext cx="2823046" cy="2665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707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C1B0-CE4B-4DF8-F6EF-F7F00B5A0DDD}"/>
              </a:ext>
            </a:extLst>
          </p:cNvPr>
          <p:cNvSpPr>
            <a:spLocks noGrp="1"/>
          </p:cNvSpPr>
          <p:nvPr>
            <p:ph type="title"/>
          </p:nvPr>
        </p:nvSpPr>
        <p:spPr/>
        <p:txBody>
          <a:bodyPr>
            <a:normAutofit/>
          </a:bodyPr>
          <a:lstStyle/>
          <a:p>
            <a:r>
              <a:rPr lang="de-DE" dirty="0"/>
              <a:t>Allgemeine Bemerkungen</a:t>
            </a:r>
          </a:p>
        </p:txBody>
      </p:sp>
      <p:sp>
        <p:nvSpPr>
          <p:cNvPr id="5" name="Date Placeholder 4">
            <a:extLst>
              <a:ext uri="{FF2B5EF4-FFF2-40B4-BE49-F238E27FC236}">
                <a16:creationId xmlns:a16="http://schemas.microsoft.com/office/drawing/2014/main" id="{EA219DD6-F587-5EBB-D18D-442FD5FE6594}"/>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B676F5B-4B8E-7B78-5D5D-CA891C9DB310}"/>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
        <p:nvSpPr>
          <p:cNvPr id="15" name="Text Placeholder 2">
            <a:extLst>
              <a:ext uri="{FF2B5EF4-FFF2-40B4-BE49-F238E27FC236}">
                <a16:creationId xmlns:a16="http://schemas.microsoft.com/office/drawing/2014/main" id="{6B3BBDBD-F64A-13E2-3C08-701772C0F3D7}"/>
              </a:ext>
            </a:extLst>
          </p:cNvPr>
          <p:cNvSpPr>
            <a:spLocks noGrp="1"/>
          </p:cNvSpPr>
          <p:nvPr>
            <p:ph type="body" sz="quarter" idx="13"/>
          </p:nvPr>
        </p:nvSpPr>
        <p:spPr>
          <a:xfrm>
            <a:off x="1096266" y="1194030"/>
            <a:ext cx="7823468" cy="445628"/>
          </a:xfrm>
        </p:spPr>
        <p:txBody>
          <a:bodyPr/>
          <a:lstStyle/>
          <a:p>
            <a:r>
              <a:rPr lang="de-DE" sz="1800" dirty="0"/>
              <a:t>DATEN IN DER PRIMARSTUFE</a:t>
            </a:r>
          </a:p>
          <a:p>
            <a:r>
              <a:rPr lang="de-DE" sz="1800" b="1" dirty="0">
                <a:solidFill>
                  <a:schemeClr val="tx1"/>
                </a:solidFill>
              </a:rPr>
              <a:t>Spiralcurricular gedacht </a:t>
            </a:r>
            <a:r>
              <a:rPr lang="de-DE" dirty="0">
                <a:solidFill>
                  <a:schemeClr val="tx1"/>
                </a:solidFill>
              </a:rPr>
              <a:t>(entlang verschiedener Repräsentationsebenen) </a:t>
            </a:r>
            <a:endParaRPr lang="de-DE" sz="1800" dirty="0">
              <a:solidFill>
                <a:schemeClr val="tx1"/>
              </a:solidFill>
            </a:endParaRPr>
          </a:p>
        </p:txBody>
      </p:sp>
      <p:sp>
        <p:nvSpPr>
          <p:cNvPr id="16" name="Content Placeholder 3">
            <a:extLst>
              <a:ext uri="{FF2B5EF4-FFF2-40B4-BE49-F238E27FC236}">
                <a16:creationId xmlns:a16="http://schemas.microsoft.com/office/drawing/2014/main" id="{CAFE6230-58B9-BEAA-BA26-59A7564EE06C}"/>
              </a:ext>
            </a:extLst>
          </p:cNvPr>
          <p:cNvSpPr>
            <a:spLocks noGrp="1"/>
          </p:cNvSpPr>
          <p:nvPr>
            <p:ph idx="1"/>
          </p:nvPr>
        </p:nvSpPr>
        <p:spPr>
          <a:xfrm>
            <a:off x="1096423" y="2146440"/>
            <a:ext cx="7009509" cy="4021037"/>
          </a:xfrm>
        </p:spPr>
        <p:txBody>
          <a:bodyPr/>
          <a:lstStyle/>
          <a:p>
            <a:pPr marL="285750" indent="-285750" algn="l">
              <a:lnSpc>
                <a:spcPct val="150000"/>
              </a:lnSpc>
              <a:buFont typeface="Arial" panose="020B0604020202020204" pitchFamily="34" charset="0"/>
              <a:buChar char="•"/>
            </a:pPr>
            <a:r>
              <a:rPr lang="de-DE" sz="1600" dirty="0"/>
              <a:t>erste Sortier- und Kategorisierungsübungen</a:t>
            </a:r>
          </a:p>
          <a:p>
            <a:pPr marL="800100" lvl="1" indent="-342900">
              <a:lnSpc>
                <a:spcPct val="150000"/>
              </a:lnSpc>
              <a:buFont typeface="Arial" panose="020B0604020202020204" pitchFamily="34" charset="0"/>
              <a:buChar char="•"/>
            </a:pPr>
            <a:r>
              <a:rPr lang="de-DE" sz="1600" dirty="0"/>
              <a:t>Lebendige Statistik – </a:t>
            </a:r>
            <a:r>
              <a:rPr lang="de-DE" sz="1600" dirty="0" err="1"/>
              <a:t>Schüler:innen</a:t>
            </a:r>
            <a:r>
              <a:rPr lang="de-DE" sz="1600" dirty="0"/>
              <a:t> begreifen sich selbst als Merkmalsträger und lernen so die Datenoperationen „Trennen“ und „Stapeln“/„Ordnen“ kennen</a:t>
            </a:r>
          </a:p>
          <a:p>
            <a:pPr marL="342900" indent="-342900">
              <a:lnSpc>
                <a:spcPct val="150000"/>
              </a:lnSpc>
              <a:buFont typeface="Arial" panose="020B0604020202020204" pitchFamily="34" charset="0"/>
              <a:buChar char="•"/>
            </a:pPr>
            <a:r>
              <a:rPr lang="de-DE" sz="1600" dirty="0">
                <a:solidFill>
                  <a:srgbClr val="D9D9D9"/>
                </a:solidFill>
              </a:rPr>
              <a:t>Verwenden von Repräsentanten für die Datenexploration: Steckwürfel, Bauklötze, Datenkarten (Variation: zwei Ausprägungen, dann mehr als zwei Ausprägungen)</a:t>
            </a:r>
          </a:p>
          <a:p>
            <a:pPr marL="342900" indent="-342900">
              <a:lnSpc>
                <a:spcPct val="150000"/>
              </a:lnSpc>
              <a:buFont typeface="Arial" panose="020B0604020202020204" pitchFamily="34" charset="0"/>
              <a:buChar char="•"/>
            </a:pPr>
            <a:r>
              <a:rPr lang="de-DE" sz="1600" dirty="0">
                <a:solidFill>
                  <a:srgbClr val="D9D9D9"/>
                </a:solidFill>
              </a:rPr>
              <a:t>„Symbolische“ Ebene – Diagramm zeichnen</a:t>
            </a:r>
          </a:p>
          <a:p>
            <a:pPr marL="342900" indent="-342900" algn="l">
              <a:lnSpc>
                <a:spcPct val="150000"/>
              </a:lnSpc>
              <a:buFont typeface="Arial" panose="020B0604020202020204" pitchFamily="34" charset="0"/>
              <a:buChar char="•"/>
            </a:pPr>
            <a:r>
              <a:rPr lang="de-DE" sz="1600" dirty="0">
                <a:solidFill>
                  <a:srgbClr val="D9D9D9"/>
                </a:solidFill>
              </a:rPr>
              <a:t>„Softwareebene“ (dann mit größeren Datensätzen)</a:t>
            </a:r>
          </a:p>
        </p:txBody>
      </p:sp>
    </p:spTree>
    <p:extLst>
      <p:ext uri="{BB962C8B-B14F-4D97-AF65-F5344CB8AC3E}">
        <p14:creationId xmlns:p14="http://schemas.microsoft.com/office/powerpoint/2010/main" val="2522156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BE6A-642F-BE58-1838-BE0E24883A53}"/>
              </a:ext>
            </a:extLst>
          </p:cNvPr>
          <p:cNvSpPr>
            <a:spLocks noGrp="1"/>
          </p:cNvSpPr>
          <p:nvPr>
            <p:ph type="title"/>
          </p:nvPr>
        </p:nvSpPr>
        <p:spPr/>
        <p:txBody>
          <a:bodyPr/>
          <a:lstStyle/>
          <a:p>
            <a:r>
              <a:rPr lang="de-DE" dirty="0"/>
              <a:t>Allgemeine Bemerkungen</a:t>
            </a:r>
          </a:p>
        </p:txBody>
      </p:sp>
      <p:sp>
        <p:nvSpPr>
          <p:cNvPr id="5" name="Date Placeholder 4">
            <a:extLst>
              <a:ext uri="{FF2B5EF4-FFF2-40B4-BE49-F238E27FC236}">
                <a16:creationId xmlns:a16="http://schemas.microsoft.com/office/drawing/2014/main" id="{4A913739-1A26-72DA-6A4C-5CE19C41093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85B624D-9189-690E-8ACE-EB0ABAD77F2D}"/>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
        <p:nvSpPr>
          <p:cNvPr id="9" name="Content Placeholder 8">
            <a:extLst>
              <a:ext uri="{FF2B5EF4-FFF2-40B4-BE49-F238E27FC236}">
                <a16:creationId xmlns:a16="http://schemas.microsoft.com/office/drawing/2014/main" id="{D09EDF2C-1890-7BE2-3A22-FC8A89E52FEF}"/>
              </a:ext>
            </a:extLst>
          </p:cNvPr>
          <p:cNvSpPr>
            <a:spLocks noGrp="1"/>
          </p:cNvSpPr>
          <p:nvPr>
            <p:ph idx="1"/>
          </p:nvPr>
        </p:nvSpPr>
        <p:spPr>
          <a:xfrm>
            <a:off x="3634084" y="5619789"/>
            <a:ext cx="5335605" cy="461332"/>
          </a:xfrm>
        </p:spPr>
        <p:txBody>
          <a:bodyPr/>
          <a:lstStyle/>
          <a:p>
            <a:pPr algn="r"/>
            <a:r>
              <a:rPr lang="de-DE" sz="1200" dirty="0"/>
              <a:t>(vgl. auch </a:t>
            </a:r>
            <a:r>
              <a:rPr lang="de-DE" sz="1200" dirty="0" err="1"/>
              <a:t>Guimaraes</a:t>
            </a:r>
            <a:r>
              <a:rPr lang="de-DE" sz="1200" dirty="0"/>
              <a:t>, 2018)</a:t>
            </a:r>
            <a:endParaRPr lang="en-US" sz="1200" dirty="0">
              <a:effectLst/>
              <a:ea typeface="Times" pitchFamily="2" charset="0"/>
            </a:endParaRPr>
          </a:p>
        </p:txBody>
      </p:sp>
      <p:pic>
        <p:nvPicPr>
          <p:cNvPr id="10" name="Grafik 9">
            <a:extLst>
              <a:ext uri="{FF2B5EF4-FFF2-40B4-BE49-F238E27FC236}">
                <a16:creationId xmlns:a16="http://schemas.microsoft.com/office/drawing/2014/main" id="{9CD2F508-445F-DD00-06EC-8C6D50B93621}"/>
              </a:ext>
            </a:extLst>
          </p:cNvPr>
          <p:cNvPicPr>
            <a:picLocks noChangeAspect="1"/>
          </p:cNvPicPr>
          <p:nvPr/>
        </p:nvPicPr>
        <p:blipFill>
          <a:blip r:embed="rId2"/>
          <a:stretch>
            <a:fillRect/>
          </a:stretch>
        </p:blipFill>
        <p:spPr>
          <a:xfrm>
            <a:off x="4144535" y="2641461"/>
            <a:ext cx="4825154" cy="2706654"/>
          </a:xfrm>
          <a:prstGeom prst="rect">
            <a:avLst/>
          </a:prstGeom>
        </p:spPr>
      </p:pic>
      <p:sp>
        <p:nvSpPr>
          <p:cNvPr id="4" name="Text Placeholder 2">
            <a:extLst>
              <a:ext uri="{FF2B5EF4-FFF2-40B4-BE49-F238E27FC236}">
                <a16:creationId xmlns:a16="http://schemas.microsoft.com/office/drawing/2014/main" id="{266F4F79-865B-D4EB-CC6C-0177168480D9}"/>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 IN DER PRIMARSTUFE</a:t>
            </a:r>
          </a:p>
          <a:p>
            <a:r>
              <a:rPr lang="de-DE" sz="1800" b="1" dirty="0">
                <a:solidFill>
                  <a:schemeClr val="tx1"/>
                </a:solidFill>
              </a:rPr>
              <a:t>Darstellungsarten anbahnen</a:t>
            </a:r>
            <a:r>
              <a:rPr lang="de-DE" sz="1800" dirty="0">
                <a:solidFill>
                  <a:schemeClr val="tx1"/>
                </a:solidFill>
              </a:rPr>
              <a:t>: Erste Sortier- und Kategorisierungsübungen</a:t>
            </a:r>
          </a:p>
        </p:txBody>
      </p:sp>
    </p:spTree>
    <p:extLst>
      <p:ext uri="{BB962C8B-B14F-4D97-AF65-F5344CB8AC3E}">
        <p14:creationId xmlns:p14="http://schemas.microsoft.com/office/powerpoint/2010/main" val="190938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C1B0-CE4B-4DF8-F6EF-F7F00B5A0DDD}"/>
              </a:ext>
            </a:extLst>
          </p:cNvPr>
          <p:cNvSpPr>
            <a:spLocks noGrp="1"/>
          </p:cNvSpPr>
          <p:nvPr>
            <p:ph type="title"/>
          </p:nvPr>
        </p:nvSpPr>
        <p:spPr/>
        <p:txBody>
          <a:bodyPr>
            <a:normAutofit/>
          </a:bodyPr>
          <a:lstStyle/>
          <a:p>
            <a:r>
              <a:rPr lang="de-DE" dirty="0"/>
              <a:t>Allgemeine Bemerkungen</a:t>
            </a:r>
          </a:p>
        </p:txBody>
      </p:sp>
      <p:sp>
        <p:nvSpPr>
          <p:cNvPr id="5" name="Date Placeholder 4">
            <a:extLst>
              <a:ext uri="{FF2B5EF4-FFF2-40B4-BE49-F238E27FC236}">
                <a16:creationId xmlns:a16="http://schemas.microsoft.com/office/drawing/2014/main" id="{EA219DD6-F587-5EBB-D18D-442FD5FE6594}"/>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B676F5B-4B8E-7B78-5D5D-CA891C9DB310}"/>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15" name="Text Placeholder 2">
            <a:extLst>
              <a:ext uri="{FF2B5EF4-FFF2-40B4-BE49-F238E27FC236}">
                <a16:creationId xmlns:a16="http://schemas.microsoft.com/office/drawing/2014/main" id="{6B3BBDBD-F64A-13E2-3C08-701772C0F3D7}"/>
              </a:ext>
            </a:extLst>
          </p:cNvPr>
          <p:cNvSpPr>
            <a:spLocks noGrp="1"/>
          </p:cNvSpPr>
          <p:nvPr>
            <p:ph type="body" sz="quarter" idx="13"/>
          </p:nvPr>
        </p:nvSpPr>
        <p:spPr>
          <a:xfrm>
            <a:off x="1096266" y="1194030"/>
            <a:ext cx="7823468" cy="445628"/>
          </a:xfrm>
        </p:spPr>
        <p:txBody>
          <a:bodyPr/>
          <a:lstStyle/>
          <a:p>
            <a:r>
              <a:rPr lang="de-DE" sz="1800" dirty="0"/>
              <a:t>DATEN IN DER PRIMARSTUFE</a:t>
            </a:r>
          </a:p>
          <a:p>
            <a:r>
              <a:rPr lang="de-DE" sz="1800" b="1" dirty="0">
                <a:solidFill>
                  <a:schemeClr val="tx1"/>
                </a:solidFill>
              </a:rPr>
              <a:t>Spiralcurricular gedacht </a:t>
            </a:r>
            <a:r>
              <a:rPr lang="de-DE" dirty="0">
                <a:solidFill>
                  <a:schemeClr val="tx1"/>
                </a:solidFill>
              </a:rPr>
              <a:t>(entlang verschiedener Repräsentationsebenen) </a:t>
            </a:r>
            <a:endParaRPr lang="de-DE" sz="1800" dirty="0">
              <a:solidFill>
                <a:schemeClr val="tx1"/>
              </a:solidFill>
            </a:endParaRPr>
          </a:p>
        </p:txBody>
      </p:sp>
      <p:sp>
        <p:nvSpPr>
          <p:cNvPr id="16" name="Content Placeholder 3">
            <a:extLst>
              <a:ext uri="{FF2B5EF4-FFF2-40B4-BE49-F238E27FC236}">
                <a16:creationId xmlns:a16="http://schemas.microsoft.com/office/drawing/2014/main" id="{CAFE6230-58B9-BEAA-BA26-59A7564EE06C}"/>
              </a:ext>
            </a:extLst>
          </p:cNvPr>
          <p:cNvSpPr>
            <a:spLocks noGrp="1"/>
          </p:cNvSpPr>
          <p:nvPr>
            <p:ph idx="1"/>
          </p:nvPr>
        </p:nvSpPr>
        <p:spPr>
          <a:xfrm>
            <a:off x="1096423" y="2146440"/>
            <a:ext cx="7009509" cy="4021037"/>
          </a:xfrm>
        </p:spPr>
        <p:txBody>
          <a:bodyPr/>
          <a:lstStyle/>
          <a:p>
            <a:pPr marL="285750" indent="-285750" algn="l">
              <a:lnSpc>
                <a:spcPct val="150000"/>
              </a:lnSpc>
              <a:buFont typeface="Arial" panose="020B0604020202020204" pitchFamily="34" charset="0"/>
              <a:buChar char="•"/>
            </a:pPr>
            <a:r>
              <a:rPr lang="de-DE" sz="1600" dirty="0">
                <a:solidFill>
                  <a:srgbClr val="D9D9D9"/>
                </a:solidFill>
              </a:rPr>
              <a:t>erste Sortier- und Kategorisierungsübungen</a:t>
            </a:r>
          </a:p>
          <a:p>
            <a:pPr marL="800100" lvl="1" indent="-342900">
              <a:lnSpc>
                <a:spcPct val="150000"/>
              </a:lnSpc>
              <a:buFont typeface="Arial" panose="020B0604020202020204" pitchFamily="34" charset="0"/>
              <a:buChar char="•"/>
            </a:pPr>
            <a:r>
              <a:rPr lang="de-DE" sz="1600" dirty="0">
                <a:solidFill>
                  <a:srgbClr val="D9D9D9"/>
                </a:solidFill>
              </a:rPr>
              <a:t>Lebendige Statistik – </a:t>
            </a:r>
            <a:r>
              <a:rPr lang="de-DE" sz="1600" dirty="0" err="1">
                <a:solidFill>
                  <a:srgbClr val="D9D9D9"/>
                </a:solidFill>
              </a:rPr>
              <a:t>Schüler:innen</a:t>
            </a:r>
            <a:r>
              <a:rPr lang="de-DE" sz="1600" dirty="0">
                <a:solidFill>
                  <a:srgbClr val="D9D9D9"/>
                </a:solidFill>
              </a:rPr>
              <a:t> begreifen sich selbst als Merkmalsträger und lernen so die Datenoperationen „Trennen“ und „Stapeln“/„Ordnen“ kennen</a:t>
            </a:r>
          </a:p>
          <a:p>
            <a:pPr marL="342900" indent="-342900">
              <a:lnSpc>
                <a:spcPct val="150000"/>
              </a:lnSpc>
              <a:buFont typeface="Arial" panose="020B0604020202020204" pitchFamily="34" charset="0"/>
              <a:buChar char="•"/>
            </a:pPr>
            <a:r>
              <a:rPr lang="de-DE" sz="1600" dirty="0"/>
              <a:t>Verwenden von Repräsentanten für die Datenexploration: Steckwürfel, Bauklötze, Datenkarten (Variation: zwei Ausprägungen, dann mehr als zwei Ausprägungen)</a:t>
            </a:r>
          </a:p>
          <a:p>
            <a:pPr marL="342900" indent="-342900">
              <a:lnSpc>
                <a:spcPct val="150000"/>
              </a:lnSpc>
              <a:buFont typeface="Arial" panose="020B0604020202020204" pitchFamily="34" charset="0"/>
              <a:buChar char="•"/>
            </a:pPr>
            <a:r>
              <a:rPr lang="de-DE" sz="1600" dirty="0">
                <a:solidFill>
                  <a:srgbClr val="D9D9D9"/>
                </a:solidFill>
              </a:rPr>
              <a:t>„Symbolische“ Ebene – Diagramm zeichnen</a:t>
            </a:r>
          </a:p>
          <a:p>
            <a:pPr marL="342900" indent="-342900" algn="l">
              <a:lnSpc>
                <a:spcPct val="150000"/>
              </a:lnSpc>
              <a:buFont typeface="Arial" panose="020B0604020202020204" pitchFamily="34" charset="0"/>
              <a:buChar char="•"/>
            </a:pPr>
            <a:r>
              <a:rPr lang="de-DE" sz="1600" dirty="0">
                <a:solidFill>
                  <a:srgbClr val="D9D9D9"/>
                </a:solidFill>
              </a:rPr>
              <a:t>„Softwareebene“ (dann mit größeren Datensätzen)</a:t>
            </a:r>
          </a:p>
        </p:txBody>
      </p:sp>
    </p:spTree>
    <p:extLst>
      <p:ext uri="{BB962C8B-B14F-4D97-AF65-F5344CB8AC3E}">
        <p14:creationId xmlns:p14="http://schemas.microsoft.com/office/powerpoint/2010/main" val="2819859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860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BE6A-642F-BE58-1838-BE0E24883A53}"/>
              </a:ext>
            </a:extLst>
          </p:cNvPr>
          <p:cNvSpPr>
            <a:spLocks noGrp="1"/>
          </p:cNvSpPr>
          <p:nvPr>
            <p:ph type="title"/>
          </p:nvPr>
        </p:nvSpPr>
        <p:spPr/>
        <p:txBody>
          <a:bodyPr/>
          <a:lstStyle/>
          <a:p>
            <a:r>
              <a:rPr lang="de-DE" dirty="0"/>
              <a:t>Allgemeine Bemerkungen</a:t>
            </a:r>
          </a:p>
        </p:txBody>
      </p:sp>
      <p:sp>
        <p:nvSpPr>
          <p:cNvPr id="9" name="Content Placeholder 8">
            <a:extLst>
              <a:ext uri="{FF2B5EF4-FFF2-40B4-BE49-F238E27FC236}">
                <a16:creationId xmlns:a16="http://schemas.microsoft.com/office/drawing/2014/main" id="{D09EDF2C-1890-7BE2-3A22-FC8A89E52FEF}"/>
              </a:ext>
            </a:extLst>
          </p:cNvPr>
          <p:cNvSpPr>
            <a:spLocks noGrp="1"/>
          </p:cNvSpPr>
          <p:nvPr>
            <p:ph idx="1"/>
          </p:nvPr>
        </p:nvSpPr>
        <p:spPr>
          <a:xfrm>
            <a:off x="1096423" y="2581953"/>
            <a:ext cx="7009509" cy="4418617"/>
          </a:xfrm>
        </p:spPr>
        <p:txBody>
          <a:bodyPr/>
          <a:lstStyle/>
          <a:p>
            <a:r>
              <a:rPr lang="de-DE" b="1" dirty="0"/>
              <a:t>Steckwürfel</a:t>
            </a:r>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p:txBody>
      </p:sp>
      <p:sp>
        <p:nvSpPr>
          <p:cNvPr id="5" name="Date Placeholder 4">
            <a:extLst>
              <a:ext uri="{FF2B5EF4-FFF2-40B4-BE49-F238E27FC236}">
                <a16:creationId xmlns:a16="http://schemas.microsoft.com/office/drawing/2014/main" id="{4A913739-1A26-72DA-6A4C-5CE19C41093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85B624D-9189-690E-8ACE-EB0ABAD77F2D}"/>
              </a:ext>
            </a:extLst>
          </p:cNvPr>
          <p:cNvSpPr>
            <a:spLocks noGrp="1"/>
          </p:cNvSpPr>
          <p:nvPr>
            <p:ph type="sldNum" sz="quarter" idx="12"/>
          </p:nvPr>
        </p:nvSpPr>
        <p:spPr>
          <a:xfrm>
            <a:off x="6506342" y="6399412"/>
            <a:ext cx="2057400" cy="365125"/>
          </a:xfrm>
        </p:spPr>
        <p:txBody>
          <a:bodyPr/>
          <a:lstStyle/>
          <a:p>
            <a:fld id="{C3752B7C-18A9-864D-BBCB-54A9F41B5594}" type="slidenum">
              <a:rPr lang="de-DE" smtClean="0"/>
              <a:pPr/>
              <a:t>20</a:t>
            </a:fld>
            <a:endParaRPr lang="de-DE" dirty="0"/>
          </a:p>
        </p:txBody>
      </p:sp>
      <p:pic>
        <p:nvPicPr>
          <p:cNvPr id="4" name="Grafik 3">
            <a:extLst>
              <a:ext uri="{FF2B5EF4-FFF2-40B4-BE49-F238E27FC236}">
                <a16:creationId xmlns:a16="http://schemas.microsoft.com/office/drawing/2014/main" id="{3467EC1E-EC21-B383-505A-8011DD010EFD}"/>
              </a:ext>
            </a:extLst>
          </p:cNvPr>
          <p:cNvPicPr>
            <a:picLocks noChangeAspect="1"/>
          </p:cNvPicPr>
          <p:nvPr/>
        </p:nvPicPr>
        <p:blipFill>
          <a:blip r:embed="rId2"/>
          <a:stretch>
            <a:fillRect/>
          </a:stretch>
        </p:blipFill>
        <p:spPr>
          <a:xfrm>
            <a:off x="1096266" y="2987171"/>
            <a:ext cx="4188656" cy="1789968"/>
          </a:xfrm>
          <a:prstGeom prst="rect">
            <a:avLst/>
          </a:prstGeom>
        </p:spPr>
      </p:pic>
      <p:pic>
        <p:nvPicPr>
          <p:cNvPr id="7" name="Grafik 6">
            <a:extLst>
              <a:ext uri="{FF2B5EF4-FFF2-40B4-BE49-F238E27FC236}">
                <a16:creationId xmlns:a16="http://schemas.microsoft.com/office/drawing/2014/main" id="{ADD910C9-E3E7-05F9-C4E1-0870330485E1}"/>
              </a:ext>
            </a:extLst>
          </p:cNvPr>
          <p:cNvPicPr>
            <a:picLocks noChangeAspect="1"/>
          </p:cNvPicPr>
          <p:nvPr/>
        </p:nvPicPr>
        <p:blipFill>
          <a:blip r:embed="rId3"/>
          <a:stretch>
            <a:fillRect/>
          </a:stretch>
        </p:blipFill>
        <p:spPr>
          <a:xfrm>
            <a:off x="3521426" y="4311579"/>
            <a:ext cx="4526151" cy="1635998"/>
          </a:xfrm>
          <a:prstGeom prst="rect">
            <a:avLst/>
          </a:prstGeom>
        </p:spPr>
      </p:pic>
      <p:sp>
        <p:nvSpPr>
          <p:cNvPr id="12" name="Text Placeholder 2">
            <a:extLst>
              <a:ext uri="{FF2B5EF4-FFF2-40B4-BE49-F238E27FC236}">
                <a16:creationId xmlns:a16="http://schemas.microsoft.com/office/drawing/2014/main" id="{C35CF604-11D9-13E9-EE24-1840AB71CF1F}"/>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 IN DER PRIMARSTUFE</a:t>
            </a:r>
          </a:p>
          <a:p>
            <a:r>
              <a:rPr lang="de-DE" sz="1800" b="1" dirty="0">
                <a:solidFill>
                  <a:schemeClr val="tx1"/>
                </a:solidFill>
              </a:rPr>
              <a:t>Darstellungsarten anbahnen</a:t>
            </a:r>
            <a:r>
              <a:rPr lang="de-DE" sz="1800" dirty="0">
                <a:solidFill>
                  <a:schemeClr val="tx1"/>
                </a:solidFill>
              </a:rPr>
              <a:t>: Verwenden von Repräsentanten für Datenoperationen</a:t>
            </a:r>
          </a:p>
        </p:txBody>
      </p:sp>
    </p:spTree>
    <p:extLst>
      <p:ext uri="{BB962C8B-B14F-4D97-AF65-F5344CB8AC3E}">
        <p14:creationId xmlns:p14="http://schemas.microsoft.com/office/powerpoint/2010/main" val="89996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8">
            <a:extLst>
              <a:ext uri="{FF2B5EF4-FFF2-40B4-BE49-F238E27FC236}">
                <a16:creationId xmlns:a16="http://schemas.microsoft.com/office/drawing/2014/main" id="{FCC50736-4020-7940-B45C-64A578504470}"/>
              </a:ext>
            </a:extLst>
          </p:cNvPr>
          <p:cNvSpPr txBox="1">
            <a:spLocks/>
          </p:cNvSpPr>
          <p:nvPr/>
        </p:nvSpPr>
        <p:spPr>
          <a:xfrm>
            <a:off x="1096423" y="2581953"/>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Bauklötze</a:t>
            </a:r>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r>
              <a:rPr lang="de-DE" sz="1200" dirty="0"/>
              <a:t>(Neubert, 2012)</a:t>
            </a:r>
          </a:p>
        </p:txBody>
      </p:sp>
      <p:sp>
        <p:nvSpPr>
          <p:cNvPr id="2" name="Title 1">
            <a:extLst>
              <a:ext uri="{FF2B5EF4-FFF2-40B4-BE49-F238E27FC236}">
                <a16:creationId xmlns:a16="http://schemas.microsoft.com/office/drawing/2014/main" id="{6CB5BE6A-642F-BE58-1838-BE0E24883A53}"/>
              </a:ext>
            </a:extLst>
          </p:cNvPr>
          <p:cNvSpPr>
            <a:spLocks noGrp="1"/>
          </p:cNvSpPr>
          <p:nvPr>
            <p:ph type="title"/>
          </p:nvPr>
        </p:nvSpPr>
        <p:spPr/>
        <p:txBody>
          <a:bodyPr/>
          <a:lstStyle/>
          <a:p>
            <a:r>
              <a:rPr lang="de-DE" dirty="0"/>
              <a:t>Allgemeine Bemerkungen</a:t>
            </a:r>
          </a:p>
        </p:txBody>
      </p:sp>
      <p:sp>
        <p:nvSpPr>
          <p:cNvPr id="5" name="Date Placeholder 4">
            <a:extLst>
              <a:ext uri="{FF2B5EF4-FFF2-40B4-BE49-F238E27FC236}">
                <a16:creationId xmlns:a16="http://schemas.microsoft.com/office/drawing/2014/main" id="{4A913739-1A26-72DA-6A4C-5CE19C41093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85B624D-9189-690E-8ACE-EB0ABAD77F2D}"/>
              </a:ext>
            </a:extLst>
          </p:cNvPr>
          <p:cNvSpPr>
            <a:spLocks noGrp="1"/>
          </p:cNvSpPr>
          <p:nvPr>
            <p:ph type="sldNum" sz="quarter" idx="12"/>
          </p:nvPr>
        </p:nvSpPr>
        <p:spPr/>
        <p:txBody>
          <a:bodyPr/>
          <a:lstStyle/>
          <a:p>
            <a:fld id="{C3752B7C-18A9-864D-BBCB-54A9F41B5594}" type="slidenum">
              <a:rPr lang="de-DE" smtClean="0"/>
              <a:pPr/>
              <a:t>21</a:t>
            </a:fld>
            <a:endParaRPr lang="de-DE" dirty="0"/>
          </a:p>
        </p:txBody>
      </p:sp>
      <p:pic>
        <p:nvPicPr>
          <p:cNvPr id="4" name="Grafik 3">
            <a:extLst>
              <a:ext uri="{FF2B5EF4-FFF2-40B4-BE49-F238E27FC236}">
                <a16:creationId xmlns:a16="http://schemas.microsoft.com/office/drawing/2014/main" id="{97945A40-6725-8375-A159-462107AC59ED}"/>
              </a:ext>
            </a:extLst>
          </p:cNvPr>
          <p:cNvPicPr>
            <a:picLocks noChangeAspect="1"/>
          </p:cNvPicPr>
          <p:nvPr/>
        </p:nvPicPr>
        <p:blipFill rotWithShape="1">
          <a:blip r:embed="rId2"/>
          <a:srcRect r="1037"/>
          <a:stretch/>
        </p:blipFill>
        <p:spPr>
          <a:xfrm>
            <a:off x="1204936" y="2968323"/>
            <a:ext cx="7105705" cy="2645807"/>
          </a:xfrm>
          <a:prstGeom prst="rect">
            <a:avLst/>
          </a:prstGeom>
        </p:spPr>
      </p:pic>
      <p:sp>
        <p:nvSpPr>
          <p:cNvPr id="16" name="Text Placeholder 2">
            <a:extLst>
              <a:ext uri="{FF2B5EF4-FFF2-40B4-BE49-F238E27FC236}">
                <a16:creationId xmlns:a16="http://schemas.microsoft.com/office/drawing/2014/main" id="{79794596-CD34-8051-2431-FB3917417446}"/>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 IN DER PRIMARSTUFE</a:t>
            </a:r>
          </a:p>
          <a:p>
            <a:r>
              <a:rPr lang="de-DE" sz="1800" b="1" dirty="0">
                <a:solidFill>
                  <a:schemeClr val="tx1"/>
                </a:solidFill>
              </a:rPr>
              <a:t>Darstellungsarten anbahnen</a:t>
            </a:r>
            <a:r>
              <a:rPr lang="de-DE" sz="1800" dirty="0">
                <a:solidFill>
                  <a:schemeClr val="tx1"/>
                </a:solidFill>
              </a:rPr>
              <a:t>: Verwenden von Repräsentanten für Datenoperationen</a:t>
            </a:r>
          </a:p>
        </p:txBody>
      </p:sp>
    </p:spTree>
    <p:extLst>
      <p:ext uri="{BB962C8B-B14F-4D97-AF65-F5344CB8AC3E}">
        <p14:creationId xmlns:p14="http://schemas.microsoft.com/office/powerpoint/2010/main" val="1259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8">
            <a:extLst>
              <a:ext uri="{FF2B5EF4-FFF2-40B4-BE49-F238E27FC236}">
                <a16:creationId xmlns:a16="http://schemas.microsoft.com/office/drawing/2014/main" id="{5D1F36F3-6967-84A5-E451-FCCFD199118E}"/>
              </a:ext>
            </a:extLst>
          </p:cNvPr>
          <p:cNvSpPr txBox="1">
            <a:spLocks/>
          </p:cNvSpPr>
          <p:nvPr/>
        </p:nvSpPr>
        <p:spPr>
          <a:xfrm>
            <a:off x="1096423" y="2581953"/>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Datenkarten organisieren</a:t>
            </a:r>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r>
              <a:rPr lang="de-DE" sz="1200" dirty="0"/>
              <a:t>(Biehler &amp; Frischemeier, 2015)</a:t>
            </a:r>
          </a:p>
        </p:txBody>
      </p:sp>
      <p:sp>
        <p:nvSpPr>
          <p:cNvPr id="5" name="Date Placeholder 4">
            <a:extLst>
              <a:ext uri="{FF2B5EF4-FFF2-40B4-BE49-F238E27FC236}">
                <a16:creationId xmlns:a16="http://schemas.microsoft.com/office/drawing/2014/main" id="{541019C3-2A40-2D50-FE64-27565019FACE}"/>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5FE30206-7C3C-7599-5E1C-AE8AB059E1CA}"/>
              </a:ext>
            </a:extLst>
          </p:cNvPr>
          <p:cNvSpPr>
            <a:spLocks noGrp="1"/>
          </p:cNvSpPr>
          <p:nvPr>
            <p:ph type="sldNum" sz="quarter" idx="12"/>
          </p:nvPr>
        </p:nvSpPr>
        <p:spPr/>
        <p:txBody>
          <a:bodyPr/>
          <a:lstStyle/>
          <a:p>
            <a:fld id="{C3752B7C-18A9-864D-BBCB-54A9F41B5594}" type="slidenum">
              <a:rPr lang="de-DE" smtClean="0"/>
              <a:pPr/>
              <a:t>22</a:t>
            </a:fld>
            <a:endParaRPr lang="de-DE" dirty="0"/>
          </a:p>
        </p:txBody>
      </p:sp>
      <p:pic>
        <p:nvPicPr>
          <p:cNvPr id="7" name="Picture 3">
            <a:extLst>
              <a:ext uri="{FF2B5EF4-FFF2-40B4-BE49-F238E27FC236}">
                <a16:creationId xmlns:a16="http://schemas.microsoft.com/office/drawing/2014/main" id="{168FE0AF-3479-807E-D4DA-559E722BF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18" y="2987181"/>
            <a:ext cx="4789349" cy="3085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a:extLst>
              <a:ext uri="{FF2B5EF4-FFF2-40B4-BE49-F238E27FC236}">
                <a16:creationId xmlns:a16="http://schemas.microsoft.com/office/drawing/2014/main" id="{B0DB59C8-14BF-D718-7323-D775309BED14}"/>
              </a:ext>
            </a:extLst>
          </p:cNvPr>
          <p:cNvSpPr>
            <a:spLocks noGrp="1"/>
          </p:cNvSpPr>
          <p:nvPr>
            <p:ph type="title"/>
          </p:nvPr>
        </p:nvSpPr>
        <p:spPr>
          <a:xfrm>
            <a:off x="1096423" y="382774"/>
            <a:ext cx="7009509" cy="603704"/>
          </a:xfrm>
        </p:spPr>
        <p:txBody>
          <a:bodyPr/>
          <a:lstStyle/>
          <a:p>
            <a:r>
              <a:rPr lang="de-DE" dirty="0"/>
              <a:t>Allgemeine Bemerkungen</a:t>
            </a:r>
          </a:p>
        </p:txBody>
      </p:sp>
      <p:sp>
        <p:nvSpPr>
          <p:cNvPr id="16" name="Text Placeholder 2">
            <a:extLst>
              <a:ext uri="{FF2B5EF4-FFF2-40B4-BE49-F238E27FC236}">
                <a16:creationId xmlns:a16="http://schemas.microsoft.com/office/drawing/2014/main" id="{0FF204AE-39FF-428C-5346-D0F3448E9F30}"/>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 IN DER PRIMARSTUFE</a:t>
            </a:r>
          </a:p>
          <a:p>
            <a:r>
              <a:rPr lang="de-DE" sz="1800" b="1" dirty="0">
                <a:solidFill>
                  <a:schemeClr val="tx1"/>
                </a:solidFill>
              </a:rPr>
              <a:t>Darstellungsarten anbahnen</a:t>
            </a:r>
            <a:r>
              <a:rPr lang="de-DE" sz="1800" dirty="0">
                <a:solidFill>
                  <a:schemeClr val="tx1"/>
                </a:solidFill>
              </a:rPr>
              <a:t>: Verwenden von Repräsentanten für Datenoperationen</a:t>
            </a:r>
          </a:p>
        </p:txBody>
      </p:sp>
    </p:spTree>
    <p:extLst>
      <p:ext uri="{BB962C8B-B14F-4D97-AF65-F5344CB8AC3E}">
        <p14:creationId xmlns:p14="http://schemas.microsoft.com/office/powerpoint/2010/main" val="1189692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8">
            <a:extLst>
              <a:ext uri="{FF2B5EF4-FFF2-40B4-BE49-F238E27FC236}">
                <a16:creationId xmlns:a16="http://schemas.microsoft.com/office/drawing/2014/main" id="{4B703D8D-C97F-DE2F-0993-C7684931D498}"/>
              </a:ext>
            </a:extLst>
          </p:cNvPr>
          <p:cNvSpPr txBox="1">
            <a:spLocks/>
          </p:cNvSpPr>
          <p:nvPr/>
        </p:nvSpPr>
        <p:spPr>
          <a:xfrm>
            <a:off x="1096423" y="2581953"/>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Datenkarten organisieren </a:t>
            </a:r>
            <a:r>
              <a:rPr lang="de-DE" dirty="0"/>
              <a:t>(ungeordnet)</a:t>
            </a:r>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r>
              <a:rPr lang="de-DE" sz="1200" dirty="0"/>
              <a:t>(Daten: Grundschule Klasse 4, 2017)</a:t>
            </a:r>
          </a:p>
        </p:txBody>
      </p:sp>
      <p:sp>
        <p:nvSpPr>
          <p:cNvPr id="5" name="Date Placeholder 4">
            <a:extLst>
              <a:ext uri="{FF2B5EF4-FFF2-40B4-BE49-F238E27FC236}">
                <a16:creationId xmlns:a16="http://schemas.microsoft.com/office/drawing/2014/main" id="{765B7B39-7010-B3FA-7853-371C24A60E6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B0598E58-D968-7D56-CC53-17569485DA11}"/>
              </a:ext>
            </a:extLst>
          </p:cNvPr>
          <p:cNvSpPr>
            <a:spLocks noGrp="1"/>
          </p:cNvSpPr>
          <p:nvPr>
            <p:ph type="sldNum" sz="quarter" idx="12"/>
          </p:nvPr>
        </p:nvSpPr>
        <p:spPr/>
        <p:txBody>
          <a:bodyPr/>
          <a:lstStyle/>
          <a:p>
            <a:fld id="{C3752B7C-18A9-864D-BBCB-54A9F41B5594}" type="slidenum">
              <a:rPr lang="de-DE" smtClean="0"/>
              <a:pPr/>
              <a:t>23</a:t>
            </a:fld>
            <a:endParaRPr lang="de-DE" dirty="0"/>
          </a:p>
        </p:txBody>
      </p:sp>
      <p:pic>
        <p:nvPicPr>
          <p:cNvPr id="8" name="Grafik 7">
            <a:extLst>
              <a:ext uri="{FF2B5EF4-FFF2-40B4-BE49-F238E27FC236}">
                <a16:creationId xmlns:a16="http://schemas.microsoft.com/office/drawing/2014/main" id="{E5341CE0-0FF3-E72E-7AF8-503E06DFBE8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98000" y="3042000"/>
            <a:ext cx="4275834" cy="2944800"/>
          </a:xfrm>
          <a:prstGeom prst="rect">
            <a:avLst/>
          </a:prstGeom>
        </p:spPr>
      </p:pic>
      <p:sp>
        <p:nvSpPr>
          <p:cNvPr id="11" name="Text Placeholder 2">
            <a:extLst>
              <a:ext uri="{FF2B5EF4-FFF2-40B4-BE49-F238E27FC236}">
                <a16:creationId xmlns:a16="http://schemas.microsoft.com/office/drawing/2014/main" id="{94B480E6-BC14-56E8-5BAB-42D6D1563BB0}"/>
              </a:ext>
            </a:extLst>
          </p:cNvPr>
          <p:cNvSpPr txBox="1">
            <a:spLocks/>
          </p:cNvSpPr>
          <p:nvPr/>
        </p:nvSpPr>
        <p:spPr>
          <a:xfrm>
            <a:off x="479155" y="1171796"/>
            <a:ext cx="8185690"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800" dirty="0"/>
          </a:p>
        </p:txBody>
      </p:sp>
      <p:sp>
        <p:nvSpPr>
          <p:cNvPr id="16" name="Title 1">
            <a:extLst>
              <a:ext uri="{FF2B5EF4-FFF2-40B4-BE49-F238E27FC236}">
                <a16:creationId xmlns:a16="http://schemas.microsoft.com/office/drawing/2014/main" id="{1A235B04-4A18-949D-E68C-793D32CAB221}"/>
              </a:ext>
            </a:extLst>
          </p:cNvPr>
          <p:cNvSpPr>
            <a:spLocks noGrp="1"/>
          </p:cNvSpPr>
          <p:nvPr>
            <p:ph type="title"/>
          </p:nvPr>
        </p:nvSpPr>
        <p:spPr>
          <a:xfrm>
            <a:off x="1096423" y="382774"/>
            <a:ext cx="7009509" cy="603704"/>
          </a:xfrm>
        </p:spPr>
        <p:txBody>
          <a:bodyPr/>
          <a:lstStyle/>
          <a:p>
            <a:r>
              <a:rPr lang="de-DE" dirty="0"/>
              <a:t>Allgemeine Bemerkungen</a:t>
            </a:r>
          </a:p>
        </p:txBody>
      </p:sp>
      <p:sp>
        <p:nvSpPr>
          <p:cNvPr id="17" name="Text Placeholder 2">
            <a:extLst>
              <a:ext uri="{FF2B5EF4-FFF2-40B4-BE49-F238E27FC236}">
                <a16:creationId xmlns:a16="http://schemas.microsoft.com/office/drawing/2014/main" id="{F102EB90-B672-0808-B038-3E4E3130A607}"/>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 IN DER PRIMARSTUFE</a:t>
            </a:r>
          </a:p>
          <a:p>
            <a:r>
              <a:rPr lang="de-DE" sz="1800" b="1" dirty="0">
                <a:solidFill>
                  <a:schemeClr val="tx1"/>
                </a:solidFill>
              </a:rPr>
              <a:t>Darstellungsarten anbahnen</a:t>
            </a:r>
            <a:r>
              <a:rPr lang="de-DE" sz="1800" dirty="0">
                <a:solidFill>
                  <a:schemeClr val="tx1"/>
                </a:solidFill>
              </a:rPr>
              <a:t>: Verwenden von Repräsentanten für Datenoperationen</a:t>
            </a:r>
          </a:p>
        </p:txBody>
      </p:sp>
    </p:spTree>
    <p:extLst>
      <p:ext uri="{BB962C8B-B14F-4D97-AF65-F5344CB8AC3E}">
        <p14:creationId xmlns:p14="http://schemas.microsoft.com/office/powerpoint/2010/main" val="1417300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8">
            <a:extLst>
              <a:ext uri="{FF2B5EF4-FFF2-40B4-BE49-F238E27FC236}">
                <a16:creationId xmlns:a16="http://schemas.microsoft.com/office/drawing/2014/main" id="{E9E77F53-B1E0-D536-A49B-D9482854EB94}"/>
              </a:ext>
            </a:extLst>
          </p:cNvPr>
          <p:cNvSpPr txBox="1">
            <a:spLocks/>
          </p:cNvSpPr>
          <p:nvPr/>
        </p:nvSpPr>
        <p:spPr>
          <a:xfrm>
            <a:off x="1096423" y="2581953"/>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Datenkarten organisieren </a:t>
            </a:r>
            <a:r>
              <a:rPr lang="de-DE" dirty="0"/>
              <a:t>(getrennt nach Ausprägung)</a:t>
            </a:r>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r>
              <a:rPr lang="de-DE" sz="1200" dirty="0"/>
              <a:t>(Daten: Grundschule Klasse 4, 2017)</a:t>
            </a:r>
          </a:p>
        </p:txBody>
      </p:sp>
      <p:sp>
        <p:nvSpPr>
          <p:cNvPr id="5" name="Date Placeholder 4">
            <a:extLst>
              <a:ext uri="{FF2B5EF4-FFF2-40B4-BE49-F238E27FC236}">
                <a16:creationId xmlns:a16="http://schemas.microsoft.com/office/drawing/2014/main" id="{765B7B39-7010-B3FA-7853-371C24A60E6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B0598E58-D968-7D56-CC53-17569485DA11}"/>
              </a:ext>
            </a:extLst>
          </p:cNvPr>
          <p:cNvSpPr>
            <a:spLocks noGrp="1"/>
          </p:cNvSpPr>
          <p:nvPr>
            <p:ph type="sldNum" sz="quarter" idx="12"/>
          </p:nvPr>
        </p:nvSpPr>
        <p:spPr/>
        <p:txBody>
          <a:bodyPr/>
          <a:lstStyle/>
          <a:p>
            <a:fld id="{C3752B7C-18A9-864D-BBCB-54A9F41B5594}" type="slidenum">
              <a:rPr lang="de-DE" smtClean="0"/>
              <a:pPr/>
              <a:t>24</a:t>
            </a:fld>
            <a:endParaRPr lang="de-DE" dirty="0"/>
          </a:p>
        </p:txBody>
      </p:sp>
      <p:sp>
        <p:nvSpPr>
          <p:cNvPr id="11" name="Text Placeholder 2">
            <a:extLst>
              <a:ext uri="{FF2B5EF4-FFF2-40B4-BE49-F238E27FC236}">
                <a16:creationId xmlns:a16="http://schemas.microsoft.com/office/drawing/2014/main" id="{94B480E6-BC14-56E8-5BAB-42D6D1563BB0}"/>
              </a:ext>
            </a:extLst>
          </p:cNvPr>
          <p:cNvSpPr txBox="1">
            <a:spLocks/>
          </p:cNvSpPr>
          <p:nvPr/>
        </p:nvSpPr>
        <p:spPr>
          <a:xfrm>
            <a:off x="479155" y="1171796"/>
            <a:ext cx="8185690"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800" dirty="0"/>
          </a:p>
        </p:txBody>
      </p:sp>
      <p:pic>
        <p:nvPicPr>
          <p:cNvPr id="4" name="Grafik 3">
            <a:extLst>
              <a:ext uri="{FF2B5EF4-FFF2-40B4-BE49-F238E27FC236}">
                <a16:creationId xmlns:a16="http://schemas.microsoft.com/office/drawing/2014/main" id="{43AE574C-B2D3-20D4-DFC4-C6B39607D04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98000" y="3042000"/>
            <a:ext cx="4280400" cy="2944800"/>
          </a:xfrm>
          <a:prstGeom prst="rect">
            <a:avLst/>
          </a:prstGeom>
        </p:spPr>
      </p:pic>
      <p:sp>
        <p:nvSpPr>
          <p:cNvPr id="16" name="Title 1">
            <a:extLst>
              <a:ext uri="{FF2B5EF4-FFF2-40B4-BE49-F238E27FC236}">
                <a16:creationId xmlns:a16="http://schemas.microsoft.com/office/drawing/2014/main" id="{A95AA8AE-186A-CD2F-212E-8F49FDEB8111}"/>
              </a:ext>
            </a:extLst>
          </p:cNvPr>
          <p:cNvSpPr>
            <a:spLocks noGrp="1"/>
          </p:cNvSpPr>
          <p:nvPr>
            <p:ph type="title"/>
          </p:nvPr>
        </p:nvSpPr>
        <p:spPr>
          <a:xfrm>
            <a:off x="1096423" y="382774"/>
            <a:ext cx="7009509" cy="603704"/>
          </a:xfrm>
        </p:spPr>
        <p:txBody>
          <a:bodyPr/>
          <a:lstStyle/>
          <a:p>
            <a:r>
              <a:rPr lang="de-DE" dirty="0"/>
              <a:t>Allgemeine Bemerkungen</a:t>
            </a:r>
          </a:p>
        </p:txBody>
      </p:sp>
      <p:sp>
        <p:nvSpPr>
          <p:cNvPr id="17" name="Text Placeholder 2">
            <a:extLst>
              <a:ext uri="{FF2B5EF4-FFF2-40B4-BE49-F238E27FC236}">
                <a16:creationId xmlns:a16="http://schemas.microsoft.com/office/drawing/2014/main" id="{879A65A1-B719-F7F9-84FF-9DEE75ACB6C0}"/>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 IN DER PRIMARSTUFE</a:t>
            </a:r>
          </a:p>
          <a:p>
            <a:r>
              <a:rPr lang="de-DE" sz="1800" b="1" dirty="0">
                <a:solidFill>
                  <a:schemeClr val="tx1"/>
                </a:solidFill>
              </a:rPr>
              <a:t>Darstellungsarten anbahnen</a:t>
            </a:r>
            <a:r>
              <a:rPr lang="de-DE" sz="1800" dirty="0">
                <a:solidFill>
                  <a:schemeClr val="tx1"/>
                </a:solidFill>
              </a:rPr>
              <a:t>: Verwenden von Repräsentanten für Datenoperationen</a:t>
            </a:r>
          </a:p>
        </p:txBody>
      </p:sp>
    </p:spTree>
    <p:extLst>
      <p:ext uri="{BB962C8B-B14F-4D97-AF65-F5344CB8AC3E}">
        <p14:creationId xmlns:p14="http://schemas.microsoft.com/office/powerpoint/2010/main" val="1641452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8">
            <a:extLst>
              <a:ext uri="{FF2B5EF4-FFF2-40B4-BE49-F238E27FC236}">
                <a16:creationId xmlns:a16="http://schemas.microsoft.com/office/drawing/2014/main" id="{2317E232-CC9C-8DBE-B712-4F5AC1505DA2}"/>
              </a:ext>
            </a:extLst>
          </p:cNvPr>
          <p:cNvSpPr txBox="1">
            <a:spLocks/>
          </p:cNvSpPr>
          <p:nvPr/>
        </p:nvSpPr>
        <p:spPr>
          <a:xfrm>
            <a:off x="1096423" y="2581953"/>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Datenkarten organisieren </a:t>
            </a:r>
            <a:r>
              <a:rPr lang="de-DE" dirty="0"/>
              <a:t>(Säulendiagramm)</a:t>
            </a:r>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r>
              <a:rPr lang="de-DE" sz="1200" dirty="0"/>
              <a:t>(Daten: Grundschule Klasse 4, 2017)</a:t>
            </a:r>
          </a:p>
        </p:txBody>
      </p:sp>
      <p:sp>
        <p:nvSpPr>
          <p:cNvPr id="5" name="Date Placeholder 4">
            <a:extLst>
              <a:ext uri="{FF2B5EF4-FFF2-40B4-BE49-F238E27FC236}">
                <a16:creationId xmlns:a16="http://schemas.microsoft.com/office/drawing/2014/main" id="{765B7B39-7010-B3FA-7853-371C24A60E6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B0598E58-D968-7D56-CC53-17569485DA11}"/>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11" name="Text Placeholder 2">
            <a:extLst>
              <a:ext uri="{FF2B5EF4-FFF2-40B4-BE49-F238E27FC236}">
                <a16:creationId xmlns:a16="http://schemas.microsoft.com/office/drawing/2014/main" id="{94B480E6-BC14-56E8-5BAB-42D6D1563BB0}"/>
              </a:ext>
            </a:extLst>
          </p:cNvPr>
          <p:cNvSpPr txBox="1">
            <a:spLocks/>
          </p:cNvSpPr>
          <p:nvPr/>
        </p:nvSpPr>
        <p:spPr>
          <a:xfrm>
            <a:off x="479155" y="1171796"/>
            <a:ext cx="8185690"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800" dirty="0"/>
          </a:p>
        </p:txBody>
      </p:sp>
      <p:pic>
        <p:nvPicPr>
          <p:cNvPr id="7" name="Grafik 6">
            <a:extLst>
              <a:ext uri="{FF2B5EF4-FFF2-40B4-BE49-F238E27FC236}">
                <a16:creationId xmlns:a16="http://schemas.microsoft.com/office/drawing/2014/main" id="{49849738-D20A-457D-1AEB-154A293640E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98000" y="3042000"/>
            <a:ext cx="4280400" cy="2944800"/>
          </a:xfrm>
          <a:prstGeom prst="rect">
            <a:avLst/>
          </a:prstGeom>
        </p:spPr>
      </p:pic>
      <p:sp>
        <p:nvSpPr>
          <p:cNvPr id="16" name="Title 1">
            <a:extLst>
              <a:ext uri="{FF2B5EF4-FFF2-40B4-BE49-F238E27FC236}">
                <a16:creationId xmlns:a16="http://schemas.microsoft.com/office/drawing/2014/main" id="{7F44D2F8-3CC9-0824-4125-A8BAE3D52E8D}"/>
              </a:ext>
            </a:extLst>
          </p:cNvPr>
          <p:cNvSpPr>
            <a:spLocks noGrp="1"/>
          </p:cNvSpPr>
          <p:nvPr>
            <p:ph type="title"/>
          </p:nvPr>
        </p:nvSpPr>
        <p:spPr>
          <a:xfrm>
            <a:off x="1096423" y="382774"/>
            <a:ext cx="7009509" cy="603704"/>
          </a:xfrm>
        </p:spPr>
        <p:txBody>
          <a:bodyPr/>
          <a:lstStyle/>
          <a:p>
            <a:r>
              <a:rPr lang="de-DE" dirty="0"/>
              <a:t>Allgemeine Bemerkungen</a:t>
            </a:r>
          </a:p>
        </p:txBody>
      </p:sp>
      <p:sp>
        <p:nvSpPr>
          <p:cNvPr id="17" name="Text Placeholder 2">
            <a:extLst>
              <a:ext uri="{FF2B5EF4-FFF2-40B4-BE49-F238E27FC236}">
                <a16:creationId xmlns:a16="http://schemas.microsoft.com/office/drawing/2014/main" id="{281AFC97-CE2E-0380-245B-0894967462F8}"/>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 IN DER PRIMARSTUFE</a:t>
            </a:r>
          </a:p>
          <a:p>
            <a:r>
              <a:rPr lang="de-DE" sz="1800" b="1" dirty="0">
                <a:solidFill>
                  <a:schemeClr val="tx1"/>
                </a:solidFill>
              </a:rPr>
              <a:t>Darstellungsarten anbahnen</a:t>
            </a:r>
            <a:r>
              <a:rPr lang="de-DE" sz="1800" dirty="0">
                <a:solidFill>
                  <a:schemeClr val="tx1"/>
                </a:solidFill>
              </a:rPr>
              <a:t>: Verwenden von Repräsentanten für Datenoperationen</a:t>
            </a:r>
          </a:p>
        </p:txBody>
      </p:sp>
    </p:spTree>
    <p:extLst>
      <p:ext uri="{BB962C8B-B14F-4D97-AF65-F5344CB8AC3E}">
        <p14:creationId xmlns:p14="http://schemas.microsoft.com/office/powerpoint/2010/main" val="810631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8">
            <a:extLst>
              <a:ext uri="{FF2B5EF4-FFF2-40B4-BE49-F238E27FC236}">
                <a16:creationId xmlns:a16="http://schemas.microsoft.com/office/drawing/2014/main" id="{2317E232-CC9C-8DBE-B712-4F5AC1505DA2}"/>
              </a:ext>
            </a:extLst>
          </p:cNvPr>
          <p:cNvSpPr txBox="1">
            <a:spLocks/>
          </p:cNvSpPr>
          <p:nvPr/>
        </p:nvSpPr>
        <p:spPr>
          <a:xfrm>
            <a:off x="1096423" y="2581953"/>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Datenkarten organisieren </a:t>
            </a:r>
            <a:r>
              <a:rPr lang="de-DE" dirty="0"/>
              <a:t>(Säulendiagramm umrandet)</a:t>
            </a:r>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r>
              <a:rPr lang="de-DE" sz="1200" dirty="0"/>
              <a:t>(Daten: Grundschule Klasse 4, 2017)</a:t>
            </a:r>
          </a:p>
        </p:txBody>
      </p:sp>
      <p:sp>
        <p:nvSpPr>
          <p:cNvPr id="5" name="Date Placeholder 4">
            <a:extLst>
              <a:ext uri="{FF2B5EF4-FFF2-40B4-BE49-F238E27FC236}">
                <a16:creationId xmlns:a16="http://schemas.microsoft.com/office/drawing/2014/main" id="{765B7B39-7010-B3FA-7853-371C24A60E6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B0598E58-D968-7D56-CC53-17569485DA11}"/>
              </a:ext>
            </a:extLst>
          </p:cNvPr>
          <p:cNvSpPr>
            <a:spLocks noGrp="1"/>
          </p:cNvSpPr>
          <p:nvPr>
            <p:ph type="sldNum" sz="quarter" idx="12"/>
          </p:nvPr>
        </p:nvSpPr>
        <p:spPr/>
        <p:txBody>
          <a:bodyPr/>
          <a:lstStyle/>
          <a:p>
            <a:fld id="{C3752B7C-18A9-864D-BBCB-54A9F41B5594}" type="slidenum">
              <a:rPr lang="de-DE" smtClean="0"/>
              <a:pPr/>
              <a:t>26</a:t>
            </a:fld>
            <a:endParaRPr lang="de-DE" dirty="0"/>
          </a:p>
        </p:txBody>
      </p:sp>
      <p:sp>
        <p:nvSpPr>
          <p:cNvPr id="11" name="Text Placeholder 2">
            <a:extLst>
              <a:ext uri="{FF2B5EF4-FFF2-40B4-BE49-F238E27FC236}">
                <a16:creationId xmlns:a16="http://schemas.microsoft.com/office/drawing/2014/main" id="{94B480E6-BC14-56E8-5BAB-42D6D1563BB0}"/>
              </a:ext>
            </a:extLst>
          </p:cNvPr>
          <p:cNvSpPr txBox="1">
            <a:spLocks/>
          </p:cNvSpPr>
          <p:nvPr/>
        </p:nvSpPr>
        <p:spPr>
          <a:xfrm>
            <a:off x="479155" y="1171796"/>
            <a:ext cx="8185690"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800" dirty="0"/>
          </a:p>
        </p:txBody>
      </p:sp>
      <p:sp>
        <p:nvSpPr>
          <p:cNvPr id="16" name="Title 1">
            <a:extLst>
              <a:ext uri="{FF2B5EF4-FFF2-40B4-BE49-F238E27FC236}">
                <a16:creationId xmlns:a16="http://schemas.microsoft.com/office/drawing/2014/main" id="{7F44D2F8-3CC9-0824-4125-A8BAE3D52E8D}"/>
              </a:ext>
            </a:extLst>
          </p:cNvPr>
          <p:cNvSpPr>
            <a:spLocks noGrp="1"/>
          </p:cNvSpPr>
          <p:nvPr>
            <p:ph type="title"/>
          </p:nvPr>
        </p:nvSpPr>
        <p:spPr>
          <a:xfrm>
            <a:off x="1096423" y="382774"/>
            <a:ext cx="7009509" cy="603704"/>
          </a:xfrm>
        </p:spPr>
        <p:txBody>
          <a:bodyPr/>
          <a:lstStyle/>
          <a:p>
            <a:r>
              <a:rPr lang="de-DE" dirty="0"/>
              <a:t>Allgemeine Bemerkungen</a:t>
            </a:r>
          </a:p>
        </p:txBody>
      </p:sp>
      <p:sp>
        <p:nvSpPr>
          <p:cNvPr id="17" name="Text Placeholder 2">
            <a:extLst>
              <a:ext uri="{FF2B5EF4-FFF2-40B4-BE49-F238E27FC236}">
                <a16:creationId xmlns:a16="http://schemas.microsoft.com/office/drawing/2014/main" id="{281AFC97-CE2E-0380-245B-0894967462F8}"/>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 IN DER PRIMARSTUFE</a:t>
            </a:r>
          </a:p>
          <a:p>
            <a:r>
              <a:rPr lang="de-DE" sz="1800" b="1" dirty="0">
                <a:solidFill>
                  <a:schemeClr val="tx1"/>
                </a:solidFill>
              </a:rPr>
              <a:t>Darstellungsarten anbahnen</a:t>
            </a:r>
            <a:r>
              <a:rPr lang="de-DE" sz="1800" dirty="0">
                <a:solidFill>
                  <a:schemeClr val="tx1"/>
                </a:solidFill>
              </a:rPr>
              <a:t>: Verwenden von Repräsentanten für Datenoperationen</a:t>
            </a:r>
          </a:p>
        </p:txBody>
      </p:sp>
      <p:pic>
        <p:nvPicPr>
          <p:cNvPr id="2" name="Grafik 1">
            <a:extLst>
              <a:ext uri="{FF2B5EF4-FFF2-40B4-BE49-F238E27FC236}">
                <a16:creationId xmlns:a16="http://schemas.microsoft.com/office/drawing/2014/main" id="{8A5B559C-282A-9BB3-1C50-5A2F070054A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98000" y="3042000"/>
            <a:ext cx="4280400" cy="2944800"/>
          </a:xfrm>
          <a:prstGeom prst="rect">
            <a:avLst/>
          </a:prstGeom>
        </p:spPr>
      </p:pic>
    </p:spTree>
    <p:extLst>
      <p:ext uri="{BB962C8B-B14F-4D97-AF65-F5344CB8AC3E}">
        <p14:creationId xmlns:p14="http://schemas.microsoft.com/office/powerpoint/2010/main" val="1151958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8">
            <a:extLst>
              <a:ext uri="{FF2B5EF4-FFF2-40B4-BE49-F238E27FC236}">
                <a16:creationId xmlns:a16="http://schemas.microsoft.com/office/drawing/2014/main" id="{0E077C22-447B-1ED2-1524-DBF492EE6F08}"/>
              </a:ext>
            </a:extLst>
          </p:cNvPr>
          <p:cNvSpPr txBox="1">
            <a:spLocks/>
          </p:cNvSpPr>
          <p:nvPr/>
        </p:nvSpPr>
        <p:spPr>
          <a:xfrm>
            <a:off x="1096423" y="2581953"/>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Datenkarten organisieren </a:t>
            </a:r>
            <a:r>
              <a:rPr lang="de-DE" dirty="0"/>
              <a:t>(Zusammenhänge erkunden)</a:t>
            </a:r>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r>
              <a:rPr lang="de-DE" sz="1200" dirty="0"/>
              <a:t>(Daten: Grundschule Klasse 4, 2017)</a:t>
            </a:r>
          </a:p>
        </p:txBody>
      </p:sp>
      <p:sp>
        <p:nvSpPr>
          <p:cNvPr id="5" name="Date Placeholder 4">
            <a:extLst>
              <a:ext uri="{FF2B5EF4-FFF2-40B4-BE49-F238E27FC236}">
                <a16:creationId xmlns:a16="http://schemas.microsoft.com/office/drawing/2014/main" id="{765B7B39-7010-B3FA-7853-371C24A60E6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B0598E58-D968-7D56-CC53-17569485DA11}"/>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
        <p:nvSpPr>
          <p:cNvPr id="11" name="Text Placeholder 2">
            <a:extLst>
              <a:ext uri="{FF2B5EF4-FFF2-40B4-BE49-F238E27FC236}">
                <a16:creationId xmlns:a16="http://schemas.microsoft.com/office/drawing/2014/main" id="{94B480E6-BC14-56E8-5BAB-42D6D1563BB0}"/>
              </a:ext>
            </a:extLst>
          </p:cNvPr>
          <p:cNvSpPr txBox="1">
            <a:spLocks/>
          </p:cNvSpPr>
          <p:nvPr/>
        </p:nvSpPr>
        <p:spPr>
          <a:xfrm>
            <a:off x="479155" y="1171796"/>
            <a:ext cx="8185690"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800" dirty="0"/>
          </a:p>
        </p:txBody>
      </p:sp>
      <p:pic>
        <p:nvPicPr>
          <p:cNvPr id="7" name="Grafik 6">
            <a:extLst>
              <a:ext uri="{FF2B5EF4-FFF2-40B4-BE49-F238E27FC236}">
                <a16:creationId xmlns:a16="http://schemas.microsoft.com/office/drawing/2014/main" id="{6E59196D-1457-57AD-96E5-F9EB38F577AB}"/>
              </a:ext>
            </a:extLst>
          </p:cNvPr>
          <p:cNvPicPr>
            <a:picLocks/>
          </p:cNvPicPr>
          <p:nvPr/>
        </p:nvPicPr>
        <p:blipFill>
          <a:blip r:embed="rId2"/>
          <a:stretch/>
        </p:blipFill>
        <p:spPr bwMode="auto">
          <a:xfrm>
            <a:off x="1098000" y="3042000"/>
            <a:ext cx="4280400" cy="2944800"/>
          </a:xfrm>
          <a:prstGeom prst="rect">
            <a:avLst/>
          </a:prstGeom>
        </p:spPr>
      </p:pic>
      <p:sp>
        <p:nvSpPr>
          <p:cNvPr id="16" name="Title 1">
            <a:extLst>
              <a:ext uri="{FF2B5EF4-FFF2-40B4-BE49-F238E27FC236}">
                <a16:creationId xmlns:a16="http://schemas.microsoft.com/office/drawing/2014/main" id="{4A7219F6-DDC9-92E0-770D-212874665EE1}"/>
              </a:ext>
            </a:extLst>
          </p:cNvPr>
          <p:cNvSpPr>
            <a:spLocks noGrp="1"/>
          </p:cNvSpPr>
          <p:nvPr>
            <p:ph type="title"/>
          </p:nvPr>
        </p:nvSpPr>
        <p:spPr>
          <a:xfrm>
            <a:off x="1096423" y="382774"/>
            <a:ext cx="7009509" cy="603704"/>
          </a:xfrm>
        </p:spPr>
        <p:txBody>
          <a:bodyPr/>
          <a:lstStyle/>
          <a:p>
            <a:r>
              <a:rPr lang="de-DE" dirty="0"/>
              <a:t>Allgemeine Bemerkungen</a:t>
            </a:r>
          </a:p>
        </p:txBody>
      </p:sp>
      <p:sp>
        <p:nvSpPr>
          <p:cNvPr id="17" name="Text Placeholder 2">
            <a:extLst>
              <a:ext uri="{FF2B5EF4-FFF2-40B4-BE49-F238E27FC236}">
                <a16:creationId xmlns:a16="http://schemas.microsoft.com/office/drawing/2014/main" id="{4FB26F79-D421-5155-9BFA-94D69D607BD8}"/>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 IN DER PRIMARSTUFE</a:t>
            </a:r>
          </a:p>
          <a:p>
            <a:r>
              <a:rPr lang="de-DE" sz="1800" b="1" dirty="0">
                <a:solidFill>
                  <a:schemeClr val="tx1"/>
                </a:solidFill>
              </a:rPr>
              <a:t>Darstellungsarten anbahnen</a:t>
            </a:r>
            <a:r>
              <a:rPr lang="de-DE" sz="1800" dirty="0">
                <a:solidFill>
                  <a:schemeClr val="tx1"/>
                </a:solidFill>
              </a:rPr>
              <a:t>: Verwenden von Repräsentanten für Datenoperationen</a:t>
            </a:r>
          </a:p>
        </p:txBody>
      </p:sp>
    </p:spTree>
    <p:extLst>
      <p:ext uri="{BB962C8B-B14F-4D97-AF65-F5344CB8AC3E}">
        <p14:creationId xmlns:p14="http://schemas.microsoft.com/office/powerpoint/2010/main" val="3909197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C1B0-CE4B-4DF8-F6EF-F7F00B5A0DDD}"/>
              </a:ext>
            </a:extLst>
          </p:cNvPr>
          <p:cNvSpPr>
            <a:spLocks noGrp="1"/>
          </p:cNvSpPr>
          <p:nvPr>
            <p:ph type="title"/>
          </p:nvPr>
        </p:nvSpPr>
        <p:spPr/>
        <p:txBody>
          <a:bodyPr>
            <a:normAutofit/>
          </a:bodyPr>
          <a:lstStyle/>
          <a:p>
            <a:r>
              <a:rPr lang="de-DE" dirty="0"/>
              <a:t>Allgemeine Bemerkungen</a:t>
            </a:r>
          </a:p>
        </p:txBody>
      </p:sp>
      <p:sp>
        <p:nvSpPr>
          <p:cNvPr id="5" name="Date Placeholder 4">
            <a:extLst>
              <a:ext uri="{FF2B5EF4-FFF2-40B4-BE49-F238E27FC236}">
                <a16:creationId xmlns:a16="http://schemas.microsoft.com/office/drawing/2014/main" id="{EA219DD6-F587-5EBB-D18D-442FD5FE6594}"/>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B676F5B-4B8E-7B78-5D5D-CA891C9DB310}"/>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15" name="Text Placeholder 2">
            <a:extLst>
              <a:ext uri="{FF2B5EF4-FFF2-40B4-BE49-F238E27FC236}">
                <a16:creationId xmlns:a16="http://schemas.microsoft.com/office/drawing/2014/main" id="{6B3BBDBD-F64A-13E2-3C08-701772C0F3D7}"/>
              </a:ext>
            </a:extLst>
          </p:cNvPr>
          <p:cNvSpPr>
            <a:spLocks noGrp="1"/>
          </p:cNvSpPr>
          <p:nvPr>
            <p:ph type="body" sz="quarter" idx="13"/>
          </p:nvPr>
        </p:nvSpPr>
        <p:spPr>
          <a:xfrm>
            <a:off x="1096266" y="1194030"/>
            <a:ext cx="7823468" cy="445628"/>
          </a:xfrm>
        </p:spPr>
        <p:txBody>
          <a:bodyPr/>
          <a:lstStyle/>
          <a:p>
            <a:r>
              <a:rPr lang="de-DE" sz="1800" dirty="0"/>
              <a:t>DATEN IN DER PRIMARSTUFE</a:t>
            </a:r>
          </a:p>
          <a:p>
            <a:r>
              <a:rPr lang="de-DE" sz="1800" b="1" dirty="0">
                <a:solidFill>
                  <a:schemeClr val="tx1"/>
                </a:solidFill>
              </a:rPr>
              <a:t>Spiralcurricular gedacht </a:t>
            </a:r>
            <a:r>
              <a:rPr lang="de-DE" dirty="0">
                <a:solidFill>
                  <a:schemeClr val="tx1"/>
                </a:solidFill>
              </a:rPr>
              <a:t>(entlang verschiedener Repräsentationsebenen) </a:t>
            </a:r>
            <a:endParaRPr lang="de-DE" sz="1800" dirty="0">
              <a:solidFill>
                <a:schemeClr val="tx1"/>
              </a:solidFill>
            </a:endParaRPr>
          </a:p>
        </p:txBody>
      </p:sp>
      <p:sp>
        <p:nvSpPr>
          <p:cNvPr id="16" name="Content Placeholder 3">
            <a:extLst>
              <a:ext uri="{FF2B5EF4-FFF2-40B4-BE49-F238E27FC236}">
                <a16:creationId xmlns:a16="http://schemas.microsoft.com/office/drawing/2014/main" id="{CAFE6230-58B9-BEAA-BA26-59A7564EE06C}"/>
              </a:ext>
            </a:extLst>
          </p:cNvPr>
          <p:cNvSpPr>
            <a:spLocks noGrp="1"/>
          </p:cNvSpPr>
          <p:nvPr>
            <p:ph idx="1"/>
          </p:nvPr>
        </p:nvSpPr>
        <p:spPr>
          <a:xfrm>
            <a:off x="1096423" y="2146440"/>
            <a:ext cx="7009509" cy="4021037"/>
          </a:xfrm>
        </p:spPr>
        <p:txBody>
          <a:bodyPr/>
          <a:lstStyle/>
          <a:p>
            <a:pPr marL="285750" indent="-285750" algn="l">
              <a:lnSpc>
                <a:spcPct val="150000"/>
              </a:lnSpc>
              <a:buFont typeface="Arial" panose="020B0604020202020204" pitchFamily="34" charset="0"/>
              <a:buChar char="•"/>
            </a:pPr>
            <a:r>
              <a:rPr lang="de-DE" sz="1600" dirty="0">
                <a:solidFill>
                  <a:srgbClr val="D9D9D9"/>
                </a:solidFill>
              </a:rPr>
              <a:t>erste Sortier- und Kategorisierungsübungen</a:t>
            </a:r>
          </a:p>
          <a:p>
            <a:pPr marL="800100" lvl="1" indent="-342900">
              <a:lnSpc>
                <a:spcPct val="150000"/>
              </a:lnSpc>
              <a:buFont typeface="Arial" panose="020B0604020202020204" pitchFamily="34" charset="0"/>
              <a:buChar char="•"/>
            </a:pPr>
            <a:r>
              <a:rPr lang="de-DE" sz="1600" dirty="0">
                <a:solidFill>
                  <a:srgbClr val="D9D9D9"/>
                </a:solidFill>
              </a:rPr>
              <a:t>Lebendige Statistik – </a:t>
            </a:r>
            <a:r>
              <a:rPr lang="de-DE" sz="1600" dirty="0" err="1">
                <a:solidFill>
                  <a:srgbClr val="D9D9D9"/>
                </a:solidFill>
              </a:rPr>
              <a:t>Schüler:innen</a:t>
            </a:r>
            <a:r>
              <a:rPr lang="de-DE" sz="1600" dirty="0">
                <a:solidFill>
                  <a:srgbClr val="D9D9D9"/>
                </a:solidFill>
              </a:rPr>
              <a:t> begreifen sich selbst als Merkmalsträger und lernen so die Datenoperationen „Trennen“ und „Stapeln“/„Ordnen“ kennen</a:t>
            </a:r>
          </a:p>
          <a:p>
            <a:pPr marL="342900" indent="-342900">
              <a:lnSpc>
                <a:spcPct val="150000"/>
              </a:lnSpc>
              <a:buFont typeface="Arial" panose="020B0604020202020204" pitchFamily="34" charset="0"/>
              <a:buChar char="•"/>
            </a:pPr>
            <a:r>
              <a:rPr lang="de-DE" sz="1600" dirty="0">
                <a:solidFill>
                  <a:srgbClr val="D9D9D9"/>
                </a:solidFill>
              </a:rPr>
              <a:t>Verwenden von Repräsentanten für die Datenexploration: Steckwürfel, Bauklötze, Datenkarten (Variation: zwei Ausprägungen, dann mehr als zwei Ausprägungen)</a:t>
            </a:r>
          </a:p>
          <a:p>
            <a:pPr marL="342900" indent="-342900">
              <a:lnSpc>
                <a:spcPct val="150000"/>
              </a:lnSpc>
              <a:buFont typeface="Arial" panose="020B0604020202020204" pitchFamily="34" charset="0"/>
              <a:buChar char="•"/>
            </a:pPr>
            <a:r>
              <a:rPr lang="de-DE" sz="1600" dirty="0"/>
              <a:t>„Symbolische“ Ebene – Diagramm zeichnen</a:t>
            </a:r>
          </a:p>
          <a:p>
            <a:pPr marL="342900" indent="-342900" algn="l">
              <a:lnSpc>
                <a:spcPct val="150000"/>
              </a:lnSpc>
              <a:buFont typeface="Arial" panose="020B0604020202020204" pitchFamily="34" charset="0"/>
              <a:buChar char="•"/>
            </a:pPr>
            <a:r>
              <a:rPr lang="de-DE" sz="1600" dirty="0">
                <a:solidFill>
                  <a:srgbClr val="D9D9D9"/>
                </a:solidFill>
              </a:rPr>
              <a:t>„Softwareebene“ (dann mit größeren Datensätzen)</a:t>
            </a:r>
          </a:p>
        </p:txBody>
      </p:sp>
    </p:spTree>
    <p:extLst>
      <p:ext uri="{BB962C8B-B14F-4D97-AF65-F5344CB8AC3E}">
        <p14:creationId xmlns:p14="http://schemas.microsoft.com/office/powerpoint/2010/main" val="2465190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8">
            <a:extLst>
              <a:ext uri="{FF2B5EF4-FFF2-40B4-BE49-F238E27FC236}">
                <a16:creationId xmlns:a16="http://schemas.microsoft.com/office/drawing/2014/main" id="{BCF2C641-4E68-C33D-976B-D10270AEC565}"/>
              </a:ext>
            </a:extLst>
          </p:cNvPr>
          <p:cNvSpPr txBox="1">
            <a:spLocks/>
          </p:cNvSpPr>
          <p:nvPr/>
        </p:nvSpPr>
        <p:spPr>
          <a:xfrm>
            <a:off x="1096423" y="2581953"/>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Symbolische Ebene </a:t>
            </a:r>
            <a:r>
              <a:rPr lang="de-DE" dirty="0"/>
              <a:t>(Säulendiagramm)</a:t>
            </a:r>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endParaRPr lang="de-DE" sz="1200" b="1" dirty="0"/>
          </a:p>
          <a:p>
            <a:pPr algn="r"/>
            <a:r>
              <a:rPr lang="de-DE" sz="1200" dirty="0"/>
              <a:t>(Daten: Grundschule Klasse 4, 2017)</a:t>
            </a:r>
          </a:p>
        </p:txBody>
      </p:sp>
      <p:sp>
        <p:nvSpPr>
          <p:cNvPr id="5" name="Date Placeholder 4">
            <a:extLst>
              <a:ext uri="{FF2B5EF4-FFF2-40B4-BE49-F238E27FC236}">
                <a16:creationId xmlns:a16="http://schemas.microsoft.com/office/drawing/2014/main" id="{765B7B39-7010-B3FA-7853-371C24A60E6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B0598E58-D968-7D56-CC53-17569485DA11}"/>
              </a:ext>
            </a:extLst>
          </p:cNvPr>
          <p:cNvSpPr>
            <a:spLocks noGrp="1"/>
          </p:cNvSpPr>
          <p:nvPr>
            <p:ph type="sldNum" sz="quarter" idx="12"/>
          </p:nvPr>
        </p:nvSpPr>
        <p:spPr/>
        <p:txBody>
          <a:bodyPr/>
          <a:lstStyle/>
          <a:p>
            <a:fld id="{C3752B7C-18A9-864D-BBCB-54A9F41B5594}" type="slidenum">
              <a:rPr lang="de-DE" smtClean="0"/>
              <a:pPr/>
              <a:t>29</a:t>
            </a:fld>
            <a:endParaRPr lang="de-DE" dirty="0"/>
          </a:p>
        </p:txBody>
      </p:sp>
      <p:pic>
        <p:nvPicPr>
          <p:cNvPr id="8" name="Grafik 7">
            <a:extLst>
              <a:ext uri="{FF2B5EF4-FFF2-40B4-BE49-F238E27FC236}">
                <a16:creationId xmlns:a16="http://schemas.microsoft.com/office/drawing/2014/main" id="{BA553B0C-1353-FE75-FD6B-A1934CA1154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98000" y="3042000"/>
            <a:ext cx="4280400" cy="2944800"/>
          </a:xfrm>
          <a:prstGeom prst="rect">
            <a:avLst/>
          </a:prstGeom>
        </p:spPr>
      </p:pic>
      <p:sp>
        <p:nvSpPr>
          <p:cNvPr id="15" name="Title 1">
            <a:extLst>
              <a:ext uri="{FF2B5EF4-FFF2-40B4-BE49-F238E27FC236}">
                <a16:creationId xmlns:a16="http://schemas.microsoft.com/office/drawing/2014/main" id="{9673B51F-21EF-40ED-2841-5084AB56D36E}"/>
              </a:ext>
            </a:extLst>
          </p:cNvPr>
          <p:cNvSpPr>
            <a:spLocks noGrp="1"/>
          </p:cNvSpPr>
          <p:nvPr>
            <p:ph type="title"/>
          </p:nvPr>
        </p:nvSpPr>
        <p:spPr>
          <a:xfrm>
            <a:off x="1096423" y="382774"/>
            <a:ext cx="7009509" cy="603704"/>
          </a:xfrm>
        </p:spPr>
        <p:txBody>
          <a:bodyPr/>
          <a:lstStyle/>
          <a:p>
            <a:r>
              <a:rPr lang="de-DE" dirty="0"/>
              <a:t>Allgemeine Bemerkungen</a:t>
            </a:r>
          </a:p>
        </p:txBody>
      </p:sp>
      <p:sp>
        <p:nvSpPr>
          <p:cNvPr id="16" name="Text Placeholder 2">
            <a:extLst>
              <a:ext uri="{FF2B5EF4-FFF2-40B4-BE49-F238E27FC236}">
                <a16:creationId xmlns:a16="http://schemas.microsoft.com/office/drawing/2014/main" id="{B8EE9D58-2205-36D5-D23F-02BA1DEDF7ED}"/>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 IN DER PRIMARSTUFE</a:t>
            </a:r>
          </a:p>
          <a:p>
            <a:r>
              <a:rPr lang="de-DE" sz="1800" b="1" dirty="0">
                <a:solidFill>
                  <a:schemeClr val="tx1"/>
                </a:solidFill>
              </a:rPr>
              <a:t>Darstellungsarten anbahnen</a:t>
            </a:r>
            <a:r>
              <a:rPr lang="de-DE" sz="1800" dirty="0">
                <a:solidFill>
                  <a:schemeClr val="tx1"/>
                </a:solidFill>
              </a:rPr>
              <a:t>: Verwenden von Repräsentanten für Datenoperationen</a:t>
            </a:r>
          </a:p>
        </p:txBody>
      </p:sp>
    </p:spTree>
    <p:extLst>
      <p:ext uri="{BB962C8B-B14F-4D97-AF65-F5344CB8AC3E}">
        <p14:creationId xmlns:p14="http://schemas.microsoft.com/office/powerpoint/2010/main" val="2446917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741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C1B0-CE4B-4DF8-F6EF-F7F00B5A0DDD}"/>
              </a:ext>
            </a:extLst>
          </p:cNvPr>
          <p:cNvSpPr>
            <a:spLocks noGrp="1"/>
          </p:cNvSpPr>
          <p:nvPr>
            <p:ph type="title"/>
          </p:nvPr>
        </p:nvSpPr>
        <p:spPr/>
        <p:txBody>
          <a:bodyPr>
            <a:normAutofit/>
          </a:bodyPr>
          <a:lstStyle/>
          <a:p>
            <a:r>
              <a:rPr lang="de-DE" dirty="0"/>
              <a:t>Allgemeine Bemerkungen</a:t>
            </a:r>
          </a:p>
        </p:txBody>
      </p:sp>
      <p:sp>
        <p:nvSpPr>
          <p:cNvPr id="5" name="Date Placeholder 4">
            <a:extLst>
              <a:ext uri="{FF2B5EF4-FFF2-40B4-BE49-F238E27FC236}">
                <a16:creationId xmlns:a16="http://schemas.microsoft.com/office/drawing/2014/main" id="{EA219DD6-F587-5EBB-D18D-442FD5FE6594}"/>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B676F5B-4B8E-7B78-5D5D-CA891C9DB310}"/>
              </a:ext>
            </a:extLst>
          </p:cNvPr>
          <p:cNvSpPr>
            <a:spLocks noGrp="1"/>
          </p:cNvSpPr>
          <p:nvPr>
            <p:ph type="sldNum" sz="quarter" idx="12"/>
          </p:nvPr>
        </p:nvSpPr>
        <p:spPr/>
        <p:txBody>
          <a:bodyPr/>
          <a:lstStyle/>
          <a:p>
            <a:fld id="{C3752B7C-18A9-864D-BBCB-54A9F41B5594}" type="slidenum">
              <a:rPr lang="de-DE" smtClean="0"/>
              <a:pPr/>
              <a:t>30</a:t>
            </a:fld>
            <a:endParaRPr lang="de-DE" dirty="0"/>
          </a:p>
        </p:txBody>
      </p:sp>
      <p:sp>
        <p:nvSpPr>
          <p:cNvPr id="15" name="Text Placeholder 2">
            <a:extLst>
              <a:ext uri="{FF2B5EF4-FFF2-40B4-BE49-F238E27FC236}">
                <a16:creationId xmlns:a16="http://schemas.microsoft.com/office/drawing/2014/main" id="{6B3BBDBD-F64A-13E2-3C08-701772C0F3D7}"/>
              </a:ext>
            </a:extLst>
          </p:cNvPr>
          <p:cNvSpPr>
            <a:spLocks noGrp="1"/>
          </p:cNvSpPr>
          <p:nvPr>
            <p:ph type="body" sz="quarter" idx="13"/>
          </p:nvPr>
        </p:nvSpPr>
        <p:spPr>
          <a:xfrm>
            <a:off x="1096266" y="1194030"/>
            <a:ext cx="7823468" cy="445628"/>
          </a:xfrm>
        </p:spPr>
        <p:txBody>
          <a:bodyPr/>
          <a:lstStyle/>
          <a:p>
            <a:r>
              <a:rPr lang="de-DE" sz="1800" dirty="0"/>
              <a:t>DATEN IN DER PRIMARSTUFE</a:t>
            </a:r>
          </a:p>
          <a:p>
            <a:r>
              <a:rPr lang="de-DE" sz="1800" b="1" dirty="0">
                <a:solidFill>
                  <a:schemeClr val="tx1"/>
                </a:solidFill>
              </a:rPr>
              <a:t>Spiralcurricular gedacht </a:t>
            </a:r>
            <a:r>
              <a:rPr lang="de-DE" dirty="0">
                <a:solidFill>
                  <a:schemeClr val="tx1"/>
                </a:solidFill>
              </a:rPr>
              <a:t>(entlang verschiedener Repräsentationsebenen) </a:t>
            </a:r>
            <a:endParaRPr lang="de-DE" sz="1800" dirty="0">
              <a:solidFill>
                <a:schemeClr val="tx1"/>
              </a:solidFill>
            </a:endParaRPr>
          </a:p>
        </p:txBody>
      </p:sp>
      <p:sp>
        <p:nvSpPr>
          <p:cNvPr id="16" name="Content Placeholder 3">
            <a:extLst>
              <a:ext uri="{FF2B5EF4-FFF2-40B4-BE49-F238E27FC236}">
                <a16:creationId xmlns:a16="http://schemas.microsoft.com/office/drawing/2014/main" id="{CAFE6230-58B9-BEAA-BA26-59A7564EE06C}"/>
              </a:ext>
            </a:extLst>
          </p:cNvPr>
          <p:cNvSpPr>
            <a:spLocks noGrp="1"/>
          </p:cNvSpPr>
          <p:nvPr>
            <p:ph idx="1"/>
          </p:nvPr>
        </p:nvSpPr>
        <p:spPr>
          <a:xfrm>
            <a:off x="1096423" y="2146440"/>
            <a:ext cx="7009509" cy="4021037"/>
          </a:xfrm>
        </p:spPr>
        <p:txBody>
          <a:bodyPr/>
          <a:lstStyle/>
          <a:p>
            <a:pPr marL="285750" indent="-285750" algn="l">
              <a:lnSpc>
                <a:spcPct val="150000"/>
              </a:lnSpc>
              <a:buFont typeface="Arial" panose="020B0604020202020204" pitchFamily="34" charset="0"/>
              <a:buChar char="•"/>
            </a:pPr>
            <a:r>
              <a:rPr lang="de-DE" sz="1600" dirty="0">
                <a:solidFill>
                  <a:srgbClr val="D9D9D9"/>
                </a:solidFill>
              </a:rPr>
              <a:t>erste Sortier- und Kategorisierungsübungen</a:t>
            </a:r>
          </a:p>
          <a:p>
            <a:pPr marL="800100" lvl="1" indent="-342900">
              <a:lnSpc>
                <a:spcPct val="150000"/>
              </a:lnSpc>
              <a:buFont typeface="Arial" panose="020B0604020202020204" pitchFamily="34" charset="0"/>
              <a:buChar char="•"/>
            </a:pPr>
            <a:r>
              <a:rPr lang="de-DE" sz="1600" dirty="0">
                <a:solidFill>
                  <a:srgbClr val="D9D9D9"/>
                </a:solidFill>
              </a:rPr>
              <a:t>Lebendige Statistik – </a:t>
            </a:r>
            <a:r>
              <a:rPr lang="de-DE" sz="1600" dirty="0" err="1">
                <a:solidFill>
                  <a:srgbClr val="D9D9D9"/>
                </a:solidFill>
              </a:rPr>
              <a:t>Schüler:innen</a:t>
            </a:r>
            <a:r>
              <a:rPr lang="de-DE" sz="1600" dirty="0">
                <a:solidFill>
                  <a:srgbClr val="D9D9D9"/>
                </a:solidFill>
              </a:rPr>
              <a:t> begreifen sich selbst als Merkmalsträger und lernen so die Datenoperationen „Trennen“ und „Stapeln“/„Ordnen“ kennen</a:t>
            </a:r>
          </a:p>
          <a:p>
            <a:pPr marL="342900" indent="-342900">
              <a:lnSpc>
                <a:spcPct val="150000"/>
              </a:lnSpc>
              <a:buFont typeface="Arial" panose="020B0604020202020204" pitchFamily="34" charset="0"/>
              <a:buChar char="•"/>
            </a:pPr>
            <a:r>
              <a:rPr lang="de-DE" sz="1600" dirty="0">
                <a:solidFill>
                  <a:srgbClr val="D9D9D9"/>
                </a:solidFill>
              </a:rPr>
              <a:t>Verwenden von Repräsentanten für die Datenexploration: Steckwürfel, Bauklötze, Datenkarten (Variation: zwei Ausprägungen, dann mehr als zwei Ausprägungen)</a:t>
            </a:r>
          </a:p>
          <a:p>
            <a:pPr marL="342900" indent="-342900">
              <a:lnSpc>
                <a:spcPct val="150000"/>
              </a:lnSpc>
              <a:buFont typeface="Arial" panose="020B0604020202020204" pitchFamily="34" charset="0"/>
              <a:buChar char="•"/>
            </a:pPr>
            <a:r>
              <a:rPr lang="de-DE" sz="1600" dirty="0">
                <a:solidFill>
                  <a:srgbClr val="D9D9D9"/>
                </a:solidFill>
              </a:rPr>
              <a:t>„Symbolische“ Ebene – Diagramm zeichnen</a:t>
            </a:r>
          </a:p>
          <a:p>
            <a:pPr marL="342900" indent="-342900" algn="l">
              <a:lnSpc>
                <a:spcPct val="150000"/>
              </a:lnSpc>
              <a:buFont typeface="Arial" panose="020B0604020202020204" pitchFamily="34" charset="0"/>
              <a:buChar char="•"/>
            </a:pPr>
            <a:r>
              <a:rPr lang="de-DE" sz="1600" dirty="0"/>
              <a:t>„Softwareebene“ (dann mit größeren Datensätzen)</a:t>
            </a:r>
          </a:p>
        </p:txBody>
      </p:sp>
    </p:spTree>
    <p:extLst>
      <p:ext uri="{BB962C8B-B14F-4D97-AF65-F5344CB8AC3E}">
        <p14:creationId xmlns:p14="http://schemas.microsoft.com/office/powerpoint/2010/main" val="1286688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4" y="382774"/>
            <a:ext cx="7644062" cy="603704"/>
          </a:xfrm>
        </p:spPr>
        <p:txBody>
          <a:bodyPr>
            <a:noAutofit/>
          </a:bodyPr>
          <a:lstStyle/>
          <a:p>
            <a:r>
              <a:rPr lang="de-DE" sz="2200" dirty="0"/>
              <a:t>Allgemeine Bemerkungen</a:t>
            </a:r>
          </a:p>
        </p:txBody>
      </p:sp>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31</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latin typeface="Arial" panose="020B0604020202020204" pitchFamily="34" charset="0"/>
                <a:cs typeface="Arial" panose="020B0604020202020204" pitchFamily="34" charset="0"/>
              </a:rPr>
              <a:t>Lernende erhalten von Klasse 1 an die Gelegenheit, kleinere Datensätze zunächst mit physischem Material zu explorieren.</a:t>
            </a:r>
            <a:endParaRPr lang="de-DE" sz="2400" dirty="0">
              <a:solidFill>
                <a:schemeClr val="tx1"/>
              </a:solidFill>
              <a:effectLst/>
              <a:latin typeface="Arial" panose="020B0604020202020204" pitchFamily="34" charset="0"/>
              <a:cs typeface="Arial" panose="020B0604020202020204" pitchFamily="34" charset="0"/>
            </a:endParaRP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6637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DFDC170-3F37-BD79-468B-391B08239AA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720A7690-2279-3F0B-4411-0A907FDF0684}"/>
              </a:ext>
            </a:extLst>
          </p:cNvPr>
          <p:cNvSpPr>
            <a:spLocks noGrp="1"/>
          </p:cNvSpPr>
          <p:nvPr>
            <p:ph type="sldNum" sz="quarter" idx="12"/>
          </p:nvPr>
        </p:nvSpPr>
        <p:spPr/>
        <p:txBody>
          <a:bodyPr/>
          <a:lstStyle/>
          <a:p>
            <a:fld id="{C3752B7C-18A9-864D-BBCB-54A9F41B5594}" type="slidenum">
              <a:rPr lang="de-DE" smtClean="0"/>
              <a:pPr/>
              <a:t>32</a:t>
            </a:fld>
            <a:endParaRPr lang="de-DE" dirty="0"/>
          </a:p>
        </p:txBody>
      </p:sp>
      <p:sp>
        <p:nvSpPr>
          <p:cNvPr id="5" name="Textplatzhalter 4">
            <a:extLst>
              <a:ext uri="{FF2B5EF4-FFF2-40B4-BE49-F238E27FC236}">
                <a16:creationId xmlns:a16="http://schemas.microsoft.com/office/drawing/2014/main" id="{F308F2D7-536E-187A-87E0-39DF00843101}"/>
              </a:ext>
            </a:extLst>
          </p:cNvPr>
          <p:cNvSpPr>
            <a:spLocks noGrp="1"/>
          </p:cNvSpPr>
          <p:nvPr>
            <p:ph type="body" sz="quarter" idx="13"/>
          </p:nvPr>
        </p:nvSpPr>
        <p:spPr/>
        <p:txBody>
          <a:bodyPr/>
          <a:lstStyle/>
          <a:p>
            <a:r>
              <a:rPr lang="de-DE" dirty="0"/>
              <a:t>HINWEISE ZU DEN FOLIEN 34-45</a:t>
            </a:r>
          </a:p>
        </p:txBody>
      </p:sp>
      <p:sp>
        <p:nvSpPr>
          <p:cNvPr id="6" name="Inhaltsplatzhalter 5">
            <a:extLst>
              <a:ext uri="{FF2B5EF4-FFF2-40B4-BE49-F238E27FC236}">
                <a16:creationId xmlns:a16="http://schemas.microsoft.com/office/drawing/2014/main" id="{55DA6395-68B6-DFEE-8031-BC5253979A57}"/>
              </a:ext>
            </a:extLst>
          </p:cNvPr>
          <p:cNvSpPr>
            <a:spLocks noGrp="1"/>
          </p:cNvSpPr>
          <p:nvPr>
            <p:ph idx="1"/>
          </p:nvPr>
        </p:nvSpPr>
        <p:spPr/>
        <p:txBody>
          <a:bodyPr>
            <a:noAutofit/>
          </a:bodyPr>
          <a:lstStyle/>
          <a:p>
            <a:pPr>
              <a:lnSpc>
                <a:spcPts val="1740"/>
              </a:lnSpc>
              <a:spcBef>
                <a:spcPts val="0"/>
              </a:spcBef>
            </a:pPr>
            <a:r>
              <a:rPr lang="de-DE" sz="1400" b="1" dirty="0"/>
              <a:t>Kernbotschaft (Folie 43):</a:t>
            </a:r>
          </a:p>
          <a:p>
            <a:pPr marL="171450" indent="-171450">
              <a:lnSpc>
                <a:spcPts val="1740"/>
              </a:lnSpc>
              <a:spcBef>
                <a:spcPts val="0"/>
              </a:spcBef>
              <a:buFont typeface="Arial" panose="020B0604020202020204" pitchFamily="34" charset="0"/>
              <a:buChar char="•"/>
            </a:pPr>
            <a:r>
              <a:rPr lang="de-DE" sz="1400" b="1" dirty="0">
                <a:solidFill>
                  <a:schemeClr val="tx1"/>
                </a:solidFill>
                <a:effectLst/>
                <a:latin typeface="Arial" panose="020B0604020202020204" pitchFamily="34" charset="0"/>
                <a:cs typeface="Arial" panose="020B0604020202020204" pitchFamily="34" charset="0"/>
              </a:rPr>
              <a:t>Lernende erhalten durch Software Gelegenheit auch umfangreiche Datensätze schnell aufzubereiten, darzustellen und an diesen zu explorieren.</a:t>
            </a:r>
          </a:p>
          <a:p>
            <a:pPr>
              <a:lnSpc>
                <a:spcPts val="1740"/>
              </a:lnSpc>
              <a:spcBef>
                <a:spcPts val="0"/>
              </a:spcBef>
            </a:pPr>
            <a:endParaRPr lang="de-DE" sz="1400" b="1" dirty="0"/>
          </a:p>
          <a:p>
            <a:pPr>
              <a:lnSpc>
                <a:spcPts val="1740"/>
              </a:lnSpc>
              <a:spcBef>
                <a:spcPts val="0"/>
              </a:spcBef>
            </a:pPr>
            <a:r>
              <a:rPr lang="de-DE" sz="1400" dirty="0"/>
              <a:t>Folien 34-36: </a:t>
            </a:r>
            <a:r>
              <a:rPr lang="de-DE" sz="1400" b="0" i="0" u="none" strike="noStrike" dirty="0">
                <a:solidFill>
                  <a:srgbClr val="000000"/>
                </a:solidFill>
                <a:effectLst/>
                <a:latin typeface="Helvetica" pitchFamily="2" charset="0"/>
              </a:rPr>
              <a:t>Der Fragebogen „</a:t>
            </a:r>
            <a:r>
              <a:rPr lang="de-DE" sz="1400" b="0" i="0" u="none" strike="noStrike" dirty="0" err="1">
                <a:solidFill>
                  <a:srgbClr val="000000"/>
                </a:solidFill>
                <a:effectLst/>
                <a:latin typeface="Helvetica" pitchFamily="2" charset="0"/>
              </a:rPr>
              <a:t>Grundschüler:innen</a:t>
            </a:r>
            <a:r>
              <a:rPr lang="de-DE" sz="1400" b="0" i="0" u="none" strike="noStrike" dirty="0">
                <a:solidFill>
                  <a:srgbClr val="000000"/>
                </a:solidFill>
                <a:effectLst/>
                <a:latin typeface="Helvetica" pitchFamily="2" charset="0"/>
              </a:rPr>
              <a:t> NRW 2017“ (als Beispiel für einen realen multivariaten Datensatz) sowie die Software CODAP werden vorgestell</a:t>
            </a:r>
            <a:r>
              <a:rPr lang="de-DE" sz="1400" dirty="0">
                <a:solidFill>
                  <a:srgbClr val="000000"/>
                </a:solidFill>
                <a:latin typeface="Helvetica" pitchFamily="2" charset="0"/>
              </a:rPr>
              <a:t>t. </a:t>
            </a:r>
            <a:r>
              <a:rPr lang="de-DE" sz="1400" b="0" i="0" u="none" strike="noStrike" dirty="0">
                <a:solidFill>
                  <a:srgbClr val="000000"/>
                </a:solidFill>
                <a:effectLst/>
                <a:latin typeface="Helvetica" pitchFamily="2" charset="0"/>
              </a:rPr>
              <a:t> Weitere Hinweise finden sich hier: </a:t>
            </a:r>
            <a:r>
              <a:rPr lang="de-DE" sz="1400" b="0" i="0" dirty="0">
                <a:effectLst/>
                <a:latin typeface="Helvetica" pitchFamily="2" charset="0"/>
                <a:hlinkClick r:id="rId2"/>
              </a:rPr>
              <a:t>https://codap.concord.org/</a:t>
            </a:r>
            <a:br>
              <a:rPr lang="de-DE" sz="1400" dirty="0"/>
            </a:br>
            <a:r>
              <a:rPr lang="de-DE" sz="1400" b="0" i="0" u="none" strike="noStrike" dirty="0">
                <a:solidFill>
                  <a:srgbClr val="000000"/>
                </a:solidFill>
                <a:effectLst/>
                <a:latin typeface="Helvetica" pitchFamily="2" charset="0"/>
              </a:rPr>
              <a:t>Vorrangiges Ziel ist es hier, dass die Teilnehmenden den Datensatz sowie die Funktionen der Software CODAP kennenlernen.</a:t>
            </a:r>
            <a:endParaRPr lang="de-DE" sz="1400" dirty="0">
              <a:solidFill>
                <a:srgbClr val="000000"/>
              </a:solidFill>
              <a:latin typeface="Helvetica" pitchFamily="2" charset="0"/>
            </a:endParaRPr>
          </a:p>
          <a:p>
            <a:r>
              <a:rPr lang="de-DE" sz="1400" dirty="0">
                <a:solidFill>
                  <a:srgbClr val="000000"/>
                </a:solidFill>
                <a:latin typeface="Helvetica" pitchFamily="2" charset="0"/>
              </a:rPr>
              <a:t>Folie 38: Aktivität (Hinweise s. Folie 37)</a:t>
            </a:r>
          </a:p>
          <a:p>
            <a:r>
              <a:rPr lang="de-DE" sz="1400" dirty="0">
                <a:solidFill>
                  <a:srgbClr val="000000"/>
                </a:solidFill>
                <a:latin typeface="Helvetica" pitchFamily="2" charset="0"/>
              </a:rPr>
              <a:t>Folie 40: Aktivität (Hinweise s. Folie 39)</a:t>
            </a:r>
            <a:endParaRPr lang="de-DE" sz="1400" dirty="0"/>
          </a:p>
          <a:p>
            <a:r>
              <a:rPr lang="de-DE" sz="1400" dirty="0">
                <a:solidFill>
                  <a:srgbClr val="000000"/>
                </a:solidFill>
                <a:latin typeface="Helvetica" pitchFamily="2" charset="0"/>
              </a:rPr>
              <a:t>Folie 42: Aktivität (Hinweise s. Folie 41)</a:t>
            </a:r>
            <a:endParaRPr lang="de-DE" sz="1400" dirty="0"/>
          </a:p>
          <a:p>
            <a:endParaRPr lang="de-DE" sz="1400" dirty="0"/>
          </a:p>
        </p:txBody>
      </p:sp>
      <p:sp>
        <p:nvSpPr>
          <p:cNvPr id="7" name="Titel 6">
            <a:extLst>
              <a:ext uri="{FF2B5EF4-FFF2-40B4-BE49-F238E27FC236}">
                <a16:creationId xmlns:a16="http://schemas.microsoft.com/office/drawing/2014/main" id="{D9466CFA-9116-BE0E-E9E9-D38445038DAC}"/>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1817238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Allgemeine Bemerkungen</a:t>
            </a:r>
          </a:p>
          <a:p>
            <a:r>
              <a:rPr lang="de-DE" b="1" dirty="0"/>
              <a:t>Arbeitsphase „Datenanalyse mit CODAP“</a:t>
            </a:r>
          </a:p>
          <a:p>
            <a:r>
              <a:rPr lang="de-DE" dirty="0"/>
              <a:t>Datenanalyse-Zyklus</a:t>
            </a:r>
          </a:p>
          <a:p>
            <a:r>
              <a:rPr lang="de-DE" sz="1800" dirty="0"/>
              <a:t>Daten und Wahrscheinlichkeit</a:t>
            </a:r>
          </a:p>
          <a:p>
            <a:r>
              <a:rPr lang="de-DE" dirty="0"/>
              <a:t>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3596711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8">
            <a:extLst>
              <a:ext uri="{FF2B5EF4-FFF2-40B4-BE49-F238E27FC236}">
                <a16:creationId xmlns:a16="http://schemas.microsoft.com/office/drawing/2014/main" id="{BCF2C641-4E68-C33D-976B-D10270AEC565}"/>
              </a:ext>
            </a:extLst>
          </p:cNvPr>
          <p:cNvSpPr txBox="1">
            <a:spLocks/>
          </p:cNvSpPr>
          <p:nvPr/>
        </p:nvSpPr>
        <p:spPr>
          <a:xfrm>
            <a:off x="1096423" y="2581953"/>
            <a:ext cx="8047577" cy="84704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Softwareebene </a:t>
            </a:r>
            <a:r>
              <a:rPr lang="de-DE" dirty="0"/>
              <a:t>(Datensatz: Umfrage zu Medien- und Freizeitgewohnheiten)</a:t>
            </a:r>
          </a:p>
        </p:txBody>
      </p:sp>
      <p:sp>
        <p:nvSpPr>
          <p:cNvPr id="5" name="Date Placeholder 4">
            <a:extLst>
              <a:ext uri="{FF2B5EF4-FFF2-40B4-BE49-F238E27FC236}">
                <a16:creationId xmlns:a16="http://schemas.microsoft.com/office/drawing/2014/main" id="{765B7B39-7010-B3FA-7853-371C24A60E6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B0598E58-D968-7D56-CC53-17569485DA11}"/>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15" name="Title 1">
            <a:extLst>
              <a:ext uri="{FF2B5EF4-FFF2-40B4-BE49-F238E27FC236}">
                <a16:creationId xmlns:a16="http://schemas.microsoft.com/office/drawing/2014/main" id="{9673B51F-21EF-40ED-2841-5084AB56D36E}"/>
              </a:ext>
            </a:extLst>
          </p:cNvPr>
          <p:cNvSpPr>
            <a:spLocks noGrp="1"/>
          </p:cNvSpPr>
          <p:nvPr>
            <p:ph type="title"/>
          </p:nvPr>
        </p:nvSpPr>
        <p:spPr>
          <a:xfrm>
            <a:off x="1096423" y="382774"/>
            <a:ext cx="7655691" cy="603704"/>
          </a:xfrm>
        </p:spPr>
        <p:txBody>
          <a:bodyPr>
            <a:noAutofit/>
          </a:bodyPr>
          <a:lstStyle/>
          <a:p>
            <a:r>
              <a:rPr lang="de-DE" dirty="0"/>
              <a:t>Arbeitsphase „Datenanalyse mit CODAP“</a:t>
            </a:r>
          </a:p>
        </p:txBody>
      </p:sp>
      <p:sp>
        <p:nvSpPr>
          <p:cNvPr id="16" name="Text Placeholder 2">
            <a:extLst>
              <a:ext uri="{FF2B5EF4-FFF2-40B4-BE49-F238E27FC236}">
                <a16:creationId xmlns:a16="http://schemas.microsoft.com/office/drawing/2014/main" id="{B8EE9D58-2205-36D5-D23F-02BA1DEDF7ED}"/>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 IN DER PRIMARSTUFE</a:t>
            </a:r>
          </a:p>
          <a:p>
            <a:r>
              <a:rPr lang="de-DE" sz="1800" b="1" dirty="0">
                <a:solidFill>
                  <a:schemeClr val="tx1"/>
                </a:solidFill>
              </a:rPr>
              <a:t>Darstellungsarten anbahnen</a:t>
            </a:r>
            <a:r>
              <a:rPr lang="de-DE" sz="1800" dirty="0">
                <a:solidFill>
                  <a:schemeClr val="tx1"/>
                </a:solidFill>
              </a:rPr>
              <a:t>: Verwenden von Repräsentanten für Datenoperationen</a:t>
            </a:r>
          </a:p>
        </p:txBody>
      </p:sp>
      <p:pic>
        <p:nvPicPr>
          <p:cNvPr id="2" name="Picture 2">
            <a:extLst>
              <a:ext uri="{FF2B5EF4-FFF2-40B4-BE49-F238E27FC236}">
                <a16:creationId xmlns:a16="http://schemas.microsoft.com/office/drawing/2014/main" id="{87C04966-B119-0FB7-AE76-D1FDC6ADC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03" y="3009702"/>
            <a:ext cx="4530650" cy="307936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1C3D3B7E-6AEF-6F94-D91E-F6406CBC2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440" y="3077553"/>
            <a:ext cx="6191250" cy="29718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a:extLst>
              <a:ext uri="{FF2B5EF4-FFF2-40B4-BE49-F238E27FC236}">
                <a16:creationId xmlns:a16="http://schemas.microsoft.com/office/drawing/2014/main" id="{768464FA-6A43-75C1-2B38-C56FF776CF3E}"/>
              </a:ext>
            </a:extLst>
          </p:cNvPr>
          <p:cNvSpPr>
            <a:spLocks noGrp="1"/>
          </p:cNvSpPr>
          <p:nvPr>
            <p:ph idx="1"/>
          </p:nvPr>
        </p:nvSpPr>
        <p:spPr>
          <a:xfrm>
            <a:off x="2936716" y="5524957"/>
            <a:ext cx="5815398" cy="485518"/>
          </a:xfrm>
          <a:solidFill>
            <a:schemeClr val="bg2"/>
          </a:solidFill>
        </p:spPr>
        <p:txBody>
          <a:bodyPr/>
          <a:lstStyle/>
          <a:p>
            <a:pPr>
              <a:lnSpc>
                <a:spcPct val="100000"/>
              </a:lnSpc>
            </a:pPr>
            <a:r>
              <a:rPr lang="de-DE" dirty="0"/>
              <a:t>809 Grundschülerinnen und Grundschülern in NRW</a:t>
            </a:r>
          </a:p>
          <a:p>
            <a:endParaRPr lang="de-DE" dirty="0"/>
          </a:p>
        </p:txBody>
      </p:sp>
      <p:sp>
        <p:nvSpPr>
          <p:cNvPr id="7" name="Rechteck 6">
            <a:extLst>
              <a:ext uri="{FF2B5EF4-FFF2-40B4-BE49-F238E27FC236}">
                <a16:creationId xmlns:a16="http://schemas.microsoft.com/office/drawing/2014/main" id="{F9202333-E4C6-4697-19A3-84992199383F}"/>
              </a:ext>
            </a:extLst>
          </p:cNvPr>
          <p:cNvSpPr/>
          <p:nvPr/>
        </p:nvSpPr>
        <p:spPr>
          <a:xfrm>
            <a:off x="164703" y="3009702"/>
            <a:ext cx="1375339" cy="7682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1332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BEC719-7D85-40E7-B9A9-3C15CE91CA0D}"/>
              </a:ext>
            </a:extLst>
          </p:cNvPr>
          <p:cNvSpPr>
            <a:spLocks noGrp="1"/>
          </p:cNvSpPr>
          <p:nvPr>
            <p:ph idx="1"/>
          </p:nvPr>
        </p:nvSpPr>
        <p:spPr/>
        <p:txBody>
          <a:bodyPr/>
          <a:lstStyle/>
          <a:p>
            <a:pPr marL="285750" indent="-285750">
              <a:lnSpc>
                <a:spcPct val="100000"/>
              </a:lnSpc>
              <a:buFont typeface="Arial" panose="020B0604020202020204" pitchFamily="34" charset="0"/>
              <a:buChar char="•"/>
            </a:pPr>
            <a:r>
              <a:rPr lang="de-DE" dirty="0"/>
              <a:t>ermöglicht „Drehen und Wenden“ von Daten nach selbst-gewählten Fragestellungen</a:t>
            </a:r>
          </a:p>
          <a:p>
            <a:pPr marL="285750" indent="-285750">
              <a:lnSpc>
                <a:spcPct val="100000"/>
              </a:lnSpc>
              <a:buFont typeface="Arial" panose="020B0604020202020204" pitchFamily="34" charset="0"/>
              <a:buChar char="•"/>
            </a:pPr>
            <a:r>
              <a:rPr lang="de-DE" dirty="0"/>
              <a:t>enthält reale Datensätze (z.B. Grundschule NRW 2017)</a:t>
            </a:r>
          </a:p>
          <a:p>
            <a:pPr marL="285750" indent="-285750">
              <a:lnSpc>
                <a:spcPct val="100000"/>
              </a:lnSpc>
              <a:buFont typeface="Arial" panose="020B0604020202020204" pitchFamily="34" charset="0"/>
              <a:buChar char="•"/>
            </a:pPr>
            <a:r>
              <a:rPr lang="de-DE" dirty="0"/>
              <a:t>ist kostenfrei und browserbasiert („schneller Start“ und Vorbereitung durch die Lehrkraft)</a:t>
            </a:r>
          </a:p>
          <a:p>
            <a:endParaRPr lang="de-DE" dirty="0"/>
          </a:p>
        </p:txBody>
      </p:sp>
      <p:sp>
        <p:nvSpPr>
          <p:cNvPr id="5" name="Date Placeholder 4">
            <a:extLst>
              <a:ext uri="{FF2B5EF4-FFF2-40B4-BE49-F238E27FC236}">
                <a16:creationId xmlns:a16="http://schemas.microsoft.com/office/drawing/2014/main" id="{464EAABA-8D9E-A189-02BC-7A297C30EABD}"/>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CFE3341C-9E73-2E68-FDBC-A1E4AE4FFB7C}"/>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
        <p:nvSpPr>
          <p:cNvPr id="9" name="Title 1">
            <a:extLst>
              <a:ext uri="{FF2B5EF4-FFF2-40B4-BE49-F238E27FC236}">
                <a16:creationId xmlns:a16="http://schemas.microsoft.com/office/drawing/2014/main" id="{F4296BA7-B2AD-F319-B5C3-812687642E88}"/>
              </a:ext>
            </a:extLst>
          </p:cNvPr>
          <p:cNvSpPr>
            <a:spLocks noGrp="1"/>
          </p:cNvSpPr>
          <p:nvPr>
            <p:ph type="title"/>
          </p:nvPr>
        </p:nvSpPr>
        <p:spPr>
          <a:xfrm>
            <a:off x="1096423" y="382774"/>
            <a:ext cx="7655691" cy="603704"/>
          </a:xfrm>
        </p:spPr>
        <p:txBody>
          <a:bodyPr>
            <a:noAutofit/>
          </a:bodyPr>
          <a:lstStyle/>
          <a:p>
            <a:r>
              <a:rPr lang="de-DE" dirty="0"/>
              <a:t>Arbeitsphase „Datenanalyse mit CODAP“</a:t>
            </a:r>
          </a:p>
        </p:txBody>
      </p:sp>
      <p:sp>
        <p:nvSpPr>
          <p:cNvPr id="10" name="Text Placeholder 2">
            <a:extLst>
              <a:ext uri="{FF2B5EF4-FFF2-40B4-BE49-F238E27FC236}">
                <a16:creationId xmlns:a16="http://schemas.microsoft.com/office/drawing/2014/main" id="{6331D155-51CE-ECB1-9635-048FB6BC510C}"/>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DATENANALYSEPLATTFORM CODAP</a:t>
            </a:r>
          </a:p>
        </p:txBody>
      </p:sp>
    </p:spTree>
    <p:extLst>
      <p:ext uri="{BB962C8B-B14F-4D97-AF65-F5344CB8AC3E}">
        <p14:creationId xmlns:p14="http://schemas.microsoft.com/office/powerpoint/2010/main" val="203196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C0E83A3-B8C6-1BF0-6BEB-FFF67F128C14}"/>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A284183F-5557-6408-F56B-D79F103177F3}"/>
              </a:ext>
            </a:extLst>
          </p:cNvPr>
          <p:cNvSpPr>
            <a:spLocks noGrp="1"/>
          </p:cNvSpPr>
          <p:nvPr>
            <p:ph type="sldNum" sz="quarter" idx="12"/>
          </p:nvPr>
        </p:nvSpPr>
        <p:spPr/>
        <p:txBody>
          <a:bodyPr/>
          <a:lstStyle/>
          <a:p>
            <a:fld id="{C3752B7C-18A9-864D-BBCB-54A9F41B5594}" type="slidenum">
              <a:rPr lang="de-DE" smtClean="0"/>
              <a:pPr/>
              <a:t>36</a:t>
            </a:fld>
            <a:endParaRPr lang="de-DE" dirty="0"/>
          </a:p>
        </p:txBody>
      </p:sp>
      <p:pic>
        <p:nvPicPr>
          <p:cNvPr id="2" name="Picture 3">
            <a:extLst>
              <a:ext uri="{FF2B5EF4-FFF2-40B4-BE49-F238E27FC236}">
                <a16:creationId xmlns:a16="http://schemas.microsoft.com/office/drawing/2014/main" id="{D055A2F7-EF45-7B12-E75B-6B2FB6908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23" y="1847210"/>
            <a:ext cx="5657850" cy="3145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a:extLst>
              <a:ext uri="{FF2B5EF4-FFF2-40B4-BE49-F238E27FC236}">
                <a16:creationId xmlns:a16="http://schemas.microsoft.com/office/drawing/2014/main" id="{D9ED88DE-F5A5-C291-D692-FB5D28123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984" y="3429000"/>
            <a:ext cx="2793332" cy="256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6">
            <a:extLst>
              <a:ext uri="{FF2B5EF4-FFF2-40B4-BE49-F238E27FC236}">
                <a16:creationId xmlns:a16="http://schemas.microsoft.com/office/drawing/2014/main" id="{B949A64A-13C7-5271-C8EB-ABC516BA8254}"/>
              </a:ext>
            </a:extLst>
          </p:cNvPr>
          <p:cNvSpPr txBox="1"/>
          <p:nvPr/>
        </p:nvSpPr>
        <p:spPr>
          <a:xfrm>
            <a:off x="5370823" y="5962889"/>
            <a:ext cx="3488277" cy="276999"/>
          </a:xfrm>
          <a:prstGeom prst="rect">
            <a:avLst/>
          </a:prstGeom>
          <a:noFill/>
        </p:spPr>
        <p:txBody>
          <a:bodyPr wrap="square" rtlCol="0">
            <a:spAutoFit/>
          </a:bodyPr>
          <a:lstStyle/>
          <a:p>
            <a:pPr algn="r"/>
            <a:r>
              <a:rPr lang="de-DE" sz="1200" dirty="0"/>
              <a:t>(CODAP)</a:t>
            </a:r>
          </a:p>
        </p:txBody>
      </p:sp>
      <p:sp>
        <p:nvSpPr>
          <p:cNvPr id="9" name="Title 1">
            <a:extLst>
              <a:ext uri="{FF2B5EF4-FFF2-40B4-BE49-F238E27FC236}">
                <a16:creationId xmlns:a16="http://schemas.microsoft.com/office/drawing/2014/main" id="{1D8676E1-65F1-CF68-7AD7-9AEFD7F483A5}"/>
              </a:ext>
            </a:extLst>
          </p:cNvPr>
          <p:cNvSpPr>
            <a:spLocks noGrp="1"/>
          </p:cNvSpPr>
          <p:nvPr>
            <p:ph type="title"/>
          </p:nvPr>
        </p:nvSpPr>
        <p:spPr>
          <a:xfrm>
            <a:off x="1096423" y="382774"/>
            <a:ext cx="7655691" cy="603704"/>
          </a:xfrm>
        </p:spPr>
        <p:txBody>
          <a:bodyPr>
            <a:noAutofit/>
          </a:bodyPr>
          <a:lstStyle/>
          <a:p>
            <a:r>
              <a:rPr lang="de-DE" dirty="0"/>
              <a:t>Arbeitsphase „Datenanalyse mit CODAP“</a:t>
            </a:r>
          </a:p>
        </p:txBody>
      </p:sp>
      <p:sp>
        <p:nvSpPr>
          <p:cNvPr id="11" name="Text Placeholder 2">
            <a:extLst>
              <a:ext uri="{FF2B5EF4-FFF2-40B4-BE49-F238E27FC236}">
                <a16:creationId xmlns:a16="http://schemas.microsoft.com/office/drawing/2014/main" id="{F722A0A0-5A38-AA81-ADE6-2E865C1C4B82}"/>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DATENANALYSEPLATTFORM CODAP</a:t>
            </a:r>
          </a:p>
        </p:txBody>
      </p:sp>
    </p:spTree>
    <p:extLst>
      <p:ext uri="{BB962C8B-B14F-4D97-AF65-F5344CB8AC3E}">
        <p14:creationId xmlns:p14="http://schemas.microsoft.com/office/powerpoint/2010/main" val="34905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DFDC170-3F37-BD79-468B-391B08239AA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720A7690-2279-3F0B-4411-0A907FDF0684}"/>
              </a:ext>
            </a:extLst>
          </p:cNvPr>
          <p:cNvSpPr>
            <a:spLocks noGrp="1"/>
          </p:cNvSpPr>
          <p:nvPr>
            <p:ph type="sldNum" sz="quarter" idx="12"/>
          </p:nvPr>
        </p:nvSpPr>
        <p:spPr/>
        <p:txBody>
          <a:bodyPr/>
          <a:lstStyle/>
          <a:p>
            <a:fld id="{C3752B7C-18A9-864D-BBCB-54A9F41B5594}" type="slidenum">
              <a:rPr lang="de-DE" smtClean="0"/>
              <a:pPr/>
              <a:t>37</a:t>
            </a:fld>
            <a:endParaRPr lang="de-DE" dirty="0"/>
          </a:p>
        </p:txBody>
      </p:sp>
      <p:sp>
        <p:nvSpPr>
          <p:cNvPr id="5" name="Textplatzhalter 4">
            <a:extLst>
              <a:ext uri="{FF2B5EF4-FFF2-40B4-BE49-F238E27FC236}">
                <a16:creationId xmlns:a16="http://schemas.microsoft.com/office/drawing/2014/main" id="{F308F2D7-536E-187A-87E0-39DF00843101}"/>
              </a:ext>
            </a:extLst>
          </p:cNvPr>
          <p:cNvSpPr>
            <a:spLocks noGrp="1"/>
          </p:cNvSpPr>
          <p:nvPr>
            <p:ph type="body" sz="quarter" idx="13"/>
          </p:nvPr>
        </p:nvSpPr>
        <p:spPr/>
        <p:txBody>
          <a:bodyPr/>
          <a:lstStyle/>
          <a:p>
            <a:r>
              <a:rPr lang="de-DE" dirty="0"/>
              <a:t>ANMERKUNGEN ZUR AKTIVITÄT AUF DER FOLIE 38</a:t>
            </a:r>
          </a:p>
        </p:txBody>
      </p:sp>
      <p:sp>
        <p:nvSpPr>
          <p:cNvPr id="6" name="Inhaltsplatzhalter 5">
            <a:extLst>
              <a:ext uri="{FF2B5EF4-FFF2-40B4-BE49-F238E27FC236}">
                <a16:creationId xmlns:a16="http://schemas.microsoft.com/office/drawing/2014/main" id="{55DA6395-68B6-DFEE-8031-BC5253979A57}"/>
              </a:ext>
            </a:extLst>
          </p:cNvPr>
          <p:cNvSpPr>
            <a:spLocks noGrp="1"/>
          </p:cNvSpPr>
          <p:nvPr>
            <p:ph idx="1"/>
          </p:nvPr>
        </p:nvSpPr>
        <p:spPr/>
        <p:txBody>
          <a:bodyPr>
            <a:normAutofit/>
          </a:bodyPr>
          <a:lstStyle/>
          <a:p>
            <a:pPr>
              <a:spcBef>
                <a:spcPts val="600"/>
              </a:spcBef>
            </a:pPr>
            <a:r>
              <a:rPr lang="de-DE" sz="1400" b="1" dirty="0"/>
              <a:t>Ziel: </a:t>
            </a:r>
            <a:r>
              <a:rPr lang="de-DE" sz="1400" dirty="0"/>
              <a:t>Erster Einblick in die Grundfunktionen des Programms CODAP durch ein </a:t>
            </a:r>
            <a:r>
              <a:rPr lang="de-DE" sz="1400" dirty="0" err="1"/>
              <a:t>Videotutorial</a:t>
            </a:r>
            <a:r>
              <a:rPr lang="de-DE" sz="1400" dirty="0"/>
              <a:t> und einen Beobachtungsauftrag erhalten. </a:t>
            </a:r>
          </a:p>
          <a:p>
            <a:pPr>
              <a:spcBef>
                <a:spcPts val="600"/>
              </a:spcBef>
            </a:pPr>
            <a:r>
              <a:rPr lang="de-DE" sz="1400" b="1" dirty="0"/>
              <a:t>Hinweise zur Durchführung:  </a:t>
            </a:r>
          </a:p>
          <a:p>
            <a:pPr marL="0" marR="0" lvl="0" indent="0" algn="l" defTabSz="914400" rtl="0" eaLnBrk="1" fontAlgn="auto" latinLnBrk="0" hangingPunct="1">
              <a:spcBef>
                <a:spcPts val="0"/>
              </a:spcBef>
              <a:spcAft>
                <a:spcPts val="0"/>
              </a:spcAft>
              <a:buClrTx/>
              <a:buSzTx/>
              <a:buFontTx/>
              <a:buNone/>
              <a:tabLst/>
              <a:defRPr/>
            </a:pPr>
            <a:r>
              <a:rPr lang="de-DE" sz="1400" dirty="0"/>
              <a:t>In dem </a:t>
            </a:r>
            <a:r>
              <a:rPr lang="de-DE" sz="1400" dirty="0" err="1"/>
              <a:t>Youtubevideo</a:t>
            </a:r>
            <a:r>
              <a:rPr lang="de-DE" sz="1400" dirty="0"/>
              <a:t> (</a:t>
            </a:r>
            <a:r>
              <a:rPr lang="de-DE" sz="1400" u="none" dirty="0">
                <a:solidFill>
                  <a:srgbClr val="327D87"/>
                </a:solidFill>
              </a:rPr>
              <a:t>https://</a:t>
            </a:r>
            <a:r>
              <a:rPr lang="de-DE" sz="1400" u="none" dirty="0" err="1">
                <a:solidFill>
                  <a:srgbClr val="327D87"/>
                </a:solidFill>
              </a:rPr>
              <a:t>www.youtube.com</a:t>
            </a:r>
            <a:r>
              <a:rPr lang="de-DE" sz="1400" u="none" dirty="0">
                <a:solidFill>
                  <a:srgbClr val="327D87"/>
                </a:solidFill>
              </a:rPr>
              <a:t>/</a:t>
            </a:r>
            <a:r>
              <a:rPr lang="de-DE" sz="1400" u="none" dirty="0" err="1">
                <a:solidFill>
                  <a:srgbClr val="327D87"/>
                </a:solidFill>
              </a:rPr>
              <a:t>watch?v</a:t>
            </a:r>
            <a:r>
              <a:rPr lang="de-DE" sz="1400" u="none" dirty="0">
                <a:solidFill>
                  <a:srgbClr val="327D87"/>
                </a:solidFill>
              </a:rPr>
              <a:t>=2z5H4anfhWM</a:t>
            </a:r>
            <a:r>
              <a:rPr lang="de-DE" sz="1400" dirty="0"/>
              <a:t>) werden Möglichkeiten der Datenanalyse und -strukturierung auf der Plattform CODAP anhand eines Beispiels dargestellt. In dem Beispiel wird anhand eines Datensatzes (Jugend und Medien), in dem 494 Jugendliche Angaben zu verschiedenen Merkmalen mit Bezug zum Medienkonsum gemacht haben, insbesondere das Merkmale </a:t>
            </a:r>
            <a:r>
              <a:rPr lang="de-DE" sz="1400" b="1" dirty="0"/>
              <a:t>Podcast</a:t>
            </a:r>
            <a:r>
              <a:rPr lang="de-DE" sz="1400" dirty="0"/>
              <a:t> </a:t>
            </a:r>
            <a:r>
              <a:rPr lang="de-DE" sz="1400" b="1" dirty="0"/>
              <a:t>hören</a:t>
            </a:r>
            <a:r>
              <a:rPr lang="de-DE" sz="1400" dirty="0"/>
              <a:t> (nie, seltener, einmal im Monat, einmal in 14 Tagen, einmal pro Woche, mehrmals pro Woche, täglich) und das Merkmal </a:t>
            </a:r>
            <a:r>
              <a:rPr lang="de-DE" sz="1400" b="1" dirty="0"/>
              <a:t>Geschlecht</a:t>
            </a:r>
            <a:r>
              <a:rPr lang="de-DE" sz="1400" dirty="0"/>
              <a:t> (männlich, weiblich) in den Blick genommen.</a:t>
            </a:r>
          </a:p>
          <a:p>
            <a:pPr>
              <a:lnSpc>
                <a:spcPct val="100000"/>
              </a:lnSpc>
              <a:spcBef>
                <a:spcPts val="600"/>
              </a:spcBef>
            </a:pPr>
            <a:endParaRPr lang="de-DE" altLang="de-DE" sz="120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el 6">
            <a:extLst>
              <a:ext uri="{FF2B5EF4-FFF2-40B4-BE49-F238E27FC236}">
                <a16:creationId xmlns:a16="http://schemas.microsoft.com/office/drawing/2014/main" id="{D9466CFA-9116-BE0E-E9E9-D38445038DAC}"/>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4059980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12563-1ABF-BCB7-E9DC-35310258E823}"/>
              </a:ext>
            </a:extLst>
          </p:cNvPr>
          <p:cNvSpPr>
            <a:spLocks noGrp="1"/>
          </p:cNvSpPr>
          <p:nvPr>
            <p:ph type="title"/>
          </p:nvPr>
        </p:nvSpPr>
        <p:spPr>
          <a:xfrm>
            <a:off x="1096423" y="382774"/>
            <a:ext cx="7845354" cy="603704"/>
          </a:xfrm>
        </p:spPr>
        <p:txBody>
          <a:bodyPr>
            <a:noAutofit/>
          </a:bodyPr>
          <a:lstStyle/>
          <a:p>
            <a:r>
              <a:rPr lang="de-DE" dirty="0"/>
              <a:t>Arbeitsphase „Datenanalyse mit CODAP“</a:t>
            </a:r>
          </a:p>
        </p:txBody>
      </p:sp>
      <p:sp>
        <p:nvSpPr>
          <p:cNvPr id="4" name="Text Placeholder 3">
            <a:extLst>
              <a:ext uri="{FF2B5EF4-FFF2-40B4-BE49-F238E27FC236}">
                <a16:creationId xmlns:a16="http://schemas.microsoft.com/office/drawing/2014/main" id="{D2A55B10-6C7D-6751-14D9-BF8F47357164}"/>
              </a:ext>
            </a:extLst>
          </p:cNvPr>
          <p:cNvSpPr>
            <a:spLocks noGrp="1"/>
          </p:cNvSpPr>
          <p:nvPr>
            <p:ph type="body" sz="quarter" idx="14"/>
          </p:nvPr>
        </p:nvSpPr>
        <p:spPr>
          <a:xfrm>
            <a:off x="1666925" y="1767840"/>
            <a:ext cx="7105899" cy="4330437"/>
          </a:xfrm>
        </p:spPr>
        <p:txBody>
          <a:bodyPr>
            <a:normAutofit/>
          </a:bodyPr>
          <a:lstStyle/>
          <a:p>
            <a:r>
              <a:rPr lang="de-DE" u="sng" dirty="0">
                <a:solidFill>
                  <a:srgbClr val="327D87"/>
                </a:solidFill>
              </a:rPr>
              <a:t>https://</a:t>
            </a:r>
            <a:r>
              <a:rPr lang="de-DE" u="sng" dirty="0" err="1">
                <a:solidFill>
                  <a:srgbClr val="327D87"/>
                </a:solidFill>
              </a:rPr>
              <a:t>www.youtube.com</a:t>
            </a:r>
            <a:r>
              <a:rPr lang="de-DE" u="sng" dirty="0">
                <a:solidFill>
                  <a:srgbClr val="327D87"/>
                </a:solidFill>
              </a:rPr>
              <a:t>/</a:t>
            </a:r>
            <a:r>
              <a:rPr lang="de-DE" u="sng" dirty="0" err="1">
                <a:solidFill>
                  <a:srgbClr val="327D87"/>
                </a:solidFill>
              </a:rPr>
              <a:t>watch?v</a:t>
            </a:r>
            <a:r>
              <a:rPr lang="de-DE" u="sng" dirty="0">
                <a:solidFill>
                  <a:srgbClr val="327D87"/>
                </a:solidFill>
              </a:rPr>
              <a:t>=2z5H4anfhWM</a:t>
            </a:r>
          </a:p>
          <a:p>
            <a:r>
              <a:rPr lang="de-DE" dirty="0"/>
              <a:t>Sehen Sie sich das </a:t>
            </a:r>
            <a:r>
              <a:rPr lang="de-DE" dirty="0" err="1"/>
              <a:t>Youtube</a:t>
            </a:r>
            <a:r>
              <a:rPr lang="de-DE" dirty="0"/>
              <a:t> Video an, und bearbeiten Sie den Forschungsauftrag:</a:t>
            </a:r>
          </a:p>
          <a:p>
            <a:endParaRPr lang="de-DE" dirty="0"/>
          </a:p>
          <a:p>
            <a:r>
              <a:rPr lang="de-DE" dirty="0"/>
              <a:t>„Lässt sich ein geschlechtsspezifischer Unterschied zwischen „Geringhörern“ (Selten &amp; Nie) ausmachen?“</a:t>
            </a:r>
          </a:p>
        </p:txBody>
      </p:sp>
      <p:sp>
        <p:nvSpPr>
          <p:cNvPr id="5" name="Date Placeholder 4">
            <a:extLst>
              <a:ext uri="{FF2B5EF4-FFF2-40B4-BE49-F238E27FC236}">
                <a16:creationId xmlns:a16="http://schemas.microsoft.com/office/drawing/2014/main" id="{32B005C4-D402-0708-E734-AC16908AAC2E}"/>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E6764E40-6651-39EE-15B8-41293DC1DFBF}"/>
              </a:ext>
            </a:extLst>
          </p:cNvPr>
          <p:cNvSpPr>
            <a:spLocks noGrp="1"/>
          </p:cNvSpPr>
          <p:nvPr>
            <p:ph type="sldNum" sz="quarter" idx="12"/>
          </p:nvPr>
        </p:nvSpPr>
        <p:spPr/>
        <p:txBody>
          <a:bodyPr/>
          <a:lstStyle/>
          <a:p>
            <a:fld id="{C3752B7C-18A9-864D-BBCB-54A9F41B5594}" type="slidenum">
              <a:rPr lang="de-DE" smtClean="0"/>
              <a:pPr/>
              <a:t>38</a:t>
            </a:fld>
            <a:endParaRPr lang="de-DE" dirty="0"/>
          </a:p>
        </p:txBody>
      </p:sp>
    </p:spTree>
    <p:extLst>
      <p:ext uri="{BB962C8B-B14F-4D97-AF65-F5344CB8AC3E}">
        <p14:creationId xmlns:p14="http://schemas.microsoft.com/office/powerpoint/2010/main" val="1099214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DFDC170-3F37-BD79-468B-391B08239AA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720A7690-2279-3F0B-4411-0A907FDF0684}"/>
              </a:ext>
            </a:extLst>
          </p:cNvPr>
          <p:cNvSpPr>
            <a:spLocks noGrp="1"/>
          </p:cNvSpPr>
          <p:nvPr>
            <p:ph type="sldNum" sz="quarter" idx="12"/>
          </p:nvPr>
        </p:nvSpPr>
        <p:spPr/>
        <p:txBody>
          <a:bodyPr/>
          <a:lstStyle/>
          <a:p>
            <a:fld id="{C3752B7C-18A9-864D-BBCB-54A9F41B5594}" type="slidenum">
              <a:rPr lang="de-DE" smtClean="0"/>
              <a:pPr/>
              <a:t>39</a:t>
            </a:fld>
            <a:endParaRPr lang="de-DE" dirty="0"/>
          </a:p>
        </p:txBody>
      </p:sp>
      <p:sp>
        <p:nvSpPr>
          <p:cNvPr id="5" name="Textplatzhalter 4">
            <a:extLst>
              <a:ext uri="{FF2B5EF4-FFF2-40B4-BE49-F238E27FC236}">
                <a16:creationId xmlns:a16="http://schemas.microsoft.com/office/drawing/2014/main" id="{F308F2D7-536E-187A-87E0-39DF00843101}"/>
              </a:ext>
            </a:extLst>
          </p:cNvPr>
          <p:cNvSpPr>
            <a:spLocks noGrp="1"/>
          </p:cNvSpPr>
          <p:nvPr>
            <p:ph type="body" sz="quarter" idx="13"/>
          </p:nvPr>
        </p:nvSpPr>
        <p:spPr/>
        <p:txBody>
          <a:bodyPr/>
          <a:lstStyle/>
          <a:p>
            <a:r>
              <a:rPr lang="de-DE" dirty="0"/>
              <a:t>ANMERKUNGEN ZUR AKTIVITÄT AUF DER FOLIE 40</a:t>
            </a:r>
          </a:p>
        </p:txBody>
      </p:sp>
      <p:sp>
        <p:nvSpPr>
          <p:cNvPr id="6" name="Inhaltsplatzhalter 5">
            <a:extLst>
              <a:ext uri="{FF2B5EF4-FFF2-40B4-BE49-F238E27FC236}">
                <a16:creationId xmlns:a16="http://schemas.microsoft.com/office/drawing/2014/main" id="{55DA6395-68B6-DFEE-8031-BC5253979A57}"/>
              </a:ext>
            </a:extLst>
          </p:cNvPr>
          <p:cNvSpPr>
            <a:spLocks noGrp="1"/>
          </p:cNvSpPr>
          <p:nvPr>
            <p:ph idx="1"/>
          </p:nvPr>
        </p:nvSpPr>
        <p:spPr/>
        <p:txBody>
          <a:bodyPr>
            <a:normAutofit/>
          </a:bodyPr>
          <a:lstStyle/>
          <a:p>
            <a:pPr>
              <a:lnSpc>
                <a:spcPct val="100000"/>
              </a:lnSpc>
              <a:spcBef>
                <a:spcPts val="600"/>
              </a:spcBef>
            </a:pPr>
            <a:r>
              <a:rPr lang="de-DE" sz="1200" b="1" dirty="0"/>
              <a:t>Ziel: </a:t>
            </a:r>
            <a:r>
              <a:rPr lang="de-DE" sz="1200" b="0" i="0" u="none" strike="noStrike" dirty="0">
                <a:solidFill>
                  <a:srgbClr val="000000"/>
                </a:solidFill>
                <a:effectLst/>
                <a:latin typeface="Helvetica" pitchFamily="2" charset="0"/>
              </a:rPr>
              <a:t>CODAP selbst bei der Datenexploration ausprobieren </a:t>
            </a:r>
          </a:p>
          <a:p>
            <a:pPr>
              <a:lnSpc>
                <a:spcPct val="100000"/>
              </a:lnSpc>
              <a:spcBef>
                <a:spcPts val="600"/>
              </a:spcBef>
            </a:pPr>
            <a:r>
              <a:rPr lang="de-DE" sz="1200" b="1" dirty="0"/>
              <a:t>Hinweise zur Durchführung:  </a:t>
            </a:r>
          </a:p>
          <a:p>
            <a:pPr>
              <a:lnSpc>
                <a:spcPct val="100000"/>
              </a:lnSpc>
              <a:spcBef>
                <a:spcPts val="600"/>
              </a:spcBef>
            </a:pPr>
            <a:r>
              <a:rPr lang="de-DE" sz="1200" dirty="0"/>
              <a:t>Hier können die Teilnehmende die grundlegende Funktionen von CODAP (Anwenden von Datenoperationen und Erstellen von Diagrammen in </a:t>
            </a:r>
            <a:r>
              <a:rPr lang="de-DE" sz="1200" dirty="0" err="1"/>
              <a:t>umfangreichen.Datensätzen</a:t>
            </a:r>
            <a:r>
              <a:rPr lang="de-DE" sz="1200" dirty="0"/>
              <a:t>) selbst ausprobieren. Dabei lernen die </a:t>
            </a:r>
            <a:r>
              <a:rPr lang="de-DE" sz="1200" dirty="0" err="1"/>
              <a:t>Telinehmenden</a:t>
            </a:r>
            <a:r>
              <a:rPr lang="de-DE" sz="1200" dirty="0"/>
              <a:t> auch verschiedene Datenrepräsentationen (Tabelle und Diagramm) kennen.</a:t>
            </a:r>
          </a:p>
          <a:p>
            <a:pPr>
              <a:lnSpc>
                <a:spcPct val="100000"/>
              </a:lnSpc>
              <a:spcBef>
                <a:spcPts val="600"/>
              </a:spcBef>
            </a:pPr>
            <a:endParaRPr lang="de-DE" altLang="de-DE" sz="120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el 6">
            <a:extLst>
              <a:ext uri="{FF2B5EF4-FFF2-40B4-BE49-F238E27FC236}">
                <a16:creationId xmlns:a16="http://schemas.microsoft.com/office/drawing/2014/main" id="{D9466CFA-9116-BE0E-E9E9-D38445038DAC}"/>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3034943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7948EF-14A1-4D63-B800-D6A0793194CC}"/>
              </a:ext>
            </a:extLst>
          </p:cNvPr>
          <p:cNvSpPr>
            <a:spLocks noGrp="1"/>
          </p:cNvSpPr>
          <p:nvPr>
            <p:ph type="title"/>
          </p:nvPr>
        </p:nvSpPr>
        <p:spPr>
          <a:xfrm>
            <a:off x="1096423" y="260851"/>
            <a:ext cx="7009509" cy="846398"/>
          </a:xfrm>
        </p:spPr>
        <p:txBody>
          <a:bodyPr>
            <a:normAutofit/>
          </a:bodyPr>
          <a:lstStyle/>
          <a:p>
            <a:r>
              <a:rPr lang="de-DE" sz="2800" dirty="0"/>
              <a:t>Lernen mit digitalen Medien</a:t>
            </a:r>
            <a:endParaRPr lang="de-DE" dirty="0"/>
          </a:p>
        </p:txBody>
      </p:sp>
      <p:sp>
        <p:nvSpPr>
          <p:cNvPr id="3" name="Textplatzhalter 2">
            <a:extLst>
              <a:ext uri="{FF2B5EF4-FFF2-40B4-BE49-F238E27FC236}">
                <a16:creationId xmlns:a16="http://schemas.microsoft.com/office/drawing/2014/main" id="{36DA2A54-2A84-4671-A8DF-F77CA906D1C6}"/>
              </a:ext>
            </a:extLst>
          </p:cNvPr>
          <p:cNvSpPr>
            <a:spLocks noGrp="1"/>
          </p:cNvSpPr>
          <p:nvPr>
            <p:ph type="body" sz="quarter" idx="13"/>
          </p:nvPr>
        </p:nvSpPr>
        <p:spPr/>
        <p:txBody>
          <a:bodyPr/>
          <a:lstStyle/>
          <a:p>
            <a:r>
              <a:rPr lang="de-DE" dirty="0"/>
              <a:t>MODULE DER VERANSTALTUNGSREIHE </a:t>
            </a:r>
          </a:p>
        </p:txBody>
      </p:sp>
      <p:sp>
        <p:nvSpPr>
          <p:cNvPr id="4" name="Inhaltsplatzhalter 3">
            <a:extLst>
              <a:ext uri="{FF2B5EF4-FFF2-40B4-BE49-F238E27FC236}">
                <a16:creationId xmlns:a16="http://schemas.microsoft.com/office/drawing/2014/main" id="{532A3915-C63C-406E-8514-D3018ED67F0D}"/>
              </a:ext>
            </a:extLst>
          </p:cNvPr>
          <p:cNvSpPr>
            <a:spLocks noGrp="1"/>
          </p:cNvSpPr>
          <p:nvPr>
            <p:ph idx="1"/>
          </p:nvPr>
        </p:nvSpPr>
        <p:spPr/>
        <p:txBody>
          <a:bodyPr/>
          <a:lstStyle/>
          <a:p>
            <a:r>
              <a:rPr lang="de-DE" dirty="0"/>
              <a:t>Modul 1: Digitale Medien im Mathematikunterricht – Ein Überblick</a:t>
            </a:r>
          </a:p>
          <a:p>
            <a:r>
              <a:rPr lang="de-DE" dirty="0"/>
              <a:t>Modul 2: Mathematikunterricht mit dem Tablet</a:t>
            </a:r>
          </a:p>
          <a:p>
            <a:r>
              <a:rPr lang="de-DE" dirty="0"/>
              <a:t>Modul 3: Lernvideos und die digitale Lernumgebung </a:t>
            </a:r>
            <a:r>
              <a:rPr lang="de-DE" dirty="0" err="1"/>
              <a:t>divomath</a:t>
            </a:r>
            <a:endParaRPr lang="de-DE" dirty="0"/>
          </a:p>
          <a:p>
            <a:r>
              <a:rPr lang="de-DE" dirty="0"/>
              <a:t>Modul 4: Geometrie lernen digital unterstützen</a:t>
            </a:r>
          </a:p>
          <a:p>
            <a:r>
              <a:rPr lang="de-DE" dirty="0">
                <a:solidFill>
                  <a:srgbClr val="327D87"/>
                </a:solidFill>
              </a:rPr>
              <a:t>Modul 5: Umgang mit Daten, Häufigkeiten und Wahrscheinlichkeiten digital unterstützen</a:t>
            </a:r>
          </a:p>
          <a:p>
            <a:r>
              <a:rPr lang="de-DE" dirty="0"/>
              <a:t>Modul 6: Informatische Bildung</a:t>
            </a:r>
          </a:p>
        </p:txBody>
      </p:sp>
      <p:sp>
        <p:nvSpPr>
          <p:cNvPr id="5" name="Datumsplatzhalter 4">
            <a:extLst>
              <a:ext uri="{FF2B5EF4-FFF2-40B4-BE49-F238E27FC236}">
                <a16:creationId xmlns:a16="http://schemas.microsoft.com/office/drawing/2014/main" id="{C6A703B2-9F00-4EF7-888B-440DCB7C459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49521D4-BE51-4CA3-8A29-7D83744DC97C}"/>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Tree>
    <p:extLst>
      <p:ext uri="{BB962C8B-B14F-4D97-AF65-F5344CB8AC3E}">
        <p14:creationId xmlns:p14="http://schemas.microsoft.com/office/powerpoint/2010/main" val="36584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EEB0338-A44D-BCED-59BB-CCCE8408C9B2}"/>
              </a:ext>
            </a:extLst>
          </p:cNvPr>
          <p:cNvSpPr/>
          <p:nvPr/>
        </p:nvSpPr>
        <p:spPr>
          <a:xfrm>
            <a:off x="745067" y="3776133"/>
            <a:ext cx="8144933" cy="1253067"/>
          </a:xfrm>
          <a:prstGeom prst="rect">
            <a:avLst/>
          </a:prstGeom>
          <a:solidFill>
            <a:srgbClr val="D7E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7F512563-1ABF-BCB7-E9DC-35310258E823}"/>
              </a:ext>
            </a:extLst>
          </p:cNvPr>
          <p:cNvSpPr>
            <a:spLocks noGrp="1"/>
          </p:cNvSpPr>
          <p:nvPr>
            <p:ph type="title"/>
          </p:nvPr>
        </p:nvSpPr>
        <p:spPr>
          <a:xfrm>
            <a:off x="1096423" y="382774"/>
            <a:ext cx="7546415" cy="603704"/>
          </a:xfrm>
        </p:spPr>
        <p:txBody>
          <a:bodyPr>
            <a:normAutofit/>
          </a:bodyPr>
          <a:lstStyle/>
          <a:p>
            <a:r>
              <a:rPr lang="de-DE" dirty="0"/>
              <a:t>Arbeitsphase „Datenanalyse mit CODAP“</a:t>
            </a:r>
          </a:p>
        </p:txBody>
      </p:sp>
      <p:sp>
        <p:nvSpPr>
          <p:cNvPr id="4" name="Text Placeholder 3">
            <a:extLst>
              <a:ext uri="{FF2B5EF4-FFF2-40B4-BE49-F238E27FC236}">
                <a16:creationId xmlns:a16="http://schemas.microsoft.com/office/drawing/2014/main" id="{D2A55B10-6C7D-6751-14D9-BF8F47357164}"/>
              </a:ext>
            </a:extLst>
          </p:cNvPr>
          <p:cNvSpPr>
            <a:spLocks noGrp="1"/>
          </p:cNvSpPr>
          <p:nvPr>
            <p:ph type="body" sz="quarter" idx="14"/>
          </p:nvPr>
        </p:nvSpPr>
        <p:spPr>
          <a:xfrm>
            <a:off x="1666925" y="1767840"/>
            <a:ext cx="7105899" cy="3972560"/>
          </a:xfrm>
        </p:spPr>
        <p:txBody>
          <a:bodyPr>
            <a:normAutofit fontScale="77500" lnSpcReduction="20000"/>
          </a:bodyPr>
          <a:lstStyle/>
          <a:p>
            <a:r>
              <a:rPr lang="de-DE" b="1" dirty="0"/>
              <a:t>Öffnen Sie </a:t>
            </a:r>
            <a:r>
              <a:rPr lang="de-DE" u="sng" dirty="0">
                <a:hlinkClick r:id="rId3"/>
              </a:rPr>
              <a:t>http:</a:t>
            </a:r>
            <a:r>
              <a:rPr lang="de-DE" b="1" u="sng" dirty="0">
                <a:hlinkClick r:id="rId3"/>
              </a:rPr>
              <a:t>//</a:t>
            </a:r>
            <a:r>
              <a:rPr lang="de-DE" u="sng" dirty="0">
                <a:hlinkClick r:id="rId3"/>
              </a:rPr>
              <a:t>tinyurl.com/CODAP-primar</a:t>
            </a:r>
            <a:r>
              <a:rPr lang="de-DE" dirty="0"/>
              <a:t> in Ihrem Browser (vorzugsweise Chrome).</a:t>
            </a:r>
          </a:p>
          <a:p>
            <a:r>
              <a:rPr lang="de-DE" dirty="0"/>
              <a:t>Suchen Sie sich etwas aus:</a:t>
            </a:r>
          </a:p>
          <a:p>
            <a:pPr marL="457200" indent="-457200">
              <a:buFont typeface="Arial" panose="020B0604020202020204" pitchFamily="34" charset="0"/>
              <a:buChar char="•"/>
            </a:pPr>
            <a:r>
              <a:rPr lang="de-DE" b="1" dirty="0"/>
              <a:t>Verteilung eines kategorialen Merkmals</a:t>
            </a:r>
            <a:r>
              <a:rPr lang="de-DE" dirty="0"/>
              <a:t>: Wie ist die Verteilung des Merkmals Geschlecht im Datensatz </a:t>
            </a:r>
            <a:r>
              <a:rPr lang="de-DE" dirty="0" err="1"/>
              <a:t>Grundschulen_NRW</a:t>
            </a:r>
            <a:r>
              <a:rPr lang="de-DE" dirty="0"/>
              <a:t>?</a:t>
            </a:r>
          </a:p>
          <a:p>
            <a:pPr marL="457200" indent="-457200">
              <a:buFont typeface="Arial" panose="020B0604020202020204" pitchFamily="34" charset="0"/>
              <a:buChar char="•"/>
            </a:pPr>
            <a:r>
              <a:rPr lang="de-DE" b="1" dirty="0"/>
              <a:t>Verteilung eines kategorialen Merkmals: </a:t>
            </a:r>
            <a:r>
              <a:rPr lang="de-DE" dirty="0"/>
              <a:t>Wie ist die Verteilung des Merkmals </a:t>
            </a:r>
            <a:r>
              <a:rPr lang="de-DE" dirty="0" err="1"/>
              <a:t>Wie_zur_Schule</a:t>
            </a:r>
            <a:r>
              <a:rPr lang="de-DE" dirty="0"/>
              <a:t> im Datensatz </a:t>
            </a:r>
            <a:r>
              <a:rPr lang="de-DE" dirty="0" err="1"/>
              <a:t>Grundschulen_NRW</a:t>
            </a:r>
            <a:r>
              <a:rPr lang="de-DE" dirty="0"/>
              <a:t>?</a:t>
            </a:r>
          </a:p>
          <a:p>
            <a:pPr marL="457200" indent="-457200">
              <a:buFont typeface="Arial" panose="020B0604020202020204" pitchFamily="34" charset="0"/>
              <a:buChar char="•"/>
            </a:pPr>
            <a:r>
              <a:rPr lang="de-DE" b="1" dirty="0"/>
              <a:t>Verteilung eines numerischen Merkmals</a:t>
            </a:r>
            <a:r>
              <a:rPr lang="de-DE" dirty="0"/>
              <a:t>: Wie ist die Verteilung des Merkmals „</a:t>
            </a:r>
            <a:r>
              <a:rPr lang="de-DE" dirty="0" err="1"/>
              <a:t>Anzahl_Spiele_auf_Smartphone</a:t>
            </a:r>
            <a:r>
              <a:rPr lang="de-DE" dirty="0"/>
              <a:t>/Tablet“ im Datensatz </a:t>
            </a:r>
            <a:r>
              <a:rPr lang="de-DE" dirty="0" err="1"/>
              <a:t>Grundschulen_NRW</a:t>
            </a:r>
            <a:r>
              <a:rPr lang="de-DE" dirty="0"/>
              <a:t>?</a:t>
            </a:r>
          </a:p>
        </p:txBody>
      </p:sp>
      <p:sp>
        <p:nvSpPr>
          <p:cNvPr id="5" name="Date Placeholder 4">
            <a:extLst>
              <a:ext uri="{FF2B5EF4-FFF2-40B4-BE49-F238E27FC236}">
                <a16:creationId xmlns:a16="http://schemas.microsoft.com/office/drawing/2014/main" id="{32B005C4-D402-0708-E734-AC16908AAC2E}"/>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E6764E40-6651-39EE-15B8-41293DC1DFBF}"/>
              </a:ext>
            </a:extLst>
          </p:cNvPr>
          <p:cNvSpPr>
            <a:spLocks noGrp="1"/>
          </p:cNvSpPr>
          <p:nvPr>
            <p:ph type="sldNum" sz="quarter" idx="12"/>
          </p:nvPr>
        </p:nvSpPr>
        <p:spPr/>
        <p:txBody>
          <a:bodyPr/>
          <a:lstStyle/>
          <a:p>
            <a:fld id="{C3752B7C-18A9-864D-BBCB-54A9F41B5594}" type="slidenum">
              <a:rPr lang="de-DE" smtClean="0"/>
              <a:pPr/>
              <a:t>40</a:t>
            </a:fld>
            <a:endParaRPr lang="de-DE" dirty="0"/>
          </a:p>
        </p:txBody>
      </p:sp>
    </p:spTree>
    <p:extLst>
      <p:ext uri="{BB962C8B-B14F-4D97-AF65-F5344CB8AC3E}">
        <p14:creationId xmlns:p14="http://schemas.microsoft.com/office/powerpoint/2010/main" val="831991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DFDC170-3F37-BD79-468B-391B08239AA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720A7690-2279-3F0B-4411-0A907FDF0684}"/>
              </a:ext>
            </a:extLst>
          </p:cNvPr>
          <p:cNvSpPr>
            <a:spLocks noGrp="1"/>
          </p:cNvSpPr>
          <p:nvPr>
            <p:ph type="sldNum" sz="quarter" idx="12"/>
          </p:nvPr>
        </p:nvSpPr>
        <p:spPr/>
        <p:txBody>
          <a:bodyPr/>
          <a:lstStyle/>
          <a:p>
            <a:fld id="{C3752B7C-18A9-864D-BBCB-54A9F41B5594}" type="slidenum">
              <a:rPr lang="de-DE" smtClean="0"/>
              <a:pPr/>
              <a:t>41</a:t>
            </a:fld>
            <a:endParaRPr lang="de-DE" dirty="0"/>
          </a:p>
        </p:txBody>
      </p:sp>
      <p:sp>
        <p:nvSpPr>
          <p:cNvPr id="5" name="Textplatzhalter 4">
            <a:extLst>
              <a:ext uri="{FF2B5EF4-FFF2-40B4-BE49-F238E27FC236}">
                <a16:creationId xmlns:a16="http://schemas.microsoft.com/office/drawing/2014/main" id="{F308F2D7-536E-187A-87E0-39DF00843101}"/>
              </a:ext>
            </a:extLst>
          </p:cNvPr>
          <p:cNvSpPr>
            <a:spLocks noGrp="1"/>
          </p:cNvSpPr>
          <p:nvPr>
            <p:ph type="body" sz="quarter" idx="13"/>
          </p:nvPr>
        </p:nvSpPr>
        <p:spPr/>
        <p:txBody>
          <a:bodyPr/>
          <a:lstStyle/>
          <a:p>
            <a:r>
              <a:rPr lang="de-DE" dirty="0"/>
              <a:t>ANMERKUNGEN ZUR AKTIVITÄT AUF DER FOLIE 42</a:t>
            </a:r>
          </a:p>
        </p:txBody>
      </p:sp>
      <p:sp>
        <p:nvSpPr>
          <p:cNvPr id="6" name="Inhaltsplatzhalter 5">
            <a:extLst>
              <a:ext uri="{FF2B5EF4-FFF2-40B4-BE49-F238E27FC236}">
                <a16:creationId xmlns:a16="http://schemas.microsoft.com/office/drawing/2014/main" id="{55DA6395-68B6-DFEE-8031-BC5253979A57}"/>
              </a:ext>
            </a:extLst>
          </p:cNvPr>
          <p:cNvSpPr>
            <a:spLocks noGrp="1"/>
          </p:cNvSpPr>
          <p:nvPr>
            <p:ph idx="1"/>
          </p:nvPr>
        </p:nvSpPr>
        <p:spPr/>
        <p:txBody>
          <a:bodyPr>
            <a:normAutofit/>
          </a:bodyPr>
          <a:lstStyle/>
          <a:p>
            <a:pPr>
              <a:lnSpc>
                <a:spcPct val="100000"/>
              </a:lnSpc>
              <a:spcBef>
                <a:spcPts val="600"/>
              </a:spcBef>
            </a:pPr>
            <a:r>
              <a:rPr lang="de-DE" sz="1200" b="1" dirty="0"/>
              <a:t>Ziel: </a:t>
            </a:r>
            <a:r>
              <a:rPr lang="de-DE" sz="1200" dirty="0"/>
              <a:t>Reflexion des digitalen Werkzeugs mit Blick auf den Unterricht</a:t>
            </a:r>
          </a:p>
          <a:p>
            <a:pPr>
              <a:lnSpc>
                <a:spcPct val="100000"/>
              </a:lnSpc>
              <a:spcBef>
                <a:spcPts val="600"/>
              </a:spcBef>
            </a:pPr>
            <a:r>
              <a:rPr lang="de-DE" sz="1200" b="0" i="0" u="none" strike="noStrike" dirty="0">
                <a:solidFill>
                  <a:srgbClr val="000000"/>
                </a:solidFill>
                <a:effectLst/>
                <a:latin typeface="Helvetica" pitchFamily="2" charset="0"/>
              </a:rPr>
              <a:t>schließlich mögliche Einsatzweisen für den Unterricht reflektieren (Aktivität 3)</a:t>
            </a:r>
            <a:endParaRPr lang="de-DE" sz="1200" dirty="0"/>
          </a:p>
          <a:p>
            <a:pPr>
              <a:lnSpc>
                <a:spcPct val="100000"/>
              </a:lnSpc>
              <a:spcBef>
                <a:spcPts val="600"/>
              </a:spcBef>
            </a:pPr>
            <a:r>
              <a:rPr lang="de-DE" sz="1200" b="1" dirty="0"/>
              <a:t>Hinweise zur Durchführung:  </a:t>
            </a:r>
          </a:p>
          <a:p>
            <a:pPr>
              <a:lnSpc>
                <a:spcPct val="100000"/>
              </a:lnSpc>
              <a:spcBef>
                <a:spcPts val="600"/>
              </a:spcBef>
            </a:pPr>
            <a:r>
              <a:rPr lang="de-DE" altLang="de-DE" sz="1200" dirty="0">
                <a:latin typeface="Arial" panose="020B0604020202020204" pitchFamily="34" charset="0"/>
                <a:ea typeface="ＭＳ Ｐゴシック" panose="020B0600070205080204" pitchFamily="34" charset="-128"/>
                <a:cs typeface="Arial" panose="020B0604020202020204" pitchFamily="34" charset="0"/>
              </a:rPr>
              <a:t>Hier können im Rahmen der Methodik “Blitzlicht“ mit den Teilnehmenden Erfahrungen, Eindrücke, Ideen, etc</a:t>
            </a:r>
            <a:r>
              <a:rPr lang="de-DE" altLang="de-DE" sz="1200" dirty="0">
                <a:ea typeface="ＭＳ Ｐゴシック" panose="020B0600070205080204" pitchFamily="34" charset="-128"/>
              </a:rPr>
              <a:t>. thematisiert werden.</a:t>
            </a:r>
          </a:p>
          <a:p>
            <a:pPr>
              <a:lnSpc>
                <a:spcPct val="100000"/>
              </a:lnSpc>
              <a:spcBef>
                <a:spcPts val="600"/>
              </a:spcBef>
            </a:pPr>
            <a:r>
              <a:rPr lang="de-DE" altLang="de-DE" sz="1200" dirty="0">
                <a:latin typeface="Arial" panose="020B0604020202020204" pitchFamily="34" charset="0"/>
                <a:ea typeface="ＭＳ Ｐゴシック" panose="020B0600070205080204" pitchFamily="34" charset="-128"/>
                <a:cs typeface="Arial" panose="020B0604020202020204" pitchFamily="34" charset="0"/>
              </a:rPr>
              <a:t>Die Erfahrungen, Eindrücke, Ideen, etc</a:t>
            </a:r>
            <a:r>
              <a:rPr lang="de-DE" altLang="de-DE" sz="1200" dirty="0">
                <a:ea typeface="ＭＳ Ｐゴシック" panose="020B0600070205080204" pitchFamily="34" charset="-128"/>
              </a:rPr>
              <a:t>. können dann in </a:t>
            </a:r>
            <a:r>
              <a:rPr lang="de-DE" altLang="de-DE" sz="1200" dirty="0" err="1">
                <a:ea typeface="ＭＳ Ｐゴシック" panose="020B0600070205080204" pitchFamily="34" charset="-128"/>
              </a:rPr>
              <a:t>TaskCards</a:t>
            </a:r>
            <a:r>
              <a:rPr lang="de-DE" altLang="de-DE" sz="1200" dirty="0">
                <a:ea typeface="ＭＳ Ｐゴシック" panose="020B0600070205080204" pitchFamily="34" charset="-128"/>
              </a:rPr>
              <a:t> gesammelt werden.</a:t>
            </a:r>
            <a:endParaRPr lang="de-DE" altLang="de-DE" sz="12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el 6">
            <a:extLst>
              <a:ext uri="{FF2B5EF4-FFF2-40B4-BE49-F238E27FC236}">
                <a16:creationId xmlns:a16="http://schemas.microsoft.com/office/drawing/2014/main" id="{D9466CFA-9116-BE0E-E9E9-D38445038DAC}"/>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1756443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516C1-035C-84A9-7021-1438C9C846B7}"/>
              </a:ext>
            </a:extLst>
          </p:cNvPr>
          <p:cNvSpPr>
            <a:spLocks noGrp="1"/>
          </p:cNvSpPr>
          <p:nvPr>
            <p:ph type="title"/>
          </p:nvPr>
        </p:nvSpPr>
        <p:spPr>
          <a:xfrm>
            <a:off x="1096423" y="382774"/>
            <a:ext cx="7775015" cy="603704"/>
          </a:xfrm>
        </p:spPr>
        <p:txBody>
          <a:bodyPr>
            <a:normAutofit/>
          </a:bodyPr>
          <a:lstStyle/>
          <a:p>
            <a:r>
              <a:rPr lang="de-DE" dirty="0"/>
              <a:t>Arbeitsphase „Datenanalyse mit CODAP“</a:t>
            </a:r>
          </a:p>
        </p:txBody>
      </p:sp>
      <p:sp>
        <p:nvSpPr>
          <p:cNvPr id="4" name="Text Placeholder 3">
            <a:extLst>
              <a:ext uri="{FF2B5EF4-FFF2-40B4-BE49-F238E27FC236}">
                <a16:creationId xmlns:a16="http://schemas.microsoft.com/office/drawing/2014/main" id="{FFEBD18C-20D8-7223-0EB8-415F4D33BBB9}"/>
              </a:ext>
            </a:extLst>
          </p:cNvPr>
          <p:cNvSpPr>
            <a:spLocks noGrp="1"/>
          </p:cNvSpPr>
          <p:nvPr>
            <p:ph type="body" sz="quarter" idx="14"/>
          </p:nvPr>
        </p:nvSpPr>
        <p:spPr>
          <a:xfrm>
            <a:off x="1693366" y="1631264"/>
            <a:ext cx="5757267" cy="2225815"/>
          </a:xfrm>
        </p:spPr>
        <p:txBody>
          <a:bodyPr>
            <a:normAutofit lnSpcReduction="10000"/>
          </a:bodyPr>
          <a:lstStyle/>
          <a:p>
            <a:r>
              <a:rPr lang="de-DE" dirty="0"/>
              <a:t>Wie sehen Sie die Rolle von CODAP für Ihren Unterricht?</a:t>
            </a:r>
          </a:p>
          <a:p>
            <a:r>
              <a:rPr lang="de-DE" dirty="0"/>
              <a:t>Welches Potential sehen Sie?</a:t>
            </a:r>
          </a:p>
          <a:p>
            <a:r>
              <a:rPr lang="de-DE" dirty="0"/>
              <a:t>Welche Probleme sehen Sie?</a:t>
            </a:r>
          </a:p>
          <a:p>
            <a:endParaRPr lang="de-DE" dirty="0"/>
          </a:p>
        </p:txBody>
      </p:sp>
      <p:sp>
        <p:nvSpPr>
          <p:cNvPr id="5" name="Date Placeholder 4">
            <a:extLst>
              <a:ext uri="{FF2B5EF4-FFF2-40B4-BE49-F238E27FC236}">
                <a16:creationId xmlns:a16="http://schemas.microsoft.com/office/drawing/2014/main" id="{39824E1D-DB22-1055-3354-14B1118078B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BDAEAE71-EBAA-7D75-0B98-83659A473013}"/>
              </a:ext>
            </a:extLst>
          </p:cNvPr>
          <p:cNvSpPr>
            <a:spLocks noGrp="1"/>
          </p:cNvSpPr>
          <p:nvPr>
            <p:ph type="sldNum" sz="quarter" idx="12"/>
          </p:nvPr>
        </p:nvSpPr>
        <p:spPr/>
        <p:txBody>
          <a:bodyPr/>
          <a:lstStyle/>
          <a:p>
            <a:fld id="{C3752B7C-18A9-864D-BBCB-54A9F41B5594}" type="slidenum">
              <a:rPr lang="de-DE" smtClean="0"/>
              <a:pPr/>
              <a:t>42</a:t>
            </a:fld>
            <a:endParaRPr lang="de-DE" dirty="0"/>
          </a:p>
        </p:txBody>
      </p:sp>
    </p:spTree>
    <p:extLst>
      <p:ext uri="{BB962C8B-B14F-4D97-AF65-F5344CB8AC3E}">
        <p14:creationId xmlns:p14="http://schemas.microsoft.com/office/powerpoint/2010/main" val="3653107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906899" cy="603704"/>
          </a:xfrm>
        </p:spPr>
        <p:txBody>
          <a:bodyPr>
            <a:noAutofit/>
          </a:bodyPr>
          <a:lstStyle/>
          <a:p>
            <a:r>
              <a:rPr lang="de-DE" dirty="0"/>
              <a:t>Arbeitsphase „Datenanalyse mit CODAP“</a:t>
            </a:r>
            <a:endParaRPr lang="de-DE" dirty="0">
              <a:highlight>
                <a:srgbClr val="FFFF00"/>
              </a:highlight>
            </a:endParaRPr>
          </a:p>
        </p:txBody>
      </p:sp>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43</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latin typeface="Arial" panose="020B0604020202020204" pitchFamily="34" charset="0"/>
                <a:cs typeface="Arial" panose="020B0604020202020204" pitchFamily="34" charset="0"/>
              </a:rPr>
              <a:t>Lernende erhalten durch Software Gelegenheit, auch umfangreiche Datensätze schnell aufzubereiten, darzustellen und an diesen zu explorieren.</a:t>
            </a:r>
            <a:endParaRPr lang="de-DE" sz="2400" dirty="0">
              <a:solidFill>
                <a:schemeClr val="tx1"/>
              </a:solidFill>
              <a:effectLst/>
              <a:latin typeface="Arial" panose="020B0604020202020204" pitchFamily="34" charset="0"/>
              <a:cs typeface="Arial" panose="020B0604020202020204" pitchFamily="34" charset="0"/>
            </a:endParaRP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1304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Allgemeine Bemerkungen</a:t>
            </a:r>
          </a:p>
          <a:p>
            <a:r>
              <a:rPr lang="de-DE" dirty="0"/>
              <a:t>Arbeitsphase „Datenanalyse mit CODAP“</a:t>
            </a:r>
          </a:p>
          <a:p>
            <a:r>
              <a:rPr lang="de-DE" b="1" dirty="0"/>
              <a:t>Datenanalyse-Zyklus</a:t>
            </a:r>
          </a:p>
          <a:p>
            <a:r>
              <a:rPr lang="de-DE" sz="1800" dirty="0"/>
              <a:t>Daten und Wahrscheinlichkeit</a:t>
            </a:r>
          </a:p>
          <a:p>
            <a:r>
              <a:rPr lang="de-DE" dirty="0"/>
              <a:t>Erprobungsauftrag</a:t>
            </a:r>
          </a:p>
          <a:p>
            <a:endParaRPr lang="de-DE" dirty="0"/>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134067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DFDC170-3F37-BD79-468B-391B08239AA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720A7690-2279-3F0B-4411-0A907FDF0684}"/>
              </a:ext>
            </a:extLst>
          </p:cNvPr>
          <p:cNvSpPr>
            <a:spLocks noGrp="1"/>
          </p:cNvSpPr>
          <p:nvPr>
            <p:ph type="sldNum" sz="quarter" idx="12"/>
          </p:nvPr>
        </p:nvSpPr>
        <p:spPr/>
        <p:txBody>
          <a:bodyPr/>
          <a:lstStyle/>
          <a:p>
            <a:fld id="{C3752B7C-18A9-864D-BBCB-54A9F41B5594}" type="slidenum">
              <a:rPr lang="de-DE" smtClean="0"/>
              <a:pPr/>
              <a:t>45</a:t>
            </a:fld>
            <a:endParaRPr lang="de-DE" dirty="0"/>
          </a:p>
        </p:txBody>
      </p:sp>
      <p:sp>
        <p:nvSpPr>
          <p:cNvPr id="5" name="Textplatzhalter 4">
            <a:extLst>
              <a:ext uri="{FF2B5EF4-FFF2-40B4-BE49-F238E27FC236}">
                <a16:creationId xmlns:a16="http://schemas.microsoft.com/office/drawing/2014/main" id="{F308F2D7-536E-187A-87E0-39DF00843101}"/>
              </a:ext>
            </a:extLst>
          </p:cNvPr>
          <p:cNvSpPr>
            <a:spLocks noGrp="1"/>
          </p:cNvSpPr>
          <p:nvPr>
            <p:ph type="body" sz="quarter" idx="13"/>
          </p:nvPr>
        </p:nvSpPr>
        <p:spPr/>
        <p:txBody>
          <a:bodyPr/>
          <a:lstStyle/>
          <a:p>
            <a:r>
              <a:rPr lang="de-DE" dirty="0"/>
              <a:t>HINWEISE ZU DEN FOLIEN 46-83</a:t>
            </a:r>
          </a:p>
        </p:txBody>
      </p:sp>
      <p:sp>
        <p:nvSpPr>
          <p:cNvPr id="6" name="Inhaltsplatzhalter 5">
            <a:extLst>
              <a:ext uri="{FF2B5EF4-FFF2-40B4-BE49-F238E27FC236}">
                <a16:creationId xmlns:a16="http://schemas.microsoft.com/office/drawing/2014/main" id="{55DA6395-68B6-DFEE-8031-BC5253979A57}"/>
              </a:ext>
            </a:extLst>
          </p:cNvPr>
          <p:cNvSpPr>
            <a:spLocks noGrp="1"/>
          </p:cNvSpPr>
          <p:nvPr>
            <p:ph idx="1"/>
          </p:nvPr>
        </p:nvSpPr>
        <p:spPr>
          <a:xfrm>
            <a:off x="1096423" y="1639658"/>
            <a:ext cx="7906900" cy="4527819"/>
          </a:xfrm>
        </p:spPr>
        <p:txBody>
          <a:bodyPr>
            <a:noAutofit/>
          </a:bodyPr>
          <a:lstStyle/>
          <a:p>
            <a:pPr>
              <a:lnSpc>
                <a:spcPts val="1380"/>
              </a:lnSpc>
              <a:spcBef>
                <a:spcPts val="600"/>
              </a:spcBef>
            </a:pPr>
            <a:r>
              <a:rPr lang="de-DE" sz="1150" b="1" dirty="0"/>
              <a:t>Kernbotschaft (Folie 83):</a:t>
            </a:r>
          </a:p>
          <a:p>
            <a:pPr marL="171450" indent="-171450">
              <a:lnSpc>
                <a:spcPts val="1380"/>
              </a:lnSpc>
              <a:spcBef>
                <a:spcPts val="600"/>
              </a:spcBef>
              <a:buFont typeface="Arial" panose="020B0604020202020204" pitchFamily="34" charset="0"/>
              <a:buChar char="•"/>
            </a:pPr>
            <a:r>
              <a:rPr lang="de-DE" sz="1150" b="1" dirty="0">
                <a:solidFill>
                  <a:schemeClr val="tx1"/>
                </a:solidFill>
                <a:effectLst/>
                <a:latin typeface="Arial" panose="020B0604020202020204" pitchFamily="34" charset="0"/>
                <a:cs typeface="Arial" panose="020B0604020202020204" pitchFamily="34" charset="0"/>
              </a:rPr>
              <a:t>Lernende erhalten die Möglichkeit mithilfe des Datenanalyse-Zyklus mit Datensätzen strukturiert umzugehen</a:t>
            </a:r>
            <a:endParaRPr lang="de-DE" sz="1150" b="1" dirty="0"/>
          </a:p>
          <a:p>
            <a:pPr>
              <a:lnSpc>
                <a:spcPts val="1380"/>
              </a:lnSpc>
              <a:spcBef>
                <a:spcPts val="600"/>
              </a:spcBef>
            </a:pPr>
            <a:r>
              <a:rPr lang="de-DE" sz="1150" dirty="0"/>
              <a:t>Folien 46-51: </a:t>
            </a:r>
            <a:r>
              <a:rPr lang="de-DE" sz="1150" b="0" i="0" u="none" strike="noStrike" dirty="0">
                <a:solidFill>
                  <a:srgbClr val="000000"/>
                </a:solidFill>
                <a:effectLst/>
              </a:rPr>
              <a:t>Die Lehrkräfte erhalten einen Input zu unterrichtspraktischen Ideen und Hinweisen rund um den Datenanalyse-Zyklus. Dabei werden neben theoretischen Hintergrundinformationen auch exemplarische Lehr-Lernmaterialien für den Einsatz im Mathematikunterricht der Primarstufe vorgestellt.</a:t>
            </a:r>
            <a:br>
              <a:rPr lang="de-DE" sz="1150" dirty="0"/>
            </a:br>
            <a:r>
              <a:rPr lang="de-DE" sz="1150" dirty="0"/>
              <a:t>Hier geht es insbesondere darum, statistische Fragestellungen zu generieren. </a:t>
            </a:r>
            <a:r>
              <a:rPr lang="de-DE" sz="1150" b="0" i="0" u="none" strike="noStrike" dirty="0">
                <a:solidFill>
                  <a:srgbClr val="000000"/>
                </a:solidFill>
                <a:effectLst/>
              </a:rPr>
              <a:t>Bei diesen soll den Lehrkräften die Bedeutsamkeit dargelegt werden: Jedes statistische Projekt hängt immens von der Qualität der statistischen Fragestellung ab. Die Lehrkräfte sollen als Hintergrundinformation die verschiedenen Parameter (Merkmale, Anzahl, Qualität) kennenlernen, um eine Norm für statistische Fragestellungen zu etablieren und dabei in einer Aktivität (Folie </a:t>
            </a:r>
            <a:r>
              <a:rPr lang="de-DE" sz="1150" dirty="0">
                <a:solidFill>
                  <a:srgbClr val="000000"/>
                </a:solidFill>
              </a:rPr>
              <a:t>53</a:t>
            </a:r>
            <a:r>
              <a:rPr lang="de-DE" sz="1150" b="0" i="0" u="none" strike="noStrike" dirty="0">
                <a:solidFill>
                  <a:srgbClr val="000000"/>
                </a:solidFill>
                <a:effectLst/>
              </a:rPr>
              <a:t>) auch selbst statistische Fragestellungen zu generieren (diese kann dann auch in CODAP exploriert werden).</a:t>
            </a:r>
          </a:p>
          <a:p>
            <a:pPr>
              <a:lnSpc>
                <a:spcPts val="1380"/>
              </a:lnSpc>
              <a:spcBef>
                <a:spcPts val="600"/>
              </a:spcBef>
            </a:pPr>
            <a:r>
              <a:rPr lang="de-DE" sz="1150" dirty="0">
                <a:solidFill>
                  <a:srgbClr val="000000"/>
                </a:solidFill>
                <a:latin typeface="Helvetica" pitchFamily="2" charset="0"/>
              </a:rPr>
              <a:t>Folie 53: Aktivität (Hinweise s. Folie 52)</a:t>
            </a:r>
          </a:p>
          <a:p>
            <a:pPr>
              <a:lnSpc>
                <a:spcPts val="1380"/>
              </a:lnSpc>
              <a:spcBef>
                <a:spcPts val="600"/>
              </a:spcBef>
            </a:pPr>
            <a:r>
              <a:rPr lang="de-DE" sz="1150" dirty="0"/>
              <a:t>Folien 54-63: Weiterhin werden den Lehrkräften verschiedene Methoden der Datenerhebung vorgestellt.</a:t>
            </a:r>
          </a:p>
          <a:p>
            <a:pPr>
              <a:lnSpc>
                <a:spcPts val="1380"/>
              </a:lnSpc>
              <a:spcBef>
                <a:spcPts val="600"/>
              </a:spcBef>
            </a:pPr>
            <a:r>
              <a:rPr lang="de-DE" sz="1150" dirty="0"/>
              <a:t>Folien 64-73: </a:t>
            </a:r>
            <a:r>
              <a:rPr lang="de-DE" sz="1150" b="0" i="0" u="none" strike="noStrike" dirty="0">
                <a:solidFill>
                  <a:srgbClr val="000000"/>
                </a:solidFill>
                <a:effectLst/>
                <a:latin typeface="Helvetica" pitchFamily="2" charset="0"/>
              </a:rPr>
              <a:t>Weiterhin werden Möglichkeiten zur Darstellung von Daten und deren kindgerechte Erarbeitung vorgestellt (Auch Kreisdiagramme, da sie eine prominente Darstellung in den Medien sind.). Kreisdiagramme werden als Visualisierungsform kategorialer Merkmale auf verschiedenen Repräsentationsebenen im </a:t>
            </a:r>
            <a:r>
              <a:rPr lang="de-DE" sz="1150" dirty="0"/>
              <a:t>Mathematikunterricht der Primarstufe vorgestellt.</a:t>
            </a:r>
          </a:p>
          <a:p>
            <a:pPr>
              <a:lnSpc>
                <a:spcPts val="1380"/>
              </a:lnSpc>
              <a:spcBef>
                <a:spcPts val="600"/>
              </a:spcBef>
            </a:pPr>
            <a:r>
              <a:rPr lang="de-DE" sz="1150" dirty="0">
                <a:solidFill>
                  <a:srgbClr val="000000"/>
                </a:solidFill>
              </a:rPr>
              <a:t>Folien 75-78: Auf die Möglichkeit Daten darzustellen erfolgt die Interpretation der Daten. Diese wird anhand eines konkreten Beispiels im Sinne des „</a:t>
            </a:r>
            <a:r>
              <a:rPr lang="de-DE" sz="1150" dirty="0" err="1">
                <a:solidFill>
                  <a:srgbClr val="000000"/>
                </a:solidFill>
              </a:rPr>
              <a:t>reading</a:t>
            </a:r>
            <a:r>
              <a:rPr lang="de-DE" sz="1150" dirty="0">
                <a:solidFill>
                  <a:srgbClr val="000000"/>
                </a:solidFill>
              </a:rPr>
              <a:t> </a:t>
            </a:r>
            <a:r>
              <a:rPr lang="de-DE" sz="1150" dirty="0" err="1">
                <a:solidFill>
                  <a:srgbClr val="000000"/>
                </a:solidFill>
              </a:rPr>
              <a:t>the</a:t>
            </a:r>
            <a:r>
              <a:rPr lang="de-DE" sz="1150" dirty="0">
                <a:solidFill>
                  <a:srgbClr val="000000"/>
                </a:solidFill>
              </a:rPr>
              <a:t> </a:t>
            </a:r>
            <a:r>
              <a:rPr lang="de-DE" sz="1150" dirty="0" err="1">
                <a:solidFill>
                  <a:srgbClr val="000000"/>
                </a:solidFill>
              </a:rPr>
              <a:t>data</a:t>
            </a:r>
            <a:r>
              <a:rPr lang="de-DE" sz="1150" dirty="0">
                <a:solidFill>
                  <a:srgbClr val="000000"/>
                </a:solidFill>
              </a:rPr>
              <a:t>“, „</a:t>
            </a:r>
            <a:r>
              <a:rPr lang="de-DE" sz="1150" dirty="0" err="1">
                <a:solidFill>
                  <a:srgbClr val="000000"/>
                </a:solidFill>
              </a:rPr>
              <a:t>reading</a:t>
            </a:r>
            <a:r>
              <a:rPr lang="de-DE" sz="1150" dirty="0">
                <a:solidFill>
                  <a:srgbClr val="000000"/>
                </a:solidFill>
              </a:rPr>
              <a:t> </a:t>
            </a:r>
            <a:r>
              <a:rPr lang="de-DE" sz="1150" dirty="0" err="1">
                <a:solidFill>
                  <a:srgbClr val="000000"/>
                </a:solidFill>
              </a:rPr>
              <a:t>between</a:t>
            </a:r>
            <a:r>
              <a:rPr lang="de-DE" sz="1150" dirty="0">
                <a:solidFill>
                  <a:srgbClr val="000000"/>
                </a:solidFill>
              </a:rPr>
              <a:t> </a:t>
            </a:r>
            <a:r>
              <a:rPr lang="de-DE" sz="1150" dirty="0" err="1">
                <a:solidFill>
                  <a:srgbClr val="000000"/>
                </a:solidFill>
              </a:rPr>
              <a:t>the</a:t>
            </a:r>
            <a:r>
              <a:rPr lang="de-DE" sz="1150" dirty="0">
                <a:solidFill>
                  <a:srgbClr val="000000"/>
                </a:solidFill>
              </a:rPr>
              <a:t> </a:t>
            </a:r>
            <a:r>
              <a:rPr lang="de-DE" sz="1150" dirty="0" err="1">
                <a:solidFill>
                  <a:srgbClr val="000000"/>
                </a:solidFill>
              </a:rPr>
              <a:t>data</a:t>
            </a:r>
            <a:r>
              <a:rPr lang="de-DE" sz="1150" dirty="0">
                <a:solidFill>
                  <a:srgbClr val="000000"/>
                </a:solidFill>
              </a:rPr>
              <a:t>“ und „</a:t>
            </a:r>
            <a:r>
              <a:rPr lang="de-DE" sz="1150" dirty="0" err="1">
                <a:solidFill>
                  <a:srgbClr val="000000"/>
                </a:solidFill>
              </a:rPr>
              <a:t>reading</a:t>
            </a:r>
            <a:r>
              <a:rPr lang="de-DE" sz="1150" dirty="0">
                <a:solidFill>
                  <a:srgbClr val="000000"/>
                </a:solidFill>
              </a:rPr>
              <a:t> </a:t>
            </a:r>
            <a:r>
              <a:rPr lang="de-DE" sz="1150" dirty="0" err="1">
                <a:solidFill>
                  <a:srgbClr val="000000"/>
                </a:solidFill>
              </a:rPr>
              <a:t>beyond</a:t>
            </a:r>
            <a:r>
              <a:rPr lang="de-DE" sz="1150" dirty="0">
                <a:solidFill>
                  <a:srgbClr val="000000"/>
                </a:solidFill>
              </a:rPr>
              <a:t>“ </a:t>
            </a:r>
            <a:r>
              <a:rPr lang="de-DE" sz="1150" dirty="0" err="1">
                <a:solidFill>
                  <a:srgbClr val="000000"/>
                </a:solidFill>
              </a:rPr>
              <a:t>the</a:t>
            </a:r>
            <a:r>
              <a:rPr lang="de-DE" sz="1150" dirty="0">
                <a:solidFill>
                  <a:srgbClr val="000000"/>
                </a:solidFill>
              </a:rPr>
              <a:t> </a:t>
            </a:r>
            <a:r>
              <a:rPr lang="de-DE" sz="1150" dirty="0" err="1">
                <a:solidFill>
                  <a:srgbClr val="000000"/>
                </a:solidFill>
              </a:rPr>
              <a:t>data</a:t>
            </a:r>
            <a:r>
              <a:rPr lang="de-DE" sz="1150" dirty="0">
                <a:solidFill>
                  <a:srgbClr val="000000"/>
                </a:solidFill>
              </a:rPr>
              <a:t> näher erläutert. </a:t>
            </a:r>
          </a:p>
          <a:p>
            <a:pPr>
              <a:lnSpc>
                <a:spcPts val="1380"/>
              </a:lnSpc>
              <a:spcBef>
                <a:spcPts val="600"/>
              </a:spcBef>
            </a:pPr>
            <a:r>
              <a:rPr lang="de-DE" sz="1150" dirty="0">
                <a:solidFill>
                  <a:srgbClr val="000000"/>
                </a:solidFill>
              </a:rPr>
              <a:t>Folien 79-81: Es werden Beispiele für die Dokumentation von Daten für den Unterricht gegeben. </a:t>
            </a:r>
          </a:p>
          <a:p>
            <a:pPr>
              <a:lnSpc>
                <a:spcPts val="1380"/>
              </a:lnSpc>
              <a:spcBef>
                <a:spcPts val="600"/>
              </a:spcBef>
            </a:pPr>
            <a:r>
              <a:rPr lang="de-DE" sz="1150" dirty="0">
                <a:solidFill>
                  <a:srgbClr val="000000"/>
                </a:solidFill>
              </a:rPr>
              <a:t>Folien 81-82: Datenposter aus ausgewählten Unterrichtsprojekten werden vorgestellt, um die Methode der Dokumentation und Kommunikation über Datenposter transparent dargestellt wird.</a:t>
            </a:r>
            <a:endParaRPr lang="de-DE" sz="1150" dirty="0"/>
          </a:p>
        </p:txBody>
      </p:sp>
      <p:sp>
        <p:nvSpPr>
          <p:cNvPr id="7" name="Titel 6">
            <a:extLst>
              <a:ext uri="{FF2B5EF4-FFF2-40B4-BE49-F238E27FC236}">
                <a16:creationId xmlns:a16="http://schemas.microsoft.com/office/drawing/2014/main" id="{D9466CFA-9116-BE0E-E9E9-D38445038DAC}"/>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738583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79CE-B818-97D7-D1CE-4D14AF32D86B}"/>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007E274B-1607-4A0B-2715-EEFCD4796985}"/>
              </a:ext>
            </a:extLst>
          </p:cNvPr>
          <p:cNvSpPr>
            <a:spLocks noGrp="1"/>
          </p:cNvSpPr>
          <p:nvPr>
            <p:ph idx="1"/>
          </p:nvPr>
        </p:nvSpPr>
        <p:spPr>
          <a:xfrm>
            <a:off x="192594" y="1759802"/>
            <a:ext cx="8758812" cy="4418617"/>
          </a:xfrm>
        </p:spPr>
        <p:txBody>
          <a:bodyPr/>
          <a:lstStyle/>
          <a:p>
            <a:r>
              <a:rPr lang="de-DE" b="1" dirty="0"/>
              <a:t>Verschiedene Phasen: </a:t>
            </a:r>
          </a:p>
          <a:p>
            <a:pPr marL="285750" indent="-285750">
              <a:lnSpc>
                <a:spcPct val="100000"/>
              </a:lnSpc>
              <a:buFont typeface="Arial" panose="020B0604020202020204" pitchFamily="34" charset="0"/>
              <a:buChar char="•"/>
            </a:pPr>
            <a:r>
              <a:rPr lang="de-DE" dirty="0"/>
              <a:t>Problemstellung, Entwicklung einer (stat.) Fragestellung</a:t>
            </a:r>
          </a:p>
          <a:p>
            <a:pPr marL="285750" indent="-285750">
              <a:lnSpc>
                <a:spcPct val="100000"/>
              </a:lnSpc>
              <a:buFont typeface="Arial" panose="020B0604020202020204" pitchFamily="34" charset="0"/>
              <a:buChar char="•"/>
            </a:pPr>
            <a:r>
              <a:rPr lang="de-DE" dirty="0"/>
              <a:t>Planen der Datenerhebung</a:t>
            </a:r>
          </a:p>
          <a:p>
            <a:pPr marL="285750" indent="-285750">
              <a:lnSpc>
                <a:spcPct val="100000"/>
              </a:lnSpc>
              <a:buFont typeface="Arial" panose="020B0604020202020204" pitchFamily="34" charset="0"/>
              <a:buChar char="•"/>
            </a:pPr>
            <a:r>
              <a:rPr lang="de-DE" dirty="0"/>
              <a:t>Datenerhebung (Umfrage, Beobachtung, Experiment)</a:t>
            </a:r>
          </a:p>
          <a:p>
            <a:pPr marL="285750" indent="-285750">
              <a:lnSpc>
                <a:spcPct val="100000"/>
              </a:lnSpc>
              <a:buFont typeface="Arial" panose="020B0604020202020204" pitchFamily="34" charset="0"/>
              <a:buChar char="•"/>
            </a:pPr>
            <a:r>
              <a:rPr lang="de-DE" dirty="0"/>
              <a:t>Darstellung und Analyse der gesammelten Daten</a:t>
            </a:r>
          </a:p>
          <a:p>
            <a:pPr marL="285750" indent="-285750">
              <a:lnSpc>
                <a:spcPct val="100000"/>
              </a:lnSpc>
              <a:buFont typeface="Arial" panose="020B0604020202020204" pitchFamily="34" charset="0"/>
              <a:buChar char="•"/>
            </a:pPr>
            <a:r>
              <a:rPr lang="de-DE" dirty="0"/>
              <a:t>Interpretation der Ergebnisse</a:t>
            </a:r>
          </a:p>
          <a:p>
            <a:pPr marL="285750" indent="-285750">
              <a:lnSpc>
                <a:spcPct val="100000"/>
              </a:lnSpc>
              <a:buFont typeface="Arial" panose="020B0604020202020204" pitchFamily="34" charset="0"/>
              <a:buChar char="•"/>
            </a:pPr>
            <a:r>
              <a:rPr lang="de-DE" dirty="0"/>
              <a:t>Dokumentation und Präsentation der Ergebnisse</a:t>
            </a:r>
          </a:p>
          <a:p>
            <a:r>
              <a:rPr lang="de-DE" dirty="0">
                <a:sym typeface="Wingdings" panose="05000000000000000000" pitchFamily="2" charset="2"/>
              </a:rPr>
              <a:t> Anregungen für die Umsetzung der einzelnen Phasen im Mathematikunterricht der Primarstufe</a:t>
            </a:r>
            <a:endParaRPr lang="de-DE" dirty="0"/>
          </a:p>
        </p:txBody>
      </p:sp>
      <p:sp>
        <p:nvSpPr>
          <p:cNvPr id="5" name="Date Placeholder 4">
            <a:extLst>
              <a:ext uri="{FF2B5EF4-FFF2-40B4-BE49-F238E27FC236}">
                <a16:creationId xmlns:a16="http://schemas.microsoft.com/office/drawing/2014/main" id="{3F134AA0-604D-D7BC-904C-9E13F0D1EAA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1FB80E39-30F6-BAD3-5DAE-8F7D1AAD0289}"/>
              </a:ext>
            </a:extLst>
          </p:cNvPr>
          <p:cNvSpPr>
            <a:spLocks noGrp="1"/>
          </p:cNvSpPr>
          <p:nvPr>
            <p:ph type="sldNum" sz="quarter" idx="12"/>
          </p:nvPr>
        </p:nvSpPr>
        <p:spPr/>
        <p:txBody>
          <a:bodyPr/>
          <a:lstStyle/>
          <a:p>
            <a:fld id="{C3752B7C-18A9-864D-BBCB-54A9F41B5594}" type="slidenum">
              <a:rPr lang="de-DE" smtClean="0"/>
              <a:pPr/>
              <a:t>46</a:t>
            </a:fld>
            <a:endParaRPr lang="de-DE" dirty="0"/>
          </a:p>
        </p:txBody>
      </p:sp>
      <p:sp>
        <p:nvSpPr>
          <p:cNvPr id="10" name="Text Placeholder 2">
            <a:extLst>
              <a:ext uri="{FF2B5EF4-FFF2-40B4-BE49-F238E27FC236}">
                <a16:creationId xmlns:a16="http://schemas.microsoft.com/office/drawing/2014/main" id="{25D6BAA2-7762-CB3C-DC3F-6906EC39C231}"/>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PARADIGMATISCH: DATENANALYSE-ZYKLUS </a:t>
            </a:r>
            <a:r>
              <a:rPr lang="de-DE" sz="1100" dirty="0">
                <a:solidFill>
                  <a:schemeClr val="tx1"/>
                </a:solidFill>
              </a:rPr>
              <a:t>nach Wild &amp; Pfannkuch (1999) </a:t>
            </a:r>
            <a:endParaRPr lang="de-DE" sz="1800" dirty="0">
              <a:solidFill>
                <a:schemeClr val="tx1"/>
              </a:solidFill>
            </a:endParaRPr>
          </a:p>
        </p:txBody>
      </p:sp>
    </p:spTree>
    <p:extLst>
      <p:ext uri="{BB962C8B-B14F-4D97-AF65-F5344CB8AC3E}">
        <p14:creationId xmlns:p14="http://schemas.microsoft.com/office/powerpoint/2010/main" val="676125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79CE-B818-97D7-D1CE-4D14AF32D86B}"/>
              </a:ext>
            </a:extLst>
          </p:cNvPr>
          <p:cNvSpPr>
            <a:spLocks noGrp="1"/>
          </p:cNvSpPr>
          <p:nvPr>
            <p:ph type="title"/>
          </p:nvPr>
        </p:nvSpPr>
        <p:spPr/>
        <p:txBody>
          <a:bodyPr>
            <a:normAutofit/>
          </a:bodyPr>
          <a:lstStyle/>
          <a:p>
            <a:r>
              <a:rPr lang="de-DE" dirty="0"/>
              <a:t>Datenanalyse-Zyklus</a:t>
            </a:r>
          </a:p>
        </p:txBody>
      </p:sp>
      <p:sp>
        <p:nvSpPr>
          <p:cNvPr id="4" name="Content Placeholder 3">
            <a:extLst>
              <a:ext uri="{FF2B5EF4-FFF2-40B4-BE49-F238E27FC236}">
                <a16:creationId xmlns:a16="http://schemas.microsoft.com/office/drawing/2014/main" id="{007E274B-1607-4A0B-2715-EEFCD4796985}"/>
              </a:ext>
            </a:extLst>
          </p:cNvPr>
          <p:cNvSpPr>
            <a:spLocks noGrp="1"/>
          </p:cNvSpPr>
          <p:nvPr>
            <p:ph idx="1"/>
          </p:nvPr>
        </p:nvSpPr>
        <p:spPr>
          <a:xfrm>
            <a:off x="192594" y="1759802"/>
            <a:ext cx="8758812" cy="4418617"/>
          </a:xfrm>
        </p:spPr>
        <p:txBody>
          <a:bodyPr/>
          <a:lstStyle/>
          <a:p>
            <a:r>
              <a:rPr lang="de-DE" b="1" dirty="0"/>
              <a:t>Verschiedene Phasen: </a:t>
            </a:r>
          </a:p>
          <a:p>
            <a:pPr marL="285750" indent="-285750">
              <a:lnSpc>
                <a:spcPct val="100000"/>
              </a:lnSpc>
              <a:buFont typeface="Arial" panose="020B0604020202020204" pitchFamily="34" charset="0"/>
              <a:buChar char="•"/>
            </a:pPr>
            <a:r>
              <a:rPr lang="de-DE" b="1" dirty="0">
                <a:solidFill>
                  <a:srgbClr val="327D87"/>
                </a:solidFill>
              </a:rPr>
              <a:t>Problemstellung, Entwicklung einer (stat.) Fragestellung</a:t>
            </a:r>
          </a:p>
          <a:p>
            <a:pPr marL="285750" indent="-285750">
              <a:lnSpc>
                <a:spcPct val="100000"/>
              </a:lnSpc>
              <a:buFont typeface="Arial" panose="020B0604020202020204" pitchFamily="34" charset="0"/>
              <a:buChar char="•"/>
            </a:pPr>
            <a:r>
              <a:rPr lang="de-DE" dirty="0"/>
              <a:t>Planen der Datenerhebung</a:t>
            </a:r>
          </a:p>
          <a:p>
            <a:pPr marL="285750" indent="-285750">
              <a:lnSpc>
                <a:spcPct val="100000"/>
              </a:lnSpc>
              <a:buFont typeface="Arial" panose="020B0604020202020204" pitchFamily="34" charset="0"/>
              <a:buChar char="•"/>
            </a:pPr>
            <a:r>
              <a:rPr lang="de-DE" dirty="0"/>
              <a:t>Datenerhebung (Umfrage, Beobachtung, Experiment)</a:t>
            </a:r>
          </a:p>
          <a:p>
            <a:pPr marL="285750" indent="-285750">
              <a:lnSpc>
                <a:spcPct val="100000"/>
              </a:lnSpc>
              <a:buFont typeface="Arial" panose="020B0604020202020204" pitchFamily="34" charset="0"/>
              <a:buChar char="•"/>
            </a:pPr>
            <a:r>
              <a:rPr lang="de-DE" dirty="0"/>
              <a:t>Darstellung und Analyse der gesammelten Daten</a:t>
            </a:r>
          </a:p>
          <a:p>
            <a:pPr marL="285750" indent="-285750">
              <a:lnSpc>
                <a:spcPct val="100000"/>
              </a:lnSpc>
              <a:buFont typeface="Arial" panose="020B0604020202020204" pitchFamily="34" charset="0"/>
              <a:buChar char="•"/>
            </a:pPr>
            <a:r>
              <a:rPr lang="de-DE" dirty="0"/>
              <a:t>Interpretation der Ergebnisse</a:t>
            </a:r>
          </a:p>
          <a:p>
            <a:pPr marL="285750" indent="-285750">
              <a:lnSpc>
                <a:spcPct val="100000"/>
              </a:lnSpc>
              <a:buFont typeface="Arial" panose="020B0604020202020204" pitchFamily="34" charset="0"/>
              <a:buChar char="•"/>
            </a:pPr>
            <a:r>
              <a:rPr lang="de-DE" dirty="0"/>
              <a:t>Dokumentation und Präsentation der Ergebnisse</a:t>
            </a:r>
          </a:p>
          <a:p>
            <a:r>
              <a:rPr lang="de-DE" dirty="0">
                <a:sym typeface="Wingdings" panose="05000000000000000000" pitchFamily="2" charset="2"/>
              </a:rPr>
              <a:t> Anregungen für die Umsetzung der einzelnen Phasen im Mathematikunterricht der Primarstufe</a:t>
            </a:r>
            <a:endParaRPr lang="de-DE" dirty="0"/>
          </a:p>
        </p:txBody>
      </p:sp>
      <p:sp>
        <p:nvSpPr>
          <p:cNvPr id="5" name="Date Placeholder 4">
            <a:extLst>
              <a:ext uri="{FF2B5EF4-FFF2-40B4-BE49-F238E27FC236}">
                <a16:creationId xmlns:a16="http://schemas.microsoft.com/office/drawing/2014/main" id="{3F134AA0-604D-D7BC-904C-9E13F0D1EAA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1FB80E39-30F6-BAD3-5DAE-8F7D1AAD0289}"/>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10" name="Text Placeholder 2">
            <a:extLst>
              <a:ext uri="{FF2B5EF4-FFF2-40B4-BE49-F238E27FC236}">
                <a16:creationId xmlns:a16="http://schemas.microsoft.com/office/drawing/2014/main" id="{8D5E0BD8-71E5-0A82-6723-E21BBF80246D}"/>
              </a:ext>
            </a:extLst>
          </p:cNvPr>
          <p:cNvSpPr txBox="1">
            <a:spLocks/>
          </p:cNvSpPr>
          <p:nvPr/>
        </p:nvSpPr>
        <p:spPr>
          <a:xfrm>
            <a:off x="1096266" y="1194030"/>
            <a:ext cx="787342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PARADIGMATISCH: DATENANALYSE-ZYKLUS </a:t>
            </a:r>
            <a:r>
              <a:rPr lang="de-DE" sz="1100" dirty="0">
                <a:solidFill>
                  <a:schemeClr val="tx1"/>
                </a:solidFill>
              </a:rPr>
              <a:t>nach Wild &amp; Pfannkuch (1999) </a:t>
            </a:r>
            <a:endParaRPr lang="de-DE" sz="1800" dirty="0">
              <a:solidFill>
                <a:schemeClr val="tx1"/>
              </a:solidFill>
            </a:endParaRPr>
          </a:p>
        </p:txBody>
      </p:sp>
    </p:spTree>
    <p:extLst>
      <p:ext uri="{BB962C8B-B14F-4D97-AF65-F5344CB8AC3E}">
        <p14:creationId xmlns:p14="http://schemas.microsoft.com/office/powerpoint/2010/main" val="2205013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EF4B-3FCD-C74F-CDE9-0F00EA2F1571}"/>
              </a:ext>
            </a:extLst>
          </p:cNvPr>
          <p:cNvSpPr>
            <a:spLocks noGrp="1"/>
          </p:cNvSpPr>
          <p:nvPr>
            <p:ph type="title"/>
          </p:nvPr>
        </p:nvSpPr>
        <p:spPr/>
        <p:txBody>
          <a:bodyPr/>
          <a:lstStyle/>
          <a:p>
            <a:r>
              <a:rPr lang="de-DE" dirty="0"/>
              <a:t>Datenanalyse-Zyklus</a:t>
            </a:r>
          </a:p>
        </p:txBody>
      </p:sp>
      <p:sp>
        <p:nvSpPr>
          <p:cNvPr id="5" name="Date Placeholder 4">
            <a:extLst>
              <a:ext uri="{FF2B5EF4-FFF2-40B4-BE49-F238E27FC236}">
                <a16:creationId xmlns:a16="http://schemas.microsoft.com/office/drawing/2014/main" id="{1334430C-CB24-9F86-7FD2-51EF7DA75F3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12FC9E99-6D2D-FD97-EEDF-33F515D3B7DE}"/>
              </a:ext>
            </a:extLst>
          </p:cNvPr>
          <p:cNvSpPr>
            <a:spLocks noGrp="1"/>
          </p:cNvSpPr>
          <p:nvPr>
            <p:ph type="sldNum" sz="quarter" idx="12"/>
          </p:nvPr>
        </p:nvSpPr>
        <p:spPr/>
        <p:txBody>
          <a:bodyPr/>
          <a:lstStyle/>
          <a:p>
            <a:fld id="{C3752B7C-18A9-864D-BBCB-54A9F41B5594}" type="slidenum">
              <a:rPr lang="de-DE" smtClean="0"/>
              <a:pPr/>
              <a:t>48</a:t>
            </a:fld>
            <a:endParaRPr lang="de-DE" dirty="0"/>
          </a:p>
        </p:txBody>
      </p:sp>
      <p:pic>
        <p:nvPicPr>
          <p:cNvPr id="7" name="Grafik 6">
            <a:extLst>
              <a:ext uri="{FF2B5EF4-FFF2-40B4-BE49-F238E27FC236}">
                <a16:creationId xmlns:a16="http://schemas.microsoft.com/office/drawing/2014/main" id="{FA5C5CB5-F5A0-0B36-AF56-62E6E1ED03B4}"/>
              </a:ext>
            </a:extLst>
          </p:cNvPr>
          <p:cNvPicPr/>
          <p:nvPr/>
        </p:nvPicPr>
        <p:blipFill>
          <a:blip r:embed="rId3"/>
          <a:stretch>
            <a:fillRect/>
          </a:stretch>
        </p:blipFill>
        <p:spPr>
          <a:xfrm>
            <a:off x="1181399" y="2357839"/>
            <a:ext cx="6810375" cy="3314997"/>
          </a:xfrm>
          <a:prstGeom prst="rect">
            <a:avLst/>
          </a:prstGeom>
        </p:spPr>
      </p:pic>
      <p:pic>
        <p:nvPicPr>
          <p:cNvPr id="8" name="Picture 4">
            <a:extLst>
              <a:ext uri="{FF2B5EF4-FFF2-40B4-BE49-F238E27FC236}">
                <a16:creationId xmlns:a16="http://schemas.microsoft.com/office/drawing/2014/main" id="{47E735B3-0493-F653-BE8A-B86528342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2" y="2339150"/>
            <a:ext cx="3114675"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a:extLst>
              <a:ext uri="{FF2B5EF4-FFF2-40B4-BE49-F238E27FC236}">
                <a16:creationId xmlns:a16="http://schemas.microsoft.com/office/drawing/2014/main" id="{27B511D8-34E2-10FE-4F39-3854C6894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6" y="3424609"/>
            <a:ext cx="3552825" cy="136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38284C11-3CDE-B7E9-993B-E764B85E4D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1993" y="1807533"/>
            <a:ext cx="4219575" cy="60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a:extLst>
              <a:ext uri="{FF2B5EF4-FFF2-40B4-BE49-F238E27FC236}">
                <a16:creationId xmlns:a16="http://schemas.microsoft.com/office/drawing/2014/main" id="{4F1D977A-FA4F-2C46-B4F2-44B5D37D83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3943" y="2671863"/>
            <a:ext cx="3857625"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28823602-190F-4D03-6707-DE166BE772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6264" y="4103094"/>
            <a:ext cx="459105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a16="http://schemas.microsoft.com/office/drawing/2014/main" id="{3BE4AD41-357C-CE9D-0C67-588463938F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1605" y="5047652"/>
            <a:ext cx="4503184" cy="71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a:extLst>
              <a:ext uri="{FF2B5EF4-FFF2-40B4-BE49-F238E27FC236}">
                <a16:creationId xmlns:a16="http://schemas.microsoft.com/office/drawing/2014/main" id="{53D638A4-5B1D-13A0-28CE-C3EDFC385D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3943" y="4921350"/>
            <a:ext cx="3914319" cy="964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a:extLst>
              <a:ext uri="{FF2B5EF4-FFF2-40B4-BE49-F238E27FC236}">
                <a16:creationId xmlns:a16="http://schemas.microsoft.com/office/drawing/2014/main" id="{C40B6390-0CD5-1052-705B-93025BF141F4}"/>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PROBLEMSTELLUNG, ENTWICKLUNG EINER (STAT.) FRAGESTELLUNG</a:t>
            </a:r>
          </a:p>
        </p:txBody>
      </p:sp>
    </p:spTree>
    <p:extLst>
      <p:ext uri="{BB962C8B-B14F-4D97-AF65-F5344CB8AC3E}">
        <p14:creationId xmlns:p14="http://schemas.microsoft.com/office/powerpoint/2010/main" val="30205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B628-4AC1-85C9-43E8-C0486A70A7AC}"/>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FD8BB231-A485-C730-FCA7-1BA8A0E0F1F4}"/>
              </a:ext>
            </a:extLst>
          </p:cNvPr>
          <p:cNvSpPr>
            <a:spLocks noGrp="1"/>
          </p:cNvSpPr>
          <p:nvPr>
            <p:ph idx="1"/>
          </p:nvPr>
        </p:nvSpPr>
        <p:spPr/>
        <p:txBody>
          <a:bodyPr/>
          <a:lstStyle/>
          <a:p>
            <a:pPr>
              <a:lnSpc>
                <a:spcPct val="100000"/>
              </a:lnSpc>
            </a:pPr>
            <a:r>
              <a:rPr lang="de-DE" b="1" dirty="0"/>
              <a:t>„Forschungsfrage“ (Statistische Fragestellung )</a:t>
            </a:r>
          </a:p>
          <a:p>
            <a:pPr>
              <a:lnSpc>
                <a:spcPct val="100000"/>
              </a:lnSpc>
            </a:pPr>
            <a:r>
              <a:rPr lang="de-DE" dirty="0"/>
              <a:t>Wie unterscheidet sich der Umfang der </a:t>
            </a:r>
            <a:r>
              <a:rPr lang="de-DE" dirty="0" err="1"/>
              <a:t>Tabletnutzung</a:t>
            </a:r>
            <a:r>
              <a:rPr lang="de-DE" dirty="0"/>
              <a:t> zwischen Jungen und Mädchen in Stunden pro Tag? </a:t>
            </a:r>
          </a:p>
          <a:p>
            <a:pPr>
              <a:lnSpc>
                <a:spcPct val="100000"/>
              </a:lnSpc>
            </a:pPr>
            <a:endParaRPr lang="de-DE" b="1" dirty="0"/>
          </a:p>
          <a:p>
            <a:pPr>
              <a:lnSpc>
                <a:spcPct val="100000"/>
              </a:lnSpc>
            </a:pPr>
            <a:r>
              <a:rPr lang="de-DE" b="1" dirty="0"/>
              <a:t>„Fragebogenfrage(n)“ (Frage für die Datenerhebung)</a:t>
            </a:r>
          </a:p>
          <a:p>
            <a:pPr>
              <a:lnSpc>
                <a:spcPct val="100000"/>
              </a:lnSpc>
            </a:pPr>
            <a:r>
              <a:rPr lang="de-DE" dirty="0"/>
              <a:t>Wie viele Stunden nutzt du am Tag dein Tablet?</a:t>
            </a:r>
          </a:p>
          <a:p>
            <a:pPr>
              <a:lnSpc>
                <a:spcPct val="100000"/>
              </a:lnSpc>
            </a:pPr>
            <a:r>
              <a:rPr lang="de-DE" dirty="0"/>
              <a:t>Bist du ein Junge oder ein Mädchen?</a:t>
            </a:r>
          </a:p>
          <a:p>
            <a:endParaRPr lang="de-DE" dirty="0"/>
          </a:p>
        </p:txBody>
      </p:sp>
      <p:sp>
        <p:nvSpPr>
          <p:cNvPr id="5" name="Date Placeholder 4">
            <a:extLst>
              <a:ext uri="{FF2B5EF4-FFF2-40B4-BE49-F238E27FC236}">
                <a16:creationId xmlns:a16="http://schemas.microsoft.com/office/drawing/2014/main" id="{2D81FF64-6818-5230-A5F0-DD8F534A42F3}"/>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2A13E724-BC0C-F753-1421-DED6C5E0A2D0}"/>
              </a:ext>
            </a:extLst>
          </p:cNvPr>
          <p:cNvSpPr>
            <a:spLocks noGrp="1"/>
          </p:cNvSpPr>
          <p:nvPr>
            <p:ph type="sldNum" sz="quarter" idx="12"/>
          </p:nvPr>
        </p:nvSpPr>
        <p:spPr/>
        <p:txBody>
          <a:bodyPr/>
          <a:lstStyle/>
          <a:p>
            <a:fld id="{C3752B7C-18A9-864D-BBCB-54A9F41B5594}" type="slidenum">
              <a:rPr lang="de-DE" smtClean="0"/>
              <a:pPr/>
              <a:t>49</a:t>
            </a:fld>
            <a:endParaRPr lang="de-DE" dirty="0"/>
          </a:p>
        </p:txBody>
      </p:sp>
      <p:sp>
        <p:nvSpPr>
          <p:cNvPr id="7" name="Text Placeholder 2">
            <a:extLst>
              <a:ext uri="{FF2B5EF4-FFF2-40B4-BE49-F238E27FC236}">
                <a16:creationId xmlns:a16="http://schemas.microsoft.com/office/drawing/2014/main" id="{9A419AAE-06A4-81E2-B121-030634AF940C}"/>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PROBLEMSTELLUNG, ENTWICKLUNG EINER (STAT.) FRAGESTELLUNG</a:t>
            </a:r>
          </a:p>
        </p:txBody>
      </p:sp>
    </p:spTree>
    <p:extLst>
      <p:ext uri="{BB962C8B-B14F-4D97-AF65-F5344CB8AC3E}">
        <p14:creationId xmlns:p14="http://schemas.microsoft.com/office/powerpoint/2010/main" val="4021431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1E0B8-E6D7-C38D-DBD0-32BF69566D76}"/>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E6FA7E72-D68C-A55B-C1EC-620705608BB7}"/>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9DD0FFCD-DF81-534F-337B-F3BD09E9E4BA}"/>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5" name="Textplatzhalter 4">
            <a:extLst>
              <a:ext uri="{FF2B5EF4-FFF2-40B4-BE49-F238E27FC236}">
                <a16:creationId xmlns:a16="http://schemas.microsoft.com/office/drawing/2014/main" id="{8B692A9F-9D41-B6E2-AF3F-11439E01BAE7}"/>
              </a:ext>
            </a:extLst>
          </p:cNvPr>
          <p:cNvSpPr>
            <a:spLocks noGrp="1"/>
          </p:cNvSpPr>
          <p:nvPr>
            <p:ph type="body" sz="quarter" idx="13"/>
          </p:nvPr>
        </p:nvSpPr>
        <p:spPr/>
        <p:txBody>
          <a:bodyPr/>
          <a:lstStyle/>
          <a:p>
            <a:r>
              <a:rPr lang="de-DE" dirty="0"/>
              <a:t>GRUNDIDEE DES MODULS</a:t>
            </a:r>
          </a:p>
          <a:p>
            <a:endParaRPr lang="de-DE" dirty="0"/>
          </a:p>
        </p:txBody>
      </p:sp>
      <p:sp>
        <p:nvSpPr>
          <p:cNvPr id="6" name="Inhaltsplatzhalter 5">
            <a:extLst>
              <a:ext uri="{FF2B5EF4-FFF2-40B4-BE49-F238E27FC236}">
                <a16:creationId xmlns:a16="http://schemas.microsoft.com/office/drawing/2014/main" id="{B47CD400-7A5B-8517-326A-92FB3506E0CA}"/>
              </a:ext>
            </a:extLst>
          </p:cNvPr>
          <p:cNvSpPr>
            <a:spLocks noGrp="1"/>
          </p:cNvSpPr>
          <p:nvPr>
            <p:ph idx="1"/>
          </p:nvPr>
        </p:nvSpPr>
        <p:spPr/>
        <p:txBody>
          <a:bodyPr/>
          <a:lstStyle/>
          <a:p>
            <a:pPr>
              <a:tabLst>
                <a:tab pos="6350000" algn="l"/>
              </a:tabLst>
            </a:pPr>
            <a:r>
              <a:rPr lang="de-DE" sz="1400" dirty="0">
                <a:ea typeface="ＭＳ Ｐゴシック" panose="020B0600070205080204" pitchFamily="34" charset="-128"/>
              </a:rPr>
              <a:t>Beginnend mit dem Erleben erster Datenoperationen wie Sortieren und Ordnen kann statistisches Denken bereits im Anfangsunterricht angebahnt und in den weiteren Jahrgangsstufen spiralförmig weiterentwickelt werden. Digitale Werkzeuge können hier aufbauend auf physische Materialien als nützliche Begleitinstrumente in den Unterricht integriert werden. Im Bereich der Datenanalyse kann beispielsweise die Software CODAP bereits jungen </a:t>
            </a:r>
            <a:r>
              <a:rPr lang="de-DE" sz="1400" dirty="0" err="1">
                <a:ea typeface="ＭＳ Ｐゴシック" panose="020B0600070205080204" pitchFamily="34" charset="-128"/>
              </a:rPr>
              <a:t>Schüler:innen</a:t>
            </a:r>
            <a:r>
              <a:rPr lang="de-DE" sz="1400" dirty="0">
                <a:ea typeface="ＭＳ Ｐゴシック" panose="020B0600070205080204" pitchFamily="34" charset="-128"/>
              </a:rPr>
              <a:t> ermöglichen, Daten auf verschiedenen Repräsentationsebenen zu strukturieren und erste Explorationen in umfassenden Datensätzen durchzuführen. Für einen Zugang zum datenorientierten Wahrscheinlichkeitsbegriff hält beispielsweise die Software </a:t>
            </a:r>
            <a:r>
              <a:rPr lang="de-DE" sz="1400" dirty="0" err="1">
                <a:ea typeface="ＭＳ Ｐゴシック" panose="020B0600070205080204" pitchFamily="34" charset="-128"/>
              </a:rPr>
              <a:t>TinkerPlots</a:t>
            </a:r>
            <a:r>
              <a:rPr lang="de-DE" sz="1400" dirty="0">
                <a:ea typeface="ＭＳ Ｐゴシック" panose="020B0600070205080204" pitchFamily="34" charset="-128"/>
              </a:rPr>
              <a:t> eine sogenannte Zufallsmaschine zur Simulation ein- und mehrstufiger Zufallsexperimente bereit.</a:t>
            </a:r>
            <a:endParaRPr lang="de-DE" sz="1400" baseline="0" dirty="0">
              <a:solidFill>
                <a:srgbClr val="FF0000"/>
              </a:solidFill>
            </a:endParaRPr>
          </a:p>
        </p:txBody>
      </p:sp>
    </p:spTree>
    <p:extLst>
      <p:ext uri="{BB962C8B-B14F-4D97-AF65-F5344CB8AC3E}">
        <p14:creationId xmlns:p14="http://schemas.microsoft.com/office/powerpoint/2010/main" val="2784572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84F2-92C1-B44A-8AF1-D02F75B430F9}"/>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C92ADC52-DCEB-C4D0-0D48-711140B9E35A}"/>
              </a:ext>
            </a:extLst>
          </p:cNvPr>
          <p:cNvSpPr>
            <a:spLocks noGrp="1"/>
          </p:cNvSpPr>
          <p:nvPr>
            <p:ph idx="1"/>
          </p:nvPr>
        </p:nvSpPr>
        <p:spPr/>
        <p:txBody>
          <a:bodyPr/>
          <a:lstStyle/>
          <a:p>
            <a:pPr>
              <a:lnSpc>
                <a:spcPct val="100000"/>
              </a:lnSpc>
            </a:pPr>
            <a:r>
              <a:rPr lang="de-DE" sz="1600" b="1" dirty="0"/>
              <a:t>Welche Merkmale sind in der Fragestellung enthalten?</a:t>
            </a:r>
          </a:p>
          <a:p>
            <a:pPr marL="285750" indent="-285750">
              <a:lnSpc>
                <a:spcPct val="100000"/>
              </a:lnSpc>
              <a:buFont typeface="Arial" panose="020B0604020202020204" pitchFamily="34" charset="0"/>
              <a:buChar char="•"/>
            </a:pPr>
            <a:r>
              <a:rPr lang="de-DE" sz="1600" dirty="0"/>
              <a:t>Kategoriale Merkmale (wie Geschlecht, Augenfarbe, Verkehrsmittel zur Schule, …)</a:t>
            </a:r>
          </a:p>
          <a:p>
            <a:pPr marL="285750" indent="-285750">
              <a:lnSpc>
                <a:spcPct val="100000"/>
              </a:lnSpc>
              <a:buFont typeface="Arial" panose="020B0604020202020204" pitchFamily="34" charset="0"/>
              <a:buChar char="•"/>
            </a:pPr>
            <a:r>
              <a:rPr lang="de-DE" sz="1600" dirty="0"/>
              <a:t>Numerische Merkmale (wie Körpergröße, Zeit am Tablet pro Tag in Stunden, Anzahl Kontakte auf dem Smartphone, …)</a:t>
            </a:r>
          </a:p>
          <a:p>
            <a:pPr>
              <a:lnSpc>
                <a:spcPct val="100000"/>
              </a:lnSpc>
            </a:pPr>
            <a:r>
              <a:rPr lang="de-DE" sz="1600" b="1" dirty="0"/>
              <a:t>Wie viele Merkmale sind in der Fragestellung enthalten?</a:t>
            </a:r>
          </a:p>
          <a:p>
            <a:pPr marL="285750" indent="-285750">
              <a:lnSpc>
                <a:spcPct val="100000"/>
              </a:lnSpc>
              <a:buFont typeface="Arial" panose="020B0604020202020204" pitchFamily="34" charset="0"/>
              <a:buChar char="•"/>
            </a:pPr>
            <a:r>
              <a:rPr lang="de-DE" sz="1600" dirty="0"/>
              <a:t>Ein Merkmal (z.B. kategorial, „Wie kommen die Kinder in unserer Klasse zur Schule?“, Merkmal: </a:t>
            </a:r>
            <a:r>
              <a:rPr lang="de-DE" sz="1600" dirty="0" err="1"/>
              <a:t>Wie_zur_Schule</a:t>
            </a:r>
            <a:r>
              <a:rPr lang="de-DE" sz="1600" dirty="0"/>
              <a:t>)</a:t>
            </a:r>
          </a:p>
          <a:p>
            <a:pPr marL="285750" indent="-285750">
              <a:lnSpc>
                <a:spcPct val="100000"/>
              </a:lnSpc>
              <a:buFont typeface="Arial" panose="020B0604020202020204" pitchFamily="34" charset="0"/>
              <a:buChar char="•"/>
            </a:pPr>
            <a:r>
              <a:rPr lang="de-DE" sz="1600" dirty="0"/>
              <a:t>Zwei Merkmale (z.B. kategorial vs. kategorial: „Haben Jungen oder eher Mädchen ein Haustier?“, Merkmale: Geschlecht, Haustier) </a:t>
            </a:r>
          </a:p>
          <a:p>
            <a:pPr marL="285750" indent="-285750">
              <a:lnSpc>
                <a:spcPct val="100000"/>
              </a:lnSpc>
              <a:buFont typeface="Arial" panose="020B0604020202020204" pitchFamily="34" charset="0"/>
              <a:buChar char="•"/>
            </a:pPr>
            <a:r>
              <a:rPr lang="de-DE" sz="1600" dirty="0"/>
              <a:t>Zwei Merkmale (z.B. kategorial vs. numerisch: „Wie unterscheiden sich die Buskinder und die Fahrradkinder in der Zeit die sie zur Schule benötigen?“, Merkmale: </a:t>
            </a:r>
            <a:r>
              <a:rPr lang="de-DE" sz="1600" dirty="0" err="1"/>
              <a:t>Wie_zur_Schule</a:t>
            </a:r>
            <a:r>
              <a:rPr lang="de-DE" sz="1600" dirty="0"/>
              <a:t>, </a:t>
            </a:r>
            <a:r>
              <a:rPr lang="de-DE" sz="1600" dirty="0" err="1"/>
              <a:t>Zeit_zur_Schule</a:t>
            </a:r>
            <a:r>
              <a:rPr lang="de-DE" sz="1600" dirty="0"/>
              <a:t>) </a:t>
            </a:r>
          </a:p>
          <a:p>
            <a:endParaRPr lang="de-DE" sz="1600" dirty="0"/>
          </a:p>
        </p:txBody>
      </p:sp>
      <p:sp>
        <p:nvSpPr>
          <p:cNvPr id="5" name="Date Placeholder 4">
            <a:extLst>
              <a:ext uri="{FF2B5EF4-FFF2-40B4-BE49-F238E27FC236}">
                <a16:creationId xmlns:a16="http://schemas.microsoft.com/office/drawing/2014/main" id="{D6D6AECC-AF3E-0874-977C-11F4072C572B}"/>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6C3E819C-B824-336C-3932-B915B460EE56}"/>
              </a:ext>
            </a:extLst>
          </p:cNvPr>
          <p:cNvSpPr>
            <a:spLocks noGrp="1"/>
          </p:cNvSpPr>
          <p:nvPr>
            <p:ph type="sldNum" sz="quarter" idx="12"/>
          </p:nvPr>
        </p:nvSpPr>
        <p:spPr/>
        <p:txBody>
          <a:bodyPr/>
          <a:lstStyle/>
          <a:p>
            <a:fld id="{C3752B7C-18A9-864D-BBCB-54A9F41B5594}" type="slidenum">
              <a:rPr lang="de-DE" smtClean="0"/>
              <a:pPr/>
              <a:t>50</a:t>
            </a:fld>
            <a:endParaRPr lang="de-DE" dirty="0"/>
          </a:p>
        </p:txBody>
      </p:sp>
      <p:sp>
        <p:nvSpPr>
          <p:cNvPr id="8" name="TextBox 7">
            <a:extLst>
              <a:ext uri="{FF2B5EF4-FFF2-40B4-BE49-F238E27FC236}">
                <a16:creationId xmlns:a16="http://schemas.microsoft.com/office/drawing/2014/main" id="{3423802A-B46A-2B69-EACD-94D423830E77}"/>
              </a:ext>
            </a:extLst>
          </p:cNvPr>
          <p:cNvSpPr txBox="1"/>
          <p:nvPr/>
        </p:nvSpPr>
        <p:spPr>
          <a:xfrm>
            <a:off x="1721481" y="5890478"/>
            <a:ext cx="7019882" cy="276999"/>
          </a:xfrm>
          <a:prstGeom prst="rect">
            <a:avLst/>
          </a:prstGeom>
          <a:noFill/>
        </p:spPr>
        <p:txBody>
          <a:bodyPr wrap="square" rtlCol="0">
            <a:spAutoFit/>
          </a:bodyPr>
          <a:lstStyle/>
          <a:p>
            <a:pPr algn="r"/>
            <a:r>
              <a:rPr lang="de-DE" sz="1200" dirty="0"/>
              <a:t>(vgl. Frischemeier &amp; </a:t>
            </a:r>
            <a:r>
              <a:rPr lang="de-DE" sz="1200" dirty="0" err="1"/>
              <a:t>Leavy</a:t>
            </a:r>
            <a:r>
              <a:rPr lang="de-DE" sz="1200" dirty="0"/>
              <a:t>, 2020)</a:t>
            </a:r>
          </a:p>
        </p:txBody>
      </p:sp>
      <p:sp>
        <p:nvSpPr>
          <p:cNvPr id="10" name="Text Placeholder 2">
            <a:extLst>
              <a:ext uri="{FF2B5EF4-FFF2-40B4-BE49-F238E27FC236}">
                <a16:creationId xmlns:a16="http://schemas.microsoft.com/office/drawing/2014/main" id="{A4CB065D-B8E0-9EAD-B4A8-6753B588FEA1}"/>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PROBLEMSTELLUNG, ENTWICKLUNG EINER (STAT.) FRAGESTELLUNG</a:t>
            </a:r>
          </a:p>
        </p:txBody>
      </p:sp>
    </p:spTree>
    <p:extLst>
      <p:ext uri="{BB962C8B-B14F-4D97-AF65-F5344CB8AC3E}">
        <p14:creationId xmlns:p14="http://schemas.microsoft.com/office/powerpoint/2010/main" val="26825933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84F2-92C1-B44A-8AF1-D02F75B430F9}"/>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C92ADC52-DCEB-C4D0-0D48-711140B9E35A}"/>
              </a:ext>
            </a:extLst>
          </p:cNvPr>
          <p:cNvSpPr>
            <a:spLocks noGrp="1"/>
          </p:cNvSpPr>
          <p:nvPr>
            <p:ph idx="1"/>
          </p:nvPr>
        </p:nvSpPr>
        <p:spPr/>
        <p:txBody>
          <a:bodyPr/>
          <a:lstStyle/>
          <a:p>
            <a:pPr>
              <a:lnSpc>
                <a:spcPct val="100000"/>
              </a:lnSpc>
            </a:pPr>
            <a:r>
              <a:rPr lang="de-DE" sz="1600" b="1" dirty="0"/>
              <a:t>Wie ist die Qualität der Fragestellung?</a:t>
            </a:r>
          </a:p>
          <a:p>
            <a:pPr marL="285750" indent="-285750">
              <a:lnSpc>
                <a:spcPct val="100000"/>
              </a:lnSpc>
              <a:buFont typeface="Arial" panose="020B0604020202020204" pitchFamily="34" charset="0"/>
              <a:buChar char="•"/>
            </a:pPr>
            <a:r>
              <a:rPr lang="de-DE" sz="1600" dirty="0"/>
              <a:t>„Wie viele“-Fragen, z.B. „Wie viele Kinder spielen Fußball?“</a:t>
            </a:r>
          </a:p>
          <a:p>
            <a:pPr marL="285750" indent="-285750">
              <a:lnSpc>
                <a:spcPct val="100000"/>
              </a:lnSpc>
              <a:buFont typeface="Arial" panose="020B0604020202020204" pitchFamily="34" charset="0"/>
              <a:buChar char="•"/>
            </a:pPr>
            <a:r>
              <a:rPr lang="de-DE" sz="1600" dirty="0"/>
              <a:t>„Ja/Nein“-Fragen, z.B. „Sind Jungen oder Mädchen größer?“</a:t>
            </a:r>
          </a:p>
          <a:p>
            <a:pPr marL="285750" indent="-285750">
              <a:lnSpc>
                <a:spcPct val="100000"/>
              </a:lnSpc>
              <a:buFont typeface="Arial" panose="020B0604020202020204" pitchFamily="34" charset="0"/>
              <a:buChar char="•"/>
            </a:pPr>
            <a:r>
              <a:rPr lang="de-DE" sz="1600" dirty="0"/>
              <a:t>Verteilungsfragen, z.B. „Wie ist die Verteilung des Merkmals Verkehrsmittel zur Schule in unserer Klasse?“</a:t>
            </a:r>
          </a:p>
          <a:p>
            <a:pPr marL="285750" indent="-285750">
              <a:lnSpc>
                <a:spcPct val="100000"/>
              </a:lnSpc>
              <a:buFont typeface="Arial" panose="020B0604020202020204" pitchFamily="34" charset="0"/>
              <a:buChar char="•"/>
            </a:pPr>
            <a:r>
              <a:rPr lang="de-DE" sz="1600" dirty="0"/>
              <a:t>Unterschiedsfragen, z.B. „Wie unterscheiden sich die Buskinder und die Fahrradkinder bei der Zeit die sie zur Schule benötigen?“</a:t>
            </a:r>
          </a:p>
          <a:p>
            <a:pPr marL="285750" indent="-285750">
              <a:lnSpc>
                <a:spcPct val="100000"/>
              </a:lnSpc>
              <a:buFont typeface="Arial" panose="020B0604020202020204" pitchFamily="34" charset="0"/>
              <a:buChar char="•"/>
            </a:pPr>
            <a:r>
              <a:rPr lang="de-DE" sz="1600" dirty="0"/>
              <a:t>Offene Fragen, z.B. „Welche Unterschiede in ihrem Freizeitverhalten gibt es zwischen den Dritt- und Viertklässlern?“</a:t>
            </a:r>
          </a:p>
        </p:txBody>
      </p:sp>
      <p:sp>
        <p:nvSpPr>
          <p:cNvPr id="5" name="Date Placeholder 4">
            <a:extLst>
              <a:ext uri="{FF2B5EF4-FFF2-40B4-BE49-F238E27FC236}">
                <a16:creationId xmlns:a16="http://schemas.microsoft.com/office/drawing/2014/main" id="{D6D6AECC-AF3E-0874-977C-11F4072C572B}"/>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6C3E819C-B824-336C-3932-B915B460EE56}"/>
              </a:ext>
            </a:extLst>
          </p:cNvPr>
          <p:cNvSpPr>
            <a:spLocks noGrp="1"/>
          </p:cNvSpPr>
          <p:nvPr>
            <p:ph type="sldNum" sz="quarter" idx="12"/>
          </p:nvPr>
        </p:nvSpPr>
        <p:spPr/>
        <p:txBody>
          <a:bodyPr/>
          <a:lstStyle/>
          <a:p>
            <a:fld id="{C3752B7C-18A9-864D-BBCB-54A9F41B5594}" type="slidenum">
              <a:rPr lang="de-DE" smtClean="0"/>
              <a:pPr/>
              <a:t>51</a:t>
            </a:fld>
            <a:endParaRPr lang="de-DE" dirty="0"/>
          </a:p>
        </p:txBody>
      </p:sp>
      <p:sp>
        <p:nvSpPr>
          <p:cNvPr id="7" name="TextBox 7">
            <a:extLst>
              <a:ext uri="{FF2B5EF4-FFF2-40B4-BE49-F238E27FC236}">
                <a16:creationId xmlns:a16="http://schemas.microsoft.com/office/drawing/2014/main" id="{F65BF3C1-AF6B-FBF7-4993-BFB60B7C4B55}"/>
              </a:ext>
            </a:extLst>
          </p:cNvPr>
          <p:cNvSpPr txBox="1"/>
          <p:nvPr/>
        </p:nvSpPr>
        <p:spPr>
          <a:xfrm>
            <a:off x="1721481" y="5890478"/>
            <a:ext cx="7019882" cy="276999"/>
          </a:xfrm>
          <a:prstGeom prst="rect">
            <a:avLst/>
          </a:prstGeom>
          <a:noFill/>
        </p:spPr>
        <p:txBody>
          <a:bodyPr wrap="square" rtlCol="0">
            <a:spAutoFit/>
          </a:bodyPr>
          <a:lstStyle/>
          <a:p>
            <a:pPr algn="r"/>
            <a:r>
              <a:rPr lang="de-DE" sz="1200" dirty="0"/>
              <a:t>(vgl. Frischemeier &amp; </a:t>
            </a:r>
            <a:r>
              <a:rPr lang="de-DE" sz="1200" dirty="0" err="1"/>
              <a:t>Leavy</a:t>
            </a:r>
            <a:r>
              <a:rPr lang="de-DE" sz="1200" dirty="0"/>
              <a:t>, 2020)</a:t>
            </a:r>
          </a:p>
        </p:txBody>
      </p:sp>
      <p:sp>
        <p:nvSpPr>
          <p:cNvPr id="10" name="Text Placeholder 2">
            <a:extLst>
              <a:ext uri="{FF2B5EF4-FFF2-40B4-BE49-F238E27FC236}">
                <a16:creationId xmlns:a16="http://schemas.microsoft.com/office/drawing/2014/main" id="{4BC9E7CB-B2B7-D925-5C14-A27F5C05EC13}"/>
              </a:ext>
            </a:extLst>
          </p:cNvPr>
          <p:cNvSpPr txBox="1">
            <a:spLocks noGrp="1"/>
          </p:cNvSpPr>
          <p:nvPr>
            <p:ph type="body" sz="quarter" idx="13"/>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PROBLEMSTELLUNG, ENTWICKLUNG EINER (STAT.) FRAGESTELLUNG</a:t>
            </a:r>
          </a:p>
        </p:txBody>
      </p:sp>
    </p:spTree>
    <p:extLst>
      <p:ext uri="{BB962C8B-B14F-4D97-AF65-F5344CB8AC3E}">
        <p14:creationId xmlns:p14="http://schemas.microsoft.com/office/powerpoint/2010/main" val="762494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DFDC170-3F37-BD79-468B-391B08239AA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720A7690-2279-3F0B-4411-0A907FDF0684}"/>
              </a:ext>
            </a:extLst>
          </p:cNvPr>
          <p:cNvSpPr>
            <a:spLocks noGrp="1"/>
          </p:cNvSpPr>
          <p:nvPr>
            <p:ph type="sldNum" sz="quarter" idx="12"/>
          </p:nvPr>
        </p:nvSpPr>
        <p:spPr/>
        <p:txBody>
          <a:bodyPr/>
          <a:lstStyle/>
          <a:p>
            <a:fld id="{C3752B7C-18A9-864D-BBCB-54A9F41B5594}" type="slidenum">
              <a:rPr lang="de-DE" smtClean="0"/>
              <a:pPr/>
              <a:t>52</a:t>
            </a:fld>
            <a:endParaRPr lang="de-DE" dirty="0"/>
          </a:p>
        </p:txBody>
      </p:sp>
      <p:sp>
        <p:nvSpPr>
          <p:cNvPr id="5" name="Textplatzhalter 4">
            <a:extLst>
              <a:ext uri="{FF2B5EF4-FFF2-40B4-BE49-F238E27FC236}">
                <a16:creationId xmlns:a16="http://schemas.microsoft.com/office/drawing/2014/main" id="{F308F2D7-536E-187A-87E0-39DF00843101}"/>
              </a:ext>
            </a:extLst>
          </p:cNvPr>
          <p:cNvSpPr>
            <a:spLocks noGrp="1"/>
          </p:cNvSpPr>
          <p:nvPr>
            <p:ph type="body" sz="quarter" idx="13"/>
          </p:nvPr>
        </p:nvSpPr>
        <p:spPr/>
        <p:txBody>
          <a:bodyPr/>
          <a:lstStyle/>
          <a:p>
            <a:r>
              <a:rPr lang="de-DE" dirty="0"/>
              <a:t>ANMERKUNGEN ZUR AKTIVITÄT AUF DER FOLIE 53</a:t>
            </a:r>
          </a:p>
        </p:txBody>
      </p:sp>
      <p:sp>
        <p:nvSpPr>
          <p:cNvPr id="6" name="Inhaltsplatzhalter 5">
            <a:extLst>
              <a:ext uri="{FF2B5EF4-FFF2-40B4-BE49-F238E27FC236}">
                <a16:creationId xmlns:a16="http://schemas.microsoft.com/office/drawing/2014/main" id="{55DA6395-68B6-DFEE-8031-BC5253979A57}"/>
              </a:ext>
            </a:extLst>
          </p:cNvPr>
          <p:cNvSpPr>
            <a:spLocks noGrp="1"/>
          </p:cNvSpPr>
          <p:nvPr>
            <p:ph idx="1"/>
          </p:nvPr>
        </p:nvSpPr>
        <p:spPr/>
        <p:txBody>
          <a:bodyPr>
            <a:normAutofit/>
          </a:bodyPr>
          <a:lstStyle/>
          <a:p>
            <a:pPr>
              <a:lnSpc>
                <a:spcPct val="100000"/>
              </a:lnSpc>
              <a:spcBef>
                <a:spcPts val="600"/>
              </a:spcBef>
            </a:pPr>
            <a:r>
              <a:rPr lang="de-DE" sz="1400" b="1" dirty="0"/>
              <a:t>Ziel: </a:t>
            </a:r>
            <a:r>
              <a:rPr lang="de-DE" sz="1400" dirty="0"/>
              <a:t>Sensibilisierung für die Wichtigkeit statistischer Fragestellungen. Einblicke in die Komplexität statistischer Fragestellungen.</a:t>
            </a:r>
          </a:p>
          <a:p>
            <a:pPr>
              <a:lnSpc>
                <a:spcPct val="100000"/>
              </a:lnSpc>
              <a:spcBef>
                <a:spcPts val="600"/>
              </a:spcBef>
            </a:pPr>
            <a:r>
              <a:rPr lang="de-DE" sz="1400" b="1" dirty="0"/>
              <a:t>Hinweise zur Durchführung:  </a:t>
            </a:r>
          </a:p>
          <a:p>
            <a:pPr>
              <a:lnSpc>
                <a:spcPct val="100000"/>
              </a:lnSpc>
              <a:spcBef>
                <a:spcPts val="600"/>
              </a:spcBef>
            </a:pPr>
            <a:r>
              <a:rPr lang="de-DE" sz="1400" b="0" i="0" u="none" strike="noStrike" dirty="0">
                <a:solidFill>
                  <a:srgbClr val="000000"/>
                </a:solidFill>
                <a:effectLst/>
              </a:rPr>
              <a:t>Es sollen selbst statistische Fragestellungen generiert und in CODAP exploriert werden</a:t>
            </a:r>
            <a:r>
              <a:rPr lang="de-DE" sz="1200" b="0" i="0" u="none" strike="noStrike" dirty="0">
                <a:solidFill>
                  <a:srgbClr val="000000"/>
                </a:solidFill>
                <a:effectLst/>
              </a:rPr>
              <a:t>.</a:t>
            </a:r>
            <a:endParaRPr lang="de-DE" sz="1200" dirty="0"/>
          </a:p>
          <a:p>
            <a:pPr>
              <a:lnSpc>
                <a:spcPct val="100000"/>
              </a:lnSpc>
              <a:spcBef>
                <a:spcPts val="600"/>
              </a:spcBef>
            </a:pPr>
            <a:endParaRPr lang="de-DE" altLang="de-DE" sz="120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el 6">
            <a:extLst>
              <a:ext uri="{FF2B5EF4-FFF2-40B4-BE49-F238E27FC236}">
                <a16:creationId xmlns:a16="http://schemas.microsoft.com/office/drawing/2014/main" id="{D9466CFA-9116-BE0E-E9E9-D38445038DAC}"/>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2585957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12563-1ABF-BCB7-E9DC-35310258E823}"/>
              </a:ext>
            </a:extLst>
          </p:cNvPr>
          <p:cNvSpPr>
            <a:spLocks noGrp="1"/>
          </p:cNvSpPr>
          <p:nvPr>
            <p:ph type="title"/>
          </p:nvPr>
        </p:nvSpPr>
        <p:spPr/>
        <p:txBody>
          <a:bodyPr/>
          <a:lstStyle/>
          <a:p>
            <a:r>
              <a:rPr lang="de-DE" dirty="0"/>
              <a:t>Datenanalyse-Zyklus</a:t>
            </a:r>
          </a:p>
        </p:txBody>
      </p:sp>
      <p:sp>
        <p:nvSpPr>
          <p:cNvPr id="4" name="Text Placeholder 3">
            <a:extLst>
              <a:ext uri="{FF2B5EF4-FFF2-40B4-BE49-F238E27FC236}">
                <a16:creationId xmlns:a16="http://schemas.microsoft.com/office/drawing/2014/main" id="{D2A55B10-6C7D-6751-14D9-BF8F47357164}"/>
              </a:ext>
            </a:extLst>
          </p:cNvPr>
          <p:cNvSpPr>
            <a:spLocks noGrp="1"/>
          </p:cNvSpPr>
          <p:nvPr>
            <p:ph type="body" sz="quarter" idx="14"/>
          </p:nvPr>
        </p:nvSpPr>
        <p:spPr>
          <a:xfrm>
            <a:off x="1666925" y="1767840"/>
            <a:ext cx="7105899" cy="4330437"/>
          </a:xfrm>
        </p:spPr>
        <p:txBody>
          <a:bodyPr>
            <a:normAutofit/>
          </a:bodyPr>
          <a:lstStyle/>
          <a:p>
            <a:r>
              <a:rPr lang="de-DE" dirty="0"/>
              <a:t>Erstellen Sie selbst einige Fragestellungen, die Sie im Datensatz „</a:t>
            </a:r>
            <a:r>
              <a:rPr lang="de-DE" dirty="0" err="1"/>
              <a:t>Grundschüler:innen</a:t>
            </a:r>
            <a:r>
              <a:rPr lang="de-DE" dirty="0"/>
              <a:t> NRW“ untersuchen möchten.</a:t>
            </a:r>
          </a:p>
          <a:p>
            <a:endParaRPr lang="de-DE" dirty="0"/>
          </a:p>
          <a:p>
            <a:r>
              <a:rPr lang="de-DE" dirty="0"/>
              <a:t>Untersuchen Sie Ihre eigene Fragestellung im Datensatz „</a:t>
            </a:r>
            <a:r>
              <a:rPr lang="de-DE" dirty="0" err="1"/>
              <a:t>Grundschüler:innen</a:t>
            </a:r>
            <a:r>
              <a:rPr lang="de-DE" dirty="0"/>
              <a:t> NRW“ in CODAP:</a:t>
            </a:r>
          </a:p>
          <a:p>
            <a:r>
              <a:rPr lang="de-DE" sz="2400" u="sng" dirty="0">
                <a:solidFill>
                  <a:srgbClr val="327D87"/>
                </a:solidFill>
              </a:rPr>
              <a:t>http://</a:t>
            </a:r>
            <a:r>
              <a:rPr lang="de-DE" sz="2400" u="sng" dirty="0" err="1">
                <a:solidFill>
                  <a:srgbClr val="327D87"/>
                </a:solidFill>
              </a:rPr>
              <a:t>tinyurl.com</a:t>
            </a:r>
            <a:r>
              <a:rPr lang="de-DE" sz="2400" u="sng" dirty="0">
                <a:solidFill>
                  <a:srgbClr val="327D87"/>
                </a:solidFill>
              </a:rPr>
              <a:t>/CODAP-primar  </a:t>
            </a:r>
          </a:p>
          <a:p>
            <a:endParaRPr lang="de-DE" dirty="0"/>
          </a:p>
          <a:p>
            <a:endParaRPr lang="de-DE" dirty="0"/>
          </a:p>
          <a:p>
            <a:endParaRPr lang="de-DE" dirty="0"/>
          </a:p>
        </p:txBody>
      </p:sp>
      <p:sp>
        <p:nvSpPr>
          <p:cNvPr id="5" name="Date Placeholder 4">
            <a:extLst>
              <a:ext uri="{FF2B5EF4-FFF2-40B4-BE49-F238E27FC236}">
                <a16:creationId xmlns:a16="http://schemas.microsoft.com/office/drawing/2014/main" id="{32B005C4-D402-0708-E734-AC16908AAC2E}"/>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E6764E40-6651-39EE-15B8-41293DC1DFBF}"/>
              </a:ext>
            </a:extLst>
          </p:cNvPr>
          <p:cNvSpPr>
            <a:spLocks noGrp="1"/>
          </p:cNvSpPr>
          <p:nvPr>
            <p:ph type="sldNum" sz="quarter" idx="12"/>
          </p:nvPr>
        </p:nvSpPr>
        <p:spPr/>
        <p:txBody>
          <a:bodyPr/>
          <a:lstStyle/>
          <a:p>
            <a:fld id="{C3752B7C-18A9-864D-BBCB-54A9F41B5594}" type="slidenum">
              <a:rPr lang="de-DE" smtClean="0"/>
              <a:pPr/>
              <a:t>53</a:t>
            </a:fld>
            <a:endParaRPr lang="de-DE" dirty="0"/>
          </a:p>
        </p:txBody>
      </p:sp>
    </p:spTree>
    <p:extLst>
      <p:ext uri="{BB962C8B-B14F-4D97-AF65-F5344CB8AC3E}">
        <p14:creationId xmlns:p14="http://schemas.microsoft.com/office/powerpoint/2010/main" val="1899384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79CE-B818-97D7-D1CE-4D14AF32D86B}"/>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007E274B-1607-4A0B-2715-EEFCD4796985}"/>
              </a:ext>
            </a:extLst>
          </p:cNvPr>
          <p:cNvSpPr>
            <a:spLocks noGrp="1"/>
          </p:cNvSpPr>
          <p:nvPr>
            <p:ph idx="1"/>
          </p:nvPr>
        </p:nvSpPr>
        <p:spPr>
          <a:xfrm>
            <a:off x="192594" y="1759802"/>
            <a:ext cx="8758812" cy="4418617"/>
          </a:xfrm>
        </p:spPr>
        <p:txBody>
          <a:bodyPr/>
          <a:lstStyle/>
          <a:p>
            <a:r>
              <a:rPr lang="de-DE" b="1" dirty="0"/>
              <a:t>Verschiedene Phasen: </a:t>
            </a:r>
          </a:p>
          <a:p>
            <a:pPr marL="285750" indent="-285750">
              <a:lnSpc>
                <a:spcPct val="100000"/>
              </a:lnSpc>
              <a:buFont typeface="Arial" panose="020B0604020202020204" pitchFamily="34" charset="0"/>
              <a:buChar char="•"/>
            </a:pPr>
            <a:r>
              <a:rPr lang="de-DE" dirty="0"/>
              <a:t>Problemstellung, Entwicklung einer (stat.) Fragestellung</a:t>
            </a:r>
          </a:p>
          <a:p>
            <a:pPr marL="285750" indent="-285750">
              <a:lnSpc>
                <a:spcPct val="100000"/>
              </a:lnSpc>
              <a:buFont typeface="Arial" panose="020B0604020202020204" pitchFamily="34" charset="0"/>
              <a:buChar char="•"/>
            </a:pPr>
            <a:r>
              <a:rPr lang="de-DE" b="1" dirty="0">
                <a:solidFill>
                  <a:srgbClr val="327D87"/>
                </a:solidFill>
              </a:rPr>
              <a:t>Planen der Datenerhebung</a:t>
            </a:r>
          </a:p>
          <a:p>
            <a:pPr marL="285750" indent="-285750">
              <a:lnSpc>
                <a:spcPct val="100000"/>
              </a:lnSpc>
              <a:buFont typeface="Arial" panose="020B0604020202020204" pitchFamily="34" charset="0"/>
              <a:buChar char="•"/>
            </a:pPr>
            <a:r>
              <a:rPr lang="de-DE" dirty="0"/>
              <a:t>Datenerhebung (Umfrage, Beobachtung, Experiment)</a:t>
            </a:r>
          </a:p>
          <a:p>
            <a:pPr marL="285750" indent="-285750">
              <a:lnSpc>
                <a:spcPct val="100000"/>
              </a:lnSpc>
              <a:buFont typeface="Arial" panose="020B0604020202020204" pitchFamily="34" charset="0"/>
              <a:buChar char="•"/>
            </a:pPr>
            <a:r>
              <a:rPr lang="de-DE" dirty="0"/>
              <a:t>Darstellung und Analyse der gesammelten Daten</a:t>
            </a:r>
          </a:p>
          <a:p>
            <a:pPr marL="285750" indent="-285750">
              <a:lnSpc>
                <a:spcPct val="100000"/>
              </a:lnSpc>
              <a:buFont typeface="Arial" panose="020B0604020202020204" pitchFamily="34" charset="0"/>
              <a:buChar char="•"/>
            </a:pPr>
            <a:r>
              <a:rPr lang="de-DE" dirty="0"/>
              <a:t>Interpretation der Ergebnisse</a:t>
            </a:r>
          </a:p>
          <a:p>
            <a:pPr marL="285750" indent="-285750">
              <a:lnSpc>
                <a:spcPct val="100000"/>
              </a:lnSpc>
              <a:buFont typeface="Arial" panose="020B0604020202020204" pitchFamily="34" charset="0"/>
              <a:buChar char="•"/>
            </a:pPr>
            <a:r>
              <a:rPr lang="de-DE" dirty="0"/>
              <a:t>Dokumentation und Präsentation der Ergebnisse</a:t>
            </a:r>
          </a:p>
          <a:p>
            <a:r>
              <a:rPr lang="de-DE" dirty="0">
                <a:sym typeface="Wingdings" panose="05000000000000000000" pitchFamily="2" charset="2"/>
              </a:rPr>
              <a:t> Anregungen für die Umsetzung der einzelnen Phasen im Mathematikunterricht der Primarstufe</a:t>
            </a:r>
            <a:endParaRPr lang="de-DE" dirty="0"/>
          </a:p>
        </p:txBody>
      </p:sp>
      <p:sp>
        <p:nvSpPr>
          <p:cNvPr id="5" name="Date Placeholder 4">
            <a:extLst>
              <a:ext uri="{FF2B5EF4-FFF2-40B4-BE49-F238E27FC236}">
                <a16:creationId xmlns:a16="http://schemas.microsoft.com/office/drawing/2014/main" id="{3F134AA0-604D-D7BC-904C-9E13F0D1EAA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1FB80E39-30F6-BAD3-5DAE-8F7D1AAD0289}"/>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
        <p:nvSpPr>
          <p:cNvPr id="7" name="Text Placeholder 2">
            <a:extLst>
              <a:ext uri="{FF2B5EF4-FFF2-40B4-BE49-F238E27FC236}">
                <a16:creationId xmlns:a16="http://schemas.microsoft.com/office/drawing/2014/main" id="{220344D8-E260-6D36-6943-B0D6F9ECD111}"/>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PARADIGMATISCH: DATENANALYSE-ZYKLUS </a:t>
            </a:r>
            <a:r>
              <a:rPr lang="de-DE" sz="1100" dirty="0">
                <a:solidFill>
                  <a:schemeClr val="tx1"/>
                </a:solidFill>
              </a:rPr>
              <a:t>nach Wild &amp; Pfannkuch (1999) </a:t>
            </a:r>
            <a:endParaRPr lang="de-DE" sz="1800" dirty="0">
              <a:solidFill>
                <a:schemeClr val="tx1"/>
              </a:solidFill>
            </a:endParaRPr>
          </a:p>
        </p:txBody>
      </p:sp>
    </p:spTree>
    <p:extLst>
      <p:ext uri="{BB962C8B-B14F-4D97-AF65-F5344CB8AC3E}">
        <p14:creationId xmlns:p14="http://schemas.microsoft.com/office/powerpoint/2010/main" val="26380065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61744-A7C8-1EFE-32AA-13464EF22D95}"/>
              </a:ext>
            </a:extLst>
          </p:cNvPr>
          <p:cNvSpPr>
            <a:spLocks noGrp="1"/>
          </p:cNvSpPr>
          <p:nvPr>
            <p:ph type="title"/>
          </p:nvPr>
        </p:nvSpPr>
        <p:spPr/>
        <p:txBody>
          <a:bodyPr/>
          <a:lstStyle/>
          <a:p>
            <a:r>
              <a:rPr lang="de-DE" dirty="0"/>
              <a:t>Datenanalyse-Zyklus</a:t>
            </a:r>
          </a:p>
        </p:txBody>
      </p:sp>
      <p:sp>
        <p:nvSpPr>
          <p:cNvPr id="3" name="Textplatzhalter 2">
            <a:extLst>
              <a:ext uri="{FF2B5EF4-FFF2-40B4-BE49-F238E27FC236}">
                <a16:creationId xmlns:a16="http://schemas.microsoft.com/office/drawing/2014/main" id="{96A84AC1-5523-9E38-DBEF-7EB5AD20179E}"/>
              </a:ext>
            </a:extLst>
          </p:cNvPr>
          <p:cNvSpPr>
            <a:spLocks noGrp="1"/>
          </p:cNvSpPr>
          <p:nvPr>
            <p:ph type="body" sz="quarter" idx="13"/>
          </p:nvPr>
        </p:nvSpPr>
        <p:spPr/>
        <p:txBody>
          <a:bodyPr/>
          <a:lstStyle/>
          <a:p>
            <a:r>
              <a:rPr lang="de-DE" sz="1800" dirty="0"/>
              <a:t>PLANEN DER DATENERHEBUNG</a:t>
            </a:r>
          </a:p>
          <a:p>
            <a:endParaRPr lang="de-DE" sz="1800" dirty="0"/>
          </a:p>
        </p:txBody>
      </p:sp>
      <p:sp>
        <p:nvSpPr>
          <p:cNvPr id="4" name="Content Placeholder 3">
            <a:extLst>
              <a:ext uri="{FF2B5EF4-FFF2-40B4-BE49-F238E27FC236}">
                <a16:creationId xmlns:a16="http://schemas.microsoft.com/office/drawing/2014/main" id="{BE8A4E25-A064-2529-790D-C783D107DE5E}"/>
              </a:ext>
            </a:extLst>
          </p:cNvPr>
          <p:cNvSpPr>
            <a:spLocks noGrp="1"/>
          </p:cNvSpPr>
          <p:nvPr>
            <p:ph idx="1"/>
          </p:nvPr>
        </p:nvSpPr>
        <p:spPr/>
        <p:txBody>
          <a:bodyPr/>
          <a:lstStyle/>
          <a:p>
            <a:pPr lvl="1">
              <a:lnSpc>
                <a:spcPct val="100000"/>
              </a:lnSpc>
            </a:pPr>
            <a:endParaRPr lang="de-DE" sz="1800" dirty="0">
              <a:sym typeface="Symbol" panose="05050102010706020507" pitchFamily="18" charset="2"/>
            </a:endParaRPr>
          </a:p>
          <a:p>
            <a:pPr lvl="1">
              <a:lnSpc>
                <a:spcPct val="100000"/>
              </a:lnSpc>
            </a:pPr>
            <a:endParaRPr lang="de-DE" dirty="0">
              <a:sym typeface="Symbol" panose="05050102010706020507" pitchFamily="18" charset="2"/>
            </a:endParaRPr>
          </a:p>
          <a:p>
            <a:pPr lvl="1"/>
            <a:endParaRPr lang="de-DE" dirty="0">
              <a:sym typeface="Symbol" panose="05050102010706020507" pitchFamily="18" charset="2"/>
            </a:endParaRPr>
          </a:p>
        </p:txBody>
      </p:sp>
      <p:sp>
        <p:nvSpPr>
          <p:cNvPr id="5" name="Date Placeholder 4">
            <a:extLst>
              <a:ext uri="{FF2B5EF4-FFF2-40B4-BE49-F238E27FC236}">
                <a16:creationId xmlns:a16="http://schemas.microsoft.com/office/drawing/2014/main" id="{28050B2B-6132-B615-D3A8-9E746D51DE8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52AF5629-2081-2DEE-3F14-1A4FB9BD0FC6}"/>
              </a:ext>
            </a:extLst>
          </p:cNvPr>
          <p:cNvSpPr>
            <a:spLocks noGrp="1"/>
          </p:cNvSpPr>
          <p:nvPr>
            <p:ph type="sldNum" sz="quarter" idx="12"/>
          </p:nvPr>
        </p:nvSpPr>
        <p:spPr/>
        <p:txBody>
          <a:bodyPr/>
          <a:lstStyle/>
          <a:p>
            <a:fld id="{C3752B7C-18A9-864D-BBCB-54A9F41B5594}" type="slidenum">
              <a:rPr lang="de-DE" smtClean="0"/>
              <a:pPr/>
              <a:t>55</a:t>
            </a:fld>
            <a:endParaRPr lang="de-DE" dirty="0"/>
          </a:p>
        </p:txBody>
      </p:sp>
      <p:graphicFrame>
        <p:nvGraphicFramePr>
          <p:cNvPr id="7" name="Tabelle 6">
            <a:extLst>
              <a:ext uri="{FF2B5EF4-FFF2-40B4-BE49-F238E27FC236}">
                <a16:creationId xmlns:a16="http://schemas.microsoft.com/office/drawing/2014/main" id="{442CF35E-29BE-FE9B-B169-97FD1EFCC83E}"/>
              </a:ext>
            </a:extLst>
          </p:cNvPr>
          <p:cNvGraphicFramePr>
            <a:graphicFrameLocks noGrp="1"/>
          </p:cNvGraphicFramePr>
          <p:nvPr>
            <p:extLst>
              <p:ext uri="{D42A27DB-BD31-4B8C-83A1-F6EECF244321}">
                <p14:modId xmlns:p14="http://schemas.microsoft.com/office/powerpoint/2010/main" val="2959282160"/>
              </p:ext>
            </p:extLst>
          </p:nvPr>
        </p:nvGraphicFramePr>
        <p:xfrm>
          <a:off x="1096265" y="1639658"/>
          <a:ext cx="7582785" cy="4419600"/>
        </p:xfrm>
        <a:graphic>
          <a:graphicData uri="http://schemas.openxmlformats.org/drawingml/2006/table">
            <a:tbl>
              <a:tblPr firstRow="1" bandRow="1">
                <a:tableStyleId>{5940675A-B579-460E-94D1-54222C63F5DA}</a:tableStyleId>
              </a:tblPr>
              <a:tblGrid>
                <a:gridCol w="1756524">
                  <a:extLst>
                    <a:ext uri="{9D8B030D-6E8A-4147-A177-3AD203B41FA5}">
                      <a16:colId xmlns:a16="http://schemas.microsoft.com/office/drawing/2014/main" val="20000"/>
                    </a:ext>
                  </a:extLst>
                </a:gridCol>
                <a:gridCol w="2383898">
                  <a:extLst>
                    <a:ext uri="{9D8B030D-6E8A-4147-A177-3AD203B41FA5}">
                      <a16:colId xmlns:a16="http://schemas.microsoft.com/office/drawing/2014/main" val="3628645985"/>
                    </a:ext>
                  </a:extLst>
                </a:gridCol>
                <a:gridCol w="3442363">
                  <a:extLst>
                    <a:ext uri="{9D8B030D-6E8A-4147-A177-3AD203B41FA5}">
                      <a16:colId xmlns:a16="http://schemas.microsoft.com/office/drawing/2014/main" val="1131877471"/>
                    </a:ext>
                  </a:extLst>
                </a:gridCol>
              </a:tblGrid>
              <a:tr h="713404">
                <a:tc>
                  <a:txBody>
                    <a:bodyPr/>
                    <a:lstStyle/>
                    <a:p>
                      <a:r>
                        <a:rPr lang="de-DE" sz="1600" b="1" dirty="0"/>
                        <a:t>offen</a:t>
                      </a:r>
                      <a:endParaRPr lang="de-DE" sz="1600" b="1"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de-DE" sz="1600" b="0" dirty="0"/>
                        <a:t>Was ist dein Lieblingsverein? </a:t>
                      </a:r>
                    </a:p>
                    <a:p>
                      <a:pPr marL="0" indent="0">
                        <a:buFont typeface="Arial" panose="020B0604020202020204" pitchFamily="34" charset="0"/>
                        <a:buNone/>
                      </a:pPr>
                      <a:r>
                        <a:rPr lang="de-DE" sz="1600" b="0" dirty="0"/>
                        <a:t>________</a:t>
                      </a:r>
                      <a:endParaRPr lang="de-DE" sz="1600" b="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de-DE" sz="1600" b="0" dirty="0"/>
                        <a:t>Vorteil, wenn man noch wenig über mögliche Antwortmöglichkeiten weiß</a:t>
                      </a:r>
                      <a:endParaRPr lang="de-DE"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64644240"/>
                  </a:ext>
                </a:extLst>
              </a:tr>
              <a:tr h="1770299">
                <a:tc>
                  <a:txBody>
                    <a:bodyPr/>
                    <a:lstStyle/>
                    <a:p>
                      <a:r>
                        <a:rPr lang="de-DE" sz="1600" b="1" dirty="0"/>
                        <a:t>geschlossen</a:t>
                      </a:r>
                      <a:endParaRPr lang="de-DE" sz="1600" b="1"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de-DE" sz="1600" dirty="0"/>
                        <a:t>Was ist dein Lieblingsverein?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600" dirty="0">
                          <a:sym typeface="Symbol" panose="05050102010706020507" pitchFamily="18" charset="2"/>
                        </a:rPr>
                        <a:t>BVB  Bayern  Schalke  HSV</a:t>
                      </a:r>
                    </a:p>
                    <a:p>
                      <a:pPr marL="0" indent="0">
                        <a:buFont typeface="Arial" panose="020B0604020202020204" pitchFamily="34" charset="0"/>
                        <a:buNone/>
                      </a:pPr>
                      <a:endParaRPr lang="de-DE" sz="16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de-DE" sz="1600" dirty="0"/>
                        <a:t>Vorteil, wenn man den Befragten die Antwort erleichtern und leichter auswerten will</a:t>
                      </a:r>
                    </a:p>
                    <a:p>
                      <a:pPr marL="285750" indent="-285750">
                        <a:buFont typeface="Arial" panose="020B0604020202020204" pitchFamily="34" charset="0"/>
                        <a:buChar char="•"/>
                      </a:pPr>
                      <a:r>
                        <a:rPr lang="de-DE" sz="1600" dirty="0"/>
                        <a:t>Nachteil, weil gut vorbereitet werden muss (alle Merkmalsausprägungen berücksichtigen und eindeutig zuordnen)</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41017960"/>
                  </a:ext>
                </a:extLst>
              </a:tr>
              <a:tr h="1347541">
                <a:tc>
                  <a:txBody>
                    <a:bodyPr/>
                    <a:lstStyle/>
                    <a:p>
                      <a:r>
                        <a:rPr lang="de-DE" sz="1600" b="1" dirty="0"/>
                        <a:t>Mittelweg</a:t>
                      </a:r>
                      <a:endParaRPr lang="de-DE" sz="1600" b="1"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de-DE" sz="1600" dirty="0"/>
                        <a:t>Was ist dein Lieblingsverein?</a:t>
                      </a:r>
                    </a:p>
                    <a:p>
                      <a:pPr marL="0" indent="0">
                        <a:buFont typeface="Arial" panose="020B0604020202020204" pitchFamily="34" charset="0"/>
                        <a:buNone/>
                      </a:pPr>
                      <a:r>
                        <a:rPr lang="de-DE" sz="1600" dirty="0">
                          <a:sym typeface="Symbol" panose="05050102010706020507" pitchFamily="18" charset="2"/>
                        </a:rPr>
                        <a:t> BVB  Bayern </a:t>
                      </a:r>
                      <a:br>
                        <a:rPr lang="de-DE" sz="1600" dirty="0">
                          <a:sym typeface="Symbol" panose="05050102010706020507" pitchFamily="18" charset="2"/>
                        </a:rPr>
                      </a:br>
                      <a:r>
                        <a:rPr lang="de-DE" sz="1600" dirty="0">
                          <a:sym typeface="Symbol" panose="05050102010706020507" pitchFamily="18" charset="2"/>
                        </a:rPr>
                        <a:t> Schalke  HSV </a:t>
                      </a:r>
                      <a:br>
                        <a:rPr lang="de-DE" sz="1600" dirty="0">
                          <a:sym typeface="Symbol" panose="05050102010706020507" pitchFamily="18" charset="2"/>
                        </a:rPr>
                      </a:br>
                      <a:r>
                        <a:rPr lang="de-DE" sz="1600" dirty="0">
                          <a:sym typeface="Symbol" panose="05050102010706020507" pitchFamily="18" charset="2"/>
                        </a:rPr>
                        <a:t> ein anderer: ____</a:t>
                      </a:r>
                      <a:endParaRPr lang="de-DE" sz="1600" dirty="0"/>
                    </a:p>
                    <a:p>
                      <a:pPr marL="0" indent="0">
                        <a:buFont typeface="Arial" panose="020B0604020202020204" pitchFamily="34" charset="0"/>
                        <a:buNone/>
                      </a:pPr>
                      <a:endParaRPr lang="de-DE" sz="16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93967207"/>
                  </a:ext>
                </a:extLst>
              </a:tr>
            </a:tbl>
          </a:graphicData>
        </a:graphic>
      </p:graphicFrame>
    </p:spTree>
    <p:extLst>
      <p:ext uri="{BB962C8B-B14F-4D97-AF65-F5344CB8AC3E}">
        <p14:creationId xmlns:p14="http://schemas.microsoft.com/office/powerpoint/2010/main" val="35613997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0C01-91AA-2E25-30D8-54F57F05BE8D}"/>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94D25855-74BA-84DF-9FEA-9C5B9B9CF2D5}"/>
              </a:ext>
            </a:extLst>
          </p:cNvPr>
          <p:cNvSpPr>
            <a:spLocks noGrp="1"/>
          </p:cNvSpPr>
          <p:nvPr>
            <p:ph idx="1"/>
          </p:nvPr>
        </p:nvSpPr>
        <p:spPr/>
        <p:txBody>
          <a:bodyPr/>
          <a:lstStyle/>
          <a:p>
            <a:pPr>
              <a:lnSpc>
                <a:spcPct val="100000"/>
              </a:lnSpc>
            </a:pPr>
            <a:r>
              <a:rPr lang="de-DE" sz="1600" dirty="0">
                <a:solidFill>
                  <a:schemeClr val="tx1"/>
                </a:solidFill>
              </a:rPr>
              <a:t>Unterrichtsideen zur Unterscheidung </a:t>
            </a:r>
            <a:br>
              <a:rPr lang="de-DE" sz="1600" dirty="0">
                <a:solidFill>
                  <a:schemeClr val="tx1"/>
                </a:solidFill>
              </a:rPr>
            </a:br>
            <a:r>
              <a:rPr lang="de-DE" sz="1600" dirty="0">
                <a:solidFill>
                  <a:schemeClr val="tx1"/>
                </a:solidFill>
              </a:rPr>
              <a:t>von Fragebogenfragen und statistischen Fragestellungen</a:t>
            </a:r>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r>
              <a:rPr lang="de-DE" sz="1200" dirty="0"/>
              <a:t>(Frischemeier &amp; </a:t>
            </a:r>
            <a:r>
              <a:rPr lang="de-DE" sz="1200" dirty="0" err="1"/>
              <a:t>Leavy</a:t>
            </a:r>
            <a:r>
              <a:rPr lang="de-DE" sz="1200" dirty="0"/>
              <a:t>, 2020; Frischemeier &amp; Walter, 2021)</a:t>
            </a:r>
          </a:p>
        </p:txBody>
      </p:sp>
      <p:sp>
        <p:nvSpPr>
          <p:cNvPr id="5" name="Date Placeholder 4">
            <a:extLst>
              <a:ext uri="{FF2B5EF4-FFF2-40B4-BE49-F238E27FC236}">
                <a16:creationId xmlns:a16="http://schemas.microsoft.com/office/drawing/2014/main" id="{11E1A8CC-A5E5-2719-4CD8-0B6E900F419E}"/>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7D93E7E-7959-F94D-27D8-C22B2A4877FD}"/>
              </a:ext>
            </a:extLst>
          </p:cNvPr>
          <p:cNvSpPr>
            <a:spLocks noGrp="1"/>
          </p:cNvSpPr>
          <p:nvPr>
            <p:ph type="sldNum" sz="quarter" idx="12"/>
          </p:nvPr>
        </p:nvSpPr>
        <p:spPr/>
        <p:txBody>
          <a:bodyPr/>
          <a:lstStyle/>
          <a:p>
            <a:fld id="{C3752B7C-18A9-864D-BBCB-54A9F41B5594}" type="slidenum">
              <a:rPr lang="de-DE" smtClean="0"/>
              <a:pPr/>
              <a:t>56</a:t>
            </a:fld>
            <a:endParaRPr lang="de-DE" dirty="0"/>
          </a:p>
        </p:txBody>
      </p:sp>
      <p:sp>
        <p:nvSpPr>
          <p:cNvPr id="10" name="Textplatzhalter 9">
            <a:extLst>
              <a:ext uri="{FF2B5EF4-FFF2-40B4-BE49-F238E27FC236}">
                <a16:creationId xmlns:a16="http://schemas.microsoft.com/office/drawing/2014/main" id="{E4EDC660-DD36-0CA5-24DD-B0CBA85C2529}"/>
              </a:ext>
            </a:extLst>
          </p:cNvPr>
          <p:cNvSpPr>
            <a:spLocks noGrp="1"/>
          </p:cNvSpPr>
          <p:nvPr>
            <p:ph type="body" sz="quarter" idx="13"/>
          </p:nvPr>
        </p:nvSpPr>
        <p:spPr/>
        <p:txBody>
          <a:bodyPr/>
          <a:lstStyle/>
          <a:p>
            <a:r>
              <a:rPr lang="de-DE" sz="1800" dirty="0"/>
              <a:t>PLANEN DER DATENERHEBUNG</a:t>
            </a:r>
          </a:p>
          <a:p>
            <a:endParaRPr lang="de-DE" dirty="0"/>
          </a:p>
        </p:txBody>
      </p:sp>
      <p:pic>
        <p:nvPicPr>
          <p:cNvPr id="9" name="Grafik 8">
            <a:extLst>
              <a:ext uri="{FF2B5EF4-FFF2-40B4-BE49-F238E27FC236}">
                <a16:creationId xmlns:a16="http://schemas.microsoft.com/office/drawing/2014/main" id="{38C01A87-031B-C7B6-78B3-DF53E3FFD3EB}"/>
              </a:ext>
            </a:extLst>
          </p:cNvPr>
          <p:cNvPicPr>
            <a:picLocks noChangeAspect="1"/>
          </p:cNvPicPr>
          <p:nvPr/>
        </p:nvPicPr>
        <p:blipFill>
          <a:blip r:embed="rId3"/>
          <a:stretch>
            <a:fillRect/>
          </a:stretch>
        </p:blipFill>
        <p:spPr>
          <a:xfrm>
            <a:off x="685800" y="2463121"/>
            <a:ext cx="7772400" cy="3236494"/>
          </a:xfrm>
          <a:prstGeom prst="rect">
            <a:avLst/>
          </a:prstGeom>
        </p:spPr>
      </p:pic>
    </p:spTree>
    <p:extLst>
      <p:ext uri="{BB962C8B-B14F-4D97-AF65-F5344CB8AC3E}">
        <p14:creationId xmlns:p14="http://schemas.microsoft.com/office/powerpoint/2010/main" val="1675975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0C01-91AA-2E25-30D8-54F57F05BE8D}"/>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94D25855-74BA-84DF-9FEA-9C5B9B9CF2D5}"/>
              </a:ext>
            </a:extLst>
          </p:cNvPr>
          <p:cNvSpPr>
            <a:spLocks noGrp="1"/>
          </p:cNvSpPr>
          <p:nvPr>
            <p:ph idx="1"/>
          </p:nvPr>
        </p:nvSpPr>
        <p:spPr/>
        <p:txBody>
          <a:bodyPr/>
          <a:lstStyle/>
          <a:p>
            <a:pPr>
              <a:lnSpc>
                <a:spcPct val="100000"/>
              </a:lnSpc>
            </a:pPr>
            <a:r>
              <a:rPr lang="de-DE" sz="1600" dirty="0">
                <a:solidFill>
                  <a:schemeClr val="tx1"/>
                </a:solidFill>
              </a:rPr>
              <a:t>Unterrichtsideen zur Unterscheidung </a:t>
            </a:r>
            <a:br>
              <a:rPr lang="de-DE" sz="1600" dirty="0">
                <a:solidFill>
                  <a:schemeClr val="tx1"/>
                </a:solidFill>
              </a:rPr>
            </a:br>
            <a:r>
              <a:rPr lang="de-DE" sz="1600" dirty="0">
                <a:solidFill>
                  <a:schemeClr val="tx1"/>
                </a:solidFill>
              </a:rPr>
              <a:t>von Fragebogenfragen und statistischen Fragestellungen</a:t>
            </a:r>
          </a:p>
          <a:p>
            <a:pPr>
              <a:lnSpc>
                <a:spcPct val="100000"/>
              </a:lnSpc>
            </a:pPr>
            <a:endParaRPr lang="de-DE" sz="1600" dirty="0"/>
          </a:p>
          <a:p>
            <a:pPr>
              <a:lnSpc>
                <a:spcPct val="100000"/>
              </a:lnSpc>
            </a:pPr>
            <a:r>
              <a:rPr lang="de-DE" sz="1600" dirty="0"/>
              <a:t>Schreibt Fragen auf, die euch zu dem Thema einfallen und die ihr untersuchen möchtet. Tragt sie in die Tabelle ein.</a:t>
            </a:r>
          </a:p>
          <a:p>
            <a:pPr>
              <a:lnSpc>
                <a:spcPct val="100000"/>
              </a:lnSpc>
            </a:pPr>
            <a:endParaRPr lang="de-DE" sz="1600" dirty="0">
              <a:solidFill>
                <a:schemeClr val="tx1"/>
              </a:solidFill>
            </a:endParaRPr>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r>
              <a:rPr lang="de-DE" sz="1200" dirty="0"/>
              <a:t>(Frischemeier &amp; </a:t>
            </a:r>
            <a:r>
              <a:rPr lang="de-DE" sz="1200" dirty="0" err="1"/>
              <a:t>Leavy</a:t>
            </a:r>
            <a:r>
              <a:rPr lang="de-DE" sz="1200" dirty="0"/>
              <a:t>, 2020; Frischemeier &amp; Walter, 2021)</a:t>
            </a:r>
          </a:p>
        </p:txBody>
      </p:sp>
      <p:sp>
        <p:nvSpPr>
          <p:cNvPr id="5" name="Date Placeholder 4">
            <a:extLst>
              <a:ext uri="{FF2B5EF4-FFF2-40B4-BE49-F238E27FC236}">
                <a16:creationId xmlns:a16="http://schemas.microsoft.com/office/drawing/2014/main" id="{11E1A8CC-A5E5-2719-4CD8-0B6E900F419E}"/>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7D93E7E-7959-F94D-27D8-C22B2A4877FD}"/>
              </a:ext>
            </a:extLst>
          </p:cNvPr>
          <p:cNvSpPr>
            <a:spLocks noGrp="1"/>
          </p:cNvSpPr>
          <p:nvPr>
            <p:ph type="sldNum" sz="quarter" idx="12"/>
          </p:nvPr>
        </p:nvSpPr>
        <p:spPr/>
        <p:txBody>
          <a:bodyPr/>
          <a:lstStyle/>
          <a:p>
            <a:fld id="{C3752B7C-18A9-864D-BBCB-54A9F41B5594}" type="slidenum">
              <a:rPr lang="de-DE" smtClean="0"/>
              <a:pPr/>
              <a:t>57</a:t>
            </a:fld>
            <a:endParaRPr lang="de-DE" dirty="0"/>
          </a:p>
        </p:txBody>
      </p:sp>
      <p:sp>
        <p:nvSpPr>
          <p:cNvPr id="10" name="Textplatzhalter 9">
            <a:extLst>
              <a:ext uri="{FF2B5EF4-FFF2-40B4-BE49-F238E27FC236}">
                <a16:creationId xmlns:a16="http://schemas.microsoft.com/office/drawing/2014/main" id="{E4EDC660-DD36-0CA5-24DD-B0CBA85C2529}"/>
              </a:ext>
            </a:extLst>
          </p:cNvPr>
          <p:cNvSpPr>
            <a:spLocks noGrp="1"/>
          </p:cNvSpPr>
          <p:nvPr>
            <p:ph type="body" sz="quarter" idx="13"/>
          </p:nvPr>
        </p:nvSpPr>
        <p:spPr/>
        <p:txBody>
          <a:bodyPr/>
          <a:lstStyle/>
          <a:p>
            <a:r>
              <a:rPr lang="de-DE" sz="1800" dirty="0"/>
              <a:t>PLANEN DER DATENERHEBUNG</a:t>
            </a:r>
          </a:p>
          <a:p>
            <a:endParaRPr lang="de-DE" dirty="0"/>
          </a:p>
        </p:txBody>
      </p:sp>
      <p:graphicFrame>
        <p:nvGraphicFramePr>
          <p:cNvPr id="8" name="Tabelle 8">
            <a:extLst>
              <a:ext uri="{FF2B5EF4-FFF2-40B4-BE49-F238E27FC236}">
                <a16:creationId xmlns:a16="http://schemas.microsoft.com/office/drawing/2014/main" id="{EA464146-54D6-DFDA-3D8A-ABD987F2F6C2}"/>
              </a:ext>
            </a:extLst>
          </p:cNvPr>
          <p:cNvGraphicFramePr>
            <a:graphicFrameLocks noGrp="1"/>
          </p:cNvGraphicFramePr>
          <p:nvPr>
            <p:extLst>
              <p:ext uri="{D42A27DB-BD31-4B8C-83A1-F6EECF244321}">
                <p14:modId xmlns:p14="http://schemas.microsoft.com/office/powerpoint/2010/main" val="44981103"/>
              </p:ext>
            </p:extLst>
          </p:nvPr>
        </p:nvGraphicFramePr>
        <p:xfrm>
          <a:off x="1524000" y="3465095"/>
          <a:ext cx="6096000" cy="13817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452672801"/>
                    </a:ext>
                  </a:extLst>
                </a:gridCol>
                <a:gridCol w="3048000">
                  <a:extLst>
                    <a:ext uri="{9D8B030D-6E8A-4147-A177-3AD203B41FA5}">
                      <a16:colId xmlns:a16="http://schemas.microsoft.com/office/drawing/2014/main" val="433547875"/>
                    </a:ext>
                  </a:extLst>
                </a:gridCol>
              </a:tblGrid>
              <a:tr h="370840">
                <a:tc>
                  <a:txBody>
                    <a:bodyPr/>
                    <a:lstStyle/>
                    <a:p>
                      <a:r>
                        <a:rPr lang="de-DE" dirty="0"/>
                        <a:t>Forscherfragen</a:t>
                      </a:r>
                    </a:p>
                  </a:txBody>
                  <a:tcPr/>
                </a:tc>
                <a:tc>
                  <a:txBody>
                    <a:bodyPr/>
                    <a:lstStyle/>
                    <a:p>
                      <a:r>
                        <a:rPr lang="de-DE" dirty="0"/>
                        <a:t>Fragebogenfragen</a:t>
                      </a:r>
                    </a:p>
                  </a:txBody>
                  <a:tcPr/>
                </a:tc>
                <a:extLst>
                  <a:ext uri="{0D108BD9-81ED-4DB2-BD59-A6C34878D82A}">
                    <a16:rowId xmlns:a16="http://schemas.microsoft.com/office/drawing/2014/main" val="506101307"/>
                  </a:ext>
                </a:extLst>
              </a:tr>
              <a:tr h="370840">
                <a:tc>
                  <a:txBody>
                    <a:bodyPr/>
                    <a:lstStyle/>
                    <a:p>
                      <a:r>
                        <a:rPr lang="de-DE" dirty="0"/>
                        <a:t>Haben eher Dritt- oder Viertklässler ein Haustier?</a:t>
                      </a:r>
                    </a:p>
                  </a:txBody>
                  <a:tcPr/>
                </a:tc>
                <a:tc>
                  <a:txBody>
                    <a:bodyPr/>
                    <a:lstStyle/>
                    <a:p>
                      <a:r>
                        <a:rPr lang="de-DE" dirty="0"/>
                        <a:t>Hast du ein Haustier?</a:t>
                      </a:r>
                    </a:p>
                  </a:txBody>
                  <a:tcPr/>
                </a:tc>
                <a:extLst>
                  <a:ext uri="{0D108BD9-81ED-4DB2-BD59-A6C34878D82A}">
                    <a16:rowId xmlns:a16="http://schemas.microsoft.com/office/drawing/2014/main" val="2613748847"/>
                  </a:ext>
                </a:extLst>
              </a:tr>
              <a:tr h="370840">
                <a:tc>
                  <a:txBody>
                    <a:bodyPr/>
                    <a:lstStyle/>
                    <a:p>
                      <a:endParaRPr lang="de-DE"/>
                    </a:p>
                  </a:txBody>
                  <a:tcPr/>
                </a:tc>
                <a:tc>
                  <a:txBody>
                    <a:bodyPr/>
                    <a:lstStyle/>
                    <a:p>
                      <a:endParaRPr lang="de-DE" dirty="0"/>
                    </a:p>
                  </a:txBody>
                  <a:tcPr/>
                </a:tc>
                <a:extLst>
                  <a:ext uri="{0D108BD9-81ED-4DB2-BD59-A6C34878D82A}">
                    <a16:rowId xmlns:a16="http://schemas.microsoft.com/office/drawing/2014/main" val="4280920875"/>
                  </a:ext>
                </a:extLst>
              </a:tr>
            </a:tbl>
          </a:graphicData>
        </a:graphic>
      </p:graphicFrame>
    </p:spTree>
    <p:extLst>
      <p:ext uri="{BB962C8B-B14F-4D97-AF65-F5344CB8AC3E}">
        <p14:creationId xmlns:p14="http://schemas.microsoft.com/office/powerpoint/2010/main" val="386992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0C01-91AA-2E25-30D8-54F57F05BE8D}"/>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94D25855-74BA-84DF-9FEA-9C5B9B9CF2D5}"/>
              </a:ext>
            </a:extLst>
          </p:cNvPr>
          <p:cNvSpPr>
            <a:spLocks noGrp="1"/>
          </p:cNvSpPr>
          <p:nvPr>
            <p:ph idx="1"/>
          </p:nvPr>
        </p:nvSpPr>
        <p:spPr/>
        <p:txBody>
          <a:bodyPr/>
          <a:lstStyle/>
          <a:p>
            <a:pPr>
              <a:lnSpc>
                <a:spcPct val="100000"/>
              </a:lnSpc>
            </a:pPr>
            <a:r>
              <a:rPr lang="de-DE" sz="1600" dirty="0">
                <a:solidFill>
                  <a:schemeClr val="tx1"/>
                </a:solidFill>
              </a:rPr>
              <a:t>Unterrichtsideen zur Unterscheidung </a:t>
            </a:r>
            <a:br>
              <a:rPr lang="de-DE" sz="1600" dirty="0">
                <a:solidFill>
                  <a:schemeClr val="tx1"/>
                </a:solidFill>
              </a:rPr>
            </a:br>
            <a:r>
              <a:rPr lang="de-DE" sz="1600" dirty="0">
                <a:solidFill>
                  <a:schemeClr val="tx1"/>
                </a:solidFill>
              </a:rPr>
              <a:t>von Fragebogenfragen und statistischen Fragestellungen</a:t>
            </a:r>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r>
              <a:rPr lang="de-DE" sz="1200" dirty="0"/>
              <a:t>(Frischemeier &amp; </a:t>
            </a:r>
            <a:r>
              <a:rPr lang="de-DE" sz="1200" dirty="0" err="1"/>
              <a:t>Leavy</a:t>
            </a:r>
            <a:r>
              <a:rPr lang="de-DE" sz="1200" dirty="0"/>
              <a:t>, 2020; Frischemeier &amp; Walter, 2021)</a:t>
            </a:r>
          </a:p>
        </p:txBody>
      </p:sp>
      <p:sp>
        <p:nvSpPr>
          <p:cNvPr id="5" name="Date Placeholder 4">
            <a:extLst>
              <a:ext uri="{FF2B5EF4-FFF2-40B4-BE49-F238E27FC236}">
                <a16:creationId xmlns:a16="http://schemas.microsoft.com/office/drawing/2014/main" id="{11E1A8CC-A5E5-2719-4CD8-0B6E900F419E}"/>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7D93E7E-7959-F94D-27D8-C22B2A4877FD}"/>
              </a:ext>
            </a:extLst>
          </p:cNvPr>
          <p:cNvSpPr>
            <a:spLocks noGrp="1"/>
          </p:cNvSpPr>
          <p:nvPr>
            <p:ph type="sldNum" sz="quarter" idx="12"/>
          </p:nvPr>
        </p:nvSpPr>
        <p:spPr/>
        <p:txBody>
          <a:bodyPr/>
          <a:lstStyle/>
          <a:p>
            <a:fld id="{C3752B7C-18A9-864D-BBCB-54A9F41B5594}" type="slidenum">
              <a:rPr lang="de-DE" smtClean="0"/>
              <a:pPr/>
              <a:t>58</a:t>
            </a:fld>
            <a:endParaRPr lang="de-DE" dirty="0"/>
          </a:p>
        </p:txBody>
      </p:sp>
      <p:sp>
        <p:nvSpPr>
          <p:cNvPr id="10" name="Textplatzhalter 9">
            <a:extLst>
              <a:ext uri="{FF2B5EF4-FFF2-40B4-BE49-F238E27FC236}">
                <a16:creationId xmlns:a16="http://schemas.microsoft.com/office/drawing/2014/main" id="{E4EDC660-DD36-0CA5-24DD-B0CBA85C2529}"/>
              </a:ext>
            </a:extLst>
          </p:cNvPr>
          <p:cNvSpPr>
            <a:spLocks noGrp="1"/>
          </p:cNvSpPr>
          <p:nvPr>
            <p:ph type="body" sz="quarter" idx="13"/>
          </p:nvPr>
        </p:nvSpPr>
        <p:spPr/>
        <p:txBody>
          <a:bodyPr/>
          <a:lstStyle/>
          <a:p>
            <a:r>
              <a:rPr lang="de-DE" sz="1800" dirty="0"/>
              <a:t>PLANEN DER DATENERHEBUNG</a:t>
            </a:r>
          </a:p>
          <a:p>
            <a:endParaRPr lang="de-DE" dirty="0"/>
          </a:p>
        </p:txBody>
      </p:sp>
      <p:pic>
        <p:nvPicPr>
          <p:cNvPr id="8" name="Grafik 7">
            <a:extLst>
              <a:ext uri="{FF2B5EF4-FFF2-40B4-BE49-F238E27FC236}">
                <a16:creationId xmlns:a16="http://schemas.microsoft.com/office/drawing/2014/main" id="{A6E9830D-1683-E699-66C2-11D19EBDCCC2}"/>
              </a:ext>
            </a:extLst>
          </p:cNvPr>
          <p:cNvPicPr>
            <a:picLocks noChangeAspect="1"/>
          </p:cNvPicPr>
          <p:nvPr/>
        </p:nvPicPr>
        <p:blipFill>
          <a:blip r:embed="rId3"/>
          <a:stretch>
            <a:fillRect/>
          </a:stretch>
        </p:blipFill>
        <p:spPr>
          <a:xfrm>
            <a:off x="2167967" y="2437553"/>
            <a:ext cx="4866105" cy="3117348"/>
          </a:xfrm>
          <a:prstGeom prst="rect">
            <a:avLst/>
          </a:prstGeom>
        </p:spPr>
      </p:pic>
    </p:spTree>
    <p:extLst>
      <p:ext uri="{BB962C8B-B14F-4D97-AF65-F5344CB8AC3E}">
        <p14:creationId xmlns:p14="http://schemas.microsoft.com/office/powerpoint/2010/main" val="1693308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0C01-91AA-2E25-30D8-54F57F05BE8D}"/>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94D25855-74BA-84DF-9FEA-9C5B9B9CF2D5}"/>
              </a:ext>
            </a:extLst>
          </p:cNvPr>
          <p:cNvSpPr>
            <a:spLocks noGrp="1"/>
          </p:cNvSpPr>
          <p:nvPr>
            <p:ph idx="1"/>
          </p:nvPr>
        </p:nvSpPr>
        <p:spPr/>
        <p:txBody>
          <a:bodyPr/>
          <a:lstStyle/>
          <a:p>
            <a:pPr>
              <a:lnSpc>
                <a:spcPct val="100000"/>
              </a:lnSpc>
            </a:pPr>
            <a:r>
              <a:rPr lang="de-DE" sz="1600" dirty="0">
                <a:solidFill>
                  <a:schemeClr val="tx1"/>
                </a:solidFill>
              </a:rPr>
              <a:t>Unterrichtsideen zur Unterscheidung </a:t>
            </a:r>
            <a:br>
              <a:rPr lang="de-DE" sz="1600" dirty="0">
                <a:solidFill>
                  <a:schemeClr val="tx1"/>
                </a:solidFill>
              </a:rPr>
            </a:br>
            <a:r>
              <a:rPr lang="de-DE" sz="1600" dirty="0">
                <a:solidFill>
                  <a:schemeClr val="tx1"/>
                </a:solidFill>
              </a:rPr>
              <a:t>von Fragebogenfragen und statistischen Fragestellungen</a:t>
            </a:r>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r>
              <a:rPr lang="de-DE" sz="1200" dirty="0"/>
              <a:t>(Frischemeier &amp; </a:t>
            </a:r>
            <a:r>
              <a:rPr lang="de-DE" sz="1200" dirty="0" err="1"/>
              <a:t>Leavy</a:t>
            </a:r>
            <a:r>
              <a:rPr lang="de-DE" sz="1200" dirty="0"/>
              <a:t>, 2020; Frischemeier &amp; Walter, 2021)</a:t>
            </a:r>
          </a:p>
        </p:txBody>
      </p:sp>
      <p:sp>
        <p:nvSpPr>
          <p:cNvPr id="5" name="Date Placeholder 4">
            <a:extLst>
              <a:ext uri="{FF2B5EF4-FFF2-40B4-BE49-F238E27FC236}">
                <a16:creationId xmlns:a16="http://schemas.microsoft.com/office/drawing/2014/main" id="{11E1A8CC-A5E5-2719-4CD8-0B6E900F419E}"/>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7D93E7E-7959-F94D-27D8-C22B2A4877FD}"/>
              </a:ext>
            </a:extLst>
          </p:cNvPr>
          <p:cNvSpPr>
            <a:spLocks noGrp="1"/>
          </p:cNvSpPr>
          <p:nvPr>
            <p:ph type="sldNum" sz="quarter" idx="12"/>
          </p:nvPr>
        </p:nvSpPr>
        <p:spPr/>
        <p:txBody>
          <a:bodyPr/>
          <a:lstStyle/>
          <a:p>
            <a:fld id="{C3752B7C-18A9-864D-BBCB-54A9F41B5594}" type="slidenum">
              <a:rPr lang="de-DE" smtClean="0"/>
              <a:pPr/>
              <a:t>59</a:t>
            </a:fld>
            <a:endParaRPr lang="de-DE" dirty="0"/>
          </a:p>
        </p:txBody>
      </p:sp>
      <p:sp>
        <p:nvSpPr>
          <p:cNvPr id="10" name="Textplatzhalter 9">
            <a:extLst>
              <a:ext uri="{FF2B5EF4-FFF2-40B4-BE49-F238E27FC236}">
                <a16:creationId xmlns:a16="http://schemas.microsoft.com/office/drawing/2014/main" id="{E4EDC660-DD36-0CA5-24DD-B0CBA85C2529}"/>
              </a:ext>
            </a:extLst>
          </p:cNvPr>
          <p:cNvSpPr>
            <a:spLocks noGrp="1"/>
          </p:cNvSpPr>
          <p:nvPr>
            <p:ph type="body" sz="quarter" idx="13"/>
          </p:nvPr>
        </p:nvSpPr>
        <p:spPr/>
        <p:txBody>
          <a:bodyPr/>
          <a:lstStyle/>
          <a:p>
            <a:r>
              <a:rPr lang="de-DE" sz="1800" dirty="0"/>
              <a:t>PLANEN DER DATENERHEBUNG</a:t>
            </a:r>
          </a:p>
          <a:p>
            <a:endParaRPr lang="de-DE" dirty="0"/>
          </a:p>
        </p:txBody>
      </p:sp>
      <p:sp>
        <p:nvSpPr>
          <p:cNvPr id="7" name="Rechteck 6">
            <a:extLst>
              <a:ext uri="{FF2B5EF4-FFF2-40B4-BE49-F238E27FC236}">
                <a16:creationId xmlns:a16="http://schemas.microsoft.com/office/drawing/2014/main" id="{72EF62D6-ADC4-AE08-6165-274FF6215362}"/>
              </a:ext>
            </a:extLst>
          </p:cNvPr>
          <p:cNvSpPr/>
          <p:nvPr/>
        </p:nvSpPr>
        <p:spPr>
          <a:xfrm>
            <a:off x="5462337" y="2935705"/>
            <a:ext cx="1275119" cy="1595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307CBF21-A06E-3FF5-CC0A-7FB4DEB30430}"/>
              </a:ext>
            </a:extLst>
          </p:cNvPr>
          <p:cNvPicPr>
            <a:picLocks noChangeAspect="1"/>
          </p:cNvPicPr>
          <p:nvPr/>
        </p:nvPicPr>
        <p:blipFill>
          <a:blip r:embed="rId3"/>
          <a:stretch>
            <a:fillRect/>
          </a:stretch>
        </p:blipFill>
        <p:spPr>
          <a:xfrm>
            <a:off x="742950" y="2610100"/>
            <a:ext cx="7772400" cy="3053870"/>
          </a:xfrm>
          <a:prstGeom prst="rect">
            <a:avLst/>
          </a:prstGeom>
        </p:spPr>
      </p:pic>
    </p:spTree>
    <p:extLst>
      <p:ext uri="{BB962C8B-B14F-4D97-AF65-F5344CB8AC3E}">
        <p14:creationId xmlns:p14="http://schemas.microsoft.com/office/powerpoint/2010/main" val="2583213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1E0B8-E6D7-C38D-DBD0-32BF69566D76}"/>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E6FA7E72-D68C-A55B-C1EC-620705608BB7}"/>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9DD0FFCD-DF81-534F-337B-F3BD09E9E4BA}"/>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5" name="Textplatzhalter 4">
            <a:extLst>
              <a:ext uri="{FF2B5EF4-FFF2-40B4-BE49-F238E27FC236}">
                <a16:creationId xmlns:a16="http://schemas.microsoft.com/office/drawing/2014/main" id="{8B692A9F-9D41-B6E2-AF3F-11439E01BAE7}"/>
              </a:ext>
            </a:extLst>
          </p:cNvPr>
          <p:cNvSpPr>
            <a:spLocks noGrp="1"/>
          </p:cNvSpPr>
          <p:nvPr>
            <p:ph type="body" sz="quarter" idx="13"/>
          </p:nvPr>
        </p:nvSpPr>
        <p:spPr/>
        <p:txBody>
          <a:bodyPr/>
          <a:lstStyle/>
          <a:p>
            <a:r>
              <a:rPr lang="de-DE" dirty="0"/>
              <a:t>AUFBAU DES MODULS</a:t>
            </a:r>
          </a:p>
          <a:p>
            <a:endParaRPr lang="de-DE" dirty="0"/>
          </a:p>
          <a:p>
            <a:endParaRPr lang="de-DE" dirty="0"/>
          </a:p>
        </p:txBody>
      </p:sp>
      <p:sp>
        <p:nvSpPr>
          <p:cNvPr id="6" name="Inhaltsplatzhalter 5">
            <a:extLst>
              <a:ext uri="{FF2B5EF4-FFF2-40B4-BE49-F238E27FC236}">
                <a16:creationId xmlns:a16="http://schemas.microsoft.com/office/drawing/2014/main" id="{B47CD400-7A5B-8517-326A-92FB3506E0CA}"/>
              </a:ext>
            </a:extLst>
          </p:cNvPr>
          <p:cNvSpPr>
            <a:spLocks noGrp="1"/>
          </p:cNvSpPr>
          <p:nvPr>
            <p:ph idx="1"/>
          </p:nvPr>
        </p:nvSpPr>
        <p:spPr>
          <a:xfrm>
            <a:off x="1096423" y="1639658"/>
            <a:ext cx="7748032" cy="4527819"/>
          </a:xfrm>
        </p:spPr>
        <p:txBody>
          <a:bodyPr/>
          <a:lstStyle/>
          <a:p>
            <a:r>
              <a:rPr lang="de-DE" sz="1400" b="1" dirty="0"/>
              <a:t>Teil 1: </a:t>
            </a:r>
            <a:r>
              <a:rPr lang="de-DE" sz="1400" dirty="0"/>
              <a:t>Zu Beginn des Moduls lernen die Teilnehmenden neben Vorgaben aus Bildungsstandards und Lehrplan verschiedene Möglichkeiten kennen, Daten mit physischen Materialien und auf verschiedenen Repräsentationsebenen zu strukturieren</a:t>
            </a:r>
            <a:endParaRPr lang="de-DE" sz="1400" b="1" dirty="0"/>
          </a:p>
          <a:p>
            <a:r>
              <a:rPr lang="de-DE" sz="1400" b="1" dirty="0"/>
              <a:t>Teil 2:  </a:t>
            </a:r>
            <a:r>
              <a:rPr lang="de-DE" sz="1400" dirty="0"/>
              <a:t>An die Datenexploration mit physischen Materialien kann die digitale Datenexploration anschließen. Die Teilnehmenden lernen in einer Aktivität die Datenexploration mit der Software CODAP kennen. </a:t>
            </a:r>
          </a:p>
          <a:p>
            <a:r>
              <a:rPr lang="de-DE" sz="1400" b="1" dirty="0"/>
              <a:t>Teil 3: </a:t>
            </a:r>
            <a:r>
              <a:rPr lang="de-DE" sz="1400" dirty="0"/>
              <a:t>Die Teilnehmenden lernen den Datenanalyse-Zyklus kennen, indem sie entlang der einzelnen Phasen (Fragestellung, Datenerhebung, Analyse, Interpretation) unterrichtspraktische Empfehlungen zur Umsetzung sowie eine verständnisorientierte Einbindung der Software in den Unterricht erfahren.</a:t>
            </a:r>
          </a:p>
          <a:p>
            <a:r>
              <a:rPr lang="de-DE" sz="1400" b="1" dirty="0"/>
              <a:t>Teil 4: </a:t>
            </a:r>
            <a:r>
              <a:rPr lang="de-DE" sz="1400" dirty="0"/>
              <a:t>Mit Blick auf einen datenorientierten Unterricht erkennen die Teilnehmenden die Verbindung von Daten und Wahrscheinlichkeiten. Dabei schätzen sie mittels computergestützter Simulationen Wahrscheinlichkeiten.</a:t>
            </a:r>
            <a:endParaRPr lang="de-DE" sz="1400" b="1" dirty="0"/>
          </a:p>
        </p:txBody>
      </p:sp>
    </p:spTree>
    <p:extLst>
      <p:ext uri="{BB962C8B-B14F-4D97-AF65-F5344CB8AC3E}">
        <p14:creationId xmlns:p14="http://schemas.microsoft.com/office/powerpoint/2010/main" val="25387313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0C01-91AA-2E25-30D8-54F57F05BE8D}"/>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94D25855-74BA-84DF-9FEA-9C5B9B9CF2D5}"/>
              </a:ext>
            </a:extLst>
          </p:cNvPr>
          <p:cNvSpPr>
            <a:spLocks noGrp="1"/>
          </p:cNvSpPr>
          <p:nvPr>
            <p:ph idx="1"/>
          </p:nvPr>
        </p:nvSpPr>
        <p:spPr/>
        <p:txBody>
          <a:bodyPr/>
          <a:lstStyle/>
          <a:p>
            <a:pPr>
              <a:lnSpc>
                <a:spcPct val="100000"/>
              </a:lnSpc>
            </a:pPr>
            <a:r>
              <a:rPr lang="de-DE" sz="1600" dirty="0">
                <a:solidFill>
                  <a:schemeClr val="tx1"/>
                </a:solidFill>
              </a:rPr>
              <a:t>Unterrichtsideen zur Unterscheidung </a:t>
            </a:r>
            <a:br>
              <a:rPr lang="de-DE" sz="1600" dirty="0">
                <a:solidFill>
                  <a:schemeClr val="tx1"/>
                </a:solidFill>
              </a:rPr>
            </a:br>
            <a:r>
              <a:rPr lang="de-DE" sz="1600" dirty="0">
                <a:solidFill>
                  <a:schemeClr val="tx1"/>
                </a:solidFill>
              </a:rPr>
              <a:t>von Fragebogenfragen und statistischen Fragestellungen</a:t>
            </a:r>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endParaRPr lang="de-DE" sz="1200" dirty="0"/>
          </a:p>
          <a:p>
            <a:pPr algn="r">
              <a:lnSpc>
                <a:spcPct val="100000"/>
              </a:lnSpc>
            </a:pPr>
            <a:r>
              <a:rPr lang="de-DE" sz="1200" dirty="0"/>
              <a:t>(Frischemeier &amp; </a:t>
            </a:r>
            <a:r>
              <a:rPr lang="de-DE" sz="1200" dirty="0" err="1"/>
              <a:t>Leavy</a:t>
            </a:r>
            <a:r>
              <a:rPr lang="de-DE" sz="1200" dirty="0"/>
              <a:t>, 2020; Frischemeier &amp; Walter, 2021)</a:t>
            </a:r>
          </a:p>
        </p:txBody>
      </p:sp>
      <p:sp>
        <p:nvSpPr>
          <p:cNvPr id="5" name="Date Placeholder 4">
            <a:extLst>
              <a:ext uri="{FF2B5EF4-FFF2-40B4-BE49-F238E27FC236}">
                <a16:creationId xmlns:a16="http://schemas.microsoft.com/office/drawing/2014/main" id="{11E1A8CC-A5E5-2719-4CD8-0B6E900F419E}"/>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7D93E7E-7959-F94D-27D8-C22B2A4877FD}"/>
              </a:ext>
            </a:extLst>
          </p:cNvPr>
          <p:cNvSpPr>
            <a:spLocks noGrp="1"/>
          </p:cNvSpPr>
          <p:nvPr>
            <p:ph type="sldNum" sz="quarter" idx="12"/>
          </p:nvPr>
        </p:nvSpPr>
        <p:spPr/>
        <p:txBody>
          <a:bodyPr/>
          <a:lstStyle/>
          <a:p>
            <a:fld id="{C3752B7C-18A9-864D-BBCB-54A9F41B5594}" type="slidenum">
              <a:rPr lang="de-DE" smtClean="0"/>
              <a:pPr/>
              <a:t>60</a:t>
            </a:fld>
            <a:endParaRPr lang="de-DE" dirty="0"/>
          </a:p>
        </p:txBody>
      </p:sp>
      <p:sp>
        <p:nvSpPr>
          <p:cNvPr id="10" name="Textplatzhalter 9">
            <a:extLst>
              <a:ext uri="{FF2B5EF4-FFF2-40B4-BE49-F238E27FC236}">
                <a16:creationId xmlns:a16="http://schemas.microsoft.com/office/drawing/2014/main" id="{E4EDC660-DD36-0CA5-24DD-B0CBA85C2529}"/>
              </a:ext>
            </a:extLst>
          </p:cNvPr>
          <p:cNvSpPr>
            <a:spLocks noGrp="1"/>
          </p:cNvSpPr>
          <p:nvPr>
            <p:ph type="body" sz="quarter" idx="13"/>
          </p:nvPr>
        </p:nvSpPr>
        <p:spPr/>
        <p:txBody>
          <a:bodyPr/>
          <a:lstStyle/>
          <a:p>
            <a:r>
              <a:rPr lang="de-DE" sz="1800" dirty="0"/>
              <a:t>PLANEN DER DATENERHEBUNG</a:t>
            </a:r>
          </a:p>
          <a:p>
            <a:endParaRPr lang="de-DE" dirty="0"/>
          </a:p>
        </p:txBody>
      </p:sp>
      <p:pic>
        <p:nvPicPr>
          <p:cNvPr id="8" name="Grafik 7">
            <a:extLst>
              <a:ext uri="{FF2B5EF4-FFF2-40B4-BE49-F238E27FC236}">
                <a16:creationId xmlns:a16="http://schemas.microsoft.com/office/drawing/2014/main" id="{7A1B943B-9F7F-A84B-4E81-CEA29117DF32}"/>
              </a:ext>
            </a:extLst>
          </p:cNvPr>
          <p:cNvPicPr>
            <a:picLocks noChangeAspect="1"/>
          </p:cNvPicPr>
          <p:nvPr/>
        </p:nvPicPr>
        <p:blipFill>
          <a:blip r:embed="rId3"/>
          <a:stretch>
            <a:fillRect/>
          </a:stretch>
        </p:blipFill>
        <p:spPr>
          <a:xfrm>
            <a:off x="2509580" y="2382217"/>
            <a:ext cx="4124840" cy="3317398"/>
          </a:xfrm>
          <a:prstGeom prst="rect">
            <a:avLst/>
          </a:prstGeom>
        </p:spPr>
      </p:pic>
    </p:spTree>
    <p:extLst>
      <p:ext uri="{BB962C8B-B14F-4D97-AF65-F5344CB8AC3E}">
        <p14:creationId xmlns:p14="http://schemas.microsoft.com/office/powerpoint/2010/main" val="2867288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79CE-B818-97D7-D1CE-4D14AF32D86B}"/>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007E274B-1607-4A0B-2715-EEFCD4796985}"/>
              </a:ext>
            </a:extLst>
          </p:cNvPr>
          <p:cNvSpPr>
            <a:spLocks noGrp="1"/>
          </p:cNvSpPr>
          <p:nvPr>
            <p:ph idx="1"/>
          </p:nvPr>
        </p:nvSpPr>
        <p:spPr>
          <a:xfrm>
            <a:off x="192594" y="1759802"/>
            <a:ext cx="8758812" cy="4418617"/>
          </a:xfrm>
        </p:spPr>
        <p:txBody>
          <a:bodyPr/>
          <a:lstStyle/>
          <a:p>
            <a:r>
              <a:rPr lang="de-DE" b="1" dirty="0"/>
              <a:t>Verschiedene Phasen: </a:t>
            </a:r>
          </a:p>
          <a:p>
            <a:pPr marL="285750" indent="-285750">
              <a:lnSpc>
                <a:spcPct val="100000"/>
              </a:lnSpc>
              <a:buFont typeface="Arial" panose="020B0604020202020204" pitchFamily="34" charset="0"/>
              <a:buChar char="•"/>
            </a:pPr>
            <a:r>
              <a:rPr lang="de-DE" dirty="0"/>
              <a:t>Problemstellung, Entwicklung einer (stat.) Fragestellung</a:t>
            </a:r>
          </a:p>
          <a:p>
            <a:pPr marL="285750" indent="-285750">
              <a:lnSpc>
                <a:spcPct val="100000"/>
              </a:lnSpc>
              <a:buFont typeface="Arial" panose="020B0604020202020204" pitchFamily="34" charset="0"/>
              <a:buChar char="•"/>
            </a:pPr>
            <a:r>
              <a:rPr lang="de-DE" dirty="0"/>
              <a:t>Planen der Datenerhebung</a:t>
            </a:r>
          </a:p>
          <a:p>
            <a:pPr marL="285750" indent="-285750">
              <a:lnSpc>
                <a:spcPct val="100000"/>
              </a:lnSpc>
              <a:buFont typeface="Arial" panose="020B0604020202020204" pitchFamily="34" charset="0"/>
              <a:buChar char="•"/>
            </a:pPr>
            <a:r>
              <a:rPr lang="de-DE" b="1" dirty="0">
                <a:solidFill>
                  <a:srgbClr val="327D87"/>
                </a:solidFill>
              </a:rPr>
              <a:t>Datenerhebung (Umfrage, Beobachtung, Experiment)</a:t>
            </a:r>
          </a:p>
          <a:p>
            <a:pPr marL="285750" indent="-285750">
              <a:lnSpc>
                <a:spcPct val="100000"/>
              </a:lnSpc>
              <a:buFont typeface="Arial" panose="020B0604020202020204" pitchFamily="34" charset="0"/>
              <a:buChar char="•"/>
            </a:pPr>
            <a:r>
              <a:rPr lang="de-DE" dirty="0"/>
              <a:t>Darstellung und Analyse der gesammelten Daten</a:t>
            </a:r>
          </a:p>
          <a:p>
            <a:pPr marL="285750" indent="-285750">
              <a:lnSpc>
                <a:spcPct val="100000"/>
              </a:lnSpc>
              <a:buFont typeface="Arial" panose="020B0604020202020204" pitchFamily="34" charset="0"/>
              <a:buChar char="•"/>
            </a:pPr>
            <a:r>
              <a:rPr lang="de-DE" dirty="0"/>
              <a:t>Interpretation der Ergebnisse</a:t>
            </a:r>
          </a:p>
          <a:p>
            <a:pPr marL="285750" indent="-285750">
              <a:lnSpc>
                <a:spcPct val="100000"/>
              </a:lnSpc>
              <a:buFont typeface="Arial" panose="020B0604020202020204" pitchFamily="34" charset="0"/>
              <a:buChar char="•"/>
            </a:pPr>
            <a:r>
              <a:rPr lang="de-DE" dirty="0"/>
              <a:t>Dokumentation und Präsentation der Ergebnisse</a:t>
            </a:r>
          </a:p>
          <a:p>
            <a:r>
              <a:rPr lang="de-DE" dirty="0">
                <a:sym typeface="Wingdings" panose="05000000000000000000" pitchFamily="2" charset="2"/>
              </a:rPr>
              <a:t> Anregungen für die Umsetzung der einzelnen Phasen im Mathematikunterricht der Primarstufe</a:t>
            </a:r>
            <a:endParaRPr lang="de-DE" dirty="0"/>
          </a:p>
        </p:txBody>
      </p:sp>
      <p:sp>
        <p:nvSpPr>
          <p:cNvPr id="5" name="Date Placeholder 4">
            <a:extLst>
              <a:ext uri="{FF2B5EF4-FFF2-40B4-BE49-F238E27FC236}">
                <a16:creationId xmlns:a16="http://schemas.microsoft.com/office/drawing/2014/main" id="{3F134AA0-604D-D7BC-904C-9E13F0D1EAA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1FB80E39-30F6-BAD3-5DAE-8F7D1AAD0289}"/>
              </a:ext>
            </a:extLst>
          </p:cNvPr>
          <p:cNvSpPr>
            <a:spLocks noGrp="1"/>
          </p:cNvSpPr>
          <p:nvPr>
            <p:ph type="sldNum" sz="quarter" idx="12"/>
          </p:nvPr>
        </p:nvSpPr>
        <p:spPr/>
        <p:txBody>
          <a:bodyPr/>
          <a:lstStyle/>
          <a:p>
            <a:fld id="{C3752B7C-18A9-864D-BBCB-54A9F41B5594}" type="slidenum">
              <a:rPr lang="de-DE" smtClean="0"/>
              <a:pPr/>
              <a:t>61</a:t>
            </a:fld>
            <a:endParaRPr lang="de-DE" dirty="0"/>
          </a:p>
        </p:txBody>
      </p:sp>
      <p:sp>
        <p:nvSpPr>
          <p:cNvPr id="10" name="Text Placeholder 2">
            <a:extLst>
              <a:ext uri="{FF2B5EF4-FFF2-40B4-BE49-F238E27FC236}">
                <a16:creationId xmlns:a16="http://schemas.microsoft.com/office/drawing/2014/main" id="{1D974F6C-6D7D-E331-B315-52DD4FD36B5C}"/>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PARADIGMATISCH: DATENANALYSE-ZYKLUS </a:t>
            </a:r>
            <a:r>
              <a:rPr lang="de-DE" sz="1100" dirty="0">
                <a:solidFill>
                  <a:schemeClr val="tx1"/>
                </a:solidFill>
              </a:rPr>
              <a:t>nach Wild &amp; Pfannkuch (1999) </a:t>
            </a:r>
            <a:endParaRPr lang="de-DE" sz="1800" dirty="0">
              <a:solidFill>
                <a:schemeClr val="tx1"/>
              </a:solidFill>
            </a:endParaRPr>
          </a:p>
        </p:txBody>
      </p:sp>
    </p:spTree>
    <p:extLst>
      <p:ext uri="{BB962C8B-B14F-4D97-AF65-F5344CB8AC3E}">
        <p14:creationId xmlns:p14="http://schemas.microsoft.com/office/powerpoint/2010/main" val="2577442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599EB-6748-B6B0-C654-C49B590AC488}"/>
              </a:ext>
            </a:extLst>
          </p:cNvPr>
          <p:cNvSpPr>
            <a:spLocks noGrp="1"/>
          </p:cNvSpPr>
          <p:nvPr>
            <p:ph type="title"/>
          </p:nvPr>
        </p:nvSpPr>
        <p:spPr/>
        <p:txBody>
          <a:bodyPr/>
          <a:lstStyle/>
          <a:p>
            <a:r>
              <a:rPr lang="de-DE" dirty="0"/>
              <a:t>Datenanalyse-Zyklus</a:t>
            </a:r>
          </a:p>
        </p:txBody>
      </p:sp>
      <p:sp>
        <p:nvSpPr>
          <p:cNvPr id="4" name="Inhaltsplatzhalter 3">
            <a:extLst>
              <a:ext uri="{FF2B5EF4-FFF2-40B4-BE49-F238E27FC236}">
                <a16:creationId xmlns:a16="http://schemas.microsoft.com/office/drawing/2014/main" id="{04DDC24D-7B0A-5B19-11E6-32A7E2706332}"/>
              </a:ext>
            </a:extLst>
          </p:cNvPr>
          <p:cNvSpPr>
            <a:spLocks noGrp="1"/>
          </p:cNvSpPr>
          <p:nvPr>
            <p:ph idx="1"/>
          </p:nvPr>
        </p:nvSpPr>
        <p:spPr>
          <a:xfrm>
            <a:off x="1096423" y="1748860"/>
            <a:ext cx="7009509" cy="600291"/>
          </a:xfrm>
        </p:spPr>
        <p:txBody>
          <a:bodyPr/>
          <a:lstStyle/>
          <a:p>
            <a:r>
              <a:rPr lang="de-DE" dirty="0">
                <a:solidFill>
                  <a:schemeClr val="tx1"/>
                </a:solidFill>
              </a:rPr>
              <a:t>Umfrage</a:t>
            </a:r>
          </a:p>
        </p:txBody>
      </p:sp>
      <p:sp>
        <p:nvSpPr>
          <p:cNvPr id="5" name="Date Placeholder 4">
            <a:extLst>
              <a:ext uri="{FF2B5EF4-FFF2-40B4-BE49-F238E27FC236}">
                <a16:creationId xmlns:a16="http://schemas.microsoft.com/office/drawing/2014/main" id="{AC0E83A3-B8C6-1BF0-6BEB-FFF67F128C14}"/>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A284183F-5557-6408-F56B-D79F103177F3}"/>
              </a:ext>
            </a:extLst>
          </p:cNvPr>
          <p:cNvSpPr>
            <a:spLocks noGrp="1"/>
          </p:cNvSpPr>
          <p:nvPr>
            <p:ph type="sldNum" sz="quarter" idx="12"/>
          </p:nvPr>
        </p:nvSpPr>
        <p:spPr/>
        <p:txBody>
          <a:bodyPr/>
          <a:lstStyle/>
          <a:p>
            <a:fld id="{C3752B7C-18A9-864D-BBCB-54A9F41B5594}" type="slidenum">
              <a:rPr lang="de-DE" smtClean="0"/>
              <a:pPr/>
              <a:t>62</a:t>
            </a:fld>
            <a:endParaRPr lang="de-DE" dirty="0"/>
          </a:p>
        </p:txBody>
      </p:sp>
      <p:sp>
        <p:nvSpPr>
          <p:cNvPr id="9" name="Content Placeholder 3">
            <a:extLst>
              <a:ext uri="{FF2B5EF4-FFF2-40B4-BE49-F238E27FC236}">
                <a16:creationId xmlns:a16="http://schemas.microsoft.com/office/drawing/2014/main" id="{ED78D0F0-2849-E5AA-B05D-EC6F0F270B24}"/>
              </a:ext>
            </a:extLst>
          </p:cNvPr>
          <p:cNvSpPr txBox="1">
            <a:spLocks/>
          </p:cNvSpPr>
          <p:nvPr/>
        </p:nvSpPr>
        <p:spPr>
          <a:xfrm>
            <a:off x="1176410" y="2197739"/>
            <a:ext cx="7192675" cy="815140"/>
          </a:xfrm>
          <a:prstGeom prst="rect">
            <a:avLst/>
          </a:prstGeom>
          <a:solidFill>
            <a:schemeClr val="bg1"/>
          </a:solidFill>
          <a:effectLst>
            <a:outerShdw blurRad="63500" sx="102000" sy="102000" algn="ctr" rotWithShape="0">
              <a:prstClr val="black">
                <a:alpha val="40000"/>
              </a:prstClr>
            </a:outerShdw>
          </a:effectLst>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1600" b="1" dirty="0"/>
              <a:t>Offen: Was sind deine Hobbies?</a:t>
            </a:r>
            <a:r>
              <a:rPr lang="de-DE" sz="1600" dirty="0"/>
              <a:t> _____________________</a:t>
            </a:r>
          </a:p>
          <a:p>
            <a:pPr>
              <a:lnSpc>
                <a:spcPct val="100000"/>
              </a:lnSpc>
            </a:pPr>
            <a:r>
              <a:rPr lang="de-DE" sz="1600" b="1" dirty="0"/>
              <a:t>Geschlossen: Was ist dein Lieblingsverein? </a:t>
            </a:r>
            <a:r>
              <a:rPr lang="de-DE" sz="1600" dirty="0">
                <a:sym typeface="Symbol" panose="05050102010706020507" pitchFamily="18" charset="2"/>
              </a:rPr>
              <a:t> BVB  Bayern   Schalke</a:t>
            </a:r>
          </a:p>
        </p:txBody>
      </p:sp>
      <p:sp>
        <p:nvSpPr>
          <p:cNvPr id="16" name="Text Placeholder 2">
            <a:extLst>
              <a:ext uri="{FF2B5EF4-FFF2-40B4-BE49-F238E27FC236}">
                <a16:creationId xmlns:a16="http://schemas.microsoft.com/office/drawing/2014/main" id="{34B87041-E40F-7E04-9255-A418D5300D76}"/>
              </a:ext>
            </a:extLst>
          </p:cNvPr>
          <p:cNvSpPr txBox="1">
            <a:spLocks/>
          </p:cNvSpPr>
          <p:nvPr/>
        </p:nvSpPr>
        <p:spPr>
          <a:xfrm>
            <a:off x="548063" y="3309799"/>
            <a:ext cx="8352013" cy="81514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chemeClr val="tx1"/>
              </a:solidFill>
            </a:endParaRPr>
          </a:p>
        </p:txBody>
      </p:sp>
      <p:sp>
        <p:nvSpPr>
          <p:cNvPr id="17" name="Content Placeholder 3">
            <a:extLst>
              <a:ext uri="{FF2B5EF4-FFF2-40B4-BE49-F238E27FC236}">
                <a16:creationId xmlns:a16="http://schemas.microsoft.com/office/drawing/2014/main" id="{34ACAEF7-9A88-7A51-968E-F9EAF98ACCCF}"/>
              </a:ext>
            </a:extLst>
          </p:cNvPr>
          <p:cNvSpPr txBox="1">
            <a:spLocks/>
          </p:cNvSpPr>
          <p:nvPr/>
        </p:nvSpPr>
        <p:spPr>
          <a:xfrm>
            <a:off x="1176410" y="3495751"/>
            <a:ext cx="7192675" cy="637233"/>
          </a:xfrm>
          <a:prstGeom prst="rect">
            <a:avLst/>
          </a:prstGeom>
          <a:solidFill>
            <a:schemeClr val="bg1"/>
          </a:solidFill>
          <a:effectLst>
            <a:outerShdw blurRad="63500" sx="102000" sy="102000" algn="ctr" rotWithShape="0">
              <a:prstClr val="black">
                <a:alpha val="40000"/>
              </a:prstClr>
            </a:outerShdw>
          </a:effectLst>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dirty="0"/>
              <a:t>Ausleihen Fußball in der Pause:</a:t>
            </a:r>
            <a:r>
              <a:rPr lang="de-DE" b="1" dirty="0"/>
              <a:t> I I I </a:t>
            </a:r>
            <a:endParaRPr lang="de-DE" sz="1800" dirty="0">
              <a:sym typeface="Symbol" panose="05050102010706020507" pitchFamily="18" charset="2"/>
            </a:endParaRPr>
          </a:p>
          <a:p>
            <a:pPr lvl="1"/>
            <a:endParaRPr lang="de-DE" dirty="0">
              <a:sym typeface="Symbol" panose="05050102010706020507" pitchFamily="18" charset="2"/>
            </a:endParaRPr>
          </a:p>
        </p:txBody>
      </p:sp>
      <p:sp>
        <p:nvSpPr>
          <p:cNvPr id="19" name="Content Placeholder 3">
            <a:extLst>
              <a:ext uri="{FF2B5EF4-FFF2-40B4-BE49-F238E27FC236}">
                <a16:creationId xmlns:a16="http://schemas.microsoft.com/office/drawing/2014/main" id="{4124BB80-801E-4852-E4C2-2A465F77A1C3}"/>
              </a:ext>
            </a:extLst>
          </p:cNvPr>
          <p:cNvSpPr txBox="1">
            <a:spLocks/>
          </p:cNvSpPr>
          <p:nvPr/>
        </p:nvSpPr>
        <p:spPr>
          <a:xfrm>
            <a:off x="1176410" y="4573818"/>
            <a:ext cx="7192675" cy="1551152"/>
          </a:xfrm>
          <a:prstGeom prst="rect">
            <a:avLst/>
          </a:prstGeom>
          <a:solidFill>
            <a:schemeClr val="bg1"/>
          </a:solidFill>
          <a:effectLst>
            <a:outerShdw blurRad="63500" sx="102000" sy="102000" algn="ctr" rotWithShape="0">
              <a:prstClr val="black">
                <a:alpha val="40000"/>
              </a:prstClr>
            </a:outerShdw>
          </a:effectLst>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dirty="0"/>
              <a:t>Würfel 20 mal mit zwei Würfeln.</a:t>
            </a:r>
          </a:p>
          <a:p>
            <a:pPr>
              <a:lnSpc>
                <a:spcPct val="100000"/>
              </a:lnSpc>
            </a:pPr>
            <a:r>
              <a:rPr lang="de-DE" dirty="0"/>
              <a:t>Schreibe die Augensumme auf.</a:t>
            </a:r>
            <a:endParaRPr lang="de-DE" dirty="0">
              <a:sym typeface="Symbol" panose="05050102010706020507" pitchFamily="18" charset="2"/>
            </a:endParaRPr>
          </a:p>
        </p:txBody>
      </p:sp>
      <p:pic>
        <p:nvPicPr>
          <p:cNvPr id="12" name="Grafik 11">
            <a:extLst>
              <a:ext uri="{FF2B5EF4-FFF2-40B4-BE49-F238E27FC236}">
                <a16:creationId xmlns:a16="http://schemas.microsoft.com/office/drawing/2014/main" id="{0B663316-950B-770A-7555-4721E3DB64EA}"/>
              </a:ext>
            </a:extLst>
          </p:cNvPr>
          <p:cNvPicPr>
            <a:picLocks noChangeAspect="1"/>
          </p:cNvPicPr>
          <p:nvPr/>
        </p:nvPicPr>
        <p:blipFill rotWithShape="1">
          <a:blip r:embed="rId2"/>
          <a:srcRect t="18256" r="55458"/>
          <a:stretch/>
        </p:blipFill>
        <p:spPr>
          <a:xfrm>
            <a:off x="6660768" y="4622798"/>
            <a:ext cx="1651763" cy="1502172"/>
          </a:xfrm>
          <a:prstGeom prst="rect">
            <a:avLst/>
          </a:prstGeom>
        </p:spPr>
      </p:pic>
      <p:sp>
        <p:nvSpPr>
          <p:cNvPr id="3" name="Textplatzhalter 9">
            <a:extLst>
              <a:ext uri="{FF2B5EF4-FFF2-40B4-BE49-F238E27FC236}">
                <a16:creationId xmlns:a16="http://schemas.microsoft.com/office/drawing/2014/main" id="{B08D9F64-B4B4-3BCC-9605-4B920BA9D133}"/>
              </a:ext>
            </a:extLst>
          </p:cNvPr>
          <p:cNvSpPr txBox="1">
            <a:spLocks/>
          </p:cNvSpPr>
          <p:nvPr/>
        </p:nvSpPr>
        <p:spPr>
          <a:xfrm>
            <a:off x="1248667" y="1346430"/>
            <a:ext cx="7651410"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800" dirty="0"/>
          </a:p>
        </p:txBody>
      </p:sp>
      <p:sp>
        <p:nvSpPr>
          <p:cNvPr id="11" name="Text Placeholder 2">
            <a:extLst>
              <a:ext uri="{FF2B5EF4-FFF2-40B4-BE49-F238E27FC236}">
                <a16:creationId xmlns:a16="http://schemas.microsoft.com/office/drawing/2014/main" id="{9739F9D5-09BD-39B0-E309-5823CF7B58EB}"/>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DATENERHEBUNG</a:t>
            </a:r>
            <a:endParaRPr lang="de-DE" sz="1800" dirty="0">
              <a:solidFill>
                <a:schemeClr val="tx1"/>
              </a:solidFill>
            </a:endParaRPr>
          </a:p>
        </p:txBody>
      </p:sp>
      <p:sp>
        <p:nvSpPr>
          <p:cNvPr id="13" name="Inhaltsplatzhalter 3">
            <a:extLst>
              <a:ext uri="{FF2B5EF4-FFF2-40B4-BE49-F238E27FC236}">
                <a16:creationId xmlns:a16="http://schemas.microsoft.com/office/drawing/2014/main" id="{F5A5DA9C-5FE3-BC92-1CBD-A3EC19D6AB0E}"/>
              </a:ext>
            </a:extLst>
          </p:cNvPr>
          <p:cNvSpPr txBox="1">
            <a:spLocks/>
          </p:cNvSpPr>
          <p:nvPr/>
        </p:nvSpPr>
        <p:spPr>
          <a:xfrm>
            <a:off x="1096423" y="2992974"/>
            <a:ext cx="7009509" cy="600291"/>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Beobachtung</a:t>
            </a:r>
          </a:p>
          <a:p>
            <a:endParaRPr lang="de-DE" dirty="0"/>
          </a:p>
          <a:p>
            <a:endParaRPr lang="de-DE" dirty="0"/>
          </a:p>
        </p:txBody>
      </p:sp>
      <p:sp>
        <p:nvSpPr>
          <p:cNvPr id="15" name="Inhaltsplatzhalter 3">
            <a:extLst>
              <a:ext uri="{FF2B5EF4-FFF2-40B4-BE49-F238E27FC236}">
                <a16:creationId xmlns:a16="http://schemas.microsoft.com/office/drawing/2014/main" id="{D6ADB653-1093-5BC5-96D6-60AA25386433}"/>
              </a:ext>
            </a:extLst>
          </p:cNvPr>
          <p:cNvSpPr txBox="1">
            <a:spLocks/>
          </p:cNvSpPr>
          <p:nvPr/>
        </p:nvSpPr>
        <p:spPr>
          <a:xfrm>
            <a:off x="1096266" y="4089470"/>
            <a:ext cx="7009509" cy="725868"/>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Experiment</a:t>
            </a:r>
          </a:p>
          <a:p>
            <a:endParaRPr lang="de-DE" dirty="0"/>
          </a:p>
          <a:p>
            <a:endParaRPr lang="de-DE" dirty="0"/>
          </a:p>
        </p:txBody>
      </p:sp>
    </p:spTree>
    <p:extLst>
      <p:ext uri="{BB962C8B-B14F-4D97-AF65-F5344CB8AC3E}">
        <p14:creationId xmlns:p14="http://schemas.microsoft.com/office/powerpoint/2010/main" val="279201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13" grpId="0"/>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79CE-B818-97D7-D1CE-4D14AF32D86B}"/>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007E274B-1607-4A0B-2715-EEFCD4796985}"/>
              </a:ext>
            </a:extLst>
          </p:cNvPr>
          <p:cNvSpPr>
            <a:spLocks noGrp="1"/>
          </p:cNvSpPr>
          <p:nvPr>
            <p:ph idx="1"/>
          </p:nvPr>
        </p:nvSpPr>
        <p:spPr>
          <a:xfrm>
            <a:off x="192594" y="1759802"/>
            <a:ext cx="8758812" cy="4418617"/>
          </a:xfrm>
        </p:spPr>
        <p:txBody>
          <a:bodyPr/>
          <a:lstStyle/>
          <a:p>
            <a:r>
              <a:rPr lang="de-DE" b="1" dirty="0"/>
              <a:t>Verschiedene Phasen: </a:t>
            </a:r>
          </a:p>
          <a:p>
            <a:pPr marL="285750" indent="-285750">
              <a:lnSpc>
                <a:spcPct val="100000"/>
              </a:lnSpc>
              <a:buFont typeface="Arial" panose="020B0604020202020204" pitchFamily="34" charset="0"/>
              <a:buChar char="•"/>
            </a:pPr>
            <a:r>
              <a:rPr lang="de-DE" dirty="0"/>
              <a:t>Problemstellung, Entwicklung einer (stat.) Fragestellung</a:t>
            </a:r>
          </a:p>
          <a:p>
            <a:pPr marL="285750" indent="-285750">
              <a:lnSpc>
                <a:spcPct val="100000"/>
              </a:lnSpc>
              <a:buFont typeface="Arial" panose="020B0604020202020204" pitchFamily="34" charset="0"/>
              <a:buChar char="•"/>
            </a:pPr>
            <a:r>
              <a:rPr lang="de-DE" dirty="0"/>
              <a:t>Planen der Datenerhebung</a:t>
            </a:r>
          </a:p>
          <a:p>
            <a:pPr marL="285750" indent="-285750">
              <a:lnSpc>
                <a:spcPct val="100000"/>
              </a:lnSpc>
              <a:buFont typeface="Arial" panose="020B0604020202020204" pitchFamily="34" charset="0"/>
              <a:buChar char="•"/>
            </a:pPr>
            <a:r>
              <a:rPr lang="de-DE" dirty="0"/>
              <a:t>Datenerhebung (Umfrage, Beobachtung, Experiment)</a:t>
            </a:r>
          </a:p>
          <a:p>
            <a:pPr marL="285750" indent="-285750">
              <a:lnSpc>
                <a:spcPct val="100000"/>
              </a:lnSpc>
              <a:buFont typeface="Arial" panose="020B0604020202020204" pitchFamily="34" charset="0"/>
              <a:buChar char="•"/>
            </a:pPr>
            <a:r>
              <a:rPr lang="de-DE" b="1" dirty="0">
                <a:solidFill>
                  <a:srgbClr val="327D87"/>
                </a:solidFill>
              </a:rPr>
              <a:t>Darstellung und Analyse der gesammelten Daten</a:t>
            </a:r>
          </a:p>
          <a:p>
            <a:pPr marL="285750" indent="-285750">
              <a:lnSpc>
                <a:spcPct val="100000"/>
              </a:lnSpc>
              <a:buFont typeface="Arial" panose="020B0604020202020204" pitchFamily="34" charset="0"/>
              <a:buChar char="•"/>
            </a:pPr>
            <a:r>
              <a:rPr lang="de-DE" dirty="0"/>
              <a:t>Interpretation der Ergebnisse</a:t>
            </a:r>
          </a:p>
          <a:p>
            <a:pPr marL="285750" indent="-285750">
              <a:lnSpc>
                <a:spcPct val="100000"/>
              </a:lnSpc>
              <a:buFont typeface="Arial" panose="020B0604020202020204" pitchFamily="34" charset="0"/>
              <a:buChar char="•"/>
            </a:pPr>
            <a:r>
              <a:rPr lang="de-DE" dirty="0"/>
              <a:t>Dokumentation und Präsentation der Ergebnisse</a:t>
            </a:r>
          </a:p>
          <a:p>
            <a:r>
              <a:rPr lang="de-DE" dirty="0">
                <a:sym typeface="Wingdings" panose="05000000000000000000" pitchFamily="2" charset="2"/>
              </a:rPr>
              <a:t> Anregungen für die Umsetzung der einzelnen Phasen im Mathematikunterricht der Primarstufe</a:t>
            </a:r>
            <a:endParaRPr lang="de-DE" dirty="0"/>
          </a:p>
        </p:txBody>
      </p:sp>
      <p:sp>
        <p:nvSpPr>
          <p:cNvPr id="5" name="Date Placeholder 4">
            <a:extLst>
              <a:ext uri="{FF2B5EF4-FFF2-40B4-BE49-F238E27FC236}">
                <a16:creationId xmlns:a16="http://schemas.microsoft.com/office/drawing/2014/main" id="{3F134AA0-604D-D7BC-904C-9E13F0D1EAA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1FB80E39-30F6-BAD3-5DAE-8F7D1AAD0289}"/>
              </a:ext>
            </a:extLst>
          </p:cNvPr>
          <p:cNvSpPr>
            <a:spLocks noGrp="1"/>
          </p:cNvSpPr>
          <p:nvPr>
            <p:ph type="sldNum" sz="quarter" idx="12"/>
          </p:nvPr>
        </p:nvSpPr>
        <p:spPr/>
        <p:txBody>
          <a:bodyPr/>
          <a:lstStyle/>
          <a:p>
            <a:fld id="{C3752B7C-18A9-864D-BBCB-54A9F41B5594}" type="slidenum">
              <a:rPr lang="de-DE" smtClean="0"/>
              <a:pPr/>
              <a:t>63</a:t>
            </a:fld>
            <a:endParaRPr lang="de-DE" dirty="0"/>
          </a:p>
        </p:txBody>
      </p:sp>
      <p:sp>
        <p:nvSpPr>
          <p:cNvPr id="9" name="Text Placeholder 2">
            <a:extLst>
              <a:ext uri="{FF2B5EF4-FFF2-40B4-BE49-F238E27FC236}">
                <a16:creationId xmlns:a16="http://schemas.microsoft.com/office/drawing/2014/main" id="{C2721723-FE30-2709-CF0D-44F404EB6973}"/>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PARADIGMATISCH: DATENANALYSE-ZYKLUS </a:t>
            </a:r>
            <a:r>
              <a:rPr lang="de-DE" sz="1100" dirty="0">
                <a:solidFill>
                  <a:schemeClr val="tx1"/>
                </a:solidFill>
              </a:rPr>
              <a:t>nach Wild &amp; Pfannkuch (1999) </a:t>
            </a:r>
            <a:endParaRPr lang="de-DE" sz="1800" dirty="0">
              <a:solidFill>
                <a:schemeClr val="tx1"/>
              </a:solidFill>
            </a:endParaRPr>
          </a:p>
        </p:txBody>
      </p:sp>
    </p:spTree>
    <p:extLst>
      <p:ext uri="{BB962C8B-B14F-4D97-AF65-F5344CB8AC3E}">
        <p14:creationId xmlns:p14="http://schemas.microsoft.com/office/powerpoint/2010/main" val="3289512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BE6A-642F-BE58-1838-BE0E24883A53}"/>
              </a:ext>
            </a:extLst>
          </p:cNvPr>
          <p:cNvSpPr>
            <a:spLocks noGrp="1"/>
          </p:cNvSpPr>
          <p:nvPr>
            <p:ph type="title"/>
          </p:nvPr>
        </p:nvSpPr>
        <p:spPr/>
        <p:txBody>
          <a:bodyPr/>
          <a:lstStyle/>
          <a:p>
            <a:r>
              <a:rPr lang="de-DE" dirty="0"/>
              <a:t>Datenanalyse-Zyklus</a:t>
            </a:r>
          </a:p>
        </p:txBody>
      </p:sp>
      <p:sp>
        <p:nvSpPr>
          <p:cNvPr id="5" name="Date Placeholder 4">
            <a:extLst>
              <a:ext uri="{FF2B5EF4-FFF2-40B4-BE49-F238E27FC236}">
                <a16:creationId xmlns:a16="http://schemas.microsoft.com/office/drawing/2014/main" id="{4A913739-1A26-72DA-6A4C-5CE19C41093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85B624D-9189-690E-8ACE-EB0ABAD77F2D}"/>
              </a:ext>
            </a:extLst>
          </p:cNvPr>
          <p:cNvSpPr>
            <a:spLocks noGrp="1"/>
          </p:cNvSpPr>
          <p:nvPr>
            <p:ph type="sldNum" sz="quarter" idx="12"/>
          </p:nvPr>
        </p:nvSpPr>
        <p:spPr/>
        <p:txBody>
          <a:bodyPr/>
          <a:lstStyle/>
          <a:p>
            <a:fld id="{C3752B7C-18A9-864D-BBCB-54A9F41B5594}" type="slidenum">
              <a:rPr lang="de-DE" smtClean="0"/>
              <a:pPr/>
              <a:t>64</a:t>
            </a:fld>
            <a:endParaRPr lang="de-DE" dirty="0"/>
          </a:p>
        </p:txBody>
      </p:sp>
      <p:sp>
        <p:nvSpPr>
          <p:cNvPr id="9" name="Content Placeholder 8">
            <a:extLst>
              <a:ext uri="{FF2B5EF4-FFF2-40B4-BE49-F238E27FC236}">
                <a16:creationId xmlns:a16="http://schemas.microsoft.com/office/drawing/2014/main" id="{D09EDF2C-1890-7BE2-3A22-FC8A89E52FEF}"/>
              </a:ext>
            </a:extLst>
          </p:cNvPr>
          <p:cNvSpPr>
            <a:spLocks noGrp="1"/>
          </p:cNvSpPr>
          <p:nvPr>
            <p:ph idx="1"/>
          </p:nvPr>
        </p:nvSpPr>
        <p:spPr>
          <a:xfrm>
            <a:off x="5960534" y="5815608"/>
            <a:ext cx="3049562" cy="445628"/>
          </a:xfrm>
        </p:spPr>
        <p:txBody>
          <a:bodyPr/>
          <a:lstStyle/>
          <a:p>
            <a:pPr algn="r"/>
            <a:r>
              <a:rPr lang="de-DE" sz="1200" dirty="0"/>
              <a:t>(Frischemeier &amp; Walter, 2021, S. 33)</a:t>
            </a:r>
          </a:p>
        </p:txBody>
      </p:sp>
      <p:sp>
        <p:nvSpPr>
          <p:cNvPr id="11" name="Textfeld 10">
            <a:extLst>
              <a:ext uri="{FF2B5EF4-FFF2-40B4-BE49-F238E27FC236}">
                <a16:creationId xmlns:a16="http://schemas.microsoft.com/office/drawing/2014/main" id="{4B5705B1-CF89-8D60-79EB-7B3735010523}"/>
              </a:ext>
            </a:extLst>
          </p:cNvPr>
          <p:cNvSpPr txBox="1"/>
          <p:nvPr/>
        </p:nvSpPr>
        <p:spPr>
          <a:xfrm>
            <a:off x="479155" y="1762530"/>
            <a:ext cx="3006614" cy="871970"/>
          </a:xfrm>
          <a:prstGeom prst="rect">
            <a:avLst/>
          </a:prstGeom>
          <a:noFill/>
        </p:spPr>
        <p:txBody>
          <a:bodyPr wrap="square">
            <a:spAutoFit/>
          </a:bodyPr>
          <a:lstStyle/>
          <a:p>
            <a:pPr algn="l">
              <a:lnSpc>
                <a:spcPct val="150000"/>
              </a:lnSpc>
            </a:pPr>
            <a:r>
              <a:rPr lang="de-DE" sz="1800" b="1" dirty="0"/>
              <a:t>Materialien zum Darstellen von Daten</a:t>
            </a:r>
            <a:endParaRPr lang="de-DE" sz="1800" dirty="0"/>
          </a:p>
        </p:txBody>
      </p:sp>
      <p:sp>
        <p:nvSpPr>
          <p:cNvPr id="3" name="Text Placeholder 2">
            <a:extLst>
              <a:ext uri="{FF2B5EF4-FFF2-40B4-BE49-F238E27FC236}">
                <a16:creationId xmlns:a16="http://schemas.microsoft.com/office/drawing/2014/main" id="{9FF63C32-A4D6-B919-BB03-A994F90DA0EC}"/>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1800" dirty="0"/>
              <a:t>DARSTELLUNG UND ANALYSE DER GESAMMELTEN DATEN</a:t>
            </a:r>
          </a:p>
        </p:txBody>
      </p:sp>
      <p:pic>
        <p:nvPicPr>
          <p:cNvPr id="10" name="Grafik 9">
            <a:extLst>
              <a:ext uri="{FF2B5EF4-FFF2-40B4-BE49-F238E27FC236}">
                <a16:creationId xmlns:a16="http://schemas.microsoft.com/office/drawing/2014/main" id="{89CA1304-6AF7-558B-932A-FE8C0384A0A5}"/>
              </a:ext>
            </a:extLst>
          </p:cNvPr>
          <p:cNvPicPr>
            <a:picLocks noChangeAspect="1"/>
          </p:cNvPicPr>
          <p:nvPr/>
        </p:nvPicPr>
        <p:blipFill>
          <a:blip r:embed="rId2"/>
          <a:stretch>
            <a:fillRect/>
          </a:stretch>
        </p:blipFill>
        <p:spPr>
          <a:xfrm>
            <a:off x="3215172" y="1731217"/>
            <a:ext cx="5219700" cy="3988440"/>
          </a:xfrm>
          <a:prstGeom prst="rect">
            <a:avLst/>
          </a:prstGeom>
        </p:spPr>
      </p:pic>
    </p:spTree>
    <p:extLst>
      <p:ext uri="{BB962C8B-B14F-4D97-AF65-F5344CB8AC3E}">
        <p14:creationId xmlns:p14="http://schemas.microsoft.com/office/powerpoint/2010/main" val="12755937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BE6A-642F-BE58-1838-BE0E24883A53}"/>
              </a:ext>
            </a:extLst>
          </p:cNvPr>
          <p:cNvSpPr>
            <a:spLocks noGrp="1"/>
          </p:cNvSpPr>
          <p:nvPr>
            <p:ph type="title"/>
          </p:nvPr>
        </p:nvSpPr>
        <p:spPr/>
        <p:txBody>
          <a:bodyPr/>
          <a:lstStyle/>
          <a:p>
            <a:r>
              <a:rPr lang="de-DE" dirty="0"/>
              <a:t>Datenanalyse-Zyklus</a:t>
            </a:r>
          </a:p>
        </p:txBody>
      </p:sp>
      <p:sp>
        <p:nvSpPr>
          <p:cNvPr id="9" name="Content Placeholder 8">
            <a:extLst>
              <a:ext uri="{FF2B5EF4-FFF2-40B4-BE49-F238E27FC236}">
                <a16:creationId xmlns:a16="http://schemas.microsoft.com/office/drawing/2014/main" id="{D09EDF2C-1890-7BE2-3A22-FC8A89E52FEF}"/>
              </a:ext>
            </a:extLst>
          </p:cNvPr>
          <p:cNvSpPr>
            <a:spLocks noGrp="1"/>
          </p:cNvSpPr>
          <p:nvPr>
            <p:ph idx="1"/>
          </p:nvPr>
        </p:nvSpPr>
        <p:spPr/>
        <p:txBody>
          <a:bodyPr/>
          <a:lstStyle/>
          <a:p>
            <a:pPr algn="r"/>
            <a:r>
              <a:rPr lang="de-DE" sz="1200" dirty="0"/>
              <a:t>(Frischemeier &amp; Walter, 2021, S. 33)</a:t>
            </a:r>
          </a:p>
        </p:txBody>
      </p:sp>
      <p:sp>
        <p:nvSpPr>
          <p:cNvPr id="5" name="Date Placeholder 4">
            <a:extLst>
              <a:ext uri="{FF2B5EF4-FFF2-40B4-BE49-F238E27FC236}">
                <a16:creationId xmlns:a16="http://schemas.microsoft.com/office/drawing/2014/main" id="{4A913739-1A26-72DA-6A4C-5CE19C41093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85B624D-9189-690E-8ACE-EB0ABAD77F2D}"/>
              </a:ext>
            </a:extLst>
          </p:cNvPr>
          <p:cNvSpPr>
            <a:spLocks noGrp="1"/>
          </p:cNvSpPr>
          <p:nvPr>
            <p:ph type="sldNum" sz="quarter" idx="12"/>
          </p:nvPr>
        </p:nvSpPr>
        <p:spPr/>
        <p:txBody>
          <a:bodyPr/>
          <a:lstStyle/>
          <a:p>
            <a:fld id="{C3752B7C-18A9-864D-BBCB-54A9F41B5594}" type="slidenum">
              <a:rPr lang="de-DE" smtClean="0"/>
              <a:pPr/>
              <a:t>65</a:t>
            </a:fld>
            <a:endParaRPr lang="de-DE" dirty="0"/>
          </a:p>
        </p:txBody>
      </p:sp>
      <p:sp>
        <p:nvSpPr>
          <p:cNvPr id="11" name="Textfeld 10">
            <a:extLst>
              <a:ext uri="{FF2B5EF4-FFF2-40B4-BE49-F238E27FC236}">
                <a16:creationId xmlns:a16="http://schemas.microsoft.com/office/drawing/2014/main" id="{4B5705B1-CF89-8D60-79EB-7B3735010523}"/>
              </a:ext>
            </a:extLst>
          </p:cNvPr>
          <p:cNvSpPr txBox="1"/>
          <p:nvPr/>
        </p:nvSpPr>
        <p:spPr>
          <a:xfrm>
            <a:off x="479155" y="1762530"/>
            <a:ext cx="3006614" cy="871970"/>
          </a:xfrm>
          <a:prstGeom prst="rect">
            <a:avLst/>
          </a:prstGeom>
          <a:noFill/>
        </p:spPr>
        <p:txBody>
          <a:bodyPr wrap="square">
            <a:spAutoFit/>
          </a:bodyPr>
          <a:lstStyle/>
          <a:p>
            <a:pPr algn="l">
              <a:lnSpc>
                <a:spcPct val="150000"/>
              </a:lnSpc>
            </a:pPr>
            <a:r>
              <a:rPr lang="de-DE" sz="1800" b="1" dirty="0"/>
              <a:t>Materialien zum Darstellen von Daten</a:t>
            </a:r>
            <a:endParaRPr lang="de-DE" sz="1800" dirty="0"/>
          </a:p>
        </p:txBody>
      </p:sp>
      <p:sp>
        <p:nvSpPr>
          <p:cNvPr id="10" name="Text Placeholder 2">
            <a:extLst>
              <a:ext uri="{FF2B5EF4-FFF2-40B4-BE49-F238E27FC236}">
                <a16:creationId xmlns:a16="http://schemas.microsoft.com/office/drawing/2014/main" id="{44E16803-A012-F463-7267-58CD8A974EDE}"/>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1800" dirty="0"/>
              <a:t>DARSTELLUNG UND ANALYSE DER GESAMMELTEN DATEN</a:t>
            </a:r>
          </a:p>
        </p:txBody>
      </p:sp>
      <p:pic>
        <p:nvPicPr>
          <p:cNvPr id="4" name="Grafik 3">
            <a:extLst>
              <a:ext uri="{FF2B5EF4-FFF2-40B4-BE49-F238E27FC236}">
                <a16:creationId xmlns:a16="http://schemas.microsoft.com/office/drawing/2014/main" id="{9FB92535-46CE-CD69-4967-ABDDE6C92902}"/>
              </a:ext>
            </a:extLst>
          </p:cNvPr>
          <p:cNvPicPr>
            <a:picLocks noChangeAspect="1"/>
          </p:cNvPicPr>
          <p:nvPr/>
        </p:nvPicPr>
        <p:blipFill>
          <a:blip r:embed="rId2"/>
          <a:stretch>
            <a:fillRect/>
          </a:stretch>
        </p:blipFill>
        <p:spPr>
          <a:xfrm>
            <a:off x="2500200" y="2705538"/>
            <a:ext cx="6223000" cy="3390900"/>
          </a:xfrm>
          <a:prstGeom prst="rect">
            <a:avLst/>
          </a:prstGeom>
        </p:spPr>
      </p:pic>
    </p:spTree>
    <p:extLst>
      <p:ext uri="{BB962C8B-B14F-4D97-AF65-F5344CB8AC3E}">
        <p14:creationId xmlns:p14="http://schemas.microsoft.com/office/powerpoint/2010/main" val="33826247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BE6A-642F-BE58-1838-BE0E24883A53}"/>
              </a:ext>
            </a:extLst>
          </p:cNvPr>
          <p:cNvSpPr>
            <a:spLocks noGrp="1"/>
          </p:cNvSpPr>
          <p:nvPr>
            <p:ph type="title"/>
          </p:nvPr>
        </p:nvSpPr>
        <p:spPr/>
        <p:txBody>
          <a:bodyPr/>
          <a:lstStyle/>
          <a:p>
            <a:r>
              <a:rPr lang="de-DE" dirty="0"/>
              <a:t>Datenanalyse-Zyklus</a:t>
            </a:r>
          </a:p>
        </p:txBody>
      </p:sp>
      <p:sp>
        <p:nvSpPr>
          <p:cNvPr id="9" name="Content Placeholder 8">
            <a:extLst>
              <a:ext uri="{FF2B5EF4-FFF2-40B4-BE49-F238E27FC236}">
                <a16:creationId xmlns:a16="http://schemas.microsoft.com/office/drawing/2014/main" id="{D09EDF2C-1890-7BE2-3A22-FC8A89E52FEF}"/>
              </a:ext>
            </a:extLst>
          </p:cNvPr>
          <p:cNvSpPr>
            <a:spLocks noGrp="1"/>
          </p:cNvSpPr>
          <p:nvPr>
            <p:ph idx="1"/>
          </p:nvPr>
        </p:nvSpPr>
        <p:spPr/>
        <p:txBody>
          <a:bodyPr/>
          <a:lstStyle/>
          <a:p>
            <a:r>
              <a:rPr lang="de-DE" b="1" dirty="0"/>
              <a:t>Materialien zum Darstellen von Daten</a:t>
            </a:r>
            <a:endParaRPr lang="de-DE" dirty="0"/>
          </a:p>
          <a:p>
            <a:pPr algn="r"/>
            <a:endParaRPr lang="de-DE" sz="1200" dirty="0"/>
          </a:p>
          <a:p>
            <a:pPr algn="r"/>
            <a:endParaRPr lang="de-DE" sz="1200" dirty="0"/>
          </a:p>
          <a:p>
            <a:pPr algn="r"/>
            <a:endParaRPr lang="de-DE" sz="1200" dirty="0"/>
          </a:p>
          <a:p>
            <a:pPr algn="r"/>
            <a:endParaRPr lang="de-DE" sz="1200" dirty="0"/>
          </a:p>
          <a:p>
            <a:pPr algn="r"/>
            <a:endParaRPr lang="de-DE" sz="1200" dirty="0"/>
          </a:p>
          <a:p>
            <a:pPr algn="r"/>
            <a:endParaRPr lang="de-DE" sz="1200" dirty="0"/>
          </a:p>
          <a:p>
            <a:pPr algn="r"/>
            <a:endParaRPr lang="de-DE" sz="1200" dirty="0"/>
          </a:p>
          <a:p>
            <a:pPr algn="r"/>
            <a:endParaRPr lang="de-DE" sz="1200" dirty="0"/>
          </a:p>
          <a:p>
            <a:pPr algn="r"/>
            <a:r>
              <a:rPr lang="de-DE" sz="1200" dirty="0"/>
              <a:t>(Frischemeier &amp; Walter, 2021, S. 33)</a:t>
            </a:r>
          </a:p>
        </p:txBody>
      </p:sp>
      <p:sp>
        <p:nvSpPr>
          <p:cNvPr id="5" name="Date Placeholder 4">
            <a:extLst>
              <a:ext uri="{FF2B5EF4-FFF2-40B4-BE49-F238E27FC236}">
                <a16:creationId xmlns:a16="http://schemas.microsoft.com/office/drawing/2014/main" id="{4A913739-1A26-72DA-6A4C-5CE19C41093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85B624D-9189-690E-8ACE-EB0ABAD77F2D}"/>
              </a:ext>
            </a:extLst>
          </p:cNvPr>
          <p:cNvSpPr>
            <a:spLocks noGrp="1"/>
          </p:cNvSpPr>
          <p:nvPr>
            <p:ph type="sldNum" sz="quarter" idx="12"/>
          </p:nvPr>
        </p:nvSpPr>
        <p:spPr/>
        <p:txBody>
          <a:bodyPr/>
          <a:lstStyle/>
          <a:p>
            <a:fld id="{C3752B7C-18A9-864D-BBCB-54A9F41B5594}" type="slidenum">
              <a:rPr lang="de-DE" smtClean="0"/>
              <a:pPr/>
              <a:t>66</a:t>
            </a:fld>
            <a:endParaRPr lang="de-DE" dirty="0"/>
          </a:p>
        </p:txBody>
      </p:sp>
      <p:sp>
        <p:nvSpPr>
          <p:cNvPr id="10" name="Text Placeholder 2">
            <a:extLst>
              <a:ext uri="{FF2B5EF4-FFF2-40B4-BE49-F238E27FC236}">
                <a16:creationId xmlns:a16="http://schemas.microsoft.com/office/drawing/2014/main" id="{6B4696D8-8EC0-BE95-A394-785FA658ECED}"/>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1800" dirty="0"/>
              <a:t>DARSTELLUNG UND ANALYSE DER GESAMMELTEN DATEN</a:t>
            </a:r>
          </a:p>
        </p:txBody>
      </p:sp>
      <p:pic>
        <p:nvPicPr>
          <p:cNvPr id="4" name="Grafik 3">
            <a:extLst>
              <a:ext uri="{FF2B5EF4-FFF2-40B4-BE49-F238E27FC236}">
                <a16:creationId xmlns:a16="http://schemas.microsoft.com/office/drawing/2014/main" id="{ED0A3970-93C3-5A7C-F0D8-74B5F101268B}"/>
              </a:ext>
            </a:extLst>
          </p:cNvPr>
          <p:cNvPicPr>
            <a:picLocks noChangeAspect="1"/>
          </p:cNvPicPr>
          <p:nvPr/>
        </p:nvPicPr>
        <p:blipFill>
          <a:blip r:embed="rId2"/>
          <a:stretch>
            <a:fillRect/>
          </a:stretch>
        </p:blipFill>
        <p:spPr>
          <a:xfrm>
            <a:off x="2325474" y="2372637"/>
            <a:ext cx="4551406" cy="3171062"/>
          </a:xfrm>
          <a:prstGeom prst="rect">
            <a:avLst/>
          </a:prstGeom>
        </p:spPr>
      </p:pic>
    </p:spTree>
    <p:extLst>
      <p:ext uri="{BB962C8B-B14F-4D97-AF65-F5344CB8AC3E}">
        <p14:creationId xmlns:p14="http://schemas.microsoft.com/office/powerpoint/2010/main" val="31998706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BE6A-642F-BE58-1838-BE0E24883A53}"/>
              </a:ext>
            </a:extLst>
          </p:cNvPr>
          <p:cNvSpPr>
            <a:spLocks noGrp="1"/>
          </p:cNvSpPr>
          <p:nvPr>
            <p:ph type="title"/>
          </p:nvPr>
        </p:nvSpPr>
        <p:spPr/>
        <p:txBody>
          <a:bodyPr/>
          <a:lstStyle/>
          <a:p>
            <a:r>
              <a:rPr lang="de-DE" dirty="0"/>
              <a:t>Datenanalyse-Zyklus</a:t>
            </a:r>
          </a:p>
        </p:txBody>
      </p:sp>
      <p:sp>
        <p:nvSpPr>
          <p:cNvPr id="9" name="Content Placeholder 8">
            <a:extLst>
              <a:ext uri="{FF2B5EF4-FFF2-40B4-BE49-F238E27FC236}">
                <a16:creationId xmlns:a16="http://schemas.microsoft.com/office/drawing/2014/main" id="{D09EDF2C-1890-7BE2-3A22-FC8A89E52FEF}"/>
              </a:ext>
            </a:extLst>
          </p:cNvPr>
          <p:cNvSpPr>
            <a:spLocks noGrp="1"/>
          </p:cNvSpPr>
          <p:nvPr>
            <p:ph idx="1"/>
          </p:nvPr>
        </p:nvSpPr>
        <p:spPr/>
        <p:txBody>
          <a:bodyPr/>
          <a:lstStyle/>
          <a:p>
            <a:r>
              <a:rPr lang="de-DE" b="1" dirty="0"/>
              <a:t>Materialien zum Darstellen von Daten</a:t>
            </a:r>
            <a:endParaRPr lang="de-DE" dirty="0"/>
          </a:p>
          <a:p>
            <a:pPr algn="r"/>
            <a:endParaRPr lang="de-DE" sz="1200" dirty="0"/>
          </a:p>
          <a:p>
            <a:pPr algn="r"/>
            <a:endParaRPr lang="de-DE" sz="1200" dirty="0"/>
          </a:p>
          <a:p>
            <a:pPr algn="r"/>
            <a:endParaRPr lang="de-DE" sz="1200" dirty="0"/>
          </a:p>
          <a:p>
            <a:pPr algn="r"/>
            <a:endParaRPr lang="de-DE" sz="1200" dirty="0"/>
          </a:p>
          <a:p>
            <a:pPr algn="r"/>
            <a:endParaRPr lang="de-DE" sz="1200" dirty="0"/>
          </a:p>
          <a:p>
            <a:pPr algn="r"/>
            <a:endParaRPr lang="de-DE" sz="1200" dirty="0"/>
          </a:p>
          <a:p>
            <a:pPr algn="r"/>
            <a:endParaRPr lang="de-DE" sz="1200" dirty="0"/>
          </a:p>
          <a:p>
            <a:pPr algn="r"/>
            <a:endParaRPr lang="de-DE" sz="1200" dirty="0"/>
          </a:p>
          <a:p>
            <a:pPr algn="r"/>
            <a:r>
              <a:rPr lang="de-DE" sz="1200" dirty="0"/>
              <a:t>(Frischemeier &amp; Walter, 2021, S. 33)</a:t>
            </a:r>
          </a:p>
        </p:txBody>
      </p:sp>
      <p:sp>
        <p:nvSpPr>
          <p:cNvPr id="5" name="Date Placeholder 4">
            <a:extLst>
              <a:ext uri="{FF2B5EF4-FFF2-40B4-BE49-F238E27FC236}">
                <a16:creationId xmlns:a16="http://schemas.microsoft.com/office/drawing/2014/main" id="{4A913739-1A26-72DA-6A4C-5CE19C41093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85B624D-9189-690E-8ACE-EB0ABAD77F2D}"/>
              </a:ext>
            </a:extLst>
          </p:cNvPr>
          <p:cNvSpPr>
            <a:spLocks noGrp="1"/>
          </p:cNvSpPr>
          <p:nvPr>
            <p:ph type="sldNum" sz="quarter" idx="12"/>
          </p:nvPr>
        </p:nvSpPr>
        <p:spPr/>
        <p:txBody>
          <a:bodyPr/>
          <a:lstStyle/>
          <a:p>
            <a:fld id="{C3752B7C-18A9-864D-BBCB-54A9F41B5594}" type="slidenum">
              <a:rPr lang="de-DE" smtClean="0"/>
              <a:pPr/>
              <a:t>67</a:t>
            </a:fld>
            <a:endParaRPr lang="de-DE" dirty="0"/>
          </a:p>
        </p:txBody>
      </p:sp>
      <p:sp>
        <p:nvSpPr>
          <p:cNvPr id="11" name="Text Placeholder 2">
            <a:extLst>
              <a:ext uri="{FF2B5EF4-FFF2-40B4-BE49-F238E27FC236}">
                <a16:creationId xmlns:a16="http://schemas.microsoft.com/office/drawing/2014/main" id="{415F90CD-BB4C-257B-FE6D-9B153B09B02B}"/>
              </a:ext>
            </a:extLst>
          </p:cNvPr>
          <p:cNvSpPr txBox="1">
            <a:spLocks noGrp="1"/>
          </p:cNvSpPr>
          <p:nvPr>
            <p:ph type="body" sz="quarter" idx="13"/>
          </p:nvPr>
        </p:nvSpPr>
        <p:spPr>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1800" dirty="0"/>
              <a:t>DARSTELLUNG UND ANALYSE DER GESAMMELTEN DATEN</a:t>
            </a:r>
          </a:p>
        </p:txBody>
      </p:sp>
      <p:pic>
        <p:nvPicPr>
          <p:cNvPr id="7" name="Grafik 6">
            <a:extLst>
              <a:ext uri="{FF2B5EF4-FFF2-40B4-BE49-F238E27FC236}">
                <a16:creationId xmlns:a16="http://schemas.microsoft.com/office/drawing/2014/main" id="{4454B03E-8F46-97F6-2BDE-1B72E581AC0E}"/>
              </a:ext>
            </a:extLst>
          </p:cNvPr>
          <p:cNvPicPr>
            <a:picLocks noChangeAspect="1"/>
          </p:cNvPicPr>
          <p:nvPr/>
        </p:nvPicPr>
        <p:blipFill>
          <a:blip r:embed="rId2"/>
          <a:stretch>
            <a:fillRect/>
          </a:stretch>
        </p:blipFill>
        <p:spPr>
          <a:xfrm>
            <a:off x="2270236" y="2344918"/>
            <a:ext cx="4661568" cy="3226499"/>
          </a:xfrm>
          <a:prstGeom prst="rect">
            <a:avLst/>
          </a:prstGeom>
        </p:spPr>
      </p:pic>
    </p:spTree>
    <p:extLst>
      <p:ext uri="{BB962C8B-B14F-4D97-AF65-F5344CB8AC3E}">
        <p14:creationId xmlns:p14="http://schemas.microsoft.com/office/powerpoint/2010/main" val="1356652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5ED5E-3ECB-937B-4943-F834B9B7843F}"/>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40C6E784-DEC5-59AD-6CAB-1C27B2AB83CC}"/>
              </a:ext>
            </a:extLst>
          </p:cNvPr>
          <p:cNvSpPr>
            <a:spLocks noGrp="1"/>
          </p:cNvSpPr>
          <p:nvPr>
            <p:ph idx="1"/>
          </p:nvPr>
        </p:nvSpPr>
        <p:spPr/>
        <p:txBody>
          <a:bodyPr/>
          <a:lstStyle/>
          <a:p>
            <a:pPr algn="ctr">
              <a:lnSpc>
                <a:spcPct val="100000"/>
              </a:lnSpc>
            </a:pPr>
            <a:r>
              <a:rPr lang="de-DE" sz="2400" b="1" dirty="0"/>
              <a:t>Frage</a:t>
            </a:r>
            <a:r>
              <a:rPr lang="de-DE" sz="2000" dirty="0"/>
              <a:t>: </a:t>
            </a:r>
          </a:p>
          <a:p>
            <a:pPr algn="ctr">
              <a:lnSpc>
                <a:spcPct val="100000"/>
              </a:lnSpc>
            </a:pPr>
            <a:r>
              <a:rPr lang="de-DE" sz="2000" dirty="0"/>
              <a:t>Welche Möglichkeiten gibt es in der Grundschule, Anteile darzustellen, auch wenn die Kinder weder Brüche noch Prozente kennen?</a:t>
            </a:r>
          </a:p>
          <a:p>
            <a:pPr algn="ctr">
              <a:lnSpc>
                <a:spcPct val="100000"/>
              </a:lnSpc>
            </a:pPr>
            <a:endParaRPr lang="de-DE" sz="2000" dirty="0"/>
          </a:p>
          <a:p>
            <a:pPr algn="ctr">
              <a:lnSpc>
                <a:spcPct val="100000"/>
              </a:lnSpc>
            </a:pPr>
            <a:r>
              <a:rPr lang="de-DE" sz="2000" dirty="0"/>
              <a:t>Wie kann ich Kreisdiagramme erstellen?</a:t>
            </a:r>
          </a:p>
          <a:p>
            <a:pPr algn="ctr">
              <a:lnSpc>
                <a:spcPct val="100000"/>
              </a:lnSpc>
            </a:pPr>
            <a:r>
              <a:rPr lang="de-DE" sz="2000" dirty="0"/>
              <a:t>Mit-/ und ohne Softwareunterstützung?</a:t>
            </a:r>
          </a:p>
        </p:txBody>
      </p:sp>
      <p:sp>
        <p:nvSpPr>
          <p:cNvPr id="5" name="Date Placeholder 4">
            <a:extLst>
              <a:ext uri="{FF2B5EF4-FFF2-40B4-BE49-F238E27FC236}">
                <a16:creationId xmlns:a16="http://schemas.microsoft.com/office/drawing/2014/main" id="{1C4BA6F0-9096-CC57-6EC2-5DF29256E9A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675B09F4-E985-4AF6-43CF-860470BC804E}"/>
              </a:ext>
            </a:extLst>
          </p:cNvPr>
          <p:cNvSpPr>
            <a:spLocks noGrp="1"/>
          </p:cNvSpPr>
          <p:nvPr>
            <p:ph type="sldNum" sz="quarter" idx="12"/>
          </p:nvPr>
        </p:nvSpPr>
        <p:spPr/>
        <p:txBody>
          <a:bodyPr/>
          <a:lstStyle/>
          <a:p>
            <a:fld id="{C3752B7C-18A9-864D-BBCB-54A9F41B5594}" type="slidenum">
              <a:rPr lang="de-DE" smtClean="0"/>
              <a:pPr/>
              <a:t>68</a:t>
            </a:fld>
            <a:endParaRPr lang="de-DE" dirty="0"/>
          </a:p>
        </p:txBody>
      </p:sp>
      <p:sp>
        <p:nvSpPr>
          <p:cNvPr id="7" name="Text Placeholder 2">
            <a:extLst>
              <a:ext uri="{FF2B5EF4-FFF2-40B4-BE49-F238E27FC236}">
                <a16:creationId xmlns:a16="http://schemas.microsoft.com/office/drawing/2014/main" id="{0131436A-2BCB-9D16-D2B9-DF275F5F2956}"/>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1800" dirty="0"/>
              <a:t>ERLERNEN VON DATENANALYSE</a:t>
            </a:r>
          </a:p>
        </p:txBody>
      </p:sp>
    </p:spTree>
    <p:extLst>
      <p:ext uri="{BB962C8B-B14F-4D97-AF65-F5344CB8AC3E}">
        <p14:creationId xmlns:p14="http://schemas.microsoft.com/office/powerpoint/2010/main" val="42398115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B9C91-CFDD-4018-7436-63408AB9A099}"/>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08F54002-C80A-ABAD-633C-9CE31710EAEC}"/>
              </a:ext>
            </a:extLst>
          </p:cNvPr>
          <p:cNvSpPr>
            <a:spLocks noGrp="1"/>
          </p:cNvSpPr>
          <p:nvPr>
            <p:ph idx="1"/>
          </p:nvPr>
        </p:nvSpPr>
        <p:spPr>
          <a:xfrm>
            <a:off x="1096424" y="1748860"/>
            <a:ext cx="4169092" cy="4418617"/>
          </a:xfrm>
        </p:spPr>
        <p:txBody>
          <a:bodyPr/>
          <a:lstStyle/>
          <a:p>
            <a:pPr>
              <a:lnSpc>
                <a:spcPct val="100000"/>
              </a:lnSpc>
            </a:pPr>
            <a:r>
              <a:rPr lang="de-DE" b="1" dirty="0"/>
              <a:t>Menschliches Kreisdiagramm</a:t>
            </a:r>
          </a:p>
          <a:p>
            <a:pPr>
              <a:lnSpc>
                <a:spcPct val="100000"/>
              </a:lnSpc>
            </a:pPr>
            <a:endParaRPr lang="de-DE" dirty="0"/>
          </a:p>
          <a:p>
            <a:pPr>
              <a:lnSpc>
                <a:spcPct val="100000"/>
              </a:lnSpc>
            </a:pPr>
            <a:r>
              <a:rPr lang="de-DE" dirty="0"/>
              <a:t>…welches die Anzahl/den Anteil der </a:t>
            </a:r>
            <a:r>
              <a:rPr lang="de-DE" dirty="0" err="1"/>
              <a:t>Schüler:innen</a:t>
            </a:r>
            <a:r>
              <a:rPr lang="de-DE" dirty="0"/>
              <a:t> aus 26 zeigt, die einen bestimmten/eine bestimmte </a:t>
            </a:r>
            <a:r>
              <a:rPr lang="de-DE" dirty="0" err="1"/>
              <a:t>Schauspieler:in</a:t>
            </a:r>
            <a:r>
              <a:rPr lang="de-DE" dirty="0"/>
              <a:t> favorisieren</a:t>
            </a:r>
          </a:p>
          <a:p>
            <a:pPr>
              <a:lnSpc>
                <a:spcPct val="100000"/>
              </a:lnSpc>
            </a:pPr>
            <a:endParaRPr lang="de-DE" dirty="0"/>
          </a:p>
          <a:p>
            <a:pPr>
              <a:lnSpc>
                <a:spcPct val="100000"/>
              </a:lnSpc>
            </a:pPr>
            <a:r>
              <a:rPr lang="de-DE" dirty="0"/>
              <a:t>L: Leonardo DiCaprio</a:t>
            </a:r>
          </a:p>
          <a:p>
            <a:pPr>
              <a:lnSpc>
                <a:spcPct val="100000"/>
              </a:lnSpc>
            </a:pPr>
            <a:r>
              <a:rPr lang="de-DE" dirty="0"/>
              <a:t>J: Jennifer Lopez</a:t>
            </a:r>
          </a:p>
          <a:p>
            <a:pPr>
              <a:lnSpc>
                <a:spcPct val="100000"/>
              </a:lnSpc>
            </a:pPr>
            <a:r>
              <a:rPr lang="de-DE" dirty="0"/>
              <a:t>W: Will Smith</a:t>
            </a:r>
          </a:p>
        </p:txBody>
      </p:sp>
      <p:sp>
        <p:nvSpPr>
          <p:cNvPr id="5" name="Date Placeholder 4">
            <a:extLst>
              <a:ext uri="{FF2B5EF4-FFF2-40B4-BE49-F238E27FC236}">
                <a16:creationId xmlns:a16="http://schemas.microsoft.com/office/drawing/2014/main" id="{087BD6B5-F74E-F275-CC81-82715F16BE87}"/>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028F62FF-6E08-8C3F-CA4C-17BE1A2A1661}"/>
              </a:ext>
            </a:extLst>
          </p:cNvPr>
          <p:cNvSpPr>
            <a:spLocks noGrp="1"/>
          </p:cNvSpPr>
          <p:nvPr>
            <p:ph type="sldNum" sz="quarter" idx="12"/>
          </p:nvPr>
        </p:nvSpPr>
        <p:spPr/>
        <p:txBody>
          <a:bodyPr/>
          <a:lstStyle/>
          <a:p>
            <a:fld id="{C3752B7C-18A9-864D-BBCB-54A9F41B5594}" type="slidenum">
              <a:rPr lang="de-DE" smtClean="0"/>
              <a:pPr/>
              <a:t>69</a:t>
            </a:fld>
            <a:endParaRPr lang="de-DE" dirty="0"/>
          </a:p>
        </p:txBody>
      </p:sp>
      <p:sp>
        <p:nvSpPr>
          <p:cNvPr id="7" name="TextBox 6">
            <a:extLst>
              <a:ext uri="{FF2B5EF4-FFF2-40B4-BE49-F238E27FC236}">
                <a16:creationId xmlns:a16="http://schemas.microsoft.com/office/drawing/2014/main" id="{82C989EF-0745-FE07-A586-8677D91E3D44}"/>
              </a:ext>
            </a:extLst>
          </p:cNvPr>
          <p:cNvSpPr txBox="1"/>
          <p:nvPr/>
        </p:nvSpPr>
        <p:spPr>
          <a:xfrm>
            <a:off x="5053263" y="5919775"/>
            <a:ext cx="3835895"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(Darstellung nachgebaut  aus: Curcio, 2001, S.53)</a:t>
            </a:r>
          </a:p>
        </p:txBody>
      </p:sp>
      <p:sp>
        <p:nvSpPr>
          <p:cNvPr id="9" name="Text Placeholder 2">
            <a:extLst>
              <a:ext uri="{FF2B5EF4-FFF2-40B4-BE49-F238E27FC236}">
                <a16:creationId xmlns:a16="http://schemas.microsoft.com/office/drawing/2014/main" id="{83D3CDDA-4910-EB6D-C474-7AD203F74E5E}"/>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DARSTELLUNG UND ANALYSE DER GESAMMELTEN DATEN</a:t>
            </a:r>
          </a:p>
        </p:txBody>
      </p:sp>
      <p:pic>
        <p:nvPicPr>
          <p:cNvPr id="3" name="Grafik 2">
            <a:extLst>
              <a:ext uri="{FF2B5EF4-FFF2-40B4-BE49-F238E27FC236}">
                <a16:creationId xmlns:a16="http://schemas.microsoft.com/office/drawing/2014/main" id="{376781F0-B457-F975-A24C-0C30B8C16E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2525" y="3085268"/>
            <a:ext cx="2508250" cy="2566670"/>
          </a:xfrm>
          <a:prstGeom prst="rect">
            <a:avLst/>
          </a:prstGeom>
        </p:spPr>
      </p:pic>
    </p:spTree>
    <p:extLst>
      <p:ext uri="{BB962C8B-B14F-4D97-AF65-F5344CB8AC3E}">
        <p14:creationId xmlns:p14="http://schemas.microsoft.com/office/powerpoint/2010/main" val="16139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146655"/>
            <a:ext cx="7694880" cy="5031449"/>
          </a:xfrm>
        </p:spPr>
        <p:txBody>
          <a:bodyPr/>
          <a:lstStyle/>
          <a:p>
            <a:r>
              <a:rPr lang="de-DE" dirty="0"/>
              <a:t>Allgemeine Bemerkungen</a:t>
            </a:r>
          </a:p>
          <a:p>
            <a:r>
              <a:rPr lang="de-DE" dirty="0"/>
              <a:t>Arbeitsphase „Datenanalyse mit CODAP“</a:t>
            </a:r>
          </a:p>
          <a:p>
            <a:r>
              <a:rPr lang="de-DE" dirty="0"/>
              <a:t>Datenanalyse-Zyklus</a:t>
            </a:r>
          </a:p>
          <a:p>
            <a:r>
              <a:rPr lang="de-DE" sz="1800" dirty="0"/>
              <a:t>Daten und Wahrscheinlichkeit</a:t>
            </a:r>
          </a:p>
          <a:p>
            <a:r>
              <a:rPr lang="de-DE" dirty="0"/>
              <a:t>Erprobungsauftrag</a:t>
            </a:r>
          </a:p>
          <a:p>
            <a:endParaRPr lang="de-DE" dirty="0"/>
          </a:p>
          <a:p>
            <a:endParaRPr lang="de-DE" dirty="0"/>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4076096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B9C91-CFDD-4018-7436-63408AB9A099}"/>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08F54002-C80A-ABAD-633C-9CE31710EAEC}"/>
              </a:ext>
            </a:extLst>
          </p:cNvPr>
          <p:cNvSpPr>
            <a:spLocks noGrp="1"/>
          </p:cNvSpPr>
          <p:nvPr>
            <p:ph idx="1"/>
          </p:nvPr>
        </p:nvSpPr>
        <p:spPr>
          <a:xfrm>
            <a:off x="1096424" y="1748860"/>
            <a:ext cx="4169092" cy="4418617"/>
          </a:xfrm>
        </p:spPr>
        <p:txBody>
          <a:bodyPr/>
          <a:lstStyle/>
          <a:p>
            <a:pPr>
              <a:lnSpc>
                <a:spcPct val="100000"/>
              </a:lnSpc>
            </a:pPr>
            <a:r>
              <a:rPr lang="de-DE" b="1" dirty="0"/>
              <a:t>Vorlage für Kreisdiagramm</a:t>
            </a:r>
          </a:p>
        </p:txBody>
      </p:sp>
      <p:sp>
        <p:nvSpPr>
          <p:cNvPr id="5" name="Date Placeholder 4">
            <a:extLst>
              <a:ext uri="{FF2B5EF4-FFF2-40B4-BE49-F238E27FC236}">
                <a16:creationId xmlns:a16="http://schemas.microsoft.com/office/drawing/2014/main" id="{087BD6B5-F74E-F275-CC81-82715F16BE87}"/>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028F62FF-6E08-8C3F-CA4C-17BE1A2A1661}"/>
              </a:ext>
            </a:extLst>
          </p:cNvPr>
          <p:cNvSpPr>
            <a:spLocks noGrp="1"/>
          </p:cNvSpPr>
          <p:nvPr>
            <p:ph type="sldNum" sz="quarter" idx="12"/>
          </p:nvPr>
        </p:nvSpPr>
        <p:spPr/>
        <p:txBody>
          <a:bodyPr/>
          <a:lstStyle/>
          <a:p>
            <a:fld id="{C3752B7C-18A9-864D-BBCB-54A9F41B5594}" type="slidenum">
              <a:rPr lang="de-DE" smtClean="0"/>
              <a:pPr/>
              <a:t>70</a:t>
            </a:fld>
            <a:endParaRPr lang="de-DE" dirty="0"/>
          </a:p>
        </p:txBody>
      </p:sp>
      <p:sp>
        <p:nvSpPr>
          <p:cNvPr id="7" name="TextBox 6">
            <a:extLst>
              <a:ext uri="{FF2B5EF4-FFF2-40B4-BE49-F238E27FC236}">
                <a16:creationId xmlns:a16="http://schemas.microsoft.com/office/drawing/2014/main" id="{82C989EF-0745-FE07-A586-8677D91E3D44}"/>
              </a:ext>
            </a:extLst>
          </p:cNvPr>
          <p:cNvSpPr txBox="1"/>
          <p:nvPr/>
        </p:nvSpPr>
        <p:spPr>
          <a:xfrm>
            <a:off x="4720066" y="5935812"/>
            <a:ext cx="4169092" cy="276999"/>
          </a:xfrm>
          <a:prstGeom prst="rect">
            <a:avLst/>
          </a:prstGeom>
          <a:noFill/>
        </p:spPr>
        <p:txBody>
          <a:bodyPr wrap="square" rtlCol="0">
            <a:spAutoFit/>
          </a:bodyPr>
          <a:lstStyle/>
          <a:p>
            <a:pPr algn="r">
              <a:lnSpc>
                <a:spcPct val="100000"/>
              </a:lnSpc>
            </a:pPr>
            <a:r>
              <a:rPr lang="de-DE" sz="1200" dirty="0"/>
              <a:t>(Darstellung nachgebaut aus Kelnberger, 2009, S. 14)</a:t>
            </a:r>
          </a:p>
        </p:txBody>
      </p:sp>
      <p:sp>
        <p:nvSpPr>
          <p:cNvPr id="14" name="Text Placeholder 2">
            <a:extLst>
              <a:ext uri="{FF2B5EF4-FFF2-40B4-BE49-F238E27FC236}">
                <a16:creationId xmlns:a16="http://schemas.microsoft.com/office/drawing/2014/main" id="{1E215E30-F494-F51B-6392-C3213B5D2238}"/>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DARSTELLUNG UND ANALYSE DER GESAMMELTEN DATEN</a:t>
            </a:r>
          </a:p>
        </p:txBody>
      </p:sp>
      <p:pic>
        <p:nvPicPr>
          <p:cNvPr id="3" name="Grafik 2">
            <a:extLst>
              <a:ext uri="{FF2B5EF4-FFF2-40B4-BE49-F238E27FC236}">
                <a16:creationId xmlns:a16="http://schemas.microsoft.com/office/drawing/2014/main" id="{6124FE14-DA8D-C5CB-BDC2-B45755D3C5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8925" y="2123391"/>
            <a:ext cx="3486150" cy="3437890"/>
          </a:xfrm>
          <a:prstGeom prst="rect">
            <a:avLst/>
          </a:prstGeom>
        </p:spPr>
      </p:pic>
    </p:spTree>
    <p:extLst>
      <p:ext uri="{BB962C8B-B14F-4D97-AF65-F5344CB8AC3E}">
        <p14:creationId xmlns:p14="http://schemas.microsoft.com/office/powerpoint/2010/main" val="14668954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B9C91-CFDD-4018-7436-63408AB9A099}"/>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08F54002-C80A-ABAD-633C-9CE31710EAEC}"/>
              </a:ext>
            </a:extLst>
          </p:cNvPr>
          <p:cNvSpPr>
            <a:spLocks noGrp="1"/>
          </p:cNvSpPr>
          <p:nvPr>
            <p:ph idx="1"/>
          </p:nvPr>
        </p:nvSpPr>
        <p:spPr>
          <a:xfrm>
            <a:off x="1096423" y="1748860"/>
            <a:ext cx="7119321" cy="4418617"/>
          </a:xfrm>
        </p:spPr>
        <p:txBody>
          <a:bodyPr/>
          <a:lstStyle/>
          <a:p>
            <a:pPr>
              <a:lnSpc>
                <a:spcPct val="100000"/>
              </a:lnSpc>
            </a:pPr>
            <a:r>
              <a:rPr lang="de-DE" b="1" dirty="0"/>
              <a:t>Kreisdiagramm aus einzelnen Segmenten</a:t>
            </a:r>
          </a:p>
        </p:txBody>
      </p:sp>
      <p:sp>
        <p:nvSpPr>
          <p:cNvPr id="5" name="Date Placeholder 4">
            <a:extLst>
              <a:ext uri="{FF2B5EF4-FFF2-40B4-BE49-F238E27FC236}">
                <a16:creationId xmlns:a16="http://schemas.microsoft.com/office/drawing/2014/main" id="{087BD6B5-F74E-F275-CC81-82715F16BE87}"/>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028F62FF-6E08-8C3F-CA4C-17BE1A2A1661}"/>
              </a:ext>
            </a:extLst>
          </p:cNvPr>
          <p:cNvSpPr>
            <a:spLocks noGrp="1"/>
          </p:cNvSpPr>
          <p:nvPr>
            <p:ph type="sldNum" sz="quarter" idx="12"/>
          </p:nvPr>
        </p:nvSpPr>
        <p:spPr/>
        <p:txBody>
          <a:bodyPr/>
          <a:lstStyle/>
          <a:p>
            <a:fld id="{C3752B7C-18A9-864D-BBCB-54A9F41B5594}" type="slidenum">
              <a:rPr lang="de-DE" smtClean="0"/>
              <a:pPr/>
              <a:t>71</a:t>
            </a:fld>
            <a:endParaRPr lang="de-DE" dirty="0"/>
          </a:p>
        </p:txBody>
      </p:sp>
      <p:sp>
        <p:nvSpPr>
          <p:cNvPr id="7" name="TextBox 6">
            <a:extLst>
              <a:ext uri="{FF2B5EF4-FFF2-40B4-BE49-F238E27FC236}">
                <a16:creationId xmlns:a16="http://schemas.microsoft.com/office/drawing/2014/main" id="{82C989EF-0745-FE07-A586-8677D91E3D44}"/>
              </a:ext>
            </a:extLst>
          </p:cNvPr>
          <p:cNvSpPr txBox="1"/>
          <p:nvPr/>
        </p:nvSpPr>
        <p:spPr>
          <a:xfrm>
            <a:off x="6084142" y="5919775"/>
            <a:ext cx="2805016" cy="276999"/>
          </a:xfrm>
          <a:prstGeom prst="rect">
            <a:avLst/>
          </a:prstGeom>
          <a:noFill/>
        </p:spPr>
        <p:txBody>
          <a:bodyPr wrap="square" rtlCol="0">
            <a:spAutoFit/>
          </a:bodyPr>
          <a:lstStyle/>
          <a:p>
            <a:pPr algn="r"/>
            <a:r>
              <a:rPr lang="de-DE" sz="1200" dirty="0"/>
              <a:t>(Neubert, 2012, S. 52)</a:t>
            </a:r>
          </a:p>
        </p:txBody>
      </p:sp>
      <p:pic>
        <p:nvPicPr>
          <p:cNvPr id="8" name="Picture 2">
            <a:extLst>
              <a:ext uri="{FF2B5EF4-FFF2-40B4-BE49-F238E27FC236}">
                <a16:creationId xmlns:a16="http://schemas.microsoft.com/office/drawing/2014/main" id="{2C1CE670-6799-5592-AB8D-E178CE9CF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126" y="2090045"/>
            <a:ext cx="3873015" cy="295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3A15671E-E9E2-E257-DC93-DB1A621BD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083" y="2612617"/>
            <a:ext cx="4107779" cy="30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2">
            <a:extLst>
              <a:ext uri="{FF2B5EF4-FFF2-40B4-BE49-F238E27FC236}">
                <a16:creationId xmlns:a16="http://schemas.microsoft.com/office/drawing/2014/main" id="{089BDC72-530B-59CD-5874-332F3242322E}"/>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DARSTELLUNG UND ANALYSE DER GESAMMELTEN DATEN</a:t>
            </a:r>
          </a:p>
        </p:txBody>
      </p:sp>
    </p:spTree>
    <p:extLst>
      <p:ext uri="{BB962C8B-B14F-4D97-AF65-F5344CB8AC3E}">
        <p14:creationId xmlns:p14="http://schemas.microsoft.com/office/powerpoint/2010/main" val="138355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B9C91-CFDD-4018-7436-63408AB9A099}"/>
              </a:ext>
            </a:extLst>
          </p:cNvPr>
          <p:cNvSpPr>
            <a:spLocks noGrp="1"/>
          </p:cNvSpPr>
          <p:nvPr>
            <p:ph type="title"/>
          </p:nvPr>
        </p:nvSpPr>
        <p:spPr/>
        <p:txBody>
          <a:bodyPr>
            <a:normAutofit/>
          </a:bodyPr>
          <a:lstStyle/>
          <a:p>
            <a:r>
              <a:rPr lang="de-DE" dirty="0"/>
              <a:t>Datenanalyse-Zyklus</a:t>
            </a:r>
          </a:p>
        </p:txBody>
      </p:sp>
      <p:sp>
        <p:nvSpPr>
          <p:cNvPr id="4" name="Content Placeholder 3">
            <a:extLst>
              <a:ext uri="{FF2B5EF4-FFF2-40B4-BE49-F238E27FC236}">
                <a16:creationId xmlns:a16="http://schemas.microsoft.com/office/drawing/2014/main" id="{08F54002-C80A-ABAD-633C-9CE31710EAEC}"/>
              </a:ext>
            </a:extLst>
          </p:cNvPr>
          <p:cNvSpPr>
            <a:spLocks noGrp="1"/>
          </p:cNvSpPr>
          <p:nvPr>
            <p:ph idx="1"/>
          </p:nvPr>
        </p:nvSpPr>
        <p:spPr>
          <a:xfrm>
            <a:off x="1096424" y="1748860"/>
            <a:ext cx="4209867" cy="4418617"/>
          </a:xfrm>
        </p:spPr>
        <p:txBody>
          <a:bodyPr/>
          <a:lstStyle/>
          <a:p>
            <a:pPr>
              <a:lnSpc>
                <a:spcPct val="100000"/>
              </a:lnSpc>
            </a:pPr>
            <a:r>
              <a:rPr lang="de-DE" b="1" dirty="0"/>
              <a:t>Kreisdiagramm mit </a:t>
            </a:r>
            <a:r>
              <a:rPr lang="de-DE" b="1" dirty="0" err="1"/>
              <a:t>TinkerPlots</a:t>
            </a:r>
            <a:endParaRPr lang="de-DE" b="1" dirty="0"/>
          </a:p>
          <a:p>
            <a:pPr>
              <a:lnSpc>
                <a:spcPct val="100000"/>
              </a:lnSpc>
            </a:pPr>
            <a:endParaRPr lang="de-DE" b="1" dirty="0"/>
          </a:p>
          <a:p>
            <a:pPr marL="285750" indent="-285750">
              <a:lnSpc>
                <a:spcPct val="100000"/>
              </a:lnSpc>
              <a:buFont typeface="Arial" panose="020B0604020202020204" pitchFamily="34" charset="0"/>
              <a:buChar char="•"/>
            </a:pPr>
            <a:r>
              <a:rPr lang="de-DE" dirty="0" err="1"/>
              <a:t>TinkerPlots</a:t>
            </a:r>
            <a:r>
              <a:rPr lang="de-DE" dirty="0"/>
              <a:t> wählt für jeden/jede </a:t>
            </a:r>
            <a:r>
              <a:rPr lang="de-DE" dirty="0" err="1"/>
              <a:t>Schüler:in</a:t>
            </a:r>
            <a:r>
              <a:rPr lang="de-DE" dirty="0"/>
              <a:t> ein passend großes „Tortenstück“</a:t>
            </a:r>
          </a:p>
          <a:p>
            <a:pPr marL="285750" indent="-285750">
              <a:lnSpc>
                <a:spcPct val="100000"/>
              </a:lnSpc>
              <a:buFont typeface="Arial" panose="020B0604020202020204" pitchFamily="34" charset="0"/>
              <a:buChar char="•"/>
            </a:pPr>
            <a:r>
              <a:rPr lang="de-DE" dirty="0" err="1"/>
              <a:t>n</a:t>
            </a:r>
            <a:r>
              <a:rPr lang="de-DE" dirty="0"/>
              <a:t>=21 (Stichprobe aus Grundschule NRW 2017 Daten)</a:t>
            </a:r>
          </a:p>
          <a:p>
            <a:pPr marL="285750" indent="-285750">
              <a:lnSpc>
                <a:spcPct val="100000"/>
              </a:lnSpc>
              <a:buFont typeface="Arial" panose="020B0604020202020204" pitchFamily="34" charset="0"/>
              <a:buChar char="•"/>
            </a:pPr>
            <a:r>
              <a:rPr lang="de-DE" dirty="0"/>
              <a:t>1/21 des Vollkreises, aber man muss keine Winkel messen können</a:t>
            </a:r>
          </a:p>
          <a:p>
            <a:pPr marL="285750" indent="-285750">
              <a:buFont typeface="Arial" panose="020B0604020202020204" pitchFamily="34" charset="0"/>
              <a:buChar char="•"/>
            </a:pPr>
            <a:endParaRPr lang="de-DE" dirty="0"/>
          </a:p>
          <a:p>
            <a:pPr>
              <a:lnSpc>
                <a:spcPct val="100000"/>
              </a:lnSpc>
            </a:pPr>
            <a:endParaRPr lang="de-DE" b="1" dirty="0"/>
          </a:p>
        </p:txBody>
      </p:sp>
      <p:sp>
        <p:nvSpPr>
          <p:cNvPr id="5" name="Date Placeholder 4">
            <a:extLst>
              <a:ext uri="{FF2B5EF4-FFF2-40B4-BE49-F238E27FC236}">
                <a16:creationId xmlns:a16="http://schemas.microsoft.com/office/drawing/2014/main" id="{087BD6B5-F74E-F275-CC81-82715F16BE87}"/>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028F62FF-6E08-8C3F-CA4C-17BE1A2A1661}"/>
              </a:ext>
            </a:extLst>
          </p:cNvPr>
          <p:cNvSpPr>
            <a:spLocks noGrp="1"/>
          </p:cNvSpPr>
          <p:nvPr>
            <p:ph type="sldNum" sz="quarter" idx="12"/>
          </p:nvPr>
        </p:nvSpPr>
        <p:spPr/>
        <p:txBody>
          <a:bodyPr/>
          <a:lstStyle/>
          <a:p>
            <a:fld id="{C3752B7C-18A9-864D-BBCB-54A9F41B5594}" type="slidenum">
              <a:rPr lang="de-DE" smtClean="0"/>
              <a:pPr/>
              <a:t>72</a:t>
            </a:fld>
            <a:endParaRPr lang="de-DE" dirty="0"/>
          </a:p>
        </p:txBody>
      </p:sp>
      <p:pic>
        <p:nvPicPr>
          <p:cNvPr id="9" name="Picture 2">
            <a:extLst>
              <a:ext uri="{FF2B5EF4-FFF2-40B4-BE49-F238E27FC236}">
                <a16:creationId xmlns:a16="http://schemas.microsoft.com/office/drawing/2014/main" id="{10422145-2741-3341-BF70-130F4150329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4470" y="2161769"/>
            <a:ext cx="4759470" cy="3015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a:extLst>
              <a:ext uri="{FF2B5EF4-FFF2-40B4-BE49-F238E27FC236}">
                <a16:creationId xmlns:a16="http://schemas.microsoft.com/office/drawing/2014/main" id="{366211CB-8533-0B0E-242F-C05CAEA1148D}"/>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DARSTELLUNG UND ANALYSE DER GESAMMELTEN DATEN</a:t>
            </a:r>
          </a:p>
        </p:txBody>
      </p:sp>
    </p:spTree>
    <p:extLst>
      <p:ext uri="{BB962C8B-B14F-4D97-AF65-F5344CB8AC3E}">
        <p14:creationId xmlns:p14="http://schemas.microsoft.com/office/powerpoint/2010/main" val="35829709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B9C91-CFDD-4018-7436-63408AB9A099}"/>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08F54002-C80A-ABAD-633C-9CE31710EAEC}"/>
              </a:ext>
            </a:extLst>
          </p:cNvPr>
          <p:cNvSpPr>
            <a:spLocks noGrp="1"/>
          </p:cNvSpPr>
          <p:nvPr>
            <p:ph idx="1"/>
          </p:nvPr>
        </p:nvSpPr>
        <p:spPr>
          <a:xfrm>
            <a:off x="1096424" y="1748860"/>
            <a:ext cx="5027285" cy="4418617"/>
          </a:xfrm>
        </p:spPr>
        <p:txBody>
          <a:bodyPr/>
          <a:lstStyle/>
          <a:p>
            <a:pPr>
              <a:lnSpc>
                <a:spcPct val="100000"/>
              </a:lnSpc>
            </a:pPr>
            <a:r>
              <a:rPr lang="de-DE" b="1" dirty="0"/>
              <a:t>Kreisdiagramm mit </a:t>
            </a:r>
            <a:r>
              <a:rPr lang="de-DE" b="1" dirty="0" err="1"/>
              <a:t>TinkerPlots</a:t>
            </a:r>
            <a:r>
              <a:rPr lang="de-DE" b="1" dirty="0"/>
              <a:t> (geordnet)</a:t>
            </a:r>
          </a:p>
          <a:p>
            <a:pPr>
              <a:lnSpc>
                <a:spcPct val="100000"/>
              </a:lnSpc>
            </a:pPr>
            <a:endParaRPr lang="de-DE" b="1" dirty="0"/>
          </a:p>
          <a:p>
            <a:pPr>
              <a:lnSpc>
                <a:spcPct val="100000"/>
              </a:lnSpc>
            </a:pPr>
            <a:endParaRPr lang="de-DE" b="1" dirty="0"/>
          </a:p>
          <a:p>
            <a:pPr>
              <a:lnSpc>
                <a:spcPct val="100000"/>
              </a:lnSpc>
            </a:pPr>
            <a:endParaRPr lang="de-DE" b="1" dirty="0"/>
          </a:p>
          <a:p>
            <a:pPr algn="ctr">
              <a:lnSpc>
                <a:spcPct val="100000"/>
              </a:lnSpc>
            </a:pPr>
            <a:r>
              <a:rPr lang="de-DE" dirty="0"/>
              <a:t>Ordnen hilft!</a:t>
            </a:r>
          </a:p>
          <a:p>
            <a:pPr>
              <a:lnSpc>
                <a:spcPct val="100000"/>
              </a:lnSpc>
            </a:pPr>
            <a:endParaRPr lang="de-DE" b="1" dirty="0"/>
          </a:p>
        </p:txBody>
      </p:sp>
      <p:sp>
        <p:nvSpPr>
          <p:cNvPr id="5" name="Date Placeholder 4">
            <a:extLst>
              <a:ext uri="{FF2B5EF4-FFF2-40B4-BE49-F238E27FC236}">
                <a16:creationId xmlns:a16="http://schemas.microsoft.com/office/drawing/2014/main" id="{087BD6B5-F74E-F275-CC81-82715F16BE87}"/>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028F62FF-6E08-8C3F-CA4C-17BE1A2A1661}"/>
              </a:ext>
            </a:extLst>
          </p:cNvPr>
          <p:cNvSpPr>
            <a:spLocks noGrp="1"/>
          </p:cNvSpPr>
          <p:nvPr>
            <p:ph type="sldNum" sz="quarter" idx="12"/>
          </p:nvPr>
        </p:nvSpPr>
        <p:spPr/>
        <p:txBody>
          <a:bodyPr/>
          <a:lstStyle/>
          <a:p>
            <a:fld id="{C3752B7C-18A9-864D-BBCB-54A9F41B5594}" type="slidenum">
              <a:rPr lang="de-DE" smtClean="0"/>
              <a:pPr/>
              <a:t>73</a:t>
            </a:fld>
            <a:endParaRPr lang="de-DE" dirty="0"/>
          </a:p>
        </p:txBody>
      </p:sp>
      <p:pic>
        <p:nvPicPr>
          <p:cNvPr id="8" name="Picture 2">
            <a:extLst>
              <a:ext uri="{FF2B5EF4-FFF2-40B4-BE49-F238E27FC236}">
                <a16:creationId xmlns:a16="http://schemas.microsoft.com/office/drawing/2014/main" id="{53DEF4DF-4B19-E5ED-E701-49FBF0C70A5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8036" y="2147915"/>
            <a:ext cx="4625904" cy="3072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a:extLst>
              <a:ext uri="{FF2B5EF4-FFF2-40B4-BE49-F238E27FC236}">
                <a16:creationId xmlns:a16="http://schemas.microsoft.com/office/drawing/2014/main" id="{DEEE3B45-96D6-72B6-FA7D-6790E51194A7}"/>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DARSTELLUNG UND ANALYSE DER GESAMMELTEN DATEN</a:t>
            </a:r>
          </a:p>
        </p:txBody>
      </p:sp>
    </p:spTree>
    <p:extLst>
      <p:ext uri="{BB962C8B-B14F-4D97-AF65-F5344CB8AC3E}">
        <p14:creationId xmlns:p14="http://schemas.microsoft.com/office/powerpoint/2010/main" val="20906535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79CE-B818-97D7-D1CE-4D14AF32D86B}"/>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007E274B-1607-4A0B-2715-EEFCD4796985}"/>
              </a:ext>
            </a:extLst>
          </p:cNvPr>
          <p:cNvSpPr>
            <a:spLocks noGrp="1"/>
          </p:cNvSpPr>
          <p:nvPr>
            <p:ph idx="1"/>
          </p:nvPr>
        </p:nvSpPr>
        <p:spPr>
          <a:xfrm>
            <a:off x="192594" y="1759802"/>
            <a:ext cx="8758812" cy="4418617"/>
          </a:xfrm>
        </p:spPr>
        <p:txBody>
          <a:bodyPr/>
          <a:lstStyle/>
          <a:p>
            <a:r>
              <a:rPr lang="de-DE" b="1" dirty="0"/>
              <a:t>Verschiedene Phasen: </a:t>
            </a:r>
          </a:p>
          <a:p>
            <a:pPr marL="285750" indent="-285750">
              <a:lnSpc>
                <a:spcPct val="100000"/>
              </a:lnSpc>
              <a:buFont typeface="Arial" panose="020B0604020202020204" pitchFamily="34" charset="0"/>
              <a:buChar char="•"/>
            </a:pPr>
            <a:r>
              <a:rPr lang="de-DE" dirty="0"/>
              <a:t>Problemstellung, Entwicklung einer (stat.) Fragestellung</a:t>
            </a:r>
          </a:p>
          <a:p>
            <a:pPr marL="285750" indent="-285750">
              <a:lnSpc>
                <a:spcPct val="100000"/>
              </a:lnSpc>
              <a:buFont typeface="Arial" panose="020B0604020202020204" pitchFamily="34" charset="0"/>
              <a:buChar char="•"/>
            </a:pPr>
            <a:r>
              <a:rPr lang="de-DE" dirty="0"/>
              <a:t>Planen der Datenerhebung</a:t>
            </a:r>
          </a:p>
          <a:p>
            <a:pPr marL="285750" indent="-285750">
              <a:lnSpc>
                <a:spcPct val="100000"/>
              </a:lnSpc>
              <a:buFont typeface="Arial" panose="020B0604020202020204" pitchFamily="34" charset="0"/>
              <a:buChar char="•"/>
            </a:pPr>
            <a:r>
              <a:rPr lang="de-DE" dirty="0"/>
              <a:t>Datenerhebung (Umfrage, Beobachtung, Experiment)</a:t>
            </a:r>
          </a:p>
          <a:p>
            <a:pPr marL="285750" indent="-285750">
              <a:lnSpc>
                <a:spcPct val="100000"/>
              </a:lnSpc>
              <a:buFont typeface="Arial" panose="020B0604020202020204" pitchFamily="34" charset="0"/>
              <a:buChar char="•"/>
            </a:pPr>
            <a:r>
              <a:rPr lang="de-DE" dirty="0"/>
              <a:t>Darstellung und Analyse der gesammelten Daten</a:t>
            </a:r>
          </a:p>
          <a:p>
            <a:pPr marL="285750" indent="-285750">
              <a:lnSpc>
                <a:spcPct val="100000"/>
              </a:lnSpc>
              <a:buFont typeface="Arial" panose="020B0604020202020204" pitchFamily="34" charset="0"/>
              <a:buChar char="•"/>
            </a:pPr>
            <a:r>
              <a:rPr lang="de-DE" b="1" dirty="0">
                <a:solidFill>
                  <a:srgbClr val="327D87"/>
                </a:solidFill>
              </a:rPr>
              <a:t>Interpretation der Ergebnisse</a:t>
            </a:r>
          </a:p>
          <a:p>
            <a:pPr marL="285750" indent="-285750">
              <a:lnSpc>
                <a:spcPct val="100000"/>
              </a:lnSpc>
              <a:buFont typeface="Arial" panose="020B0604020202020204" pitchFamily="34" charset="0"/>
              <a:buChar char="•"/>
            </a:pPr>
            <a:r>
              <a:rPr lang="de-DE" dirty="0"/>
              <a:t>Dokumentation und Präsentation der Ergebnisse</a:t>
            </a:r>
          </a:p>
          <a:p>
            <a:r>
              <a:rPr lang="de-DE" dirty="0">
                <a:sym typeface="Wingdings" panose="05000000000000000000" pitchFamily="2" charset="2"/>
              </a:rPr>
              <a:t> Anregungen für die Umsetzung der einzelnen Phasen im Mathematikunterricht der Primarstufe</a:t>
            </a:r>
            <a:endParaRPr lang="de-DE" dirty="0"/>
          </a:p>
        </p:txBody>
      </p:sp>
      <p:sp>
        <p:nvSpPr>
          <p:cNvPr id="5" name="Date Placeholder 4">
            <a:extLst>
              <a:ext uri="{FF2B5EF4-FFF2-40B4-BE49-F238E27FC236}">
                <a16:creationId xmlns:a16="http://schemas.microsoft.com/office/drawing/2014/main" id="{3F134AA0-604D-D7BC-904C-9E13F0D1EAA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1FB80E39-30F6-BAD3-5DAE-8F7D1AAD0289}"/>
              </a:ext>
            </a:extLst>
          </p:cNvPr>
          <p:cNvSpPr>
            <a:spLocks noGrp="1"/>
          </p:cNvSpPr>
          <p:nvPr>
            <p:ph type="sldNum" sz="quarter" idx="12"/>
          </p:nvPr>
        </p:nvSpPr>
        <p:spPr/>
        <p:txBody>
          <a:bodyPr/>
          <a:lstStyle/>
          <a:p>
            <a:fld id="{C3752B7C-18A9-864D-BBCB-54A9F41B5594}" type="slidenum">
              <a:rPr lang="de-DE" smtClean="0"/>
              <a:pPr/>
              <a:t>74</a:t>
            </a:fld>
            <a:endParaRPr lang="de-DE" dirty="0"/>
          </a:p>
        </p:txBody>
      </p:sp>
      <p:sp>
        <p:nvSpPr>
          <p:cNvPr id="10" name="Text Placeholder 2">
            <a:extLst>
              <a:ext uri="{FF2B5EF4-FFF2-40B4-BE49-F238E27FC236}">
                <a16:creationId xmlns:a16="http://schemas.microsoft.com/office/drawing/2014/main" id="{40836300-AB66-23BD-4710-361577B19950}"/>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PARADIGMATISCH: DATENANALYSE-ZYKLUS </a:t>
            </a:r>
            <a:r>
              <a:rPr lang="de-DE" sz="1100" dirty="0">
                <a:solidFill>
                  <a:schemeClr val="tx1"/>
                </a:solidFill>
              </a:rPr>
              <a:t>nach Wild &amp; Pfannkuch (1999) </a:t>
            </a:r>
            <a:endParaRPr lang="de-DE" sz="1800" dirty="0">
              <a:solidFill>
                <a:schemeClr val="tx1"/>
              </a:solidFill>
            </a:endParaRPr>
          </a:p>
        </p:txBody>
      </p:sp>
    </p:spTree>
    <p:extLst>
      <p:ext uri="{BB962C8B-B14F-4D97-AF65-F5344CB8AC3E}">
        <p14:creationId xmlns:p14="http://schemas.microsoft.com/office/powerpoint/2010/main" val="10177443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0CDF-DB5B-4E5F-BC78-0A451C265DCE}"/>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20F7BC05-8C8A-CB72-3E48-566226E0DA76}"/>
              </a:ext>
            </a:extLst>
          </p:cNvPr>
          <p:cNvSpPr>
            <a:spLocks noGrp="1"/>
          </p:cNvSpPr>
          <p:nvPr>
            <p:ph idx="1"/>
          </p:nvPr>
        </p:nvSpPr>
        <p:spPr>
          <a:xfrm>
            <a:off x="1096423" y="1748860"/>
            <a:ext cx="4251271" cy="4418617"/>
          </a:xfrm>
        </p:spPr>
        <p:txBody>
          <a:bodyPr/>
          <a:lstStyle/>
          <a:p>
            <a:r>
              <a:rPr lang="de-DE" sz="1600" b="1" dirty="0"/>
              <a:t>Reading </a:t>
            </a:r>
            <a:r>
              <a:rPr lang="de-DE" sz="1600" b="1" dirty="0" err="1"/>
              <a:t>the</a:t>
            </a:r>
            <a:r>
              <a:rPr lang="de-DE" sz="1600" b="1" dirty="0"/>
              <a:t> </a:t>
            </a:r>
            <a:r>
              <a:rPr lang="de-DE" sz="1600" b="1" dirty="0" err="1"/>
              <a:t>data</a:t>
            </a:r>
            <a:endParaRPr lang="de-DE" sz="1600" b="1" dirty="0"/>
          </a:p>
          <a:p>
            <a:pPr marL="285750" indent="-285750">
              <a:buFont typeface="Arial" panose="020B0604020202020204" pitchFamily="34" charset="0"/>
              <a:buChar char="•"/>
            </a:pPr>
            <a:r>
              <a:rPr lang="de-DE" sz="1600" dirty="0"/>
              <a:t>Ablesen von gegebenen Informationen</a:t>
            </a:r>
          </a:p>
          <a:p>
            <a:pPr marL="742950" lvl="1" indent="-285750">
              <a:lnSpc>
                <a:spcPct val="100000"/>
              </a:lnSpc>
              <a:buFont typeface="Arial" panose="020B0604020202020204" pitchFamily="34" charset="0"/>
              <a:buChar char="•"/>
            </a:pPr>
            <a:r>
              <a:rPr lang="de-DE" sz="1600" dirty="0"/>
              <a:t>z.B. Was wird dargestellt?</a:t>
            </a:r>
          </a:p>
          <a:p>
            <a:pPr marL="742950" lvl="1" indent="-285750">
              <a:lnSpc>
                <a:spcPct val="100000"/>
              </a:lnSpc>
              <a:buFont typeface="Arial" panose="020B0604020202020204" pitchFamily="34" charset="0"/>
              <a:buChar char="•"/>
            </a:pPr>
            <a:r>
              <a:rPr lang="de-DE" sz="1600" dirty="0"/>
              <a:t>Welche Kategorien gibt es? (kategoriale Merkmale)</a:t>
            </a:r>
          </a:p>
          <a:p>
            <a:pPr marL="742950" lvl="1" indent="-285750">
              <a:lnSpc>
                <a:spcPct val="100000"/>
              </a:lnSpc>
              <a:buFont typeface="Arial" panose="020B0604020202020204" pitchFamily="34" charset="0"/>
              <a:buChar char="•"/>
            </a:pPr>
            <a:r>
              <a:rPr lang="de-DE" sz="1600" dirty="0"/>
              <a:t>Welche Werte kommen vor? (numerische Merkmale)</a:t>
            </a:r>
          </a:p>
          <a:p>
            <a:pPr marL="742950" lvl="1" indent="-285750">
              <a:lnSpc>
                <a:spcPct val="100000"/>
              </a:lnSpc>
              <a:buFont typeface="Arial" panose="020B0604020202020204" pitchFamily="34" charset="0"/>
              <a:buChar char="•"/>
            </a:pPr>
            <a:r>
              <a:rPr lang="de-DE" sz="1600" dirty="0"/>
              <a:t>Wie viele Schüler sind in Kategorie X? (Häufigkeitsverteilung)</a:t>
            </a:r>
          </a:p>
          <a:p>
            <a:pPr marL="742950" lvl="1" indent="-285750">
              <a:lnSpc>
                <a:spcPct val="100000"/>
              </a:lnSpc>
              <a:buFont typeface="Arial" panose="020B0604020202020204" pitchFamily="34" charset="0"/>
              <a:buChar char="•"/>
            </a:pPr>
            <a:r>
              <a:rPr lang="de-DE" sz="1600" dirty="0"/>
              <a:t>Welche Schüler sind befragt worden? (Namensvariablen)</a:t>
            </a:r>
          </a:p>
          <a:p>
            <a:pPr marL="285750" indent="-285750">
              <a:buFont typeface="Arial" panose="020B0604020202020204" pitchFamily="34" charset="0"/>
              <a:buChar char="•"/>
            </a:pPr>
            <a:r>
              <a:rPr lang="de-DE" sz="1600" dirty="0"/>
              <a:t>Interpretation der Graphik findet hier noch nicht statt.</a:t>
            </a:r>
          </a:p>
          <a:p>
            <a:endParaRPr lang="de-DE" dirty="0"/>
          </a:p>
        </p:txBody>
      </p:sp>
      <p:sp>
        <p:nvSpPr>
          <p:cNvPr id="5" name="Date Placeholder 4">
            <a:extLst>
              <a:ext uri="{FF2B5EF4-FFF2-40B4-BE49-F238E27FC236}">
                <a16:creationId xmlns:a16="http://schemas.microsoft.com/office/drawing/2014/main" id="{E84F9748-1316-5079-506F-0ED7D3C3CB94}"/>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5BAF6886-5781-CC1B-04BB-5AC02BE97A62}"/>
              </a:ext>
            </a:extLst>
          </p:cNvPr>
          <p:cNvSpPr>
            <a:spLocks noGrp="1"/>
          </p:cNvSpPr>
          <p:nvPr>
            <p:ph type="sldNum" sz="quarter" idx="12"/>
          </p:nvPr>
        </p:nvSpPr>
        <p:spPr/>
        <p:txBody>
          <a:bodyPr/>
          <a:lstStyle/>
          <a:p>
            <a:fld id="{C3752B7C-18A9-864D-BBCB-54A9F41B5594}" type="slidenum">
              <a:rPr lang="de-DE" smtClean="0"/>
              <a:pPr/>
              <a:t>75</a:t>
            </a:fld>
            <a:endParaRPr lang="de-DE" dirty="0"/>
          </a:p>
        </p:txBody>
      </p:sp>
      <p:sp>
        <p:nvSpPr>
          <p:cNvPr id="7" name="TextBox 6">
            <a:extLst>
              <a:ext uri="{FF2B5EF4-FFF2-40B4-BE49-F238E27FC236}">
                <a16:creationId xmlns:a16="http://schemas.microsoft.com/office/drawing/2014/main" id="{91EAA4F5-16EF-CCA6-B47E-A1990775FE3F}"/>
              </a:ext>
            </a:extLst>
          </p:cNvPr>
          <p:cNvSpPr txBox="1"/>
          <p:nvPr/>
        </p:nvSpPr>
        <p:spPr>
          <a:xfrm>
            <a:off x="5672283" y="2138046"/>
            <a:ext cx="3379041" cy="1077218"/>
          </a:xfrm>
          <a:prstGeom prst="rect">
            <a:avLst/>
          </a:prstGeom>
          <a:ln>
            <a:solidFill>
              <a:srgbClr val="327D87"/>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de-DE" sz="1600" dirty="0"/>
              <a:t>Man sieht, dass es 10 Geburtsorte gibt.</a:t>
            </a:r>
          </a:p>
          <a:p>
            <a:r>
              <a:rPr lang="de-DE" sz="1600" dirty="0"/>
              <a:t>In Höxter sind 59 Kinder geboren worden.</a:t>
            </a:r>
          </a:p>
        </p:txBody>
      </p:sp>
      <p:pic>
        <p:nvPicPr>
          <p:cNvPr id="11" name="Picture 2">
            <a:extLst>
              <a:ext uri="{FF2B5EF4-FFF2-40B4-BE49-F238E27FC236}">
                <a16:creationId xmlns:a16="http://schemas.microsoft.com/office/drawing/2014/main" id="{8D3D3AEE-6CBD-AA0F-D028-1AC9E0989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4667" y="3329835"/>
            <a:ext cx="3046657" cy="255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2">
            <a:extLst>
              <a:ext uri="{FF2B5EF4-FFF2-40B4-BE49-F238E27FC236}">
                <a16:creationId xmlns:a16="http://schemas.microsoft.com/office/drawing/2014/main" id="{E2668F56-EF69-C517-C3B9-CFB4FDC1A585}"/>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INTERPRETATION DER ERGEBNISSE</a:t>
            </a:r>
            <a:endParaRPr lang="de-DE" sz="1800" dirty="0">
              <a:solidFill>
                <a:schemeClr val="tx1"/>
              </a:solidFill>
            </a:endParaRPr>
          </a:p>
        </p:txBody>
      </p:sp>
    </p:spTree>
    <p:extLst>
      <p:ext uri="{BB962C8B-B14F-4D97-AF65-F5344CB8AC3E}">
        <p14:creationId xmlns:p14="http://schemas.microsoft.com/office/powerpoint/2010/main" val="12952852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8DFAEED-2B8C-E535-A5D4-5974E3484214}"/>
              </a:ext>
            </a:extLst>
          </p:cNvPr>
          <p:cNvSpPr>
            <a:spLocks noGrp="1"/>
          </p:cNvSpPr>
          <p:nvPr>
            <p:ph type="title"/>
          </p:nvPr>
        </p:nvSpPr>
        <p:spPr/>
        <p:txBody>
          <a:bodyPr/>
          <a:lstStyle/>
          <a:p>
            <a:r>
              <a:rPr lang="de-DE" dirty="0"/>
              <a:t>Datenanalyse-Zyklus</a:t>
            </a:r>
          </a:p>
        </p:txBody>
      </p:sp>
      <p:sp>
        <p:nvSpPr>
          <p:cNvPr id="2" name="Inhaltsplatzhalter 1">
            <a:extLst>
              <a:ext uri="{FF2B5EF4-FFF2-40B4-BE49-F238E27FC236}">
                <a16:creationId xmlns:a16="http://schemas.microsoft.com/office/drawing/2014/main" id="{6B7A6BEA-00D1-7AC8-613E-CAAC6ED189C4}"/>
              </a:ext>
            </a:extLst>
          </p:cNvPr>
          <p:cNvSpPr>
            <a:spLocks noGrp="1"/>
          </p:cNvSpPr>
          <p:nvPr>
            <p:ph idx="1"/>
          </p:nvPr>
        </p:nvSpPr>
        <p:spPr>
          <a:xfrm>
            <a:off x="1096423" y="1748860"/>
            <a:ext cx="4944159" cy="4418617"/>
          </a:xfrm>
        </p:spPr>
        <p:txBody>
          <a:bodyPr/>
          <a:lstStyle/>
          <a:p>
            <a:r>
              <a:rPr lang="de-DE" sz="1600" b="1" dirty="0"/>
              <a:t>Reading </a:t>
            </a:r>
            <a:r>
              <a:rPr lang="de-DE" sz="1600" b="1" dirty="0" err="1"/>
              <a:t>between</a:t>
            </a:r>
            <a:r>
              <a:rPr lang="de-DE" sz="1600" b="1" dirty="0"/>
              <a:t> </a:t>
            </a:r>
            <a:r>
              <a:rPr lang="de-DE" sz="1600" b="1" dirty="0" err="1"/>
              <a:t>the</a:t>
            </a:r>
            <a:r>
              <a:rPr lang="de-DE" sz="1600" b="1" dirty="0"/>
              <a:t> </a:t>
            </a:r>
            <a:r>
              <a:rPr lang="de-DE" sz="1600" b="1" dirty="0" err="1"/>
              <a:t>data</a:t>
            </a:r>
            <a:endParaRPr lang="de-DE" sz="1600" b="1" dirty="0"/>
          </a:p>
          <a:p>
            <a:pPr marL="285750" indent="-285750">
              <a:buFont typeface="Arial" panose="020B0604020202020204" pitchFamily="34" charset="0"/>
              <a:buChar char="•"/>
            </a:pPr>
            <a:r>
              <a:rPr lang="de-DE" sz="1600" dirty="0"/>
              <a:t>erfordert mathematische Fähigkeiten/Fertigkeiten</a:t>
            </a:r>
          </a:p>
          <a:p>
            <a:pPr marL="742950" lvl="1" indent="-285750">
              <a:lnSpc>
                <a:spcPct val="100000"/>
              </a:lnSpc>
              <a:buFont typeface="Arial" panose="020B0604020202020204" pitchFamily="34" charset="0"/>
              <a:buChar char="•"/>
            </a:pPr>
            <a:r>
              <a:rPr lang="de-DE" sz="1600" dirty="0"/>
              <a:t>Mengen vergleichen</a:t>
            </a:r>
          </a:p>
          <a:p>
            <a:pPr marL="742950" lvl="1" indent="-285750">
              <a:lnSpc>
                <a:spcPct val="100000"/>
              </a:lnSpc>
              <a:buFont typeface="Arial" panose="020B0604020202020204" pitchFamily="34" charset="0"/>
              <a:buChar char="•"/>
            </a:pPr>
            <a:r>
              <a:rPr lang="de-DE" sz="1600" dirty="0"/>
              <a:t>Elementare Rechenoperationen durchführen, um Beziehungen in den Daten zu entdecken und interpretieren zu können</a:t>
            </a:r>
          </a:p>
          <a:p>
            <a:pPr marL="742950" lvl="1" indent="-285750">
              <a:lnSpc>
                <a:spcPct val="100000"/>
              </a:lnSpc>
              <a:buFont typeface="Arial" panose="020B0604020202020204" pitchFamily="34" charset="0"/>
              <a:buChar char="•"/>
            </a:pPr>
            <a:r>
              <a:rPr lang="de-DE" sz="1600" dirty="0"/>
              <a:t>z.B. Welches ist der häufigste Wert / die häufigste Kategorie?</a:t>
            </a:r>
          </a:p>
          <a:p>
            <a:pPr marL="742950" lvl="1" indent="-285750">
              <a:lnSpc>
                <a:spcPct val="100000"/>
              </a:lnSpc>
              <a:buFont typeface="Arial" panose="020B0604020202020204" pitchFamily="34" charset="0"/>
              <a:buChar char="•"/>
            </a:pPr>
            <a:r>
              <a:rPr lang="de-DE" sz="1600" dirty="0"/>
              <a:t>Welches ist der größte/kleinste Wert?</a:t>
            </a:r>
          </a:p>
          <a:p>
            <a:pPr marL="742950" lvl="1" indent="-285750">
              <a:lnSpc>
                <a:spcPct val="100000"/>
              </a:lnSpc>
              <a:buFont typeface="Arial" panose="020B0604020202020204" pitchFamily="34" charset="0"/>
              <a:buChar char="•"/>
            </a:pPr>
            <a:r>
              <a:rPr lang="de-DE" sz="1600" dirty="0"/>
              <a:t>Wie viele Schülerinnen und Schüler wurden befragt?</a:t>
            </a:r>
          </a:p>
          <a:p>
            <a:pPr marL="742950" lvl="1" indent="-285750">
              <a:lnSpc>
                <a:spcPct val="100000"/>
              </a:lnSpc>
              <a:buFont typeface="Arial" panose="020B0604020202020204" pitchFamily="34" charset="0"/>
              <a:buChar char="•"/>
            </a:pPr>
            <a:r>
              <a:rPr lang="de-DE" sz="1600" dirty="0"/>
              <a:t>Welchen Titel würdest du dem Graphen geben?</a:t>
            </a:r>
          </a:p>
          <a:p>
            <a:endParaRPr lang="de-DE" dirty="0"/>
          </a:p>
        </p:txBody>
      </p:sp>
      <p:sp>
        <p:nvSpPr>
          <p:cNvPr id="5" name="Date Placeholder 4">
            <a:extLst>
              <a:ext uri="{FF2B5EF4-FFF2-40B4-BE49-F238E27FC236}">
                <a16:creationId xmlns:a16="http://schemas.microsoft.com/office/drawing/2014/main" id="{E84F9748-1316-5079-506F-0ED7D3C3CB94}"/>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5BAF6886-5781-CC1B-04BB-5AC02BE97A62}"/>
              </a:ext>
            </a:extLst>
          </p:cNvPr>
          <p:cNvSpPr>
            <a:spLocks noGrp="1"/>
          </p:cNvSpPr>
          <p:nvPr>
            <p:ph type="sldNum" sz="quarter" idx="12"/>
          </p:nvPr>
        </p:nvSpPr>
        <p:spPr/>
        <p:txBody>
          <a:bodyPr/>
          <a:lstStyle/>
          <a:p>
            <a:fld id="{C3752B7C-18A9-864D-BBCB-54A9F41B5594}" type="slidenum">
              <a:rPr lang="de-DE" smtClean="0"/>
              <a:pPr/>
              <a:t>76</a:t>
            </a:fld>
            <a:endParaRPr lang="de-DE" dirty="0"/>
          </a:p>
        </p:txBody>
      </p:sp>
      <p:pic>
        <p:nvPicPr>
          <p:cNvPr id="16" name="Picture 2">
            <a:extLst>
              <a:ext uri="{FF2B5EF4-FFF2-40B4-BE49-F238E27FC236}">
                <a16:creationId xmlns:a16="http://schemas.microsoft.com/office/drawing/2014/main" id="{B09C590F-6977-4775-25FD-51B1B0BC1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4667" y="3329835"/>
            <a:ext cx="3046657" cy="255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6">
            <a:extLst>
              <a:ext uri="{FF2B5EF4-FFF2-40B4-BE49-F238E27FC236}">
                <a16:creationId xmlns:a16="http://schemas.microsoft.com/office/drawing/2014/main" id="{DF962B54-97A6-5317-3964-6613451B1725}"/>
              </a:ext>
            </a:extLst>
          </p:cNvPr>
          <p:cNvSpPr txBox="1"/>
          <p:nvPr/>
        </p:nvSpPr>
        <p:spPr>
          <a:xfrm>
            <a:off x="6040581" y="1689902"/>
            <a:ext cx="2937163" cy="1323439"/>
          </a:xfrm>
          <a:prstGeom prst="rect">
            <a:avLst/>
          </a:prstGeom>
          <a:ln>
            <a:solidFill>
              <a:srgbClr val="327D87"/>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de-DE" sz="1600" dirty="0"/>
              <a:t>Die meisten wurden in Höxter geboren.</a:t>
            </a:r>
          </a:p>
          <a:p>
            <a:r>
              <a:rPr lang="de-DE" sz="1600" dirty="0"/>
              <a:t>In Höxter wurden 51 Kinder mehr geboren als in Holzminden.</a:t>
            </a:r>
          </a:p>
        </p:txBody>
      </p:sp>
      <p:sp>
        <p:nvSpPr>
          <p:cNvPr id="8" name="Text Placeholder 2">
            <a:extLst>
              <a:ext uri="{FF2B5EF4-FFF2-40B4-BE49-F238E27FC236}">
                <a16:creationId xmlns:a16="http://schemas.microsoft.com/office/drawing/2014/main" id="{1E8E5989-FDFB-8CAD-475C-79FF28B01241}"/>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INTERPRETATION DER ERGEBNISSE</a:t>
            </a:r>
            <a:endParaRPr lang="de-DE" sz="1800" dirty="0">
              <a:solidFill>
                <a:schemeClr val="tx1"/>
              </a:solidFill>
            </a:endParaRPr>
          </a:p>
        </p:txBody>
      </p:sp>
    </p:spTree>
    <p:extLst>
      <p:ext uri="{BB962C8B-B14F-4D97-AF65-F5344CB8AC3E}">
        <p14:creationId xmlns:p14="http://schemas.microsoft.com/office/powerpoint/2010/main" val="41729916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8DFAEED-2B8C-E535-A5D4-5974E3484214}"/>
              </a:ext>
            </a:extLst>
          </p:cNvPr>
          <p:cNvSpPr>
            <a:spLocks noGrp="1"/>
          </p:cNvSpPr>
          <p:nvPr>
            <p:ph type="title"/>
          </p:nvPr>
        </p:nvSpPr>
        <p:spPr/>
        <p:txBody>
          <a:bodyPr/>
          <a:lstStyle/>
          <a:p>
            <a:r>
              <a:rPr lang="de-DE" dirty="0"/>
              <a:t>Datenanalyse-Zyklus</a:t>
            </a:r>
          </a:p>
        </p:txBody>
      </p:sp>
      <p:sp>
        <p:nvSpPr>
          <p:cNvPr id="2" name="Inhaltsplatzhalter 1">
            <a:extLst>
              <a:ext uri="{FF2B5EF4-FFF2-40B4-BE49-F238E27FC236}">
                <a16:creationId xmlns:a16="http://schemas.microsoft.com/office/drawing/2014/main" id="{6B7A6BEA-00D1-7AC8-613E-CAAC6ED189C4}"/>
              </a:ext>
            </a:extLst>
          </p:cNvPr>
          <p:cNvSpPr>
            <a:spLocks noGrp="1"/>
          </p:cNvSpPr>
          <p:nvPr>
            <p:ph idx="1"/>
          </p:nvPr>
        </p:nvSpPr>
        <p:spPr>
          <a:xfrm>
            <a:off x="1096423" y="1748860"/>
            <a:ext cx="4944159" cy="4418617"/>
          </a:xfrm>
        </p:spPr>
        <p:txBody>
          <a:bodyPr/>
          <a:lstStyle/>
          <a:p>
            <a:r>
              <a:rPr lang="de-DE" sz="1600" b="1" dirty="0"/>
              <a:t>Reading </a:t>
            </a:r>
            <a:r>
              <a:rPr lang="de-DE" sz="1600" b="1" dirty="0" err="1"/>
              <a:t>beyond</a:t>
            </a:r>
            <a:r>
              <a:rPr lang="de-DE" sz="1600" b="1" dirty="0"/>
              <a:t> </a:t>
            </a:r>
            <a:r>
              <a:rPr lang="de-DE" sz="1600" b="1" dirty="0" err="1"/>
              <a:t>the</a:t>
            </a:r>
            <a:r>
              <a:rPr lang="de-DE" sz="1600" b="1" dirty="0"/>
              <a:t> </a:t>
            </a:r>
            <a:r>
              <a:rPr lang="de-DE" sz="1600" b="1" dirty="0" err="1"/>
              <a:t>data</a:t>
            </a:r>
            <a:endParaRPr lang="de-DE" sz="1600" b="1" dirty="0"/>
          </a:p>
          <a:p>
            <a:pPr marL="285750" indent="-285750">
              <a:lnSpc>
                <a:spcPct val="100000"/>
              </a:lnSpc>
              <a:buFont typeface="Arial" panose="020B0604020202020204" pitchFamily="34" charset="0"/>
              <a:buChar char="•"/>
            </a:pPr>
            <a:r>
              <a:rPr lang="de-DE" sz="1600" dirty="0"/>
              <a:t>Voraussagen/Schlussfolgern unter Einbeziehung von Hintergrundwissen</a:t>
            </a:r>
          </a:p>
          <a:p>
            <a:pPr marL="285750" indent="-285750">
              <a:lnSpc>
                <a:spcPct val="100000"/>
              </a:lnSpc>
              <a:buFont typeface="Arial" panose="020B0604020202020204" pitchFamily="34" charset="0"/>
              <a:buChar char="•"/>
            </a:pPr>
            <a:r>
              <a:rPr lang="de-DE" sz="1600" dirty="0"/>
              <a:t>Informationen sind weder explizit noch implizit in der Graphik enthalten</a:t>
            </a:r>
          </a:p>
          <a:p>
            <a:pPr marL="742950" lvl="1" indent="-285750">
              <a:lnSpc>
                <a:spcPct val="100000"/>
              </a:lnSpc>
              <a:buFont typeface="Arial" panose="020B0604020202020204" pitchFamily="34" charset="0"/>
              <a:buChar char="•"/>
            </a:pPr>
            <a:r>
              <a:rPr lang="de-DE" sz="1600" dirty="0"/>
              <a:t>z.B. Welche Fragen kann man mit Hilfe der Graphik beantworten? Welche nicht?</a:t>
            </a:r>
          </a:p>
          <a:p>
            <a:pPr marL="742950" lvl="1" indent="-285750">
              <a:lnSpc>
                <a:spcPct val="100000"/>
              </a:lnSpc>
              <a:buFont typeface="Arial" panose="020B0604020202020204" pitchFamily="34" charset="0"/>
              <a:buChar char="•"/>
            </a:pPr>
            <a:r>
              <a:rPr lang="de-DE" sz="1600" dirty="0"/>
              <a:t>Sind die Daten realistisch?</a:t>
            </a:r>
          </a:p>
          <a:p>
            <a:pPr marL="742950" lvl="1" indent="-285750">
              <a:lnSpc>
                <a:spcPct val="100000"/>
              </a:lnSpc>
              <a:buFont typeface="Arial" panose="020B0604020202020204" pitchFamily="34" charset="0"/>
              <a:buChar char="•"/>
            </a:pPr>
            <a:r>
              <a:rPr lang="de-DE" sz="1600" dirty="0"/>
              <a:t>Welcher Zusammenhang besteht zwischen den zwei Variablen?</a:t>
            </a:r>
          </a:p>
          <a:p>
            <a:pPr marL="742950" lvl="1" indent="-285750">
              <a:lnSpc>
                <a:spcPct val="100000"/>
              </a:lnSpc>
              <a:buFont typeface="Arial" panose="020B0604020202020204" pitchFamily="34" charset="0"/>
              <a:buChar char="•"/>
            </a:pPr>
            <a:r>
              <a:rPr lang="de-DE" sz="1600" dirty="0"/>
              <a:t>Vergleich zweier oder mehrerer Graphiken</a:t>
            </a:r>
          </a:p>
          <a:p>
            <a:pPr marL="742950" lvl="1" indent="-285750">
              <a:lnSpc>
                <a:spcPct val="100000"/>
              </a:lnSpc>
              <a:buFont typeface="Arial" panose="020B0604020202020204" pitchFamily="34" charset="0"/>
              <a:buChar char="•"/>
            </a:pPr>
            <a:r>
              <a:rPr lang="de-DE" sz="1600" dirty="0"/>
              <a:t>Wie könnte die Verteilung der Nachbarklasse aussehen?</a:t>
            </a:r>
          </a:p>
        </p:txBody>
      </p:sp>
      <p:sp>
        <p:nvSpPr>
          <p:cNvPr id="5" name="Date Placeholder 4">
            <a:extLst>
              <a:ext uri="{FF2B5EF4-FFF2-40B4-BE49-F238E27FC236}">
                <a16:creationId xmlns:a16="http://schemas.microsoft.com/office/drawing/2014/main" id="{E84F9748-1316-5079-506F-0ED7D3C3CB94}"/>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5BAF6886-5781-CC1B-04BB-5AC02BE97A62}"/>
              </a:ext>
            </a:extLst>
          </p:cNvPr>
          <p:cNvSpPr>
            <a:spLocks noGrp="1"/>
          </p:cNvSpPr>
          <p:nvPr>
            <p:ph type="sldNum" sz="quarter" idx="12"/>
          </p:nvPr>
        </p:nvSpPr>
        <p:spPr/>
        <p:txBody>
          <a:bodyPr/>
          <a:lstStyle/>
          <a:p>
            <a:fld id="{C3752B7C-18A9-864D-BBCB-54A9F41B5594}" type="slidenum">
              <a:rPr lang="de-DE" smtClean="0"/>
              <a:pPr/>
              <a:t>77</a:t>
            </a:fld>
            <a:endParaRPr lang="de-DE" dirty="0"/>
          </a:p>
        </p:txBody>
      </p:sp>
      <p:pic>
        <p:nvPicPr>
          <p:cNvPr id="16" name="Picture 2">
            <a:extLst>
              <a:ext uri="{FF2B5EF4-FFF2-40B4-BE49-F238E27FC236}">
                <a16:creationId xmlns:a16="http://schemas.microsoft.com/office/drawing/2014/main" id="{B09C590F-6977-4775-25FD-51B1B0BC1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4667" y="3329835"/>
            <a:ext cx="3046657" cy="255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6">
            <a:extLst>
              <a:ext uri="{FF2B5EF4-FFF2-40B4-BE49-F238E27FC236}">
                <a16:creationId xmlns:a16="http://schemas.microsoft.com/office/drawing/2014/main" id="{DF962B54-97A6-5317-3964-6613451B1725}"/>
              </a:ext>
            </a:extLst>
          </p:cNvPr>
          <p:cNvSpPr txBox="1"/>
          <p:nvPr/>
        </p:nvSpPr>
        <p:spPr>
          <a:xfrm>
            <a:off x="6040581" y="1689902"/>
            <a:ext cx="2937163" cy="1077218"/>
          </a:xfrm>
          <a:prstGeom prst="rect">
            <a:avLst/>
          </a:prstGeom>
          <a:ln>
            <a:solidFill>
              <a:srgbClr val="327D87"/>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de-DE" sz="1600" dirty="0"/>
              <a:t>Höxter ist das Krankenhaus, das am nächsten ist. Deshalb werden da auch die meisten Kinder geboren.</a:t>
            </a:r>
          </a:p>
        </p:txBody>
      </p:sp>
      <p:sp>
        <p:nvSpPr>
          <p:cNvPr id="8" name="Text Placeholder 2">
            <a:extLst>
              <a:ext uri="{FF2B5EF4-FFF2-40B4-BE49-F238E27FC236}">
                <a16:creationId xmlns:a16="http://schemas.microsoft.com/office/drawing/2014/main" id="{7501B430-78B2-ADF0-C1E8-338696923708}"/>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INTERPRETATION DER ERGEBNISSE</a:t>
            </a:r>
            <a:endParaRPr lang="de-DE" sz="1800" dirty="0">
              <a:solidFill>
                <a:schemeClr val="tx1"/>
              </a:solidFill>
            </a:endParaRPr>
          </a:p>
        </p:txBody>
      </p:sp>
    </p:spTree>
    <p:extLst>
      <p:ext uri="{BB962C8B-B14F-4D97-AF65-F5344CB8AC3E}">
        <p14:creationId xmlns:p14="http://schemas.microsoft.com/office/powerpoint/2010/main" val="1228095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79CE-B818-97D7-D1CE-4D14AF32D86B}"/>
              </a:ext>
            </a:extLst>
          </p:cNvPr>
          <p:cNvSpPr>
            <a:spLocks noGrp="1"/>
          </p:cNvSpPr>
          <p:nvPr>
            <p:ph type="title"/>
          </p:nvPr>
        </p:nvSpPr>
        <p:spPr/>
        <p:txBody>
          <a:bodyPr/>
          <a:lstStyle/>
          <a:p>
            <a:r>
              <a:rPr lang="de-DE" dirty="0"/>
              <a:t>Datenanalyse-Zyklus</a:t>
            </a:r>
          </a:p>
        </p:txBody>
      </p:sp>
      <p:sp>
        <p:nvSpPr>
          <p:cNvPr id="4" name="Content Placeholder 3">
            <a:extLst>
              <a:ext uri="{FF2B5EF4-FFF2-40B4-BE49-F238E27FC236}">
                <a16:creationId xmlns:a16="http://schemas.microsoft.com/office/drawing/2014/main" id="{007E274B-1607-4A0B-2715-EEFCD4796985}"/>
              </a:ext>
            </a:extLst>
          </p:cNvPr>
          <p:cNvSpPr>
            <a:spLocks noGrp="1"/>
          </p:cNvSpPr>
          <p:nvPr>
            <p:ph idx="1"/>
          </p:nvPr>
        </p:nvSpPr>
        <p:spPr>
          <a:xfrm>
            <a:off x="192594" y="1759802"/>
            <a:ext cx="8758812" cy="4418617"/>
          </a:xfrm>
        </p:spPr>
        <p:txBody>
          <a:bodyPr/>
          <a:lstStyle/>
          <a:p>
            <a:r>
              <a:rPr lang="de-DE" b="1" dirty="0"/>
              <a:t>Verschiedene Phasen: </a:t>
            </a:r>
          </a:p>
          <a:p>
            <a:pPr marL="285750" indent="-285750">
              <a:lnSpc>
                <a:spcPct val="100000"/>
              </a:lnSpc>
              <a:buFont typeface="Arial" panose="020B0604020202020204" pitchFamily="34" charset="0"/>
              <a:buChar char="•"/>
            </a:pPr>
            <a:r>
              <a:rPr lang="de-DE" dirty="0"/>
              <a:t>Problemstellung, Entwicklung einer (stat.) Fragestellung</a:t>
            </a:r>
          </a:p>
          <a:p>
            <a:pPr marL="285750" indent="-285750">
              <a:lnSpc>
                <a:spcPct val="100000"/>
              </a:lnSpc>
              <a:buFont typeface="Arial" panose="020B0604020202020204" pitchFamily="34" charset="0"/>
              <a:buChar char="•"/>
            </a:pPr>
            <a:r>
              <a:rPr lang="de-DE" dirty="0"/>
              <a:t>Planen der Datenerhebung</a:t>
            </a:r>
          </a:p>
          <a:p>
            <a:pPr marL="285750" indent="-285750">
              <a:lnSpc>
                <a:spcPct val="100000"/>
              </a:lnSpc>
              <a:buFont typeface="Arial" panose="020B0604020202020204" pitchFamily="34" charset="0"/>
              <a:buChar char="•"/>
            </a:pPr>
            <a:r>
              <a:rPr lang="de-DE" dirty="0"/>
              <a:t>Datenerhebung (Umfrage, Beobachtung, Experiment)</a:t>
            </a:r>
          </a:p>
          <a:p>
            <a:pPr marL="285750" indent="-285750">
              <a:lnSpc>
                <a:spcPct val="100000"/>
              </a:lnSpc>
              <a:buFont typeface="Arial" panose="020B0604020202020204" pitchFamily="34" charset="0"/>
              <a:buChar char="•"/>
            </a:pPr>
            <a:r>
              <a:rPr lang="de-DE" dirty="0"/>
              <a:t>Darstellung und Analyse der gesammelten Daten</a:t>
            </a:r>
          </a:p>
          <a:p>
            <a:pPr marL="285750" indent="-285750">
              <a:lnSpc>
                <a:spcPct val="100000"/>
              </a:lnSpc>
              <a:buFont typeface="Arial" panose="020B0604020202020204" pitchFamily="34" charset="0"/>
              <a:buChar char="•"/>
            </a:pPr>
            <a:r>
              <a:rPr lang="de-DE" dirty="0"/>
              <a:t>Interpretation der Ergebnisse</a:t>
            </a:r>
          </a:p>
          <a:p>
            <a:pPr marL="285750" indent="-285750">
              <a:lnSpc>
                <a:spcPct val="100000"/>
              </a:lnSpc>
              <a:buFont typeface="Arial" panose="020B0604020202020204" pitchFamily="34" charset="0"/>
              <a:buChar char="•"/>
            </a:pPr>
            <a:r>
              <a:rPr lang="de-DE" b="1" dirty="0">
                <a:solidFill>
                  <a:srgbClr val="327D87"/>
                </a:solidFill>
              </a:rPr>
              <a:t>Dokumentation und Präsentation der Ergebnisse</a:t>
            </a:r>
          </a:p>
          <a:p>
            <a:r>
              <a:rPr lang="de-DE" dirty="0">
                <a:sym typeface="Wingdings" panose="05000000000000000000" pitchFamily="2" charset="2"/>
              </a:rPr>
              <a:t> Anregungen für die Umsetzung der einzelnen Phasen im Mathematikunterricht der Primarstufe</a:t>
            </a:r>
            <a:endParaRPr lang="de-DE" dirty="0"/>
          </a:p>
        </p:txBody>
      </p:sp>
      <p:sp>
        <p:nvSpPr>
          <p:cNvPr id="5" name="Date Placeholder 4">
            <a:extLst>
              <a:ext uri="{FF2B5EF4-FFF2-40B4-BE49-F238E27FC236}">
                <a16:creationId xmlns:a16="http://schemas.microsoft.com/office/drawing/2014/main" id="{3F134AA0-604D-D7BC-904C-9E13F0D1EAA6}"/>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1FB80E39-30F6-BAD3-5DAE-8F7D1AAD0289}"/>
              </a:ext>
            </a:extLst>
          </p:cNvPr>
          <p:cNvSpPr>
            <a:spLocks noGrp="1"/>
          </p:cNvSpPr>
          <p:nvPr>
            <p:ph type="sldNum" sz="quarter" idx="12"/>
          </p:nvPr>
        </p:nvSpPr>
        <p:spPr/>
        <p:txBody>
          <a:bodyPr/>
          <a:lstStyle/>
          <a:p>
            <a:fld id="{C3752B7C-18A9-864D-BBCB-54A9F41B5594}" type="slidenum">
              <a:rPr lang="de-DE" smtClean="0"/>
              <a:pPr/>
              <a:t>78</a:t>
            </a:fld>
            <a:endParaRPr lang="de-DE" dirty="0"/>
          </a:p>
        </p:txBody>
      </p:sp>
      <p:sp>
        <p:nvSpPr>
          <p:cNvPr id="10" name="Text Placeholder 2">
            <a:extLst>
              <a:ext uri="{FF2B5EF4-FFF2-40B4-BE49-F238E27FC236}">
                <a16:creationId xmlns:a16="http://schemas.microsoft.com/office/drawing/2014/main" id="{1261AC55-B89A-9320-615A-6ADF9E958002}"/>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PARADIGMATISCH: DATENANALYSE-ZYKLUS </a:t>
            </a:r>
            <a:r>
              <a:rPr lang="de-DE" sz="1100" dirty="0">
                <a:solidFill>
                  <a:schemeClr val="tx1"/>
                </a:solidFill>
              </a:rPr>
              <a:t>nach Wild &amp; Pfannkuch (1999) </a:t>
            </a:r>
            <a:endParaRPr lang="de-DE" sz="1800" dirty="0">
              <a:solidFill>
                <a:schemeClr val="tx1"/>
              </a:solidFill>
            </a:endParaRPr>
          </a:p>
        </p:txBody>
      </p:sp>
    </p:spTree>
    <p:extLst>
      <p:ext uri="{BB962C8B-B14F-4D97-AF65-F5344CB8AC3E}">
        <p14:creationId xmlns:p14="http://schemas.microsoft.com/office/powerpoint/2010/main" val="23158384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EFA5FE-F2FE-C714-9D19-4ECB265C2716}"/>
              </a:ext>
            </a:extLst>
          </p:cNvPr>
          <p:cNvSpPr>
            <a:spLocks noGrp="1"/>
          </p:cNvSpPr>
          <p:nvPr>
            <p:ph type="title"/>
          </p:nvPr>
        </p:nvSpPr>
        <p:spPr/>
        <p:txBody>
          <a:bodyPr/>
          <a:lstStyle/>
          <a:p>
            <a:r>
              <a:rPr lang="de-DE" dirty="0"/>
              <a:t>Datenanalyse-Zyklus</a:t>
            </a:r>
          </a:p>
        </p:txBody>
      </p:sp>
      <p:sp>
        <p:nvSpPr>
          <p:cNvPr id="5" name="Date Placeholder 4">
            <a:extLst>
              <a:ext uri="{FF2B5EF4-FFF2-40B4-BE49-F238E27FC236}">
                <a16:creationId xmlns:a16="http://schemas.microsoft.com/office/drawing/2014/main" id="{39E6C2BE-F85E-D03F-4EBC-EB16BB528A5F}"/>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6FD8C2A8-0CDB-1E72-9AD5-F883AF5ACF18}"/>
              </a:ext>
            </a:extLst>
          </p:cNvPr>
          <p:cNvSpPr>
            <a:spLocks noGrp="1"/>
          </p:cNvSpPr>
          <p:nvPr>
            <p:ph type="sldNum" sz="quarter" idx="12"/>
          </p:nvPr>
        </p:nvSpPr>
        <p:spPr/>
        <p:txBody>
          <a:bodyPr/>
          <a:lstStyle/>
          <a:p>
            <a:fld id="{C3752B7C-18A9-864D-BBCB-54A9F41B5594}" type="slidenum">
              <a:rPr lang="de-DE" smtClean="0"/>
              <a:pPr/>
              <a:t>79</a:t>
            </a:fld>
            <a:endParaRPr lang="de-DE" dirty="0"/>
          </a:p>
        </p:txBody>
      </p:sp>
      <p:sp>
        <p:nvSpPr>
          <p:cNvPr id="9" name="Textfeld 8">
            <a:extLst>
              <a:ext uri="{FF2B5EF4-FFF2-40B4-BE49-F238E27FC236}">
                <a16:creationId xmlns:a16="http://schemas.microsoft.com/office/drawing/2014/main" id="{57D7743B-F91D-0EC7-6CAE-A627BFE58C19}"/>
              </a:ext>
            </a:extLst>
          </p:cNvPr>
          <p:cNvSpPr txBox="1"/>
          <p:nvPr/>
        </p:nvSpPr>
        <p:spPr>
          <a:xfrm>
            <a:off x="5267143" y="5972340"/>
            <a:ext cx="3651613" cy="285912"/>
          </a:xfrm>
          <a:prstGeom prst="rect">
            <a:avLst/>
          </a:prstGeom>
          <a:noFill/>
        </p:spPr>
        <p:txBody>
          <a:bodyPr wrap="square" rtlCol="0">
            <a:spAutoFit/>
          </a:bodyPr>
          <a:lstStyle/>
          <a:p>
            <a:pPr algn="r">
              <a:lnSpc>
                <a:spcPct val="115000"/>
              </a:lnSpc>
              <a:spcBef>
                <a:spcPts val="1200"/>
              </a:spcBef>
            </a:pPr>
            <a:r>
              <a:rPr lang="de-DE" sz="1200" dirty="0"/>
              <a:t>(Frischemeier &amp; Walter, 2021, S. 35)</a:t>
            </a:r>
          </a:p>
        </p:txBody>
      </p:sp>
      <p:sp>
        <p:nvSpPr>
          <p:cNvPr id="2" name="Text Placeholder 2">
            <a:extLst>
              <a:ext uri="{FF2B5EF4-FFF2-40B4-BE49-F238E27FC236}">
                <a16:creationId xmlns:a16="http://schemas.microsoft.com/office/drawing/2014/main" id="{4F01B84C-087C-9E7B-7221-0811162B46AF}"/>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solidFill>
                  <a:srgbClr val="327D87"/>
                </a:solidFill>
              </a:rPr>
              <a:t>DOKUMENTATION UND PRÄSENTATION DER ERGEBNISSE</a:t>
            </a:r>
            <a:endParaRPr lang="de-DE" sz="1800" dirty="0"/>
          </a:p>
        </p:txBody>
      </p:sp>
      <p:pic>
        <p:nvPicPr>
          <p:cNvPr id="12" name="Grafik 11">
            <a:extLst>
              <a:ext uri="{FF2B5EF4-FFF2-40B4-BE49-F238E27FC236}">
                <a16:creationId xmlns:a16="http://schemas.microsoft.com/office/drawing/2014/main" id="{5858CC7B-CFB8-17E4-1462-2C7C80DC3FF8}"/>
              </a:ext>
            </a:extLst>
          </p:cNvPr>
          <p:cNvPicPr>
            <a:picLocks noChangeAspect="1"/>
          </p:cNvPicPr>
          <p:nvPr/>
        </p:nvPicPr>
        <p:blipFill>
          <a:blip r:embed="rId2"/>
          <a:stretch>
            <a:fillRect/>
          </a:stretch>
        </p:blipFill>
        <p:spPr>
          <a:xfrm>
            <a:off x="102678" y="1639658"/>
            <a:ext cx="5504038" cy="1913469"/>
          </a:xfrm>
          <a:prstGeom prst="rect">
            <a:avLst/>
          </a:prstGeom>
        </p:spPr>
      </p:pic>
      <p:pic>
        <p:nvPicPr>
          <p:cNvPr id="14" name="Grafik 13">
            <a:extLst>
              <a:ext uri="{FF2B5EF4-FFF2-40B4-BE49-F238E27FC236}">
                <a16:creationId xmlns:a16="http://schemas.microsoft.com/office/drawing/2014/main" id="{44F9E69F-471A-793C-6E68-40ECB2F1C601}"/>
              </a:ext>
            </a:extLst>
          </p:cNvPr>
          <p:cNvPicPr>
            <a:picLocks noChangeAspect="1"/>
          </p:cNvPicPr>
          <p:nvPr/>
        </p:nvPicPr>
        <p:blipFill>
          <a:blip r:embed="rId3"/>
          <a:stretch>
            <a:fillRect/>
          </a:stretch>
        </p:blipFill>
        <p:spPr>
          <a:xfrm>
            <a:off x="5630779" y="3126983"/>
            <a:ext cx="3402856" cy="2692756"/>
          </a:xfrm>
          <a:prstGeom prst="rect">
            <a:avLst/>
          </a:prstGeom>
        </p:spPr>
      </p:pic>
    </p:spTree>
    <p:extLst>
      <p:ext uri="{BB962C8B-B14F-4D97-AF65-F5344CB8AC3E}">
        <p14:creationId xmlns:p14="http://schemas.microsoft.com/office/powerpoint/2010/main" val="11514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b="1" dirty="0"/>
              <a:t>Allgemeine Bemerkungen</a:t>
            </a:r>
          </a:p>
          <a:p>
            <a:r>
              <a:rPr lang="de-DE" dirty="0"/>
              <a:t>Arbeitsphase „Datenanalyse mit CODAP“</a:t>
            </a:r>
          </a:p>
          <a:p>
            <a:r>
              <a:rPr lang="de-DE" dirty="0"/>
              <a:t>Datenanalyse-Zyklus</a:t>
            </a:r>
          </a:p>
          <a:p>
            <a:r>
              <a:rPr lang="de-DE" sz="1800" dirty="0"/>
              <a:t>Daten und Wahrscheinlichkeit</a:t>
            </a:r>
          </a:p>
          <a:p>
            <a:r>
              <a:rPr lang="de-DE" dirty="0"/>
              <a:t>Erprobungsauftrag</a:t>
            </a:r>
          </a:p>
          <a:p>
            <a:endParaRPr lang="de-DE" dirty="0"/>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14969053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EFA5FE-F2FE-C714-9D19-4ECB265C2716}"/>
              </a:ext>
            </a:extLst>
          </p:cNvPr>
          <p:cNvSpPr>
            <a:spLocks noGrp="1"/>
          </p:cNvSpPr>
          <p:nvPr>
            <p:ph type="title"/>
          </p:nvPr>
        </p:nvSpPr>
        <p:spPr/>
        <p:txBody>
          <a:bodyPr/>
          <a:lstStyle/>
          <a:p>
            <a:r>
              <a:rPr lang="de-DE" dirty="0"/>
              <a:t>Datenanalyse-Zyklus</a:t>
            </a:r>
          </a:p>
        </p:txBody>
      </p:sp>
      <p:sp>
        <p:nvSpPr>
          <p:cNvPr id="5" name="Date Placeholder 4">
            <a:extLst>
              <a:ext uri="{FF2B5EF4-FFF2-40B4-BE49-F238E27FC236}">
                <a16:creationId xmlns:a16="http://schemas.microsoft.com/office/drawing/2014/main" id="{39E6C2BE-F85E-D03F-4EBC-EB16BB528A5F}"/>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6FD8C2A8-0CDB-1E72-9AD5-F883AF5ACF18}"/>
              </a:ext>
            </a:extLst>
          </p:cNvPr>
          <p:cNvSpPr>
            <a:spLocks noGrp="1"/>
          </p:cNvSpPr>
          <p:nvPr>
            <p:ph type="sldNum" sz="quarter" idx="12"/>
          </p:nvPr>
        </p:nvSpPr>
        <p:spPr/>
        <p:txBody>
          <a:bodyPr/>
          <a:lstStyle/>
          <a:p>
            <a:fld id="{C3752B7C-18A9-864D-BBCB-54A9F41B5594}" type="slidenum">
              <a:rPr lang="de-DE" smtClean="0"/>
              <a:pPr/>
              <a:t>80</a:t>
            </a:fld>
            <a:endParaRPr lang="de-DE" dirty="0"/>
          </a:p>
        </p:txBody>
      </p:sp>
      <p:sp>
        <p:nvSpPr>
          <p:cNvPr id="9" name="Textfeld 8">
            <a:extLst>
              <a:ext uri="{FF2B5EF4-FFF2-40B4-BE49-F238E27FC236}">
                <a16:creationId xmlns:a16="http://schemas.microsoft.com/office/drawing/2014/main" id="{57D7743B-F91D-0EC7-6CAE-A627BFE58C19}"/>
              </a:ext>
            </a:extLst>
          </p:cNvPr>
          <p:cNvSpPr txBox="1"/>
          <p:nvPr/>
        </p:nvSpPr>
        <p:spPr>
          <a:xfrm>
            <a:off x="5267143" y="5972340"/>
            <a:ext cx="3651613" cy="285912"/>
          </a:xfrm>
          <a:prstGeom prst="rect">
            <a:avLst/>
          </a:prstGeom>
          <a:noFill/>
        </p:spPr>
        <p:txBody>
          <a:bodyPr wrap="square" rtlCol="0">
            <a:spAutoFit/>
          </a:bodyPr>
          <a:lstStyle/>
          <a:p>
            <a:pPr algn="r">
              <a:lnSpc>
                <a:spcPct val="115000"/>
              </a:lnSpc>
              <a:spcBef>
                <a:spcPts val="1200"/>
              </a:spcBef>
            </a:pPr>
            <a:r>
              <a:rPr lang="de-DE" sz="1200" dirty="0"/>
              <a:t>(Frischemeier &amp; Walter, 2021, S. 35)</a:t>
            </a:r>
          </a:p>
        </p:txBody>
      </p:sp>
      <p:sp>
        <p:nvSpPr>
          <p:cNvPr id="11" name="Text Placeholder 2">
            <a:extLst>
              <a:ext uri="{FF2B5EF4-FFF2-40B4-BE49-F238E27FC236}">
                <a16:creationId xmlns:a16="http://schemas.microsoft.com/office/drawing/2014/main" id="{DF344892-6F38-AE10-EDB3-598F735F60C1}"/>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solidFill>
                  <a:srgbClr val="327D87"/>
                </a:solidFill>
              </a:rPr>
              <a:t>DOKUMENTATION UND PRÄSENTATION DER ERGEBNISSE</a:t>
            </a:r>
            <a:endParaRPr lang="de-DE" sz="1800" dirty="0"/>
          </a:p>
        </p:txBody>
      </p:sp>
      <p:pic>
        <p:nvPicPr>
          <p:cNvPr id="7" name="Grafik 6">
            <a:extLst>
              <a:ext uri="{FF2B5EF4-FFF2-40B4-BE49-F238E27FC236}">
                <a16:creationId xmlns:a16="http://schemas.microsoft.com/office/drawing/2014/main" id="{E752D934-95A7-636B-85F8-9A2024B801A1}"/>
              </a:ext>
            </a:extLst>
          </p:cNvPr>
          <p:cNvPicPr>
            <a:picLocks noChangeAspect="1"/>
          </p:cNvPicPr>
          <p:nvPr/>
        </p:nvPicPr>
        <p:blipFill>
          <a:blip r:embed="rId2"/>
          <a:stretch>
            <a:fillRect/>
          </a:stretch>
        </p:blipFill>
        <p:spPr>
          <a:xfrm>
            <a:off x="251334" y="1742488"/>
            <a:ext cx="4868799" cy="3373024"/>
          </a:xfrm>
          <a:prstGeom prst="rect">
            <a:avLst/>
          </a:prstGeom>
        </p:spPr>
      </p:pic>
      <p:pic>
        <p:nvPicPr>
          <p:cNvPr id="12" name="Grafik 11">
            <a:extLst>
              <a:ext uri="{FF2B5EF4-FFF2-40B4-BE49-F238E27FC236}">
                <a16:creationId xmlns:a16="http://schemas.microsoft.com/office/drawing/2014/main" id="{D324335C-49F0-D363-1AB1-41F2587EAB24}"/>
              </a:ext>
            </a:extLst>
          </p:cNvPr>
          <p:cNvPicPr>
            <a:picLocks noChangeAspect="1"/>
          </p:cNvPicPr>
          <p:nvPr/>
        </p:nvPicPr>
        <p:blipFill>
          <a:blip r:embed="rId3"/>
          <a:stretch>
            <a:fillRect/>
          </a:stretch>
        </p:blipFill>
        <p:spPr>
          <a:xfrm>
            <a:off x="4122146" y="3125759"/>
            <a:ext cx="4868799" cy="2799309"/>
          </a:xfrm>
          <a:prstGeom prst="rect">
            <a:avLst/>
          </a:prstGeom>
        </p:spPr>
      </p:pic>
    </p:spTree>
    <p:extLst>
      <p:ext uri="{BB962C8B-B14F-4D97-AF65-F5344CB8AC3E}">
        <p14:creationId xmlns:p14="http://schemas.microsoft.com/office/powerpoint/2010/main" val="39883843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0A68E-6229-8D29-7891-D18E36B75AD4}"/>
              </a:ext>
            </a:extLst>
          </p:cNvPr>
          <p:cNvSpPr>
            <a:spLocks noGrp="1"/>
          </p:cNvSpPr>
          <p:nvPr>
            <p:ph type="title"/>
          </p:nvPr>
        </p:nvSpPr>
        <p:spPr/>
        <p:txBody>
          <a:bodyPr/>
          <a:lstStyle/>
          <a:p>
            <a:r>
              <a:rPr lang="de-DE" dirty="0"/>
              <a:t>Datenanalyse-Zyklus</a:t>
            </a:r>
          </a:p>
        </p:txBody>
      </p:sp>
      <p:sp>
        <p:nvSpPr>
          <p:cNvPr id="5" name="Date Placeholder 4">
            <a:extLst>
              <a:ext uri="{FF2B5EF4-FFF2-40B4-BE49-F238E27FC236}">
                <a16:creationId xmlns:a16="http://schemas.microsoft.com/office/drawing/2014/main" id="{39E6C2BE-F85E-D03F-4EBC-EB16BB528A5F}"/>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6FD8C2A8-0CDB-1E72-9AD5-F883AF5ACF18}"/>
              </a:ext>
            </a:extLst>
          </p:cNvPr>
          <p:cNvSpPr>
            <a:spLocks noGrp="1"/>
          </p:cNvSpPr>
          <p:nvPr>
            <p:ph type="sldNum" sz="quarter" idx="12"/>
          </p:nvPr>
        </p:nvSpPr>
        <p:spPr/>
        <p:txBody>
          <a:bodyPr/>
          <a:lstStyle/>
          <a:p>
            <a:fld id="{C3752B7C-18A9-864D-BBCB-54A9F41B5594}" type="slidenum">
              <a:rPr lang="de-DE" smtClean="0"/>
              <a:pPr/>
              <a:t>81</a:t>
            </a:fld>
            <a:endParaRPr lang="de-DE" dirty="0"/>
          </a:p>
        </p:txBody>
      </p:sp>
      <p:pic>
        <p:nvPicPr>
          <p:cNvPr id="7" name="Picture 2">
            <a:extLst>
              <a:ext uri="{FF2B5EF4-FFF2-40B4-BE49-F238E27FC236}">
                <a16:creationId xmlns:a16="http://schemas.microsoft.com/office/drawing/2014/main" id="{48BCCD4B-21D8-C53B-6DB1-B312D87DF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60" y="1834501"/>
            <a:ext cx="2760607" cy="369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Bild 3">
            <a:extLst>
              <a:ext uri="{FF2B5EF4-FFF2-40B4-BE49-F238E27FC236}">
                <a16:creationId xmlns:a16="http://schemas.microsoft.com/office/drawing/2014/main" id="{64190510-A6CF-3DFB-005C-D7E60C16A225}"/>
              </a:ext>
            </a:extLst>
          </p:cNvPr>
          <p:cNvPicPr/>
          <p:nvPr/>
        </p:nvPicPr>
        <p:blipFill rotWithShape="1">
          <a:blip r:embed="rId3" cstate="print">
            <a:extLst>
              <a:ext uri="{28A0092B-C50C-407E-A947-70E740481C1C}">
                <a14:useLocalDpi xmlns:a14="http://schemas.microsoft.com/office/drawing/2010/main" val="0"/>
              </a:ext>
            </a:extLst>
          </a:blip>
          <a:srcRect l="48759" r="7834"/>
          <a:stretch/>
        </p:blipFill>
        <p:spPr bwMode="auto">
          <a:xfrm>
            <a:off x="3048097" y="1921889"/>
            <a:ext cx="2842672" cy="3781784"/>
          </a:xfrm>
          <a:prstGeom prst="rect">
            <a:avLst/>
          </a:prstGeom>
          <a:ln>
            <a:noFill/>
          </a:ln>
          <a:extLst>
            <a:ext uri="{53640926-AAD7-44D8-BBD7-CCE9431645EC}">
              <a14:shadowObscured xmlns:a14="http://schemas.microsoft.com/office/drawing/2010/main"/>
            </a:ext>
          </a:extLst>
        </p:spPr>
      </p:pic>
      <p:pic>
        <p:nvPicPr>
          <p:cNvPr id="9" name="Picture 3">
            <a:extLst>
              <a:ext uri="{FF2B5EF4-FFF2-40B4-BE49-F238E27FC236}">
                <a16:creationId xmlns:a16="http://schemas.microsoft.com/office/drawing/2014/main" id="{7EEBD676-868A-5784-A274-2EB3D0A95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848" y="1824976"/>
            <a:ext cx="2768233" cy="3698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Placeholder 2">
            <a:extLst>
              <a:ext uri="{FF2B5EF4-FFF2-40B4-BE49-F238E27FC236}">
                <a16:creationId xmlns:a16="http://schemas.microsoft.com/office/drawing/2014/main" id="{81AE7921-440B-9841-1853-008483719174}"/>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solidFill>
                  <a:srgbClr val="327D87"/>
                </a:solidFill>
              </a:rPr>
              <a:t>DOKUMENTATION UND PRÄSENTATION DER ERGEBNISSE</a:t>
            </a:r>
            <a:endParaRPr lang="de-DE" sz="1800" dirty="0"/>
          </a:p>
        </p:txBody>
      </p:sp>
    </p:spTree>
    <p:extLst>
      <p:ext uri="{BB962C8B-B14F-4D97-AF65-F5344CB8AC3E}">
        <p14:creationId xmlns:p14="http://schemas.microsoft.com/office/powerpoint/2010/main" val="318065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0A68E-6229-8D29-7891-D18E36B75AD4}"/>
              </a:ext>
            </a:extLst>
          </p:cNvPr>
          <p:cNvSpPr>
            <a:spLocks noGrp="1"/>
          </p:cNvSpPr>
          <p:nvPr>
            <p:ph type="title"/>
          </p:nvPr>
        </p:nvSpPr>
        <p:spPr/>
        <p:txBody>
          <a:bodyPr/>
          <a:lstStyle/>
          <a:p>
            <a:r>
              <a:rPr lang="de-DE" dirty="0"/>
              <a:t>Datenanalyse-Zyklus</a:t>
            </a:r>
          </a:p>
        </p:txBody>
      </p:sp>
      <p:sp>
        <p:nvSpPr>
          <p:cNvPr id="5" name="Date Placeholder 4">
            <a:extLst>
              <a:ext uri="{FF2B5EF4-FFF2-40B4-BE49-F238E27FC236}">
                <a16:creationId xmlns:a16="http://schemas.microsoft.com/office/drawing/2014/main" id="{39E6C2BE-F85E-D03F-4EBC-EB16BB528A5F}"/>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6FD8C2A8-0CDB-1E72-9AD5-F883AF5ACF18}"/>
              </a:ext>
            </a:extLst>
          </p:cNvPr>
          <p:cNvSpPr>
            <a:spLocks noGrp="1"/>
          </p:cNvSpPr>
          <p:nvPr>
            <p:ph type="sldNum" sz="quarter" idx="12"/>
          </p:nvPr>
        </p:nvSpPr>
        <p:spPr/>
        <p:txBody>
          <a:bodyPr/>
          <a:lstStyle/>
          <a:p>
            <a:fld id="{C3752B7C-18A9-864D-BBCB-54A9F41B5594}" type="slidenum">
              <a:rPr lang="de-DE" smtClean="0"/>
              <a:pPr/>
              <a:t>82</a:t>
            </a:fld>
            <a:endParaRPr lang="de-DE" dirty="0"/>
          </a:p>
        </p:txBody>
      </p:sp>
      <p:pic>
        <p:nvPicPr>
          <p:cNvPr id="3" name="Picture 3">
            <a:extLst>
              <a:ext uri="{FF2B5EF4-FFF2-40B4-BE49-F238E27FC236}">
                <a16:creationId xmlns:a16="http://schemas.microsoft.com/office/drawing/2014/main" id="{E34548AD-B053-AC59-073D-70FD52A55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738" y="1639658"/>
            <a:ext cx="5924563" cy="437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2">
            <a:extLst>
              <a:ext uri="{FF2B5EF4-FFF2-40B4-BE49-F238E27FC236}">
                <a16:creationId xmlns:a16="http://schemas.microsoft.com/office/drawing/2014/main" id="{8E1042AA-9108-0133-07F1-0F78DC3C5B16}"/>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solidFill>
                  <a:srgbClr val="327D87"/>
                </a:solidFill>
              </a:rPr>
              <a:t>DOKUMENTATION UND PRÄSENTATION DER ERGEBNISSE</a:t>
            </a:r>
            <a:endParaRPr lang="de-DE" sz="1800" dirty="0"/>
          </a:p>
        </p:txBody>
      </p:sp>
    </p:spTree>
    <p:extLst>
      <p:ext uri="{BB962C8B-B14F-4D97-AF65-F5344CB8AC3E}">
        <p14:creationId xmlns:p14="http://schemas.microsoft.com/office/powerpoint/2010/main" val="35490133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4" y="382774"/>
            <a:ext cx="7644062" cy="603704"/>
          </a:xfrm>
        </p:spPr>
        <p:txBody>
          <a:bodyPr>
            <a:noAutofit/>
          </a:bodyPr>
          <a:lstStyle/>
          <a:p>
            <a:r>
              <a:rPr lang="de-DE" dirty="0"/>
              <a:t>Datenanalyse-Zyklus</a:t>
            </a:r>
          </a:p>
        </p:txBody>
      </p:sp>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83</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latin typeface="Arial" panose="020B0604020202020204" pitchFamily="34" charset="0"/>
                <a:cs typeface="Arial" panose="020B0604020202020204" pitchFamily="34" charset="0"/>
              </a:rPr>
              <a:t>Lernende erhalten die Möglichkeit, mithilfe des Datenanalyse-Zyklus mit statistischen </a:t>
            </a:r>
            <a:r>
              <a:rPr lang="de-DE" sz="2400">
                <a:solidFill>
                  <a:schemeClr val="tx1"/>
                </a:solidFill>
                <a:latin typeface="Arial" panose="020B0604020202020204" pitchFamily="34" charset="0"/>
                <a:cs typeface="Arial" panose="020B0604020202020204" pitchFamily="34" charset="0"/>
              </a:rPr>
              <a:t>Projekten und Datensätzen </a:t>
            </a:r>
            <a:r>
              <a:rPr lang="de-DE" sz="2400" dirty="0">
                <a:solidFill>
                  <a:schemeClr val="tx1"/>
                </a:solidFill>
                <a:latin typeface="Arial" panose="020B0604020202020204" pitchFamily="34" charset="0"/>
                <a:cs typeface="Arial" panose="020B0604020202020204" pitchFamily="34" charset="0"/>
              </a:rPr>
              <a:t>strukturiert umzugehen.</a:t>
            </a:r>
            <a:endParaRPr lang="de-DE" sz="2400" dirty="0">
              <a:solidFill>
                <a:schemeClr val="tx1"/>
              </a:solidFill>
              <a:effectLst/>
              <a:latin typeface="Arial" panose="020B0604020202020204" pitchFamily="34" charset="0"/>
              <a:cs typeface="Arial" panose="020B0604020202020204" pitchFamily="34" charset="0"/>
            </a:endParaRP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7670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Allgemeine Bemerkungen</a:t>
            </a:r>
          </a:p>
          <a:p>
            <a:r>
              <a:rPr lang="de-DE" dirty="0"/>
              <a:t>Arbeitsphase „Datenanalyse mit CODAP“</a:t>
            </a:r>
          </a:p>
          <a:p>
            <a:r>
              <a:rPr lang="de-DE" dirty="0"/>
              <a:t>Datenanalyse-Zyklus</a:t>
            </a:r>
          </a:p>
          <a:p>
            <a:r>
              <a:rPr lang="de-DE" sz="1800" b="1" dirty="0"/>
              <a:t>Daten und Wahrscheinlichkeit</a:t>
            </a:r>
          </a:p>
          <a:p>
            <a:r>
              <a:rPr lang="de-DE" dirty="0"/>
              <a:t>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84</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15310199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DFDC170-3F37-BD79-468B-391B08239AA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720A7690-2279-3F0B-4411-0A907FDF0684}"/>
              </a:ext>
            </a:extLst>
          </p:cNvPr>
          <p:cNvSpPr>
            <a:spLocks noGrp="1"/>
          </p:cNvSpPr>
          <p:nvPr>
            <p:ph type="sldNum" sz="quarter" idx="12"/>
          </p:nvPr>
        </p:nvSpPr>
        <p:spPr/>
        <p:txBody>
          <a:bodyPr/>
          <a:lstStyle/>
          <a:p>
            <a:fld id="{C3752B7C-18A9-864D-BBCB-54A9F41B5594}" type="slidenum">
              <a:rPr lang="de-DE" smtClean="0"/>
              <a:pPr/>
              <a:t>85</a:t>
            </a:fld>
            <a:endParaRPr lang="de-DE" dirty="0"/>
          </a:p>
        </p:txBody>
      </p:sp>
      <p:sp>
        <p:nvSpPr>
          <p:cNvPr id="5" name="Textplatzhalter 4">
            <a:extLst>
              <a:ext uri="{FF2B5EF4-FFF2-40B4-BE49-F238E27FC236}">
                <a16:creationId xmlns:a16="http://schemas.microsoft.com/office/drawing/2014/main" id="{F308F2D7-536E-187A-87E0-39DF00843101}"/>
              </a:ext>
            </a:extLst>
          </p:cNvPr>
          <p:cNvSpPr>
            <a:spLocks noGrp="1"/>
          </p:cNvSpPr>
          <p:nvPr>
            <p:ph type="body" sz="quarter" idx="13"/>
          </p:nvPr>
        </p:nvSpPr>
        <p:spPr/>
        <p:txBody>
          <a:bodyPr/>
          <a:lstStyle/>
          <a:p>
            <a:r>
              <a:rPr lang="de-DE" dirty="0"/>
              <a:t>HINWEISE ZU DEN FOLIEN 86-96</a:t>
            </a:r>
          </a:p>
        </p:txBody>
      </p:sp>
      <p:sp>
        <p:nvSpPr>
          <p:cNvPr id="6" name="Inhaltsplatzhalter 5">
            <a:extLst>
              <a:ext uri="{FF2B5EF4-FFF2-40B4-BE49-F238E27FC236}">
                <a16:creationId xmlns:a16="http://schemas.microsoft.com/office/drawing/2014/main" id="{55DA6395-68B6-DFEE-8031-BC5253979A57}"/>
              </a:ext>
            </a:extLst>
          </p:cNvPr>
          <p:cNvSpPr>
            <a:spLocks noGrp="1"/>
          </p:cNvSpPr>
          <p:nvPr>
            <p:ph idx="1"/>
          </p:nvPr>
        </p:nvSpPr>
        <p:spPr/>
        <p:txBody>
          <a:bodyPr>
            <a:noAutofit/>
          </a:bodyPr>
          <a:lstStyle/>
          <a:p>
            <a:pPr>
              <a:lnSpc>
                <a:spcPts val="1740"/>
              </a:lnSpc>
              <a:spcBef>
                <a:spcPts val="0"/>
              </a:spcBef>
            </a:pPr>
            <a:r>
              <a:rPr lang="de-DE" sz="1400" b="1" dirty="0"/>
              <a:t>Kernbotschaft (Folie 96):</a:t>
            </a:r>
          </a:p>
          <a:p>
            <a:pPr marL="171450" indent="-171450">
              <a:lnSpc>
                <a:spcPts val="1740"/>
              </a:lnSpc>
              <a:spcBef>
                <a:spcPts val="0"/>
              </a:spcBef>
              <a:buFont typeface="Arial" panose="020B0604020202020204" pitchFamily="34" charset="0"/>
              <a:buChar char="•"/>
            </a:pPr>
            <a:r>
              <a:rPr lang="de-DE" sz="1400" b="1" dirty="0">
                <a:solidFill>
                  <a:schemeClr val="tx1"/>
                </a:solidFill>
                <a:effectLst/>
                <a:latin typeface="Arial" panose="020B0604020202020204" pitchFamily="34" charset="0"/>
                <a:cs typeface="Arial" panose="020B0604020202020204" pitchFamily="34" charset="0"/>
              </a:rPr>
              <a:t>Lernende erhalten durch Software die Gelegenheit auch eine unbegrenzte Anzahl an Zufallsexperimenten zu simulieren, darzustellen und zu interpretieren</a:t>
            </a:r>
          </a:p>
          <a:p>
            <a:pPr>
              <a:lnSpc>
                <a:spcPts val="1740"/>
              </a:lnSpc>
              <a:spcBef>
                <a:spcPts val="0"/>
              </a:spcBef>
            </a:pPr>
            <a:endParaRPr lang="de-DE" sz="1200" b="1" dirty="0"/>
          </a:p>
          <a:p>
            <a:pPr>
              <a:lnSpc>
                <a:spcPts val="1740"/>
              </a:lnSpc>
              <a:spcBef>
                <a:spcPts val="0"/>
              </a:spcBef>
            </a:pPr>
            <a:r>
              <a:rPr lang="de-DE" sz="1400" dirty="0">
                <a:ea typeface="ＭＳ Ｐゴシック" panose="020B0600070205080204" pitchFamily="34" charset="-128"/>
              </a:rPr>
              <a:t>Folien 86-95: Die Thematisierung des </a:t>
            </a:r>
            <a:r>
              <a:rPr lang="de-DE" sz="1400" dirty="0" err="1">
                <a:ea typeface="ＭＳ Ｐゴシック" panose="020B0600070205080204" pitchFamily="34" charset="-128"/>
              </a:rPr>
              <a:t>frequentistischen</a:t>
            </a:r>
            <a:r>
              <a:rPr lang="de-DE" sz="1400" dirty="0">
                <a:ea typeface="ＭＳ Ｐゴシック" panose="020B0600070205080204" pitchFamily="34" charset="-128"/>
              </a:rPr>
              <a:t> Wahrscheinlichkeitsbegriffs im Mathematikunterricht der Primarstufe wird kurz aufgeführt. Neben fachlichen Hintergrundinformationen (Gesetz der großen Zahlen) werden dabei auch mögliche Hürden des Einsatzes des </a:t>
            </a:r>
            <a:r>
              <a:rPr lang="de-DE" sz="1400" dirty="0" err="1">
                <a:ea typeface="ＭＳ Ｐゴシック" panose="020B0600070205080204" pitchFamily="34" charset="-128"/>
              </a:rPr>
              <a:t>frequentistischen</a:t>
            </a:r>
            <a:r>
              <a:rPr lang="de-DE" sz="1400" dirty="0">
                <a:ea typeface="ＭＳ Ｐゴシック" panose="020B0600070205080204" pitchFamily="34" charset="-128"/>
              </a:rPr>
              <a:t> Wahrscheinlichkeitsbegriffs thematisiert - insbesondere der fehlende Anteilsbegriff in der Primarstufe. Schließlich wird die Software </a:t>
            </a:r>
            <a:r>
              <a:rPr lang="de-DE" sz="1400" dirty="0" err="1">
                <a:ea typeface="ＭＳ Ｐゴシック" panose="020B0600070205080204" pitchFamily="34" charset="-128"/>
              </a:rPr>
              <a:t>TinkerPlots</a:t>
            </a:r>
            <a:r>
              <a:rPr lang="de-DE" sz="1400" dirty="0">
                <a:ea typeface="ＭＳ Ｐゴシック" panose="020B0600070205080204" pitchFamily="34" charset="-128"/>
              </a:rPr>
              <a:t> mit ihrer Zufallsmaschine vorgestellt. Diese Zufallsmaschine kann einfache (und komplexe) Zufallsexperimente simulieren und durch die Analyse der so generierten Daten kann mithilfe der Daten die Brücke zur Wahrscheinlichkeit geschlagen werden. Für den Einsatz in der Schule soll dieses vor allem als Medium der Lehrkraft eingesetzt werden.</a:t>
            </a:r>
            <a:br>
              <a:rPr lang="de-DE" sz="1250" dirty="0"/>
            </a:br>
            <a:br>
              <a:rPr lang="de-DE" sz="1250" dirty="0"/>
            </a:br>
            <a:endParaRPr lang="de-DE" sz="1250" dirty="0"/>
          </a:p>
        </p:txBody>
      </p:sp>
      <p:sp>
        <p:nvSpPr>
          <p:cNvPr id="7" name="Titel 6">
            <a:extLst>
              <a:ext uri="{FF2B5EF4-FFF2-40B4-BE49-F238E27FC236}">
                <a16:creationId xmlns:a16="http://schemas.microsoft.com/office/drawing/2014/main" id="{D9466CFA-9116-BE0E-E9E9-D38445038DAC}"/>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17985410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D5D41-686C-F434-07B2-F0BD524F3BAC}"/>
              </a:ext>
            </a:extLst>
          </p:cNvPr>
          <p:cNvSpPr>
            <a:spLocks noGrp="1"/>
          </p:cNvSpPr>
          <p:nvPr>
            <p:ph type="title"/>
          </p:nvPr>
        </p:nvSpPr>
        <p:spPr/>
        <p:txBody>
          <a:bodyPr/>
          <a:lstStyle/>
          <a:p>
            <a:r>
              <a:rPr lang="de-DE" dirty="0"/>
              <a:t>Daten und Wahrscheinlichkeit</a:t>
            </a:r>
          </a:p>
        </p:txBody>
      </p:sp>
      <p:sp>
        <p:nvSpPr>
          <p:cNvPr id="4" name="Content Placeholder 3">
            <a:extLst>
              <a:ext uri="{FF2B5EF4-FFF2-40B4-BE49-F238E27FC236}">
                <a16:creationId xmlns:a16="http://schemas.microsoft.com/office/drawing/2014/main" id="{1039A76B-E9D9-20F9-C743-6DF4A255808F}"/>
              </a:ext>
            </a:extLst>
          </p:cNvPr>
          <p:cNvSpPr>
            <a:spLocks noGrp="1"/>
          </p:cNvSpPr>
          <p:nvPr>
            <p:ph idx="1"/>
          </p:nvPr>
        </p:nvSpPr>
        <p:spPr>
          <a:xfrm>
            <a:off x="1096423" y="1786918"/>
            <a:ext cx="7009509" cy="4418617"/>
          </a:xfrm>
        </p:spPr>
        <p:txBody>
          <a:bodyPr/>
          <a:lstStyle/>
          <a:p>
            <a:pPr>
              <a:lnSpc>
                <a:spcPct val="100000"/>
              </a:lnSpc>
            </a:pPr>
            <a:r>
              <a:rPr lang="de-DE" b="1" dirty="0"/>
              <a:t>Ereignisse bei Zufallsexperimenten untersuchen </a:t>
            </a:r>
          </a:p>
          <a:p>
            <a:pPr>
              <a:lnSpc>
                <a:spcPct val="100000"/>
              </a:lnSpc>
            </a:pPr>
            <a:r>
              <a:rPr lang="de-DE" dirty="0"/>
              <a:t>Die Schülerinnen und Schüler </a:t>
            </a:r>
          </a:p>
          <a:p>
            <a:pPr marL="285750" indent="-285750">
              <a:lnSpc>
                <a:spcPct val="100000"/>
              </a:lnSpc>
              <a:buFont typeface="Arial" panose="020B0604020202020204" pitchFamily="34" charset="0"/>
              <a:buChar char="•"/>
            </a:pPr>
            <a:r>
              <a:rPr lang="de-DE" dirty="0"/>
              <a:t>kennen und nutzen Grundbegriffe zur Beschreibung von Zufallsereignissen (sicher, möglich, unmöglich), </a:t>
            </a:r>
          </a:p>
          <a:p>
            <a:pPr marL="285750" indent="-285750">
              <a:lnSpc>
                <a:spcPct val="100000"/>
              </a:lnSpc>
              <a:buFont typeface="Arial" panose="020B0604020202020204" pitchFamily="34" charset="0"/>
              <a:buChar char="•"/>
            </a:pPr>
            <a:r>
              <a:rPr lang="de-DE" dirty="0"/>
              <a:t>schätzen Chancen für das Eintreten von Ereignissen bei alltäglichen Phänomenen oder einfachen Zufallsexperimenten ein und vergleichen (z. B. "ist wahrscheinlicher als", „hat größere Chancen als“) diese </a:t>
            </a:r>
            <a:r>
              <a:rPr lang="de-DE" dirty="0">
                <a:solidFill>
                  <a:srgbClr val="327D87"/>
                </a:solidFill>
              </a:rPr>
              <a:t>datenbasiert</a:t>
            </a:r>
            <a:r>
              <a:rPr lang="de-DE" dirty="0"/>
              <a:t>. </a:t>
            </a:r>
          </a:p>
          <a:p>
            <a:endParaRPr lang="de-DE" dirty="0"/>
          </a:p>
        </p:txBody>
      </p:sp>
      <p:sp>
        <p:nvSpPr>
          <p:cNvPr id="5" name="Date Placeholder 4">
            <a:extLst>
              <a:ext uri="{FF2B5EF4-FFF2-40B4-BE49-F238E27FC236}">
                <a16:creationId xmlns:a16="http://schemas.microsoft.com/office/drawing/2014/main" id="{09A9AC2C-27BB-B364-451F-1173D0C5B884}"/>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27DF927A-1C75-CF3D-FB53-4F073E976E3D}"/>
              </a:ext>
            </a:extLst>
          </p:cNvPr>
          <p:cNvSpPr>
            <a:spLocks noGrp="1"/>
          </p:cNvSpPr>
          <p:nvPr>
            <p:ph type="sldNum" sz="quarter" idx="12"/>
          </p:nvPr>
        </p:nvSpPr>
        <p:spPr/>
        <p:txBody>
          <a:bodyPr/>
          <a:lstStyle/>
          <a:p>
            <a:fld id="{C3752B7C-18A9-864D-BBCB-54A9F41B5594}" type="slidenum">
              <a:rPr lang="de-DE" smtClean="0"/>
              <a:pPr/>
              <a:t>86</a:t>
            </a:fld>
            <a:endParaRPr lang="de-DE" dirty="0"/>
          </a:p>
        </p:txBody>
      </p:sp>
      <p:sp>
        <p:nvSpPr>
          <p:cNvPr id="7" name="Textfeld 6">
            <a:extLst>
              <a:ext uri="{FF2B5EF4-FFF2-40B4-BE49-F238E27FC236}">
                <a16:creationId xmlns:a16="http://schemas.microsoft.com/office/drawing/2014/main" id="{4012A8A4-D5B2-783D-95F1-E8BDA7F421CD}"/>
              </a:ext>
            </a:extLst>
          </p:cNvPr>
          <p:cNvSpPr txBox="1"/>
          <p:nvPr/>
        </p:nvSpPr>
        <p:spPr>
          <a:xfrm>
            <a:off x="3533932" y="5525470"/>
            <a:ext cx="4572000" cy="276999"/>
          </a:xfrm>
          <a:prstGeom prst="rect">
            <a:avLst/>
          </a:prstGeom>
          <a:noFill/>
        </p:spPr>
        <p:txBody>
          <a:bodyPr wrap="square">
            <a:spAutoFit/>
          </a:bodyPr>
          <a:lstStyle/>
          <a:p>
            <a:pPr algn="r"/>
            <a:r>
              <a:rPr lang="de-DE" sz="1200" dirty="0">
                <a:latin typeface="Arial" panose="020B0604020202020204" pitchFamily="34" charset="0"/>
                <a:cs typeface="Arial" panose="020B0604020202020204" pitchFamily="34" charset="0"/>
              </a:rPr>
              <a:t>(KMK, 2022, S. 18)</a:t>
            </a:r>
          </a:p>
        </p:txBody>
      </p:sp>
      <p:sp>
        <p:nvSpPr>
          <p:cNvPr id="8" name="Text Placeholder 2">
            <a:extLst>
              <a:ext uri="{FF2B5EF4-FFF2-40B4-BE49-F238E27FC236}">
                <a16:creationId xmlns:a16="http://schemas.microsoft.com/office/drawing/2014/main" id="{610CF065-175D-DB2F-4143-BE6F4F486C22}"/>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solidFill>
                  <a:srgbClr val="327D87"/>
                </a:solidFill>
              </a:rPr>
              <a:t>DIE LEITIDEE DATEN &amp; ZUFALL</a:t>
            </a:r>
            <a:endParaRPr lang="de-DE" sz="1800" dirty="0"/>
          </a:p>
        </p:txBody>
      </p:sp>
    </p:spTree>
    <p:extLst>
      <p:ext uri="{BB962C8B-B14F-4D97-AF65-F5344CB8AC3E}">
        <p14:creationId xmlns:p14="http://schemas.microsoft.com/office/powerpoint/2010/main" val="13158821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98242-7F4E-E27E-4FD6-7E85D6E76CA0}"/>
              </a:ext>
            </a:extLst>
          </p:cNvPr>
          <p:cNvSpPr>
            <a:spLocks noGrp="1"/>
          </p:cNvSpPr>
          <p:nvPr>
            <p:ph type="title"/>
          </p:nvPr>
        </p:nvSpPr>
        <p:spPr/>
        <p:txBody>
          <a:bodyPr/>
          <a:lstStyle/>
          <a:p>
            <a:r>
              <a:rPr lang="de-DE" dirty="0"/>
              <a:t>Daten und Wahrscheinlichkeit</a:t>
            </a:r>
          </a:p>
        </p:txBody>
      </p:sp>
      <p:sp>
        <p:nvSpPr>
          <p:cNvPr id="3" name="Textplatzhalter 2">
            <a:extLst>
              <a:ext uri="{FF2B5EF4-FFF2-40B4-BE49-F238E27FC236}">
                <a16:creationId xmlns:a16="http://schemas.microsoft.com/office/drawing/2014/main" id="{B95D58C5-258B-B351-1B77-DC79CF55C353}"/>
              </a:ext>
            </a:extLst>
          </p:cNvPr>
          <p:cNvSpPr>
            <a:spLocks noGrp="1"/>
          </p:cNvSpPr>
          <p:nvPr>
            <p:ph type="body" sz="quarter" idx="13"/>
          </p:nvPr>
        </p:nvSpPr>
        <p:spPr>
          <a:xfrm>
            <a:off x="1096266" y="1194030"/>
            <a:ext cx="8047734" cy="445628"/>
          </a:xfrm>
        </p:spPr>
        <p:txBody>
          <a:bodyPr/>
          <a:lstStyle/>
          <a:p>
            <a:r>
              <a:rPr lang="de-DE" sz="1800" dirty="0"/>
              <a:t>DIE IDEE DER STOCHASTISCHEN SIMULATION </a:t>
            </a:r>
            <a:br>
              <a:rPr lang="de-DE" sz="1800" dirty="0"/>
            </a:br>
            <a:r>
              <a:rPr lang="de-DE" sz="1800" b="1" dirty="0">
                <a:solidFill>
                  <a:schemeClr val="tx1"/>
                </a:solidFill>
              </a:rPr>
              <a:t>Hinführung zum </a:t>
            </a:r>
            <a:r>
              <a:rPr lang="de-DE" sz="1800" b="1" dirty="0" err="1">
                <a:solidFill>
                  <a:schemeClr val="tx1"/>
                </a:solidFill>
              </a:rPr>
              <a:t>frequentistischen</a:t>
            </a:r>
            <a:r>
              <a:rPr lang="de-DE" sz="1800" b="1" dirty="0">
                <a:solidFill>
                  <a:schemeClr val="tx1"/>
                </a:solidFill>
              </a:rPr>
              <a:t> Wahrscheinlichkeitsbegriff</a:t>
            </a:r>
          </a:p>
          <a:p>
            <a:endParaRPr lang="de-DE" dirty="0"/>
          </a:p>
        </p:txBody>
      </p:sp>
      <p:sp>
        <p:nvSpPr>
          <p:cNvPr id="4" name="Content Placeholder 3">
            <a:extLst>
              <a:ext uri="{FF2B5EF4-FFF2-40B4-BE49-F238E27FC236}">
                <a16:creationId xmlns:a16="http://schemas.microsoft.com/office/drawing/2014/main" id="{6AB733D0-8053-A11A-8428-65D79AD00CC8}"/>
              </a:ext>
            </a:extLst>
          </p:cNvPr>
          <p:cNvSpPr>
            <a:spLocks noGrp="1"/>
          </p:cNvSpPr>
          <p:nvPr>
            <p:ph idx="1"/>
          </p:nvPr>
        </p:nvSpPr>
        <p:spPr>
          <a:xfrm>
            <a:off x="1096423" y="2299303"/>
            <a:ext cx="7009509" cy="4418617"/>
          </a:xfrm>
        </p:spPr>
        <p:txBody>
          <a:bodyPr/>
          <a:lstStyle/>
          <a:p>
            <a:pPr marL="285750" indent="-285750">
              <a:lnSpc>
                <a:spcPct val="100000"/>
              </a:lnSpc>
              <a:buFont typeface="Arial" panose="020B0604020202020204" pitchFamily="34" charset="0"/>
              <a:buChar char="•"/>
            </a:pPr>
            <a:r>
              <a:rPr lang="de-DE" dirty="0"/>
              <a:t>Über die Durchführung von Experimenten Wahrscheinlichkeiten von Ereignissen anhand von relativen Häufigkeiten schätzen </a:t>
            </a:r>
            <a:r>
              <a:rPr lang="de-DE" dirty="0">
                <a:sym typeface="Wingdings" panose="05000000000000000000" pitchFamily="2" charset="2"/>
              </a:rPr>
              <a:t> </a:t>
            </a:r>
            <a:r>
              <a:rPr lang="de-DE" dirty="0"/>
              <a:t>Empirisches Gesetz der großen Zahl</a:t>
            </a:r>
          </a:p>
          <a:p>
            <a:pPr marL="285750" indent="-285750">
              <a:lnSpc>
                <a:spcPct val="100000"/>
              </a:lnSpc>
              <a:buFont typeface="Arial" panose="020B0604020202020204" pitchFamily="34" charset="0"/>
              <a:buChar char="•"/>
            </a:pPr>
            <a:r>
              <a:rPr lang="de-DE" dirty="0"/>
              <a:t>Empirisches Gesetz der großen Zahlen: Die relative Häufigkeit eines Ereignisses h</a:t>
            </a:r>
            <a:r>
              <a:rPr lang="de-DE" dirty="0">
                <a:effectLst/>
              </a:rPr>
              <a:t>ₙ</a:t>
            </a:r>
            <a:r>
              <a:rPr lang="de-DE" dirty="0"/>
              <a:t> (A), die man bei Wiederholung eines Zufallsexperiments erhält, </a:t>
            </a:r>
            <a:r>
              <a:rPr lang="de-DE" dirty="0">
                <a:solidFill>
                  <a:srgbClr val="327D87"/>
                </a:solidFill>
              </a:rPr>
              <a:t>pendelt sich </a:t>
            </a:r>
            <a:r>
              <a:rPr lang="de-DE" dirty="0"/>
              <a:t>bei wachsender Wiederholungszahl n bei der Wahrscheinlichkeit P(A) </a:t>
            </a:r>
            <a:r>
              <a:rPr lang="de-DE" dirty="0">
                <a:solidFill>
                  <a:srgbClr val="327D87"/>
                </a:solidFill>
              </a:rPr>
              <a:t>ein</a:t>
            </a:r>
            <a:r>
              <a:rPr lang="de-DE" dirty="0"/>
              <a:t>.</a:t>
            </a:r>
          </a:p>
          <a:p>
            <a:endParaRPr lang="de-DE" dirty="0"/>
          </a:p>
        </p:txBody>
      </p:sp>
      <p:sp>
        <p:nvSpPr>
          <p:cNvPr id="5" name="Date Placeholder 4">
            <a:extLst>
              <a:ext uri="{FF2B5EF4-FFF2-40B4-BE49-F238E27FC236}">
                <a16:creationId xmlns:a16="http://schemas.microsoft.com/office/drawing/2014/main" id="{F99C1B66-CD2F-5A29-E917-3D5DE5574A2C}"/>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ED0F2FB8-B086-37A5-09D2-20B16CFFB767}"/>
              </a:ext>
            </a:extLst>
          </p:cNvPr>
          <p:cNvSpPr>
            <a:spLocks noGrp="1"/>
          </p:cNvSpPr>
          <p:nvPr>
            <p:ph type="sldNum" sz="quarter" idx="12"/>
          </p:nvPr>
        </p:nvSpPr>
        <p:spPr/>
        <p:txBody>
          <a:bodyPr/>
          <a:lstStyle/>
          <a:p>
            <a:fld id="{C3752B7C-18A9-864D-BBCB-54A9F41B5594}" type="slidenum">
              <a:rPr lang="de-DE" smtClean="0"/>
              <a:pPr/>
              <a:t>87</a:t>
            </a:fld>
            <a:endParaRPr lang="de-DE" dirty="0"/>
          </a:p>
        </p:txBody>
      </p:sp>
    </p:spTree>
    <p:extLst>
      <p:ext uri="{BB962C8B-B14F-4D97-AF65-F5344CB8AC3E}">
        <p14:creationId xmlns:p14="http://schemas.microsoft.com/office/powerpoint/2010/main" val="4014740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BD5D-51C5-E0D5-6470-B925F9ADCF28}"/>
              </a:ext>
            </a:extLst>
          </p:cNvPr>
          <p:cNvSpPr>
            <a:spLocks noGrp="1"/>
          </p:cNvSpPr>
          <p:nvPr>
            <p:ph type="title"/>
          </p:nvPr>
        </p:nvSpPr>
        <p:spPr/>
        <p:txBody>
          <a:bodyPr/>
          <a:lstStyle/>
          <a:p>
            <a:r>
              <a:rPr lang="de-DE" dirty="0"/>
              <a:t>Daten und Wahrscheinlichkeit</a:t>
            </a:r>
          </a:p>
        </p:txBody>
      </p:sp>
      <p:sp>
        <p:nvSpPr>
          <p:cNvPr id="4" name="Content Placeholder 3">
            <a:extLst>
              <a:ext uri="{FF2B5EF4-FFF2-40B4-BE49-F238E27FC236}">
                <a16:creationId xmlns:a16="http://schemas.microsoft.com/office/drawing/2014/main" id="{A60DC978-05CF-CBC2-92B9-1CDBAFF9861F}"/>
              </a:ext>
            </a:extLst>
          </p:cNvPr>
          <p:cNvSpPr>
            <a:spLocks noGrp="1"/>
          </p:cNvSpPr>
          <p:nvPr>
            <p:ph idx="1"/>
          </p:nvPr>
        </p:nvSpPr>
        <p:spPr/>
        <p:txBody>
          <a:bodyPr/>
          <a:lstStyle/>
          <a:p>
            <a:pPr marL="285750" indent="-285750">
              <a:lnSpc>
                <a:spcPct val="100000"/>
              </a:lnSpc>
              <a:buFont typeface="Arial" panose="020B0604020202020204" pitchFamily="34" charset="0"/>
              <a:buChar char="•"/>
            </a:pPr>
            <a:endParaRPr lang="de-DE" dirty="0"/>
          </a:p>
          <a:p>
            <a:pPr marL="285750" indent="-285750">
              <a:lnSpc>
                <a:spcPct val="100000"/>
              </a:lnSpc>
              <a:buFont typeface="Arial" panose="020B0604020202020204" pitchFamily="34" charset="0"/>
              <a:buChar char="•"/>
            </a:pPr>
            <a:endParaRPr lang="de-DE" dirty="0"/>
          </a:p>
          <a:p>
            <a:pPr marL="285750" indent="-285750">
              <a:lnSpc>
                <a:spcPct val="100000"/>
              </a:lnSpc>
              <a:buFont typeface="Arial" panose="020B0604020202020204" pitchFamily="34" charset="0"/>
              <a:buChar char="•"/>
            </a:pPr>
            <a:endParaRPr lang="de-DE" dirty="0"/>
          </a:p>
          <a:p>
            <a:pPr marL="285750" indent="-285750">
              <a:lnSpc>
                <a:spcPct val="100000"/>
              </a:lnSpc>
              <a:buFont typeface="Arial" panose="020B0604020202020204" pitchFamily="34" charset="0"/>
              <a:buChar char="•"/>
            </a:pPr>
            <a:endParaRPr lang="de-DE" dirty="0"/>
          </a:p>
          <a:p>
            <a:pPr marL="285750" indent="-285750">
              <a:lnSpc>
                <a:spcPct val="100000"/>
              </a:lnSpc>
              <a:buFont typeface="Arial" panose="020B0604020202020204" pitchFamily="34" charset="0"/>
              <a:buChar char="•"/>
            </a:pPr>
            <a:endParaRPr lang="de-DE" dirty="0"/>
          </a:p>
          <a:p>
            <a:pPr marL="285750" indent="-285750">
              <a:lnSpc>
                <a:spcPct val="100000"/>
              </a:lnSpc>
              <a:buFont typeface="Arial" panose="020B0604020202020204" pitchFamily="34" charset="0"/>
              <a:buChar char="•"/>
            </a:pPr>
            <a:endParaRPr lang="de-DE" dirty="0"/>
          </a:p>
          <a:p>
            <a:pPr marL="285750" indent="-285750">
              <a:lnSpc>
                <a:spcPct val="100000"/>
              </a:lnSpc>
              <a:buFont typeface="Arial" panose="020B0604020202020204" pitchFamily="34" charset="0"/>
              <a:buChar char="•"/>
            </a:pPr>
            <a:endParaRPr lang="de-DE" dirty="0"/>
          </a:p>
          <a:p>
            <a:pPr marL="285750" indent="-285750">
              <a:lnSpc>
                <a:spcPct val="100000"/>
              </a:lnSpc>
              <a:buFont typeface="Arial" panose="020B0604020202020204" pitchFamily="34" charset="0"/>
              <a:buChar char="•"/>
            </a:pPr>
            <a:endParaRPr lang="de-DE" dirty="0"/>
          </a:p>
          <a:p>
            <a:pPr>
              <a:lnSpc>
                <a:spcPct val="100000"/>
              </a:lnSpc>
            </a:pPr>
            <a:r>
              <a:rPr lang="de-DE" dirty="0"/>
              <a:t>Offene Fragen:</a:t>
            </a:r>
          </a:p>
          <a:p>
            <a:pPr marL="285750" indent="-285750">
              <a:lnSpc>
                <a:spcPct val="100000"/>
              </a:lnSpc>
              <a:buFont typeface="Arial" panose="020B0604020202020204" pitchFamily="34" charset="0"/>
              <a:buChar char="•"/>
            </a:pPr>
            <a:r>
              <a:rPr lang="de-DE" dirty="0"/>
              <a:t>Erfahrung zunächst händisch </a:t>
            </a:r>
            <a:r>
              <a:rPr lang="de-DE" dirty="0">
                <a:sym typeface="Wingdings" panose="05000000000000000000" pitchFamily="2" charset="2"/>
              </a:rPr>
              <a:t></a:t>
            </a:r>
            <a:r>
              <a:rPr lang="de-DE" dirty="0"/>
              <a:t> dann: Computereinsatz?</a:t>
            </a:r>
          </a:p>
          <a:p>
            <a:pPr marL="285750" indent="-285750">
              <a:lnSpc>
                <a:spcPct val="100000"/>
              </a:lnSpc>
              <a:buFont typeface="Arial" panose="020B0604020202020204" pitchFamily="34" charset="0"/>
              <a:buChar char="•"/>
            </a:pPr>
            <a:r>
              <a:rPr lang="de-DE" dirty="0"/>
              <a:t>Und was ist mit relativen Häufigkeiten?</a:t>
            </a:r>
          </a:p>
        </p:txBody>
      </p:sp>
      <p:sp>
        <p:nvSpPr>
          <p:cNvPr id="5" name="Date Placeholder 4">
            <a:extLst>
              <a:ext uri="{FF2B5EF4-FFF2-40B4-BE49-F238E27FC236}">
                <a16:creationId xmlns:a16="http://schemas.microsoft.com/office/drawing/2014/main" id="{49B2761E-9FC0-8AC4-9E8E-F7F8C6714F4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3A115BA7-3B4E-E1CE-D8D3-1518B6F26496}"/>
              </a:ext>
            </a:extLst>
          </p:cNvPr>
          <p:cNvSpPr>
            <a:spLocks noGrp="1"/>
          </p:cNvSpPr>
          <p:nvPr>
            <p:ph type="sldNum" sz="quarter" idx="12"/>
          </p:nvPr>
        </p:nvSpPr>
        <p:spPr/>
        <p:txBody>
          <a:bodyPr/>
          <a:lstStyle/>
          <a:p>
            <a:fld id="{C3752B7C-18A9-864D-BBCB-54A9F41B5594}" type="slidenum">
              <a:rPr lang="de-DE" smtClean="0"/>
              <a:pPr/>
              <a:t>88</a:t>
            </a:fld>
            <a:endParaRPr lang="de-DE" dirty="0"/>
          </a:p>
        </p:txBody>
      </p:sp>
      <p:pic>
        <p:nvPicPr>
          <p:cNvPr id="7" name="Picture 2">
            <a:extLst>
              <a:ext uri="{FF2B5EF4-FFF2-40B4-BE49-F238E27FC236}">
                <a16:creationId xmlns:a16="http://schemas.microsoft.com/office/drawing/2014/main" id="{51832F71-DDBC-70E5-D919-BD931768B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17" y="1792170"/>
            <a:ext cx="4721266" cy="2672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48379239-8BA5-DF72-7271-0D74C88A3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7660" y="2140986"/>
            <a:ext cx="5471027" cy="2620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platzhalter 2">
            <a:extLst>
              <a:ext uri="{FF2B5EF4-FFF2-40B4-BE49-F238E27FC236}">
                <a16:creationId xmlns:a16="http://schemas.microsoft.com/office/drawing/2014/main" id="{581FF3C9-378B-17C1-B978-E22CB2FB2C97}"/>
              </a:ext>
            </a:extLst>
          </p:cNvPr>
          <p:cNvSpPr>
            <a:spLocks noGrp="1"/>
          </p:cNvSpPr>
          <p:nvPr>
            <p:ph type="body" sz="quarter" idx="13"/>
          </p:nvPr>
        </p:nvSpPr>
        <p:spPr>
          <a:xfrm>
            <a:off x="1096266" y="1194030"/>
            <a:ext cx="8047734" cy="445628"/>
          </a:xfrm>
        </p:spPr>
        <p:txBody>
          <a:bodyPr/>
          <a:lstStyle/>
          <a:p>
            <a:r>
              <a:rPr lang="de-DE" sz="1800" dirty="0"/>
              <a:t>DIE IDEE DER STOCHASTISCHEN SIMULATION</a:t>
            </a:r>
            <a:endParaRPr lang="de-DE" dirty="0"/>
          </a:p>
        </p:txBody>
      </p:sp>
    </p:spTree>
    <p:extLst>
      <p:ext uri="{BB962C8B-B14F-4D97-AF65-F5344CB8AC3E}">
        <p14:creationId xmlns:p14="http://schemas.microsoft.com/office/powerpoint/2010/main" val="32421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7CB83-18E1-65C4-60BB-13294021F8C5}"/>
              </a:ext>
            </a:extLst>
          </p:cNvPr>
          <p:cNvSpPr>
            <a:spLocks noGrp="1"/>
          </p:cNvSpPr>
          <p:nvPr>
            <p:ph type="title"/>
          </p:nvPr>
        </p:nvSpPr>
        <p:spPr/>
        <p:txBody>
          <a:bodyPr/>
          <a:lstStyle/>
          <a:p>
            <a:r>
              <a:rPr lang="de-DE" dirty="0"/>
              <a:t>Daten und Wahrscheinlichkeit</a:t>
            </a:r>
          </a:p>
        </p:txBody>
      </p:sp>
      <p:sp>
        <p:nvSpPr>
          <p:cNvPr id="5" name="Date Placeholder 4">
            <a:extLst>
              <a:ext uri="{FF2B5EF4-FFF2-40B4-BE49-F238E27FC236}">
                <a16:creationId xmlns:a16="http://schemas.microsoft.com/office/drawing/2014/main" id="{650012FE-8975-276D-07F2-2FF2FC706FD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D104AACB-9587-1759-4BDF-9611DC2F05AB}"/>
              </a:ext>
            </a:extLst>
          </p:cNvPr>
          <p:cNvSpPr>
            <a:spLocks noGrp="1"/>
          </p:cNvSpPr>
          <p:nvPr>
            <p:ph type="sldNum" sz="quarter" idx="12"/>
          </p:nvPr>
        </p:nvSpPr>
        <p:spPr/>
        <p:txBody>
          <a:bodyPr/>
          <a:lstStyle/>
          <a:p>
            <a:fld id="{C3752B7C-18A9-864D-BBCB-54A9F41B5594}" type="slidenum">
              <a:rPr lang="de-DE" smtClean="0"/>
              <a:pPr/>
              <a:t>89</a:t>
            </a:fld>
            <a:endParaRPr lang="de-DE" dirty="0"/>
          </a:p>
        </p:txBody>
      </p:sp>
      <p:pic>
        <p:nvPicPr>
          <p:cNvPr id="7" name="Picture 3">
            <a:extLst>
              <a:ext uri="{FF2B5EF4-FFF2-40B4-BE49-F238E27FC236}">
                <a16:creationId xmlns:a16="http://schemas.microsoft.com/office/drawing/2014/main" id="{82328862-9F3C-BD35-A4F8-3B6071C41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126" y="1639658"/>
            <a:ext cx="4292824" cy="410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a:extLst>
              <a:ext uri="{FF2B5EF4-FFF2-40B4-BE49-F238E27FC236}">
                <a16:creationId xmlns:a16="http://schemas.microsoft.com/office/drawing/2014/main" id="{51EFAE3F-FE54-BF8D-3487-4CA3CF0D9D1A}"/>
              </a:ext>
            </a:extLst>
          </p:cNvPr>
          <p:cNvSpPr txBox="1"/>
          <p:nvPr/>
        </p:nvSpPr>
        <p:spPr>
          <a:xfrm>
            <a:off x="3533932" y="5525470"/>
            <a:ext cx="4572000" cy="276999"/>
          </a:xfrm>
          <a:prstGeom prst="rect">
            <a:avLst/>
          </a:prstGeom>
          <a:noFill/>
        </p:spPr>
        <p:txBody>
          <a:bodyPr wrap="square">
            <a:spAutoFit/>
          </a:bodyPr>
          <a:lstStyle/>
          <a:p>
            <a:pPr algn="r"/>
            <a:r>
              <a:rPr lang="de-DE" sz="1200" dirty="0">
                <a:latin typeface="Arial" panose="020B0604020202020204" pitchFamily="34" charset="0"/>
                <a:cs typeface="Arial" panose="020B0604020202020204" pitchFamily="34" charset="0"/>
                <a:hlinkClick r:id="rId4"/>
              </a:rPr>
              <a:t>www.tinkerplots.com</a:t>
            </a:r>
            <a:r>
              <a:rPr lang="de-DE" sz="1200" dirty="0">
                <a:latin typeface="Arial" panose="020B0604020202020204" pitchFamily="34" charset="0"/>
                <a:cs typeface="Arial" panose="020B0604020202020204" pitchFamily="34" charset="0"/>
              </a:rPr>
              <a:t> </a:t>
            </a:r>
          </a:p>
        </p:txBody>
      </p:sp>
      <p:sp>
        <p:nvSpPr>
          <p:cNvPr id="8" name="Textplatzhalter 2">
            <a:extLst>
              <a:ext uri="{FF2B5EF4-FFF2-40B4-BE49-F238E27FC236}">
                <a16:creationId xmlns:a16="http://schemas.microsoft.com/office/drawing/2014/main" id="{9B2CA200-8391-F321-7A14-C9FCDD7D69E6}"/>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DIE ZUFALLSMASCHINE IN TINKERPLOTS</a:t>
            </a:r>
          </a:p>
        </p:txBody>
      </p:sp>
    </p:spTree>
    <p:extLst>
      <p:ext uri="{BB962C8B-B14F-4D97-AF65-F5344CB8AC3E}">
        <p14:creationId xmlns:p14="http://schemas.microsoft.com/office/powerpoint/2010/main" val="840996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DFDC170-3F37-BD79-468B-391B08239AA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720A7690-2279-3F0B-4411-0A907FDF0684}"/>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5" name="Textplatzhalter 4">
            <a:extLst>
              <a:ext uri="{FF2B5EF4-FFF2-40B4-BE49-F238E27FC236}">
                <a16:creationId xmlns:a16="http://schemas.microsoft.com/office/drawing/2014/main" id="{F308F2D7-536E-187A-87E0-39DF00843101}"/>
              </a:ext>
            </a:extLst>
          </p:cNvPr>
          <p:cNvSpPr>
            <a:spLocks noGrp="1"/>
          </p:cNvSpPr>
          <p:nvPr>
            <p:ph type="body" sz="quarter" idx="13"/>
          </p:nvPr>
        </p:nvSpPr>
        <p:spPr/>
        <p:txBody>
          <a:bodyPr/>
          <a:lstStyle/>
          <a:p>
            <a:r>
              <a:rPr lang="de-DE" dirty="0"/>
              <a:t>HINWEISE ZU DEN FOLIEN 10-30</a:t>
            </a:r>
          </a:p>
        </p:txBody>
      </p:sp>
      <p:sp>
        <p:nvSpPr>
          <p:cNvPr id="6" name="Inhaltsplatzhalter 5">
            <a:extLst>
              <a:ext uri="{FF2B5EF4-FFF2-40B4-BE49-F238E27FC236}">
                <a16:creationId xmlns:a16="http://schemas.microsoft.com/office/drawing/2014/main" id="{55DA6395-68B6-DFEE-8031-BC5253979A57}"/>
              </a:ext>
            </a:extLst>
          </p:cNvPr>
          <p:cNvSpPr>
            <a:spLocks noGrp="1"/>
          </p:cNvSpPr>
          <p:nvPr>
            <p:ph idx="1"/>
          </p:nvPr>
        </p:nvSpPr>
        <p:spPr/>
        <p:txBody>
          <a:bodyPr>
            <a:noAutofit/>
          </a:bodyPr>
          <a:lstStyle/>
          <a:p>
            <a:pPr>
              <a:lnSpc>
                <a:spcPts val="1740"/>
              </a:lnSpc>
              <a:spcBef>
                <a:spcPts val="0"/>
              </a:spcBef>
            </a:pPr>
            <a:r>
              <a:rPr lang="de-DE" sz="1100" b="1" dirty="0"/>
              <a:t>Kernbotschaft (Folie 31):</a:t>
            </a:r>
          </a:p>
          <a:p>
            <a:pPr marL="171450" indent="-171450">
              <a:lnSpc>
                <a:spcPts val="1740"/>
              </a:lnSpc>
              <a:spcBef>
                <a:spcPts val="0"/>
              </a:spcBef>
              <a:buFont typeface="Arial" panose="020B0604020202020204" pitchFamily="34" charset="0"/>
              <a:buChar char="•"/>
            </a:pPr>
            <a:r>
              <a:rPr lang="de-DE" sz="1100" b="1" dirty="0">
                <a:solidFill>
                  <a:schemeClr val="tx1"/>
                </a:solidFill>
                <a:latin typeface="Arial" panose="020B0604020202020204" pitchFamily="34" charset="0"/>
                <a:cs typeface="Arial" panose="020B0604020202020204" pitchFamily="34" charset="0"/>
              </a:rPr>
              <a:t>Lernende erhalten von Klasse 1 an die Gelegenheit kleinere Datensätze zunächst mit physischem Material zu explorieren.</a:t>
            </a:r>
            <a:endParaRPr lang="de-DE" sz="1100" b="1" dirty="0">
              <a:solidFill>
                <a:schemeClr val="tx1"/>
              </a:solidFill>
              <a:effectLst/>
              <a:latin typeface="Arial" panose="020B0604020202020204" pitchFamily="34" charset="0"/>
              <a:cs typeface="Arial" panose="020B0604020202020204" pitchFamily="34" charset="0"/>
            </a:endParaRPr>
          </a:p>
          <a:p>
            <a:r>
              <a:rPr lang="de-DE" sz="1100" dirty="0"/>
              <a:t>Folien 10-13: Es werden </a:t>
            </a:r>
            <a:r>
              <a:rPr lang="de-DE" sz="1100" dirty="0">
                <a:solidFill>
                  <a:srgbClr val="000000"/>
                </a:solidFill>
                <a:latin typeface="Helvetica" pitchFamily="2" charset="0"/>
              </a:rPr>
              <a:t>a</a:t>
            </a:r>
            <a:r>
              <a:rPr lang="de-DE" sz="1100" b="0" i="0" u="none" strike="noStrike" dirty="0">
                <a:solidFill>
                  <a:srgbClr val="000000"/>
                </a:solidFill>
                <a:effectLst/>
                <a:latin typeface="Helvetica" pitchFamily="2" charset="0"/>
              </a:rPr>
              <a:t>llgemeine Informationen und Empfehlungen zur Förderung der Datenkompetenz in der Primarstufe gezeigt - dabei wird der Lehrplan NRW 2021 sowie die Bildungsstandards 2022 vorgestellt, um diese Forderungen entsprechend mit dem Blick auf den Lehrplan zu reflektieren. Schließlich wird der Datenanalyse-Zyklus vorgestellt, der die Phasen Problemstellung, Planen der Datenerhebung, Datenerhebung, Darstellung und Analyse der Daten sowie die Interpretation der Ergebnisse umfasst - diese Phasen können wieder im Lehrplan/in den Bildungsstandards gefunden werden und werden im </a:t>
            </a:r>
            <a:r>
              <a:rPr lang="de-DE" sz="1100" dirty="0">
                <a:solidFill>
                  <a:srgbClr val="000000"/>
                </a:solidFill>
                <a:latin typeface="Helvetica" pitchFamily="2" charset="0"/>
              </a:rPr>
              <a:t>späteren Teil der Präsentation noch einmal aufgegriffen, wenn es um die unterrichtspraktische Umsetzung geht.</a:t>
            </a:r>
            <a:endParaRPr lang="de-DE" sz="1100" b="0" i="0" u="none" strike="noStrike" dirty="0">
              <a:solidFill>
                <a:srgbClr val="000000"/>
              </a:solidFill>
              <a:effectLst/>
              <a:latin typeface="Helvetica" pitchFamily="2" charset="0"/>
            </a:endParaRPr>
          </a:p>
          <a:p>
            <a:r>
              <a:rPr lang="de-DE" sz="1100" dirty="0"/>
              <a:t>Folien 14-16: </a:t>
            </a:r>
            <a:r>
              <a:rPr lang="de-DE" sz="1100" b="0" i="0" u="none" strike="noStrike" dirty="0">
                <a:solidFill>
                  <a:srgbClr val="000000"/>
                </a:solidFill>
                <a:effectLst/>
                <a:latin typeface="Helvetica" pitchFamily="2" charset="0"/>
              </a:rPr>
              <a:t>Um ein gemeinsames Wording zu vereinbaren, werden kurz statistische Begriffe sowie typische Visualisierungen kategorialer Variablen vorgestellt.</a:t>
            </a:r>
          </a:p>
          <a:p>
            <a:r>
              <a:rPr lang="de-DE" sz="1100" dirty="0"/>
              <a:t>Folien 17-30: Aufbauend auf den vorherigen Überlegungen wird aus Sicht des Spiralcurriculums aufgezeigt, wie ab dem Elementarbereich und ab Jahrgangsstufe 1 Datenoperationen auf den verschiedenen Repräsentationsebenen (enaktiv, ikonisch, symbolisch) realisiert werden können. Eine wesentliche Bedeutung wird dabei der Arbeit mit Datenkarten zugeordnet. Dabei wird an dem Beispiel mit den Datenkarten der Übergang zum Säulendiagramm exemplarisch vorgestellt.</a:t>
            </a:r>
          </a:p>
        </p:txBody>
      </p:sp>
      <p:sp>
        <p:nvSpPr>
          <p:cNvPr id="7" name="Titel 6">
            <a:extLst>
              <a:ext uri="{FF2B5EF4-FFF2-40B4-BE49-F238E27FC236}">
                <a16:creationId xmlns:a16="http://schemas.microsoft.com/office/drawing/2014/main" id="{D9466CFA-9116-BE0E-E9E9-D38445038DAC}"/>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15395043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CA579-DEEE-76D9-7AF6-E6EC471BCB3E}"/>
              </a:ext>
            </a:extLst>
          </p:cNvPr>
          <p:cNvSpPr>
            <a:spLocks noGrp="1"/>
          </p:cNvSpPr>
          <p:nvPr>
            <p:ph type="title"/>
          </p:nvPr>
        </p:nvSpPr>
        <p:spPr/>
        <p:txBody>
          <a:bodyPr/>
          <a:lstStyle/>
          <a:p>
            <a:r>
              <a:rPr lang="de-DE" dirty="0"/>
              <a:t>Daten und Wahrscheinlichkeit</a:t>
            </a:r>
          </a:p>
        </p:txBody>
      </p:sp>
      <p:sp>
        <p:nvSpPr>
          <p:cNvPr id="4" name="Content Placeholder 3">
            <a:extLst>
              <a:ext uri="{FF2B5EF4-FFF2-40B4-BE49-F238E27FC236}">
                <a16:creationId xmlns:a16="http://schemas.microsoft.com/office/drawing/2014/main" id="{5918E0A7-E748-8B94-721E-BFDCBE76EE96}"/>
              </a:ext>
            </a:extLst>
          </p:cNvPr>
          <p:cNvSpPr>
            <a:spLocks noGrp="1"/>
          </p:cNvSpPr>
          <p:nvPr>
            <p:ph idx="1"/>
          </p:nvPr>
        </p:nvSpPr>
        <p:spPr/>
        <p:txBody>
          <a:bodyPr/>
          <a:lstStyle/>
          <a:p>
            <a:pPr>
              <a:lnSpc>
                <a:spcPct val="100000"/>
              </a:lnSpc>
            </a:pPr>
            <a:r>
              <a:rPr lang="de-DE" sz="1800" b="1" dirty="0"/>
              <a:t>Wo kann </a:t>
            </a:r>
            <a:r>
              <a:rPr lang="de-DE" b="1" dirty="0" err="1"/>
              <a:t>T</a:t>
            </a:r>
            <a:r>
              <a:rPr lang="de-DE" sz="1800" b="1" dirty="0" err="1"/>
              <a:t>inkerPlots</a:t>
            </a:r>
            <a:r>
              <a:rPr lang="de-DE" sz="1800" b="1" dirty="0"/>
              <a:t> bei der </a:t>
            </a:r>
            <a:r>
              <a:rPr lang="de-DE" b="1" dirty="0"/>
              <a:t>S</a:t>
            </a:r>
            <a:r>
              <a:rPr lang="de-DE" sz="1800" b="1" dirty="0"/>
              <a:t>imulation von </a:t>
            </a:r>
            <a:r>
              <a:rPr lang="de-DE" b="1" dirty="0"/>
              <a:t>Z</a:t>
            </a:r>
            <a:r>
              <a:rPr lang="de-DE" sz="1800" b="1" dirty="0"/>
              <a:t>ufallsexperimenten unterstützen?</a:t>
            </a:r>
          </a:p>
          <a:p>
            <a:pPr marL="285750" indent="-285750">
              <a:lnSpc>
                <a:spcPct val="100000"/>
              </a:lnSpc>
              <a:buFont typeface="Arial" panose="020B0604020202020204" pitchFamily="34" charset="0"/>
              <a:buChar char="•"/>
            </a:pPr>
            <a:r>
              <a:rPr lang="de-DE" dirty="0"/>
              <a:t>Einfaches Erstellen eines Zufallsgenerators, Modellieren des Zufallsexperiments (ohne Formelkenntnisse)</a:t>
            </a:r>
          </a:p>
          <a:p>
            <a:pPr marL="285750" indent="-285750">
              <a:lnSpc>
                <a:spcPct val="100000"/>
              </a:lnSpc>
              <a:buFont typeface="Arial" panose="020B0604020202020204" pitchFamily="34" charset="0"/>
              <a:buChar char="•"/>
            </a:pPr>
            <a:r>
              <a:rPr lang="de-DE" dirty="0"/>
              <a:t>Simulation von mehrstufigen Zufallsexperimenten, Erhebung und Dokumentation der Daten</a:t>
            </a:r>
          </a:p>
          <a:p>
            <a:pPr marL="285750" indent="-285750">
              <a:lnSpc>
                <a:spcPct val="100000"/>
              </a:lnSpc>
              <a:buFont typeface="Arial" panose="020B0604020202020204" pitchFamily="34" charset="0"/>
              <a:buChar char="•"/>
            </a:pPr>
            <a:r>
              <a:rPr lang="de-DE" dirty="0"/>
              <a:t>„Schnelles” Visualisieren von Häufigkeitsverteilungen</a:t>
            </a:r>
          </a:p>
          <a:p>
            <a:pPr marL="285750" indent="-285750">
              <a:lnSpc>
                <a:spcPct val="100000"/>
              </a:lnSpc>
              <a:buFont typeface="Arial" panose="020B0604020202020204" pitchFamily="34" charset="0"/>
              <a:buChar char="•"/>
            </a:pPr>
            <a:r>
              <a:rPr lang="de-DE" dirty="0"/>
              <a:t>„Adäquates” Visualisieren von Häufigkeitsverteilungen (Kreisdiagramm, Säulendiagramm mit absoluten Häufigkeiten)</a:t>
            </a:r>
          </a:p>
          <a:p>
            <a:endParaRPr lang="de-DE" dirty="0"/>
          </a:p>
        </p:txBody>
      </p:sp>
      <p:sp>
        <p:nvSpPr>
          <p:cNvPr id="5" name="Date Placeholder 4">
            <a:extLst>
              <a:ext uri="{FF2B5EF4-FFF2-40B4-BE49-F238E27FC236}">
                <a16:creationId xmlns:a16="http://schemas.microsoft.com/office/drawing/2014/main" id="{AA315012-4B81-9416-C126-E835DF203221}"/>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8A3236A8-7426-2E5D-5AD6-380159481F3A}"/>
              </a:ext>
            </a:extLst>
          </p:cNvPr>
          <p:cNvSpPr>
            <a:spLocks noGrp="1"/>
          </p:cNvSpPr>
          <p:nvPr>
            <p:ph type="sldNum" sz="quarter" idx="12"/>
          </p:nvPr>
        </p:nvSpPr>
        <p:spPr/>
        <p:txBody>
          <a:bodyPr/>
          <a:lstStyle/>
          <a:p>
            <a:fld id="{C3752B7C-18A9-864D-BBCB-54A9F41B5594}" type="slidenum">
              <a:rPr lang="de-DE" smtClean="0"/>
              <a:pPr/>
              <a:t>90</a:t>
            </a:fld>
            <a:endParaRPr lang="de-DE" dirty="0"/>
          </a:p>
        </p:txBody>
      </p:sp>
      <p:sp>
        <p:nvSpPr>
          <p:cNvPr id="9" name="Textplatzhalter 2">
            <a:extLst>
              <a:ext uri="{FF2B5EF4-FFF2-40B4-BE49-F238E27FC236}">
                <a16:creationId xmlns:a16="http://schemas.microsoft.com/office/drawing/2014/main" id="{4DA10819-1111-F3F9-FE72-E721099FA05C}"/>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DIE ZUFALLSMASCHINE IN TINKERPLOTS</a:t>
            </a:r>
          </a:p>
        </p:txBody>
      </p:sp>
    </p:spTree>
    <p:extLst>
      <p:ext uri="{BB962C8B-B14F-4D97-AF65-F5344CB8AC3E}">
        <p14:creationId xmlns:p14="http://schemas.microsoft.com/office/powerpoint/2010/main" val="5828549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153C-640E-B8EA-3E61-6EC59776424C}"/>
              </a:ext>
            </a:extLst>
          </p:cNvPr>
          <p:cNvSpPr>
            <a:spLocks noGrp="1"/>
          </p:cNvSpPr>
          <p:nvPr>
            <p:ph type="title"/>
          </p:nvPr>
        </p:nvSpPr>
        <p:spPr/>
        <p:txBody>
          <a:bodyPr/>
          <a:lstStyle/>
          <a:p>
            <a:r>
              <a:rPr lang="de-DE" dirty="0"/>
              <a:t>Daten und Wahrscheinlichkeit</a:t>
            </a:r>
          </a:p>
        </p:txBody>
      </p:sp>
      <p:sp>
        <p:nvSpPr>
          <p:cNvPr id="4" name="Content Placeholder 3">
            <a:extLst>
              <a:ext uri="{FF2B5EF4-FFF2-40B4-BE49-F238E27FC236}">
                <a16:creationId xmlns:a16="http://schemas.microsoft.com/office/drawing/2014/main" id="{B46F429B-5F7B-BCDF-3186-A3ED00CB8DAD}"/>
              </a:ext>
            </a:extLst>
          </p:cNvPr>
          <p:cNvSpPr>
            <a:spLocks noGrp="1"/>
          </p:cNvSpPr>
          <p:nvPr>
            <p:ph idx="1"/>
          </p:nvPr>
        </p:nvSpPr>
        <p:spPr/>
        <p:txBody>
          <a:bodyPr/>
          <a:lstStyle/>
          <a:p>
            <a:pPr>
              <a:lnSpc>
                <a:spcPct val="100000"/>
              </a:lnSpc>
            </a:pPr>
            <a:r>
              <a:rPr lang="de-DE" sz="1800" dirty="0"/>
              <a:t>Simulation von </a:t>
            </a:r>
            <a:r>
              <a:rPr lang="de-DE" dirty="0"/>
              <a:t>Z</a:t>
            </a:r>
            <a:r>
              <a:rPr lang="de-DE" sz="1800" dirty="0"/>
              <a:t>ufallsexperimenten: der einfache </a:t>
            </a:r>
            <a:r>
              <a:rPr lang="de-DE" dirty="0"/>
              <a:t>M</a:t>
            </a:r>
            <a:r>
              <a:rPr lang="de-DE" sz="1800" dirty="0"/>
              <a:t>ünzwurf </a:t>
            </a:r>
          </a:p>
          <a:p>
            <a:pPr>
              <a:lnSpc>
                <a:spcPct val="100000"/>
              </a:lnSpc>
            </a:pPr>
            <a:r>
              <a:rPr lang="de-DE" sz="1800" dirty="0">
                <a:sym typeface="Wingdings" pitchFamily="2" charset="2"/>
              </a:rPr>
              <a:t> a</a:t>
            </a:r>
            <a:r>
              <a:rPr lang="de-DE" dirty="0"/>
              <a:t>uf dem Weg zum </a:t>
            </a:r>
            <a:r>
              <a:rPr lang="de-DE" dirty="0" err="1"/>
              <a:t>frequentistischen</a:t>
            </a:r>
            <a:r>
              <a:rPr lang="de-DE" dirty="0"/>
              <a:t> Wahrscheinlichkeitsbegriff</a:t>
            </a:r>
          </a:p>
          <a:p>
            <a:pPr>
              <a:lnSpc>
                <a:spcPct val="100000"/>
              </a:lnSpc>
            </a:pPr>
            <a:r>
              <a:rPr lang="de-DE" dirty="0"/>
              <a:t>Demo: Simulation des einfachen Münzwurfs (n=10)</a:t>
            </a:r>
          </a:p>
        </p:txBody>
      </p:sp>
      <p:sp>
        <p:nvSpPr>
          <p:cNvPr id="5" name="Date Placeholder 4">
            <a:extLst>
              <a:ext uri="{FF2B5EF4-FFF2-40B4-BE49-F238E27FC236}">
                <a16:creationId xmlns:a16="http://schemas.microsoft.com/office/drawing/2014/main" id="{8DA35E89-757D-F04B-7CB6-07F311F3F1F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66BCF1AA-EFFB-14AF-2E29-8B5DBDC68214}"/>
              </a:ext>
            </a:extLst>
          </p:cNvPr>
          <p:cNvSpPr>
            <a:spLocks noGrp="1"/>
          </p:cNvSpPr>
          <p:nvPr>
            <p:ph type="sldNum" sz="quarter" idx="12"/>
          </p:nvPr>
        </p:nvSpPr>
        <p:spPr/>
        <p:txBody>
          <a:bodyPr/>
          <a:lstStyle/>
          <a:p>
            <a:fld id="{C3752B7C-18A9-864D-BBCB-54A9F41B5594}" type="slidenum">
              <a:rPr lang="de-DE" smtClean="0"/>
              <a:pPr/>
              <a:t>91</a:t>
            </a:fld>
            <a:endParaRPr lang="de-DE" dirty="0"/>
          </a:p>
        </p:txBody>
      </p:sp>
      <p:pic>
        <p:nvPicPr>
          <p:cNvPr id="7" name="Picture 3">
            <a:extLst>
              <a:ext uri="{FF2B5EF4-FFF2-40B4-BE49-F238E27FC236}">
                <a16:creationId xmlns:a16="http://schemas.microsoft.com/office/drawing/2014/main" id="{AE3872B3-8D77-5E94-285A-1BFB1C618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266" y="3034279"/>
            <a:ext cx="3019878" cy="2884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6E3243CB-D77F-A715-D4E9-0A4D4FA10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434" y="3034278"/>
            <a:ext cx="2321917" cy="2884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a:extLst>
              <a:ext uri="{FF2B5EF4-FFF2-40B4-BE49-F238E27FC236}">
                <a16:creationId xmlns:a16="http://schemas.microsoft.com/office/drawing/2014/main" id="{41B527C9-2227-6406-CB90-0ED81DE9E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3061" y="3228161"/>
            <a:ext cx="2299161" cy="2230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platzhalter 2">
            <a:extLst>
              <a:ext uri="{FF2B5EF4-FFF2-40B4-BE49-F238E27FC236}">
                <a16:creationId xmlns:a16="http://schemas.microsoft.com/office/drawing/2014/main" id="{96BEF601-8D60-655C-7BE7-156C7047C500}"/>
              </a:ext>
            </a:extLst>
          </p:cNvPr>
          <p:cNvSpPr txBox="1">
            <a:spLocks noGrp="1"/>
          </p:cNvSpPr>
          <p:nvPr>
            <p:ph type="body" sz="quarter" idx="13"/>
          </p:nvPr>
        </p:nvSpPr>
        <p:spPr>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DIE ZUFALLSMASCHINE IN TINKERPLOTS</a:t>
            </a:r>
          </a:p>
        </p:txBody>
      </p:sp>
    </p:spTree>
    <p:extLst>
      <p:ext uri="{BB962C8B-B14F-4D97-AF65-F5344CB8AC3E}">
        <p14:creationId xmlns:p14="http://schemas.microsoft.com/office/powerpoint/2010/main" val="239962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153C-640E-B8EA-3E61-6EC59776424C}"/>
              </a:ext>
            </a:extLst>
          </p:cNvPr>
          <p:cNvSpPr>
            <a:spLocks noGrp="1"/>
          </p:cNvSpPr>
          <p:nvPr>
            <p:ph type="title"/>
          </p:nvPr>
        </p:nvSpPr>
        <p:spPr/>
        <p:txBody>
          <a:bodyPr/>
          <a:lstStyle/>
          <a:p>
            <a:r>
              <a:rPr lang="de-DE" dirty="0"/>
              <a:t>Daten und Wahrscheinlichkeit</a:t>
            </a:r>
          </a:p>
        </p:txBody>
      </p:sp>
      <p:sp>
        <p:nvSpPr>
          <p:cNvPr id="4" name="Content Placeholder 3">
            <a:extLst>
              <a:ext uri="{FF2B5EF4-FFF2-40B4-BE49-F238E27FC236}">
                <a16:creationId xmlns:a16="http://schemas.microsoft.com/office/drawing/2014/main" id="{B46F429B-5F7B-BCDF-3186-A3ED00CB8DAD}"/>
              </a:ext>
            </a:extLst>
          </p:cNvPr>
          <p:cNvSpPr>
            <a:spLocks noGrp="1"/>
          </p:cNvSpPr>
          <p:nvPr>
            <p:ph idx="1"/>
          </p:nvPr>
        </p:nvSpPr>
        <p:spPr/>
        <p:txBody>
          <a:bodyPr/>
          <a:lstStyle/>
          <a:p>
            <a:pPr>
              <a:lnSpc>
                <a:spcPct val="100000"/>
              </a:lnSpc>
            </a:pPr>
            <a:r>
              <a:rPr lang="de-DE" sz="1800" dirty="0"/>
              <a:t>Simulation von </a:t>
            </a:r>
            <a:r>
              <a:rPr lang="de-DE" dirty="0"/>
              <a:t>Z</a:t>
            </a:r>
            <a:r>
              <a:rPr lang="de-DE" sz="1800" dirty="0"/>
              <a:t>ufallsexperimenten: der einfache </a:t>
            </a:r>
            <a:r>
              <a:rPr lang="de-DE" dirty="0"/>
              <a:t>M</a:t>
            </a:r>
            <a:r>
              <a:rPr lang="de-DE" sz="1800" dirty="0"/>
              <a:t>ünzwurf </a:t>
            </a:r>
          </a:p>
          <a:p>
            <a:pPr>
              <a:lnSpc>
                <a:spcPct val="100000"/>
              </a:lnSpc>
            </a:pPr>
            <a:r>
              <a:rPr lang="de-DE" sz="1800" dirty="0">
                <a:sym typeface="Wingdings" pitchFamily="2" charset="2"/>
              </a:rPr>
              <a:t> a</a:t>
            </a:r>
            <a:r>
              <a:rPr lang="de-DE" dirty="0"/>
              <a:t>uf dem Weg zum </a:t>
            </a:r>
            <a:r>
              <a:rPr lang="de-DE" dirty="0" err="1"/>
              <a:t>frequentistischen</a:t>
            </a:r>
            <a:r>
              <a:rPr lang="de-DE" dirty="0"/>
              <a:t> Wahrscheinlichkeitsbegriff</a:t>
            </a:r>
          </a:p>
          <a:p>
            <a:pPr>
              <a:lnSpc>
                <a:spcPct val="100000"/>
              </a:lnSpc>
            </a:pPr>
            <a:r>
              <a:rPr lang="de-DE" dirty="0"/>
              <a:t>Demo: Simulation des einfachen Münzwurfs (n=100)</a:t>
            </a:r>
          </a:p>
        </p:txBody>
      </p:sp>
      <p:sp>
        <p:nvSpPr>
          <p:cNvPr id="5" name="Date Placeholder 4">
            <a:extLst>
              <a:ext uri="{FF2B5EF4-FFF2-40B4-BE49-F238E27FC236}">
                <a16:creationId xmlns:a16="http://schemas.microsoft.com/office/drawing/2014/main" id="{8DA35E89-757D-F04B-7CB6-07F311F3F1F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66BCF1AA-EFFB-14AF-2E29-8B5DBDC68214}"/>
              </a:ext>
            </a:extLst>
          </p:cNvPr>
          <p:cNvSpPr>
            <a:spLocks noGrp="1"/>
          </p:cNvSpPr>
          <p:nvPr>
            <p:ph type="sldNum" sz="quarter" idx="12"/>
          </p:nvPr>
        </p:nvSpPr>
        <p:spPr/>
        <p:txBody>
          <a:bodyPr/>
          <a:lstStyle/>
          <a:p>
            <a:fld id="{C3752B7C-18A9-864D-BBCB-54A9F41B5594}" type="slidenum">
              <a:rPr lang="de-DE" smtClean="0"/>
              <a:pPr/>
              <a:t>92</a:t>
            </a:fld>
            <a:endParaRPr lang="de-DE" dirty="0"/>
          </a:p>
        </p:txBody>
      </p:sp>
      <p:pic>
        <p:nvPicPr>
          <p:cNvPr id="10" name="Picture 3">
            <a:extLst>
              <a:ext uri="{FF2B5EF4-FFF2-40B4-BE49-F238E27FC236}">
                <a16:creationId xmlns:a16="http://schemas.microsoft.com/office/drawing/2014/main" id="{6C0FC0EC-71E3-0536-740D-B89D31E69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266" y="2910561"/>
            <a:ext cx="3112655" cy="29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3CD21FDB-4AB0-FBB0-E1B3-F6E9D863A00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102" y="2910561"/>
            <a:ext cx="2116848" cy="29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F5639FD3-2F7B-3B92-7C46-2040029D1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690" y="3350866"/>
            <a:ext cx="2319233" cy="2092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platzhalter 2">
            <a:extLst>
              <a:ext uri="{FF2B5EF4-FFF2-40B4-BE49-F238E27FC236}">
                <a16:creationId xmlns:a16="http://schemas.microsoft.com/office/drawing/2014/main" id="{0469B4B5-0829-2F71-8D17-97EB96011ADB}"/>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DIE ZUFALLSMASCHINE IN TINKERPLOTS</a:t>
            </a:r>
          </a:p>
        </p:txBody>
      </p:sp>
    </p:spTree>
    <p:extLst>
      <p:ext uri="{BB962C8B-B14F-4D97-AF65-F5344CB8AC3E}">
        <p14:creationId xmlns:p14="http://schemas.microsoft.com/office/powerpoint/2010/main" val="9464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153C-640E-B8EA-3E61-6EC59776424C}"/>
              </a:ext>
            </a:extLst>
          </p:cNvPr>
          <p:cNvSpPr>
            <a:spLocks noGrp="1"/>
          </p:cNvSpPr>
          <p:nvPr>
            <p:ph type="title"/>
          </p:nvPr>
        </p:nvSpPr>
        <p:spPr/>
        <p:txBody>
          <a:bodyPr/>
          <a:lstStyle/>
          <a:p>
            <a:r>
              <a:rPr lang="de-DE" dirty="0"/>
              <a:t>Daten und Wahrscheinlichkeit</a:t>
            </a:r>
          </a:p>
        </p:txBody>
      </p:sp>
      <p:sp>
        <p:nvSpPr>
          <p:cNvPr id="4" name="Content Placeholder 3">
            <a:extLst>
              <a:ext uri="{FF2B5EF4-FFF2-40B4-BE49-F238E27FC236}">
                <a16:creationId xmlns:a16="http://schemas.microsoft.com/office/drawing/2014/main" id="{B46F429B-5F7B-BCDF-3186-A3ED00CB8DAD}"/>
              </a:ext>
            </a:extLst>
          </p:cNvPr>
          <p:cNvSpPr>
            <a:spLocks noGrp="1"/>
          </p:cNvSpPr>
          <p:nvPr>
            <p:ph idx="1"/>
          </p:nvPr>
        </p:nvSpPr>
        <p:spPr/>
        <p:txBody>
          <a:bodyPr/>
          <a:lstStyle/>
          <a:p>
            <a:pPr>
              <a:lnSpc>
                <a:spcPct val="100000"/>
              </a:lnSpc>
            </a:pPr>
            <a:r>
              <a:rPr lang="de-DE" sz="1800" dirty="0"/>
              <a:t>Simulation von </a:t>
            </a:r>
            <a:r>
              <a:rPr lang="de-DE" dirty="0"/>
              <a:t>Z</a:t>
            </a:r>
            <a:r>
              <a:rPr lang="de-DE" sz="1800" dirty="0"/>
              <a:t>ufallsexperimenten: der einfache </a:t>
            </a:r>
            <a:r>
              <a:rPr lang="de-DE" dirty="0"/>
              <a:t>M</a:t>
            </a:r>
            <a:r>
              <a:rPr lang="de-DE" sz="1800" dirty="0"/>
              <a:t>ünzwurf </a:t>
            </a:r>
          </a:p>
          <a:p>
            <a:pPr>
              <a:lnSpc>
                <a:spcPct val="100000"/>
              </a:lnSpc>
            </a:pPr>
            <a:r>
              <a:rPr lang="de-DE" sz="1800" dirty="0">
                <a:sym typeface="Wingdings" pitchFamily="2" charset="2"/>
              </a:rPr>
              <a:t> a</a:t>
            </a:r>
            <a:r>
              <a:rPr lang="de-DE" dirty="0"/>
              <a:t>uf dem Weg zum </a:t>
            </a:r>
            <a:r>
              <a:rPr lang="de-DE" dirty="0" err="1"/>
              <a:t>frequentistischen</a:t>
            </a:r>
            <a:r>
              <a:rPr lang="de-DE" dirty="0"/>
              <a:t> Wahrscheinlichkeitsbegriff</a:t>
            </a:r>
          </a:p>
          <a:p>
            <a:pPr>
              <a:lnSpc>
                <a:spcPct val="100000"/>
              </a:lnSpc>
            </a:pPr>
            <a:r>
              <a:rPr lang="de-DE" dirty="0"/>
              <a:t>Demo: Simulation des einfachen Münzwurfs (n=1000)</a:t>
            </a:r>
          </a:p>
        </p:txBody>
      </p:sp>
      <p:sp>
        <p:nvSpPr>
          <p:cNvPr id="5" name="Date Placeholder 4">
            <a:extLst>
              <a:ext uri="{FF2B5EF4-FFF2-40B4-BE49-F238E27FC236}">
                <a16:creationId xmlns:a16="http://schemas.microsoft.com/office/drawing/2014/main" id="{8DA35E89-757D-F04B-7CB6-07F311F3F1F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66BCF1AA-EFFB-14AF-2E29-8B5DBDC68214}"/>
              </a:ext>
            </a:extLst>
          </p:cNvPr>
          <p:cNvSpPr>
            <a:spLocks noGrp="1"/>
          </p:cNvSpPr>
          <p:nvPr>
            <p:ph type="sldNum" sz="quarter" idx="12"/>
          </p:nvPr>
        </p:nvSpPr>
        <p:spPr/>
        <p:txBody>
          <a:bodyPr/>
          <a:lstStyle/>
          <a:p>
            <a:fld id="{C3752B7C-18A9-864D-BBCB-54A9F41B5594}" type="slidenum">
              <a:rPr lang="de-DE" smtClean="0"/>
              <a:pPr/>
              <a:t>93</a:t>
            </a:fld>
            <a:endParaRPr lang="de-DE" dirty="0"/>
          </a:p>
        </p:txBody>
      </p:sp>
      <p:pic>
        <p:nvPicPr>
          <p:cNvPr id="13" name="Picture 3">
            <a:extLst>
              <a:ext uri="{FF2B5EF4-FFF2-40B4-BE49-F238E27FC236}">
                <a16:creationId xmlns:a16="http://schemas.microsoft.com/office/drawing/2014/main" id="{177E3486-9451-DCDC-D445-925302DFB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532" y="3035695"/>
            <a:ext cx="3018379" cy="2883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465E95F8-7802-6570-63F7-59D46AD328F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035695"/>
            <a:ext cx="2094930" cy="2883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a:extLst>
              <a:ext uri="{FF2B5EF4-FFF2-40B4-BE49-F238E27FC236}">
                <a16:creationId xmlns:a16="http://schemas.microsoft.com/office/drawing/2014/main" id="{2957120B-F9C5-7161-F95A-484EB8C0D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3608" y="3429000"/>
            <a:ext cx="2135615" cy="1905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platzhalter 2">
            <a:extLst>
              <a:ext uri="{FF2B5EF4-FFF2-40B4-BE49-F238E27FC236}">
                <a16:creationId xmlns:a16="http://schemas.microsoft.com/office/drawing/2014/main" id="{457D1AC9-B935-2B43-6EEF-304FEB3FFE9E}"/>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DIE ZUFALLSMASCHINE IN TINKERPLOTS</a:t>
            </a:r>
          </a:p>
        </p:txBody>
      </p:sp>
    </p:spTree>
    <p:extLst>
      <p:ext uri="{BB962C8B-B14F-4D97-AF65-F5344CB8AC3E}">
        <p14:creationId xmlns:p14="http://schemas.microsoft.com/office/powerpoint/2010/main" val="104084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153C-640E-B8EA-3E61-6EC59776424C}"/>
              </a:ext>
            </a:extLst>
          </p:cNvPr>
          <p:cNvSpPr>
            <a:spLocks noGrp="1"/>
          </p:cNvSpPr>
          <p:nvPr>
            <p:ph type="title"/>
          </p:nvPr>
        </p:nvSpPr>
        <p:spPr/>
        <p:txBody>
          <a:bodyPr/>
          <a:lstStyle/>
          <a:p>
            <a:r>
              <a:rPr lang="de-DE" dirty="0"/>
              <a:t>Daten und Wahrscheinlichkeit</a:t>
            </a:r>
          </a:p>
        </p:txBody>
      </p:sp>
      <p:sp>
        <p:nvSpPr>
          <p:cNvPr id="4" name="Content Placeholder 3">
            <a:extLst>
              <a:ext uri="{FF2B5EF4-FFF2-40B4-BE49-F238E27FC236}">
                <a16:creationId xmlns:a16="http://schemas.microsoft.com/office/drawing/2014/main" id="{B46F429B-5F7B-BCDF-3186-A3ED00CB8DAD}"/>
              </a:ext>
            </a:extLst>
          </p:cNvPr>
          <p:cNvSpPr>
            <a:spLocks noGrp="1"/>
          </p:cNvSpPr>
          <p:nvPr>
            <p:ph idx="1"/>
          </p:nvPr>
        </p:nvSpPr>
        <p:spPr/>
        <p:txBody>
          <a:bodyPr/>
          <a:lstStyle/>
          <a:p>
            <a:pPr>
              <a:lnSpc>
                <a:spcPct val="100000"/>
              </a:lnSpc>
            </a:pPr>
            <a:r>
              <a:rPr lang="de-DE" sz="1800" dirty="0"/>
              <a:t>Simulation von </a:t>
            </a:r>
            <a:r>
              <a:rPr lang="de-DE" dirty="0"/>
              <a:t>Z</a:t>
            </a:r>
            <a:r>
              <a:rPr lang="de-DE" sz="1800" dirty="0"/>
              <a:t>ufallsexperimenten: der einfache </a:t>
            </a:r>
            <a:r>
              <a:rPr lang="de-DE" dirty="0"/>
              <a:t>M</a:t>
            </a:r>
            <a:r>
              <a:rPr lang="de-DE" sz="1800" dirty="0"/>
              <a:t>ünzwurf </a:t>
            </a:r>
          </a:p>
          <a:p>
            <a:pPr>
              <a:lnSpc>
                <a:spcPct val="100000"/>
              </a:lnSpc>
            </a:pPr>
            <a:r>
              <a:rPr lang="de-DE" sz="1800" dirty="0">
                <a:sym typeface="Wingdings" pitchFamily="2" charset="2"/>
              </a:rPr>
              <a:t> a</a:t>
            </a:r>
            <a:r>
              <a:rPr lang="de-DE" dirty="0"/>
              <a:t>uf dem Weg zum </a:t>
            </a:r>
            <a:r>
              <a:rPr lang="de-DE" dirty="0" err="1"/>
              <a:t>frequentistischen</a:t>
            </a:r>
            <a:r>
              <a:rPr lang="de-DE" dirty="0"/>
              <a:t> Wahrscheinlichkeitsbegriff</a:t>
            </a:r>
          </a:p>
          <a:p>
            <a:pPr>
              <a:lnSpc>
                <a:spcPct val="100000"/>
              </a:lnSpc>
            </a:pPr>
            <a:r>
              <a:rPr lang="de-DE" dirty="0"/>
              <a:t>Demo: Simulation des einfachen Münzwurfs (n=1000)</a:t>
            </a:r>
          </a:p>
        </p:txBody>
      </p:sp>
      <p:sp>
        <p:nvSpPr>
          <p:cNvPr id="5" name="Date Placeholder 4">
            <a:extLst>
              <a:ext uri="{FF2B5EF4-FFF2-40B4-BE49-F238E27FC236}">
                <a16:creationId xmlns:a16="http://schemas.microsoft.com/office/drawing/2014/main" id="{8DA35E89-757D-F04B-7CB6-07F311F3F1F0}"/>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66BCF1AA-EFFB-14AF-2E29-8B5DBDC68214}"/>
              </a:ext>
            </a:extLst>
          </p:cNvPr>
          <p:cNvSpPr>
            <a:spLocks noGrp="1"/>
          </p:cNvSpPr>
          <p:nvPr>
            <p:ph type="sldNum" sz="quarter" idx="12"/>
          </p:nvPr>
        </p:nvSpPr>
        <p:spPr/>
        <p:txBody>
          <a:bodyPr/>
          <a:lstStyle/>
          <a:p>
            <a:fld id="{C3752B7C-18A9-864D-BBCB-54A9F41B5594}" type="slidenum">
              <a:rPr lang="de-DE" smtClean="0"/>
              <a:pPr/>
              <a:t>94</a:t>
            </a:fld>
            <a:endParaRPr lang="de-DE" dirty="0"/>
          </a:p>
        </p:txBody>
      </p:sp>
      <p:grpSp>
        <p:nvGrpSpPr>
          <p:cNvPr id="18" name="Gruppieren 17">
            <a:extLst>
              <a:ext uri="{FF2B5EF4-FFF2-40B4-BE49-F238E27FC236}">
                <a16:creationId xmlns:a16="http://schemas.microsoft.com/office/drawing/2014/main" id="{EA0CC319-C102-341A-3775-A6D33587E225}"/>
              </a:ext>
            </a:extLst>
          </p:cNvPr>
          <p:cNvGrpSpPr/>
          <p:nvPr/>
        </p:nvGrpSpPr>
        <p:grpSpPr>
          <a:xfrm>
            <a:off x="1038068" y="2952337"/>
            <a:ext cx="7247686" cy="3215140"/>
            <a:chOff x="455441" y="2470409"/>
            <a:chExt cx="8359882" cy="3882386"/>
          </a:xfrm>
        </p:grpSpPr>
        <p:pic>
          <p:nvPicPr>
            <p:cNvPr id="8" name="Picture 2">
              <a:extLst>
                <a:ext uri="{FF2B5EF4-FFF2-40B4-BE49-F238E27FC236}">
                  <a16:creationId xmlns:a16="http://schemas.microsoft.com/office/drawing/2014/main" id="{AD4EE992-4481-AC58-A9B5-EC7D3D3A2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41" y="2575176"/>
              <a:ext cx="3381375"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86332CED-ED37-8032-2583-958AAA81E4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172" y="2575176"/>
              <a:ext cx="4473290" cy="3366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a:extLst>
                <a:ext uri="{FF2B5EF4-FFF2-40B4-BE49-F238E27FC236}">
                  <a16:creationId xmlns:a16="http://schemas.microsoft.com/office/drawing/2014/main" id="{BC115040-AB39-7B21-AAAF-C02E55CDC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441" y="2470409"/>
              <a:ext cx="8359882" cy="3882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hteck 10">
              <a:extLst>
                <a:ext uri="{FF2B5EF4-FFF2-40B4-BE49-F238E27FC236}">
                  <a16:creationId xmlns:a16="http://schemas.microsoft.com/office/drawing/2014/main" id="{2ED39E00-B1F0-7C9A-300A-1897BE2A79CE}"/>
                </a:ext>
              </a:extLst>
            </p:cNvPr>
            <p:cNvSpPr/>
            <p:nvPr/>
          </p:nvSpPr>
          <p:spPr bwMode="auto">
            <a:xfrm>
              <a:off x="4075175" y="2679943"/>
              <a:ext cx="601608" cy="446159"/>
            </a:xfrm>
            <a:prstGeom prst="rect">
              <a:avLst/>
            </a:prstGeom>
            <a:noFill/>
            <a:ln w="28575" cap="flat" cmpd="sng" algn="ctr">
              <a:solidFill>
                <a:srgbClr val="327D87"/>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rgbClr val="000000"/>
                </a:solidFill>
                <a:effectLst/>
                <a:latin typeface="Times" charset="0"/>
                <a:ea typeface="ＭＳ Ｐゴシック" charset="0"/>
              </a:endParaRPr>
            </a:p>
          </p:txBody>
        </p:sp>
        <p:sp>
          <p:nvSpPr>
            <p:cNvPr id="12" name="Rechteck 11">
              <a:extLst>
                <a:ext uri="{FF2B5EF4-FFF2-40B4-BE49-F238E27FC236}">
                  <a16:creationId xmlns:a16="http://schemas.microsoft.com/office/drawing/2014/main" id="{4E60F31E-DE32-5E26-ED96-3CE06EBA15CA}"/>
                </a:ext>
              </a:extLst>
            </p:cNvPr>
            <p:cNvSpPr/>
            <p:nvPr/>
          </p:nvSpPr>
          <p:spPr bwMode="auto">
            <a:xfrm>
              <a:off x="6788980" y="2669361"/>
              <a:ext cx="601608" cy="446159"/>
            </a:xfrm>
            <a:prstGeom prst="rect">
              <a:avLst/>
            </a:prstGeom>
            <a:noFill/>
            <a:ln w="28575" cap="flat" cmpd="sng" algn="ctr">
              <a:solidFill>
                <a:srgbClr val="327D87"/>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rgbClr val="000000"/>
                </a:solidFill>
                <a:effectLst/>
                <a:latin typeface="Times" charset="0"/>
                <a:ea typeface="ＭＳ Ｐゴシック" charset="0"/>
              </a:endParaRPr>
            </a:p>
          </p:txBody>
        </p:sp>
        <p:sp>
          <p:nvSpPr>
            <p:cNvPr id="16" name="Textfeld 15">
              <a:extLst>
                <a:ext uri="{FF2B5EF4-FFF2-40B4-BE49-F238E27FC236}">
                  <a16:creationId xmlns:a16="http://schemas.microsoft.com/office/drawing/2014/main" id="{7ECC8A72-77F3-C52D-F4F3-8606479E7598}"/>
                </a:ext>
              </a:extLst>
            </p:cNvPr>
            <p:cNvSpPr txBox="1"/>
            <p:nvPr/>
          </p:nvSpPr>
          <p:spPr>
            <a:xfrm>
              <a:off x="3714230" y="3755114"/>
              <a:ext cx="1437424" cy="780466"/>
            </a:xfrm>
            <a:prstGeom prst="rect">
              <a:avLst/>
            </a:prstGeom>
            <a:solidFill>
              <a:schemeClr val="bg1"/>
            </a:solidFill>
          </p:spPr>
          <p:txBody>
            <a:bodyPr wrap="square" rtlCol="0">
              <a:spAutoFit/>
            </a:bodyPr>
            <a:lstStyle/>
            <a:p>
              <a:r>
                <a:rPr lang="de-DE" dirty="0"/>
                <a:t>149 </a:t>
              </a:r>
            </a:p>
            <a:p>
              <a:r>
                <a:rPr lang="de-DE" dirty="0"/>
                <a:t>von 1000</a:t>
              </a:r>
            </a:p>
          </p:txBody>
        </p:sp>
        <p:sp>
          <p:nvSpPr>
            <p:cNvPr id="17" name="Textfeld 16">
              <a:extLst>
                <a:ext uri="{FF2B5EF4-FFF2-40B4-BE49-F238E27FC236}">
                  <a16:creationId xmlns:a16="http://schemas.microsoft.com/office/drawing/2014/main" id="{B79A8EA4-2A0E-39A3-2E7F-271433CD247F}"/>
                </a:ext>
              </a:extLst>
            </p:cNvPr>
            <p:cNvSpPr txBox="1"/>
            <p:nvPr/>
          </p:nvSpPr>
          <p:spPr>
            <a:xfrm>
              <a:off x="6546790" y="3758200"/>
              <a:ext cx="1437424" cy="780466"/>
            </a:xfrm>
            <a:prstGeom prst="rect">
              <a:avLst/>
            </a:prstGeom>
            <a:solidFill>
              <a:schemeClr val="bg1"/>
            </a:solidFill>
          </p:spPr>
          <p:txBody>
            <a:bodyPr wrap="square" rtlCol="0">
              <a:spAutoFit/>
            </a:bodyPr>
            <a:lstStyle/>
            <a:p>
              <a:r>
                <a:rPr lang="de-DE" dirty="0"/>
                <a:t>76 </a:t>
              </a:r>
            </a:p>
            <a:p>
              <a:r>
                <a:rPr lang="de-DE" dirty="0"/>
                <a:t>von 1000</a:t>
              </a:r>
            </a:p>
          </p:txBody>
        </p:sp>
      </p:grpSp>
      <p:sp>
        <p:nvSpPr>
          <p:cNvPr id="22" name="Textplatzhalter 2">
            <a:extLst>
              <a:ext uri="{FF2B5EF4-FFF2-40B4-BE49-F238E27FC236}">
                <a16:creationId xmlns:a16="http://schemas.microsoft.com/office/drawing/2014/main" id="{49F7637E-25F4-A318-F2DE-7E1CD93D461C}"/>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DIE ZUFALLSMASCHINE IN TINKERPLOTS</a:t>
            </a:r>
          </a:p>
        </p:txBody>
      </p:sp>
    </p:spTree>
    <p:extLst>
      <p:ext uri="{BB962C8B-B14F-4D97-AF65-F5344CB8AC3E}">
        <p14:creationId xmlns:p14="http://schemas.microsoft.com/office/powerpoint/2010/main" val="337810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522D3-0AF4-A882-1283-75B9D806E0CB}"/>
              </a:ext>
            </a:extLst>
          </p:cNvPr>
          <p:cNvSpPr>
            <a:spLocks noGrp="1"/>
          </p:cNvSpPr>
          <p:nvPr>
            <p:ph type="title"/>
          </p:nvPr>
        </p:nvSpPr>
        <p:spPr/>
        <p:txBody>
          <a:bodyPr/>
          <a:lstStyle/>
          <a:p>
            <a:r>
              <a:rPr lang="de-DE" dirty="0"/>
              <a:t>Daten und Wahrscheinlichkeit</a:t>
            </a:r>
          </a:p>
        </p:txBody>
      </p:sp>
      <p:sp>
        <p:nvSpPr>
          <p:cNvPr id="5" name="Date Placeholder 4">
            <a:extLst>
              <a:ext uri="{FF2B5EF4-FFF2-40B4-BE49-F238E27FC236}">
                <a16:creationId xmlns:a16="http://schemas.microsoft.com/office/drawing/2014/main" id="{FC2F68BE-47CC-DBA2-6518-E880E20FF5C1}"/>
              </a:ext>
            </a:extLst>
          </p:cNvPr>
          <p:cNvSpPr>
            <a:spLocks noGrp="1"/>
          </p:cNvSpPr>
          <p:nvPr>
            <p:ph type="dt" sz="half" idx="10"/>
          </p:nvPr>
        </p:nvSpPr>
        <p:spPr/>
        <p:txBody>
          <a:bodyPr/>
          <a:lstStyle/>
          <a:p>
            <a:pPr>
              <a:lnSpc>
                <a:spcPct val="150000"/>
              </a:lnSpc>
            </a:pPr>
            <a:endParaRPr lang="de-DE" dirty="0"/>
          </a:p>
        </p:txBody>
      </p:sp>
      <p:sp>
        <p:nvSpPr>
          <p:cNvPr id="6" name="Slide Number Placeholder 5">
            <a:extLst>
              <a:ext uri="{FF2B5EF4-FFF2-40B4-BE49-F238E27FC236}">
                <a16:creationId xmlns:a16="http://schemas.microsoft.com/office/drawing/2014/main" id="{D8E719E5-C863-B841-0599-24065159C31E}"/>
              </a:ext>
            </a:extLst>
          </p:cNvPr>
          <p:cNvSpPr>
            <a:spLocks noGrp="1"/>
          </p:cNvSpPr>
          <p:nvPr>
            <p:ph type="sldNum" sz="quarter" idx="12"/>
          </p:nvPr>
        </p:nvSpPr>
        <p:spPr/>
        <p:txBody>
          <a:bodyPr/>
          <a:lstStyle/>
          <a:p>
            <a:fld id="{C3752B7C-18A9-864D-BBCB-54A9F41B5594}" type="slidenum">
              <a:rPr lang="de-DE" smtClean="0"/>
              <a:pPr/>
              <a:t>95</a:t>
            </a:fld>
            <a:endParaRPr lang="de-DE" dirty="0"/>
          </a:p>
        </p:txBody>
      </p:sp>
      <p:pic>
        <p:nvPicPr>
          <p:cNvPr id="7" name="Picture 2">
            <a:extLst>
              <a:ext uri="{FF2B5EF4-FFF2-40B4-BE49-F238E27FC236}">
                <a16:creationId xmlns:a16="http://schemas.microsoft.com/office/drawing/2014/main" id="{871C1374-AC40-002B-090E-7B949C6FA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31" y="1792157"/>
            <a:ext cx="8022538" cy="3845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platzhalter 2">
            <a:extLst>
              <a:ext uri="{FF2B5EF4-FFF2-40B4-BE49-F238E27FC236}">
                <a16:creationId xmlns:a16="http://schemas.microsoft.com/office/drawing/2014/main" id="{B8345CB6-C614-BAF5-038E-CB49755EB721}"/>
              </a:ext>
            </a:extLst>
          </p:cNvPr>
          <p:cNvSpPr txBox="1">
            <a:spLocks/>
          </p:cNvSpPr>
          <p:nvPr/>
        </p:nvSpPr>
        <p:spPr>
          <a:xfrm>
            <a:off x="1096266" y="1194030"/>
            <a:ext cx="80477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SIMULATION DES DOPPELTEN WÜRFELWURFS IN TINKERPLOTS</a:t>
            </a:r>
          </a:p>
        </p:txBody>
      </p:sp>
      <p:sp>
        <p:nvSpPr>
          <p:cNvPr id="9" name="Inhaltsplatzhalter 8">
            <a:extLst>
              <a:ext uri="{FF2B5EF4-FFF2-40B4-BE49-F238E27FC236}">
                <a16:creationId xmlns:a16="http://schemas.microsoft.com/office/drawing/2014/main" id="{71C82CF4-B8D0-F020-B427-269D643631D0}"/>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384313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4" y="382774"/>
            <a:ext cx="7644062" cy="603704"/>
          </a:xfrm>
        </p:spPr>
        <p:txBody>
          <a:bodyPr>
            <a:noAutofit/>
          </a:bodyPr>
          <a:lstStyle/>
          <a:p>
            <a:r>
              <a:rPr lang="de-DE" dirty="0"/>
              <a:t>Daten und Wahrscheinlichkeiten</a:t>
            </a:r>
          </a:p>
        </p:txBody>
      </p:sp>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96</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latin typeface="Arial" panose="020B0604020202020204" pitchFamily="34" charset="0"/>
                <a:cs typeface="Arial" panose="020B0604020202020204" pitchFamily="34" charset="0"/>
              </a:rPr>
              <a:t>Lernende erhalten durch Software Gelegenheit, auch eine unbegrenzte Anzahl an Zufallsexperimenten zu simulieren, darzustellen und zu interpretieren.</a:t>
            </a:r>
            <a:endParaRPr lang="de-DE" sz="2400" dirty="0">
              <a:solidFill>
                <a:schemeClr val="tx1"/>
              </a:solidFill>
              <a:effectLst/>
              <a:latin typeface="Arial" panose="020B0604020202020204" pitchFamily="34" charset="0"/>
              <a:cs typeface="Arial" panose="020B0604020202020204" pitchFamily="34" charset="0"/>
            </a:endParaRPr>
          </a:p>
          <a:p>
            <a:pPr algn="ctr">
              <a:lnSpc>
                <a:spcPct val="150000"/>
              </a:lnSpc>
            </a:pPr>
            <a:endParaRPr lang="de-DE" sz="2400" dirty="0">
              <a:solidFill>
                <a:schemeClr val="tx1"/>
              </a:solidFill>
              <a:latin typeface="Arial" panose="020B0604020202020204" pitchFamily="34" charset="0"/>
              <a:cs typeface="Arial" panose="020B0604020202020204" pitchFamily="34" charset="0"/>
            </a:endParaRP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4548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DFDC170-3F37-BD79-468B-391B08239AA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720A7690-2279-3F0B-4411-0A907FDF0684}"/>
              </a:ext>
            </a:extLst>
          </p:cNvPr>
          <p:cNvSpPr>
            <a:spLocks noGrp="1"/>
          </p:cNvSpPr>
          <p:nvPr>
            <p:ph type="sldNum" sz="quarter" idx="12"/>
          </p:nvPr>
        </p:nvSpPr>
        <p:spPr/>
        <p:txBody>
          <a:bodyPr/>
          <a:lstStyle/>
          <a:p>
            <a:fld id="{C3752B7C-18A9-864D-BBCB-54A9F41B5594}" type="slidenum">
              <a:rPr lang="de-DE" smtClean="0"/>
              <a:pPr/>
              <a:t>97</a:t>
            </a:fld>
            <a:endParaRPr lang="de-DE" dirty="0"/>
          </a:p>
        </p:txBody>
      </p:sp>
      <p:sp>
        <p:nvSpPr>
          <p:cNvPr id="5" name="Textplatzhalter 4">
            <a:extLst>
              <a:ext uri="{FF2B5EF4-FFF2-40B4-BE49-F238E27FC236}">
                <a16:creationId xmlns:a16="http://schemas.microsoft.com/office/drawing/2014/main" id="{F308F2D7-536E-187A-87E0-39DF00843101}"/>
              </a:ext>
            </a:extLst>
          </p:cNvPr>
          <p:cNvSpPr>
            <a:spLocks noGrp="1"/>
          </p:cNvSpPr>
          <p:nvPr>
            <p:ph type="body" sz="quarter" idx="13"/>
          </p:nvPr>
        </p:nvSpPr>
        <p:spPr/>
        <p:txBody>
          <a:bodyPr/>
          <a:lstStyle/>
          <a:p>
            <a:r>
              <a:rPr lang="de-DE" dirty="0"/>
              <a:t>ANMERKUNGEN ZUR AKTIVITÄT AUF DER FOLIE 98</a:t>
            </a:r>
          </a:p>
        </p:txBody>
      </p:sp>
      <p:sp>
        <p:nvSpPr>
          <p:cNvPr id="6" name="Inhaltsplatzhalter 5">
            <a:extLst>
              <a:ext uri="{FF2B5EF4-FFF2-40B4-BE49-F238E27FC236}">
                <a16:creationId xmlns:a16="http://schemas.microsoft.com/office/drawing/2014/main" id="{55DA6395-68B6-DFEE-8031-BC5253979A57}"/>
              </a:ext>
            </a:extLst>
          </p:cNvPr>
          <p:cNvSpPr>
            <a:spLocks noGrp="1"/>
          </p:cNvSpPr>
          <p:nvPr>
            <p:ph idx="1"/>
          </p:nvPr>
        </p:nvSpPr>
        <p:spPr>
          <a:xfrm>
            <a:off x="1096423" y="1639658"/>
            <a:ext cx="7675618" cy="4527819"/>
          </a:xfrm>
        </p:spPr>
        <p:txBody>
          <a:bodyPr>
            <a:normAutofit/>
          </a:bodyPr>
          <a:lstStyle/>
          <a:p>
            <a:pPr>
              <a:spcBef>
                <a:spcPts val="600"/>
              </a:spcBef>
            </a:pPr>
            <a:r>
              <a:rPr lang="de-DE" sz="1200" b="1" dirty="0"/>
              <a:t>Ziel: </a:t>
            </a:r>
            <a:r>
              <a:rPr lang="de-DE" sz="1200" dirty="0"/>
              <a:t>Einsatzmöglichkeiten und das Potential der digitalen Datenanalyse in CODAP entdecken und mögliche Adaptionen für den späteren Unterricht daraus ableiten</a:t>
            </a:r>
          </a:p>
          <a:p>
            <a:pPr>
              <a:lnSpc>
                <a:spcPct val="100000"/>
              </a:lnSpc>
              <a:spcBef>
                <a:spcPts val="600"/>
              </a:spcBef>
            </a:pPr>
            <a:r>
              <a:rPr lang="de-DE" sz="1200" b="1" dirty="0"/>
              <a:t>Hinweise zur Durchführung:  </a:t>
            </a:r>
          </a:p>
          <a:p>
            <a:pPr>
              <a:spcBef>
                <a:spcPts val="600"/>
              </a:spcBef>
            </a:pPr>
            <a:r>
              <a:rPr lang="de-DE" sz="1200" dirty="0"/>
              <a:t>Nach einer kurzen Einführung in CODAP (Komponente: Datentabelle) und dem Erstellen von Säulendiagrammen, können die Kinder den Datenanalyse-Zyklus selbst durchlaufen, idem sie zunächst eine </a:t>
            </a:r>
            <a:r>
              <a:rPr lang="de-DE" sz="1200" b="1" dirty="0" err="1"/>
              <a:t>Forscher:innenfrage</a:t>
            </a:r>
            <a:r>
              <a:rPr lang="de-DE" sz="1200" b="1" dirty="0"/>
              <a:t> </a:t>
            </a:r>
            <a:r>
              <a:rPr lang="de-DE" sz="1200" dirty="0"/>
              <a:t>(z.B. Wie viele Kinder haben ein Haustier?) auswählen, dazu </a:t>
            </a:r>
            <a:r>
              <a:rPr lang="de-DE" sz="1200" b="1" dirty="0"/>
              <a:t>Daten</a:t>
            </a:r>
            <a:r>
              <a:rPr lang="de-DE" sz="1200" dirty="0"/>
              <a:t> betrachten und passende </a:t>
            </a:r>
            <a:r>
              <a:rPr lang="de-DE" sz="1200" b="1" dirty="0"/>
              <a:t>Merkmale</a:t>
            </a:r>
            <a:r>
              <a:rPr lang="de-DE" sz="1200" dirty="0"/>
              <a:t> auswählen (z.B. Haustier ). Anschließend kann durch die Auswahl passender Diagramme (z.B. Säulendiagramm) eine </a:t>
            </a:r>
            <a:r>
              <a:rPr lang="de-DE" sz="1200" b="1" dirty="0"/>
              <a:t>Beschreibung</a:t>
            </a:r>
            <a:r>
              <a:rPr lang="de-DE" sz="1200" dirty="0"/>
              <a:t> im Sinne der Beantwortung der </a:t>
            </a:r>
            <a:r>
              <a:rPr lang="de-DE" sz="1200" dirty="0" err="1"/>
              <a:t>Forscher:innenfrage</a:t>
            </a:r>
            <a:r>
              <a:rPr lang="de-DE" sz="1200" dirty="0"/>
              <a:t> (z.B. 504 Kinder besitzen mindestens ein Haustier.) erfolgen.</a:t>
            </a:r>
          </a:p>
        </p:txBody>
      </p:sp>
      <p:sp>
        <p:nvSpPr>
          <p:cNvPr id="7" name="Titel 6">
            <a:extLst>
              <a:ext uri="{FF2B5EF4-FFF2-40B4-BE49-F238E27FC236}">
                <a16:creationId xmlns:a16="http://schemas.microsoft.com/office/drawing/2014/main" id="{D9466CFA-9116-BE0E-E9E9-D38445038DAC}"/>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13586537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E587554-64B9-C083-0690-FE04C105688A}"/>
              </a:ext>
            </a:extLst>
          </p:cNvPr>
          <p:cNvSpPr>
            <a:spLocks noGrp="1"/>
          </p:cNvSpPr>
          <p:nvPr>
            <p:ph type="dt" sz="half" idx="10"/>
          </p:nvPr>
        </p:nvSpPr>
        <p:spPr/>
        <p:txBody>
          <a:bodyPr/>
          <a:lstStyle/>
          <a:p>
            <a:pPr>
              <a:lnSpc>
                <a:spcPct val="150000"/>
              </a:lnSpc>
            </a:pPr>
            <a:endParaRPr lang="de-DE" dirty="0"/>
          </a:p>
        </p:txBody>
      </p:sp>
      <p:sp>
        <p:nvSpPr>
          <p:cNvPr id="3" name="Foliennummernplatzhalter 2">
            <a:extLst>
              <a:ext uri="{FF2B5EF4-FFF2-40B4-BE49-F238E27FC236}">
                <a16:creationId xmlns:a16="http://schemas.microsoft.com/office/drawing/2014/main" id="{64826998-0F09-74CE-340A-292607E93CBE}"/>
              </a:ext>
            </a:extLst>
          </p:cNvPr>
          <p:cNvSpPr>
            <a:spLocks noGrp="1"/>
          </p:cNvSpPr>
          <p:nvPr>
            <p:ph type="sldNum" sz="quarter" idx="12"/>
          </p:nvPr>
        </p:nvSpPr>
        <p:spPr/>
        <p:txBody>
          <a:bodyPr/>
          <a:lstStyle/>
          <a:p>
            <a:fld id="{C3752B7C-18A9-864D-BBCB-54A9F41B5594}" type="slidenum">
              <a:rPr lang="de-DE" smtClean="0"/>
              <a:pPr/>
              <a:t>98</a:t>
            </a:fld>
            <a:endParaRPr lang="de-DE" dirty="0"/>
          </a:p>
        </p:txBody>
      </p:sp>
      <p:sp>
        <p:nvSpPr>
          <p:cNvPr id="4" name="Textplatzhalter 3">
            <a:extLst>
              <a:ext uri="{FF2B5EF4-FFF2-40B4-BE49-F238E27FC236}">
                <a16:creationId xmlns:a16="http://schemas.microsoft.com/office/drawing/2014/main" id="{6449DE8B-1BB7-9E15-A201-3A45DB392961}"/>
              </a:ext>
            </a:extLst>
          </p:cNvPr>
          <p:cNvSpPr>
            <a:spLocks noGrp="1"/>
          </p:cNvSpPr>
          <p:nvPr>
            <p:ph type="body" sz="quarter" idx="13"/>
          </p:nvPr>
        </p:nvSpPr>
        <p:spPr>
          <a:xfrm>
            <a:off x="211873" y="4134419"/>
            <a:ext cx="8809464" cy="2033019"/>
          </a:xfrm>
        </p:spPr>
        <p:txBody>
          <a:bodyPr/>
          <a:lstStyle/>
          <a:p>
            <a:r>
              <a:rPr lang="de-DE" sz="1400" b="1" dirty="0" err="1"/>
              <a:t>Forscher:innenfrage</a:t>
            </a:r>
            <a:r>
              <a:rPr lang="de-DE" sz="1400" b="1" dirty="0"/>
              <a:t> 	</a:t>
            </a:r>
            <a:r>
              <a:rPr lang="de-DE" sz="1400" dirty="0"/>
              <a:t>(interessante Frage auswählen; z.B. Wie viele Kinder haben ein Haustier?)</a:t>
            </a:r>
          </a:p>
          <a:p>
            <a:r>
              <a:rPr lang="de-DE" sz="1400" b="1" dirty="0"/>
              <a:t>Daten		</a:t>
            </a:r>
            <a:r>
              <a:rPr lang="de-DE" sz="1400" dirty="0"/>
              <a:t>(passendes Merkmale auswählen; z.B. Haustier )</a:t>
            </a:r>
          </a:p>
          <a:p>
            <a:r>
              <a:rPr lang="de-DE" sz="1400" b="1" dirty="0"/>
              <a:t>Diagramme	</a:t>
            </a:r>
            <a:r>
              <a:rPr lang="de-DE" sz="1400" dirty="0"/>
              <a:t>(passende Darstellungsart auswählen; z.B. Säulendiagramm)</a:t>
            </a:r>
          </a:p>
          <a:p>
            <a:r>
              <a:rPr lang="de-DE" sz="1400" b="1" dirty="0"/>
              <a:t>Beschreibung</a:t>
            </a:r>
            <a:r>
              <a:rPr lang="de-DE" sz="1400" dirty="0"/>
              <a:t> 	(Beantwortung der </a:t>
            </a:r>
            <a:r>
              <a:rPr lang="de-DE" sz="1400" dirty="0" err="1"/>
              <a:t>Forscher:innenfrage</a:t>
            </a:r>
            <a:r>
              <a:rPr lang="de-DE" sz="1400" dirty="0"/>
              <a:t>; z.B. 504 Kinder besitzen min. ein Haustier.) </a:t>
            </a:r>
          </a:p>
        </p:txBody>
      </p:sp>
      <p:sp>
        <p:nvSpPr>
          <p:cNvPr id="5" name="Textplatzhalter 4">
            <a:extLst>
              <a:ext uri="{FF2B5EF4-FFF2-40B4-BE49-F238E27FC236}">
                <a16:creationId xmlns:a16="http://schemas.microsoft.com/office/drawing/2014/main" id="{8DC85B82-8EE9-A176-BAEF-CD33632BD0F7}"/>
              </a:ext>
            </a:extLst>
          </p:cNvPr>
          <p:cNvSpPr>
            <a:spLocks noGrp="1"/>
          </p:cNvSpPr>
          <p:nvPr>
            <p:ph type="body" sz="quarter" idx="14"/>
          </p:nvPr>
        </p:nvSpPr>
        <p:spPr/>
        <p:txBody>
          <a:bodyPr>
            <a:normAutofit fontScale="92500" lnSpcReduction="10000"/>
          </a:bodyPr>
          <a:lstStyle/>
          <a:p>
            <a:r>
              <a:rPr lang="de-DE" dirty="0"/>
              <a:t>Planen und erproben Sie eine Unterrichtsreihe zur Exploration des Datensatzes „</a:t>
            </a:r>
            <a:r>
              <a:rPr lang="de-DE" dirty="0" err="1"/>
              <a:t>Grundschüler:innen</a:t>
            </a:r>
            <a:r>
              <a:rPr lang="de-DE" dirty="0"/>
              <a:t> NRW 2017“ in Ihrer Klasse. Die Schrittfolge (Fragestellung, Daten, Diagramm, Beschreibung) kann dabei als Orientierung dienen.</a:t>
            </a:r>
          </a:p>
        </p:txBody>
      </p:sp>
      <p:sp>
        <p:nvSpPr>
          <p:cNvPr id="6" name="Titel 5">
            <a:extLst>
              <a:ext uri="{FF2B5EF4-FFF2-40B4-BE49-F238E27FC236}">
                <a16:creationId xmlns:a16="http://schemas.microsoft.com/office/drawing/2014/main" id="{D23F9337-C7FF-952E-A063-6D49E97F3992}"/>
              </a:ext>
            </a:extLst>
          </p:cNvPr>
          <p:cNvSpPr>
            <a:spLocks noGrp="1"/>
          </p:cNvSpPr>
          <p:nvPr>
            <p:ph type="title"/>
          </p:nvPr>
        </p:nvSpPr>
        <p:spPr/>
        <p:txBody>
          <a:bodyPr/>
          <a:lstStyle/>
          <a:p>
            <a:r>
              <a:rPr lang="de-DE" dirty="0"/>
              <a:t>Erprobungsauftrag</a:t>
            </a:r>
          </a:p>
        </p:txBody>
      </p:sp>
    </p:spTree>
    <p:extLst>
      <p:ext uri="{BB962C8B-B14F-4D97-AF65-F5344CB8AC3E}">
        <p14:creationId xmlns:p14="http://schemas.microsoft.com/office/powerpoint/2010/main" val="27452709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09889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7362</Words>
  <Application>Microsoft Macintosh PowerPoint</Application>
  <PresentationFormat>Bildschirmpräsentation (4:3)</PresentationFormat>
  <Paragraphs>1098</Paragraphs>
  <Slides>104</Slides>
  <Notes>43</Notes>
  <HiddenSlides>13</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104</vt:i4>
      </vt:variant>
    </vt:vector>
  </HeadingPairs>
  <TitlesOfParts>
    <vt:vector size="110" baseType="lpstr">
      <vt:lpstr>Arial</vt:lpstr>
      <vt:lpstr>Calibri</vt:lpstr>
      <vt:lpstr>Helvetica</vt:lpstr>
      <vt:lpstr>Helvetica Neue</vt:lpstr>
      <vt:lpstr>Times</vt:lpstr>
      <vt:lpstr>Office</vt:lpstr>
      <vt:lpstr>LERNEN MIT DIGITALEN MEDIEN</vt:lpstr>
      <vt:lpstr>PowerPoint-Präsentation</vt:lpstr>
      <vt:lpstr>PowerPoint-Präsentation</vt:lpstr>
      <vt:lpstr>Lernen mit digitalen Medien</vt:lpstr>
      <vt:lpstr>PowerPoint-Präsentation</vt:lpstr>
      <vt:lpstr>PowerPoint-Präsentation</vt:lpstr>
      <vt:lpstr>Gliederung</vt:lpstr>
      <vt:lpstr>Gliederung</vt:lpstr>
      <vt:lpstr>Hintergrundinfos</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Allgemeine Bemerkungen</vt:lpstr>
      <vt:lpstr>Hintergrundinfos</vt:lpstr>
      <vt:lpstr>Gliederung</vt:lpstr>
      <vt:lpstr>Arbeitsphase „Datenanalyse mit CODAP“</vt:lpstr>
      <vt:lpstr>Arbeitsphase „Datenanalyse mit CODAP“</vt:lpstr>
      <vt:lpstr>Arbeitsphase „Datenanalyse mit CODAP“</vt:lpstr>
      <vt:lpstr>Hintergrundinfos</vt:lpstr>
      <vt:lpstr>Arbeitsphase „Datenanalyse mit CODAP“</vt:lpstr>
      <vt:lpstr>Hintergrundinfos</vt:lpstr>
      <vt:lpstr>Arbeitsphase „Datenanalyse mit CODAP“</vt:lpstr>
      <vt:lpstr>Hintergrundinfos</vt:lpstr>
      <vt:lpstr>Arbeitsphase „Datenanalyse mit CODAP“</vt:lpstr>
      <vt:lpstr>Arbeitsphase „Datenanalyse mit CODAP“</vt:lpstr>
      <vt:lpstr>Gliederung</vt:lpstr>
      <vt:lpstr>Hintergrundinfos</vt:lpstr>
      <vt:lpstr>Datenanalyse-Zyklus</vt:lpstr>
      <vt:lpstr>Datenanalyse-Zyklus</vt:lpstr>
      <vt:lpstr>Datenanalyse-Zyklus</vt:lpstr>
      <vt:lpstr>Datenanalyse-Zyklus</vt:lpstr>
      <vt:lpstr>Datenanalyse-Zyklus</vt:lpstr>
      <vt:lpstr>Datenanalyse-Zyklus</vt:lpstr>
      <vt:lpstr>Hintergrundinfos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Datenanalyse-Zyklus</vt:lpstr>
      <vt:lpstr>Gliederung</vt:lpstr>
      <vt:lpstr>Hintergrundinfos</vt:lpstr>
      <vt:lpstr>Daten und Wahrscheinlichkeit</vt:lpstr>
      <vt:lpstr>Daten und Wahrscheinlichkeit</vt:lpstr>
      <vt:lpstr>Daten und Wahrscheinlichkeit</vt:lpstr>
      <vt:lpstr>Daten und Wahrscheinlichkeit</vt:lpstr>
      <vt:lpstr>Daten und Wahrscheinlichkeit</vt:lpstr>
      <vt:lpstr>Daten und Wahrscheinlichkeit</vt:lpstr>
      <vt:lpstr>Daten und Wahrscheinlichkeit</vt:lpstr>
      <vt:lpstr>Daten und Wahrscheinlichkeit</vt:lpstr>
      <vt:lpstr>Daten und Wahrscheinlichkeit</vt:lpstr>
      <vt:lpstr>Daten und Wahrscheinlichkeit</vt:lpstr>
      <vt:lpstr>Daten und Wahrscheinlichkeiten</vt:lpstr>
      <vt:lpstr>Hintergrundinfos</vt:lpstr>
      <vt:lpstr>Erprobungsauftrag</vt:lpstr>
      <vt:lpstr>PowerPoint-Präsentation</vt:lpstr>
      <vt:lpstr>PowerPoint-Präsentation</vt:lpstr>
      <vt:lpstr>PowerPoint-Präsentation</vt:lpstr>
      <vt:lpstr>Literaturverzeichnis</vt:lpstr>
      <vt:lpstr>Literaturverzeichnis</vt:lpstr>
      <vt:lpstr>Verwendetes Material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Joscha Müller-Späth</cp:lastModifiedBy>
  <cp:revision>224</cp:revision>
  <dcterms:created xsi:type="dcterms:W3CDTF">2021-10-04T08:50:15Z</dcterms:created>
  <dcterms:modified xsi:type="dcterms:W3CDTF">2023-09-06T11:08:14Z</dcterms:modified>
</cp:coreProperties>
</file>