
<file path=[Content_Types].xml><?xml version="1.0" encoding="utf-8"?>
<Types xmlns="http://schemas.openxmlformats.org/package/2006/content-types">
  <Default Extension="jpeg" ContentType="image/jpeg"/>
  <Default Extension="mov" ContentType="video/quicktime"/>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howSpecialPlsOnTitleSld="0" saveSubsetFonts="1" autoCompressPictures="0">
  <p:sldMasterIdLst>
    <p:sldMasterId id="2147483670" r:id="rId1"/>
  </p:sldMasterIdLst>
  <p:notesMasterIdLst>
    <p:notesMasterId r:id="rId58"/>
  </p:notesMasterIdLst>
  <p:handoutMasterIdLst>
    <p:handoutMasterId r:id="rId59"/>
  </p:handoutMasterIdLst>
  <p:sldIdLst>
    <p:sldId id="307" r:id="rId2"/>
    <p:sldId id="306" r:id="rId3"/>
    <p:sldId id="1522" r:id="rId4"/>
    <p:sldId id="446" r:id="rId5"/>
    <p:sldId id="3169" r:id="rId6"/>
    <p:sldId id="3170" r:id="rId7"/>
    <p:sldId id="3176" r:id="rId8"/>
    <p:sldId id="325" r:id="rId9"/>
    <p:sldId id="1523" r:id="rId10"/>
    <p:sldId id="385" r:id="rId11"/>
    <p:sldId id="386" r:id="rId12"/>
    <p:sldId id="387" r:id="rId13"/>
    <p:sldId id="310" r:id="rId14"/>
    <p:sldId id="463" r:id="rId15"/>
    <p:sldId id="3161" r:id="rId16"/>
    <p:sldId id="3171" r:id="rId17"/>
    <p:sldId id="1525" r:id="rId18"/>
    <p:sldId id="3131" r:id="rId19"/>
    <p:sldId id="3155" r:id="rId20"/>
    <p:sldId id="3156" r:id="rId21"/>
    <p:sldId id="1515" r:id="rId22"/>
    <p:sldId id="3162" r:id="rId23"/>
    <p:sldId id="3175" r:id="rId24"/>
    <p:sldId id="1527" r:id="rId25"/>
    <p:sldId id="1530" r:id="rId26"/>
    <p:sldId id="3132" r:id="rId27"/>
    <p:sldId id="3158" r:id="rId28"/>
    <p:sldId id="3159" r:id="rId29"/>
    <p:sldId id="3152" r:id="rId30"/>
    <p:sldId id="3165" r:id="rId31"/>
    <p:sldId id="3173" r:id="rId32"/>
    <p:sldId id="432" r:id="rId33"/>
    <p:sldId id="433" r:id="rId34"/>
    <p:sldId id="434" r:id="rId35"/>
    <p:sldId id="3154" r:id="rId36"/>
    <p:sldId id="3166" r:id="rId37"/>
    <p:sldId id="3168" r:id="rId38"/>
    <p:sldId id="3167" r:id="rId39"/>
    <p:sldId id="3174" r:id="rId40"/>
    <p:sldId id="405" r:id="rId41"/>
    <p:sldId id="406" r:id="rId42"/>
    <p:sldId id="393" r:id="rId43"/>
    <p:sldId id="411" r:id="rId44"/>
    <p:sldId id="470" r:id="rId45"/>
    <p:sldId id="471" r:id="rId46"/>
    <p:sldId id="472" r:id="rId47"/>
    <p:sldId id="413" r:id="rId48"/>
    <p:sldId id="467" r:id="rId49"/>
    <p:sldId id="428" r:id="rId50"/>
    <p:sldId id="429" r:id="rId51"/>
    <p:sldId id="430" r:id="rId52"/>
    <p:sldId id="316" r:id="rId53"/>
    <p:sldId id="3151" r:id="rId54"/>
    <p:sldId id="3177" r:id="rId55"/>
    <p:sldId id="460" r:id="rId56"/>
    <p:sldId id="3153"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27E8D4-C775-A3B2-9809-0232EAB68D3A}" name="Julia Westerhaus" initials="JW" userId="S::Julia.westerhaus@schulen-gelsenkirchen.de::63781bce-aa0e-4488-b927-d9a5702c4d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D87"/>
    <a:srgbClr val="D9D9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3" autoAdjust="0"/>
    <p:restoredTop sz="77746" autoAdjust="0"/>
  </p:normalViewPr>
  <p:slideViewPr>
    <p:cSldViewPr snapToGrid="0" snapToObjects="1">
      <p:cViewPr varScale="1">
        <p:scale>
          <a:sx n="90" d="100"/>
          <a:sy n="90" d="100"/>
        </p:scale>
        <p:origin x="1968" y="192"/>
      </p:cViewPr>
      <p:guideLst>
        <p:guide orient="horz" pos="2160"/>
        <p:guide pos="2880"/>
      </p:guideLst>
    </p:cSldViewPr>
  </p:slideViewPr>
  <p:outlineViewPr>
    <p:cViewPr>
      <p:scale>
        <a:sx n="33" d="100"/>
        <a:sy n="33" d="100"/>
      </p:scale>
      <p:origin x="0" y="-339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3" d="100"/>
          <a:sy n="93" d="100"/>
        </p:scale>
        <p:origin x="257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04.12.23</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04.12.23</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3968200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460548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Kernbotschaft soll die vorherigen Ausführungen zusammenfassen. </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618676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3654994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Kernbotschaft soll die vorherigen Ausführungen zusammenfassen. </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3957834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a:p>
        </p:txBody>
      </p:sp>
    </p:spTree>
    <p:extLst>
      <p:ext uri="{BB962C8B-B14F-4D97-AF65-F5344CB8AC3E}">
        <p14:creationId xmlns:p14="http://schemas.microsoft.com/office/powerpoint/2010/main" val="1355978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865077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41</a:t>
            </a:fld>
            <a:endParaRPr lang="de-DE"/>
          </a:p>
        </p:txBody>
      </p:sp>
    </p:spTree>
    <p:extLst>
      <p:ext uri="{BB962C8B-B14F-4D97-AF65-F5344CB8AC3E}">
        <p14:creationId xmlns:p14="http://schemas.microsoft.com/office/powerpoint/2010/main" val="3390699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58</a:t>
            </a:fld>
            <a:endParaRPr lang="de-DE"/>
          </a:p>
        </p:txBody>
      </p:sp>
    </p:spTree>
    <p:extLst>
      <p:ext uri="{BB962C8B-B14F-4D97-AF65-F5344CB8AC3E}">
        <p14:creationId xmlns:p14="http://schemas.microsoft.com/office/powerpoint/2010/main" val="3586941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1613347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327037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576098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Zugehörigkeit der Erklärung zu den Komponenten ist hier farblich markiert:</a:t>
            </a:r>
          </a:p>
          <a:p>
            <a:r>
              <a:rPr lang="de-DE" dirty="0"/>
              <a:t>Rot – Raumwahrnehmung</a:t>
            </a:r>
          </a:p>
          <a:p>
            <a:r>
              <a:rPr lang="de-DE" dirty="0"/>
              <a:t>Grün – Raumvorstellung</a:t>
            </a:r>
          </a:p>
          <a:p>
            <a:r>
              <a:rPr lang="de-DE" dirty="0"/>
              <a:t>Blau – räumliches Denken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701889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978426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467764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Kernbotschaft soll die vorherigen Ausführungen zusammenfassen. </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1659318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15322486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pikas.dzlm.de/" TargetMode="External"/><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E4CA37D-4AFF-CD40-9D00-226DBADC01D8}"/>
              </a:ext>
            </a:extLst>
          </p:cNvPr>
          <p:cNvPicPr>
            <a:picLocks/>
          </p:cNvPicPr>
          <p:nvPr userDrawn="1"/>
        </p:nvPicPr>
        <p:blipFill>
          <a:blip r:embed="rId2"/>
          <a:stretch>
            <a:fillRect/>
          </a:stretch>
        </p:blipFill>
        <p:spPr>
          <a:xfrm>
            <a:off x="-934848" y="1347370"/>
            <a:ext cx="108324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2225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8" name="Grafik 7">
            <a:extLst>
              <a:ext uri="{FF2B5EF4-FFF2-40B4-BE49-F238E27FC236}">
                <a16:creationId xmlns:a16="http://schemas.microsoft.com/office/drawing/2014/main" id="{36ED114E-39A2-B441-A495-D46442195B5F}"/>
              </a:ext>
            </a:extLst>
          </p:cNvPr>
          <p:cNvPicPr>
            <a:picLocks/>
          </p:cNvPicPr>
          <p:nvPr userDrawn="1"/>
        </p:nvPicPr>
        <p:blipFill>
          <a:blip r:embed="rId3"/>
          <a:stretch>
            <a:fillRect/>
          </a:stretch>
        </p:blipFill>
        <p:spPr>
          <a:xfrm>
            <a:off x="244032" y="159143"/>
            <a:ext cx="2725200" cy="1028778"/>
          </a:xfrm>
          <a:prstGeom prst="rect">
            <a:avLst/>
          </a:prstGeom>
        </p:spPr>
      </p:pic>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4"/>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5"/>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6"/>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8270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7"/>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8"/>
          <a:stretch>
            <a:fillRect/>
          </a:stretch>
        </p:blipFill>
        <p:spPr>
          <a:xfrm>
            <a:off x="5940771" y="6049009"/>
            <a:ext cx="1332960" cy="353896"/>
          </a:xfrm>
          <a:prstGeom prst="rect">
            <a:avLst/>
          </a:prstGeom>
        </p:spPr>
      </p:pic>
    </p:spTree>
    <p:extLst>
      <p:ext uri="{BB962C8B-B14F-4D97-AF65-F5344CB8AC3E}">
        <p14:creationId xmlns:p14="http://schemas.microsoft.com/office/powerpoint/2010/main" val="328957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SCHÜLERÄUSSERUNG</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4" name="Grafik 3">
            <a:extLst>
              <a:ext uri="{FF2B5EF4-FFF2-40B4-BE49-F238E27FC236}">
                <a16:creationId xmlns:a16="http://schemas.microsoft.com/office/drawing/2014/main" id="{5AFCF2FE-13ED-F74C-985D-EAE48DAAA334}"/>
              </a:ext>
            </a:extLst>
          </p:cNvPr>
          <p:cNvPicPr>
            <a:picLocks noChangeAspect="1"/>
          </p:cNvPicPr>
          <p:nvPr userDrawn="1"/>
        </p:nvPicPr>
        <p:blipFill>
          <a:blip r:embed="rId2"/>
          <a:stretch>
            <a:fillRect/>
          </a:stretch>
        </p:blipFill>
        <p:spPr>
          <a:xfrm>
            <a:off x="170314" y="314693"/>
            <a:ext cx="860400" cy="651868"/>
          </a:xfrm>
          <a:prstGeom prst="rect">
            <a:avLst/>
          </a:prstGeom>
        </p:spPr>
      </p:pic>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3"/>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BA89A204-260F-1C48-93C6-355672D9519C}" type="datetime6">
              <a:rPr lang="de-DE" smtClean="0"/>
              <a:t>Dezember 23</a:t>
            </a:fld>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634917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DA06E8E-8117-9C49-A340-82E8C0F48BD0}" type="datetime6">
              <a:rPr lang="de-DE" smtClean="0"/>
              <a:t>Dezember 23</a:t>
            </a:fld>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270220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28" name="Grafik 27">
            <a:extLst>
              <a:ext uri="{FF2B5EF4-FFF2-40B4-BE49-F238E27FC236}">
                <a16:creationId xmlns:a16="http://schemas.microsoft.com/office/drawing/2014/main"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BDD4876-6F03-AB4D-93EE-F3D3637EAFD0}" type="datetime6">
              <a:rPr lang="de-DE" smtClean="0"/>
              <a:t>Dezember 23</a:t>
            </a:fld>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768381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6" name="Grafik 15">
            <a:extLst>
              <a:ext uri="{FF2B5EF4-FFF2-40B4-BE49-F238E27FC236}">
                <a16:creationId xmlns:a16="http://schemas.microsoft.com/office/drawing/2014/main"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D58567C3-5752-3346-BA2D-4A1C7BD563DD}" type="datetime6">
              <a:rPr lang="de-DE" smtClean="0"/>
              <a:t>Dezember 23</a:t>
            </a:fld>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Dezember 23</a:t>
            </a:fld>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pic>
        <p:nvPicPr>
          <p:cNvPr id="6" name="Grafik 5">
            <a:extLst>
              <a:ext uri="{FF2B5EF4-FFF2-40B4-BE49-F238E27FC236}">
                <a16:creationId xmlns:a16="http://schemas.microsoft.com/office/drawing/2014/main" id="{FA154EBE-1580-AC49-9253-CA70C6E0B3F7}"/>
              </a:ext>
            </a:extLst>
          </p:cNvPr>
          <p:cNvPicPr>
            <a:picLocks noChangeAspect="1"/>
          </p:cNvPicPr>
          <p:nvPr userDrawn="1"/>
        </p:nvPicPr>
        <p:blipFill>
          <a:blip r:embed="rId3"/>
          <a:stretch>
            <a:fillRect/>
          </a:stretch>
        </p:blipFill>
        <p:spPr>
          <a:xfrm>
            <a:off x="566509" y="1260000"/>
            <a:ext cx="986824" cy="720000"/>
          </a:xfrm>
          <a:prstGeom prst="rect">
            <a:avLst/>
          </a:prstGeom>
        </p:spPr>
      </p:pic>
    </p:spTree>
    <p:extLst>
      <p:ext uri="{BB962C8B-B14F-4D97-AF65-F5344CB8AC3E}">
        <p14:creationId xmlns:p14="http://schemas.microsoft.com/office/powerpoint/2010/main" val="1163257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Dezember 23</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1378047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Dezember 23</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E7737460-B91D-5C42-89F7-0945271E58D3}"/>
              </a:ext>
            </a:extLst>
          </p:cNvPr>
          <p:cNvPicPr>
            <a:picLocks noChangeAspect="1"/>
          </p:cNvPicPr>
          <p:nvPr userDrawn="1"/>
        </p:nvPicPr>
        <p:blipFill>
          <a:blip r:embed="rId3"/>
          <a:stretch>
            <a:fillRect/>
          </a:stretch>
        </p:blipFill>
        <p:spPr>
          <a:xfrm>
            <a:off x="579600" y="1260000"/>
            <a:ext cx="997412" cy="720000"/>
          </a:xfrm>
          <a:prstGeom prst="rect">
            <a:avLst/>
          </a:prstGeom>
        </p:spPr>
      </p:pic>
    </p:spTree>
    <p:extLst>
      <p:ext uri="{BB962C8B-B14F-4D97-AF65-F5344CB8AC3E}">
        <p14:creationId xmlns:p14="http://schemas.microsoft.com/office/powerpoint/2010/main" val="3118220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Dezember 23</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351222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785211"/>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845745"/>
            <a:ext cx="7105899" cy="1321693"/>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95353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Dezember 23</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1692662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spTree>
    <p:extLst>
      <p:ext uri="{BB962C8B-B14F-4D97-AF65-F5344CB8AC3E}">
        <p14:creationId xmlns:p14="http://schemas.microsoft.com/office/powerpoint/2010/main" val="4172986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3" name="Grafik 12">
            <a:extLst>
              <a:ext uri="{FF2B5EF4-FFF2-40B4-BE49-F238E27FC236}">
                <a16:creationId xmlns:a16="http://schemas.microsoft.com/office/drawing/2014/main" id="{F36B75A0-10E2-E143-9B1E-B9FD57082D72}"/>
              </a:ext>
            </a:extLst>
          </p:cNvPr>
          <p:cNvPicPr>
            <a:picLocks/>
          </p:cNvPicPr>
          <p:nvPr userDrawn="1"/>
        </p:nvPicPr>
        <p:blipFill>
          <a:blip r:embed="rId2"/>
          <a:stretch>
            <a:fillRect/>
          </a:stretch>
        </p:blipFill>
        <p:spPr>
          <a:xfrm>
            <a:off x="244032" y="159143"/>
            <a:ext cx="2725200" cy="1028778"/>
          </a:xfrm>
          <a:prstGeom prst="rect">
            <a:avLst/>
          </a:prstGeom>
        </p:spPr>
      </p:pic>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3"/>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4"/>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5"/>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6"/>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7"/>
          <a:stretch>
            <a:fillRect/>
          </a:stretch>
        </p:blipFill>
        <p:spPr>
          <a:xfrm>
            <a:off x="5940771" y="6049009"/>
            <a:ext cx="1332960" cy="35389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entsprechende PIKAS-Seite, von 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2259282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4134837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9665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722435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izenz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id="{D4DB5A0E-D014-1A40-AF0A-3AA6B9A2E609}"/>
              </a:ext>
            </a:extLst>
          </p:cNvPr>
          <p:cNvSpPr txBox="1"/>
          <p:nvPr userDrawn="1"/>
        </p:nvSpPr>
        <p:spPr>
          <a:xfrm>
            <a:off x="1334171"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Dieses Material wurde vom PIKAS-Team für das Deutsche Zentrum für Lehrerbildung Mathematik (DZLM) konzipiert und kann unter der </a:t>
            </a:r>
            <a:r>
              <a:rPr lang="de-DE" sz="1400" i="1" dirty="0">
                <a:latin typeface="Arial" panose="020B0604020202020204" pitchFamily="34" charset="0"/>
                <a:cs typeface="Arial" panose="020B0604020202020204" pitchFamily="34" charset="0"/>
              </a:rPr>
              <a:t>Creative </a:t>
            </a:r>
            <a:r>
              <a:rPr lang="de-DE" sz="1400" i="1" dirty="0" err="1">
                <a:latin typeface="Arial" panose="020B0604020202020204" pitchFamily="34" charset="0"/>
                <a:cs typeface="Arial" panose="020B0604020202020204" pitchFamily="34" charset="0"/>
              </a:rPr>
              <a:t>Commons</a:t>
            </a:r>
            <a:r>
              <a:rPr lang="de-DE" sz="1400" i="1" dirty="0">
                <a:latin typeface="Arial" panose="020B0604020202020204" pitchFamily="34" charset="0"/>
                <a:cs typeface="Arial" panose="020B0604020202020204" pitchFamily="34" charset="0"/>
              </a:rPr>
              <a:t>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Das bedeutet: Alle Folien und Materialien können für Zwecke der Aus- und Fortbildung unter der Bedingung heruntergeladen, verändert und genutzt werden, dass alle Quellenangaben erhalten bleiben, PIKAS als Urheber genannt und das neu entstandene Material unter den gleichen Bedingungen weitergegeben wird.</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Weitere Hinweise und Informationen zu PIKAS finden Sie unter </a:t>
            </a:r>
            <a:r>
              <a:rPr lang="de-DE" sz="1400" dirty="0">
                <a:solidFill>
                  <a:srgbClr val="327D8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http://pikas.dzlm.de</a:t>
            </a:r>
            <a:r>
              <a:rPr lang="de-DE" sz="1400" dirty="0">
                <a:latin typeface="Arial" panose="020B0604020202020204" pitchFamily="34" charset="0"/>
                <a:cs typeface="Arial" panose="020B0604020202020204" pitchFamily="34" charset="0"/>
              </a:rPr>
              <a:t>.</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LIZENZBEDINGUNGEN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3"/>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4"/>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5"/>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1C3F6042-6791-B94A-B67D-4685231AF0D6}"/>
              </a:ext>
            </a:extLst>
          </p:cNvPr>
          <p:cNvPicPr>
            <a:picLocks/>
          </p:cNvPicPr>
          <p:nvPr userDrawn="1"/>
        </p:nvPicPr>
        <p:blipFill>
          <a:blip r:embed="rId6"/>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7"/>
          <a:stretch>
            <a:fillRect/>
          </a:stretch>
        </p:blipFill>
        <p:spPr>
          <a:xfrm>
            <a:off x="5940771" y="6049009"/>
            <a:ext cx="1332960" cy="353896"/>
          </a:xfrm>
          <a:prstGeom prst="rect">
            <a:avLst/>
          </a:prstGeom>
        </p:spPr>
      </p:pic>
      <p:pic>
        <p:nvPicPr>
          <p:cNvPr id="27" name="Grafik 26">
            <a:extLst>
              <a:ext uri="{FF2B5EF4-FFF2-40B4-BE49-F238E27FC236}">
                <a16:creationId xmlns:a16="http://schemas.microsoft.com/office/drawing/2014/main" id="{593A5677-D31C-0641-8744-9BBF3528CE8F}"/>
              </a:ext>
            </a:extLst>
          </p:cNvPr>
          <p:cNvPicPr>
            <a:picLocks/>
          </p:cNvPicPr>
          <p:nvPr userDrawn="1"/>
        </p:nvPicPr>
        <p:blipFill>
          <a:blip r:embed="rId8"/>
          <a:stretch>
            <a:fillRect/>
          </a:stretch>
        </p:blipFill>
        <p:spPr>
          <a:xfrm>
            <a:off x="121429" y="260617"/>
            <a:ext cx="855317" cy="732691"/>
          </a:xfrm>
          <a:prstGeom prst="rect">
            <a:avLst/>
          </a:prstGeom>
        </p:spPr>
      </p:pic>
    </p:spTree>
    <p:extLst>
      <p:ext uri="{BB962C8B-B14F-4D97-AF65-F5344CB8AC3E}">
        <p14:creationId xmlns:p14="http://schemas.microsoft.com/office/powerpoint/2010/main" val="2408110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Dezember 23</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24276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Dezember 23</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0" name="Rechteck 9">
            <a:extLst>
              <a:ext uri="{FF2B5EF4-FFF2-40B4-BE49-F238E27FC236}">
                <a16:creationId xmlns:a16="http://schemas.microsoft.com/office/drawing/2014/main" id="{B9D77E92-4377-134C-81A1-8ABE87FBCBF4}"/>
              </a:ext>
            </a:extLst>
          </p:cNvPr>
          <p:cNvSpPr/>
          <p:nvPr userDrawn="1"/>
        </p:nvSpPr>
        <p:spPr>
          <a:xfrm>
            <a:off x="5779101" y="1070264"/>
            <a:ext cx="3415097"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FORTBILDNER SICHTBAR, GGF. PRÜFEN.</a:t>
            </a: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3143068"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FORTBILDNER</a:t>
            </a:r>
            <a:endParaRPr lang="de-DE" dirty="0"/>
          </a:p>
        </p:txBody>
      </p:sp>
    </p:spTree>
    <p:extLst>
      <p:ext uri="{BB962C8B-B14F-4D97-AF65-F5344CB8AC3E}">
        <p14:creationId xmlns:p14="http://schemas.microsoft.com/office/powerpoint/2010/main" val="301817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Dezember 23</a:t>
            </a:fld>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695853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Dezember 23</a:t>
            </a:fld>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00881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3" name="Grafik 2">
            <a:extLst>
              <a:ext uri="{FF2B5EF4-FFF2-40B4-BE49-F238E27FC236}">
                <a16:creationId xmlns:a16="http://schemas.microsoft.com/office/drawing/2014/main"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3"/>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83E8B304-68C6-0A40-8C78-B0FD56C6F37F}" type="datetime6">
              <a:rPr lang="de-DE" smtClean="0"/>
              <a:t>Dezember 23</a:t>
            </a:fld>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6886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ktivitä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pic>
        <p:nvPicPr>
          <p:cNvPr id="24" name="Grafik 23">
            <a:extLst>
              <a:ext uri="{FF2B5EF4-FFF2-40B4-BE49-F238E27FC236}">
                <a16:creationId xmlns:a16="http://schemas.microsoft.com/office/drawing/2014/main" id="{1DB3719C-9636-1C4E-9D56-871FF59C3693}"/>
              </a:ext>
            </a:extLst>
          </p:cNvPr>
          <p:cNvPicPr>
            <a:picLocks/>
          </p:cNvPicPr>
          <p:nvPr userDrawn="1"/>
        </p:nvPicPr>
        <p:blipFill>
          <a:blip r:embed="rId3"/>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4D191A9C-4244-9645-9EE4-53FB687F3C4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Dezember 23</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586449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683" r:id="rId3"/>
    <p:sldLayoutId id="2147483684" r:id="rId4"/>
    <p:sldLayoutId id="2147483689" r:id="rId5"/>
    <p:sldLayoutId id="2147483686" r:id="rId6"/>
    <p:sldLayoutId id="2147483688" r:id="rId7"/>
    <p:sldLayoutId id="2147483661" r:id="rId8"/>
    <p:sldLayoutId id="2147483687" r:id="rId9"/>
    <p:sldLayoutId id="2147483666" r:id="rId10"/>
    <p:sldLayoutId id="2147483669" r:id="rId11"/>
    <p:sldLayoutId id="2147483652" r:id="rId12"/>
    <p:sldLayoutId id="2147483668" r:id="rId13"/>
    <p:sldLayoutId id="2147483690" r:id="rId14"/>
    <p:sldLayoutId id="2147483691" r:id="rId15"/>
    <p:sldLayoutId id="2147483692" r:id="rId16"/>
    <p:sldLayoutId id="2147483693" r:id="rId17"/>
    <p:sldLayoutId id="2147483694" r:id="rId18"/>
    <p:sldLayoutId id="2147483662" r:id="rId19"/>
    <p:sldLayoutId id="2147483695" r:id="rId20"/>
    <p:sldLayoutId id="2147483696" r:id="rId21"/>
    <p:sldLayoutId id="2147483697" r:id="rId22"/>
    <p:sldLayoutId id="2147483698" r:id="rId23"/>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2.MP3"/><Relationship Id="rId7" Type="http://schemas.openxmlformats.org/officeDocument/2006/relationships/slideLayout" Target="../slideLayouts/slideLayout10.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hyperlink" Target="https://pikas-digi.dzlm.de/node/115" TargetMode="External"/><Relationship Id="rId2" Type="http://schemas.openxmlformats.org/officeDocument/2006/relationships/hyperlink" Target="https://pikas.dzlm.de/node/1541" TargetMode="External"/><Relationship Id="rId1" Type="http://schemas.openxmlformats.org/officeDocument/2006/relationships/slideLayout" Target="../slideLayouts/slideLayout6.xml"/><Relationship Id="rId5" Type="http://schemas.openxmlformats.org/officeDocument/2006/relationships/hyperlink" Target="https://primakom.dzlm.de/node/342" TargetMode="External"/><Relationship Id="rId4" Type="http://schemas.openxmlformats.org/officeDocument/2006/relationships/hyperlink" Target="https://pikas-kompakt.dzlm.de/node/38"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apps.apple.com/de/app/klipp-klapp/id1157365733"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apps.apple.com/de/app/kl&#246;tzchen/id1027746349"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LERNEN MIT DIGITALEN MEDIEN</a:t>
            </a:r>
          </a:p>
        </p:txBody>
      </p:sp>
      <p:sp>
        <p:nvSpPr>
          <p:cNvPr id="6" name="Untertitel 5">
            <a:extLst>
              <a:ext uri="{FF2B5EF4-FFF2-40B4-BE49-F238E27FC236}">
                <a16:creationId xmlns:a16="http://schemas.microsoft.com/office/drawing/2014/main" id="{4A4663B4-AEDF-463A-BFF9-CB77EEC4562D}"/>
              </a:ext>
            </a:extLst>
          </p:cNvPr>
          <p:cNvSpPr>
            <a:spLocks noGrp="1"/>
          </p:cNvSpPr>
          <p:nvPr>
            <p:ph type="subTitle" idx="1"/>
          </p:nvPr>
        </p:nvSpPr>
        <p:spPr/>
        <p:txBody>
          <a:bodyPr/>
          <a:lstStyle/>
          <a:p>
            <a:r>
              <a:rPr lang="de-DE" sz="2400" dirty="0"/>
              <a:t>Geometrie lernen</a:t>
            </a:r>
            <a:r>
              <a:rPr lang="de-DE" dirty="0"/>
              <a:t> digital unterstützen</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BCDFE-7791-1649-AC08-D1F94A4A8287}"/>
              </a:ext>
            </a:extLst>
          </p:cNvPr>
          <p:cNvSpPr>
            <a:spLocks noGrp="1"/>
          </p:cNvSpPr>
          <p:nvPr>
            <p:ph type="title"/>
          </p:nvPr>
        </p:nvSpPr>
        <p:spPr>
          <a:xfrm>
            <a:off x="1096423" y="382774"/>
            <a:ext cx="8047577" cy="603704"/>
          </a:xfrm>
        </p:spPr>
        <p:txBody>
          <a:bodyPr anchor="ctr">
            <a:noAutofit/>
          </a:bodyPr>
          <a:lstStyle/>
          <a:p>
            <a:r>
              <a:rPr lang="de-DE" sz="2400" dirty="0"/>
              <a:t>2. Grundlegende Überlegungen zum Geometrielernen</a:t>
            </a:r>
          </a:p>
        </p:txBody>
      </p:sp>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a:xfrm>
            <a:off x="891478" y="1060286"/>
            <a:ext cx="7009509" cy="445628"/>
          </a:xfrm>
        </p:spPr>
        <p:txBody>
          <a:bodyPr/>
          <a:lstStyle/>
          <a:p>
            <a:r>
              <a:rPr lang="de-DE" sz="2000" dirty="0"/>
              <a:t>RÄUMLICHES VORSTELLUNGSVERMÖGEN</a:t>
            </a:r>
          </a:p>
        </p:txBody>
      </p:sp>
      <p:sp>
        <p:nvSpPr>
          <p:cNvPr id="4" name="Inhaltsplatzhalter 3">
            <a:extLst>
              <a:ext uri="{FF2B5EF4-FFF2-40B4-BE49-F238E27FC236}">
                <a16:creationId xmlns:a16="http://schemas.microsoft.com/office/drawing/2014/main" id="{A19C9731-DB62-DE4E-85AE-D10C24088BC6}"/>
              </a:ext>
            </a:extLst>
          </p:cNvPr>
          <p:cNvSpPr>
            <a:spLocks noGrp="1"/>
          </p:cNvSpPr>
          <p:nvPr>
            <p:ph idx="1"/>
          </p:nvPr>
        </p:nvSpPr>
        <p:spPr>
          <a:xfrm>
            <a:off x="891478" y="2582373"/>
            <a:ext cx="7419084" cy="2080151"/>
          </a:xfrm>
        </p:spPr>
        <p:txBody>
          <a:bodyPr/>
          <a:lstStyle/>
          <a:p>
            <a:r>
              <a:rPr lang="de-DE" dirty="0"/>
              <a:t>Räumliches Vorstellungsvermögen umfasst 3 Komponenten:</a:t>
            </a:r>
          </a:p>
          <a:p>
            <a:pPr marL="514350" lvl="1" indent="-342900">
              <a:lnSpc>
                <a:spcPct val="100000"/>
              </a:lnSpc>
              <a:buFont typeface="+mj-lt"/>
              <a:buAutoNum type="arabicParenR"/>
            </a:pPr>
            <a:r>
              <a:rPr lang="de-DE" sz="1800" dirty="0"/>
              <a:t>Raumwahrnehmung</a:t>
            </a:r>
          </a:p>
          <a:p>
            <a:pPr marL="514350" lvl="1" indent="-342900">
              <a:lnSpc>
                <a:spcPct val="100000"/>
              </a:lnSpc>
              <a:buFont typeface="+mj-lt"/>
              <a:buAutoNum type="arabicParenR"/>
            </a:pPr>
            <a:r>
              <a:rPr lang="de-DE" sz="1800" dirty="0"/>
              <a:t>Raumvorstellung</a:t>
            </a:r>
          </a:p>
          <a:p>
            <a:pPr marL="514350" lvl="1" indent="-342900">
              <a:lnSpc>
                <a:spcPct val="100000"/>
              </a:lnSpc>
              <a:buFont typeface="+mj-lt"/>
              <a:buAutoNum type="arabicParenR"/>
            </a:pPr>
            <a:r>
              <a:rPr lang="de-DE" sz="1800" dirty="0"/>
              <a:t>Räumliches Denken</a:t>
            </a:r>
          </a:p>
          <a:p>
            <a:r>
              <a:rPr lang="de-DE" dirty="0"/>
              <a:t>Räumliches Vorstellungsvermögen ist </a:t>
            </a:r>
            <a:r>
              <a:rPr lang="de-DE" dirty="0">
                <a:solidFill>
                  <a:srgbClr val="327D87"/>
                </a:solidFill>
              </a:rPr>
              <a:t>kein </a:t>
            </a:r>
            <a:r>
              <a:rPr lang="de-DE" dirty="0"/>
              <a:t>Abspeichern und Abrufen von Bildern</a:t>
            </a:r>
          </a:p>
          <a:p>
            <a:r>
              <a:rPr lang="de-DE" dirty="0"/>
              <a:t>Zusätzlich ist notwendig, mit ihnen </a:t>
            </a:r>
            <a:r>
              <a:rPr lang="de-DE" dirty="0">
                <a:solidFill>
                  <a:srgbClr val="327D87"/>
                </a:solidFill>
              </a:rPr>
              <a:t>in der Vorstellung</a:t>
            </a:r>
            <a:r>
              <a:rPr lang="de-DE" dirty="0"/>
              <a:t> operieren zu können</a:t>
            </a:r>
          </a:p>
          <a:p>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
        <p:nvSpPr>
          <p:cNvPr id="7" name="Textfeld 6">
            <a:extLst>
              <a:ext uri="{FF2B5EF4-FFF2-40B4-BE49-F238E27FC236}">
                <a16:creationId xmlns:a16="http://schemas.microsoft.com/office/drawing/2014/main" id="{5F04042C-7E51-4262-92AD-2136FDF1EBB2}"/>
              </a:ext>
            </a:extLst>
          </p:cNvPr>
          <p:cNvSpPr txBox="1"/>
          <p:nvPr/>
        </p:nvSpPr>
        <p:spPr>
          <a:xfrm>
            <a:off x="891478" y="1729529"/>
            <a:ext cx="7419084" cy="646331"/>
          </a:xfrm>
          <a:prstGeom prst="rect">
            <a:avLst/>
          </a:prstGeom>
          <a:noFill/>
          <a:ln>
            <a:solidFill>
              <a:srgbClr val="327D87"/>
            </a:solidFill>
          </a:ln>
        </p:spPr>
        <p:txBody>
          <a:bodyPr wrap="square" rtlCol="0">
            <a:spAutoFit/>
          </a:bodyPr>
          <a:lstStyle/>
          <a:p>
            <a:pPr algn="ctr"/>
            <a:r>
              <a:rPr lang="de-DE" dirty="0">
                <a:latin typeface="Arial" panose="020B0604020202020204" pitchFamily="34" charset="0"/>
                <a:cs typeface="Arial" panose="020B0604020202020204" pitchFamily="34" charset="0"/>
              </a:rPr>
              <a:t>Entwicklung von räumlichen Vorstellungsvermögen als zentrale Aufgabe im Mathematikunterricht der Grundschule</a:t>
            </a:r>
          </a:p>
        </p:txBody>
      </p:sp>
      <p:sp>
        <p:nvSpPr>
          <p:cNvPr id="8" name="Textfeld 7">
            <a:extLst>
              <a:ext uri="{FF2B5EF4-FFF2-40B4-BE49-F238E27FC236}">
                <a16:creationId xmlns:a16="http://schemas.microsoft.com/office/drawing/2014/main" id="{BFA7F7B6-BF31-4B79-B97D-31DB19D9D332}"/>
              </a:ext>
            </a:extLst>
          </p:cNvPr>
          <p:cNvSpPr txBox="1"/>
          <p:nvPr/>
        </p:nvSpPr>
        <p:spPr>
          <a:xfrm>
            <a:off x="3906982" y="5798358"/>
            <a:ext cx="5091476" cy="276999"/>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(Radatz &amp; </a:t>
            </a:r>
            <a:r>
              <a:rPr lang="de-DE" sz="1200" dirty="0" err="1">
                <a:latin typeface="Arial" panose="020B0604020202020204" pitchFamily="34" charset="0"/>
                <a:cs typeface="Arial" panose="020B0604020202020204" pitchFamily="34" charset="0"/>
              </a:rPr>
              <a:t>Rickmeyer</a:t>
            </a:r>
            <a:r>
              <a:rPr lang="de-DE" sz="1200" dirty="0">
                <a:latin typeface="Arial" panose="020B0604020202020204" pitchFamily="34" charset="0"/>
                <a:cs typeface="Arial" panose="020B0604020202020204" pitchFamily="34" charset="0"/>
              </a:rPr>
              <a:t>, 1992; </a:t>
            </a:r>
            <a:r>
              <a:rPr lang="de-DE" sz="1200" dirty="0" err="1">
                <a:latin typeface="Arial" panose="020B0604020202020204" pitchFamily="34" charset="0"/>
                <a:cs typeface="Arial" panose="020B0604020202020204" pitchFamily="34" charset="0"/>
              </a:rPr>
              <a:t>Besuden</a:t>
            </a:r>
            <a:r>
              <a:rPr lang="de-DE" sz="1200" dirty="0">
                <a:latin typeface="Arial" panose="020B0604020202020204" pitchFamily="34" charset="0"/>
                <a:cs typeface="Arial" panose="020B0604020202020204" pitchFamily="34" charset="0"/>
              </a:rPr>
              <a:t>, 1980; Selter &amp; </a:t>
            </a:r>
            <a:r>
              <a:rPr lang="de-DE" sz="1200" dirty="0" err="1">
                <a:latin typeface="Arial" panose="020B0604020202020204" pitchFamily="34" charset="0"/>
                <a:cs typeface="Arial" panose="020B0604020202020204" pitchFamily="34" charset="0"/>
              </a:rPr>
              <a:t>Zannetin</a:t>
            </a:r>
            <a:r>
              <a:rPr lang="de-DE" sz="1200" dirty="0">
                <a:latin typeface="Arial" panose="020B0604020202020204" pitchFamily="34" charset="0"/>
                <a:cs typeface="Arial" panose="020B0604020202020204" pitchFamily="34" charset="0"/>
              </a:rPr>
              <a:t>, 2018)</a:t>
            </a:r>
          </a:p>
        </p:txBody>
      </p:sp>
    </p:spTree>
    <p:extLst>
      <p:ext uri="{BB962C8B-B14F-4D97-AF65-F5344CB8AC3E}">
        <p14:creationId xmlns:p14="http://schemas.microsoft.com/office/powerpoint/2010/main" val="25851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BCDFE-7791-1649-AC08-D1F94A4A8287}"/>
              </a:ext>
            </a:extLst>
          </p:cNvPr>
          <p:cNvSpPr>
            <a:spLocks noGrp="1"/>
          </p:cNvSpPr>
          <p:nvPr>
            <p:ph type="title"/>
          </p:nvPr>
        </p:nvSpPr>
        <p:spPr>
          <a:xfrm>
            <a:off x="1096423" y="382774"/>
            <a:ext cx="8147938" cy="603704"/>
          </a:xfrm>
        </p:spPr>
        <p:txBody>
          <a:bodyPr anchor="ctr">
            <a:normAutofit/>
          </a:bodyPr>
          <a:lstStyle/>
          <a:p>
            <a:r>
              <a:rPr lang="de-DE" sz="2400" dirty="0"/>
              <a:t>2. Grundlegende Überlegungen zum Geometrielernen</a:t>
            </a:r>
          </a:p>
        </p:txBody>
      </p:sp>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p:txBody>
          <a:bodyPr/>
          <a:lstStyle/>
          <a:p>
            <a:r>
              <a:rPr lang="de-DE" sz="2000" dirty="0"/>
              <a:t>RÄUMLICHES VORSTELLUNGSVERMÖGEN</a:t>
            </a:r>
          </a:p>
        </p:txBody>
      </p:sp>
      <p:sp>
        <p:nvSpPr>
          <p:cNvPr id="4" name="Inhaltsplatzhalter 3">
            <a:extLst>
              <a:ext uri="{FF2B5EF4-FFF2-40B4-BE49-F238E27FC236}">
                <a16:creationId xmlns:a16="http://schemas.microsoft.com/office/drawing/2014/main" id="{A19C9731-DB62-DE4E-85AE-D10C24088BC6}"/>
              </a:ext>
            </a:extLst>
          </p:cNvPr>
          <p:cNvSpPr>
            <a:spLocks noGrp="1"/>
          </p:cNvSpPr>
          <p:nvPr>
            <p:ph idx="1"/>
          </p:nvPr>
        </p:nvSpPr>
        <p:spPr>
          <a:xfrm>
            <a:off x="1096423" y="1863001"/>
            <a:ext cx="7419084" cy="4342849"/>
          </a:xfrm>
        </p:spPr>
        <p:txBody>
          <a:bodyPr/>
          <a:lstStyle/>
          <a:p>
            <a:pPr marL="0" indent="0">
              <a:buNone/>
            </a:pPr>
            <a:r>
              <a:rPr lang="de-DE" sz="2000" dirty="0"/>
              <a:t>Raumwahrnehmung</a:t>
            </a:r>
            <a:r>
              <a:rPr lang="de-DE" dirty="0"/>
              <a:t>:</a:t>
            </a:r>
          </a:p>
          <a:p>
            <a:pPr marL="171450" lvl="1">
              <a:lnSpc>
                <a:spcPct val="100000"/>
              </a:lnSpc>
            </a:pPr>
            <a:r>
              <a:rPr lang="de-DE" sz="1800" dirty="0"/>
              <a:t>Wahrnehmung </a:t>
            </a:r>
            <a:r>
              <a:rPr lang="de-DE" sz="1800" dirty="0">
                <a:solidFill>
                  <a:srgbClr val="327D87"/>
                </a:solidFill>
              </a:rPr>
              <a:t>konkret vorhandener </a:t>
            </a:r>
            <a:r>
              <a:rPr lang="de-DE" sz="1800" dirty="0"/>
              <a:t>Objekte, Handlungen, Situationen, Merkmale, …</a:t>
            </a:r>
            <a:br>
              <a:rPr lang="de-DE" sz="1800" dirty="0"/>
            </a:br>
            <a:r>
              <a:rPr lang="de-DE" sz="1800" dirty="0"/>
              <a:t>Mentale Anstrengung: Wahrnehmung, Analyse &amp; Interpretation des Wahrgenommenen</a:t>
            </a:r>
          </a:p>
          <a:p>
            <a:pPr marL="0" indent="0">
              <a:lnSpc>
                <a:spcPct val="100000"/>
              </a:lnSpc>
              <a:buNone/>
            </a:pPr>
            <a:endParaRPr lang="de-DE" dirty="0"/>
          </a:p>
          <a:p>
            <a:pPr marL="0" indent="0">
              <a:buNone/>
            </a:pPr>
            <a:r>
              <a:rPr lang="de-DE" sz="2000" dirty="0"/>
              <a:t>Raumvorstellung:</a:t>
            </a:r>
          </a:p>
          <a:p>
            <a:pPr marL="171450" lvl="1">
              <a:lnSpc>
                <a:spcPct val="100000"/>
              </a:lnSpc>
            </a:pPr>
            <a:r>
              <a:rPr lang="de-DE" sz="1800" dirty="0"/>
              <a:t>Mentales Reproduzieren </a:t>
            </a:r>
            <a:r>
              <a:rPr lang="de-DE" sz="1800" dirty="0">
                <a:solidFill>
                  <a:srgbClr val="327D87"/>
                </a:solidFill>
              </a:rPr>
              <a:t>nicht mehr vorhandener </a:t>
            </a:r>
            <a:r>
              <a:rPr lang="de-DE" sz="1800" dirty="0"/>
              <a:t>Objekte, Handlungen, Situationen, Merkmale, …</a:t>
            </a:r>
            <a:br>
              <a:rPr lang="de-DE" sz="1800" dirty="0"/>
            </a:br>
            <a:r>
              <a:rPr lang="de-DE" sz="1800" dirty="0"/>
              <a:t>Mentale Anstrengung: Mentale Reproduktion, Analyse &amp; Interpretation des mental Reproduzierten</a:t>
            </a:r>
          </a:p>
          <a:p>
            <a:pPr marL="0" indent="0">
              <a:buNone/>
            </a:pPr>
            <a:endParaRPr lang="de-DE" dirty="0"/>
          </a:p>
          <a:p>
            <a:pPr marL="0" indent="0">
              <a:buNone/>
            </a:pPr>
            <a:endParaRPr lang="de-DE" dirty="0"/>
          </a:p>
          <a:p>
            <a:pPr marL="0" indent="0">
              <a:buNone/>
            </a:pPr>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7" name="(pikas.dzlm.de)">
            <a:extLst>
              <a:ext uri="{FF2B5EF4-FFF2-40B4-BE49-F238E27FC236}">
                <a16:creationId xmlns:a16="http://schemas.microsoft.com/office/drawing/2014/main" id="{DCC676D1-1576-4EF8-A435-5E0C856232B2}"/>
              </a:ext>
            </a:extLst>
          </p:cNvPr>
          <p:cNvSpPr txBox="1"/>
          <p:nvPr/>
        </p:nvSpPr>
        <p:spPr>
          <a:xfrm>
            <a:off x="6436412" y="5841403"/>
            <a:ext cx="2079095"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r">
              <a:defRPr sz="2400">
                <a:solidFill>
                  <a:srgbClr val="000000"/>
                </a:solidFill>
                <a:latin typeface="Gill Sans MT"/>
                <a:ea typeface="Gill Sans MT"/>
                <a:cs typeface="Gill Sans MT"/>
                <a:sym typeface="Gill Sans MT"/>
              </a:defRPr>
            </a:pPr>
            <a:r>
              <a:rPr lang="de-DE" sz="1200" dirty="0">
                <a:latin typeface="Arial" panose="020B0604020202020204" pitchFamily="34" charset="0"/>
                <a:cs typeface="Arial" panose="020B0604020202020204" pitchFamily="34" charset="0"/>
              </a:rPr>
              <a:t>(PIKAS kompakt, o.J.)</a:t>
            </a:r>
            <a:endParaRP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66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BCDFE-7791-1649-AC08-D1F94A4A8287}"/>
              </a:ext>
            </a:extLst>
          </p:cNvPr>
          <p:cNvSpPr>
            <a:spLocks noGrp="1"/>
          </p:cNvSpPr>
          <p:nvPr>
            <p:ph type="title"/>
          </p:nvPr>
        </p:nvSpPr>
        <p:spPr>
          <a:xfrm>
            <a:off x="1096423" y="382774"/>
            <a:ext cx="7958367" cy="603704"/>
          </a:xfrm>
        </p:spPr>
        <p:txBody>
          <a:bodyPr anchor="ctr">
            <a:noAutofit/>
          </a:bodyPr>
          <a:lstStyle/>
          <a:p>
            <a:r>
              <a:rPr lang="de-DE" sz="2400" dirty="0"/>
              <a:t>2. Grundlegende Überlegungen zum Geometrielernen</a:t>
            </a:r>
          </a:p>
        </p:txBody>
      </p:sp>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p:txBody>
          <a:bodyPr/>
          <a:lstStyle/>
          <a:p>
            <a:r>
              <a:rPr lang="de-DE" sz="2000" dirty="0"/>
              <a:t>RÄUMLICHES VORSTELLUNGSVERMÖGEN</a:t>
            </a:r>
          </a:p>
        </p:txBody>
      </p:sp>
      <p:sp>
        <p:nvSpPr>
          <p:cNvPr id="4" name="Inhaltsplatzhalter 3">
            <a:extLst>
              <a:ext uri="{FF2B5EF4-FFF2-40B4-BE49-F238E27FC236}">
                <a16:creationId xmlns:a16="http://schemas.microsoft.com/office/drawing/2014/main" id="{A19C9731-DB62-DE4E-85AE-D10C24088BC6}"/>
              </a:ext>
            </a:extLst>
          </p:cNvPr>
          <p:cNvSpPr>
            <a:spLocks noGrp="1"/>
          </p:cNvSpPr>
          <p:nvPr>
            <p:ph idx="1"/>
          </p:nvPr>
        </p:nvSpPr>
        <p:spPr>
          <a:xfrm>
            <a:off x="1096423" y="1847761"/>
            <a:ext cx="7419084" cy="4342849"/>
          </a:xfrm>
        </p:spPr>
        <p:txBody>
          <a:bodyPr/>
          <a:lstStyle/>
          <a:p>
            <a:pPr marL="0" indent="0">
              <a:buNone/>
            </a:pPr>
            <a:r>
              <a:rPr lang="de-DE" sz="2000" dirty="0"/>
              <a:t>Räumliches Denken:</a:t>
            </a:r>
          </a:p>
          <a:p>
            <a:pPr marL="171450" lvl="1">
              <a:lnSpc>
                <a:spcPct val="100000"/>
              </a:lnSpc>
            </a:pPr>
            <a:r>
              <a:rPr lang="de-DE" sz="1800" dirty="0"/>
              <a:t>Mentales Operieren mit </a:t>
            </a:r>
            <a:r>
              <a:rPr lang="de-DE" sz="1800" dirty="0">
                <a:solidFill>
                  <a:srgbClr val="327D87"/>
                </a:solidFill>
              </a:rPr>
              <a:t>nicht mehr vorhandenen </a:t>
            </a:r>
            <a:r>
              <a:rPr lang="de-DE" sz="1800" dirty="0"/>
              <a:t>Objekten, Handlungen, Situationen, Merkmalen, …</a:t>
            </a:r>
            <a:br>
              <a:rPr lang="de-DE" sz="1800" dirty="0"/>
            </a:br>
            <a:r>
              <a:rPr lang="de-DE" sz="1800" dirty="0"/>
              <a:t>Mentale Anstrengung: Mentales Handeln, Analyse &amp; Interpretation der mentalen Handlung.</a:t>
            </a:r>
          </a:p>
          <a:p>
            <a:pPr marL="0" indent="0">
              <a:buNone/>
            </a:pPr>
            <a:endParaRPr lang="de-DE" dirty="0"/>
          </a:p>
          <a:p>
            <a:pPr marL="0" indent="0">
              <a:buNone/>
            </a:pPr>
            <a:endParaRPr lang="de-DE" dirty="0"/>
          </a:p>
          <a:p>
            <a:pPr marL="0" indent="0">
              <a:buNone/>
            </a:pPr>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14</a:t>
            </a:fld>
            <a:endParaRPr lang="de-DE" dirty="0"/>
          </a:p>
        </p:txBody>
      </p:sp>
      <p:sp>
        <p:nvSpPr>
          <p:cNvPr id="7" name="(pikas.dzlm.de)">
            <a:extLst>
              <a:ext uri="{FF2B5EF4-FFF2-40B4-BE49-F238E27FC236}">
                <a16:creationId xmlns:a16="http://schemas.microsoft.com/office/drawing/2014/main" id="{7D888A2A-1F70-44EE-A045-27FD2D4F8FB0}"/>
              </a:ext>
            </a:extLst>
          </p:cNvPr>
          <p:cNvSpPr txBox="1"/>
          <p:nvPr/>
        </p:nvSpPr>
        <p:spPr>
          <a:xfrm>
            <a:off x="6436412" y="5697774"/>
            <a:ext cx="2079095"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r">
              <a:defRPr sz="2400">
                <a:solidFill>
                  <a:srgbClr val="000000"/>
                </a:solidFill>
                <a:latin typeface="Gill Sans MT"/>
                <a:ea typeface="Gill Sans MT"/>
                <a:cs typeface="Gill Sans MT"/>
                <a:sym typeface="Gill Sans MT"/>
              </a:defRPr>
            </a:pPr>
            <a:r>
              <a:rPr lang="de-DE" sz="1200" dirty="0">
                <a:latin typeface="Arial" panose="020B0604020202020204" pitchFamily="34" charset="0"/>
                <a:cs typeface="Arial" panose="020B0604020202020204" pitchFamily="34" charset="0"/>
              </a:rPr>
              <a:t>(PIKAS kompakt, o.J.)</a:t>
            </a:r>
          </a:p>
        </p:txBody>
      </p:sp>
    </p:spTree>
    <p:extLst>
      <p:ext uri="{BB962C8B-B14F-4D97-AF65-F5344CB8AC3E}">
        <p14:creationId xmlns:p14="http://schemas.microsoft.com/office/powerpoint/2010/main" val="179354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1EC37-268F-554F-9A13-D7EFAEFE5691}"/>
              </a:ext>
            </a:extLst>
          </p:cNvPr>
          <p:cNvSpPr>
            <a:spLocks noGrp="1"/>
          </p:cNvSpPr>
          <p:nvPr>
            <p:ph type="title"/>
          </p:nvPr>
        </p:nvSpPr>
        <p:spPr>
          <a:xfrm>
            <a:off x="1096423" y="382774"/>
            <a:ext cx="7942069" cy="603704"/>
          </a:xfrm>
        </p:spPr>
        <p:txBody>
          <a:bodyPr anchor="ctr">
            <a:noAutofit/>
          </a:bodyPr>
          <a:lstStyle/>
          <a:p>
            <a:r>
              <a:rPr lang="de-DE" sz="2400" dirty="0"/>
              <a:t>2. Grundlegende Überlegungen zum Geometrielernen</a:t>
            </a:r>
          </a:p>
        </p:txBody>
      </p:sp>
      <p:sp>
        <p:nvSpPr>
          <p:cNvPr id="3" name="Textplatzhalter 2">
            <a:extLst>
              <a:ext uri="{FF2B5EF4-FFF2-40B4-BE49-F238E27FC236}">
                <a16:creationId xmlns:a16="http://schemas.microsoft.com/office/drawing/2014/main" id="{A1CE1F48-40CC-4E4E-B762-6B10B4570DDF}"/>
              </a:ext>
            </a:extLst>
          </p:cNvPr>
          <p:cNvSpPr>
            <a:spLocks noGrp="1"/>
          </p:cNvSpPr>
          <p:nvPr>
            <p:ph type="body" sz="quarter" idx="13"/>
          </p:nvPr>
        </p:nvSpPr>
        <p:spPr>
          <a:xfrm>
            <a:off x="1763316" y="5645303"/>
            <a:ext cx="6438900" cy="452438"/>
          </a:xfrm>
        </p:spPr>
        <p:txBody>
          <a:bodyPr/>
          <a:lstStyle/>
          <a:p>
            <a:r>
              <a:rPr lang="de-DE" b="0" dirty="0"/>
              <a:t>(Maier, 1999)</a:t>
            </a:r>
          </a:p>
        </p:txBody>
      </p:sp>
      <p:sp>
        <p:nvSpPr>
          <p:cNvPr id="4" name="Textplatzhalter 3">
            <a:extLst>
              <a:ext uri="{FF2B5EF4-FFF2-40B4-BE49-F238E27FC236}">
                <a16:creationId xmlns:a16="http://schemas.microsoft.com/office/drawing/2014/main" id="{EB076FEB-8A52-5142-9D2F-BF522761AC47}"/>
              </a:ext>
            </a:extLst>
          </p:cNvPr>
          <p:cNvSpPr>
            <a:spLocks noGrp="1"/>
          </p:cNvSpPr>
          <p:nvPr>
            <p:ph type="body" sz="quarter" idx="14"/>
          </p:nvPr>
        </p:nvSpPr>
        <p:spPr>
          <a:xfrm>
            <a:off x="1667032" y="1751507"/>
            <a:ext cx="6438900" cy="3822192"/>
          </a:xfrm>
        </p:spPr>
        <p:txBody>
          <a:bodyPr>
            <a:noAutofit/>
          </a:bodyPr>
          <a:lstStyle/>
          <a:p>
            <a:pPr>
              <a:lnSpc>
                <a:spcPct val="100000"/>
              </a:lnSpc>
            </a:pPr>
            <a:r>
              <a:rPr lang="de-DE" sz="1600" dirty="0"/>
              <a:t>„Anschaulich kann Raumvorstellung umschrieben werden als die Fähigkeit, in der Vorstellung räumlich zu sehen und räumlich zu denken. </a:t>
            </a:r>
            <a:br>
              <a:rPr lang="de-DE" sz="1600" dirty="0"/>
            </a:br>
            <a:r>
              <a:rPr lang="de-DE" sz="1600" dirty="0"/>
              <a:t>Sie geht über die sinnliche Wahrnehmung hinaus, indem die Sinneseindrücke nicht nur registriert, sondern auch gedanklich verarbeitet werden. </a:t>
            </a:r>
            <a:br>
              <a:rPr lang="de-DE" sz="1600" dirty="0"/>
            </a:br>
            <a:r>
              <a:rPr lang="de-DE" sz="1600" dirty="0"/>
              <a:t>So entstehen Vorstellungsbilder, die auch ohne das Vorhandensein der realen Objekte verfügbar sind. </a:t>
            </a:r>
            <a:br>
              <a:rPr lang="de-DE" sz="1600" dirty="0"/>
            </a:br>
            <a:r>
              <a:rPr lang="de-DE" sz="1600" dirty="0"/>
              <a:t>Dabei ist zu betonen, </a:t>
            </a:r>
            <a:r>
              <a:rPr lang="de-DE" sz="1600" dirty="0" err="1"/>
              <a:t>daß</a:t>
            </a:r>
            <a:r>
              <a:rPr lang="de-DE" sz="1600" dirty="0"/>
              <a:t> Raumvorstellung sich jedoch nicht darauf beschränkt, diese Bilder im Gedächtnis zu speichern und – in Form von Erinnerungsbildern – bei Bedarf abzurufen. </a:t>
            </a:r>
            <a:br>
              <a:rPr lang="de-DE" sz="1600" dirty="0"/>
            </a:br>
            <a:r>
              <a:rPr lang="de-DE" sz="1600" dirty="0"/>
              <a:t>Vielmehr kommt die Fähigkeit, mit diesen Bildern aktiv umzugehen, </a:t>
            </a:r>
            <a:br>
              <a:rPr lang="de-DE" sz="1600" dirty="0"/>
            </a:br>
            <a:r>
              <a:rPr lang="de-DE" sz="1600" dirty="0"/>
              <a:t>sie mental umzuordnen und neue Bilder aus vorhandenen vorstellungsmäßig zu entwickeln, als wichtige Komponente mit hinzu.“    </a:t>
            </a:r>
          </a:p>
        </p:txBody>
      </p:sp>
      <p:sp>
        <p:nvSpPr>
          <p:cNvPr id="5" name="Datumsplatzhalter 4">
            <a:extLst>
              <a:ext uri="{FF2B5EF4-FFF2-40B4-BE49-F238E27FC236}">
                <a16:creationId xmlns:a16="http://schemas.microsoft.com/office/drawing/2014/main" id="{B59553E2-FC37-9D47-915C-EF83D8527616}"/>
              </a:ext>
            </a:extLst>
          </p:cNvPr>
          <p:cNvSpPr>
            <a:spLocks noGrp="1"/>
          </p:cNvSpPr>
          <p:nvPr>
            <p:ph type="dt" sz="half" idx="10"/>
          </p:nvPr>
        </p:nvSpPr>
        <p:spPr/>
        <p:txBody>
          <a:bodyPr/>
          <a:lstStyle/>
          <a:p>
            <a:pPr>
              <a:lnSpc>
                <a:spcPct val="150000"/>
              </a:lnSpc>
            </a:pPr>
            <a:fld id="{83E8B304-68C6-0A40-8C78-B0FD56C6F37F}" type="datetime6">
              <a:rPr lang="de-DE" smtClean="0"/>
              <a:t>Dezember 23</a:t>
            </a:fld>
            <a:endParaRPr lang="de-DE" dirty="0"/>
          </a:p>
        </p:txBody>
      </p:sp>
      <p:sp>
        <p:nvSpPr>
          <p:cNvPr id="6" name="Foliennummernplatzhalter 5">
            <a:extLst>
              <a:ext uri="{FF2B5EF4-FFF2-40B4-BE49-F238E27FC236}">
                <a16:creationId xmlns:a16="http://schemas.microsoft.com/office/drawing/2014/main" id="{5AB6F7EF-43BF-5745-B790-2F95FD8AB75A}"/>
              </a:ext>
            </a:extLst>
          </p:cNvPr>
          <p:cNvSpPr>
            <a:spLocks noGrp="1"/>
          </p:cNvSpPr>
          <p:nvPr>
            <p:ph type="sldNum" sz="quarter" idx="12"/>
          </p:nvPr>
        </p:nvSpPr>
        <p:spPr/>
        <p:txBody>
          <a:bodyPr/>
          <a:lstStyle/>
          <a:p>
            <a:fld id="{C3752B7C-18A9-864D-BBCB-54A9F41B5594}" type="slidenum">
              <a:rPr lang="de-DE" smtClean="0"/>
              <a:pPr/>
              <a:t>15</a:t>
            </a:fld>
            <a:endParaRPr lang="de-DE" dirty="0"/>
          </a:p>
        </p:txBody>
      </p:sp>
    </p:spTree>
    <p:extLst>
      <p:ext uri="{BB962C8B-B14F-4D97-AF65-F5344CB8AC3E}">
        <p14:creationId xmlns:p14="http://schemas.microsoft.com/office/powerpoint/2010/main" val="1121761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1EC37-268F-554F-9A13-D7EFAEFE5691}"/>
              </a:ext>
            </a:extLst>
          </p:cNvPr>
          <p:cNvSpPr>
            <a:spLocks noGrp="1"/>
          </p:cNvSpPr>
          <p:nvPr>
            <p:ph type="title"/>
          </p:nvPr>
        </p:nvSpPr>
        <p:spPr>
          <a:xfrm>
            <a:off x="1096423" y="382774"/>
            <a:ext cx="8047577" cy="603704"/>
          </a:xfrm>
        </p:spPr>
        <p:txBody>
          <a:bodyPr anchor="ctr">
            <a:noAutofit/>
          </a:bodyPr>
          <a:lstStyle/>
          <a:p>
            <a:r>
              <a:rPr lang="de-DE" sz="2400" dirty="0"/>
              <a:t>2. Grundlegende Überlegungen zum Geometrielernen</a:t>
            </a:r>
          </a:p>
        </p:txBody>
      </p:sp>
      <p:sp>
        <p:nvSpPr>
          <p:cNvPr id="3" name="Textplatzhalter 2">
            <a:extLst>
              <a:ext uri="{FF2B5EF4-FFF2-40B4-BE49-F238E27FC236}">
                <a16:creationId xmlns:a16="http://schemas.microsoft.com/office/drawing/2014/main" id="{A1CE1F48-40CC-4E4E-B762-6B10B4570DDF}"/>
              </a:ext>
            </a:extLst>
          </p:cNvPr>
          <p:cNvSpPr>
            <a:spLocks noGrp="1"/>
          </p:cNvSpPr>
          <p:nvPr>
            <p:ph type="body" sz="quarter" idx="13"/>
          </p:nvPr>
        </p:nvSpPr>
        <p:spPr>
          <a:xfrm>
            <a:off x="1763316" y="5645303"/>
            <a:ext cx="6438900" cy="452438"/>
          </a:xfrm>
        </p:spPr>
        <p:txBody>
          <a:bodyPr/>
          <a:lstStyle/>
          <a:p>
            <a:r>
              <a:rPr lang="de-DE" b="0" dirty="0"/>
              <a:t>(Maier, 1999)</a:t>
            </a:r>
          </a:p>
        </p:txBody>
      </p:sp>
      <p:sp>
        <p:nvSpPr>
          <p:cNvPr id="4" name="Textplatzhalter 3">
            <a:extLst>
              <a:ext uri="{FF2B5EF4-FFF2-40B4-BE49-F238E27FC236}">
                <a16:creationId xmlns:a16="http://schemas.microsoft.com/office/drawing/2014/main" id="{EB076FEB-8A52-5142-9D2F-BF522761AC47}"/>
              </a:ext>
            </a:extLst>
          </p:cNvPr>
          <p:cNvSpPr>
            <a:spLocks noGrp="1"/>
          </p:cNvSpPr>
          <p:nvPr>
            <p:ph type="body" sz="quarter" idx="14"/>
          </p:nvPr>
        </p:nvSpPr>
        <p:spPr>
          <a:xfrm>
            <a:off x="1667032" y="1751507"/>
            <a:ext cx="6438900" cy="3822192"/>
          </a:xfrm>
        </p:spPr>
        <p:txBody>
          <a:bodyPr>
            <a:noAutofit/>
          </a:bodyPr>
          <a:lstStyle/>
          <a:p>
            <a:pPr>
              <a:lnSpc>
                <a:spcPct val="100000"/>
              </a:lnSpc>
            </a:pPr>
            <a:r>
              <a:rPr lang="de-DE" sz="1600" dirty="0"/>
              <a:t>„Anschaulich kann Raumvorstellung umschrieben werden als die Fähigkeit, in der Vorstellung räumlich zu sehen und räumlich zu denken. </a:t>
            </a:r>
            <a:br>
              <a:rPr lang="de-DE" sz="1600" dirty="0"/>
            </a:br>
            <a:r>
              <a:rPr lang="de-DE" sz="1600" dirty="0"/>
              <a:t>Sie geht über die </a:t>
            </a:r>
            <a:r>
              <a:rPr lang="de-DE" sz="1600" dirty="0">
                <a:solidFill>
                  <a:srgbClr val="FF0000"/>
                </a:solidFill>
              </a:rPr>
              <a:t>sinnliche Wahrnehmung </a:t>
            </a:r>
            <a:r>
              <a:rPr lang="de-DE" sz="1600" dirty="0"/>
              <a:t>hinaus, indem die </a:t>
            </a:r>
            <a:r>
              <a:rPr lang="de-DE" sz="1600" dirty="0">
                <a:solidFill>
                  <a:srgbClr val="FF0000"/>
                </a:solidFill>
              </a:rPr>
              <a:t>Sinneseindrücke nicht nur registriert</a:t>
            </a:r>
            <a:r>
              <a:rPr lang="de-DE" sz="1600" dirty="0"/>
              <a:t>, sondern auch </a:t>
            </a:r>
            <a:r>
              <a:rPr lang="de-DE" sz="1600" dirty="0">
                <a:solidFill>
                  <a:srgbClr val="FF0000"/>
                </a:solidFill>
              </a:rPr>
              <a:t>gedanklich verarbeitet</a:t>
            </a:r>
            <a:r>
              <a:rPr lang="de-DE" sz="1600" dirty="0"/>
              <a:t> werden. </a:t>
            </a:r>
            <a:br>
              <a:rPr lang="de-DE" sz="1600" dirty="0"/>
            </a:br>
            <a:r>
              <a:rPr lang="de-DE" sz="1600" dirty="0"/>
              <a:t>So entstehen </a:t>
            </a:r>
            <a:r>
              <a:rPr lang="de-DE" sz="1600" dirty="0">
                <a:solidFill>
                  <a:srgbClr val="00B050"/>
                </a:solidFill>
              </a:rPr>
              <a:t>Vorstellungsbilder</a:t>
            </a:r>
            <a:r>
              <a:rPr lang="de-DE" sz="1600" dirty="0"/>
              <a:t>, die auch </a:t>
            </a:r>
            <a:r>
              <a:rPr lang="de-DE" sz="1600" dirty="0">
                <a:solidFill>
                  <a:srgbClr val="00B050"/>
                </a:solidFill>
              </a:rPr>
              <a:t>ohne das Vorhandensein der realen Objekte </a:t>
            </a:r>
            <a:r>
              <a:rPr lang="de-DE" sz="1600" dirty="0"/>
              <a:t>verfügbar sind. </a:t>
            </a:r>
            <a:br>
              <a:rPr lang="de-DE" sz="1600" dirty="0"/>
            </a:br>
            <a:r>
              <a:rPr lang="de-DE" sz="1600" dirty="0"/>
              <a:t>Dabei ist zu betonen, </a:t>
            </a:r>
            <a:r>
              <a:rPr lang="de-DE" sz="1600" dirty="0" err="1"/>
              <a:t>daß</a:t>
            </a:r>
            <a:r>
              <a:rPr lang="de-DE" sz="1600" dirty="0"/>
              <a:t> Raumvorstellung sich jedoch </a:t>
            </a:r>
            <a:r>
              <a:rPr lang="de-DE" sz="1600" dirty="0">
                <a:solidFill>
                  <a:srgbClr val="00B050"/>
                </a:solidFill>
              </a:rPr>
              <a:t>nicht darauf beschränkt, diese Bilder im Gedächtnis zu speichern</a:t>
            </a:r>
            <a:r>
              <a:rPr lang="de-DE" sz="1600" dirty="0"/>
              <a:t> und – in Form von Erinnerungsbildern – bei Bedarf abzurufen. </a:t>
            </a:r>
            <a:br>
              <a:rPr lang="de-DE" sz="1600" dirty="0"/>
            </a:br>
            <a:r>
              <a:rPr lang="de-DE" sz="1600" dirty="0"/>
              <a:t>Vielmehr kommt die </a:t>
            </a:r>
            <a:r>
              <a:rPr lang="de-DE" sz="1600" dirty="0">
                <a:solidFill>
                  <a:srgbClr val="0070C0"/>
                </a:solidFill>
              </a:rPr>
              <a:t>Fähigkeit, mit diesen Bildern aktiv umzugehen</a:t>
            </a:r>
            <a:r>
              <a:rPr lang="de-DE" sz="1600" dirty="0"/>
              <a:t>, </a:t>
            </a:r>
            <a:br>
              <a:rPr lang="de-DE" sz="1600" dirty="0"/>
            </a:br>
            <a:r>
              <a:rPr lang="de-DE" sz="1600" dirty="0"/>
              <a:t>sie </a:t>
            </a:r>
            <a:r>
              <a:rPr lang="de-DE" sz="1600" dirty="0">
                <a:solidFill>
                  <a:srgbClr val="0070C0"/>
                </a:solidFill>
              </a:rPr>
              <a:t>mental umzuordnen und neue Bilder aus vorhandenen vorstellungsmäßig zu entwickeln</a:t>
            </a:r>
            <a:r>
              <a:rPr lang="de-DE" sz="1600" dirty="0"/>
              <a:t>, als wichtige Komponente mit hinzu.“    </a:t>
            </a:r>
          </a:p>
        </p:txBody>
      </p:sp>
      <p:sp>
        <p:nvSpPr>
          <p:cNvPr id="5" name="Datumsplatzhalter 4">
            <a:extLst>
              <a:ext uri="{FF2B5EF4-FFF2-40B4-BE49-F238E27FC236}">
                <a16:creationId xmlns:a16="http://schemas.microsoft.com/office/drawing/2014/main" id="{B59553E2-FC37-9D47-915C-EF83D8527616}"/>
              </a:ext>
            </a:extLst>
          </p:cNvPr>
          <p:cNvSpPr>
            <a:spLocks noGrp="1"/>
          </p:cNvSpPr>
          <p:nvPr>
            <p:ph type="dt" sz="half" idx="10"/>
          </p:nvPr>
        </p:nvSpPr>
        <p:spPr/>
        <p:txBody>
          <a:bodyPr/>
          <a:lstStyle/>
          <a:p>
            <a:pPr>
              <a:lnSpc>
                <a:spcPct val="150000"/>
              </a:lnSpc>
            </a:pPr>
            <a:fld id="{83E8B304-68C6-0A40-8C78-B0FD56C6F37F}" type="datetime6">
              <a:rPr lang="de-DE" smtClean="0"/>
              <a:t>Dezember 23</a:t>
            </a:fld>
            <a:endParaRPr lang="de-DE" dirty="0"/>
          </a:p>
        </p:txBody>
      </p:sp>
      <p:sp>
        <p:nvSpPr>
          <p:cNvPr id="6" name="Foliennummernplatzhalter 5">
            <a:extLst>
              <a:ext uri="{FF2B5EF4-FFF2-40B4-BE49-F238E27FC236}">
                <a16:creationId xmlns:a16="http://schemas.microsoft.com/office/drawing/2014/main" id="{5AB6F7EF-43BF-5745-B790-2F95FD8AB75A}"/>
              </a:ext>
            </a:extLst>
          </p:cNvPr>
          <p:cNvSpPr>
            <a:spLocks noGrp="1"/>
          </p:cNvSpPr>
          <p:nvPr>
            <p:ph type="sldNum" sz="quarter" idx="12"/>
          </p:nvPr>
        </p:nvSpPr>
        <p:spPr/>
        <p:txBody>
          <a:bodyPr/>
          <a:lstStyle/>
          <a:p>
            <a:fld id="{C3752B7C-18A9-864D-BBCB-54A9F41B5594}" type="slidenum">
              <a:rPr lang="de-DE" smtClean="0"/>
              <a:pPr/>
              <a:t>16</a:t>
            </a:fld>
            <a:endParaRPr lang="de-DE" dirty="0"/>
          </a:p>
        </p:txBody>
      </p:sp>
    </p:spTree>
    <p:extLst>
      <p:ext uri="{BB962C8B-B14F-4D97-AF65-F5344CB8AC3E}">
        <p14:creationId xmlns:p14="http://schemas.microsoft.com/office/powerpoint/2010/main" val="2806633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035853"/>
            <a:ext cx="7009509" cy="5302876"/>
          </a:xfrm>
        </p:spPr>
        <p:txBody>
          <a:bodyPr/>
          <a:lstStyle/>
          <a:p>
            <a:r>
              <a:rPr lang="de-DE" sz="2000" dirty="0"/>
              <a:t>Grundlegende Überlegungen zum Geometrielernen</a:t>
            </a:r>
          </a:p>
          <a:p>
            <a:r>
              <a:rPr lang="de-DE" sz="2000" b="1" dirty="0"/>
              <a:t>Förderung der Raumwahrnehmung</a:t>
            </a:r>
          </a:p>
          <a:p>
            <a:r>
              <a:rPr lang="de-DE" sz="2000" dirty="0"/>
              <a:t>Förderung der Raumvorstellung und des räumlichen Denkens</a:t>
            </a:r>
          </a:p>
          <a:p>
            <a:r>
              <a:rPr lang="de-DE" sz="2000" dirty="0"/>
              <a:t>Primapodcast zur Unterstützung geometrischer Begriffsbildung</a:t>
            </a:r>
          </a:p>
          <a:p>
            <a:r>
              <a:rPr lang="de-DE" sz="2000" dirty="0"/>
              <a:t>Erprobungsauftrag</a:t>
            </a:r>
          </a:p>
          <a:p>
            <a:pPr marL="0" indent="0">
              <a:buNone/>
            </a:pPr>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Dezember 23</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50000"/>
                </a:lnSpc>
                <a:spcBef>
                  <a:spcPts val="0"/>
                </a:spcBef>
                <a:spcAft>
                  <a:spcPts val="0"/>
                </a:spcAft>
                <a:buClrTx/>
                <a:buSzTx/>
                <a:buFontTx/>
                <a:buNone/>
                <a:tabLst/>
                <a:defRPr/>
              </a:pPr>
              <a:t>17</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7122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000" fill="hold"/>
                                        <p:tgtEl>
                                          <p:spTgt spid="2">
                                            <p:txEl>
                                              <p:pRg st="0" end="0"/>
                                            </p:txEl>
                                          </p:spTgt>
                                        </p:tgtEl>
                                        <p:attrNameLst>
                                          <p:attrName>style.color</p:attrName>
                                        </p:attrNameLst>
                                      </p:cBhvr>
                                      <p:to>
                                        <a:srgbClr val="327D87"/>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2000" fill="hold"/>
                                        <p:tgtEl>
                                          <p:spTgt spid="2">
                                            <p:txEl>
                                              <p:pRg st="4" end="4"/>
                                            </p:txEl>
                                          </p:spTgt>
                                        </p:tgtEl>
                                        <p:attrNameLst>
                                          <p:attrName>style.color</p:attrName>
                                        </p:attrNameLst>
                                      </p:cBhvr>
                                      <p:to>
                                        <a:srgbClr val="327D8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B56891-A01F-3BE1-3DFF-19BED2F1BEF6}"/>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8FA5E12E-7A65-3A65-8B6A-95782CCFFBAF}"/>
              </a:ext>
            </a:extLst>
          </p:cNvPr>
          <p:cNvSpPr>
            <a:spLocks noGrp="1"/>
          </p:cNvSpPr>
          <p:nvPr>
            <p:ph type="dt" sz="half" idx="10"/>
          </p:nvPr>
        </p:nvSpPr>
        <p:spPr/>
        <p:txBody>
          <a:bodyPr/>
          <a:lstStyle/>
          <a:p>
            <a:pPr>
              <a:lnSpc>
                <a:spcPct val="150000"/>
              </a:lnSpc>
            </a:pPr>
            <a:r>
              <a:rPr lang="de-DE" dirty="0"/>
              <a:t>Dezember 23</a:t>
            </a:r>
          </a:p>
        </p:txBody>
      </p:sp>
      <p:sp>
        <p:nvSpPr>
          <p:cNvPr id="4" name="Foliennummernplatzhalter 3">
            <a:extLst>
              <a:ext uri="{FF2B5EF4-FFF2-40B4-BE49-F238E27FC236}">
                <a16:creationId xmlns:a16="http://schemas.microsoft.com/office/drawing/2014/main" id="{40932721-2392-3DEB-A80C-E5FBCB25FAB1}"/>
              </a:ext>
            </a:extLst>
          </p:cNvPr>
          <p:cNvSpPr>
            <a:spLocks noGrp="1"/>
          </p:cNvSpPr>
          <p:nvPr>
            <p:ph type="sldNum" sz="quarter" idx="12"/>
          </p:nvPr>
        </p:nvSpPr>
        <p:spPr/>
        <p:txBody>
          <a:bodyPr/>
          <a:lstStyle/>
          <a:p>
            <a:fld id="{C3752B7C-18A9-864D-BBCB-54A9F41B5594}" type="slidenum">
              <a:rPr lang="de-DE" smtClean="0"/>
              <a:pPr/>
              <a:t>18</a:t>
            </a:fld>
            <a:endParaRPr lang="de-DE" dirty="0"/>
          </a:p>
        </p:txBody>
      </p:sp>
      <p:sp>
        <p:nvSpPr>
          <p:cNvPr id="7" name="Textplatzhalter 4">
            <a:extLst>
              <a:ext uri="{FF2B5EF4-FFF2-40B4-BE49-F238E27FC236}">
                <a16:creationId xmlns:a16="http://schemas.microsoft.com/office/drawing/2014/main" id="{4CD73F79-54BF-745B-5140-AE790DC44A87}"/>
              </a:ext>
            </a:extLst>
          </p:cNvPr>
          <p:cNvSpPr>
            <a:spLocks noGrp="1"/>
          </p:cNvSpPr>
          <p:nvPr>
            <p:ph type="body" sz="quarter" idx="13"/>
          </p:nvPr>
        </p:nvSpPr>
        <p:spPr>
          <a:xfrm>
            <a:off x="811161" y="1175880"/>
            <a:ext cx="7744420" cy="445628"/>
          </a:xfrm>
        </p:spPr>
        <p:txBody>
          <a:bodyPr/>
          <a:lstStyle/>
          <a:p>
            <a:r>
              <a:rPr lang="de-DE" dirty="0"/>
              <a:t>HINWEISE ZU DEN FOLIEN 19-23</a:t>
            </a:r>
          </a:p>
        </p:txBody>
      </p:sp>
      <p:sp>
        <p:nvSpPr>
          <p:cNvPr id="8" name="Inhaltsplatzhalter 5">
            <a:extLst>
              <a:ext uri="{FF2B5EF4-FFF2-40B4-BE49-F238E27FC236}">
                <a16:creationId xmlns:a16="http://schemas.microsoft.com/office/drawing/2014/main" id="{9BB27291-A386-5E3D-304F-8E13B15966BD}"/>
              </a:ext>
            </a:extLst>
          </p:cNvPr>
          <p:cNvSpPr>
            <a:spLocks noGrp="1"/>
          </p:cNvSpPr>
          <p:nvPr>
            <p:ph idx="1"/>
          </p:nvPr>
        </p:nvSpPr>
        <p:spPr>
          <a:xfrm>
            <a:off x="811161" y="1621508"/>
            <a:ext cx="8035127" cy="4527819"/>
          </a:xfrm>
        </p:spPr>
        <p:txBody>
          <a:bodyPr/>
          <a:lstStyle/>
          <a:p>
            <a:pPr>
              <a:lnSpc>
                <a:spcPct val="114000"/>
              </a:lnSpc>
              <a:spcBef>
                <a:spcPts val="0"/>
              </a:spcBef>
            </a:pPr>
            <a:r>
              <a:rPr lang="de-DE" sz="1400" b="1" dirty="0"/>
              <a:t>Kernbotschaft (Folie 23):</a:t>
            </a:r>
          </a:p>
          <a:p>
            <a:pPr marL="171450" indent="-171450">
              <a:lnSpc>
                <a:spcPct val="114000"/>
              </a:lnSpc>
              <a:spcBef>
                <a:spcPts val="0"/>
              </a:spcBef>
              <a:buFont typeface="Arial" panose="020B0604020202020204" pitchFamily="34" charset="0"/>
              <a:buChar char="•"/>
            </a:pPr>
            <a:r>
              <a:rPr lang="de-DE" sz="1400" b="1" dirty="0">
                <a:latin typeface="Arial" panose="020B0604020202020204" pitchFamily="34" charset="0"/>
                <a:cs typeface="Arial" panose="020B0604020202020204" pitchFamily="34" charset="0"/>
              </a:rPr>
              <a:t>Das Zusammenspiel physischer und digitaler Medien kann die Raumwahrnehmung besonders fördern.</a:t>
            </a:r>
          </a:p>
          <a:p>
            <a:pPr>
              <a:lnSpc>
                <a:spcPct val="114000"/>
              </a:lnSpc>
            </a:pPr>
            <a:r>
              <a:rPr lang="de-DE" sz="1400" dirty="0"/>
              <a:t>Folie 19: Die Raumwahrnehmung wird aufgegriffen, da die folgenden Aktivitäten sich konkret auf diese Komponente des räumlichen Vorstellungsvermögens beziehen.</a:t>
            </a:r>
          </a:p>
          <a:p>
            <a:pPr>
              <a:lnSpc>
                <a:spcPct val="114000"/>
              </a:lnSpc>
            </a:pPr>
            <a:r>
              <a:rPr lang="de-DE" sz="1400" dirty="0">
                <a:ea typeface="ＭＳ Ｐゴシック" panose="020B0600070205080204" pitchFamily="34" charset="-128"/>
                <a:sym typeface="Wingdings" pitchFamily="2" charset="2"/>
              </a:rPr>
              <a:t>Folie 20-22: (optionale) Aktivitäten (Hinweise s. Folie 20) </a:t>
            </a:r>
            <a:br>
              <a:rPr lang="de-DE" sz="1400" dirty="0">
                <a:ea typeface="ＭＳ Ｐゴシック" panose="020B0600070205080204" pitchFamily="34" charset="-128"/>
                <a:sym typeface="Wingdings" pitchFamily="2" charset="2"/>
              </a:rPr>
            </a:br>
            <a:r>
              <a:rPr lang="de-DE" sz="1400" dirty="0">
                <a:ea typeface="ＭＳ Ｐゴシック" panose="020B0600070205080204" pitchFamily="34" charset="-128"/>
                <a:sym typeface="Wingdings" pitchFamily="2" charset="2"/>
              </a:rPr>
              <a:t>Die </a:t>
            </a:r>
            <a:r>
              <a:rPr lang="de-DE" sz="1400" dirty="0" err="1">
                <a:ea typeface="ＭＳ Ｐゴシック" panose="020B0600070205080204" pitchFamily="34" charset="-128"/>
                <a:sym typeface="Wingdings" pitchFamily="2" charset="2"/>
              </a:rPr>
              <a:t>Moderator:innen</a:t>
            </a:r>
            <a:r>
              <a:rPr lang="de-DE" sz="1400" dirty="0">
                <a:ea typeface="ＭＳ Ｐゴシック" panose="020B0600070205080204" pitchFamily="34" charset="-128"/>
                <a:sym typeface="Wingdings" pitchFamily="2" charset="2"/>
              </a:rPr>
              <a:t> können sich vorab entscheiden, ob sie nur eine oder beide Apps anbieten. Die Aktivitäten können dann entsprechend ausgewählt werden. Je nach Zielgruppe können in der Veranstaltung natürlich auch Interessensgruppen gebildet werden.</a:t>
            </a:r>
            <a:endParaRPr lang="de-DE" altLang="de-DE" sz="1400" dirty="0">
              <a:latin typeface="Arial" panose="020B0604020202020204" pitchFamily="34" charset="0"/>
              <a:ea typeface="ＭＳ Ｐゴシック" panose="020B0600070205080204" pitchFamily="34" charset="-128"/>
              <a:cs typeface="Arial" panose="020B0604020202020204" pitchFamily="34" charset="0"/>
            </a:endParaRPr>
          </a:p>
          <a:p>
            <a:endParaRPr lang="de-DE" sz="800" dirty="0">
              <a:solidFill>
                <a:srgbClr val="FF0000"/>
              </a:solidFill>
            </a:endParaRPr>
          </a:p>
          <a:p>
            <a:endParaRPr lang="de-DE" sz="800" dirty="0">
              <a:solidFill>
                <a:srgbClr val="FF0000"/>
              </a:solidFill>
            </a:endParaRPr>
          </a:p>
          <a:p>
            <a:endParaRPr lang="de-DE" altLang="de-DE" sz="100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sz="1000" dirty="0">
              <a:solidFill>
                <a:srgbClr val="FF0000"/>
              </a:solidFill>
            </a:endParaRPr>
          </a:p>
          <a:p>
            <a:pPr>
              <a:lnSpc>
                <a:spcPts val="1740"/>
              </a:lnSpc>
            </a:pPr>
            <a:endParaRPr lang="de-DE" sz="1200" dirty="0">
              <a:solidFill>
                <a:srgbClr val="FF0000"/>
              </a:solidFill>
            </a:endParaRPr>
          </a:p>
          <a:p>
            <a:endParaRPr lang="de-DE" sz="1200" dirty="0">
              <a:solidFill>
                <a:srgbClr val="FF0000"/>
              </a:solidFill>
            </a:endParaRPr>
          </a:p>
        </p:txBody>
      </p:sp>
    </p:spTree>
    <p:extLst>
      <p:ext uri="{BB962C8B-B14F-4D97-AF65-F5344CB8AC3E}">
        <p14:creationId xmlns:p14="http://schemas.microsoft.com/office/powerpoint/2010/main" val="2053249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BCDFE-7791-1649-AC08-D1F94A4A8287}"/>
              </a:ext>
            </a:extLst>
          </p:cNvPr>
          <p:cNvSpPr>
            <a:spLocks noGrp="1"/>
          </p:cNvSpPr>
          <p:nvPr>
            <p:ph type="title"/>
          </p:nvPr>
        </p:nvSpPr>
        <p:spPr>
          <a:xfrm>
            <a:off x="1096423" y="382774"/>
            <a:ext cx="8147938" cy="603704"/>
          </a:xfrm>
        </p:spPr>
        <p:txBody>
          <a:bodyPr anchor="ctr">
            <a:normAutofit/>
          </a:bodyPr>
          <a:lstStyle/>
          <a:p>
            <a:r>
              <a:rPr lang="de-DE" sz="2400" dirty="0"/>
              <a:t>2. Förderung der Raumwahrnehmung</a:t>
            </a:r>
          </a:p>
        </p:txBody>
      </p:sp>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p:txBody>
          <a:bodyPr/>
          <a:lstStyle/>
          <a:p>
            <a:r>
              <a:rPr lang="de-DE" sz="2000" dirty="0"/>
              <a:t>RÄUMLICHES VORSTELLUNGSVERMÖGEN</a:t>
            </a:r>
          </a:p>
        </p:txBody>
      </p:sp>
      <p:sp>
        <p:nvSpPr>
          <p:cNvPr id="4" name="Inhaltsplatzhalter 3">
            <a:extLst>
              <a:ext uri="{FF2B5EF4-FFF2-40B4-BE49-F238E27FC236}">
                <a16:creationId xmlns:a16="http://schemas.microsoft.com/office/drawing/2014/main" id="{A19C9731-DB62-DE4E-85AE-D10C24088BC6}"/>
              </a:ext>
            </a:extLst>
          </p:cNvPr>
          <p:cNvSpPr>
            <a:spLocks noGrp="1"/>
          </p:cNvSpPr>
          <p:nvPr>
            <p:ph idx="1"/>
          </p:nvPr>
        </p:nvSpPr>
        <p:spPr>
          <a:xfrm>
            <a:off x="1096423" y="1863001"/>
            <a:ext cx="7419084" cy="4342849"/>
          </a:xfrm>
        </p:spPr>
        <p:txBody>
          <a:bodyPr/>
          <a:lstStyle/>
          <a:p>
            <a:pPr marL="0" indent="0">
              <a:buNone/>
            </a:pPr>
            <a:r>
              <a:rPr lang="de-DE" sz="2000" dirty="0"/>
              <a:t>Raumwahrnehmung</a:t>
            </a:r>
            <a:r>
              <a:rPr lang="de-DE" dirty="0"/>
              <a:t>:</a:t>
            </a:r>
          </a:p>
          <a:p>
            <a:pPr marL="171450" lvl="1">
              <a:lnSpc>
                <a:spcPct val="100000"/>
              </a:lnSpc>
            </a:pPr>
            <a:r>
              <a:rPr lang="de-DE" sz="1800" dirty="0"/>
              <a:t>Wahrnehmung </a:t>
            </a:r>
            <a:r>
              <a:rPr lang="de-DE" sz="1800" dirty="0">
                <a:solidFill>
                  <a:srgbClr val="327D87"/>
                </a:solidFill>
              </a:rPr>
              <a:t>konkret vorhandener </a:t>
            </a:r>
            <a:r>
              <a:rPr lang="de-DE" sz="1800" dirty="0"/>
              <a:t>Objekte, Handlungen, Situationen, Merkmale, …</a:t>
            </a:r>
            <a:br>
              <a:rPr lang="de-DE" sz="1800" dirty="0"/>
            </a:br>
            <a:r>
              <a:rPr lang="de-DE" sz="1800" dirty="0"/>
              <a:t>Mentale Anstrengung: Wahrnehmung, Analyse &amp; Interpretation des Wahrgenommenen</a:t>
            </a:r>
          </a:p>
          <a:p>
            <a:pPr marL="0" indent="0">
              <a:lnSpc>
                <a:spcPct val="100000"/>
              </a:lnSpc>
              <a:buNone/>
            </a:pPr>
            <a:endParaRPr lang="de-DE" dirty="0"/>
          </a:p>
          <a:p>
            <a:pPr marL="0" indent="0">
              <a:buNone/>
            </a:pPr>
            <a:endParaRPr lang="de-DE" dirty="0"/>
          </a:p>
          <a:p>
            <a:pPr marL="0" indent="0">
              <a:buNone/>
            </a:pPr>
            <a:endParaRPr lang="de-DE" dirty="0"/>
          </a:p>
          <a:p>
            <a:pPr marL="0" indent="0">
              <a:buNone/>
            </a:pPr>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7" name="(pikas.dzlm.de)">
            <a:extLst>
              <a:ext uri="{FF2B5EF4-FFF2-40B4-BE49-F238E27FC236}">
                <a16:creationId xmlns:a16="http://schemas.microsoft.com/office/drawing/2014/main" id="{DCC676D1-1576-4EF8-A435-5E0C856232B2}"/>
              </a:ext>
            </a:extLst>
          </p:cNvPr>
          <p:cNvSpPr txBox="1"/>
          <p:nvPr/>
        </p:nvSpPr>
        <p:spPr>
          <a:xfrm>
            <a:off x="6436412" y="5841403"/>
            <a:ext cx="2079095"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r">
              <a:defRPr sz="2400">
                <a:solidFill>
                  <a:srgbClr val="000000"/>
                </a:solidFill>
                <a:latin typeface="Gill Sans MT"/>
                <a:ea typeface="Gill Sans MT"/>
                <a:cs typeface="Gill Sans MT"/>
                <a:sym typeface="Gill Sans MT"/>
              </a:defRPr>
            </a:pPr>
            <a:r>
              <a:rPr lang="de-DE" sz="1200" dirty="0">
                <a:latin typeface="Arial" panose="020B0604020202020204" pitchFamily="34" charset="0"/>
                <a:cs typeface="Arial" panose="020B0604020202020204" pitchFamily="34" charset="0"/>
              </a:rPr>
              <a:t>(PIKAS kompakt, o.J.)</a:t>
            </a:r>
          </a:p>
        </p:txBody>
      </p:sp>
    </p:spTree>
    <p:extLst>
      <p:ext uri="{BB962C8B-B14F-4D97-AF65-F5344CB8AC3E}">
        <p14:creationId xmlns:p14="http://schemas.microsoft.com/office/powerpoint/2010/main" val="90408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8707975-2486-C18F-32DE-5057FF420AD9}"/>
              </a:ext>
            </a:extLst>
          </p:cNvPr>
          <p:cNvSpPr>
            <a:spLocks noGrp="1"/>
          </p:cNvSpPr>
          <p:nvPr>
            <p:ph type="title"/>
          </p:nvPr>
        </p:nvSpPr>
        <p:spPr/>
        <p:txBody>
          <a:bodyPr/>
          <a:lstStyle/>
          <a:p>
            <a:r>
              <a:rPr lang="de-DE" dirty="0"/>
              <a:t>Hintergrundinfos</a:t>
            </a:r>
          </a:p>
        </p:txBody>
      </p:sp>
      <p:sp>
        <p:nvSpPr>
          <p:cNvPr id="4" name="Foliennummernplatzhalter 3"/>
          <p:cNvSpPr>
            <a:spLocks noGrp="1"/>
          </p:cNvSpPr>
          <p:nvPr>
            <p:ph type="sldNum" sz="quarter" idx="12"/>
          </p:nvPr>
        </p:nvSpPr>
        <p:spPr/>
        <p:txBody>
          <a:bodyPr/>
          <a:lstStyle/>
          <a:p>
            <a:fld id="{C3752B7C-18A9-864D-BBCB-54A9F41B5594}" type="slidenum">
              <a:rPr lang="de-DE" smtClean="0"/>
              <a:pPr/>
              <a:t>20</a:t>
            </a:fld>
            <a:endParaRPr lang="de-DE" dirty="0"/>
          </a:p>
        </p:txBody>
      </p:sp>
      <p:sp>
        <p:nvSpPr>
          <p:cNvPr id="10" name="Textplatzhalter 9">
            <a:extLst>
              <a:ext uri="{FF2B5EF4-FFF2-40B4-BE49-F238E27FC236}">
                <a16:creationId xmlns:a16="http://schemas.microsoft.com/office/drawing/2014/main" id="{77EEF315-8077-DAF4-ECDD-9F8FD8ED8FA2}"/>
              </a:ext>
            </a:extLst>
          </p:cNvPr>
          <p:cNvSpPr>
            <a:spLocks noGrp="1"/>
          </p:cNvSpPr>
          <p:nvPr>
            <p:ph type="body" sz="quarter" idx="13"/>
          </p:nvPr>
        </p:nvSpPr>
        <p:spPr/>
        <p:txBody>
          <a:bodyPr/>
          <a:lstStyle/>
          <a:p>
            <a:r>
              <a:rPr lang="de-DE" dirty="0"/>
              <a:t>ANMERKUNGEN ZUR AKTIVITÄT AUF DER FOLIE 20 UND 21</a:t>
            </a:r>
          </a:p>
        </p:txBody>
      </p:sp>
      <p:sp>
        <p:nvSpPr>
          <p:cNvPr id="6" name="Inhaltsplatzhalter 5"/>
          <p:cNvSpPr>
            <a:spLocks noGrp="1"/>
          </p:cNvSpPr>
          <p:nvPr>
            <p:ph idx="1"/>
          </p:nvPr>
        </p:nvSpPr>
        <p:spPr/>
        <p:txBody>
          <a:bodyPr/>
          <a:lstStyle/>
          <a:p>
            <a:pPr>
              <a:lnSpc>
                <a:spcPct val="114000"/>
              </a:lnSpc>
              <a:spcBef>
                <a:spcPts val="600"/>
              </a:spcBef>
            </a:pPr>
            <a:r>
              <a:rPr lang="de-DE" sz="1400" b="1" dirty="0"/>
              <a:t>Ziel: </a:t>
            </a:r>
            <a:r>
              <a:rPr lang="de-DE" sz="1400" dirty="0"/>
              <a:t>Planung einer konkreten Aufgabe, die analoge und digitale Medien miteinander verknüpft, um die Raumwahrnehmung zu fördern und dazu analoge Medien bewusst in den Lernprozess zu integrieren.</a:t>
            </a:r>
          </a:p>
          <a:p>
            <a:pPr>
              <a:lnSpc>
                <a:spcPct val="114000"/>
              </a:lnSpc>
              <a:spcBef>
                <a:spcPts val="600"/>
              </a:spcBef>
            </a:pPr>
            <a:r>
              <a:rPr lang="de-DE" sz="1400" b="1" dirty="0"/>
              <a:t>Hinweise zur Durchführung:  </a:t>
            </a:r>
          </a:p>
          <a:p>
            <a:pPr>
              <a:lnSpc>
                <a:spcPct val="114000"/>
              </a:lnSpc>
              <a:spcBef>
                <a:spcPts val="600"/>
              </a:spcBef>
            </a:pPr>
            <a:r>
              <a:rPr lang="de-DE" sz="1400" dirty="0"/>
              <a:t>Die Teilnehmenden sollten sich vorab mit den Funktionen der Apps auseinander gesetzt haben, um nun zielgerichtet eine Aufgabe für den Unterricht zu konzipieren. Eine weitere Voraussetzung ist natürlich das inhaltliche Wissen. Dafür können die auf PIKAS und den Partnerprojekten veröffentlichten Ideen vorab zum Selbststudium zur Verfügung gestellt werden. Die Materialien beziehen sich zwar auf analoge Medien, dennoch können sie hilfreich sein, um eine Verknüpfung mit digitalen Medien herzustellen. Der Fokus dieser Aktivität soll auf der Förderung der Raumwahrnehmung liegen. Wichtig dabei ist, dass den Teilnehmenden deutlich wird, dass der Einsatz analoger Medien für die Raumwahrnehmung entscheidend ist, damit Kinder auf diese Sinneseindrücke später bei der mentalen Reproduktion zurückgreifen können. Trotz der Kombination analoger und digitaler Medien soll mit der zweiten Frage nach den Reflexionsmöglichkeiten besondere Chancen dieser Kombination in den Blick genommen werden.</a:t>
            </a:r>
          </a:p>
          <a:p>
            <a:pPr>
              <a:lnSpc>
                <a:spcPct val="114000"/>
              </a:lnSpc>
              <a:spcBef>
                <a:spcPts val="0"/>
              </a:spcBef>
            </a:pPr>
            <a:endParaRPr lang="de-DE" sz="1400" dirty="0">
              <a:solidFill>
                <a:srgbClr val="FF0000"/>
              </a:solidFill>
            </a:endParaRPr>
          </a:p>
          <a:p>
            <a:pPr>
              <a:lnSpc>
                <a:spcPct val="114000"/>
              </a:lnSpc>
              <a:spcBef>
                <a:spcPts val="600"/>
              </a:spcBef>
            </a:pPr>
            <a:endParaRPr lang="de-DE" altLang="de-DE" sz="125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umsplatzhalter 3">
            <a:extLst>
              <a:ext uri="{FF2B5EF4-FFF2-40B4-BE49-F238E27FC236}">
                <a16:creationId xmlns:a16="http://schemas.microsoft.com/office/drawing/2014/main" id="{AAB2758C-FD6A-BE21-0184-E55AB85531E2}"/>
              </a:ext>
            </a:extLst>
          </p:cNvPr>
          <p:cNvSpPr>
            <a:spLocks noGrp="1"/>
          </p:cNvSpPr>
          <p:nvPr>
            <p:ph type="dt" sz="half" idx="10"/>
          </p:nvPr>
        </p:nvSpPr>
        <p:spPr>
          <a:xfrm>
            <a:off x="580260" y="6338729"/>
            <a:ext cx="2057400" cy="393256"/>
          </a:xfrm>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Dezember 23</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4311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8EC77B8F-B47D-C712-091A-1DA72D4C6F2C}"/>
              </a:ext>
            </a:extLst>
          </p:cNvPr>
          <p:cNvSpPr>
            <a:spLocks noGrp="1"/>
          </p:cNvSpPr>
          <p:nvPr>
            <p:ph type="dt" sz="half" idx="10"/>
          </p:nvPr>
        </p:nvSpPr>
        <p:spPr/>
        <p:txBody>
          <a:bodyPr/>
          <a:lstStyle/>
          <a:p>
            <a:pPr>
              <a:lnSpc>
                <a:spcPct val="150000"/>
              </a:lnSpc>
            </a:pPr>
            <a:fld id="{1AFEB675-97A2-2047-A453-727B8A442EDA}" type="datetime6">
              <a:rPr lang="de-DE" smtClean="0"/>
              <a:t>Dezember 23</a:t>
            </a:fld>
            <a:endParaRPr lang="de-DE" dirty="0"/>
          </a:p>
        </p:txBody>
      </p:sp>
      <p:sp>
        <p:nvSpPr>
          <p:cNvPr id="6" name="Foliennummernplatzhalter 5">
            <a:extLst>
              <a:ext uri="{FF2B5EF4-FFF2-40B4-BE49-F238E27FC236}">
                <a16:creationId xmlns:a16="http://schemas.microsoft.com/office/drawing/2014/main" id="{4334E788-1F55-75AE-47F0-C2664FB741B2}"/>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
        <p:nvSpPr>
          <p:cNvPr id="7" name="Titel 1">
            <a:extLst>
              <a:ext uri="{FF2B5EF4-FFF2-40B4-BE49-F238E27FC236}">
                <a16:creationId xmlns:a16="http://schemas.microsoft.com/office/drawing/2014/main" id="{83A5A34D-ADAE-D725-1469-E7E7C7175F06}"/>
              </a:ext>
            </a:extLst>
          </p:cNvPr>
          <p:cNvSpPr txBox="1">
            <a:spLocks/>
          </p:cNvSpPr>
          <p:nvPr/>
        </p:nvSpPr>
        <p:spPr>
          <a:xfrm>
            <a:off x="1248823" y="535174"/>
            <a:ext cx="7009509" cy="603704"/>
          </a:xfrm>
          <a:prstGeom prst="rect">
            <a:avLst/>
          </a:prstGeom>
        </p:spPr>
        <p:txBody>
          <a:bodyPr anchor="ctr">
            <a:norm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a:t>2. Förderung der Raumwahrnehmung</a:t>
            </a:r>
            <a:endParaRPr lang="de-DE" dirty="0"/>
          </a:p>
        </p:txBody>
      </p:sp>
      <p:sp>
        <p:nvSpPr>
          <p:cNvPr id="8" name="Textplatzhalter 7">
            <a:extLst>
              <a:ext uri="{FF2B5EF4-FFF2-40B4-BE49-F238E27FC236}">
                <a16:creationId xmlns:a16="http://schemas.microsoft.com/office/drawing/2014/main" id="{A91D940A-D610-9287-94AB-D45DD60ECB34}"/>
              </a:ext>
            </a:extLst>
          </p:cNvPr>
          <p:cNvSpPr txBox="1">
            <a:spLocks/>
          </p:cNvSpPr>
          <p:nvPr/>
        </p:nvSpPr>
        <p:spPr>
          <a:xfrm>
            <a:off x="1915716" y="1812786"/>
            <a:ext cx="6438900" cy="2225815"/>
          </a:xfrm>
          <a:prstGeom prst="rect">
            <a:avLst/>
          </a:prstGeom>
        </p:spPr>
        <p:txBody>
          <a:bodyPr>
            <a:normAutofit/>
          </a:bodyPr>
          <a:lstStyle>
            <a:lvl1pPr marL="0" indent="0" algn="l" defTabSz="914400" rtl="0" eaLnBrk="1" latinLnBrk="0" hangingPunct="1">
              <a:lnSpc>
                <a:spcPct val="15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Inwiefern kann die Raumwahrnehmung durch die App Klötzchen in Verbindung mit physischen Materialien gefördert werden?</a:t>
            </a:r>
          </a:p>
          <a:p>
            <a:endParaRPr lang="de-DE" dirty="0"/>
          </a:p>
        </p:txBody>
      </p:sp>
      <p:pic>
        <p:nvPicPr>
          <p:cNvPr id="11" name="IMG_0677.PNG" descr="IMG_0677.PNG">
            <a:extLst>
              <a:ext uri="{FF2B5EF4-FFF2-40B4-BE49-F238E27FC236}">
                <a16:creationId xmlns:a16="http://schemas.microsoft.com/office/drawing/2014/main" id="{5225D8E2-3E6D-FAD6-6FC7-2FBCA7E7E310}"/>
              </a:ext>
            </a:extLst>
          </p:cNvPr>
          <p:cNvPicPr>
            <a:picLocks noChangeAspect="1"/>
          </p:cNvPicPr>
          <p:nvPr/>
        </p:nvPicPr>
        <p:blipFill>
          <a:blip r:embed="rId2"/>
          <a:stretch>
            <a:fillRect/>
          </a:stretch>
        </p:blipFill>
        <p:spPr>
          <a:xfrm>
            <a:off x="6193425" y="4295698"/>
            <a:ext cx="2321925" cy="1800000"/>
          </a:xfrm>
          <a:prstGeom prst="rect">
            <a:avLst/>
          </a:prstGeom>
          <a:ln w="12700">
            <a:miter lim="400000"/>
          </a:ln>
        </p:spPr>
      </p:pic>
      <p:sp>
        <p:nvSpPr>
          <p:cNvPr id="12" name="Textplatzhalter 2">
            <a:extLst>
              <a:ext uri="{FF2B5EF4-FFF2-40B4-BE49-F238E27FC236}">
                <a16:creationId xmlns:a16="http://schemas.microsoft.com/office/drawing/2014/main" id="{3CA5D656-475A-0DA2-D9ED-79A285B20E5D}"/>
              </a:ext>
            </a:extLst>
          </p:cNvPr>
          <p:cNvSpPr txBox="1">
            <a:spLocks/>
          </p:cNvSpPr>
          <p:nvPr/>
        </p:nvSpPr>
        <p:spPr>
          <a:xfrm>
            <a:off x="1248823" y="4286823"/>
            <a:ext cx="7105899" cy="2033015"/>
          </a:xfrm>
          <a:prstGeom prst="rect">
            <a:avLst/>
          </a:prstGeom>
        </p:spPr>
        <p:txBody>
          <a:bodyPr>
            <a:normAutofit/>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Überlegen Sie sich konkrete Aufgaben.</a:t>
            </a:r>
          </a:p>
          <a:p>
            <a:pPr>
              <a:lnSpc>
                <a:spcPct val="130000"/>
              </a:lnSpc>
              <a:spcBef>
                <a:spcPts val="0"/>
              </a:spcBef>
            </a:pPr>
            <a:r>
              <a:rPr lang="de-DE" dirty="0"/>
              <a:t>Worauf muss bei der Durchführung </a:t>
            </a:r>
          </a:p>
          <a:p>
            <a:pPr>
              <a:lnSpc>
                <a:spcPct val="130000"/>
              </a:lnSpc>
              <a:spcBef>
                <a:spcPts val="0"/>
              </a:spcBef>
            </a:pPr>
            <a:r>
              <a:rPr lang="de-DE" dirty="0"/>
              <a:t>besonders geachtet werden?</a:t>
            </a:r>
          </a:p>
          <a:p>
            <a:pPr>
              <a:lnSpc>
                <a:spcPct val="130000"/>
              </a:lnSpc>
              <a:spcBef>
                <a:spcPts val="0"/>
              </a:spcBef>
            </a:pPr>
            <a:r>
              <a:rPr lang="de-DE" dirty="0"/>
              <a:t>Welche zusätzlichen Reflexionsmöglichkeiten</a:t>
            </a:r>
          </a:p>
          <a:p>
            <a:pPr>
              <a:lnSpc>
                <a:spcPct val="130000"/>
              </a:lnSpc>
              <a:spcBef>
                <a:spcPts val="0"/>
              </a:spcBef>
            </a:pPr>
            <a:r>
              <a:rPr lang="de-DE" dirty="0"/>
              <a:t>bieten sich durch die App an?</a:t>
            </a:r>
          </a:p>
        </p:txBody>
      </p:sp>
      <p:sp>
        <p:nvSpPr>
          <p:cNvPr id="2" name="Datumsplatzhalter 3">
            <a:extLst>
              <a:ext uri="{FF2B5EF4-FFF2-40B4-BE49-F238E27FC236}">
                <a16:creationId xmlns:a16="http://schemas.microsoft.com/office/drawing/2014/main" id="{CEAEA150-2B7E-3F82-644B-5F17E406C1E2}"/>
              </a:ext>
            </a:extLst>
          </p:cNvPr>
          <p:cNvSpPr txBox="1">
            <a:spLocks/>
          </p:cNvSpPr>
          <p:nvPr/>
        </p:nvSpPr>
        <p:spPr>
          <a:xfrm>
            <a:off x="6231901" y="6038652"/>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defRPr/>
            </a:pPr>
            <a:r>
              <a:rPr lang="de-DE" dirty="0">
                <a:solidFill>
                  <a:srgbClr val="E7E6E6">
                    <a:lumMod val="50000"/>
                  </a:srgbClr>
                </a:solidFill>
              </a:rPr>
              <a:t>Etzold (2022)</a:t>
            </a:r>
          </a:p>
        </p:txBody>
      </p:sp>
    </p:spTree>
    <p:extLst>
      <p:ext uri="{BB962C8B-B14F-4D97-AF65-F5344CB8AC3E}">
        <p14:creationId xmlns:p14="http://schemas.microsoft.com/office/powerpoint/2010/main" val="2429804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860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D27C532A-BA02-8C47-8166-F9A80418AE43}"/>
              </a:ext>
            </a:extLst>
          </p:cNvPr>
          <p:cNvSpPr>
            <a:spLocks noGrp="1"/>
          </p:cNvSpPr>
          <p:nvPr>
            <p:ph type="dt" sz="half" idx="10"/>
          </p:nvPr>
        </p:nvSpPr>
        <p:spPr/>
        <p:txBody>
          <a:bodyPr/>
          <a:lstStyle/>
          <a:p>
            <a:pPr>
              <a:lnSpc>
                <a:spcPct val="150000"/>
              </a:lnSpc>
            </a:pPr>
            <a:fld id="{1AFEB675-97A2-2047-A453-727B8A442EDA}" type="datetime6">
              <a:rPr lang="de-DE" smtClean="0"/>
              <a:t>Dezember 23</a:t>
            </a:fld>
            <a:endParaRPr lang="de-DE" dirty="0"/>
          </a:p>
        </p:txBody>
      </p:sp>
      <p:sp>
        <p:nvSpPr>
          <p:cNvPr id="6" name="Foliennummernplatzhalter 5">
            <a:extLst>
              <a:ext uri="{FF2B5EF4-FFF2-40B4-BE49-F238E27FC236}">
                <a16:creationId xmlns:a16="http://schemas.microsoft.com/office/drawing/2014/main" id="{D98088E6-4CF1-7334-5FCE-D14D9F7D1CCF}"/>
              </a:ext>
            </a:extLst>
          </p:cNvPr>
          <p:cNvSpPr>
            <a:spLocks noGrp="1"/>
          </p:cNvSpPr>
          <p:nvPr>
            <p:ph type="sldNum" sz="quarter" idx="12"/>
          </p:nvPr>
        </p:nvSpPr>
        <p:spPr/>
        <p:txBody>
          <a:bodyPr/>
          <a:lstStyle/>
          <a:p>
            <a:fld id="{C3752B7C-18A9-864D-BBCB-54A9F41B5594}" type="slidenum">
              <a:rPr lang="de-DE" smtClean="0"/>
              <a:pPr/>
              <a:t>22</a:t>
            </a:fld>
            <a:endParaRPr lang="de-DE" dirty="0"/>
          </a:p>
        </p:txBody>
      </p:sp>
      <p:sp>
        <p:nvSpPr>
          <p:cNvPr id="7" name="Titel 1">
            <a:extLst>
              <a:ext uri="{FF2B5EF4-FFF2-40B4-BE49-F238E27FC236}">
                <a16:creationId xmlns:a16="http://schemas.microsoft.com/office/drawing/2014/main" id="{2CFBD415-1A5F-5D27-A1F8-E1D64F959B52}"/>
              </a:ext>
            </a:extLst>
          </p:cNvPr>
          <p:cNvSpPr txBox="1">
            <a:spLocks/>
          </p:cNvSpPr>
          <p:nvPr/>
        </p:nvSpPr>
        <p:spPr>
          <a:xfrm>
            <a:off x="1096423" y="382774"/>
            <a:ext cx="7009509" cy="603704"/>
          </a:xfrm>
          <a:prstGeom prst="rect">
            <a:avLst/>
          </a:prstGeom>
        </p:spPr>
        <p:txBody>
          <a:bodyPr anchor="ctr">
            <a:norm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dirty="0"/>
              <a:t>2. Förderung der Raumwahrnehmung</a:t>
            </a:r>
          </a:p>
        </p:txBody>
      </p:sp>
      <p:sp>
        <p:nvSpPr>
          <p:cNvPr id="9" name="Datumsplatzhalter 4">
            <a:extLst>
              <a:ext uri="{FF2B5EF4-FFF2-40B4-BE49-F238E27FC236}">
                <a16:creationId xmlns:a16="http://schemas.microsoft.com/office/drawing/2014/main" id="{334BDE87-B7A1-A9CB-DB4A-DD4D98225061}"/>
              </a:ext>
            </a:extLst>
          </p:cNvPr>
          <p:cNvSpPr txBox="1">
            <a:spLocks/>
          </p:cNvSpPr>
          <p:nvPr/>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1AFEB675-97A2-2047-A453-727B8A442EDA}" type="datetime6">
              <a:rPr lang="de-DE" smtClean="0"/>
              <a:pPr>
                <a:lnSpc>
                  <a:spcPct val="150000"/>
                </a:lnSpc>
              </a:pPr>
              <a:t>Dezember 23</a:t>
            </a:fld>
            <a:endParaRPr lang="de-DE" dirty="0"/>
          </a:p>
        </p:txBody>
      </p:sp>
      <p:sp>
        <p:nvSpPr>
          <p:cNvPr id="10" name="Foliennummernplatzhalter 5">
            <a:extLst>
              <a:ext uri="{FF2B5EF4-FFF2-40B4-BE49-F238E27FC236}">
                <a16:creationId xmlns:a16="http://schemas.microsoft.com/office/drawing/2014/main" id="{0E13C0B3-EFBB-3B16-33D9-A3F4FED953B7}"/>
              </a:ext>
            </a:extLst>
          </p:cNvPr>
          <p:cNvSpPr txBox="1">
            <a:spLocks/>
          </p:cNvSpPr>
          <p:nvPr/>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22</a:t>
            </a:fld>
            <a:endParaRPr lang="de-DE" dirty="0"/>
          </a:p>
        </p:txBody>
      </p:sp>
      <p:pic>
        <p:nvPicPr>
          <p:cNvPr id="12" name="iVBORw0KGgoAAAANSUhEUgAACkYAAAd0CAYAAAAflCIoAAAACXBIWXMAAAsTAAALEwEAmpwYAAAJ.png" descr="iVBORw0KGgoAAAANSUhEUgAACkYAAAd0CAYAAAAflCIoAAAACXBIWXMAAAsTAAALEwEAmpwYAAAJ.png">
            <a:extLst>
              <a:ext uri="{FF2B5EF4-FFF2-40B4-BE49-F238E27FC236}">
                <a16:creationId xmlns:a16="http://schemas.microsoft.com/office/drawing/2014/main" id="{8720AB6E-FD58-A4F3-4E79-75AA5250BD1B}"/>
              </a:ext>
            </a:extLst>
          </p:cNvPr>
          <p:cNvPicPr>
            <a:picLocks noChangeAspect="1"/>
          </p:cNvPicPr>
          <p:nvPr/>
        </p:nvPicPr>
        <p:blipFill>
          <a:blip r:embed="rId2"/>
          <a:stretch>
            <a:fillRect/>
          </a:stretch>
        </p:blipFill>
        <p:spPr>
          <a:xfrm>
            <a:off x="6034220" y="4297614"/>
            <a:ext cx="2481130" cy="1800000"/>
          </a:xfrm>
          <a:prstGeom prst="rect">
            <a:avLst/>
          </a:prstGeom>
          <a:ln w="12700">
            <a:miter lim="400000"/>
          </a:ln>
        </p:spPr>
      </p:pic>
      <p:sp>
        <p:nvSpPr>
          <p:cNvPr id="13" name="Textplatzhalter 2">
            <a:extLst>
              <a:ext uri="{FF2B5EF4-FFF2-40B4-BE49-F238E27FC236}">
                <a16:creationId xmlns:a16="http://schemas.microsoft.com/office/drawing/2014/main" id="{01EF507C-D5A3-D5EF-989C-57BFB647EE61}"/>
              </a:ext>
            </a:extLst>
          </p:cNvPr>
          <p:cNvSpPr txBox="1">
            <a:spLocks/>
          </p:cNvSpPr>
          <p:nvPr/>
        </p:nvSpPr>
        <p:spPr>
          <a:xfrm>
            <a:off x="1096423" y="4134423"/>
            <a:ext cx="7105899" cy="2033015"/>
          </a:xfrm>
          <a:prstGeom prst="rect">
            <a:avLst/>
          </a:prstGeom>
        </p:spPr>
        <p:txBody>
          <a:bodyPr>
            <a:normAutofit/>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Überlegen Sie sich konkrete Aufgaben.</a:t>
            </a:r>
          </a:p>
          <a:p>
            <a:pPr>
              <a:lnSpc>
                <a:spcPct val="130000"/>
              </a:lnSpc>
              <a:spcBef>
                <a:spcPts val="0"/>
              </a:spcBef>
            </a:pPr>
            <a:r>
              <a:rPr lang="de-DE" dirty="0"/>
              <a:t>Worauf muss bei der Durchführung </a:t>
            </a:r>
          </a:p>
          <a:p>
            <a:pPr>
              <a:lnSpc>
                <a:spcPct val="130000"/>
              </a:lnSpc>
              <a:spcBef>
                <a:spcPts val="0"/>
              </a:spcBef>
            </a:pPr>
            <a:r>
              <a:rPr lang="de-DE" dirty="0"/>
              <a:t>besonders geachtet werden?</a:t>
            </a:r>
          </a:p>
          <a:p>
            <a:pPr>
              <a:lnSpc>
                <a:spcPct val="130000"/>
              </a:lnSpc>
              <a:spcBef>
                <a:spcPts val="0"/>
              </a:spcBef>
            </a:pPr>
            <a:r>
              <a:rPr lang="de-DE" dirty="0"/>
              <a:t>Welche zusätzlichen Reflexionsmöglichkeiten</a:t>
            </a:r>
          </a:p>
          <a:p>
            <a:pPr>
              <a:lnSpc>
                <a:spcPct val="130000"/>
              </a:lnSpc>
              <a:spcBef>
                <a:spcPts val="0"/>
              </a:spcBef>
            </a:pPr>
            <a:r>
              <a:rPr lang="de-DE" dirty="0"/>
              <a:t>bieten sich durch die App an?</a:t>
            </a:r>
          </a:p>
        </p:txBody>
      </p:sp>
      <p:sp>
        <p:nvSpPr>
          <p:cNvPr id="14" name="Textplatzhalter 7">
            <a:extLst>
              <a:ext uri="{FF2B5EF4-FFF2-40B4-BE49-F238E27FC236}">
                <a16:creationId xmlns:a16="http://schemas.microsoft.com/office/drawing/2014/main" id="{43DC1542-06F9-D554-1E2C-A2457504D218}"/>
              </a:ext>
            </a:extLst>
          </p:cNvPr>
          <p:cNvSpPr txBox="1">
            <a:spLocks/>
          </p:cNvSpPr>
          <p:nvPr/>
        </p:nvSpPr>
        <p:spPr>
          <a:xfrm>
            <a:off x="1907009" y="1817142"/>
            <a:ext cx="6438900" cy="2225815"/>
          </a:xfrm>
          <a:prstGeom prst="rect">
            <a:avLst/>
          </a:prstGeom>
        </p:spPr>
        <p:txBody>
          <a:bodyPr>
            <a:normAutofit/>
          </a:bodyPr>
          <a:lstStyle>
            <a:lvl1pPr marL="0" indent="0" algn="l" defTabSz="914400" rtl="0" eaLnBrk="1" latinLnBrk="0" hangingPunct="1">
              <a:lnSpc>
                <a:spcPct val="15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Inwiefern kann die Raumwahrnehmung durch die App Klipp Klapp in Verbindung mit physischen Materialien gefördert werden?</a:t>
            </a:r>
          </a:p>
          <a:p>
            <a:endParaRPr lang="de-DE" dirty="0"/>
          </a:p>
        </p:txBody>
      </p:sp>
      <p:sp>
        <p:nvSpPr>
          <p:cNvPr id="3" name="Datumsplatzhalter 3">
            <a:extLst>
              <a:ext uri="{FF2B5EF4-FFF2-40B4-BE49-F238E27FC236}">
                <a16:creationId xmlns:a16="http://schemas.microsoft.com/office/drawing/2014/main" id="{F8101977-5E1F-C7D0-71A3-92DF15915E9A}"/>
              </a:ext>
            </a:extLst>
          </p:cNvPr>
          <p:cNvSpPr txBox="1">
            <a:spLocks/>
          </p:cNvSpPr>
          <p:nvPr/>
        </p:nvSpPr>
        <p:spPr>
          <a:xfrm>
            <a:off x="6231901" y="6038652"/>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defRPr/>
            </a:pPr>
            <a:r>
              <a:rPr lang="de-DE" dirty="0">
                <a:solidFill>
                  <a:srgbClr val="E7E6E6">
                    <a:lumMod val="50000"/>
                  </a:srgbClr>
                </a:solidFill>
              </a:rPr>
              <a:t>Etzold (2022)</a:t>
            </a:r>
          </a:p>
        </p:txBody>
      </p:sp>
    </p:spTree>
    <p:extLst>
      <p:ext uri="{BB962C8B-B14F-4D97-AF65-F5344CB8AC3E}">
        <p14:creationId xmlns:p14="http://schemas.microsoft.com/office/powerpoint/2010/main" val="3980912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4" y="382774"/>
            <a:ext cx="7644062" cy="603704"/>
          </a:xfrm>
        </p:spPr>
        <p:txBody>
          <a:bodyPr>
            <a:noAutofit/>
          </a:bodyPr>
          <a:lstStyle/>
          <a:p>
            <a:r>
              <a:rPr lang="de-DE" dirty="0"/>
              <a:t>2. Förderung der Raumwahrnehmung</a:t>
            </a:r>
          </a:p>
        </p:txBody>
      </p:sp>
      <p:sp>
        <p:nvSpPr>
          <p:cNvPr id="3" name="Textplatzhalter 2"/>
          <p:cNvSpPr>
            <a:spLocks noGrp="1"/>
          </p:cNvSpPr>
          <p:nvPr>
            <p:ph type="body" sz="quarter" idx="13"/>
          </p:nvPr>
        </p:nvSpPr>
        <p:spPr/>
        <p:txBody>
          <a:bodyPr/>
          <a:lstStyle/>
          <a:p>
            <a:r>
              <a:rPr lang="de-DE" dirty="0"/>
              <a:t>KERNBOTSCHAFT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23</a:t>
            </a:fld>
            <a:endParaRPr lang="de-DE" dirty="0"/>
          </a:p>
        </p:txBody>
      </p:sp>
      <p:sp>
        <p:nvSpPr>
          <p:cNvPr id="8" name="Gefaltete Ecke 7"/>
          <p:cNvSpPr/>
          <p:nvPr/>
        </p:nvSpPr>
        <p:spPr>
          <a:xfrm>
            <a:off x="1244600" y="1983776"/>
            <a:ext cx="63373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400" dirty="0">
                <a:solidFill>
                  <a:schemeClr val="tx1"/>
                </a:solidFill>
                <a:effectLst/>
                <a:latin typeface="Arial" panose="020B0604020202020204" pitchFamily="34" charset="0"/>
                <a:cs typeface="Arial" panose="020B0604020202020204" pitchFamily="34" charset="0"/>
              </a:rPr>
              <a:t>Das Zusammenspiel </a:t>
            </a:r>
            <a:r>
              <a:rPr lang="de-DE" sz="2400" dirty="0">
                <a:solidFill>
                  <a:schemeClr val="tx1"/>
                </a:solidFill>
                <a:latin typeface="Arial" panose="020B0604020202020204" pitchFamily="34" charset="0"/>
                <a:cs typeface="Arial" panose="020B0604020202020204" pitchFamily="34" charset="0"/>
              </a:rPr>
              <a:t>physischer und digitaler Medien kann </a:t>
            </a:r>
            <a:r>
              <a:rPr lang="de-DE" sz="2400" dirty="0">
                <a:solidFill>
                  <a:schemeClr val="tx1"/>
                </a:solidFill>
                <a:effectLst/>
                <a:latin typeface="Arial" panose="020B0604020202020204" pitchFamily="34" charset="0"/>
                <a:cs typeface="Arial" panose="020B0604020202020204" pitchFamily="34" charset="0"/>
              </a:rPr>
              <a:t>die Raumwahrnehmung besonders fördern.</a:t>
            </a: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a:extLst>
              <a:ext uri="{FF2B5EF4-FFF2-40B4-BE49-F238E27FC236}">
                <a16:creationId xmlns:a16="http://schemas.microsoft.com/office/drawing/2014/main" id="{CE047E27-C029-EA46-EC02-28852BBB7D36}"/>
              </a:ext>
            </a:extLst>
          </p:cNvPr>
          <p:cNvSpPr>
            <a:spLocks noGrp="1"/>
          </p:cNvSpPr>
          <p:nvPr>
            <p:ph type="dt" sz="half" idx="10"/>
          </p:nvPr>
        </p:nvSpPr>
        <p:spPr>
          <a:xfrm>
            <a:off x="580260" y="6338729"/>
            <a:ext cx="2057400" cy="393256"/>
          </a:xfrm>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Dezember 23</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28297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035853"/>
            <a:ext cx="7009509" cy="5302876"/>
          </a:xfrm>
        </p:spPr>
        <p:txBody>
          <a:bodyPr/>
          <a:lstStyle/>
          <a:p>
            <a:r>
              <a:rPr lang="de-DE" sz="2000" dirty="0"/>
              <a:t>Grundlegende Überlegungen zum Geometrielernen</a:t>
            </a:r>
          </a:p>
          <a:p>
            <a:r>
              <a:rPr lang="de-DE" sz="2000" dirty="0"/>
              <a:t>Förderung der Raumwahrnehmung</a:t>
            </a:r>
          </a:p>
          <a:p>
            <a:r>
              <a:rPr lang="de-DE" sz="2000" b="1" dirty="0"/>
              <a:t>Förderung der Raumvorstellung und des räumlichen Denkens</a:t>
            </a:r>
          </a:p>
          <a:p>
            <a:r>
              <a:rPr lang="de-DE" sz="2000" dirty="0"/>
              <a:t>Primapodcast zur Unterstützung geometrischer Begriffsbildung</a:t>
            </a:r>
          </a:p>
          <a:p>
            <a:r>
              <a:rPr lang="de-DE" sz="2000" dirty="0"/>
              <a:t>Erprobungsauftrag</a:t>
            </a:r>
          </a:p>
          <a:p>
            <a:r>
              <a:rPr lang="de-DE" sz="2000" dirty="0"/>
              <a:t>Anhang: Aufgabentypen</a:t>
            </a:r>
          </a:p>
          <a:p>
            <a:pPr marL="0" indent="0">
              <a:buNone/>
            </a:pPr>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Dezember 23</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50000"/>
                </a:lnSpc>
                <a:spcBef>
                  <a:spcPts val="0"/>
                </a:spcBef>
                <a:spcAft>
                  <a:spcPts val="0"/>
                </a:spcAft>
                <a:buClrTx/>
                <a:buSzTx/>
                <a:buFontTx/>
                <a:buNone/>
                <a:tabLst/>
                <a:defRPr/>
              </a:pPr>
              <a:t>24</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595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2">
                                            <p:txEl>
                                              <p:pRg st="0" end="0"/>
                                            </p:txEl>
                                          </p:spTgt>
                                        </p:tgtEl>
                                        <p:attrNameLst>
                                          <p:attrName>style.color</p:attrName>
                                        </p:attrNameLst>
                                      </p:cBhvr>
                                      <p:to>
                                        <a:srgbClr val="327D87"/>
                                      </p:to>
                                    </p:animClr>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childTnLst>
                                    <p:animClr clrSpc="rgb" dir="cw">
                                      <p:cBhvr override="childStyle">
                                        <p:cTn id="25" dur="2000" fill="hold"/>
                                        <p:tgtEl>
                                          <p:spTgt spid="2">
                                            <p:txEl>
                                              <p:pRg st="4" end="4"/>
                                            </p:txEl>
                                          </p:spTgt>
                                        </p:tgtEl>
                                        <p:attrNameLst>
                                          <p:attrName>style.color</p:attrName>
                                        </p:attrNameLst>
                                      </p:cBhvr>
                                      <p:to>
                                        <a:srgbClr val="327D87"/>
                                      </p:to>
                                    </p:animClr>
                                  </p:childTnLst>
                                </p:cTn>
                              </p:par>
                            </p:childTnLst>
                          </p:cTn>
                        </p:par>
                      </p:childTnLst>
                    </p:cTn>
                  </p:par>
                  <p:par>
                    <p:cTn id="26" fill="hold">
                      <p:stCondLst>
                        <p:cond delay="indefinite"/>
                      </p:stCondLst>
                      <p:childTnLst>
                        <p:par>
                          <p:cTn id="27" fill="hold">
                            <p:stCondLst>
                              <p:cond delay="0"/>
                            </p:stCondLst>
                            <p:childTnLst>
                              <p:par>
                                <p:cTn id="28" presetID="3" presetClass="emph" presetSubtype="2" fill="hold" nodeType="clickEffect">
                                  <p:stCondLst>
                                    <p:cond delay="0"/>
                                  </p:stCondLst>
                                  <p:childTnLst>
                                    <p:animClr clrSpc="rgb" dir="cw">
                                      <p:cBhvr override="childStyle">
                                        <p:cTn id="29" dur="2000" fill="hold"/>
                                        <p:tgtEl>
                                          <p:spTgt spid="2">
                                            <p:txEl>
                                              <p:pRg st="5" end="5"/>
                                            </p:txEl>
                                          </p:spTgt>
                                        </p:tgtEl>
                                        <p:attrNameLst>
                                          <p:attrName>style.color</p:attrName>
                                        </p:attrNameLst>
                                      </p:cBhvr>
                                      <p:to>
                                        <a:srgbClr val="327D8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B56891-A01F-3BE1-3DFF-19BED2F1BEF6}"/>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8FA5E12E-7A65-3A65-8B6A-95782CCFFBAF}"/>
              </a:ext>
            </a:extLst>
          </p:cNvPr>
          <p:cNvSpPr>
            <a:spLocks noGrp="1"/>
          </p:cNvSpPr>
          <p:nvPr>
            <p:ph type="dt" sz="half" idx="10"/>
          </p:nvPr>
        </p:nvSpPr>
        <p:spPr/>
        <p:txBody>
          <a:bodyPr/>
          <a:lstStyle/>
          <a:p>
            <a:pPr>
              <a:lnSpc>
                <a:spcPct val="150000"/>
              </a:lnSpc>
            </a:pPr>
            <a:r>
              <a:rPr lang="de-DE" dirty="0"/>
              <a:t>Dezember 23</a:t>
            </a:r>
          </a:p>
        </p:txBody>
      </p:sp>
      <p:sp>
        <p:nvSpPr>
          <p:cNvPr id="4" name="Foliennummernplatzhalter 3">
            <a:extLst>
              <a:ext uri="{FF2B5EF4-FFF2-40B4-BE49-F238E27FC236}">
                <a16:creationId xmlns:a16="http://schemas.microsoft.com/office/drawing/2014/main" id="{40932721-2392-3DEB-A80C-E5FBCB25FAB1}"/>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
        <p:nvSpPr>
          <p:cNvPr id="7" name="Textplatzhalter 4">
            <a:extLst>
              <a:ext uri="{FF2B5EF4-FFF2-40B4-BE49-F238E27FC236}">
                <a16:creationId xmlns:a16="http://schemas.microsoft.com/office/drawing/2014/main" id="{4CD73F79-54BF-745B-5140-AE790DC44A87}"/>
              </a:ext>
            </a:extLst>
          </p:cNvPr>
          <p:cNvSpPr>
            <a:spLocks noGrp="1"/>
          </p:cNvSpPr>
          <p:nvPr>
            <p:ph type="body" sz="quarter" idx="13"/>
          </p:nvPr>
        </p:nvSpPr>
        <p:spPr>
          <a:xfrm>
            <a:off x="811161" y="1175880"/>
            <a:ext cx="7744420" cy="445628"/>
          </a:xfrm>
        </p:spPr>
        <p:txBody>
          <a:bodyPr/>
          <a:lstStyle/>
          <a:p>
            <a:r>
              <a:rPr lang="de-DE" dirty="0"/>
              <a:t>HINWEISE ZU DEN FOLIEN 26-31</a:t>
            </a:r>
          </a:p>
        </p:txBody>
      </p:sp>
      <p:sp>
        <p:nvSpPr>
          <p:cNvPr id="8" name="Inhaltsplatzhalter 5">
            <a:extLst>
              <a:ext uri="{FF2B5EF4-FFF2-40B4-BE49-F238E27FC236}">
                <a16:creationId xmlns:a16="http://schemas.microsoft.com/office/drawing/2014/main" id="{9BB27291-A386-5E3D-304F-8E13B15966BD}"/>
              </a:ext>
            </a:extLst>
          </p:cNvPr>
          <p:cNvSpPr>
            <a:spLocks noGrp="1"/>
          </p:cNvSpPr>
          <p:nvPr>
            <p:ph idx="1"/>
          </p:nvPr>
        </p:nvSpPr>
        <p:spPr>
          <a:xfrm>
            <a:off x="811161" y="1621508"/>
            <a:ext cx="8035127" cy="4527819"/>
          </a:xfrm>
        </p:spPr>
        <p:txBody>
          <a:bodyPr/>
          <a:lstStyle/>
          <a:p>
            <a:pPr>
              <a:lnSpc>
                <a:spcPct val="114000"/>
              </a:lnSpc>
              <a:spcBef>
                <a:spcPts val="0"/>
              </a:spcBef>
            </a:pPr>
            <a:r>
              <a:rPr lang="de-DE" sz="1400" b="1" dirty="0"/>
              <a:t>Kernbotschaft (Folie 31):</a:t>
            </a:r>
          </a:p>
          <a:p>
            <a:pPr marL="171450" indent="-171450">
              <a:lnSpc>
                <a:spcPct val="114000"/>
              </a:lnSpc>
              <a:spcBef>
                <a:spcPts val="0"/>
              </a:spcBef>
              <a:buFont typeface="Arial" panose="020B0604020202020204" pitchFamily="34" charset="0"/>
              <a:buChar char="•"/>
            </a:pPr>
            <a:r>
              <a:rPr lang="de-DE" sz="1400" b="1" dirty="0">
                <a:latin typeface="Arial" panose="020B0604020202020204" pitchFamily="34" charset="0"/>
                <a:cs typeface="Arial" panose="020B0604020202020204" pitchFamily="34" charset="0"/>
              </a:rPr>
              <a:t>Wenn Kinder die Möglichkeit erhalten zunehmend mental zu reproduzieren und zu operieren, kann sich das räumliche Denken entwickeln. Dabei können digitale Medien unterstützen.</a:t>
            </a:r>
          </a:p>
          <a:p>
            <a:pPr>
              <a:lnSpc>
                <a:spcPct val="114000"/>
              </a:lnSpc>
            </a:pPr>
            <a:r>
              <a:rPr lang="de-DE" sz="1400" dirty="0"/>
              <a:t>Folie 26-27: Die Raumvorstellung und das räumliche Denken wird aufgegriffen, da die folgenden Aktivitäten sich konkret auf diese Komponenten des räumlichen Vorstellungsvermögens beziehen.</a:t>
            </a:r>
          </a:p>
          <a:p>
            <a:pPr>
              <a:lnSpc>
                <a:spcPct val="114000"/>
              </a:lnSpc>
            </a:pPr>
            <a:r>
              <a:rPr lang="de-DE" sz="1400" dirty="0">
                <a:ea typeface="ＭＳ Ｐゴシック" panose="020B0600070205080204" pitchFamily="34" charset="-128"/>
                <a:sym typeface="Wingdings" pitchFamily="2" charset="2"/>
              </a:rPr>
              <a:t>Folie 29-30: (optionale) Aktivitäten (Hinweise s. Folie 28) </a:t>
            </a:r>
            <a:br>
              <a:rPr lang="de-DE" sz="1400" dirty="0">
                <a:ea typeface="ＭＳ Ｐゴシック" panose="020B0600070205080204" pitchFamily="34" charset="-128"/>
                <a:sym typeface="Wingdings" pitchFamily="2" charset="2"/>
              </a:rPr>
            </a:br>
            <a:r>
              <a:rPr lang="de-DE" sz="1400" dirty="0">
                <a:ea typeface="ＭＳ Ｐゴシック" panose="020B0600070205080204" pitchFamily="34" charset="-128"/>
                <a:sym typeface="Wingdings" pitchFamily="2" charset="2"/>
              </a:rPr>
              <a:t>Wie bei der ersten Aktivität gibt es mehrere Möglichkeiten, welche Apps in der Veranstaltung thematisiert werden. </a:t>
            </a:r>
            <a:r>
              <a:rPr lang="de-DE" sz="1400" dirty="0">
                <a:solidFill>
                  <a:srgbClr val="FF0000"/>
                </a:solidFill>
                <a:ea typeface="ＭＳ Ｐゴシック" panose="020B0600070205080204" pitchFamily="34" charset="-128"/>
                <a:sym typeface="Wingdings" pitchFamily="2" charset="2"/>
              </a:rPr>
              <a:t> </a:t>
            </a:r>
            <a:endParaRPr lang="de-DE" altLang="de-DE" sz="140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sz="800" dirty="0">
              <a:solidFill>
                <a:srgbClr val="FF0000"/>
              </a:solidFill>
            </a:endParaRPr>
          </a:p>
          <a:p>
            <a:endParaRPr lang="de-DE" sz="800" dirty="0">
              <a:solidFill>
                <a:srgbClr val="FF0000"/>
              </a:solidFill>
            </a:endParaRPr>
          </a:p>
          <a:p>
            <a:endParaRPr lang="de-DE" altLang="de-DE" sz="100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sz="1000" dirty="0">
              <a:solidFill>
                <a:srgbClr val="FF0000"/>
              </a:solidFill>
            </a:endParaRPr>
          </a:p>
          <a:p>
            <a:pPr>
              <a:lnSpc>
                <a:spcPts val="1740"/>
              </a:lnSpc>
            </a:pPr>
            <a:endParaRPr lang="de-DE" sz="1200" dirty="0">
              <a:solidFill>
                <a:srgbClr val="FF0000"/>
              </a:solidFill>
            </a:endParaRPr>
          </a:p>
          <a:p>
            <a:endParaRPr lang="de-DE" sz="1200" dirty="0">
              <a:solidFill>
                <a:srgbClr val="FF0000"/>
              </a:solidFill>
            </a:endParaRPr>
          </a:p>
        </p:txBody>
      </p:sp>
    </p:spTree>
    <p:extLst>
      <p:ext uri="{BB962C8B-B14F-4D97-AF65-F5344CB8AC3E}">
        <p14:creationId xmlns:p14="http://schemas.microsoft.com/office/powerpoint/2010/main" val="3471432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BCDFE-7791-1649-AC08-D1F94A4A8287}"/>
              </a:ext>
            </a:extLst>
          </p:cNvPr>
          <p:cNvSpPr>
            <a:spLocks noGrp="1"/>
          </p:cNvSpPr>
          <p:nvPr>
            <p:ph type="title"/>
          </p:nvPr>
        </p:nvSpPr>
        <p:spPr>
          <a:xfrm>
            <a:off x="1096423" y="382774"/>
            <a:ext cx="8147938" cy="603704"/>
          </a:xfrm>
        </p:spPr>
        <p:txBody>
          <a:bodyPr anchor="ctr">
            <a:normAutofit/>
          </a:bodyPr>
          <a:lstStyle/>
          <a:p>
            <a:r>
              <a:rPr lang="de-DE" sz="2000" dirty="0"/>
              <a:t>3. Förderung der Raumvorstellung und des räumlichen Denkens</a:t>
            </a:r>
          </a:p>
        </p:txBody>
      </p:sp>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p:txBody>
          <a:bodyPr/>
          <a:lstStyle/>
          <a:p>
            <a:r>
              <a:rPr lang="de-DE" sz="2000" dirty="0"/>
              <a:t>RÄUMLICHES VORSTELLUNGSVERMÖGEN</a:t>
            </a:r>
          </a:p>
        </p:txBody>
      </p:sp>
      <p:sp>
        <p:nvSpPr>
          <p:cNvPr id="4" name="Inhaltsplatzhalter 3">
            <a:extLst>
              <a:ext uri="{FF2B5EF4-FFF2-40B4-BE49-F238E27FC236}">
                <a16:creationId xmlns:a16="http://schemas.microsoft.com/office/drawing/2014/main" id="{A19C9731-DB62-DE4E-85AE-D10C24088BC6}"/>
              </a:ext>
            </a:extLst>
          </p:cNvPr>
          <p:cNvSpPr>
            <a:spLocks noGrp="1"/>
          </p:cNvSpPr>
          <p:nvPr>
            <p:ph idx="1"/>
          </p:nvPr>
        </p:nvSpPr>
        <p:spPr>
          <a:xfrm>
            <a:off x="1096423" y="1863001"/>
            <a:ext cx="7419084" cy="4342849"/>
          </a:xfrm>
        </p:spPr>
        <p:txBody>
          <a:bodyPr/>
          <a:lstStyle/>
          <a:p>
            <a:pPr marL="0" indent="0">
              <a:buNone/>
            </a:pPr>
            <a:r>
              <a:rPr lang="de-DE" sz="2000" dirty="0"/>
              <a:t>Raumvorstellung:</a:t>
            </a:r>
          </a:p>
          <a:p>
            <a:pPr marL="171450" lvl="1">
              <a:lnSpc>
                <a:spcPct val="100000"/>
              </a:lnSpc>
            </a:pPr>
            <a:r>
              <a:rPr lang="de-DE" sz="1800" dirty="0"/>
              <a:t>Mentales Reproduzieren </a:t>
            </a:r>
            <a:r>
              <a:rPr lang="de-DE" sz="1800" dirty="0">
                <a:solidFill>
                  <a:srgbClr val="327D87"/>
                </a:solidFill>
              </a:rPr>
              <a:t>nicht mehr vorhandener </a:t>
            </a:r>
            <a:r>
              <a:rPr lang="de-DE" sz="1800" dirty="0"/>
              <a:t>Objekte, Handlungen, Situationen, Merkmale, …</a:t>
            </a:r>
            <a:br>
              <a:rPr lang="de-DE" sz="1800" dirty="0"/>
            </a:br>
            <a:r>
              <a:rPr lang="de-DE" sz="1800" dirty="0"/>
              <a:t>Mentale Anstrengung: Mentale Reproduktion, Analyse &amp; Interpretation des mental Reproduzierten</a:t>
            </a:r>
          </a:p>
          <a:p>
            <a:pPr marL="0" indent="0">
              <a:buNone/>
            </a:pPr>
            <a:endParaRPr lang="de-DE" dirty="0"/>
          </a:p>
          <a:p>
            <a:pPr marL="0" indent="0">
              <a:buNone/>
            </a:pPr>
            <a:endParaRPr lang="de-DE" dirty="0"/>
          </a:p>
          <a:p>
            <a:pPr marL="0" indent="0">
              <a:buNone/>
            </a:pPr>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26</a:t>
            </a:fld>
            <a:endParaRPr lang="de-DE" dirty="0"/>
          </a:p>
        </p:txBody>
      </p:sp>
      <p:sp>
        <p:nvSpPr>
          <p:cNvPr id="7" name="(pikas.dzlm.de)">
            <a:extLst>
              <a:ext uri="{FF2B5EF4-FFF2-40B4-BE49-F238E27FC236}">
                <a16:creationId xmlns:a16="http://schemas.microsoft.com/office/drawing/2014/main" id="{DCC676D1-1576-4EF8-A435-5E0C856232B2}"/>
              </a:ext>
            </a:extLst>
          </p:cNvPr>
          <p:cNvSpPr txBox="1"/>
          <p:nvPr/>
        </p:nvSpPr>
        <p:spPr>
          <a:xfrm>
            <a:off x="6436412" y="5841403"/>
            <a:ext cx="2079095"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r">
              <a:defRPr sz="2400">
                <a:solidFill>
                  <a:srgbClr val="000000"/>
                </a:solidFill>
                <a:latin typeface="Gill Sans MT"/>
                <a:ea typeface="Gill Sans MT"/>
                <a:cs typeface="Gill Sans MT"/>
                <a:sym typeface="Gill Sans MT"/>
              </a:defRPr>
            </a:pPr>
            <a:r>
              <a:rPr lang="de-DE" sz="1200" dirty="0">
                <a:latin typeface="Arial" panose="020B0604020202020204" pitchFamily="34" charset="0"/>
                <a:cs typeface="Arial" panose="020B0604020202020204" pitchFamily="34" charset="0"/>
              </a:rPr>
              <a:t>(PIKAS kompakt, o.J.)</a:t>
            </a:r>
            <a:endParaRP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97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p:txBody>
          <a:bodyPr/>
          <a:lstStyle/>
          <a:p>
            <a:r>
              <a:rPr lang="de-DE" sz="2000" dirty="0"/>
              <a:t>RÄUMLICHES VORSTELLUNGSVERMÖGEN</a:t>
            </a:r>
          </a:p>
        </p:txBody>
      </p:sp>
      <p:sp>
        <p:nvSpPr>
          <p:cNvPr id="4" name="Inhaltsplatzhalter 3">
            <a:extLst>
              <a:ext uri="{FF2B5EF4-FFF2-40B4-BE49-F238E27FC236}">
                <a16:creationId xmlns:a16="http://schemas.microsoft.com/office/drawing/2014/main" id="{A19C9731-DB62-DE4E-85AE-D10C24088BC6}"/>
              </a:ext>
            </a:extLst>
          </p:cNvPr>
          <p:cNvSpPr>
            <a:spLocks noGrp="1"/>
          </p:cNvSpPr>
          <p:nvPr>
            <p:ph idx="1"/>
          </p:nvPr>
        </p:nvSpPr>
        <p:spPr>
          <a:xfrm>
            <a:off x="1096423" y="1847761"/>
            <a:ext cx="7419084" cy="4342849"/>
          </a:xfrm>
        </p:spPr>
        <p:txBody>
          <a:bodyPr/>
          <a:lstStyle/>
          <a:p>
            <a:pPr marL="0" indent="0">
              <a:buNone/>
            </a:pPr>
            <a:r>
              <a:rPr lang="de-DE" sz="2000" dirty="0"/>
              <a:t>Räumliches Denken:</a:t>
            </a:r>
          </a:p>
          <a:p>
            <a:pPr marL="171450" lvl="1">
              <a:lnSpc>
                <a:spcPct val="100000"/>
              </a:lnSpc>
            </a:pPr>
            <a:r>
              <a:rPr lang="de-DE" sz="1800" dirty="0"/>
              <a:t>Mentales Operieren mit </a:t>
            </a:r>
            <a:r>
              <a:rPr lang="de-DE" sz="1800" dirty="0">
                <a:solidFill>
                  <a:srgbClr val="327D87"/>
                </a:solidFill>
              </a:rPr>
              <a:t>nicht mehr vorhandenen </a:t>
            </a:r>
            <a:r>
              <a:rPr lang="de-DE" sz="1800" dirty="0"/>
              <a:t>Objekten, Handlungen, Situationen, Merkmalen, …</a:t>
            </a:r>
            <a:br>
              <a:rPr lang="de-DE" sz="1800" dirty="0"/>
            </a:br>
            <a:r>
              <a:rPr lang="de-DE" sz="1800" dirty="0"/>
              <a:t>Mentale Anstrengung: Mentales Handeln, Analyse &amp; Interpretation der mentalen Handlung.</a:t>
            </a:r>
          </a:p>
          <a:p>
            <a:pPr marL="0" indent="0">
              <a:buNone/>
            </a:pPr>
            <a:endParaRPr lang="de-DE" dirty="0"/>
          </a:p>
          <a:p>
            <a:pPr marL="0" indent="0">
              <a:buNone/>
            </a:pPr>
            <a:endParaRPr lang="de-DE" dirty="0"/>
          </a:p>
          <a:p>
            <a:pPr marL="0" indent="0">
              <a:buNone/>
            </a:pPr>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27</a:t>
            </a:fld>
            <a:endParaRPr lang="de-DE" dirty="0"/>
          </a:p>
        </p:txBody>
      </p:sp>
      <p:sp>
        <p:nvSpPr>
          <p:cNvPr id="7" name="(pikas.dzlm.de)">
            <a:extLst>
              <a:ext uri="{FF2B5EF4-FFF2-40B4-BE49-F238E27FC236}">
                <a16:creationId xmlns:a16="http://schemas.microsoft.com/office/drawing/2014/main" id="{7D888A2A-1F70-44EE-A045-27FD2D4F8FB0}"/>
              </a:ext>
            </a:extLst>
          </p:cNvPr>
          <p:cNvSpPr txBox="1"/>
          <p:nvPr/>
        </p:nvSpPr>
        <p:spPr>
          <a:xfrm>
            <a:off x="6436412" y="5697774"/>
            <a:ext cx="2079095"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lgn="r">
              <a:defRPr sz="2400">
                <a:solidFill>
                  <a:srgbClr val="000000"/>
                </a:solidFill>
                <a:latin typeface="Gill Sans MT"/>
                <a:ea typeface="Gill Sans MT"/>
                <a:cs typeface="Gill Sans MT"/>
                <a:sym typeface="Gill Sans MT"/>
              </a:defRPr>
            </a:pPr>
            <a:r>
              <a:rPr lang="de-DE" sz="1200" dirty="0">
                <a:latin typeface="Arial" panose="020B0604020202020204" pitchFamily="34" charset="0"/>
                <a:cs typeface="Arial" panose="020B0604020202020204" pitchFamily="34" charset="0"/>
              </a:rPr>
              <a:t>(PIKAS kompakt, o.J.)</a:t>
            </a:r>
          </a:p>
        </p:txBody>
      </p:sp>
      <p:sp>
        <p:nvSpPr>
          <p:cNvPr id="10" name="Titel 1">
            <a:extLst>
              <a:ext uri="{FF2B5EF4-FFF2-40B4-BE49-F238E27FC236}">
                <a16:creationId xmlns:a16="http://schemas.microsoft.com/office/drawing/2014/main" id="{BFFAEC8D-5DBB-066C-3096-EAD207136F19}"/>
              </a:ext>
            </a:extLst>
          </p:cNvPr>
          <p:cNvSpPr txBox="1">
            <a:spLocks/>
          </p:cNvSpPr>
          <p:nvPr/>
        </p:nvSpPr>
        <p:spPr>
          <a:xfrm>
            <a:off x="1096423" y="382774"/>
            <a:ext cx="8147938" cy="603704"/>
          </a:xfrm>
          <a:prstGeom prst="rect">
            <a:avLst/>
          </a:prstGeom>
        </p:spPr>
        <p:txBody>
          <a:bodyPr anchor="ctr">
            <a:norm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000"/>
              <a:t>3. Förderung der Raumvorstellung und des räumlichen Denkens</a:t>
            </a:r>
            <a:endParaRPr lang="de-DE" sz="2000" dirty="0"/>
          </a:p>
        </p:txBody>
      </p:sp>
    </p:spTree>
    <p:extLst>
      <p:ext uri="{BB962C8B-B14F-4D97-AF65-F5344CB8AC3E}">
        <p14:creationId xmlns:p14="http://schemas.microsoft.com/office/powerpoint/2010/main" val="42123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8707975-2486-C18F-32DE-5057FF420AD9}"/>
              </a:ext>
            </a:extLst>
          </p:cNvPr>
          <p:cNvSpPr>
            <a:spLocks noGrp="1"/>
          </p:cNvSpPr>
          <p:nvPr>
            <p:ph type="title"/>
          </p:nvPr>
        </p:nvSpPr>
        <p:spPr/>
        <p:txBody>
          <a:bodyPr/>
          <a:lstStyle/>
          <a:p>
            <a:r>
              <a:rPr lang="de-DE" dirty="0"/>
              <a:t>Hintergrundinfos</a:t>
            </a:r>
          </a:p>
        </p:txBody>
      </p:sp>
      <p:sp>
        <p:nvSpPr>
          <p:cNvPr id="4" name="Foliennummernplatzhalter 3"/>
          <p:cNvSpPr>
            <a:spLocks noGrp="1"/>
          </p:cNvSpPr>
          <p:nvPr>
            <p:ph type="sldNum" sz="quarter" idx="12"/>
          </p:nvPr>
        </p:nvSpPr>
        <p:spPr/>
        <p:txBody>
          <a:bodyPr/>
          <a:lstStyle/>
          <a:p>
            <a:fld id="{C3752B7C-18A9-864D-BBCB-54A9F41B5594}" type="slidenum">
              <a:rPr lang="de-DE" smtClean="0"/>
              <a:pPr/>
              <a:t>28</a:t>
            </a:fld>
            <a:endParaRPr lang="de-DE" dirty="0"/>
          </a:p>
        </p:txBody>
      </p:sp>
      <p:sp>
        <p:nvSpPr>
          <p:cNvPr id="10" name="Textplatzhalter 9">
            <a:extLst>
              <a:ext uri="{FF2B5EF4-FFF2-40B4-BE49-F238E27FC236}">
                <a16:creationId xmlns:a16="http://schemas.microsoft.com/office/drawing/2014/main" id="{77EEF315-8077-DAF4-ECDD-9F8FD8ED8FA2}"/>
              </a:ext>
            </a:extLst>
          </p:cNvPr>
          <p:cNvSpPr>
            <a:spLocks noGrp="1"/>
          </p:cNvSpPr>
          <p:nvPr>
            <p:ph type="body" sz="quarter" idx="13"/>
          </p:nvPr>
        </p:nvSpPr>
        <p:spPr/>
        <p:txBody>
          <a:bodyPr/>
          <a:lstStyle/>
          <a:p>
            <a:r>
              <a:rPr lang="de-DE" dirty="0"/>
              <a:t>ANMERKUNGEN ZUR AKTIVITÄT AUF DER FOLIE 29-31</a:t>
            </a:r>
          </a:p>
        </p:txBody>
      </p:sp>
      <p:sp>
        <p:nvSpPr>
          <p:cNvPr id="6" name="Inhaltsplatzhalter 5"/>
          <p:cNvSpPr>
            <a:spLocks noGrp="1"/>
          </p:cNvSpPr>
          <p:nvPr>
            <p:ph idx="1"/>
          </p:nvPr>
        </p:nvSpPr>
        <p:spPr/>
        <p:txBody>
          <a:bodyPr/>
          <a:lstStyle/>
          <a:p>
            <a:pPr>
              <a:lnSpc>
                <a:spcPct val="114000"/>
              </a:lnSpc>
              <a:spcBef>
                <a:spcPts val="600"/>
              </a:spcBef>
            </a:pPr>
            <a:r>
              <a:rPr lang="de-DE" sz="1400" b="1" dirty="0"/>
              <a:t>Ziel:</a:t>
            </a:r>
            <a:r>
              <a:rPr lang="de-DE" sz="1400" b="1" dirty="0">
                <a:solidFill>
                  <a:srgbClr val="FF0000"/>
                </a:solidFill>
              </a:rPr>
              <a:t> </a:t>
            </a:r>
            <a:r>
              <a:rPr lang="de-DE" sz="1400" dirty="0"/>
              <a:t>Planung einer konkreten Aufgabe zur Förderung der mentalen Reproduktion und des räumlichen Denkens.</a:t>
            </a:r>
            <a:endParaRPr lang="de-DE" sz="1400" dirty="0">
              <a:solidFill>
                <a:srgbClr val="FF0000"/>
              </a:solidFill>
            </a:endParaRPr>
          </a:p>
          <a:p>
            <a:pPr>
              <a:lnSpc>
                <a:spcPct val="114000"/>
              </a:lnSpc>
              <a:spcBef>
                <a:spcPts val="600"/>
              </a:spcBef>
            </a:pPr>
            <a:r>
              <a:rPr lang="de-DE" sz="1400" b="1" dirty="0"/>
              <a:t>Hinweise zur Durchführung :  </a:t>
            </a:r>
          </a:p>
          <a:p>
            <a:pPr>
              <a:lnSpc>
                <a:spcPct val="114000"/>
              </a:lnSpc>
              <a:spcBef>
                <a:spcPts val="600"/>
              </a:spcBef>
            </a:pPr>
            <a:r>
              <a:rPr lang="de-DE" sz="1400" dirty="0"/>
              <a:t>Bei dieser Aufgabe muss im Blick behalten werden, dass die unterschiedlichen Apps auch unterschiedlich anspruchsvoll in der Gestaltung einer Aufgabe sind. Die App Klötzchen beinhaltet keine Aufgabenstellungen aber viele Möglichkeiten zwischen Darstellungen zu wechseln. Die App Klipp Klapp beinhaltet bereits Aufgaben. Trotzdem bieten beide Apps die Möglichkeit mit entsprechenden Aufgaben die mentale Reproduktion und das räumliche Denken zu fördern aber eben auch den Austausch in Partnerarbeit und die Reflexion anzuregen. </a:t>
            </a:r>
          </a:p>
          <a:p>
            <a:pPr>
              <a:lnSpc>
                <a:spcPct val="114000"/>
              </a:lnSpc>
              <a:spcBef>
                <a:spcPts val="0"/>
              </a:spcBef>
            </a:pPr>
            <a:endParaRPr lang="de-DE" sz="1400" dirty="0">
              <a:solidFill>
                <a:srgbClr val="FF0000"/>
              </a:solidFill>
            </a:endParaRPr>
          </a:p>
          <a:p>
            <a:pPr>
              <a:lnSpc>
                <a:spcPct val="114000"/>
              </a:lnSpc>
              <a:spcBef>
                <a:spcPts val="600"/>
              </a:spcBef>
            </a:pPr>
            <a:endParaRPr lang="de-DE" altLang="de-DE" sz="125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umsplatzhalter 3">
            <a:extLst>
              <a:ext uri="{FF2B5EF4-FFF2-40B4-BE49-F238E27FC236}">
                <a16:creationId xmlns:a16="http://schemas.microsoft.com/office/drawing/2014/main" id="{46021CD2-7B5B-AFA5-E838-C849A8A0C1CA}"/>
              </a:ext>
            </a:extLst>
          </p:cNvPr>
          <p:cNvSpPr>
            <a:spLocks noGrp="1"/>
          </p:cNvSpPr>
          <p:nvPr>
            <p:ph type="dt" sz="half" idx="10"/>
          </p:nvPr>
        </p:nvSpPr>
        <p:spPr>
          <a:xfrm>
            <a:off x="580260" y="6338729"/>
            <a:ext cx="2057400" cy="393256"/>
          </a:xfrm>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Dezember 23</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967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D1E17582-C8EC-C7EE-23D1-F971269C1F17}"/>
              </a:ext>
            </a:extLst>
          </p:cNvPr>
          <p:cNvSpPr>
            <a:spLocks noGrp="1"/>
          </p:cNvSpPr>
          <p:nvPr>
            <p:ph type="dt" sz="half" idx="10"/>
          </p:nvPr>
        </p:nvSpPr>
        <p:spPr/>
        <p:txBody>
          <a:bodyPr/>
          <a:lstStyle/>
          <a:p>
            <a:pPr>
              <a:lnSpc>
                <a:spcPct val="150000"/>
              </a:lnSpc>
            </a:pPr>
            <a:fld id="{1AFEB675-97A2-2047-A453-727B8A442EDA}" type="datetime6">
              <a:rPr lang="de-DE" smtClean="0"/>
              <a:t>Dezember 23</a:t>
            </a:fld>
            <a:endParaRPr lang="de-DE" dirty="0"/>
          </a:p>
        </p:txBody>
      </p:sp>
      <p:sp>
        <p:nvSpPr>
          <p:cNvPr id="6" name="Foliennummernplatzhalter 5">
            <a:extLst>
              <a:ext uri="{FF2B5EF4-FFF2-40B4-BE49-F238E27FC236}">
                <a16:creationId xmlns:a16="http://schemas.microsoft.com/office/drawing/2014/main" id="{685E1196-8E94-3E3A-E16B-A6DC492681C1}"/>
              </a:ext>
            </a:extLst>
          </p:cNvPr>
          <p:cNvSpPr>
            <a:spLocks noGrp="1"/>
          </p:cNvSpPr>
          <p:nvPr>
            <p:ph type="sldNum" sz="quarter" idx="12"/>
          </p:nvPr>
        </p:nvSpPr>
        <p:spPr/>
        <p:txBody>
          <a:bodyPr/>
          <a:lstStyle/>
          <a:p>
            <a:fld id="{C3752B7C-18A9-864D-BBCB-54A9F41B5594}" type="slidenum">
              <a:rPr lang="de-DE" smtClean="0"/>
              <a:pPr/>
              <a:t>29</a:t>
            </a:fld>
            <a:endParaRPr lang="de-DE" dirty="0"/>
          </a:p>
        </p:txBody>
      </p:sp>
      <p:sp>
        <p:nvSpPr>
          <p:cNvPr id="8" name="Textplatzhalter 7">
            <a:extLst>
              <a:ext uri="{FF2B5EF4-FFF2-40B4-BE49-F238E27FC236}">
                <a16:creationId xmlns:a16="http://schemas.microsoft.com/office/drawing/2014/main" id="{E230B3B2-225E-60D6-56E8-CBC80E3E472D}"/>
              </a:ext>
            </a:extLst>
          </p:cNvPr>
          <p:cNvSpPr txBox="1">
            <a:spLocks/>
          </p:cNvSpPr>
          <p:nvPr/>
        </p:nvSpPr>
        <p:spPr>
          <a:xfrm>
            <a:off x="1763316" y="1660386"/>
            <a:ext cx="6438900" cy="2225815"/>
          </a:xfrm>
          <a:prstGeom prst="rect">
            <a:avLst/>
          </a:prstGeom>
        </p:spPr>
        <p:txBody>
          <a:bodyPr>
            <a:normAutofit/>
          </a:bodyPr>
          <a:lstStyle>
            <a:lvl1pPr marL="0" indent="0" algn="l" defTabSz="914400" rtl="0" eaLnBrk="1" latinLnBrk="0" hangingPunct="1">
              <a:lnSpc>
                <a:spcPct val="15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Wie kann die mentale Reproduktion und die zunehmend mentale Operation mit den Objekten angeregt werden?</a:t>
            </a:r>
          </a:p>
          <a:p>
            <a:endParaRPr lang="de-DE" dirty="0"/>
          </a:p>
        </p:txBody>
      </p:sp>
      <p:sp>
        <p:nvSpPr>
          <p:cNvPr id="9" name="Datumsplatzhalter 4">
            <a:extLst>
              <a:ext uri="{FF2B5EF4-FFF2-40B4-BE49-F238E27FC236}">
                <a16:creationId xmlns:a16="http://schemas.microsoft.com/office/drawing/2014/main" id="{8B765176-D04A-7CD6-70A8-536A9AC9F3CF}"/>
              </a:ext>
            </a:extLst>
          </p:cNvPr>
          <p:cNvSpPr txBox="1">
            <a:spLocks/>
          </p:cNvSpPr>
          <p:nvPr/>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1AFEB675-97A2-2047-A453-727B8A442EDA}" type="datetime6">
              <a:rPr lang="de-DE" smtClean="0"/>
              <a:pPr>
                <a:lnSpc>
                  <a:spcPct val="150000"/>
                </a:lnSpc>
              </a:pPr>
              <a:t>Dezember 23</a:t>
            </a:fld>
            <a:endParaRPr lang="de-DE" dirty="0"/>
          </a:p>
        </p:txBody>
      </p:sp>
      <p:sp>
        <p:nvSpPr>
          <p:cNvPr id="10" name="Foliennummernplatzhalter 5">
            <a:extLst>
              <a:ext uri="{FF2B5EF4-FFF2-40B4-BE49-F238E27FC236}">
                <a16:creationId xmlns:a16="http://schemas.microsoft.com/office/drawing/2014/main" id="{4F2822BB-E319-76A2-7511-25A568F6011A}"/>
              </a:ext>
            </a:extLst>
          </p:cNvPr>
          <p:cNvSpPr txBox="1">
            <a:spLocks/>
          </p:cNvSpPr>
          <p:nvPr/>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29</a:t>
            </a:fld>
            <a:endParaRPr lang="de-DE" dirty="0"/>
          </a:p>
        </p:txBody>
      </p:sp>
      <p:sp>
        <p:nvSpPr>
          <p:cNvPr id="11" name="Textplatzhalter 2">
            <a:extLst>
              <a:ext uri="{FF2B5EF4-FFF2-40B4-BE49-F238E27FC236}">
                <a16:creationId xmlns:a16="http://schemas.microsoft.com/office/drawing/2014/main" id="{E417F521-8679-2781-5789-0359591061AF}"/>
              </a:ext>
            </a:extLst>
          </p:cNvPr>
          <p:cNvSpPr>
            <a:spLocks noGrp="1"/>
          </p:cNvSpPr>
          <p:nvPr>
            <p:ph type="body" sz="quarter" idx="13"/>
          </p:nvPr>
        </p:nvSpPr>
        <p:spPr>
          <a:xfrm>
            <a:off x="1096423" y="4134423"/>
            <a:ext cx="7105899" cy="2033015"/>
          </a:xfrm>
        </p:spPr>
        <p:txBody>
          <a:bodyPr>
            <a:normAutofit fontScale="92500" lnSpcReduction="10000"/>
          </a:bodyPr>
          <a:lstStyle/>
          <a:p>
            <a:pPr>
              <a:lnSpc>
                <a:spcPct val="140000"/>
              </a:lnSpc>
              <a:spcBef>
                <a:spcPts val="0"/>
              </a:spcBef>
            </a:pPr>
            <a:r>
              <a:rPr lang="de-DE" dirty="0"/>
              <a:t>Überlegen Sie sich konkrete Aufgaben für eine</a:t>
            </a:r>
          </a:p>
          <a:p>
            <a:pPr>
              <a:lnSpc>
                <a:spcPct val="140000"/>
              </a:lnSpc>
              <a:spcBef>
                <a:spcPts val="0"/>
              </a:spcBef>
            </a:pPr>
            <a:r>
              <a:rPr lang="de-DE" dirty="0"/>
              <a:t>Partnerarbeit.</a:t>
            </a:r>
          </a:p>
          <a:p>
            <a:pPr>
              <a:lnSpc>
                <a:spcPct val="130000"/>
              </a:lnSpc>
              <a:spcBef>
                <a:spcPts val="0"/>
              </a:spcBef>
            </a:pPr>
            <a:r>
              <a:rPr lang="de-DE" dirty="0"/>
              <a:t>Worauf muss bei der Durchführung </a:t>
            </a:r>
          </a:p>
          <a:p>
            <a:pPr>
              <a:lnSpc>
                <a:spcPct val="130000"/>
              </a:lnSpc>
              <a:spcBef>
                <a:spcPts val="0"/>
              </a:spcBef>
            </a:pPr>
            <a:r>
              <a:rPr lang="de-DE" dirty="0"/>
              <a:t>besonders geachtet werden?</a:t>
            </a:r>
          </a:p>
          <a:p>
            <a:pPr>
              <a:lnSpc>
                <a:spcPct val="130000"/>
              </a:lnSpc>
              <a:spcBef>
                <a:spcPts val="0"/>
              </a:spcBef>
            </a:pPr>
            <a:r>
              <a:rPr lang="de-DE" dirty="0"/>
              <a:t>Welche zusätzlichen Reflexionsmöglichkeiten</a:t>
            </a:r>
          </a:p>
          <a:p>
            <a:pPr>
              <a:lnSpc>
                <a:spcPct val="130000"/>
              </a:lnSpc>
              <a:spcBef>
                <a:spcPts val="0"/>
              </a:spcBef>
            </a:pPr>
            <a:r>
              <a:rPr lang="de-DE" dirty="0"/>
              <a:t>bieten sich durch die App an?</a:t>
            </a:r>
          </a:p>
        </p:txBody>
      </p:sp>
      <p:sp>
        <p:nvSpPr>
          <p:cNvPr id="15" name="Titel 1">
            <a:extLst>
              <a:ext uri="{FF2B5EF4-FFF2-40B4-BE49-F238E27FC236}">
                <a16:creationId xmlns:a16="http://schemas.microsoft.com/office/drawing/2014/main" id="{702040CE-B6F6-F072-8EB8-BE16505A0433}"/>
              </a:ext>
            </a:extLst>
          </p:cNvPr>
          <p:cNvSpPr>
            <a:spLocks noGrp="1"/>
          </p:cNvSpPr>
          <p:nvPr>
            <p:ph type="title"/>
          </p:nvPr>
        </p:nvSpPr>
        <p:spPr>
          <a:xfrm>
            <a:off x="1096423" y="382774"/>
            <a:ext cx="8147938" cy="603704"/>
          </a:xfrm>
        </p:spPr>
        <p:txBody>
          <a:bodyPr anchor="ctr">
            <a:normAutofit/>
          </a:bodyPr>
          <a:lstStyle/>
          <a:p>
            <a:r>
              <a:rPr lang="de-DE" sz="2000" dirty="0"/>
              <a:t>3. Förderung der Raumvorstellung und des räumlichen Denkens</a:t>
            </a:r>
          </a:p>
        </p:txBody>
      </p:sp>
      <p:pic>
        <p:nvPicPr>
          <p:cNvPr id="2" name="IMG_0677.PNG" descr="IMG_0677.PNG">
            <a:extLst>
              <a:ext uri="{FF2B5EF4-FFF2-40B4-BE49-F238E27FC236}">
                <a16:creationId xmlns:a16="http://schemas.microsoft.com/office/drawing/2014/main" id="{41B41C4C-29D0-F04B-E9AA-D495B8BA6C38}"/>
              </a:ext>
            </a:extLst>
          </p:cNvPr>
          <p:cNvPicPr>
            <a:picLocks noChangeAspect="1"/>
          </p:cNvPicPr>
          <p:nvPr/>
        </p:nvPicPr>
        <p:blipFill>
          <a:blip r:embed="rId2"/>
          <a:stretch>
            <a:fillRect/>
          </a:stretch>
        </p:blipFill>
        <p:spPr>
          <a:xfrm>
            <a:off x="6193425" y="4295698"/>
            <a:ext cx="2321925" cy="1800000"/>
          </a:xfrm>
          <a:prstGeom prst="rect">
            <a:avLst/>
          </a:prstGeom>
          <a:ln w="12700">
            <a:miter lim="400000"/>
          </a:ln>
        </p:spPr>
      </p:pic>
      <p:sp>
        <p:nvSpPr>
          <p:cNvPr id="3" name="Datumsplatzhalter 3">
            <a:extLst>
              <a:ext uri="{FF2B5EF4-FFF2-40B4-BE49-F238E27FC236}">
                <a16:creationId xmlns:a16="http://schemas.microsoft.com/office/drawing/2014/main" id="{B119892B-2933-ADD7-F5A1-0BA5C67B2E22}"/>
              </a:ext>
            </a:extLst>
          </p:cNvPr>
          <p:cNvSpPr txBox="1">
            <a:spLocks/>
          </p:cNvSpPr>
          <p:nvPr/>
        </p:nvSpPr>
        <p:spPr>
          <a:xfrm>
            <a:off x="6231901" y="6038652"/>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defRPr/>
            </a:pPr>
            <a:r>
              <a:rPr lang="de-DE" dirty="0">
                <a:solidFill>
                  <a:srgbClr val="E7E6E6">
                    <a:lumMod val="50000"/>
                  </a:srgbClr>
                </a:solidFill>
              </a:rPr>
              <a:t>Etzold (2022)</a:t>
            </a:r>
          </a:p>
        </p:txBody>
      </p:sp>
    </p:spTree>
    <p:extLst>
      <p:ext uri="{BB962C8B-B14F-4D97-AF65-F5344CB8AC3E}">
        <p14:creationId xmlns:p14="http://schemas.microsoft.com/office/powerpoint/2010/main" val="2075379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D1E17582-C8EC-C7EE-23D1-F971269C1F17}"/>
              </a:ext>
            </a:extLst>
          </p:cNvPr>
          <p:cNvSpPr>
            <a:spLocks noGrp="1"/>
          </p:cNvSpPr>
          <p:nvPr>
            <p:ph type="dt" sz="half" idx="10"/>
          </p:nvPr>
        </p:nvSpPr>
        <p:spPr/>
        <p:txBody>
          <a:bodyPr/>
          <a:lstStyle/>
          <a:p>
            <a:pPr>
              <a:lnSpc>
                <a:spcPct val="150000"/>
              </a:lnSpc>
            </a:pPr>
            <a:fld id="{1AFEB675-97A2-2047-A453-727B8A442EDA}" type="datetime6">
              <a:rPr lang="de-DE" smtClean="0"/>
              <a:t>Dezember 23</a:t>
            </a:fld>
            <a:endParaRPr lang="de-DE" dirty="0"/>
          </a:p>
        </p:txBody>
      </p:sp>
      <p:sp>
        <p:nvSpPr>
          <p:cNvPr id="6" name="Foliennummernplatzhalter 5">
            <a:extLst>
              <a:ext uri="{FF2B5EF4-FFF2-40B4-BE49-F238E27FC236}">
                <a16:creationId xmlns:a16="http://schemas.microsoft.com/office/drawing/2014/main" id="{685E1196-8E94-3E3A-E16B-A6DC492681C1}"/>
              </a:ext>
            </a:extLst>
          </p:cNvPr>
          <p:cNvSpPr>
            <a:spLocks noGrp="1"/>
          </p:cNvSpPr>
          <p:nvPr>
            <p:ph type="sldNum" sz="quarter" idx="12"/>
          </p:nvPr>
        </p:nvSpPr>
        <p:spPr/>
        <p:txBody>
          <a:bodyPr/>
          <a:lstStyle/>
          <a:p>
            <a:fld id="{C3752B7C-18A9-864D-BBCB-54A9F41B5594}" type="slidenum">
              <a:rPr lang="de-DE" smtClean="0"/>
              <a:pPr/>
              <a:t>30</a:t>
            </a:fld>
            <a:endParaRPr lang="de-DE" dirty="0"/>
          </a:p>
        </p:txBody>
      </p:sp>
      <p:sp>
        <p:nvSpPr>
          <p:cNvPr id="3" name="Textplatzhalter 7">
            <a:extLst>
              <a:ext uri="{FF2B5EF4-FFF2-40B4-BE49-F238E27FC236}">
                <a16:creationId xmlns:a16="http://schemas.microsoft.com/office/drawing/2014/main" id="{B7F1C0D9-41F9-982C-0DD3-0B9EE58B859A}"/>
              </a:ext>
            </a:extLst>
          </p:cNvPr>
          <p:cNvSpPr txBox="1">
            <a:spLocks/>
          </p:cNvSpPr>
          <p:nvPr/>
        </p:nvSpPr>
        <p:spPr>
          <a:xfrm>
            <a:off x="1763316" y="1660386"/>
            <a:ext cx="6438900" cy="2225815"/>
          </a:xfrm>
          <a:prstGeom prst="rect">
            <a:avLst/>
          </a:prstGeom>
        </p:spPr>
        <p:txBody>
          <a:bodyPr>
            <a:normAutofit/>
          </a:bodyPr>
          <a:lstStyle>
            <a:lvl1pPr marL="0" indent="0" algn="l" defTabSz="914400" rtl="0" eaLnBrk="1" latinLnBrk="0" hangingPunct="1">
              <a:lnSpc>
                <a:spcPct val="15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Wie kann die mentale Reproduktion und die zunehmend mentale Operation mit den Objekten angeregt werden?</a:t>
            </a:r>
          </a:p>
          <a:p>
            <a:endParaRPr lang="de-DE" dirty="0"/>
          </a:p>
        </p:txBody>
      </p:sp>
      <p:sp>
        <p:nvSpPr>
          <p:cNvPr id="4" name="Datumsplatzhalter 4">
            <a:extLst>
              <a:ext uri="{FF2B5EF4-FFF2-40B4-BE49-F238E27FC236}">
                <a16:creationId xmlns:a16="http://schemas.microsoft.com/office/drawing/2014/main" id="{73374AC6-8693-4F98-E1F1-942C0D405DA6}"/>
              </a:ext>
            </a:extLst>
          </p:cNvPr>
          <p:cNvSpPr txBox="1">
            <a:spLocks/>
          </p:cNvSpPr>
          <p:nvPr/>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1AFEB675-97A2-2047-A453-727B8A442EDA}" type="datetime6">
              <a:rPr lang="de-DE" smtClean="0"/>
              <a:pPr>
                <a:lnSpc>
                  <a:spcPct val="150000"/>
                </a:lnSpc>
              </a:pPr>
              <a:t>Dezember 23</a:t>
            </a:fld>
            <a:endParaRPr lang="de-DE" dirty="0"/>
          </a:p>
        </p:txBody>
      </p:sp>
      <p:sp>
        <p:nvSpPr>
          <p:cNvPr id="7" name="Foliennummernplatzhalter 5">
            <a:extLst>
              <a:ext uri="{FF2B5EF4-FFF2-40B4-BE49-F238E27FC236}">
                <a16:creationId xmlns:a16="http://schemas.microsoft.com/office/drawing/2014/main" id="{E69B6B72-B220-F81A-8AC3-7CD30C36119F}"/>
              </a:ext>
            </a:extLst>
          </p:cNvPr>
          <p:cNvSpPr txBox="1">
            <a:spLocks/>
          </p:cNvSpPr>
          <p:nvPr/>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30</a:t>
            </a:fld>
            <a:endParaRPr lang="de-DE" dirty="0"/>
          </a:p>
        </p:txBody>
      </p:sp>
      <p:sp>
        <p:nvSpPr>
          <p:cNvPr id="8" name="Textplatzhalter 2">
            <a:extLst>
              <a:ext uri="{FF2B5EF4-FFF2-40B4-BE49-F238E27FC236}">
                <a16:creationId xmlns:a16="http://schemas.microsoft.com/office/drawing/2014/main" id="{45C1EAF7-F688-BCD0-7CF5-E8476B272219}"/>
              </a:ext>
            </a:extLst>
          </p:cNvPr>
          <p:cNvSpPr>
            <a:spLocks noGrp="1"/>
          </p:cNvSpPr>
          <p:nvPr>
            <p:ph type="body" sz="quarter" idx="13"/>
          </p:nvPr>
        </p:nvSpPr>
        <p:spPr>
          <a:xfrm>
            <a:off x="1096423" y="4134423"/>
            <a:ext cx="7105899" cy="2033015"/>
          </a:xfrm>
        </p:spPr>
        <p:txBody>
          <a:bodyPr>
            <a:normAutofit fontScale="92500" lnSpcReduction="10000"/>
          </a:bodyPr>
          <a:lstStyle/>
          <a:p>
            <a:pPr>
              <a:lnSpc>
                <a:spcPct val="140000"/>
              </a:lnSpc>
              <a:spcBef>
                <a:spcPts val="0"/>
              </a:spcBef>
            </a:pPr>
            <a:r>
              <a:rPr lang="de-DE" dirty="0"/>
              <a:t>Überlegen Sie sich konkrete Aufgaben für eine</a:t>
            </a:r>
          </a:p>
          <a:p>
            <a:pPr>
              <a:lnSpc>
                <a:spcPct val="140000"/>
              </a:lnSpc>
              <a:spcBef>
                <a:spcPts val="0"/>
              </a:spcBef>
            </a:pPr>
            <a:r>
              <a:rPr lang="de-DE" dirty="0"/>
              <a:t>Partnerarbeit.</a:t>
            </a:r>
          </a:p>
          <a:p>
            <a:pPr>
              <a:lnSpc>
                <a:spcPct val="130000"/>
              </a:lnSpc>
              <a:spcBef>
                <a:spcPts val="0"/>
              </a:spcBef>
            </a:pPr>
            <a:r>
              <a:rPr lang="de-DE" dirty="0"/>
              <a:t>Worauf muss bei der Durchführung </a:t>
            </a:r>
          </a:p>
          <a:p>
            <a:pPr>
              <a:lnSpc>
                <a:spcPct val="130000"/>
              </a:lnSpc>
              <a:spcBef>
                <a:spcPts val="0"/>
              </a:spcBef>
            </a:pPr>
            <a:r>
              <a:rPr lang="de-DE" dirty="0"/>
              <a:t>besonders geachtet werden?</a:t>
            </a:r>
          </a:p>
          <a:p>
            <a:pPr>
              <a:lnSpc>
                <a:spcPct val="130000"/>
              </a:lnSpc>
              <a:spcBef>
                <a:spcPts val="0"/>
              </a:spcBef>
            </a:pPr>
            <a:r>
              <a:rPr lang="de-DE" dirty="0"/>
              <a:t>Welche zusätzlichen Reflexionsmöglichkeiten</a:t>
            </a:r>
          </a:p>
          <a:p>
            <a:pPr>
              <a:lnSpc>
                <a:spcPct val="130000"/>
              </a:lnSpc>
              <a:spcBef>
                <a:spcPts val="0"/>
              </a:spcBef>
            </a:pPr>
            <a:r>
              <a:rPr lang="de-DE" dirty="0"/>
              <a:t>bieten sich durch die App an?</a:t>
            </a:r>
          </a:p>
        </p:txBody>
      </p:sp>
      <p:pic>
        <p:nvPicPr>
          <p:cNvPr id="9" name="iVBORw0KGgoAAAANSUhEUgAACkYAAAd0CAYAAAAflCIoAAAACXBIWXMAAAsTAAALEwEAmpwYAAAJ.png" descr="iVBORw0KGgoAAAANSUhEUgAACkYAAAd0CAYAAAAflCIoAAAACXBIWXMAAAsTAAALEwEAmpwYAAAJ.png">
            <a:extLst>
              <a:ext uri="{FF2B5EF4-FFF2-40B4-BE49-F238E27FC236}">
                <a16:creationId xmlns:a16="http://schemas.microsoft.com/office/drawing/2014/main" id="{81AF7BBD-FE7A-1F61-2280-9CD965CD3638}"/>
              </a:ext>
            </a:extLst>
          </p:cNvPr>
          <p:cNvPicPr>
            <a:picLocks noChangeAspect="1"/>
          </p:cNvPicPr>
          <p:nvPr/>
        </p:nvPicPr>
        <p:blipFill>
          <a:blip r:embed="rId2"/>
          <a:stretch>
            <a:fillRect/>
          </a:stretch>
        </p:blipFill>
        <p:spPr>
          <a:xfrm>
            <a:off x="6034222" y="4250930"/>
            <a:ext cx="2481128" cy="1800000"/>
          </a:xfrm>
          <a:prstGeom prst="rect">
            <a:avLst/>
          </a:prstGeom>
          <a:ln w="12700">
            <a:miter lim="400000"/>
          </a:ln>
        </p:spPr>
      </p:pic>
      <p:sp>
        <p:nvSpPr>
          <p:cNvPr id="12" name="Titel 1">
            <a:extLst>
              <a:ext uri="{FF2B5EF4-FFF2-40B4-BE49-F238E27FC236}">
                <a16:creationId xmlns:a16="http://schemas.microsoft.com/office/drawing/2014/main" id="{A41CB045-652C-783C-6F96-CD2E72CD95B3}"/>
              </a:ext>
            </a:extLst>
          </p:cNvPr>
          <p:cNvSpPr>
            <a:spLocks noGrp="1"/>
          </p:cNvSpPr>
          <p:nvPr>
            <p:ph type="title"/>
          </p:nvPr>
        </p:nvSpPr>
        <p:spPr>
          <a:xfrm>
            <a:off x="1096423" y="382774"/>
            <a:ext cx="8147938" cy="603704"/>
          </a:xfrm>
        </p:spPr>
        <p:txBody>
          <a:bodyPr anchor="ctr">
            <a:normAutofit/>
          </a:bodyPr>
          <a:lstStyle/>
          <a:p>
            <a:r>
              <a:rPr lang="de-DE" sz="2000" dirty="0"/>
              <a:t>3. Förderung der Raumvorstellung und des räumlichen Denkens</a:t>
            </a:r>
          </a:p>
        </p:txBody>
      </p:sp>
      <p:sp>
        <p:nvSpPr>
          <p:cNvPr id="2" name="Datumsplatzhalter 3">
            <a:extLst>
              <a:ext uri="{FF2B5EF4-FFF2-40B4-BE49-F238E27FC236}">
                <a16:creationId xmlns:a16="http://schemas.microsoft.com/office/drawing/2014/main" id="{C58124A1-A452-5824-E642-B177C6B278ED}"/>
              </a:ext>
            </a:extLst>
          </p:cNvPr>
          <p:cNvSpPr txBox="1">
            <a:spLocks/>
          </p:cNvSpPr>
          <p:nvPr/>
        </p:nvSpPr>
        <p:spPr>
          <a:xfrm>
            <a:off x="6231901" y="6038652"/>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defRPr/>
            </a:pPr>
            <a:r>
              <a:rPr lang="de-DE" dirty="0">
                <a:solidFill>
                  <a:srgbClr val="E7E6E6">
                    <a:lumMod val="50000"/>
                  </a:srgbClr>
                </a:solidFill>
              </a:rPr>
              <a:t>Etzold (2020)</a:t>
            </a:r>
          </a:p>
        </p:txBody>
      </p:sp>
    </p:spTree>
    <p:extLst>
      <p:ext uri="{BB962C8B-B14F-4D97-AF65-F5344CB8AC3E}">
        <p14:creationId xmlns:p14="http://schemas.microsoft.com/office/powerpoint/2010/main" val="3952813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KERNBOTSCHAFT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31</a:t>
            </a:fld>
            <a:endParaRPr lang="de-DE" dirty="0"/>
          </a:p>
        </p:txBody>
      </p:sp>
      <p:sp>
        <p:nvSpPr>
          <p:cNvPr id="8" name="Gefaltete Ecke 7"/>
          <p:cNvSpPr/>
          <p:nvPr/>
        </p:nvSpPr>
        <p:spPr>
          <a:xfrm>
            <a:off x="1244600" y="1983776"/>
            <a:ext cx="63373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200" dirty="0">
                <a:solidFill>
                  <a:schemeClr val="tx1"/>
                </a:solidFill>
                <a:latin typeface="Arial" panose="020B0604020202020204" pitchFamily="34" charset="0"/>
                <a:cs typeface="Arial" panose="020B0604020202020204" pitchFamily="34" charset="0"/>
              </a:rPr>
              <a:t>Wenn Kinder die Möglichkeit erhalten, zunehmend mental zu reproduzieren und zu operieren, kann sich das räumliche Denken entwickeln. </a:t>
            </a:r>
          </a:p>
          <a:p>
            <a:pPr algn="ctr">
              <a:lnSpc>
                <a:spcPct val="150000"/>
              </a:lnSpc>
            </a:pPr>
            <a:r>
              <a:rPr lang="de-DE" sz="2200" dirty="0">
                <a:solidFill>
                  <a:schemeClr val="tx1"/>
                </a:solidFill>
                <a:latin typeface="Arial" panose="020B0604020202020204" pitchFamily="34" charset="0"/>
                <a:cs typeface="Arial" panose="020B0604020202020204" pitchFamily="34" charset="0"/>
              </a:rPr>
              <a:t>Dabei können digitale Medien unterstützen.</a:t>
            </a: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8418"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1">
            <a:extLst>
              <a:ext uri="{FF2B5EF4-FFF2-40B4-BE49-F238E27FC236}">
                <a16:creationId xmlns:a16="http://schemas.microsoft.com/office/drawing/2014/main" id="{259E9B41-4F8B-FCC8-CB13-75604E8AE95D}"/>
              </a:ext>
            </a:extLst>
          </p:cNvPr>
          <p:cNvSpPr>
            <a:spLocks noGrp="1"/>
          </p:cNvSpPr>
          <p:nvPr>
            <p:ph type="title"/>
          </p:nvPr>
        </p:nvSpPr>
        <p:spPr>
          <a:xfrm>
            <a:off x="1096423" y="382774"/>
            <a:ext cx="8147938" cy="603704"/>
          </a:xfrm>
        </p:spPr>
        <p:txBody>
          <a:bodyPr anchor="ctr">
            <a:normAutofit/>
          </a:bodyPr>
          <a:lstStyle/>
          <a:p>
            <a:r>
              <a:rPr lang="de-DE" sz="2000" dirty="0"/>
              <a:t>3. Förderung der Raumvorstellung und des räumlichen Denkens</a:t>
            </a:r>
          </a:p>
        </p:txBody>
      </p:sp>
      <p:sp>
        <p:nvSpPr>
          <p:cNvPr id="2" name="Datumsplatzhalter 3">
            <a:extLst>
              <a:ext uri="{FF2B5EF4-FFF2-40B4-BE49-F238E27FC236}">
                <a16:creationId xmlns:a16="http://schemas.microsoft.com/office/drawing/2014/main" id="{D4E9CD6C-3397-F195-DAF0-3378248F15AC}"/>
              </a:ext>
            </a:extLst>
          </p:cNvPr>
          <p:cNvSpPr>
            <a:spLocks noGrp="1"/>
          </p:cNvSpPr>
          <p:nvPr>
            <p:ph type="dt" sz="half" idx="10"/>
          </p:nvPr>
        </p:nvSpPr>
        <p:spPr>
          <a:xfrm>
            <a:off x="580260" y="6338729"/>
            <a:ext cx="2057400" cy="393256"/>
          </a:xfrm>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Dezember 23</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2587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990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035853"/>
            <a:ext cx="7009509" cy="5302876"/>
          </a:xfrm>
        </p:spPr>
        <p:txBody>
          <a:bodyPr/>
          <a:lstStyle/>
          <a:p>
            <a:r>
              <a:rPr lang="de-DE" sz="2000" dirty="0"/>
              <a:t>Grundlegende Überlegungen zum Geometrielernen</a:t>
            </a:r>
          </a:p>
          <a:p>
            <a:r>
              <a:rPr lang="de-DE" sz="2000" dirty="0"/>
              <a:t>Förderung der Raumwahrnehmung</a:t>
            </a:r>
          </a:p>
          <a:p>
            <a:r>
              <a:rPr lang="de-DE" sz="2000" dirty="0"/>
              <a:t>Förderung der Raumvorstellung und des räumlichen Denkens</a:t>
            </a:r>
          </a:p>
          <a:p>
            <a:r>
              <a:rPr lang="de-DE" sz="2000" b="1" dirty="0"/>
              <a:t>Primapodcast zur Unterstützung geometrischer Begriffsbildung</a:t>
            </a:r>
          </a:p>
          <a:p>
            <a:r>
              <a:rPr lang="de-DE" sz="2000" dirty="0"/>
              <a:t>Erprobungsauftrag</a:t>
            </a:r>
          </a:p>
          <a:p>
            <a:r>
              <a:rPr lang="de-DE" sz="2000" dirty="0"/>
              <a:t>Anhang: Aufgabentypen</a:t>
            </a:r>
          </a:p>
          <a:p>
            <a:pPr marL="0" indent="0">
              <a:buNone/>
            </a:pPr>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Dezember 23</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50000"/>
                </a:lnSpc>
                <a:spcBef>
                  <a:spcPts val="0"/>
                </a:spcBef>
                <a:spcAft>
                  <a:spcPts val="0"/>
                </a:spcAft>
                <a:buClrTx/>
                <a:buSzTx/>
                <a:buFontTx/>
                <a:buNone/>
                <a:tabLst/>
                <a:defRPr/>
              </a:pPr>
              <a:t>32</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476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2">
                                            <p:txEl>
                                              <p:pRg st="0" end="0"/>
                                            </p:txEl>
                                          </p:spTgt>
                                        </p:tgtEl>
                                        <p:attrNameLst>
                                          <p:attrName>style.color</p:attrName>
                                        </p:attrNameLst>
                                      </p:cBhvr>
                                      <p:to>
                                        <a:srgbClr val="327D87"/>
                                      </p:to>
                                    </p:animClr>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childTnLst>
                                    <p:animClr clrSpc="rgb" dir="cw">
                                      <p:cBhvr override="childStyle">
                                        <p:cTn id="25" dur="2000" fill="hold"/>
                                        <p:tgtEl>
                                          <p:spTgt spid="2">
                                            <p:txEl>
                                              <p:pRg st="4" end="4"/>
                                            </p:txEl>
                                          </p:spTgt>
                                        </p:tgtEl>
                                        <p:attrNameLst>
                                          <p:attrName>style.color</p:attrName>
                                        </p:attrNameLst>
                                      </p:cBhvr>
                                      <p:to>
                                        <a:srgbClr val="327D87"/>
                                      </p:to>
                                    </p:animClr>
                                  </p:childTnLst>
                                </p:cTn>
                              </p:par>
                            </p:childTnLst>
                          </p:cTn>
                        </p:par>
                      </p:childTnLst>
                    </p:cTn>
                  </p:par>
                  <p:par>
                    <p:cTn id="26" fill="hold">
                      <p:stCondLst>
                        <p:cond delay="indefinite"/>
                      </p:stCondLst>
                      <p:childTnLst>
                        <p:par>
                          <p:cTn id="27" fill="hold">
                            <p:stCondLst>
                              <p:cond delay="0"/>
                            </p:stCondLst>
                            <p:childTnLst>
                              <p:par>
                                <p:cTn id="28" presetID="3" presetClass="emph" presetSubtype="2" fill="hold" nodeType="clickEffect">
                                  <p:stCondLst>
                                    <p:cond delay="0"/>
                                  </p:stCondLst>
                                  <p:childTnLst>
                                    <p:animClr clrSpc="rgb" dir="cw">
                                      <p:cBhvr override="childStyle">
                                        <p:cTn id="29" dur="2000" fill="hold"/>
                                        <p:tgtEl>
                                          <p:spTgt spid="2">
                                            <p:txEl>
                                              <p:pRg st="5" end="5"/>
                                            </p:txEl>
                                          </p:spTgt>
                                        </p:tgtEl>
                                        <p:attrNameLst>
                                          <p:attrName>style.color</p:attrName>
                                        </p:attrNameLst>
                                      </p:cBhvr>
                                      <p:to>
                                        <a:srgbClr val="327D8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17942-F8F8-B7AD-38ED-80FA4AEF658E}"/>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2F9E382-EDD5-7365-025B-88B0C901ABBE}"/>
              </a:ext>
            </a:extLst>
          </p:cNvPr>
          <p:cNvSpPr>
            <a:spLocks noGrp="1"/>
          </p:cNvSpPr>
          <p:nvPr>
            <p:ph type="dt" sz="half" idx="10"/>
          </p:nvPr>
        </p:nvSpPr>
        <p:spPr/>
        <p:txBody>
          <a:bodyPr/>
          <a:lstStyle/>
          <a:p>
            <a:pPr>
              <a:lnSpc>
                <a:spcPct val="150000"/>
              </a:lnSpc>
            </a:pPr>
            <a:r>
              <a:rPr lang="de-DE" dirty="0"/>
              <a:t>Dezember 23</a:t>
            </a:r>
          </a:p>
        </p:txBody>
      </p:sp>
      <p:sp>
        <p:nvSpPr>
          <p:cNvPr id="4" name="Foliennummernplatzhalter 3">
            <a:extLst>
              <a:ext uri="{FF2B5EF4-FFF2-40B4-BE49-F238E27FC236}">
                <a16:creationId xmlns:a16="http://schemas.microsoft.com/office/drawing/2014/main" id="{9312F7A1-DA51-FCDB-4F63-2C3B28E0A4FD}"/>
              </a:ext>
            </a:extLst>
          </p:cNvPr>
          <p:cNvSpPr>
            <a:spLocks noGrp="1"/>
          </p:cNvSpPr>
          <p:nvPr>
            <p:ph type="sldNum" sz="quarter" idx="12"/>
          </p:nvPr>
        </p:nvSpPr>
        <p:spPr/>
        <p:txBody>
          <a:bodyPr/>
          <a:lstStyle/>
          <a:p>
            <a:fld id="{C3752B7C-18A9-864D-BBCB-54A9F41B5594}" type="slidenum">
              <a:rPr lang="de-DE" smtClean="0"/>
              <a:pPr/>
              <a:t>33</a:t>
            </a:fld>
            <a:endParaRPr lang="de-DE" dirty="0"/>
          </a:p>
        </p:txBody>
      </p:sp>
      <p:sp>
        <p:nvSpPr>
          <p:cNvPr id="7" name="Textplatzhalter 4">
            <a:extLst>
              <a:ext uri="{FF2B5EF4-FFF2-40B4-BE49-F238E27FC236}">
                <a16:creationId xmlns:a16="http://schemas.microsoft.com/office/drawing/2014/main" id="{77EEA40C-07AB-2D2A-BB54-A5771549F15C}"/>
              </a:ext>
            </a:extLst>
          </p:cNvPr>
          <p:cNvSpPr>
            <a:spLocks noGrp="1"/>
          </p:cNvSpPr>
          <p:nvPr>
            <p:ph type="body" sz="quarter" idx="13"/>
          </p:nvPr>
        </p:nvSpPr>
        <p:spPr>
          <a:xfrm>
            <a:off x="811161" y="1175880"/>
            <a:ext cx="7744420" cy="445628"/>
          </a:xfrm>
        </p:spPr>
        <p:txBody>
          <a:bodyPr/>
          <a:lstStyle/>
          <a:p>
            <a:r>
              <a:rPr lang="de-DE" dirty="0"/>
              <a:t>HINWEISE ZU DEN FOLIEN 34-37</a:t>
            </a:r>
          </a:p>
        </p:txBody>
      </p:sp>
      <p:sp>
        <p:nvSpPr>
          <p:cNvPr id="8" name="Inhaltsplatzhalter 5">
            <a:extLst>
              <a:ext uri="{FF2B5EF4-FFF2-40B4-BE49-F238E27FC236}">
                <a16:creationId xmlns:a16="http://schemas.microsoft.com/office/drawing/2014/main" id="{6D16040F-F310-43F9-2C78-B5E685201967}"/>
              </a:ext>
            </a:extLst>
          </p:cNvPr>
          <p:cNvSpPr>
            <a:spLocks noGrp="1"/>
          </p:cNvSpPr>
          <p:nvPr>
            <p:ph idx="1"/>
          </p:nvPr>
        </p:nvSpPr>
        <p:spPr>
          <a:xfrm>
            <a:off x="811161" y="1621508"/>
            <a:ext cx="8035127" cy="4527819"/>
          </a:xfrm>
        </p:spPr>
        <p:txBody>
          <a:bodyPr/>
          <a:lstStyle/>
          <a:p>
            <a:pPr>
              <a:lnSpc>
                <a:spcPct val="114000"/>
              </a:lnSpc>
              <a:spcBef>
                <a:spcPts val="0"/>
              </a:spcBef>
            </a:pPr>
            <a:r>
              <a:rPr lang="de-DE" sz="1400" b="1" dirty="0"/>
              <a:t>Kernbotschaft (Folie 37):</a:t>
            </a:r>
          </a:p>
          <a:p>
            <a:pPr marL="285750" indent="-285750">
              <a:lnSpc>
                <a:spcPct val="114000"/>
              </a:lnSpc>
              <a:spcBef>
                <a:spcPts val="0"/>
              </a:spcBef>
              <a:buFont typeface="Arial" panose="020B0604020202020204" pitchFamily="34" charset="0"/>
              <a:buChar char="•"/>
            </a:pPr>
            <a:r>
              <a:rPr lang="de-DE" sz="1400" b="1" dirty="0">
                <a:solidFill>
                  <a:schemeClr val="tx1"/>
                </a:solidFill>
                <a:latin typeface="Arial" panose="020B0604020202020204" pitchFamily="34" charset="0"/>
                <a:cs typeface="Arial" panose="020B0604020202020204" pitchFamily="34" charset="0"/>
              </a:rPr>
              <a:t>Podcasts bieten die Möglichkeit mathematische Begriffe mündlich zu beschreiben und Kinder so bei der geometrischen Begriffsbildung zu unterstützen.</a:t>
            </a:r>
          </a:p>
          <a:p>
            <a:pPr>
              <a:lnSpc>
                <a:spcPct val="114000"/>
              </a:lnSpc>
            </a:pPr>
            <a:r>
              <a:rPr lang="de-DE" sz="1400" dirty="0"/>
              <a:t>Folie 35: Hier wird ein kurzer Einblick in die Thematik Primapodcasts gegeben. Dieser Teil der Präsentation kann als Ergänzung gesehen werden und ist nicht zwingend erforderlich, um das Thema Geometrieunterricht digital unterstützen zu behandeln. Es geht weniger um die Entwicklung eines räumlichen Vorstellungsvermögens sondern mehr, um die geometrische Begriffsbildung.</a:t>
            </a:r>
          </a:p>
          <a:p>
            <a:pPr>
              <a:lnSpc>
                <a:spcPct val="114000"/>
              </a:lnSpc>
            </a:pPr>
            <a:r>
              <a:rPr lang="de-DE" sz="1400" dirty="0">
                <a:ea typeface="ＭＳ Ｐゴシック" panose="020B0600070205080204" pitchFamily="34" charset="-128"/>
                <a:sym typeface="Wingdings" pitchFamily="2" charset="2"/>
              </a:rPr>
              <a:t>Folie 36-37: Drei Beispiele zeigen den Prozess der </a:t>
            </a:r>
            <a:r>
              <a:rPr lang="de-DE" sz="1400" dirty="0" err="1">
                <a:ea typeface="ＭＳ Ｐゴシック" panose="020B0600070205080204" pitchFamily="34" charset="-128"/>
                <a:sym typeface="Wingdings" pitchFamily="2" charset="2"/>
              </a:rPr>
              <a:t>Podcasterstellung</a:t>
            </a:r>
            <a:r>
              <a:rPr lang="de-DE" sz="1400" dirty="0">
                <a:ea typeface="ＭＳ Ｐゴシック" panose="020B0600070205080204" pitchFamily="34" charset="-128"/>
                <a:sym typeface="Wingdings" pitchFamily="2" charset="2"/>
              </a:rPr>
              <a:t>.</a:t>
            </a:r>
            <a:endParaRPr lang="de-DE" altLang="de-DE" sz="1400" dirty="0">
              <a:latin typeface="Arial" panose="020B0604020202020204" pitchFamily="34" charset="0"/>
              <a:ea typeface="ＭＳ Ｐゴシック" panose="020B0600070205080204" pitchFamily="34" charset="-128"/>
              <a:cs typeface="Arial" panose="020B0604020202020204" pitchFamily="34" charset="0"/>
            </a:endParaRPr>
          </a:p>
          <a:p>
            <a:endParaRPr lang="de-DE" sz="800" dirty="0"/>
          </a:p>
          <a:p>
            <a:endParaRPr lang="de-DE" sz="800" dirty="0"/>
          </a:p>
          <a:p>
            <a:endParaRPr lang="de-DE" altLang="de-DE" sz="1000" dirty="0">
              <a:latin typeface="Arial" panose="020B0604020202020204" pitchFamily="34" charset="0"/>
              <a:ea typeface="ＭＳ Ｐゴシック" panose="020B0600070205080204" pitchFamily="34" charset="-128"/>
              <a:cs typeface="Arial" panose="020B0604020202020204" pitchFamily="34" charset="0"/>
            </a:endParaRPr>
          </a:p>
          <a:p>
            <a:endParaRPr lang="de-DE" sz="1000" dirty="0"/>
          </a:p>
          <a:p>
            <a:pPr>
              <a:lnSpc>
                <a:spcPts val="1740"/>
              </a:lnSpc>
            </a:pPr>
            <a:endParaRPr lang="de-DE" sz="1200" dirty="0"/>
          </a:p>
          <a:p>
            <a:endParaRPr lang="de-DE" sz="1200" dirty="0"/>
          </a:p>
        </p:txBody>
      </p:sp>
    </p:spTree>
    <p:extLst>
      <p:ext uri="{BB962C8B-B14F-4D97-AF65-F5344CB8AC3E}">
        <p14:creationId xmlns:p14="http://schemas.microsoft.com/office/powerpoint/2010/main" val="150660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BCDFE-7791-1649-AC08-D1F94A4A8287}"/>
              </a:ext>
            </a:extLst>
          </p:cNvPr>
          <p:cNvSpPr>
            <a:spLocks noGrp="1"/>
          </p:cNvSpPr>
          <p:nvPr>
            <p:ph type="title"/>
          </p:nvPr>
        </p:nvSpPr>
        <p:spPr>
          <a:xfrm>
            <a:off x="998449" y="382774"/>
            <a:ext cx="8259848" cy="603704"/>
          </a:xfrm>
        </p:spPr>
        <p:txBody>
          <a:bodyPr anchor="ctr">
            <a:noAutofit/>
          </a:bodyPr>
          <a:lstStyle/>
          <a:p>
            <a:r>
              <a:rPr lang="de-DE" sz="2000" b="1" dirty="0"/>
              <a:t>4. Primapodcast zur Unterstützung geometrischer Begriffsbildung</a:t>
            </a:r>
          </a:p>
        </p:txBody>
      </p:sp>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a:xfrm>
            <a:off x="1096266" y="1163842"/>
            <a:ext cx="8047734" cy="393256"/>
          </a:xfrm>
        </p:spPr>
        <p:txBody>
          <a:bodyPr/>
          <a:lstStyle/>
          <a:p>
            <a:pPr>
              <a:lnSpc>
                <a:spcPct val="100000"/>
              </a:lnSpc>
            </a:pPr>
            <a:r>
              <a:rPr lang="de-DE" sz="2000" dirty="0"/>
              <a:t>WAS SIND PRIMAPODCASTS UND WOZU KÖNNEN SIE GUT SEIN?</a:t>
            </a:r>
            <a:br>
              <a:rPr lang="de-DE" sz="1600" dirty="0"/>
            </a:br>
            <a:endParaRPr lang="de-DE" sz="1600" i="1" dirty="0"/>
          </a:p>
          <a:p>
            <a:pPr>
              <a:lnSpc>
                <a:spcPct val="100000"/>
              </a:lnSpc>
            </a:pPr>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34</a:t>
            </a:fld>
            <a:endParaRPr lang="de-DE" dirty="0"/>
          </a:p>
        </p:txBody>
      </p:sp>
      <p:sp>
        <p:nvSpPr>
          <p:cNvPr id="7" name="Textfeld 6">
            <a:extLst>
              <a:ext uri="{FF2B5EF4-FFF2-40B4-BE49-F238E27FC236}">
                <a16:creationId xmlns:a16="http://schemas.microsoft.com/office/drawing/2014/main" id="{1489849F-AD89-4E81-A8F4-CCE460667E8C}"/>
              </a:ext>
            </a:extLst>
          </p:cNvPr>
          <p:cNvSpPr txBox="1"/>
          <p:nvPr/>
        </p:nvSpPr>
        <p:spPr>
          <a:xfrm>
            <a:off x="4114800" y="2971800"/>
            <a:ext cx="914400" cy="914400"/>
          </a:xfrm>
          <a:prstGeom prst="rect">
            <a:avLst/>
          </a:prstGeom>
          <a:noFill/>
        </p:spPr>
        <p:txBody>
          <a:bodyPr wrap="square" rtlCol="0">
            <a:spAutoFit/>
          </a:bodyPr>
          <a:lstStyle/>
          <a:p>
            <a:endParaRPr lang="de-DE" dirty="0"/>
          </a:p>
        </p:txBody>
      </p:sp>
      <p:sp>
        <p:nvSpPr>
          <p:cNvPr id="19" name="mindestens: 10…">
            <a:extLst>
              <a:ext uri="{FF2B5EF4-FFF2-40B4-BE49-F238E27FC236}">
                <a16:creationId xmlns:a16="http://schemas.microsoft.com/office/drawing/2014/main" id="{54C99E43-4C26-475F-B58B-917DCD20E025}"/>
              </a:ext>
            </a:extLst>
          </p:cNvPr>
          <p:cNvSpPr txBox="1"/>
          <p:nvPr/>
        </p:nvSpPr>
        <p:spPr>
          <a:xfrm>
            <a:off x="926399" y="4903408"/>
            <a:ext cx="4990914" cy="11283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algn="l" defTabSz="449833">
              <a:defRPr sz="3311">
                <a:solidFill>
                  <a:srgbClr val="000000"/>
                </a:solidFill>
                <a:latin typeface="Gill Sans MT"/>
                <a:ea typeface="Gill Sans MT"/>
                <a:cs typeface="Gill Sans MT"/>
                <a:sym typeface="Gill Sans MT"/>
              </a:defRPr>
            </a:pPr>
            <a:endParaRPr sz="2000"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AA6EF121-F362-4B6E-AC4C-D9ECE4C604BD}"/>
              </a:ext>
            </a:extLst>
          </p:cNvPr>
          <p:cNvSpPr txBox="1"/>
          <p:nvPr/>
        </p:nvSpPr>
        <p:spPr>
          <a:xfrm>
            <a:off x="826656" y="1734462"/>
            <a:ext cx="7688694" cy="369332"/>
          </a:xfrm>
          <a:prstGeom prst="rect">
            <a:avLst/>
          </a:prstGeom>
          <a:noFill/>
        </p:spPr>
        <p:txBody>
          <a:bodyPr wrap="square" rtlCol="0">
            <a:spAutoFit/>
          </a:bodyPr>
          <a:lstStyle/>
          <a:p>
            <a:pPr>
              <a:spcBef>
                <a:spcPts val="1200"/>
              </a:spcBef>
              <a:spcAft>
                <a:spcPts val="600"/>
              </a:spcAft>
            </a:pPr>
            <a:endParaRPr lang="de-DE" dirty="0">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526CF5CE-3CB6-4485-B284-5396BE94B135}"/>
              </a:ext>
            </a:extLst>
          </p:cNvPr>
          <p:cNvSpPr txBox="1"/>
          <p:nvPr/>
        </p:nvSpPr>
        <p:spPr>
          <a:xfrm>
            <a:off x="1096423" y="2021292"/>
            <a:ext cx="3721919" cy="2862322"/>
          </a:xfrm>
          <a:prstGeom prst="rect">
            <a:avLst/>
          </a:prstGeom>
          <a:noFill/>
        </p:spPr>
        <p:txBody>
          <a:bodyPr wrap="square" rtlCol="0">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Mündliches Darstellen und Beschreiben mathematischer Begriffe</a:t>
            </a:r>
          </a:p>
          <a:p>
            <a:pPr marL="285750" indent="-285750">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err="1">
                <a:latin typeface="Arial" panose="020B0604020202020204" pitchFamily="34" charset="0"/>
                <a:cs typeface="Arial" panose="020B0604020202020204" pitchFamily="34" charset="0"/>
              </a:rPr>
              <a:t>Sechsschrittiger</a:t>
            </a:r>
            <a:r>
              <a:rPr lang="de-DE" dirty="0">
                <a:latin typeface="Arial" panose="020B0604020202020204" pitchFamily="34" charset="0"/>
                <a:cs typeface="Arial" panose="020B0604020202020204" pitchFamily="34" charset="0"/>
              </a:rPr>
              <a:t> Ablauf im Erstellungsprozess:</a:t>
            </a:r>
          </a:p>
          <a:p>
            <a:pPr marL="285750" indent="-285750">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err="1">
                <a:latin typeface="Arial" panose="020B0604020202020204" pitchFamily="34" charset="0"/>
                <a:cs typeface="Arial" panose="020B0604020202020204" pitchFamily="34" charset="0"/>
              </a:rPr>
              <a:t>PriMaPodcasts</a:t>
            </a:r>
            <a:r>
              <a:rPr lang="de-DE" dirty="0">
                <a:latin typeface="Arial" panose="020B0604020202020204" pitchFamily="34" charset="0"/>
                <a:cs typeface="Arial" panose="020B0604020202020204" pitchFamily="34" charset="0"/>
              </a:rPr>
              <a:t> eröffnen Chancen zum Lernen, zur Diagnose und zum Forschen</a:t>
            </a:r>
          </a:p>
        </p:txBody>
      </p:sp>
      <p:sp>
        <p:nvSpPr>
          <p:cNvPr id="13" name="Textfeld 12">
            <a:extLst>
              <a:ext uri="{FF2B5EF4-FFF2-40B4-BE49-F238E27FC236}">
                <a16:creationId xmlns:a16="http://schemas.microsoft.com/office/drawing/2014/main" id="{07193386-2588-42BD-97D5-8A4347530019}"/>
              </a:ext>
            </a:extLst>
          </p:cNvPr>
          <p:cNvSpPr txBox="1"/>
          <p:nvPr/>
        </p:nvSpPr>
        <p:spPr>
          <a:xfrm>
            <a:off x="1081533" y="5302705"/>
            <a:ext cx="7895333" cy="646331"/>
          </a:xfrm>
          <a:prstGeom prst="rect">
            <a:avLst/>
          </a:prstGeom>
          <a:noFill/>
          <a:ln>
            <a:solidFill>
              <a:srgbClr val="327D87"/>
            </a:solidFill>
          </a:ln>
        </p:spPr>
        <p:txBody>
          <a:bodyPr wrap="square" rtlCol="0">
            <a:spAutoFit/>
          </a:bodyPr>
          <a:lstStyle/>
          <a:p>
            <a:pPr algn="ctr"/>
            <a:r>
              <a:rPr lang="de-DE" dirty="0">
                <a:latin typeface="Arial" panose="020B0604020202020204" pitchFamily="34" charset="0"/>
                <a:cs typeface="Arial" panose="020B0604020202020204" pitchFamily="34" charset="0"/>
              </a:rPr>
              <a:t>Eine umfangreiche Sammlung erstellter Podcasts und Drehbücher ist verfügbar unter http://www.inst.uni-giessen.de/idm/primapodcast </a:t>
            </a:r>
          </a:p>
        </p:txBody>
      </p:sp>
      <p:pic>
        <p:nvPicPr>
          <p:cNvPr id="14" name="Bild" descr="Bild">
            <a:extLst>
              <a:ext uri="{FF2B5EF4-FFF2-40B4-BE49-F238E27FC236}">
                <a16:creationId xmlns:a16="http://schemas.microsoft.com/office/drawing/2014/main" id="{DECE9771-AC86-452E-8C3F-446CE7B00453}"/>
              </a:ext>
            </a:extLst>
          </p:cNvPr>
          <p:cNvPicPr>
            <a:picLocks noChangeAspect="1"/>
          </p:cNvPicPr>
          <p:nvPr/>
        </p:nvPicPr>
        <p:blipFill>
          <a:blip r:embed="rId2"/>
          <a:stretch>
            <a:fillRect/>
          </a:stretch>
        </p:blipFill>
        <p:spPr>
          <a:xfrm>
            <a:off x="5043932" y="2574306"/>
            <a:ext cx="1244971" cy="1688384"/>
          </a:xfrm>
          <a:prstGeom prst="rect">
            <a:avLst/>
          </a:prstGeom>
          <a:ln w="12700">
            <a:miter lim="400000"/>
          </a:ln>
        </p:spPr>
      </p:pic>
      <p:grpSp>
        <p:nvGrpSpPr>
          <p:cNvPr id="15" name="Gruppieren">
            <a:extLst>
              <a:ext uri="{FF2B5EF4-FFF2-40B4-BE49-F238E27FC236}">
                <a16:creationId xmlns:a16="http://schemas.microsoft.com/office/drawing/2014/main" id="{F8874F64-1EE5-4E2A-820E-4E14730AB05C}"/>
              </a:ext>
            </a:extLst>
          </p:cNvPr>
          <p:cNvGrpSpPr/>
          <p:nvPr/>
        </p:nvGrpSpPr>
        <p:grpSpPr>
          <a:xfrm>
            <a:off x="6254296" y="2305111"/>
            <a:ext cx="2464708" cy="2215362"/>
            <a:chOff x="-825471" y="487240"/>
            <a:chExt cx="4340160" cy="3119160"/>
          </a:xfrm>
        </p:grpSpPr>
        <p:pic>
          <p:nvPicPr>
            <p:cNvPr id="16" name="Bild">
              <a:extLst>
                <a:ext uri="{FF2B5EF4-FFF2-40B4-BE49-F238E27FC236}">
                  <a16:creationId xmlns:a16="http://schemas.microsoft.com/office/drawing/2014/main" id="{9705E935-5182-411D-891A-861E831B5781}"/>
                </a:ext>
              </a:extLst>
            </p:cNvPr>
            <p:cNvPicPr>
              <a:picLocks noChangeAspect="1"/>
            </p:cNvPicPr>
            <p:nvPr/>
          </p:nvPicPr>
          <p:blipFill>
            <a:blip r:embed="rId3"/>
            <a:srcRect/>
            <a:stretch/>
          </p:blipFill>
          <p:spPr>
            <a:xfrm>
              <a:off x="323621" y="487240"/>
              <a:ext cx="2767950" cy="2814971"/>
            </a:xfrm>
            <a:prstGeom prst="rect">
              <a:avLst/>
            </a:prstGeom>
            <a:ln w="12700" cap="flat">
              <a:noFill/>
              <a:miter lim="400000"/>
            </a:ln>
            <a:effectLst/>
          </p:spPr>
        </p:pic>
        <p:sp>
          <p:nvSpPr>
            <p:cNvPr id="18" name="(Schreiber &amp; Klose 2017)">
              <a:extLst>
                <a:ext uri="{FF2B5EF4-FFF2-40B4-BE49-F238E27FC236}">
                  <a16:creationId xmlns:a16="http://schemas.microsoft.com/office/drawing/2014/main" id="{9C23CF07-FEB2-4B14-8647-41EF846642C0}"/>
                </a:ext>
              </a:extLst>
            </p:cNvPr>
            <p:cNvSpPr txBox="1"/>
            <p:nvPr/>
          </p:nvSpPr>
          <p:spPr>
            <a:xfrm>
              <a:off x="-825471" y="3201950"/>
              <a:ext cx="4340160" cy="4044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2000">
                  <a:solidFill>
                    <a:srgbClr val="000000"/>
                  </a:solidFill>
                  <a:latin typeface="Gill Sans MT"/>
                  <a:ea typeface="Gill Sans MT"/>
                  <a:cs typeface="Gill Sans MT"/>
                  <a:sym typeface="Gill Sans MT"/>
                </a:defRPr>
              </a:pPr>
              <a:r>
                <a:rPr sz="1200" dirty="0">
                  <a:latin typeface="Arial" panose="020B0604020202020204" pitchFamily="34" charset="0"/>
                  <a:cs typeface="Arial" panose="020B0604020202020204" pitchFamily="34" charset="0"/>
                </a:rPr>
                <a:t>(Schreiber &amp; Klose 2017)</a:t>
              </a:r>
            </a:p>
          </p:txBody>
        </p:sp>
      </p:grpSp>
    </p:spTree>
    <p:extLst>
      <p:ext uri="{BB962C8B-B14F-4D97-AF65-F5344CB8AC3E}">
        <p14:creationId xmlns:p14="http://schemas.microsoft.com/office/powerpoint/2010/main" val="235788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a:xfrm>
            <a:off x="1096266" y="1230909"/>
            <a:ext cx="7753350" cy="393256"/>
          </a:xfrm>
        </p:spPr>
        <p:txBody>
          <a:bodyPr/>
          <a:lstStyle/>
          <a:p>
            <a:r>
              <a:rPr lang="de-DE" sz="2000" dirty="0"/>
              <a:t>PRIMAPODCASTS: BEISPIELE</a:t>
            </a:r>
            <a:br>
              <a:rPr lang="de-DE" sz="1600" dirty="0"/>
            </a:br>
            <a:endParaRPr lang="de-DE" sz="1600" i="1" dirty="0"/>
          </a:p>
          <a:p>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35</a:t>
            </a:fld>
            <a:endParaRPr lang="de-DE" dirty="0"/>
          </a:p>
        </p:txBody>
      </p:sp>
      <p:sp>
        <p:nvSpPr>
          <p:cNvPr id="7" name="Textfeld 6">
            <a:extLst>
              <a:ext uri="{FF2B5EF4-FFF2-40B4-BE49-F238E27FC236}">
                <a16:creationId xmlns:a16="http://schemas.microsoft.com/office/drawing/2014/main" id="{1489849F-AD89-4E81-A8F4-CCE460667E8C}"/>
              </a:ext>
            </a:extLst>
          </p:cNvPr>
          <p:cNvSpPr txBox="1"/>
          <p:nvPr/>
        </p:nvSpPr>
        <p:spPr>
          <a:xfrm>
            <a:off x="4114800" y="2971800"/>
            <a:ext cx="914400" cy="914400"/>
          </a:xfrm>
          <a:prstGeom prst="rect">
            <a:avLst/>
          </a:prstGeom>
          <a:noFill/>
        </p:spPr>
        <p:txBody>
          <a:bodyPr wrap="square" rtlCol="0">
            <a:spAutoFit/>
          </a:bodyPr>
          <a:lstStyle/>
          <a:p>
            <a:endParaRPr lang="de-DE" dirty="0"/>
          </a:p>
        </p:txBody>
      </p:sp>
      <p:sp>
        <p:nvSpPr>
          <p:cNvPr id="19" name="mindestens: 10…">
            <a:extLst>
              <a:ext uri="{FF2B5EF4-FFF2-40B4-BE49-F238E27FC236}">
                <a16:creationId xmlns:a16="http://schemas.microsoft.com/office/drawing/2014/main" id="{54C99E43-4C26-475F-B58B-917DCD20E025}"/>
              </a:ext>
            </a:extLst>
          </p:cNvPr>
          <p:cNvSpPr txBox="1"/>
          <p:nvPr/>
        </p:nvSpPr>
        <p:spPr>
          <a:xfrm>
            <a:off x="926399" y="4903408"/>
            <a:ext cx="4990914" cy="11283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gn="l" defTabSz="449833">
              <a:defRPr sz="3311">
                <a:solidFill>
                  <a:srgbClr val="000000"/>
                </a:solidFill>
                <a:latin typeface="Gill Sans MT"/>
                <a:ea typeface="Gill Sans MT"/>
                <a:cs typeface="Gill Sans MT"/>
                <a:sym typeface="Gill Sans MT"/>
              </a:defRPr>
            </a:pPr>
            <a:endParaRPr sz="2000"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AA6EF121-F362-4B6E-AC4C-D9ECE4C604BD}"/>
              </a:ext>
            </a:extLst>
          </p:cNvPr>
          <p:cNvSpPr txBox="1"/>
          <p:nvPr/>
        </p:nvSpPr>
        <p:spPr>
          <a:xfrm>
            <a:off x="826656" y="1734462"/>
            <a:ext cx="7688694" cy="369332"/>
          </a:xfrm>
          <a:prstGeom prst="rect">
            <a:avLst/>
          </a:prstGeom>
          <a:noFill/>
        </p:spPr>
        <p:txBody>
          <a:bodyPr wrap="square" rtlCol="0">
            <a:spAutoFit/>
          </a:bodyPr>
          <a:lstStyle/>
          <a:p>
            <a:pPr>
              <a:spcBef>
                <a:spcPts val="1200"/>
              </a:spcBef>
              <a:spcAft>
                <a:spcPts val="600"/>
              </a:spcAft>
            </a:pPr>
            <a:endParaRPr lang="de-DE"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CC45BAF9-6AE8-40CC-8147-AF2CCDCB1C4C}"/>
              </a:ext>
            </a:extLst>
          </p:cNvPr>
          <p:cNvSpPr txBox="1"/>
          <p:nvPr/>
        </p:nvSpPr>
        <p:spPr>
          <a:xfrm>
            <a:off x="960649" y="3095443"/>
            <a:ext cx="7420707" cy="707886"/>
          </a:xfrm>
          <a:prstGeom prst="rect">
            <a:avLst/>
          </a:prstGeom>
          <a:noFill/>
        </p:spPr>
        <p:txBody>
          <a:bodyPr wrap="square" rtlCol="0">
            <a:spAutoFit/>
          </a:bodyPr>
          <a:lstStyle/>
          <a:p>
            <a:pPr algn="ctr"/>
            <a:r>
              <a:rPr lang="de-DE" sz="2000" dirty="0">
                <a:latin typeface="Arial" panose="020B0604020202020204" pitchFamily="34" charset="0"/>
                <a:cs typeface="Arial" panose="020B0604020202020204" pitchFamily="34" charset="0"/>
              </a:rPr>
              <a:t>Was ist das Besondere an einem Quadrat?</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Vergleiche das Quadrat mit anderen Vierecken.</a:t>
            </a:r>
          </a:p>
        </p:txBody>
      </p:sp>
      <p:sp>
        <p:nvSpPr>
          <p:cNvPr id="11" name="Titel 1">
            <a:extLst>
              <a:ext uri="{FF2B5EF4-FFF2-40B4-BE49-F238E27FC236}">
                <a16:creationId xmlns:a16="http://schemas.microsoft.com/office/drawing/2014/main" id="{055160F0-5ACC-A4AD-A75A-71DF36323014}"/>
              </a:ext>
            </a:extLst>
          </p:cNvPr>
          <p:cNvSpPr>
            <a:spLocks noGrp="1"/>
          </p:cNvSpPr>
          <p:nvPr>
            <p:ph type="title"/>
          </p:nvPr>
        </p:nvSpPr>
        <p:spPr>
          <a:xfrm>
            <a:off x="998449" y="382774"/>
            <a:ext cx="8259848" cy="603704"/>
          </a:xfrm>
        </p:spPr>
        <p:txBody>
          <a:bodyPr anchor="ctr">
            <a:noAutofit/>
          </a:bodyPr>
          <a:lstStyle/>
          <a:p>
            <a:r>
              <a:rPr lang="de-DE" sz="2000" b="1" dirty="0"/>
              <a:t>4. Primapodcast zur Unterstützung geometrischer Begriffsbildung</a:t>
            </a:r>
          </a:p>
        </p:txBody>
      </p:sp>
    </p:spTree>
    <p:extLst>
      <p:ext uri="{BB962C8B-B14F-4D97-AF65-F5344CB8AC3E}">
        <p14:creationId xmlns:p14="http://schemas.microsoft.com/office/powerpoint/2010/main" val="739971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68B3AA82-E0E0-3741-BA6C-FFA8D3E1F98C}"/>
              </a:ext>
            </a:extLst>
          </p:cNvPr>
          <p:cNvSpPr>
            <a:spLocks noGrp="1"/>
          </p:cNvSpPr>
          <p:nvPr>
            <p:ph type="body" sz="quarter" idx="14"/>
          </p:nvPr>
        </p:nvSpPr>
        <p:spPr>
          <a:xfrm>
            <a:off x="3532834" y="2530797"/>
            <a:ext cx="3852954" cy="603705"/>
          </a:xfrm>
        </p:spPr>
        <p:txBody>
          <a:bodyPr/>
          <a:lstStyle/>
          <a:p>
            <a:r>
              <a:rPr lang="de-DE" dirty="0"/>
              <a:t>Spontanaufnahme</a:t>
            </a:r>
          </a:p>
        </p:txBody>
      </p:sp>
      <p:sp>
        <p:nvSpPr>
          <p:cNvPr id="5" name="Datumsplatzhalter 4">
            <a:extLst>
              <a:ext uri="{FF2B5EF4-FFF2-40B4-BE49-F238E27FC236}">
                <a16:creationId xmlns:a16="http://schemas.microsoft.com/office/drawing/2014/main" id="{D669D374-AEBA-A54B-9FEA-8B964754F499}"/>
              </a:ext>
            </a:extLst>
          </p:cNvPr>
          <p:cNvSpPr>
            <a:spLocks noGrp="1"/>
          </p:cNvSpPr>
          <p:nvPr>
            <p:ph type="dt" sz="half" idx="10"/>
          </p:nvPr>
        </p:nvSpPr>
        <p:spPr/>
        <p:txBody>
          <a:bodyPr/>
          <a:lstStyle/>
          <a:p>
            <a:pPr>
              <a:lnSpc>
                <a:spcPct val="150000"/>
              </a:lnSpc>
            </a:pPr>
            <a:fld id="{BA89A204-260F-1C48-93C6-355672D9519C}" type="datetime6">
              <a:rPr lang="de-DE" smtClean="0"/>
              <a:t>Dezember 23</a:t>
            </a:fld>
            <a:endParaRPr lang="de-DE" dirty="0"/>
          </a:p>
        </p:txBody>
      </p:sp>
      <p:sp>
        <p:nvSpPr>
          <p:cNvPr id="6" name="Foliennummernplatzhalter 5">
            <a:extLst>
              <a:ext uri="{FF2B5EF4-FFF2-40B4-BE49-F238E27FC236}">
                <a16:creationId xmlns:a16="http://schemas.microsoft.com/office/drawing/2014/main" id="{2F25A514-0197-4342-B55B-D8F74ED79B10}"/>
              </a:ext>
            </a:extLst>
          </p:cNvPr>
          <p:cNvSpPr>
            <a:spLocks noGrp="1"/>
          </p:cNvSpPr>
          <p:nvPr>
            <p:ph type="sldNum" sz="quarter" idx="12"/>
          </p:nvPr>
        </p:nvSpPr>
        <p:spPr/>
        <p:txBody>
          <a:bodyPr/>
          <a:lstStyle/>
          <a:p>
            <a:fld id="{C3752B7C-18A9-864D-BBCB-54A9F41B5594}" type="slidenum">
              <a:rPr lang="de-DE" smtClean="0"/>
              <a:pPr/>
              <a:t>36</a:t>
            </a:fld>
            <a:endParaRPr lang="de-DE" dirty="0"/>
          </a:p>
        </p:txBody>
      </p:sp>
      <p:sp>
        <p:nvSpPr>
          <p:cNvPr id="10" name="Textplatzhalter 3">
            <a:extLst>
              <a:ext uri="{FF2B5EF4-FFF2-40B4-BE49-F238E27FC236}">
                <a16:creationId xmlns:a16="http://schemas.microsoft.com/office/drawing/2014/main" id="{A2C21277-EDE3-464F-9386-65974E85A295}"/>
              </a:ext>
            </a:extLst>
          </p:cNvPr>
          <p:cNvSpPr txBox="1">
            <a:spLocks/>
          </p:cNvSpPr>
          <p:nvPr/>
        </p:nvSpPr>
        <p:spPr>
          <a:xfrm>
            <a:off x="3532940" y="3321316"/>
            <a:ext cx="3852954" cy="603705"/>
          </a:xfrm>
          <a:prstGeom prst="rect">
            <a:avLst/>
          </a:prstGeom>
        </p:spPr>
        <p:txBody>
          <a:bodyPr>
            <a:normAutofit/>
          </a:bodyPr>
          <a:lstStyle>
            <a:lvl1pPr marL="0" indent="0" algn="l" defTabSz="914400" rtl="0" eaLnBrk="1" latinLnBrk="0" hangingPunct="1">
              <a:lnSpc>
                <a:spcPct val="15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Rohfassung</a:t>
            </a:r>
          </a:p>
        </p:txBody>
      </p:sp>
      <p:sp>
        <p:nvSpPr>
          <p:cNvPr id="11" name="Textplatzhalter 3">
            <a:extLst>
              <a:ext uri="{FF2B5EF4-FFF2-40B4-BE49-F238E27FC236}">
                <a16:creationId xmlns:a16="http://schemas.microsoft.com/office/drawing/2014/main" id="{62307ED6-2CEB-4399-987D-D56BA44282BD}"/>
              </a:ext>
            </a:extLst>
          </p:cNvPr>
          <p:cNvSpPr txBox="1">
            <a:spLocks/>
          </p:cNvSpPr>
          <p:nvPr/>
        </p:nvSpPr>
        <p:spPr>
          <a:xfrm>
            <a:off x="3532940" y="4110378"/>
            <a:ext cx="3852954" cy="603705"/>
          </a:xfrm>
          <a:prstGeom prst="rect">
            <a:avLst/>
          </a:prstGeom>
        </p:spPr>
        <p:txBody>
          <a:bodyPr>
            <a:normAutofit/>
          </a:bodyPr>
          <a:lstStyle>
            <a:lvl1pPr marL="0" indent="0" algn="l" defTabSz="914400" rtl="0" eaLnBrk="1" latinLnBrk="0" hangingPunct="1">
              <a:lnSpc>
                <a:spcPct val="15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Endfassung</a:t>
            </a:r>
          </a:p>
        </p:txBody>
      </p:sp>
      <p:pic>
        <p:nvPicPr>
          <p:cNvPr id="13" name="Spontanaufnahme">
            <a:hlinkClick r:id="" action="ppaction://media"/>
            <a:extLst>
              <a:ext uri="{FF2B5EF4-FFF2-40B4-BE49-F238E27FC236}">
                <a16:creationId xmlns:a16="http://schemas.microsoft.com/office/drawing/2014/main" id="{019C36E1-5EE7-C9CC-278F-4F1460BB258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350566" y="2414212"/>
            <a:ext cx="812800" cy="812800"/>
          </a:xfrm>
          <a:prstGeom prst="rect">
            <a:avLst/>
          </a:prstGeom>
        </p:spPr>
      </p:pic>
      <p:pic>
        <p:nvPicPr>
          <p:cNvPr id="14" name="Rohfassung_4.Klasse_Ben, David, Alisa">
            <a:hlinkClick r:id="" action="ppaction://media"/>
            <a:extLst>
              <a:ext uri="{FF2B5EF4-FFF2-40B4-BE49-F238E27FC236}">
                <a16:creationId xmlns:a16="http://schemas.microsoft.com/office/drawing/2014/main" id="{27C2EC86-FBA8-40C8-F70F-872CD70337D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50566" y="3227012"/>
            <a:ext cx="812800" cy="812800"/>
          </a:xfrm>
          <a:prstGeom prst="rect">
            <a:avLst/>
          </a:prstGeom>
        </p:spPr>
      </p:pic>
      <p:pic>
        <p:nvPicPr>
          <p:cNvPr id="15" name="PriMaPodcast_4.Klasse_Ben, David, Alisa">
            <a:hlinkClick r:id="" action="ppaction://media"/>
            <a:extLst>
              <a:ext uri="{FF2B5EF4-FFF2-40B4-BE49-F238E27FC236}">
                <a16:creationId xmlns:a16="http://schemas.microsoft.com/office/drawing/2014/main" id="{9A217EAB-F0F3-A632-EB46-D28FA5BDC659}"/>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2350566" y="4112261"/>
            <a:ext cx="812800" cy="812800"/>
          </a:xfrm>
          <a:prstGeom prst="rect">
            <a:avLst/>
          </a:prstGeom>
        </p:spPr>
      </p:pic>
      <p:sp>
        <p:nvSpPr>
          <p:cNvPr id="9" name="Titel 1">
            <a:extLst>
              <a:ext uri="{FF2B5EF4-FFF2-40B4-BE49-F238E27FC236}">
                <a16:creationId xmlns:a16="http://schemas.microsoft.com/office/drawing/2014/main" id="{CB627277-1981-79B6-2F08-57604D964116}"/>
              </a:ext>
            </a:extLst>
          </p:cNvPr>
          <p:cNvSpPr>
            <a:spLocks noGrp="1"/>
          </p:cNvSpPr>
          <p:nvPr>
            <p:ph type="title"/>
          </p:nvPr>
        </p:nvSpPr>
        <p:spPr>
          <a:xfrm>
            <a:off x="998449" y="382774"/>
            <a:ext cx="8259848" cy="603704"/>
          </a:xfrm>
        </p:spPr>
        <p:txBody>
          <a:bodyPr anchor="ctr">
            <a:noAutofit/>
          </a:bodyPr>
          <a:lstStyle/>
          <a:p>
            <a:r>
              <a:rPr lang="de-DE" sz="2000" b="1" dirty="0"/>
              <a:t>4. Primapodcast zur Unterstützung geometrischer Begriffsbildung</a:t>
            </a:r>
          </a:p>
        </p:txBody>
      </p:sp>
    </p:spTree>
    <p:extLst>
      <p:ext uri="{BB962C8B-B14F-4D97-AF65-F5344CB8AC3E}">
        <p14:creationId xmlns:p14="http://schemas.microsoft.com/office/powerpoint/2010/main" val="134593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5726" fill="hold"/>
                                        <p:tgtEl>
                                          <p:spTgt spid="13"/>
                                        </p:tgtEl>
                                      </p:cBhvr>
                                    </p:cmd>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2850" fill="hold"/>
                                        <p:tgtEl>
                                          <p:spTgt spid="14"/>
                                        </p:tgtEl>
                                      </p:cBhvr>
                                    </p:cmd>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7376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endCondLst>
                    <p:cond evt="onStopAudio" delay="0">
                      <p:tgtEl>
                        <p:sldTgt/>
                      </p:tgtEl>
                    </p:cond>
                  </p:endCondLst>
                </p:cTn>
                <p:tgtEl>
                  <p:spTgt spid="13"/>
                </p:tgtEl>
              </p:cMediaNode>
            </p:video>
            <p:audio>
              <p:cMediaNode vol="80000">
                <p:cTn id="27" fill="hold" display="0">
                  <p:stCondLst>
                    <p:cond delay="indefinite"/>
                  </p:stCondLst>
                  <p:endCondLst>
                    <p:cond evt="onStopAudio" delay="0">
                      <p:tgtEl>
                        <p:sldTgt/>
                      </p:tgtEl>
                    </p:cond>
                  </p:endCondLst>
                </p:cTn>
                <p:tgtEl>
                  <p:spTgt spid="14"/>
                </p:tgtEl>
              </p:cMediaNode>
            </p:audio>
            <p:audio>
              <p:cMediaNode vol="80000">
                <p:cTn id="28" fill="hold" display="0">
                  <p:stCondLst>
                    <p:cond delay="indefinite"/>
                  </p:stCondLst>
                  <p:endCondLst>
                    <p:cond evt="onStopAudio" delay="0">
                      <p:tgtEl>
                        <p:sldTgt/>
                      </p:tgtEl>
                    </p:cond>
                  </p:endCondLst>
                </p:cTn>
                <p:tgtEl>
                  <p:spTgt spid="15"/>
                </p:tgtEl>
              </p:cMediaNode>
            </p:audio>
          </p:childTnLst>
        </p:cTn>
      </p:par>
    </p:tnLst>
    <p:bldLst>
      <p:bldP spid="4" grpId="0" build="p"/>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KERNBOTSCHAFT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37</a:t>
            </a:fld>
            <a:endParaRPr lang="de-DE" dirty="0"/>
          </a:p>
        </p:txBody>
      </p:sp>
      <p:sp>
        <p:nvSpPr>
          <p:cNvPr id="8" name="Gefaltete Ecke 7"/>
          <p:cNvSpPr/>
          <p:nvPr/>
        </p:nvSpPr>
        <p:spPr>
          <a:xfrm>
            <a:off x="1244600" y="1983776"/>
            <a:ext cx="63373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400" dirty="0">
                <a:solidFill>
                  <a:schemeClr val="tx1"/>
                </a:solidFill>
                <a:latin typeface="Arial" panose="020B0604020202020204" pitchFamily="34" charset="0"/>
                <a:cs typeface="Arial" panose="020B0604020202020204" pitchFamily="34" charset="0"/>
              </a:rPr>
              <a:t>Podcasts bieten die Möglichkeit mathematische Begriffe mündlich zu beschreiben und Kinder so bei der geometrischen Begriffsbildung zu unterstützen.</a:t>
            </a: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a:extLst>
              <a:ext uri="{FF2B5EF4-FFF2-40B4-BE49-F238E27FC236}">
                <a16:creationId xmlns:a16="http://schemas.microsoft.com/office/drawing/2014/main" id="{31E05637-C57F-4A86-3E60-3801289AD882}"/>
              </a:ext>
            </a:extLst>
          </p:cNvPr>
          <p:cNvSpPr>
            <a:spLocks noGrp="1"/>
          </p:cNvSpPr>
          <p:nvPr>
            <p:ph type="dt" sz="half" idx="10"/>
          </p:nvPr>
        </p:nvSpPr>
        <p:spPr>
          <a:xfrm>
            <a:off x="580260" y="6338729"/>
            <a:ext cx="2057400" cy="393256"/>
          </a:xfrm>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Dezember 23</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0" name="Titel 1">
            <a:extLst>
              <a:ext uri="{FF2B5EF4-FFF2-40B4-BE49-F238E27FC236}">
                <a16:creationId xmlns:a16="http://schemas.microsoft.com/office/drawing/2014/main" id="{AFC06479-D679-F1F7-C706-593EFDAA78E3}"/>
              </a:ext>
            </a:extLst>
          </p:cNvPr>
          <p:cNvSpPr>
            <a:spLocks noGrp="1"/>
          </p:cNvSpPr>
          <p:nvPr>
            <p:ph type="title"/>
          </p:nvPr>
        </p:nvSpPr>
        <p:spPr>
          <a:xfrm>
            <a:off x="998449" y="382774"/>
            <a:ext cx="8259848" cy="603704"/>
          </a:xfrm>
        </p:spPr>
        <p:txBody>
          <a:bodyPr anchor="ctr">
            <a:noAutofit/>
          </a:bodyPr>
          <a:lstStyle/>
          <a:p>
            <a:r>
              <a:rPr lang="de-DE" sz="2000" b="1" dirty="0"/>
              <a:t>4. Primapodcast zur Unterstützung geometrischer Begriffsbildung</a:t>
            </a:r>
          </a:p>
        </p:txBody>
      </p:sp>
    </p:spTree>
    <p:extLst>
      <p:ext uri="{BB962C8B-B14F-4D97-AF65-F5344CB8AC3E}">
        <p14:creationId xmlns:p14="http://schemas.microsoft.com/office/powerpoint/2010/main" val="1214551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035853"/>
            <a:ext cx="7009509" cy="5302876"/>
          </a:xfrm>
        </p:spPr>
        <p:txBody>
          <a:bodyPr/>
          <a:lstStyle/>
          <a:p>
            <a:r>
              <a:rPr lang="de-DE" sz="2000" dirty="0"/>
              <a:t>Grundlegende Überlegungen zum Geometrielernen</a:t>
            </a:r>
          </a:p>
          <a:p>
            <a:r>
              <a:rPr lang="de-DE" sz="2000" dirty="0"/>
              <a:t>Förderung der Raumwahrnehmung</a:t>
            </a:r>
          </a:p>
          <a:p>
            <a:r>
              <a:rPr lang="de-DE" sz="2000" dirty="0"/>
              <a:t>Förderung der Raumvorstellung und des räumlichen Denkens</a:t>
            </a:r>
          </a:p>
          <a:p>
            <a:r>
              <a:rPr lang="de-DE" sz="2000" dirty="0"/>
              <a:t>Primapodcast zur Unterstützung geometrischer Begriffsbildung</a:t>
            </a:r>
          </a:p>
          <a:p>
            <a:r>
              <a:rPr lang="de-DE" sz="2000" b="1" dirty="0"/>
              <a:t>Erprobungsauftrag</a:t>
            </a:r>
          </a:p>
          <a:p>
            <a:r>
              <a:rPr lang="de-DE" sz="2000" dirty="0"/>
              <a:t>Anhang: Aufgabentypen</a:t>
            </a:r>
          </a:p>
          <a:p>
            <a:pPr marL="0" indent="0">
              <a:buNone/>
            </a:pPr>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Dezember 23</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50000"/>
                </a:lnSpc>
                <a:spcBef>
                  <a:spcPts val="0"/>
                </a:spcBef>
                <a:spcAft>
                  <a:spcPts val="0"/>
                </a:spcAft>
                <a:buClrTx/>
                <a:buSzTx/>
                <a:buFontTx/>
                <a:buNone/>
                <a:tabLst/>
                <a:defRPr/>
              </a:pPr>
              <a:t>38</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444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2">
                                            <p:txEl>
                                              <p:pRg st="0" end="0"/>
                                            </p:txEl>
                                          </p:spTgt>
                                        </p:tgtEl>
                                        <p:attrNameLst>
                                          <p:attrName>style.color</p:attrName>
                                        </p:attrNameLst>
                                      </p:cBhvr>
                                      <p:to>
                                        <a:srgbClr val="327D87"/>
                                      </p:to>
                                    </p:animClr>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childTnLst>
                                    <p:animClr clrSpc="rgb" dir="cw">
                                      <p:cBhvr override="childStyle">
                                        <p:cTn id="25" dur="2000" fill="hold"/>
                                        <p:tgtEl>
                                          <p:spTgt spid="2">
                                            <p:txEl>
                                              <p:pRg st="4" end="4"/>
                                            </p:txEl>
                                          </p:spTgt>
                                        </p:tgtEl>
                                        <p:attrNameLst>
                                          <p:attrName>style.color</p:attrName>
                                        </p:attrNameLst>
                                      </p:cBhvr>
                                      <p:to>
                                        <a:srgbClr val="327D87"/>
                                      </p:to>
                                    </p:animClr>
                                  </p:childTnLst>
                                </p:cTn>
                              </p:par>
                            </p:childTnLst>
                          </p:cTn>
                        </p:par>
                      </p:childTnLst>
                    </p:cTn>
                  </p:par>
                  <p:par>
                    <p:cTn id="26" fill="hold">
                      <p:stCondLst>
                        <p:cond delay="indefinite"/>
                      </p:stCondLst>
                      <p:childTnLst>
                        <p:par>
                          <p:cTn id="27" fill="hold">
                            <p:stCondLst>
                              <p:cond delay="0"/>
                            </p:stCondLst>
                            <p:childTnLst>
                              <p:par>
                                <p:cTn id="28" presetID="3" presetClass="emph" presetSubtype="2" fill="hold" nodeType="clickEffect">
                                  <p:stCondLst>
                                    <p:cond delay="0"/>
                                  </p:stCondLst>
                                  <p:childTnLst>
                                    <p:animClr clrSpc="rgb" dir="cw">
                                      <p:cBhvr override="childStyle">
                                        <p:cTn id="29" dur="2000" fill="hold"/>
                                        <p:tgtEl>
                                          <p:spTgt spid="2">
                                            <p:txEl>
                                              <p:pRg st="5" end="5"/>
                                            </p:txEl>
                                          </p:spTgt>
                                        </p:tgtEl>
                                        <p:attrNameLst>
                                          <p:attrName>style.color</p:attrName>
                                        </p:attrNameLst>
                                      </p:cBhvr>
                                      <p:to>
                                        <a:srgbClr val="327D8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DC547-5FFB-3F1C-5B22-C86304C354C4}"/>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0747EA10-8EAC-6D49-C1FB-0DD2B27C4466}"/>
              </a:ext>
            </a:extLst>
          </p:cNvPr>
          <p:cNvSpPr>
            <a:spLocks noGrp="1"/>
          </p:cNvSpPr>
          <p:nvPr>
            <p:ph type="dt" sz="half" idx="10"/>
          </p:nvPr>
        </p:nvSpPr>
        <p:spPr/>
        <p:txBody>
          <a:bodyPr/>
          <a:lstStyle/>
          <a:p>
            <a:pPr>
              <a:lnSpc>
                <a:spcPct val="150000"/>
              </a:lnSpc>
            </a:pPr>
            <a:r>
              <a:rPr lang="de-DE" dirty="0"/>
              <a:t>Dezember 23</a:t>
            </a:r>
          </a:p>
        </p:txBody>
      </p:sp>
      <p:sp>
        <p:nvSpPr>
          <p:cNvPr id="4" name="Foliennummernplatzhalter 3">
            <a:extLst>
              <a:ext uri="{FF2B5EF4-FFF2-40B4-BE49-F238E27FC236}">
                <a16:creationId xmlns:a16="http://schemas.microsoft.com/office/drawing/2014/main" id="{14721193-B161-1005-CDD7-29EC123C57CC}"/>
              </a:ext>
            </a:extLst>
          </p:cNvPr>
          <p:cNvSpPr>
            <a:spLocks noGrp="1"/>
          </p:cNvSpPr>
          <p:nvPr>
            <p:ph type="sldNum" sz="quarter" idx="12"/>
          </p:nvPr>
        </p:nvSpPr>
        <p:spPr/>
        <p:txBody>
          <a:bodyPr/>
          <a:lstStyle/>
          <a:p>
            <a:fld id="{C3752B7C-18A9-864D-BBCB-54A9F41B5594}" type="slidenum">
              <a:rPr lang="de-DE" smtClean="0"/>
              <a:pPr/>
              <a:t>39</a:t>
            </a:fld>
            <a:endParaRPr lang="de-DE" dirty="0"/>
          </a:p>
        </p:txBody>
      </p:sp>
      <p:sp>
        <p:nvSpPr>
          <p:cNvPr id="5" name="Textplatzhalter 4">
            <a:extLst>
              <a:ext uri="{FF2B5EF4-FFF2-40B4-BE49-F238E27FC236}">
                <a16:creationId xmlns:a16="http://schemas.microsoft.com/office/drawing/2014/main" id="{B6EB6DD1-BFF9-2E49-5BF9-1F9EF97A98F6}"/>
              </a:ext>
            </a:extLst>
          </p:cNvPr>
          <p:cNvSpPr>
            <a:spLocks noGrp="1"/>
          </p:cNvSpPr>
          <p:nvPr>
            <p:ph type="body" sz="quarter" idx="13"/>
          </p:nvPr>
        </p:nvSpPr>
        <p:spPr/>
        <p:txBody>
          <a:bodyPr/>
          <a:lstStyle/>
          <a:p>
            <a:r>
              <a:rPr lang="de-DE" dirty="0"/>
              <a:t>HINWEIS ZUM ERPROBUNGSAUFTRAG AUF FOLIE 40</a:t>
            </a:r>
          </a:p>
        </p:txBody>
      </p:sp>
      <p:sp>
        <p:nvSpPr>
          <p:cNvPr id="6" name="Inhaltsplatzhalter 5">
            <a:extLst>
              <a:ext uri="{FF2B5EF4-FFF2-40B4-BE49-F238E27FC236}">
                <a16:creationId xmlns:a16="http://schemas.microsoft.com/office/drawing/2014/main" id="{95547F3E-0FF5-183A-6236-4D5AC3B29370}"/>
              </a:ext>
            </a:extLst>
          </p:cNvPr>
          <p:cNvSpPr>
            <a:spLocks noGrp="1"/>
          </p:cNvSpPr>
          <p:nvPr>
            <p:ph idx="1"/>
          </p:nvPr>
        </p:nvSpPr>
        <p:spPr/>
        <p:txBody>
          <a:bodyPr/>
          <a:lstStyle/>
          <a:p>
            <a:r>
              <a:rPr lang="de-DE" sz="1400" dirty="0"/>
              <a:t>Die Teilnehmenden sollen die konkrete Umsetzung in ihrem Unterricht planen. Dabei können Sie auf die in den Arbeitsphasen gewonnenen Erkenntnisse zurückgreifen. Auch hier können den Teilnehmenden auf die Materialien von PIKAS zurückgreifen.</a:t>
            </a:r>
          </a:p>
        </p:txBody>
      </p:sp>
    </p:spTree>
    <p:extLst>
      <p:ext uri="{BB962C8B-B14F-4D97-AF65-F5344CB8AC3E}">
        <p14:creationId xmlns:p14="http://schemas.microsoft.com/office/powerpoint/2010/main" val="3506009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6033EBB-91B6-57BA-265D-1F27F76C26C0}"/>
              </a:ext>
            </a:extLst>
          </p:cNvPr>
          <p:cNvSpPr>
            <a:spLocks noGrp="1"/>
          </p:cNvSpPr>
          <p:nvPr>
            <p:ph type="dt" sz="half" idx="10"/>
          </p:nvPr>
        </p:nvSpPr>
        <p:spPr/>
        <p:txBody>
          <a:bodyPr/>
          <a:lstStyle/>
          <a:p>
            <a:pPr>
              <a:lnSpc>
                <a:spcPct val="150000"/>
              </a:lnSpc>
            </a:pPr>
            <a:fld id="{1AFEB675-97A2-2047-A453-727B8A442EDA}" type="datetime6">
              <a:rPr lang="de-DE" smtClean="0"/>
              <a:t>Dezember 23</a:t>
            </a:fld>
            <a:endParaRPr lang="de-DE" dirty="0"/>
          </a:p>
        </p:txBody>
      </p:sp>
      <p:sp>
        <p:nvSpPr>
          <p:cNvPr id="3" name="Foliennummernplatzhalter 2">
            <a:extLst>
              <a:ext uri="{FF2B5EF4-FFF2-40B4-BE49-F238E27FC236}">
                <a16:creationId xmlns:a16="http://schemas.microsoft.com/office/drawing/2014/main" id="{8350E650-8DA6-7825-BF37-222DEDFB7E93}"/>
              </a:ext>
            </a:extLst>
          </p:cNvPr>
          <p:cNvSpPr>
            <a:spLocks noGrp="1"/>
          </p:cNvSpPr>
          <p:nvPr>
            <p:ph type="sldNum" sz="quarter" idx="12"/>
          </p:nvPr>
        </p:nvSpPr>
        <p:spPr/>
        <p:txBody>
          <a:bodyPr/>
          <a:lstStyle/>
          <a:p>
            <a:fld id="{C3752B7C-18A9-864D-BBCB-54A9F41B5594}" type="slidenum">
              <a:rPr lang="de-DE" smtClean="0"/>
              <a:pPr/>
              <a:t>40</a:t>
            </a:fld>
            <a:endParaRPr lang="de-DE" dirty="0"/>
          </a:p>
        </p:txBody>
      </p:sp>
      <p:sp>
        <p:nvSpPr>
          <p:cNvPr id="5" name="Textplatzhalter 4">
            <a:extLst>
              <a:ext uri="{FF2B5EF4-FFF2-40B4-BE49-F238E27FC236}">
                <a16:creationId xmlns:a16="http://schemas.microsoft.com/office/drawing/2014/main" id="{C01EE39C-6673-468D-04E7-AD39F6B82EE8}"/>
              </a:ext>
            </a:extLst>
          </p:cNvPr>
          <p:cNvSpPr>
            <a:spLocks noGrp="1"/>
          </p:cNvSpPr>
          <p:nvPr>
            <p:ph type="body" sz="quarter" idx="14"/>
          </p:nvPr>
        </p:nvSpPr>
        <p:spPr/>
        <p:txBody>
          <a:bodyPr/>
          <a:lstStyle/>
          <a:p>
            <a:r>
              <a:rPr lang="de-DE" dirty="0"/>
              <a:t>Planen Sie eine Unterrichtseinheit zur Förderung des räumlichen Vorstellungsvermögens. Nutzen Sie hierfür eine der vorgestellten Apps und ggf. die bereits erarbeiteten Aufgaben.</a:t>
            </a:r>
          </a:p>
        </p:txBody>
      </p:sp>
      <p:sp>
        <p:nvSpPr>
          <p:cNvPr id="6" name="Titel 5">
            <a:extLst>
              <a:ext uri="{FF2B5EF4-FFF2-40B4-BE49-F238E27FC236}">
                <a16:creationId xmlns:a16="http://schemas.microsoft.com/office/drawing/2014/main" id="{A00E399F-4190-ED78-5531-D56024C6D7FD}"/>
              </a:ext>
            </a:extLst>
          </p:cNvPr>
          <p:cNvSpPr>
            <a:spLocks noGrp="1"/>
          </p:cNvSpPr>
          <p:nvPr>
            <p:ph type="title"/>
          </p:nvPr>
        </p:nvSpPr>
        <p:spPr/>
        <p:txBody>
          <a:bodyPr/>
          <a:lstStyle/>
          <a:p>
            <a:r>
              <a:rPr lang="de-DE" dirty="0"/>
              <a:t>Erprobungsauftrag</a:t>
            </a:r>
          </a:p>
        </p:txBody>
      </p:sp>
      <p:pic>
        <p:nvPicPr>
          <p:cNvPr id="7" name="IMG_0677.PNG" descr="IMG_0677.PNG">
            <a:extLst>
              <a:ext uri="{FF2B5EF4-FFF2-40B4-BE49-F238E27FC236}">
                <a16:creationId xmlns:a16="http://schemas.microsoft.com/office/drawing/2014/main" id="{E113665C-E159-36FD-4D17-E0B0C6A96808}"/>
              </a:ext>
            </a:extLst>
          </p:cNvPr>
          <p:cNvPicPr>
            <a:picLocks noChangeAspect="1"/>
          </p:cNvPicPr>
          <p:nvPr/>
        </p:nvPicPr>
        <p:blipFill>
          <a:blip r:embed="rId3"/>
          <a:stretch>
            <a:fillRect/>
          </a:stretch>
        </p:blipFill>
        <p:spPr>
          <a:xfrm>
            <a:off x="2141330" y="4297614"/>
            <a:ext cx="2136171" cy="1656000"/>
          </a:xfrm>
          <a:prstGeom prst="rect">
            <a:avLst/>
          </a:prstGeom>
          <a:ln w="12700">
            <a:miter lim="400000"/>
          </a:ln>
        </p:spPr>
      </p:pic>
      <p:pic>
        <p:nvPicPr>
          <p:cNvPr id="8" name="iVBORw0KGgoAAAANSUhEUgAACkYAAAd0CAYAAAAflCIoAAAACXBIWXMAAAsTAAALEwEAmpwYAAAJ.png" descr="iVBORw0KGgoAAAANSUhEUgAACkYAAAd0CAYAAAAflCIoAAAACXBIWXMAAAsTAAALEwEAmpwYAAAJ.png">
            <a:extLst>
              <a:ext uri="{FF2B5EF4-FFF2-40B4-BE49-F238E27FC236}">
                <a16:creationId xmlns:a16="http://schemas.microsoft.com/office/drawing/2014/main" id="{C23EE2E1-E044-F748-AA8B-6FFED6E7102C}"/>
              </a:ext>
            </a:extLst>
          </p:cNvPr>
          <p:cNvPicPr>
            <a:picLocks noChangeAspect="1"/>
          </p:cNvPicPr>
          <p:nvPr/>
        </p:nvPicPr>
        <p:blipFill>
          <a:blip r:embed="rId4"/>
          <a:stretch>
            <a:fillRect/>
          </a:stretch>
        </p:blipFill>
        <p:spPr>
          <a:xfrm>
            <a:off x="4651493" y="4294378"/>
            <a:ext cx="2282636" cy="1656000"/>
          </a:xfrm>
          <a:prstGeom prst="rect">
            <a:avLst/>
          </a:prstGeom>
          <a:ln w="12700">
            <a:miter lim="400000"/>
          </a:ln>
        </p:spPr>
      </p:pic>
      <p:sp>
        <p:nvSpPr>
          <p:cNvPr id="4" name="Datumsplatzhalter 3">
            <a:extLst>
              <a:ext uri="{FF2B5EF4-FFF2-40B4-BE49-F238E27FC236}">
                <a16:creationId xmlns:a16="http://schemas.microsoft.com/office/drawing/2014/main" id="{0278635A-5A2B-9504-D089-D6F02FA94813}"/>
              </a:ext>
            </a:extLst>
          </p:cNvPr>
          <p:cNvSpPr txBox="1">
            <a:spLocks/>
          </p:cNvSpPr>
          <p:nvPr/>
        </p:nvSpPr>
        <p:spPr>
          <a:xfrm>
            <a:off x="6934129" y="5984244"/>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defRPr/>
            </a:pPr>
            <a:r>
              <a:rPr lang="de-DE" dirty="0">
                <a:solidFill>
                  <a:srgbClr val="E7E6E6">
                    <a:lumMod val="50000"/>
                  </a:srgbClr>
                </a:solidFill>
              </a:rPr>
              <a:t>Etzold (2020, 2022)</a:t>
            </a:r>
          </a:p>
        </p:txBody>
      </p:sp>
    </p:spTree>
    <p:extLst>
      <p:ext uri="{BB962C8B-B14F-4D97-AF65-F5344CB8AC3E}">
        <p14:creationId xmlns:p14="http://schemas.microsoft.com/office/powerpoint/2010/main" val="1224801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035853"/>
            <a:ext cx="7009509" cy="5302876"/>
          </a:xfrm>
        </p:spPr>
        <p:txBody>
          <a:bodyPr/>
          <a:lstStyle/>
          <a:p>
            <a:r>
              <a:rPr lang="de-DE" sz="2000" dirty="0"/>
              <a:t>Grundlegende Überlegungen zum Geometrielernen</a:t>
            </a:r>
          </a:p>
          <a:p>
            <a:r>
              <a:rPr lang="de-DE" sz="2000" dirty="0"/>
              <a:t>Förderung der Raumwahrnehmung</a:t>
            </a:r>
          </a:p>
          <a:p>
            <a:r>
              <a:rPr lang="de-DE" sz="2000" dirty="0"/>
              <a:t>Förderung der Raumvorstellung und des räumlichen Denkens</a:t>
            </a:r>
          </a:p>
          <a:p>
            <a:r>
              <a:rPr lang="de-DE" sz="2000" dirty="0"/>
              <a:t>Primapodcast zur Unterstützung geometrischer Begriffsbildung</a:t>
            </a:r>
          </a:p>
          <a:p>
            <a:r>
              <a:rPr lang="de-DE" sz="2000" dirty="0"/>
              <a:t>Erprobungsauftrag</a:t>
            </a:r>
          </a:p>
          <a:p>
            <a:r>
              <a:rPr lang="de-DE" sz="2000" b="1" dirty="0"/>
              <a:t>Anhang: Aufgabentypen</a:t>
            </a:r>
          </a:p>
          <a:p>
            <a:pPr marL="0" indent="0">
              <a:buNone/>
            </a:pPr>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Dezember 23</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50000"/>
                </a:lnSpc>
                <a:spcBef>
                  <a:spcPts val="0"/>
                </a:spcBef>
                <a:spcAft>
                  <a:spcPts val="0"/>
                </a:spcAft>
                <a:buClrTx/>
                <a:buSzTx/>
                <a:buFontTx/>
                <a:buNone/>
                <a:tabLst/>
                <a:defRPr/>
              </a:pPr>
              <a:t>41</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797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2">
                                            <p:txEl>
                                              <p:pRg st="0" end="0"/>
                                            </p:txEl>
                                          </p:spTgt>
                                        </p:tgtEl>
                                        <p:attrNameLst>
                                          <p:attrName>style.color</p:attrName>
                                        </p:attrNameLst>
                                      </p:cBhvr>
                                      <p:to>
                                        <a:srgbClr val="327D87"/>
                                      </p:to>
                                    </p:animClr>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childTnLst>
                                    <p:animClr clrSpc="rgb" dir="cw">
                                      <p:cBhvr override="childStyle">
                                        <p:cTn id="25" dur="2000" fill="hold"/>
                                        <p:tgtEl>
                                          <p:spTgt spid="2">
                                            <p:txEl>
                                              <p:pRg st="4" end="4"/>
                                            </p:txEl>
                                          </p:spTgt>
                                        </p:tgtEl>
                                        <p:attrNameLst>
                                          <p:attrName>style.color</p:attrName>
                                        </p:attrNameLst>
                                      </p:cBhvr>
                                      <p:to>
                                        <a:srgbClr val="327D87"/>
                                      </p:to>
                                    </p:animClr>
                                  </p:childTnLst>
                                </p:cTn>
                              </p:par>
                            </p:childTnLst>
                          </p:cTn>
                        </p:par>
                      </p:childTnLst>
                    </p:cTn>
                  </p:par>
                  <p:par>
                    <p:cTn id="26" fill="hold">
                      <p:stCondLst>
                        <p:cond delay="indefinite"/>
                      </p:stCondLst>
                      <p:childTnLst>
                        <p:par>
                          <p:cTn id="27" fill="hold">
                            <p:stCondLst>
                              <p:cond delay="0"/>
                            </p:stCondLst>
                            <p:childTnLst>
                              <p:par>
                                <p:cTn id="28" presetID="3" presetClass="emph" presetSubtype="2" fill="hold" nodeType="clickEffect">
                                  <p:stCondLst>
                                    <p:cond delay="0"/>
                                  </p:stCondLst>
                                  <p:childTnLst>
                                    <p:animClr clrSpc="rgb" dir="cw">
                                      <p:cBhvr override="childStyle">
                                        <p:cTn id="29" dur="2000" fill="hold"/>
                                        <p:tgtEl>
                                          <p:spTgt spid="2">
                                            <p:txEl>
                                              <p:pRg st="5" end="5"/>
                                            </p:txEl>
                                          </p:spTgt>
                                        </p:tgtEl>
                                        <p:attrNameLst>
                                          <p:attrName>style.color</p:attrName>
                                        </p:attrNameLst>
                                      </p:cBhvr>
                                      <p:to>
                                        <a:srgbClr val="327D8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D2336-7C5D-4969-807B-D1AE2A4B454F}"/>
              </a:ext>
            </a:extLst>
          </p:cNvPr>
          <p:cNvSpPr>
            <a:spLocks noGrp="1"/>
          </p:cNvSpPr>
          <p:nvPr>
            <p:ph type="title"/>
          </p:nvPr>
        </p:nvSpPr>
        <p:spPr>
          <a:xfrm>
            <a:off x="1096422" y="382774"/>
            <a:ext cx="8047577" cy="434523"/>
          </a:xfrm>
        </p:spPr>
        <p:txBody>
          <a:bodyPr>
            <a:noAutofit/>
          </a:bodyPr>
          <a:lstStyle/>
          <a:p>
            <a:r>
              <a:rPr lang="de-DE" dirty="0"/>
              <a:t>Lernen mit digitalen Medien</a:t>
            </a:r>
          </a:p>
        </p:txBody>
      </p:sp>
      <p:sp>
        <p:nvSpPr>
          <p:cNvPr id="6" name="Foliennummernplatzhalter 5">
            <a:extLst>
              <a:ext uri="{FF2B5EF4-FFF2-40B4-BE49-F238E27FC236}">
                <a16:creationId xmlns:a16="http://schemas.microsoft.com/office/drawing/2014/main" id="{1876BA96-E5F8-475E-B9D5-42F981318F66}"/>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8" name="Textplatzhalter 7">
            <a:extLst>
              <a:ext uri="{FF2B5EF4-FFF2-40B4-BE49-F238E27FC236}">
                <a16:creationId xmlns:a16="http://schemas.microsoft.com/office/drawing/2014/main" id="{5123C983-DF99-390D-E059-816C4B0D5DE5}"/>
              </a:ext>
            </a:extLst>
          </p:cNvPr>
          <p:cNvSpPr>
            <a:spLocks noGrp="1"/>
          </p:cNvSpPr>
          <p:nvPr>
            <p:ph type="body" sz="quarter" idx="13"/>
          </p:nvPr>
        </p:nvSpPr>
        <p:spPr/>
        <p:txBody>
          <a:bodyPr/>
          <a:lstStyle/>
          <a:p>
            <a:r>
              <a:rPr lang="de-DE" dirty="0"/>
              <a:t>MODULE DER VERANSTALTUNGSREIHE </a:t>
            </a:r>
          </a:p>
          <a:p>
            <a:endParaRPr lang="de-DE" dirty="0"/>
          </a:p>
        </p:txBody>
      </p:sp>
      <p:sp>
        <p:nvSpPr>
          <p:cNvPr id="10" name="Inhaltsplatzhalter 3">
            <a:extLst>
              <a:ext uri="{FF2B5EF4-FFF2-40B4-BE49-F238E27FC236}">
                <a16:creationId xmlns:a16="http://schemas.microsoft.com/office/drawing/2014/main" id="{3FC210CF-29EA-417E-FE69-DB56B0ED7D40}"/>
              </a:ext>
            </a:extLst>
          </p:cNvPr>
          <p:cNvSpPr>
            <a:spLocks noGrp="1"/>
          </p:cNvSpPr>
          <p:nvPr>
            <p:ph idx="1"/>
          </p:nvPr>
        </p:nvSpPr>
        <p:spPr>
          <a:xfrm>
            <a:off x="1096423" y="1748860"/>
            <a:ext cx="7009509" cy="4418617"/>
          </a:xfrm>
        </p:spPr>
        <p:txBody>
          <a:bodyPr/>
          <a:lstStyle/>
          <a:p>
            <a:r>
              <a:rPr lang="de-DE" dirty="0"/>
              <a:t>Modul 1: Digitale Medien im Mathematikunterricht – Ein Überblick</a:t>
            </a:r>
          </a:p>
          <a:p>
            <a:r>
              <a:rPr lang="de-DE" dirty="0"/>
              <a:t>Modul 2: Mathematikunterricht mit dem Tablet</a:t>
            </a:r>
          </a:p>
          <a:p>
            <a:r>
              <a:rPr lang="de-DE" dirty="0"/>
              <a:t>Modul 3: Lernvideos und die digitale Lernumgebung </a:t>
            </a:r>
            <a:r>
              <a:rPr lang="de-DE" dirty="0" err="1"/>
              <a:t>divomath</a:t>
            </a:r>
            <a:endParaRPr lang="de-DE" dirty="0"/>
          </a:p>
          <a:p>
            <a:r>
              <a:rPr lang="de-DE" dirty="0">
                <a:solidFill>
                  <a:srgbClr val="327D87"/>
                </a:solidFill>
              </a:rPr>
              <a:t>Modul 4: Geometrie lernen digital unterstützen</a:t>
            </a:r>
          </a:p>
          <a:p>
            <a:r>
              <a:rPr lang="de-DE" dirty="0"/>
              <a:t>Modul 5: Umgang mit Daten, Häufigkeiten und Wahrscheinlichkeiten digital unterstützen</a:t>
            </a:r>
          </a:p>
          <a:p>
            <a:r>
              <a:rPr lang="de-DE" dirty="0"/>
              <a:t>Modul 6: Informatische Bildung</a:t>
            </a:r>
          </a:p>
          <a:p>
            <a:pPr marL="0" indent="0">
              <a:buNone/>
            </a:pPr>
            <a:endParaRPr lang="de-DE" dirty="0"/>
          </a:p>
        </p:txBody>
      </p:sp>
      <p:sp>
        <p:nvSpPr>
          <p:cNvPr id="3" name="Datumsplatzhalter 3">
            <a:extLst>
              <a:ext uri="{FF2B5EF4-FFF2-40B4-BE49-F238E27FC236}">
                <a16:creationId xmlns:a16="http://schemas.microsoft.com/office/drawing/2014/main" id="{F968513D-9080-C9CD-D9A9-A24A32927D5C}"/>
              </a:ext>
            </a:extLst>
          </p:cNvPr>
          <p:cNvSpPr>
            <a:spLocks noGrp="1"/>
          </p:cNvSpPr>
          <p:nvPr>
            <p:ph type="dt" sz="half" idx="10"/>
          </p:nvPr>
        </p:nvSpPr>
        <p:spPr>
          <a:xfrm>
            <a:off x="580260" y="6338729"/>
            <a:ext cx="2057400" cy="393256"/>
          </a:xfrm>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Dezember 23</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251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BCDFE-7791-1649-AC08-D1F94A4A8287}"/>
              </a:ext>
            </a:extLst>
          </p:cNvPr>
          <p:cNvSpPr>
            <a:spLocks noGrp="1"/>
          </p:cNvSpPr>
          <p:nvPr>
            <p:ph type="title"/>
          </p:nvPr>
        </p:nvSpPr>
        <p:spPr/>
        <p:txBody>
          <a:bodyPr anchor="ctr"/>
          <a:lstStyle/>
          <a:p>
            <a:r>
              <a:rPr lang="de-DE" dirty="0"/>
              <a:t>6. Aufgabentypen</a:t>
            </a:r>
          </a:p>
        </p:txBody>
      </p:sp>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a:xfrm>
            <a:off x="1096266" y="1149462"/>
            <a:ext cx="8047734" cy="445628"/>
          </a:xfrm>
        </p:spPr>
        <p:txBody>
          <a:bodyPr/>
          <a:lstStyle/>
          <a:p>
            <a:r>
              <a:rPr lang="de-DE" sz="2000" dirty="0"/>
              <a:t>AUFGABENTYP: ÜBERSETZEN ZWISCHEN DARSTELLUNGEN</a:t>
            </a:r>
            <a:br>
              <a:rPr lang="de-DE" sz="1600" dirty="0"/>
            </a:br>
            <a:endParaRPr lang="de-DE" sz="1600" i="1" dirty="0"/>
          </a:p>
          <a:p>
            <a:endParaRPr lang="de-DE" dirty="0"/>
          </a:p>
        </p:txBody>
      </p:sp>
      <p:sp>
        <p:nvSpPr>
          <p:cNvPr id="4" name="Inhaltsplatzhalter 3">
            <a:extLst>
              <a:ext uri="{FF2B5EF4-FFF2-40B4-BE49-F238E27FC236}">
                <a16:creationId xmlns:a16="http://schemas.microsoft.com/office/drawing/2014/main" id="{A19C9731-DB62-DE4E-85AE-D10C24088BC6}"/>
              </a:ext>
            </a:extLst>
          </p:cNvPr>
          <p:cNvSpPr>
            <a:spLocks noGrp="1"/>
          </p:cNvSpPr>
          <p:nvPr>
            <p:ph idx="1"/>
          </p:nvPr>
        </p:nvSpPr>
        <p:spPr>
          <a:xfrm>
            <a:off x="1096266" y="1685208"/>
            <a:ext cx="7419084" cy="4342849"/>
          </a:xfrm>
        </p:spPr>
        <p:txBody>
          <a:bodyPr/>
          <a:lstStyle/>
          <a:p>
            <a:pPr marL="0" indent="0">
              <a:buNone/>
            </a:pPr>
            <a:endParaRPr lang="de-DE" sz="1400" dirty="0"/>
          </a:p>
          <a:p>
            <a:pPr marL="0" indent="0">
              <a:buNone/>
            </a:pPr>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42</a:t>
            </a:fld>
            <a:endParaRPr lang="de-DE" dirty="0"/>
          </a:p>
        </p:txBody>
      </p:sp>
      <p:sp>
        <p:nvSpPr>
          <p:cNvPr id="9" name="Textfeld 8">
            <a:extLst>
              <a:ext uri="{FF2B5EF4-FFF2-40B4-BE49-F238E27FC236}">
                <a16:creationId xmlns:a16="http://schemas.microsoft.com/office/drawing/2014/main" id="{24988301-B09A-47A5-8F9F-D7776CAB115A}"/>
              </a:ext>
            </a:extLst>
          </p:cNvPr>
          <p:cNvSpPr txBox="1"/>
          <p:nvPr/>
        </p:nvSpPr>
        <p:spPr>
          <a:xfrm>
            <a:off x="1226916" y="1840375"/>
            <a:ext cx="7523545" cy="7848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de-DE" dirty="0"/>
          </a:p>
        </p:txBody>
      </p:sp>
      <p:pic>
        <p:nvPicPr>
          <p:cNvPr id="11" name="Bildschirmfoto 2019-11-26 um 10.03.35.png" descr="Bildschirmfoto 2019-11-26 um 10.03.35.png">
            <a:extLst>
              <a:ext uri="{FF2B5EF4-FFF2-40B4-BE49-F238E27FC236}">
                <a16:creationId xmlns:a16="http://schemas.microsoft.com/office/drawing/2014/main" id="{034B0E32-E3D9-4106-A474-F72F06AE7AB4}"/>
              </a:ext>
            </a:extLst>
          </p:cNvPr>
          <p:cNvPicPr>
            <a:picLocks noChangeAspect="1"/>
          </p:cNvPicPr>
          <p:nvPr/>
        </p:nvPicPr>
        <p:blipFill>
          <a:blip r:embed="rId2"/>
          <a:stretch>
            <a:fillRect/>
          </a:stretch>
        </p:blipFill>
        <p:spPr>
          <a:xfrm>
            <a:off x="1825402" y="1595090"/>
            <a:ext cx="6326571" cy="39675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51"/>
                </a:lnTo>
                <a:lnTo>
                  <a:pt x="0" y="3102"/>
                </a:lnTo>
                <a:lnTo>
                  <a:pt x="160" y="3102"/>
                </a:lnTo>
                <a:cubicBezTo>
                  <a:pt x="162" y="3102"/>
                  <a:pt x="163" y="3103"/>
                  <a:pt x="164" y="3103"/>
                </a:cubicBezTo>
                <a:cubicBezTo>
                  <a:pt x="167" y="3089"/>
                  <a:pt x="172" y="3075"/>
                  <a:pt x="182" y="3065"/>
                </a:cubicBezTo>
                <a:cubicBezTo>
                  <a:pt x="224" y="3023"/>
                  <a:pt x="279" y="3072"/>
                  <a:pt x="276" y="3131"/>
                </a:cubicBezTo>
                <a:cubicBezTo>
                  <a:pt x="361" y="3179"/>
                  <a:pt x="375" y="3276"/>
                  <a:pt x="266" y="3322"/>
                </a:cubicBezTo>
                <a:cubicBezTo>
                  <a:pt x="196" y="3351"/>
                  <a:pt x="175" y="3416"/>
                  <a:pt x="175" y="3588"/>
                </a:cubicBezTo>
                <a:cubicBezTo>
                  <a:pt x="175" y="3810"/>
                  <a:pt x="85" y="4015"/>
                  <a:pt x="28" y="3924"/>
                </a:cubicBezTo>
                <a:cubicBezTo>
                  <a:pt x="12" y="3899"/>
                  <a:pt x="0" y="7866"/>
                  <a:pt x="0" y="12739"/>
                </a:cubicBezTo>
                <a:lnTo>
                  <a:pt x="0" y="21600"/>
                </a:lnTo>
                <a:lnTo>
                  <a:pt x="10800" y="21600"/>
                </a:lnTo>
                <a:lnTo>
                  <a:pt x="21600" y="21600"/>
                </a:lnTo>
                <a:lnTo>
                  <a:pt x="21600" y="10799"/>
                </a:lnTo>
                <a:lnTo>
                  <a:pt x="21600" y="0"/>
                </a:lnTo>
                <a:lnTo>
                  <a:pt x="10800" y="0"/>
                </a:lnTo>
                <a:lnTo>
                  <a:pt x="0" y="0"/>
                </a:lnTo>
                <a:close/>
                <a:moveTo>
                  <a:pt x="1444" y="2800"/>
                </a:moveTo>
                <a:cubicBezTo>
                  <a:pt x="1461" y="2804"/>
                  <a:pt x="1480" y="2820"/>
                  <a:pt x="1498" y="2849"/>
                </a:cubicBezTo>
                <a:cubicBezTo>
                  <a:pt x="1532" y="2903"/>
                  <a:pt x="1533" y="2949"/>
                  <a:pt x="1502" y="3000"/>
                </a:cubicBezTo>
                <a:cubicBezTo>
                  <a:pt x="1471" y="3048"/>
                  <a:pt x="1443" y="3038"/>
                  <a:pt x="1408" y="2974"/>
                </a:cubicBezTo>
                <a:cubicBezTo>
                  <a:pt x="1419" y="3004"/>
                  <a:pt x="1413" y="3042"/>
                  <a:pt x="1395" y="3061"/>
                </a:cubicBezTo>
                <a:cubicBezTo>
                  <a:pt x="1388" y="3068"/>
                  <a:pt x="1379" y="3068"/>
                  <a:pt x="1372" y="3068"/>
                </a:cubicBezTo>
                <a:cubicBezTo>
                  <a:pt x="1468" y="3083"/>
                  <a:pt x="1552" y="3190"/>
                  <a:pt x="1593" y="3333"/>
                </a:cubicBezTo>
                <a:cubicBezTo>
                  <a:pt x="1636" y="3091"/>
                  <a:pt x="1724" y="2995"/>
                  <a:pt x="1884" y="2995"/>
                </a:cubicBezTo>
                <a:cubicBezTo>
                  <a:pt x="2017" y="2995"/>
                  <a:pt x="2081" y="3083"/>
                  <a:pt x="2073" y="3236"/>
                </a:cubicBezTo>
                <a:cubicBezTo>
                  <a:pt x="2086" y="3205"/>
                  <a:pt x="2096" y="3172"/>
                  <a:pt x="2113" y="3147"/>
                </a:cubicBezTo>
                <a:cubicBezTo>
                  <a:pt x="2178" y="3050"/>
                  <a:pt x="2229" y="3004"/>
                  <a:pt x="2280" y="3005"/>
                </a:cubicBezTo>
                <a:cubicBezTo>
                  <a:pt x="2331" y="3006"/>
                  <a:pt x="2381" y="3055"/>
                  <a:pt x="2439" y="3154"/>
                </a:cubicBezTo>
                <a:cubicBezTo>
                  <a:pt x="2533" y="3313"/>
                  <a:pt x="2553" y="3693"/>
                  <a:pt x="2478" y="3884"/>
                </a:cubicBezTo>
                <a:cubicBezTo>
                  <a:pt x="2426" y="4017"/>
                  <a:pt x="2166" y="3990"/>
                  <a:pt x="2083" y="3843"/>
                </a:cubicBezTo>
                <a:cubicBezTo>
                  <a:pt x="2034" y="3757"/>
                  <a:pt x="2013" y="3637"/>
                  <a:pt x="2015" y="3517"/>
                </a:cubicBezTo>
                <a:cubicBezTo>
                  <a:pt x="1988" y="3623"/>
                  <a:pt x="1987" y="3684"/>
                  <a:pt x="2036" y="3770"/>
                </a:cubicBezTo>
                <a:cubicBezTo>
                  <a:pt x="2115" y="3908"/>
                  <a:pt x="2067" y="4131"/>
                  <a:pt x="1944" y="4206"/>
                </a:cubicBezTo>
                <a:cubicBezTo>
                  <a:pt x="1698" y="4357"/>
                  <a:pt x="1569" y="4183"/>
                  <a:pt x="1566" y="3749"/>
                </a:cubicBezTo>
                <a:cubicBezTo>
                  <a:pt x="1554" y="3777"/>
                  <a:pt x="1547" y="3806"/>
                  <a:pt x="1531" y="3832"/>
                </a:cubicBezTo>
                <a:cubicBezTo>
                  <a:pt x="1483" y="3909"/>
                  <a:pt x="1403" y="3972"/>
                  <a:pt x="1355" y="3972"/>
                </a:cubicBezTo>
                <a:cubicBezTo>
                  <a:pt x="1135" y="3972"/>
                  <a:pt x="1008" y="3419"/>
                  <a:pt x="1173" y="3181"/>
                </a:cubicBezTo>
                <a:cubicBezTo>
                  <a:pt x="1233" y="3094"/>
                  <a:pt x="1298" y="3060"/>
                  <a:pt x="1359" y="3064"/>
                </a:cubicBezTo>
                <a:cubicBezTo>
                  <a:pt x="1351" y="3059"/>
                  <a:pt x="1343" y="3053"/>
                  <a:pt x="1338" y="3040"/>
                </a:cubicBezTo>
                <a:cubicBezTo>
                  <a:pt x="1333" y="3026"/>
                  <a:pt x="1331" y="3010"/>
                  <a:pt x="1333" y="2994"/>
                </a:cubicBezTo>
                <a:cubicBezTo>
                  <a:pt x="1316" y="3033"/>
                  <a:pt x="1288" y="3066"/>
                  <a:pt x="1268" y="3066"/>
                </a:cubicBezTo>
                <a:cubicBezTo>
                  <a:pt x="1200" y="3066"/>
                  <a:pt x="1169" y="2917"/>
                  <a:pt x="1219" y="2837"/>
                </a:cubicBezTo>
                <a:cubicBezTo>
                  <a:pt x="1234" y="2813"/>
                  <a:pt x="1252" y="2803"/>
                  <a:pt x="1270" y="2804"/>
                </a:cubicBezTo>
                <a:cubicBezTo>
                  <a:pt x="1320" y="2807"/>
                  <a:pt x="1365" y="2896"/>
                  <a:pt x="1337" y="2980"/>
                </a:cubicBezTo>
                <a:cubicBezTo>
                  <a:pt x="1341" y="2969"/>
                  <a:pt x="1344" y="2959"/>
                  <a:pt x="1351" y="2952"/>
                </a:cubicBezTo>
                <a:cubicBezTo>
                  <a:pt x="1368" y="2935"/>
                  <a:pt x="1390" y="2943"/>
                  <a:pt x="1402" y="2967"/>
                </a:cubicBezTo>
                <a:cubicBezTo>
                  <a:pt x="1356" y="2873"/>
                  <a:pt x="1392" y="2788"/>
                  <a:pt x="1444" y="2800"/>
                </a:cubicBezTo>
                <a:close/>
                <a:moveTo>
                  <a:pt x="1359" y="3064"/>
                </a:moveTo>
                <a:cubicBezTo>
                  <a:pt x="1363" y="3066"/>
                  <a:pt x="1367" y="3068"/>
                  <a:pt x="1372" y="3068"/>
                </a:cubicBezTo>
                <a:cubicBezTo>
                  <a:pt x="1367" y="3067"/>
                  <a:pt x="1363" y="3064"/>
                  <a:pt x="1359" y="3064"/>
                </a:cubicBezTo>
                <a:close/>
                <a:moveTo>
                  <a:pt x="2712" y="3021"/>
                </a:moveTo>
                <a:cubicBezTo>
                  <a:pt x="2931" y="3003"/>
                  <a:pt x="3017" y="3156"/>
                  <a:pt x="3017" y="3561"/>
                </a:cubicBezTo>
                <a:cubicBezTo>
                  <a:pt x="3017" y="3744"/>
                  <a:pt x="2996" y="3914"/>
                  <a:pt x="2971" y="3939"/>
                </a:cubicBezTo>
                <a:cubicBezTo>
                  <a:pt x="2891" y="4018"/>
                  <a:pt x="2798" y="3825"/>
                  <a:pt x="2791" y="3563"/>
                </a:cubicBezTo>
                <a:lnTo>
                  <a:pt x="2784" y="3309"/>
                </a:lnTo>
                <a:lnTo>
                  <a:pt x="2766" y="3554"/>
                </a:lnTo>
                <a:cubicBezTo>
                  <a:pt x="2756" y="3688"/>
                  <a:pt x="2727" y="3836"/>
                  <a:pt x="2702" y="3884"/>
                </a:cubicBezTo>
                <a:cubicBezTo>
                  <a:pt x="2585" y="4110"/>
                  <a:pt x="2526" y="3932"/>
                  <a:pt x="2545" y="3408"/>
                </a:cubicBezTo>
                <a:cubicBezTo>
                  <a:pt x="2558" y="3035"/>
                  <a:pt x="2559" y="3034"/>
                  <a:pt x="2712" y="3021"/>
                </a:cubicBezTo>
                <a:close/>
                <a:moveTo>
                  <a:pt x="3248" y="3028"/>
                </a:moveTo>
                <a:cubicBezTo>
                  <a:pt x="3274" y="3032"/>
                  <a:pt x="3299" y="3047"/>
                  <a:pt x="3325" y="3069"/>
                </a:cubicBezTo>
                <a:cubicBezTo>
                  <a:pt x="3418" y="3148"/>
                  <a:pt x="3434" y="3243"/>
                  <a:pt x="3367" y="3309"/>
                </a:cubicBezTo>
                <a:cubicBezTo>
                  <a:pt x="3340" y="3336"/>
                  <a:pt x="3350" y="3415"/>
                  <a:pt x="3392" y="3517"/>
                </a:cubicBezTo>
                <a:cubicBezTo>
                  <a:pt x="3455" y="3671"/>
                  <a:pt x="3453" y="3693"/>
                  <a:pt x="3369" y="3827"/>
                </a:cubicBezTo>
                <a:cubicBezTo>
                  <a:pt x="3263" y="3995"/>
                  <a:pt x="3137" y="4013"/>
                  <a:pt x="3063" y="3869"/>
                </a:cubicBezTo>
                <a:cubicBezTo>
                  <a:pt x="2990" y="3729"/>
                  <a:pt x="3048" y="3607"/>
                  <a:pt x="3161" y="3664"/>
                </a:cubicBezTo>
                <a:cubicBezTo>
                  <a:pt x="3238" y="3703"/>
                  <a:pt x="3233" y="3683"/>
                  <a:pt x="3130" y="3542"/>
                </a:cubicBezTo>
                <a:cubicBezTo>
                  <a:pt x="3025" y="3397"/>
                  <a:pt x="3012" y="3347"/>
                  <a:pt x="3053" y="3225"/>
                </a:cubicBezTo>
                <a:cubicBezTo>
                  <a:pt x="3100" y="3084"/>
                  <a:pt x="3172" y="3016"/>
                  <a:pt x="3248" y="3028"/>
                </a:cubicBezTo>
                <a:close/>
                <a:moveTo>
                  <a:pt x="880" y="3050"/>
                </a:moveTo>
                <a:cubicBezTo>
                  <a:pt x="911" y="3052"/>
                  <a:pt x="936" y="3086"/>
                  <a:pt x="935" y="3126"/>
                </a:cubicBezTo>
                <a:cubicBezTo>
                  <a:pt x="955" y="3134"/>
                  <a:pt x="987" y="3141"/>
                  <a:pt x="994" y="3151"/>
                </a:cubicBezTo>
                <a:cubicBezTo>
                  <a:pt x="1024" y="3191"/>
                  <a:pt x="1049" y="3373"/>
                  <a:pt x="1049" y="3558"/>
                </a:cubicBezTo>
                <a:cubicBezTo>
                  <a:pt x="1049" y="3743"/>
                  <a:pt x="1033" y="3909"/>
                  <a:pt x="1013" y="3929"/>
                </a:cubicBezTo>
                <a:cubicBezTo>
                  <a:pt x="947" y="3994"/>
                  <a:pt x="874" y="3809"/>
                  <a:pt x="874" y="3574"/>
                </a:cubicBezTo>
                <a:cubicBezTo>
                  <a:pt x="874" y="3299"/>
                  <a:pt x="817" y="3297"/>
                  <a:pt x="790" y="3510"/>
                </a:cubicBezTo>
                <a:cubicBezTo>
                  <a:pt x="793" y="3535"/>
                  <a:pt x="797" y="3554"/>
                  <a:pt x="799" y="3582"/>
                </a:cubicBezTo>
                <a:cubicBezTo>
                  <a:pt x="810" y="3809"/>
                  <a:pt x="760" y="3967"/>
                  <a:pt x="721" y="3854"/>
                </a:cubicBezTo>
                <a:cubicBezTo>
                  <a:pt x="714" y="3860"/>
                  <a:pt x="707" y="3868"/>
                  <a:pt x="699" y="3868"/>
                </a:cubicBezTo>
                <a:cubicBezTo>
                  <a:pt x="695" y="3868"/>
                  <a:pt x="692" y="3864"/>
                  <a:pt x="688" y="3862"/>
                </a:cubicBezTo>
                <a:cubicBezTo>
                  <a:pt x="678" y="3884"/>
                  <a:pt x="669" y="3882"/>
                  <a:pt x="660" y="3869"/>
                </a:cubicBezTo>
                <a:cubicBezTo>
                  <a:pt x="643" y="3913"/>
                  <a:pt x="621" y="3917"/>
                  <a:pt x="603" y="3841"/>
                </a:cubicBezTo>
                <a:cubicBezTo>
                  <a:pt x="583" y="3757"/>
                  <a:pt x="587" y="3576"/>
                  <a:pt x="602" y="3446"/>
                </a:cubicBezTo>
                <a:cubicBezTo>
                  <a:pt x="592" y="3386"/>
                  <a:pt x="581" y="3344"/>
                  <a:pt x="569" y="3344"/>
                </a:cubicBezTo>
                <a:cubicBezTo>
                  <a:pt x="547" y="3344"/>
                  <a:pt x="524" y="3463"/>
                  <a:pt x="516" y="3607"/>
                </a:cubicBezTo>
                <a:cubicBezTo>
                  <a:pt x="507" y="3783"/>
                  <a:pt x="481" y="3868"/>
                  <a:pt x="437" y="3868"/>
                </a:cubicBezTo>
                <a:cubicBezTo>
                  <a:pt x="426" y="3868"/>
                  <a:pt x="419" y="3862"/>
                  <a:pt x="411" y="3853"/>
                </a:cubicBezTo>
                <a:cubicBezTo>
                  <a:pt x="394" y="3925"/>
                  <a:pt x="369" y="3934"/>
                  <a:pt x="347" y="3842"/>
                </a:cubicBezTo>
                <a:cubicBezTo>
                  <a:pt x="338" y="3806"/>
                  <a:pt x="334" y="3744"/>
                  <a:pt x="333" y="3673"/>
                </a:cubicBezTo>
                <a:cubicBezTo>
                  <a:pt x="333" y="3657"/>
                  <a:pt x="334" y="3640"/>
                  <a:pt x="334" y="3623"/>
                </a:cubicBezTo>
                <a:cubicBezTo>
                  <a:pt x="334" y="3578"/>
                  <a:pt x="334" y="3536"/>
                  <a:pt x="336" y="3488"/>
                </a:cubicBezTo>
                <a:cubicBezTo>
                  <a:pt x="342" y="3343"/>
                  <a:pt x="355" y="3224"/>
                  <a:pt x="372" y="3176"/>
                </a:cubicBezTo>
                <a:lnTo>
                  <a:pt x="372" y="3102"/>
                </a:lnTo>
                <a:lnTo>
                  <a:pt x="575" y="3094"/>
                </a:lnTo>
                <a:lnTo>
                  <a:pt x="656" y="3091"/>
                </a:lnTo>
                <a:cubicBezTo>
                  <a:pt x="704" y="3089"/>
                  <a:pt x="746" y="3093"/>
                  <a:pt x="789" y="3098"/>
                </a:cubicBezTo>
                <a:cubicBezTo>
                  <a:pt x="792" y="3087"/>
                  <a:pt x="795" y="3076"/>
                  <a:pt x="802" y="3069"/>
                </a:cubicBezTo>
                <a:cubicBezTo>
                  <a:pt x="814" y="3057"/>
                  <a:pt x="828" y="3058"/>
                  <a:pt x="840" y="3066"/>
                </a:cubicBezTo>
                <a:cubicBezTo>
                  <a:pt x="840" y="3066"/>
                  <a:pt x="840" y="3066"/>
                  <a:pt x="841" y="3065"/>
                </a:cubicBezTo>
                <a:cubicBezTo>
                  <a:pt x="853" y="3053"/>
                  <a:pt x="867" y="3049"/>
                  <a:pt x="880" y="3050"/>
                </a:cubicBezTo>
                <a:close/>
                <a:moveTo>
                  <a:pt x="1383" y="3344"/>
                </a:moveTo>
                <a:cubicBezTo>
                  <a:pt x="1298" y="3344"/>
                  <a:pt x="1253" y="3461"/>
                  <a:pt x="1286" y="3597"/>
                </a:cubicBezTo>
                <a:cubicBezTo>
                  <a:pt x="1322" y="3745"/>
                  <a:pt x="1418" y="3679"/>
                  <a:pt x="1435" y="3495"/>
                </a:cubicBezTo>
                <a:cubicBezTo>
                  <a:pt x="1444" y="3397"/>
                  <a:pt x="1426" y="3344"/>
                  <a:pt x="1383" y="3344"/>
                </a:cubicBezTo>
                <a:close/>
                <a:moveTo>
                  <a:pt x="11606" y="17835"/>
                </a:moveTo>
                <a:cubicBezTo>
                  <a:pt x="11624" y="17835"/>
                  <a:pt x="11635" y="17854"/>
                  <a:pt x="11643" y="17889"/>
                </a:cubicBezTo>
                <a:cubicBezTo>
                  <a:pt x="11644" y="17890"/>
                  <a:pt x="11644" y="17890"/>
                  <a:pt x="11644" y="17891"/>
                </a:cubicBezTo>
                <a:cubicBezTo>
                  <a:pt x="11659" y="17913"/>
                  <a:pt x="11671" y="17945"/>
                  <a:pt x="11682" y="17987"/>
                </a:cubicBezTo>
                <a:cubicBezTo>
                  <a:pt x="11685" y="17994"/>
                  <a:pt x="11689" y="17992"/>
                  <a:pt x="11692" y="18000"/>
                </a:cubicBezTo>
                <a:cubicBezTo>
                  <a:pt x="11705" y="18034"/>
                  <a:pt x="11707" y="18076"/>
                  <a:pt x="11702" y="18117"/>
                </a:cubicBezTo>
                <a:cubicBezTo>
                  <a:pt x="11705" y="18140"/>
                  <a:pt x="11710" y="18151"/>
                  <a:pt x="11712" y="18177"/>
                </a:cubicBezTo>
                <a:cubicBezTo>
                  <a:pt x="11722" y="18339"/>
                  <a:pt x="11709" y="18445"/>
                  <a:pt x="11690" y="18520"/>
                </a:cubicBezTo>
                <a:cubicBezTo>
                  <a:pt x="11712" y="18519"/>
                  <a:pt x="11733" y="18532"/>
                  <a:pt x="11750" y="18550"/>
                </a:cubicBezTo>
                <a:cubicBezTo>
                  <a:pt x="11765" y="18529"/>
                  <a:pt x="11779" y="18529"/>
                  <a:pt x="11791" y="18545"/>
                </a:cubicBezTo>
                <a:cubicBezTo>
                  <a:pt x="11811" y="18524"/>
                  <a:pt x="11828" y="18526"/>
                  <a:pt x="11843" y="18564"/>
                </a:cubicBezTo>
                <a:cubicBezTo>
                  <a:pt x="11857" y="18601"/>
                  <a:pt x="11853" y="18660"/>
                  <a:pt x="11833" y="18692"/>
                </a:cubicBezTo>
                <a:cubicBezTo>
                  <a:pt x="11815" y="18721"/>
                  <a:pt x="11799" y="18719"/>
                  <a:pt x="11785" y="18702"/>
                </a:cubicBezTo>
                <a:cubicBezTo>
                  <a:pt x="11769" y="18718"/>
                  <a:pt x="11755" y="18715"/>
                  <a:pt x="11742" y="18692"/>
                </a:cubicBezTo>
                <a:cubicBezTo>
                  <a:pt x="11713" y="18722"/>
                  <a:pt x="11676" y="18734"/>
                  <a:pt x="11648" y="18710"/>
                </a:cubicBezTo>
                <a:cubicBezTo>
                  <a:pt x="11656" y="18750"/>
                  <a:pt x="11660" y="18814"/>
                  <a:pt x="11660" y="18909"/>
                </a:cubicBezTo>
                <a:cubicBezTo>
                  <a:pt x="11660" y="18915"/>
                  <a:pt x="11659" y="18919"/>
                  <a:pt x="11659" y="18924"/>
                </a:cubicBezTo>
                <a:cubicBezTo>
                  <a:pt x="11659" y="18931"/>
                  <a:pt x="11660" y="18931"/>
                  <a:pt x="11660" y="18938"/>
                </a:cubicBezTo>
                <a:cubicBezTo>
                  <a:pt x="11660" y="18996"/>
                  <a:pt x="11656" y="19046"/>
                  <a:pt x="11648" y="19088"/>
                </a:cubicBezTo>
                <a:cubicBezTo>
                  <a:pt x="11648" y="19088"/>
                  <a:pt x="11649" y="19089"/>
                  <a:pt x="11648" y="19089"/>
                </a:cubicBezTo>
                <a:cubicBezTo>
                  <a:pt x="11643" y="19120"/>
                  <a:pt x="11635" y="19140"/>
                  <a:pt x="11626" y="19159"/>
                </a:cubicBezTo>
                <a:cubicBezTo>
                  <a:pt x="11624" y="19165"/>
                  <a:pt x="11622" y="19176"/>
                  <a:pt x="11619" y="19181"/>
                </a:cubicBezTo>
                <a:cubicBezTo>
                  <a:pt x="11608" y="19203"/>
                  <a:pt x="11595" y="19210"/>
                  <a:pt x="11583" y="19201"/>
                </a:cubicBezTo>
                <a:cubicBezTo>
                  <a:pt x="11570" y="19193"/>
                  <a:pt x="11558" y="19170"/>
                  <a:pt x="11548" y="19130"/>
                </a:cubicBezTo>
                <a:cubicBezTo>
                  <a:pt x="11548" y="19130"/>
                  <a:pt x="11548" y="19128"/>
                  <a:pt x="11548" y="19127"/>
                </a:cubicBezTo>
                <a:cubicBezTo>
                  <a:pt x="11539" y="19089"/>
                  <a:pt x="11534" y="19044"/>
                  <a:pt x="11533" y="18998"/>
                </a:cubicBezTo>
                <a:cubicBezTo>
                  <a:pt x="11528" y="18838"/>
                  <a:pt x="11561" y="18651"/>
                  <a:pt x="11606" y="18651"/>
                </a:cubicBezTo>
                <a:cubicBezTo>
                  <a:pt x="11612" y="18651"/>
                  <a:pt x="11616" y="18657"/>
                  <a:pt x="11621" y="18661"/>
                </a:cubicBezTo>
                <a:cubicBezTo>
                  <a:pt x="11618" y="18642"/>
                  <a:pt x="11616" y="18622"/>
                  <a:pt x="11619" y="18602"/>
                </a:cubicBezTo>
                <a:cubicBezTo>
                  <a:pt x="11619" y="18601"/>
                  <a:pt x="11618" y="18600"/>
                  <a:pt x="11617" y="18599"/>
                </a:cubicBezTo>
                <a:cubicBezTo>
                  <a:pt x="11616" y="18600"/>
                  <a:pt x="11615" y="18607"/>
                  <a:pt x="11614" y="18607"/>
                </a:cubicBezTo>
                <a:cubicBezTo>
                  <a:pt x="11581" y="18625"/>
                  <a:pt x="11564" y="18570"/>
                  <a:pt x="11553" y="18487"/>
                </a:cubicBezTo>
                <a:cubicBezTo>
                  <a:pt x="11551" y="18476"/>
                  <a:pt x="11549" y="18462"/>
                  <a:pt x="11547" y="18448"/>
                </a:cubicBezTo>
                <a:cubicBezTo>
                  <a:pt x="11546" y="18440"/>
                  <a:pt x="11545" y="18436"/>
                  <a:pt x="11545" y="18428"/>
                </a:cubicBezTo>
                <a:cubicBezTo>
                  <a:pt x="11545" y="18427"/>
                  <a:pt x="11544" y="18427"/>
                  <a:pt x="11543" y="18426"/>
                </a:cubicBezTo>
                <a:cubicBezTo>
                  <a:pt x="11474" y="18135"/>
                  <a:pt x="11488" y="17934"/>
                  <a:pt x="11567" y="17882"/>
                </a:cubicBezTo>
                <a:cubicBezTo>
                  <a:pt x="11567" y="17882"/>
                  <a:pt x="11569" y="17880"/>
                  <a:pt x="11569" y="17880"/>
                </a:cubicBezTo>
                <a:cubicBezTo>
                  <a:pt x="11579" y="17852"/>
                  <a:pt x="11590" y="17835"/>
                  <a:pt x="11606" y="17835"/>
                </a:cubicBezTo>
                <a:close/>
              </a:path>
            </a:pathLst>
          </a:custGeom>
          <a:ln w="12700">
            <a:miter lim="400000"/>
          </a:ln>
        </p:spPr>
      </p:pic>
      <p:sp>
        <p:nvSpPr>
          <p:cNvPr id="12" name="(Bönig &amp; Thöne 2018)">
            <a:extLst>
              <a:ext uri="{FF2B5EF4-FFF2-40B4-BE49-F238E27FC236}">
                <a16:creationId xmlns:a16="http://schemas.microsoft.com/office/drawing/2014/main" id="{8C215CB9-C2F3-457D-A4C9-36166A7BA2F1}"/>
              </a:ext>
            </a:extLst>
          </p:cNvPr>
          <p:cNvSpPr txBox="1"/>
          <p:nvPr/>
        </p:nvSpPr>
        <p:spPr>
          <a:xfrm>
            <a:off x="6602437" y="5733681"/>
            <a:ext cx="2061911"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dirty="0">
                <a:latin typeface="Arial" panose="020B0604020202020204" pitchFamily="34" charset="0"/>
                <a:cs typeface="Arial" panose="020B0604020202020204" pitchFamily="34" charset="0"/>
              </a:rPr>
              <a:t>(</a:t>
            </a:r>
            <a:r>
              <a:rPr sz="1200" dirty="0" err="1">
                <a:latin typeface="Arial" panose="020B0604020202020204" pitchFamily="34" charset="0"/>
                <a:cs typeface="Arial" panose="020B0604020202020204" pitchFamily="34" charset="0"/>
              </a:rPr>
              <a:t>Bönig</a:t>
            </a:r>
            <a:r>
              <a:rPr sz="1200" dirty="0">
                <a:latin typeface="Arial" panose="020B0604020202020204" pitchFamily="34" charset="0"/>
                <a:cs typeface="Arial" panose="020B0604020202020204" pitchFamily="34" charset="0"/>
              </a:rPr>
              <a:t> &amp; </a:t>
            </a:r>
            <a:r>
              <a:rPr sz="1200" dirty="0" err="1">
                <a:latin typeface="Arial" panose="020B0604020202020204" pitchFamily="34" charset="0"/>
                <a:cs typeface="Arial" panose="020B0604020202020204" pitchFamily="34" charset="0"/>
              </a:rPr>
              <a:t>Thöne</a:t>
            </a:r>
            <a:r>
              <a:rPr sz="1200" dirty="0">
                <a:latin typeface="Arial" panose="020B0604020202020204" pitchFamily="34" charset="0"/>
                <a:cs typeface="Arial" panose="020B0604020202020204" pitchFamily="34" charset="0"/>
              </a:rPr>
              <a:t> 2018)</a:t>
            </a:r>
          </a:p>
        </p:txBody>
      </p:sp>
    </p:spTree>
    <p:extLst>
      <p:ext uri="{BB962C8B-B14F-4D97-AF65-F5344CB8AC3E}">
        <p14:creationId xmlns:p14="http://schemas.microsoft.com/office/powerpoint/2010/main" val="179144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a:xfrm>
            <a:off x="1066050" y="1058451"/>
            <a:ext cx="8376918" cy="486733"/>
          </a:xfrm>
        </p:spPr>
        <p:txBody>
          <a:bodyPr/>
          <a:lstStyle/>
          <a:p>
            <a:r>
              <a:rPr lang="de-DE" sz="2000" dirty="0"/>
              <a:t>AUFGABENTYP: ÜBERSETZEN ZWISCHEN DARSTELLUNGEN</a:t>
            </a:r>
            <a:br>
              <a:rPr lang="de-DE" sz="1600" dirty="0"/>
            </a:br>
            <a:endParaRPr lang="de-DE" sz="1600" i="1" dirty="0"/>
          </a:p>
          <a:p>
            <a:endParaRPr lang="de-DE" dirty="0"/>
          </a:p>
        </p:txBody>
      </p:sp>
      <p:sp>
        <p:nvSpPr>
          <p:cNvPr id="4" name="Inhaltsplatzhalter 3">
            <a:extLst>
              <a:ext uri="{FF2B5EF4-FFF2-40B4-BE49-F238E27FC236}">
                <a16:creationId xmlns:a16="http://schemas.microsoft.com/office/drawing/2014/main" id="{A19C9731-DB62-DE4E-85AE-D10C24088BC6}"/>
              </a:ext>
            </a:extLst>
          </p:cNvPr>
          <p:cNvSpPr>
            <a:spLocks noGrp="1"/>
          </p:cNvSpPr>
          <p:nvPr>
            <p:ph idx="1"/>
          </p:nvPr>
        </p:nvSpPr>
        <p:spPr>
          <a:xfrm>
            <a:off x="1096266" y="1685208"/>
            <a:ext cx="7419084" cy="4342849"/>
          </a:xfrm>
        </p:spPr>
        <p:txBody>
          <a:bodyPr/>
          <a:lstStyle/>
          <a:p>
            <a:pPr marL="0" indent="0">
              <a:buNone/>
            </a:pPr>
            <a:endParaRPr lang="de-DE" sz="1400" dirty="0"/>
          </a:p>
          <a:p>
            <a:pPr marL="0" indent="0">
              <a:buNone/>
            </a:pPr>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43</a:t>
            </a:fld>
            <a:endParaRPr lang="de-DE" dirty="0"/>
          </a:p>
        </p:txBody>
      </p:sp>
      <p:sp>
        <p:nvSpPr>
          <p:cNvPr id="9" name="Textfeld 8">
            <a:extLst>
              <a:ext uri="{FF2B5EF4-FFF2-40B4-BE49-F238E27FC236}">
                <a16:creationId xmlns:a16="http://schemas.microsoft.com/office/drawing/2014/main" id="{24988301-B09A-47A5-8F9F-D7776CAB115A}"/>
              </a:ext>
            </a:extLst>
          </p:cNvPr>
          <p:cNvSpPr txBox="1"/>
          <p:nvPr/>
        </p:nvSpPr>
        <p:spPr>
          <a:xfrm>
            <a:off x="1226916" y="1991680"/>
            <a:ext cx="7523545" cy="7848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de-DE" dirty="0"/>
          </a:p>
        </p:txBody>
      </p:sp>
      <p:grpSp>
        <p:nvGrpSpPr>
          <p:cNvPr id="10" name="Gruppieren">
            <a:extLst>
              <a:ext uri="{FF2B5EF4-FFF2-40B4-BE49-F238E27FC236}">
                <a16:creationId xmlns:a16="http://schemas.microsoft.com/office/drawing/2014/main" id="{4B069B74-6C69-47E9-8352-1E30FE660867}"/>
              </a:ext>
            </a:extLst>
          </p:cNvPr>
          <p:cNvGrpSpPr/>
          <p:nvPr/>
        </p:nvGrpSpPr>
        <p:grpSpPr>
          <a:xfrm>
            <a:off x="1363046" y="2075788"/>
            <a:ext cx="4028595" cy="1789473"/>
            <a:chOff x="0" y="0"/>
            <a:chExt cx="6080113" cy="2637066"/>
          </a:xfrm>
        </p:grpSpPr>
        <p:pic>
          <p:nvPicPr>
            <p:cNvPr id="13" name="IMG_0704.png" descr="IMG_0704.png">
              <a:extLst>
                <a:ext uri="{FF2B5EF4-FFF2-40B4-BE49-F238E27FC236}">
                  <a16:creationId xmlns:a16="http://schemas.microsoft.com/office/drawing/2014/main" id="{1EBE2FF7-0E6B-4650-A466-F1F97DA68EF0}"/>
                </a:ext>
              </a:extLst>
            </p:cNvPr>
            <p:cNvPicPr>
              <a:picLocks noChangeAspect="1"/>
            </p:cNvPicPr>
            <p:nvPr/>
          </p:nvPicPr>
          <p:blipFill>
            <a:blip r:embed="rId2"/>
            <a:stretch>
              <a:fillRect/>
            </a:stretch>
          </p:blipFill>
          <p:spPr>
            <a:xfrm>
              <a:off x="0" y="0"/>
              <a:ext cx="3401708" cy="2637066"/>
            </a:xfrm>
            <a:prstGeom prst="rect">
              <a:avLst/>
            </a:prstGeom>
            <a:ln w="12700" cap="flat">
              <a:noFill/>
              <a:miter lim="400000"/>
            </a:ln>
            <a:effectLst/>
          </p:spPr>
        </p:pic>
        <p:pic>
          <p:nvPicPr>
            <p:cNvPr id="14" name="Linie Linie" descr="Linie Linie">
              <a:extLst>
                <a:ext uri="{FF2B5EF4-FFF2-40B4-BE49-F238E27FC236}">
                  <a16:creationId xmlns:a16="http://schemas.microsoft.com/office/drawing/2014/main" id="{3A9E1634-DE3D-4484-9B8E-BD989A0AB33F}"/>
                </a:ext>
              </a:extLst>
            </p:cNvPr>
            <p:cNvPicPr>
              <a:picLocks/>
            </p:cNvPicPr>
            <p:nvPr/>
          </p:nvPicPr>
          <p:blipFill>
            <a:blip r:embed="rId3"/>
            <a:stretch>
              <a:fillRect/>
            </a:stretch>
          </p:blipFill>
          <p:spPr>
            <a:xfrm>
              <a:off x="3813414" y="1113649"/>
              <a:ext cx="2266699" cy="401376"/>
            </a:xfrm>
            <a:prstGeom prst="rect">
              <a:avLst/>
            </a:prstGeom>
            <a:effectLst/>
          </p:spPr>
        </p:pic>
      </p:grpSp>
      <p:pic>
        <p:nvPicPr>
          <p:cNvPr id="15" name="IMG_0708.PNG" descr="IMG_0708.PNG">
            <a:extLst>
              <a:ext uri="{FF2B5EF4-FFF2-40B4-BE49-F238E27FC236}">
                <a16:creationId xmlns:a16="http://schemas.microsoft.com/office/drawing/2014/main" id="{ECED24D5-F996-4EA2-A3F0-D3D5F8486AF8}"/>
              </a:ext>
            </a:extLst>
          </p:cNvPr>
          <p:cNvPicPr>
            <a:picLocks noChangeAspect="1"/>
          </p:cNvPicPr>
          <p:nvPr/>
        </p:nvPicPr>
        <p:blipFill>
          <a:blip r:embed="rId4"/>
          <a:stretch>
            <a:fillRect/>
          </a:stretch>
        </p:blipFill>
        <p:spPr>
          <a:xfrm>
            <a:off x="5790544" y="2067159"/>
            <a:ext cx="2308347" cy="1789473"/>
          </a:xfrm>
          <a:prstGeom prst="rect">
            <a:avLst/>
          </a:prstGeom>
          <a:ln w="12700">
            <a:miter lim="400000"/>
          </a:ln>
        </p:spPr>
      </p:pic>
      <p:grpSp>
        <p:nvGrpSpPr>
          <p:cNvPr id="16" name="Gruppieren">
            <a:extLst>
              <a:ext uri="{FF2B5EF4-FFF2-40B4-BE49-F238E27FC236}">
                <a16:creationId xmlns:a16="http://schemas.microsoft.com/office/drawing/2014/main" id="{229C9144-AA8D-40B7-B677-CF5238B015E6}"/>
              </a:ext>
            </a:extLst>
          </p:cNvPr>
          <p:cNvGrpSpPr/>
          <p:nvPr/>
        </p:nvGrpSpPr>
        <p:grpSpPr>
          <a:xfrm>
            <a:off x="1363046" y="4100674"/>
            <a:ext cx="4057715" cy="1838073"/>
            <a:chOff x="0" y="0"/>
            <a:chExt cx="6096927" cy="2637066"/>
          </a:xfrm>
        </p:grpSpPr>
        <p:pic>
          <p:nvPicPr>
            <p:cNvPr id="17" name="IMG_0705.png" descr="IMG_0705.png">
              <a:extLst>
                <a:ext uri="{FF2B5EF4-FFF2-40B4-BE49-F238E27FC236}">
                  <a16:creationId xmlns:a16="http://schemas.microsoft.com/office/drawing/2014/main" id="{AEC3B90E-AA16-4B63-83FB-50352C805F6F}"/>
                </a:ext>
              </a:extLst>
            </p:cNvPr>
            <p:cNvPicPr>
              <a:picLocks noChangeAspect="1"/>
            </p:cNvPicPr>
            <p:nvPr/>
          </p:nvPicPr>
          <p:blipFill>
            <a:blip r:embed="rId5"/>
            <a:stretch>
              <a:fillRect/>
            </a:stretch>
          </p:blipFill>
          <p:spPr>
            <a:xfrm>
              <a:off x="0" y="0"/>
              <a:ext cx="3401707" cy="2637066"/>
            </a:xfrm>
            <a:prstGeom prst="rect">
              <a:avLst/>
            </a:prstGeom>
            <a:ln w="12700" cap="flat">
              <a:noFill/>
              <a:miter lim="400000"/>
            </a:ln>
            <a:effectLst/>
          </p:spPr>
        </p:pic>
        <p:pic>
          <p:nvPicPr>
            <p:cNvPr id="18" name="Linie Linie" descr="Linie Linie">
              <a:extLst>
                <a:ext uri="{FF2B5EF4-FFF2-40B4-BE49-F238E27FC236}">
                  <a16:creationId xmlns:a16="http://schemas.microsoft.com/office/drawing/2014/main" id="{02D0CBF9-D7D5-4445-9FDF-18404E06B0CD}"/>
                </a:ext>
              </a:extLst>
            </p:cNvPr>
            <p:cNvPicPr>
              <a:picLocks/>
            </p:cNvPicPr>
            <p:nvPr/>
          </p:nvPicPr>
          <p:blipFill>
            <a:blip r:embed="rId3"/>
            <a:stretch>
              <a:fillRect/>
            </a:stretch>
          </p:blipFill>
          <p:spPr>
            <a:xfrm>
              <a:off x="3830227" y="1113648"/>
              <a:ext cx="2266700" cy="401378"/>
            </a:xfrm>
            <a:prstGeom prst="rect">
              <a:avLst/>
            </a:prstGeom>
            <a:effectLst/>
          </p:spPr>
        </p:pic>
      </p:grpSp>
      <p:pic>
        <p:nvPicPr>
          <p:cNvPr id="19" name="IMG_0709.PNG" descr="IMG_0709.PNG">
            <a:extLst>
              <a:ext uri="{FF2B5EF4-FFF2-40B4-BE49-F238E27FC236}">
                <a16:creationId xmlns:a16="http://schemas.microsoft.com/office/drawing/2014/main" id="{90BEA708-EAA7-4D5F-8C3E-437155AE4738}"/>
              </a:ext>
            </a:extLst>
          </p:cNvPr>
          <p:cNvPicPr>
            <a:picLocks noChangeAspect="1"/>
          </p:cNvPicPr>
          <p:nvPr/>
        </p:nvPicPr>
        <p:blipFill>
          <a:blip r:embed="rId6"/>
          <a:stretch>
            <a:fillRect/>
          </a:stretch>
        </p:blipFill>
        <p:spPr>
          <a:xfrm>
            <a:off x="5790544" y="4059283"/>
            <a:ext cx="2327522" cy="1804339"/>
          </a:xfrm>
          <a:prstGeom prst="rect">
            <a:avLst/>
          </a:prstGeom>
          <a:ln w="12700">
            <a:miter lim="400000"/>
          </a:ln>
        </p:spPr>
      </p:pic>
      <p:sp>
        <p:nvSpPr>
          <p:cNvPr id="7" name="Textfeld 6">
            <a:extLst>
              <a:ext uri="{FF2B5EF4-FFF2-40B4-BE49-F238E27FC236}">
                <a16:creationId xmlns:a16="http://schemas.microsoft.com/office/drawing/2014/main" id="{1489849F-AD89-4E81-A8F4-CCE460667E8C}"/>
              </a:ext>
            </a:extLst>
          </p:cNvPr>
          <p:cNvSpPr txBox="1"/>
          <p:nvPr/>
        </p:nvSpPr>
        <p:spPr>
          <a:xfrm>
            <a:off x="4114800" y="2971800"/>
            <a:ext cx="914400" cy="914400"/>
          </a:xfrm>
          <a:prstGeom prst="rect">
            <a:avLst/>
          </a:prstGeom>
          <a:noFill/>
        </p:spPr>
        <p:txBody>
          <a:bodyPr wrap="square" rtlCol="0">
            <a:spAutoFit/>
          </a:bodyPr>
          <a:lstStyle/>
          <a:p>
            <a:endParaRPr lang="de-DE" dirty="0"/>
          </a:p>
        </p:txBody>
      </p:sp>
      <p:sp>
        <p:nvSpPr>
          <p:cNvPr id="8" name="Textfeld 7">
            <a:extLst>
              <a:ext uri="{FF2B5EF4-FFF2-40B4-BE49-F238E27FC236}">
                <a16:creationId xmlns:a16="http://schemas.microsoft.com/office/drawing/2014/main" id="{41700EF3-95F4-4CE7-9E34-F963DDF8C587}"/>
              </a:ext>
            </a:extLst>
          </p:cNvPr>
          <p:cNvSpPr txBox="1"/>
          <p:nvPr/>
        </p:nvSpPr>
        <p:spPr>
          <a:xfrm>
            <a:off x="1856405" y="1568331"/>
            <a:ext cx="6643073"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3D									    Bauplan</a:t>
            </a:r>
          </a:p>
        </p:txBody>
      </p:sp>
      <p:pic>
        <p:nvPicPr>
          <p:cNvPr id="20" name="Linie Linie" descr="Linie Linie">
            <a:extLst>
              <a:ext uri="{FF2B5EF4-FFF2-40B4-BE49-F238E27FC236}">
                <a16:creationId xmlns:a16="http://schemas.microsoft.com/office/drawing/2014/main" id="{500CD082-E6C5-4990-B44F-B71CD0306996}"/>
              </a:ext>
            </a:extLst>
          </p:cNvPr>
          <p:cNvPicPr>
            <a:picLocks/>
          </p:cNvPicPr>
          <p:nvPr/>
        </p:nvPicPr>
        <p:blipFill>
          <a:blip r:embed="rId3"/>
          <a:stretch>
            <a:fillRect/>
          </a:stretch>
        </p:blipFill>
        <p:spPr>
          <a:xfrm>
            <a:off x="3846893" y="1689703"/>
            <a:ext cx="1508567" cy="303517"/>
          </a:xfrm>
          <a:prstGeom prst="rect">
            <a:avLst/>
          </a:prstGeom>
        </p:spPr>
      </p:pic>
      <p:sp>
        <p:nvSpPr>
          <p:cNvPr id="2" name="Datumsplatzhalter 3">
            <a:extLst>
              <a:ext uri="{FF2B5EF4-FFF2-40B4-BE49-F238E27FC236}">
                <a16:creationId xmlns:a16="http://schemas.microsoft.com/office/drawing/2014/main" id="{AC6A292C-56CE-6E67-23F0-188077F55173}"/>
              </a:ext>
            </a:extLst>
          </p:cNvPr>
          <p:cNvSpPr txBox="1">
            <a:spLocks/>
          </p:cNvSpPr>
          <p:nvPr/>
        </p:nvSpPr>
        <p:spPr>
          <a:xfrm>
            <a:off x="6600548" y="5913647"/>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defRPr/>
            </a:pPr>
            <a:r>
              <a:rPr lang="de-DE" dirty="0">
                <a:solidFill>
                  <a:srgbClr val="E7E6E6">
                    <a:lumMod val="50000"/>
                  </a:srgbClr>
                </a:solidFill>
              </a:rPr>
              <a:t>Etzold (2022)</a:t>
            </a:r>
          </a:p>
        </p:txBody>
      </p:sp>
      <p:sp>
        <p:nvSpPr>
          <p:cNvPr id="11" name="Titel 1">
            <a:extLst>
              <a:ext uri="{FF2B5EF4-FFF2-40B4-BE49-F238E27FC236}">
                <a16:creationId xmlns:a16="http://schemas.microsoft.com/office/drawing/2014/main" id="{DE7C17F1-2AA5-270D-C053-94464F4985C4}"/>
              </a:ext>
            </a:extLst>
          </p:cNvPr>
          <p:cNvSpPr>
            <a:spLocks noGrp="1"/>
          </p:cNvSpPr>
          <p:nvPr>
            <p:ph type="title"/>
          </p:nvPr>
        </p:nvSpPr>
        <p:spPr>
          <a:xfrm>
            <a:off x="1096423" y="382774"/>
            <a:ext cx="7009509" cy="603704"/>
          </a:xfrm>
        </p:spPr>
        <p:txBody>
          <a:bodyPr anchor="ctr"/>
          <a:lstStyle/>
          <a:p>
            <a:r>
              <a:rPr lang="de-DE" dirty="0"/>
              <a:t>6. Aufgabentypen</a:t>
            </a:r>
          </a:p>
        </p:txBody>
      </p:sp>
    </p:spTree>
    <p:extLst>
      <p:ext uri="{BB962C8B-B14F-4D97-AF65-F5344CB8AC3E}">
        <p14:creationId xmlns:p14="http://schemas.microsoft.com/office/powerpoint/2010/main" val="124199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19"/>
                                        </p:tgtEl>
                                        <p:attrNameLst>
                                          <p:attrName>style.visibility</p:attrName>
                                        </p:attrNameLst>
                                      </p:cBhvr>
                                      <p:to>
                                        <p:strVal val="visible"/>
                                      </p:to>
                                    </p:set>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P spid="15" grpId="0" animBg="1" advAuto="0"/>
      <p:bldP spid="16" grpId="0" animBg="1" advAuto="0"/>
      <p:bldP spid="19"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a:xfrm>
            <a:off x="1096266" y="1121261"/>
            <a:ext cx="7009509" cy="445628"/>
          </a:xfrm>
        </p:spPr>
        <p:txBody>
          <a:bodyPr/>
          <a:lstStyle/>
          <a:p>
            <a:r>
              <a:rPr lang="de-DE" sz="2000" dirty="0"/>
              <a:t>EIN „GEBÄUDE“ – 6 VERSCHIEDENE DARSTELLUNGEN</a:t>
            </a:r>
            <a:br>
              <a:rPr lang="de-DE" sz="1600" dirty="0"/>
            </a:br>
            <a:endParaRPr lang="de-DE" sz="1600" i="1" dirty="0"/>
          </a:p>
          <a:p>
            <a:endParaRPr lang="de-DE" dirty="0"/>
          </a:p>
        </p:txBody>
      </p:sp>
      <p:sp>
        <p:nvSpPr>
          <p:cNvPr id="4" name="Inhaltsplatzhalter 3">
            <a:extLst>
              <a:ext uri="{FF2B5EF4-FFF2-40B4-BE49-F238E27FC236}">
                <a16:creationId xmlns:a16="http://schemas.microsoft.com/office/drawing/2014/main" id="{A19C9731-DB62-DE4E-85AE-D10C24088BC6}"/>
              </a:ext>
            </a:extLst>
          </p:cNvPr>
          <p:cNvSpPr>
            <a:spLocks noGrp="1"/>
          </p:cNvSpPr>
          <p:nvPr>
            <p:ph idx="1"/>
          </p:nvPr>
        </p:nvSpPr>
        <p:spPr>
          <a:xfrm>
            <a:off x="1514435" y="1761938"/>
            <a:ext cx="7419084" cy="4342849"/>
          </a:xfrm>
        </p:spPr>
        <p:txBody>
          <a:bodyPr/>
          <a:lstStyle/>
          <a:p>
            <a:pPr marL="0" indent="0">
              <a:buNone/>
            </a:pPr>
            <a:endParaRPr lang="de-DE" dirty="0"/>
          </a:p>
          <a:p>
            <a:pPr marL="0" indent="0">
              <a:buNone/>
            </a:pPr>
            <a:endParaRPr lang="de-DE" dirty="0"/>
          </a:p>
          <a:p>
            <a:pPr marL="0" indent="0">
              <a:buNone/>
            </a:pPr>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44</a:t>
            </a:fld>
            <a:endParaRPr lang="de-DE" dirty="0"/>
          </a:p>
        </p:txBody>
      </p:sp>
      <p:grpSp>
        <p:nvGrpSpPr>
          <p:cNvPr id="17" name="Gruppieren">
            <a:extLst>
              <a:ext uri="{FF2B5EF4-FFF2-40B4-BE49-F238E27FC236}">
                <a16:creationId xmlns:a16="http://schemas.microsoft.com/office/drawing/2014/main" id="{12EBB537-156F-4D7D-B6F6-41AAE7BB7B83}"/>
              </a:ext>
            </a:extLst>
          </p:cNvPr>
          <p:cNvGrpSpPr/>
          <p:nvPr/>
        </p:nvGrpSpPr>
        <p:grpSpPr>
          <a:xfrm>
            <a:off x="692607" y="1668174"/>
            <a:ext cx="2520000" cy="2160000"/>
            <a:chOff x="-292100" y="-342900"/>
            <a:chExt cx="4460758" cy="4099281"/>
          </a:xfrm>
        </p:grpSpPr>
        <p:pic>
          <p:nvPicPr>
            <p:cNvPr id="18" name="3D 3D" descr="3D 3D">
              <a:extLst>
                <a:ext uri="{FF2B5EF4-FFF2-40B4-BE49-F238E27FC236}">
                  <a16:creationId xmlns:a16="http://schemas.microsoft.com/office/drawing/2014/main" id="{7E9AF10D-1883-4729-B40A-0361345B664F}"/>
                </a:ext>
              </a:extLst>
            </p:cNvPr>
            <p:cNvPicPr>
              <a:picLocks/>
            </p:cNvPicPr>
            <p:nvPr/>
          </p:nvPicPr>
          <p:blipFill>
            <a:blip r:embed="rId2"/>
            <a:stretch>
              <a:fillRect/>
            </a:stretch>
          </p:blipFill>
          <p:spPr>
            <a:xfrm>
              <a:off x="-292100" y="-342900"/>
              <a:ext cx="4460759" cy="1244600"/>
            </a:xfrm>
            <a:prstGeom prst="rect">
              <a:avLst/>
            </a:prstGeom>
            <a:effectLst>
              <a:outerShdw blurRad="63500" dist="25400" dir="7428817" rotWithShape="0">
                <a:srgbClr val="000000">
                  <a:alpha val="50000"/>
                </a:srgbClr>
              </a:outerShdw>
            </a:effectLst>
          </p:spPr>
        </p:pic>
        <p:pic>
          <p:nvPicPr>
            <p:cNvPr id="19" name="IMG_0699.PNG" descr="IMG_0699.PNG">
              <a:extLst>
                <a:ext uri="{FF2B5EF4-FFF2-40B4-BE49-F238E27FC236}">
                  <a16:creationId xmlns:a16="http://schemas.microsoft.com/office/drawing/2014/main" id="{AEC6D164-ED81-45DF-9AF5-1CA4884D0055}"/>
                </a:ext>
              </a:extLst>
            </p:cNvPr>
            <p:cNvPicPr>
              <a:picLocks noChangeAspect="1"/>
            </p:cNvPicPr>
            <p:nvPr/>
          </p:nvPicPr>
          <p:blipFill>
            <a:blip r:embed="rId3"/>
            <a:stretch>
              <a:fillRect/>
            </a:stretch>
          </p:blipFill>
          <p:spPr>
            <a:xfrm>
              <a:off x="33279" y="802799"/>
              <a:ext cx="3810001" cy="2953583"/>
            </a:xfrm>
            <a:prstGeom prst="rect">
              <a:avLst/>
            </a:prstGeom>
            <a:ln w="12700" cap="flat">
              <a:noFill/>
              <a:miter lim="400000"/>
            </a:ln>
            <a:effectLst/>
          </p:spPr>
        </p:pic>
      </p:grpSp>
      <p:grpSp>
        <p:nvGrpSpPr>
          <p:cNvPr id="20" name="Gruppieren">
            <a:extLst>
              <a:ext uri="{FF2B5EF4-FFF2-40B4-BE49-F238E27FC236}">
                <a16:creationId xmlns:a16="http://schemas.microsoft.com/office/drawing/2014/main" id="{96DEFC6F-22EF-46B7-BEA6-5BCFDF062BFF}"/>
              </a:ext>
            </a:extLst>
          </p:cNvPr>
          <p:cNvGrpSpPr/>
          <p:nvPr/>
        </p:nvGrpSpPr>
        <p:grpSpPr>
          <a:xfrm>
            <a:off x="3212607" y="1639658"/>
            <a:ext cx="2520000" cy="2160000"/>
            <a:chOff x="-292100" y="-342900"/>
            <a:chExt cx="4460758" cy="4051793"/>
          </a:xfrm>
        </p:grpSpPr>
        <p:pic>
          <p:nvPicPr>
            <p:cNvPr id="21" name="Bauplan Bauplan" descr="Bauplan Bauplan">
              <a:extLst>
                <a:ext uri="{FF2B5EF4-FFF2-40B4-BE49-F238E27FC236}">
                  <a16:creationId xmlns:a16="http://schemas.microsoft.com/office/drawing/2014/main" id="{77CF00F8-3A2E-4DD0-9C7B-722EA2FDFA96}"/>
                </a:ext>
              </a:extLst>
            </p:cNvPr>
            <p:cNvPicPr>
              <a:picLocks/>
            </p:cNvPicPr>
            <p:nvPr/>
          </p:nvPicPr>
          <p:blipFill>
            <a:blip r:embed="rId4"/>
            <a:stretch>
              <a:fillRect/>
            </a:stretch>
          </p:blipFill>
          <p:spPr>
            <a:xfrm>
              <a:off x="-292100" y="-342900"/>
              <a:ext cx="4460759" cy="1244600"/>
            </a:xfrm>
            <a:prstGeom prst="rect">
              <a:avLst/>
            </a:prstGeom>
            <a:effectLst>
              <a:outerShdw blurRad="63500" dist="25400" dir="7428817" rotWithShape="0">
                <a:srgbClr val="000000">
                  <a:alpha val="50000"/>
                </a:srgbClr>
              </a:outerShdw>
            </a:effectLst>
          </p:spPr>
        </p:pic>
        <p:pic>
          <p:nvPicPr>
            <p:cNvPr id="22" name="IMG_0698.PNG" descr="IMG_0698.PNG">
              <a:extLst>
                <a:ext uri="{FF2B5EF4-FFF2-40B4-BE49-F238E27FC236}">
                  <a16:creationId xmlns:a16="http://schemas.microsoft.com/office/drawing/2014/main" id="{5934A8C7-5C12-485D-AD2F-3E81440CC840}"/>
                </a:ext>
              </a:extLst>
            </p:cNvPr>
            <p:cNvPicPr>
              <a:picLocks noChangeAspect="1"/>
            </p:cNvPicPr>
            <p:nvPr/>
          </p:nvPicPr>
          <p:blipFill>
            <a:blip r:embed="rId5"/>
            <a:stretch>
              <a:fillRect/>
            </a:stretch>
          </p:blipFill>
          <p:spPr>
            <a:xfrm>
              <a:off x="33279" y="755311"/>
              <a:ext cx="3810001" cy="2953583"/>
            </a:xfrm>
            <a:prstGeom prst="rect">
              <a:avLst/>
            </a:prstGeom>
            <a:ln w="12700" cap="flat">
              <a:noFill/>
              <a:miter lim="400000"/>
            </a:ln>
            <a:effectLst/>
          </p:spPr>
        </p:pic>
      </p:grpSp>
      <p:grpSp>
        <p:nvGrpSpPr>
          <p:cNvPr id="23" name="Gruppieren">
            <a:extLst>
              <a:ext uri="{FF2B5EF4-FFF2-40B4-BE49-F238E27FC236}">
                <a16:creationId xmlns:a16="http://schemas.microsoft.com/office/drawing/2014/main" id="{553CE413-C314-4FFE-BC0B-2F1220303E9B}"/>
              </a:ext>
            </a:extLst>
          </p:cNvPr>
          <p:cNvGrpSpPr/>
          <p:nvPr/>
        </p:nvGrpSpPr>
        <p:grpSpPr>
          <a:xfrm>
            <a:off x="5811535" y="1668175"/>
            <a:ext cx="2520000" cy="2160000"/>
            <a:chOff x="-292100" y="-342900"/>
            <a:chExt cx="4460758" cy="4051793"/>
          </a:xfrm>
        </p:grpSpPr>
        <p:pic>
          <p:nvPicPr>
            <p:cNvPr id="24" name="Zweitafelprojektion Zweitafelprojektion" descr="Zweitafelprojektion Zweitafelprojektion">
              <a:extLst>
                <a:ext uri="{FF2B5EF4-FFF2-40B4-BE49-F238E27FC236}">
                  <a16:creationId xmlns:a16="http://schemas.microsoft.com/office/drawing/2014/main" id="{B644B50C-6552-4809-8656-C698A58E296E}"/>
                </a:ext>
              </a:extLst>
            </p:cNvPr>
            <p:cNvPicPr>
              <a:picLocks/>
            </p:cNvPicPr>
            <p:nvPr/>
          </p:nvPicPr>
          <p:blipFill>
            <a:blip r:embed="rId6"/>
            <a:stretch>
              <a:fillRect/>
            </a:stretch>
          </p:blipFill>
          <p:spPr>
            <a:xfrm>
              <a:off x="-292100" y="-342900"/>
              <a:ext cx="4460759" cy="1244600"/>
            </a:xfrm>
            <a:prstGeom prst="rect">
              <a:avLst/>
            </a:prstGeom>
            <a:effectLst>
              <a:outerShdw blurRad="63500" dist="25400" dir="7428817" rotWithShape="0">
                <a:srgbClr val="000000">
                  <a:alpha val="50000"/>
                </a:srgbClr>
              </a:outerShdw>
            </a:effectLst>
          </p:spPr>
        </p:pic>
        <p:pic>
          <p:nvPicPr>
            <p:cNvPr id="25" name="IMG_0697.PNG" descr="IMG_0697.PNG">
              <a:extLst>
                <a:ext uri="{FF2B5EF4-FFF2-40B4-BE49-F238E27FC236}">
                  <a16:creationId xmlns:a16="http://schemas.microsoft.com/office/drawing/2014/main" id="{18744CAF-D831-43F0-A31B-D78CB3BC937A}"/>
                </a:ext>
              </a:extLst>
            </p:cNvPr>
            <p:cNvPicPr>
              <a:picLocks noChangeAspect="1"/>
            </p:cNvPicPr>
            <p:nvPr/>
          </p:nvPicPr>
          <p:blipFill>
            <a:blip r:embed="rId7"/>
            <a:stretch>
              <a:fillRect/>
            </a:stretch>
          </p:blipFill>
          <p:spPr>
            <a:xfrm>
              <a:off x="33279" y="755311"/>
              <a:ext cx="3810001" cy="2953583"/>
            </a:xfrm>
            <a:prstGeom prst="rect">
              <a:avLst/>
            </a:prstGeom>
            <a:ln w="12700" cap="flat">
              <a:noFill/>
              <a:miter lim="400000"/>
            </a:ln>
            <a:effectLst/>
          </p:spPr>
        </p:pic>
      </p:grpSp>
      <p:grpSp>
        <p:nvGrpSpPr>
          <p:cNvPr id="26" name="Gruppieren">
            <a:extLst>
              <a:ext uri="{FF2B5EF4-FFF2-40B4-BE49-F238E27FC236}">
                <a16:creationId xmlns:a16="http://schemas.microsoft.com/office/drawing/2014/main" id="{4A1E6C37-BBB0-444C-8519-DB82D9ED6E37}"/>
              </a:ext>
            </a:extLst>
          </p:cNvPr>
          <p:cNvGrpSpPr/>
          <p:nvPr/>
        </p:nvGrpSpPr>
        <p:grpSpPr>
          <a:xfrm>
            <a:off x="733211" y="3828175"/>
            <a:ext cx="2520000" cy="2160000"/>
            <a:chOff x="-292100" y="-342900"/>
            <a:chExt cx="4460758" cy="4104533"/>
          </a:xfrm>
        </p:grpSpPr>
        <p:pic>
          <p:nvPicPr>
            <p:cNvPr id="27" name="Kavalierprojektion Kavalierprojektion" descr="Kavalierprojektion Kavalierprojektion">
              <a:extLst>
                <a:ext uri="{FF2B5EF4-FFF2-40B4-BE49-F238E27FC236}">
                  <a16:creationId xmlns:a16="http://schemas.microsoft.com/office/drawing/2014/main" id="{2B311C88-954A-4849-8CC8-FE256D64B7B0}"/>
                </a:ext>
              </a:extLst>
            </p:cNvPr>
            <p:cNvPicPr>
              <a:picLocks/>
            </p:cNvPicPr>
            <p:nvPr/>
          </p:nvPicPr>
          <p:blipFill>
            <a:blip r:embed="rId8"/>
            <a:stretch>
              <a:fillRect/>
            </a:stretch>
          </p:blipFill>
          <p:spPr>
            <a:xfrm>
              <a:off x="-292100" y="-342900"/>
              <a:ext cx="4460759" cy="1244600"/>
            </a:xfrm>
            <a:prstGeom prst="rect">
              <a:avLst/>
            </a:prstGeom>
            <a:effectLst>
              <a:outerShdw blurRad="63500" dist="25400" dir="7428817" rotWithShape="0">
                <a:srgbClr val="000000">
                  <a:alpha val="50000"/>
                </a:srgbClr>
              </a:outerShdw>
            </a:effectLst>
          </p:spPr>
        </p:pic>
        <p:pic>
          <p:nvPicPr>
            <p:cNvPr id="28" name="IMG_0696.PNG" descr="IMG_0696.PNG">
              <a:extLst>
                <a:ext uri="{FF2B5EF4-FFF2-40B4-BE49-F238E27FC236}">
                  <a16:creationId xmlns:a16="http://schemas.microsoft.com/office/drawing/2014/main" id="{D64FE92B-1347-4F65-BBAE-DFA8AE1C59F6}"/>
                </a:ext>
              </a:extLst>
            </p:cNvPr>
            <p:cNvPicPr>
              <a:picLocks noChangeAspect="1"/>
            </p:cNvPicPr>
            <p:nvPr/>
          </p:nvPicPr>
          <p:blipFill>
            <a:blip r:embed="rId9"/>
            <a:stretch>
              <a:fillRect/>
            </a:stretch>
          </p:blipFill>
          <p:spPr>
            <a:xfrm>
              <a:off x="33279" y="808051"/>
              <a:ext cx="3810001" cy="2953583"/>
            </a:xfrm>
            <a:prstGeom prst="rect">
              <a:avLst/>
            </a:prstGeom>
            <a:ln w="12700" cap="flat">
              <a:noFill/>
              <a:miter lim="400000"/>
            </a:ln>
            <a:effectLst/>
          </p:spPr>
        </p:pic>
      </p:grpSp>
      <p:grpSp>
        <p:nvGrpSpPr>
          <p:cNvPr id="29" name="Gruppieren">
            <a:extLst>
              <a:ext uri="{FF2B5EF4-FFF2-40B4-BE49-F238E27FC236}">
                <a16:creationId xmlns:a16="http://schemas.microsoft.com/office/drawing/2014/main" id="{8BE3F3BF-A238-414C-832A-86B6671E79EE}"/>
              </a:ext>
            </a:extLst>
          </p:cNvPr>
          <p:cNvGrpSpPr/>
          <p:nvPr/>
        </p:nvGrpSpPr>
        <p:grpSpPr>
          <a:xfrm>
            <a:off x="3272451" y="3828176"/>
            <a:ext cx="2520000" cy="2160000"/>
            <a:chOff x="-292100" y="-342900"/>
            <a:chExt cx="4460758" cy="4103958"/>
          </a:xfrm>
        </p:grpSpPr>
        <p:pic>
          <p:nvPicPr>
            <p:cNvPr id="30" name="Isometrieprojektion Isometrieprojektion" descr="Isometrieprojektion Isometrieprojektion">
              <a:extLst>
                <a:ext uri="{FF2B5EF4-FFF2-40B4-BE49-F238E27FC236}">
                  <a16:creationId xmlns:a16="http://schemas.microsoft.com/office/drawing/2014/main" id="{9384B8C6-8BE3-432D-A87E-79FDAC5286DD}"/>
                </a:ext>
              </a:extLst>
            </p:cNvPr>
            <p:cNvPicPr>
              <a:picLocks/>
            </p:cNvPicPr>
            <p:nvPr/>
          </p:nvPicPr>
          <p:blipFill>
            <a:blip r:embed="rId10"/>
            <a:stretch>
              <a:fillRect/>
            </a:stretch>
          </p:blipFill>
          <p:spPr>
            <a:xfrm>
              <a:off x="-292100" y="-342900"/>
              <a:ext cx="4460759" cy="1244600"/>
            </a:xfrm>
            <a:prstGeom prst="rect">
              <a:avLst/>
            </a:prstGeom>
            <a:effectLst>
              <a:outerShdw blurRad="63500" dist="25400" dir="7428817" rotWithShape="0">
                <a:srgbClr val="000000">
                  <a:alpha val="50000"/>
                </a:srgbClr>
              </a:outerShdw>
            </a:effectLst>
          </p:spPr>
        </p:pic>
        <p:pic>
          <p:nvPicPr>
            <p:cNvPr id="31" name="IMG_0694.PNG" descr="IMG_0694.PNG">
              <a:extLst>
                <a:ext uri="{FF2B5EF4-FFF2-40B4-BE49-F238E27FC236}">
                  <a16:creationId xmlns:a16="http://schemas.microsoft.com/office/drawing/2014/main" id="{54FBBD9E-E6EF-4E24-9101-F941B05B88B8}"/>
                </a:ext>
              </a:extLst>
            </p:cNvPr>
            <p:cNvPicPr>
              <a:picLocks noChangeAspect="1"/>
            </p:cNvPicPr>
            <p:nvPr/>
          </p:nvPicPr>
          <p:blipFill>
            <a:blip r:embed="rId11"/>
            <a:stretch>
              <a:fillRect/>
            </a:stretch>
          </p:blipFill>
          <p:spPr>
            <a:xfrm>
              <a:off x="34020" y="808625"/>
              <a:ext cx="3808519" cy="2952434"/>
            </a:xfrm>
            <a:prstGeom prst="rect">
              <a:avLst/>
            </a:prstGeom>
            <a:ln w="12700" cap="flat">
              <a:noFill/>
              <a:miter lim="400000"/>
            </a:ln>
            <a:effectLst/>
          </p:spPr>
        </p:pic>
      </p:grpSp>
      <p:grpSp>
        <p:nvGrpSpPr>
          <p:cNvPr id="32" name="Gruppieren">
            <a:extLst>
              <a:ext uri="{FF2B5EF4-FFF2-40B4-BE49-F238E27FC236}">
                <a16:creationId xmlns:a16="http://schemas.microsoft.com/office/drawing/2014/main" id="{FEC81D7A-CB03-47FC-B088-7456A94EFBF0}"/>
              </a:ext>
            </a:extLst>
          </p:cNvPr>
          <p:cNvGrpSpPr/>
          <p:nvPr/>
        </p:nvGrpSpPr>
        <p:grpSpPr>
          <a:xfrm>
            <a:off x="5828219" y="3828177"/>
            <a:ext cx="2520000" cy="2160000"/>
            <a:chOff x="-292100" y="-342900"/>
            <a:chExt cx="4460758" cy="4104533"/>
          </a:xfrm>
        </p:grpSpPr>
        <p:pic>
          <p:nvPicPr>
            <p:cNvPr id="33" name="Coding-Ansicht Coding-Ansicht" descr="Coding-Ansicht Coding-Ansicht">
              <a:extLst>
                <a:ext uri="{FF2B5EF4-FFF2-40B4-BE49-F238E27FC236}">
                  <a16:creationId xmlns:a16="http://schemas.microsoft.com/office/drawing/2014/main" id="{75E3A534-4DAF-40D4-9FE1-033675BBC5E8}"/>
                </a:ext>
              </a:extLst>
            </p:cNvPr>
            <p:cNvPicPr>
              <a:picLocks/>
            </p:cNvPicPr>
            <p:nvPr/>
          </p:nvPicPr>
          <p:blipFill>
            <a:blip r:embed="rId12"/>
            <a:stretch>
              <a:fillRect/>
            </a:stretch>
          </p:blipFill>
          <p:spPr>
            <a:xfrm>
              <a:off x="-292100" y="-342900"/>
              <a:ext cx="4460759" cy="1244600"/>
            </a:xfrm>
            <a:prstGeom prst="rect">
              <a:avLst/>
            </a:prstGeom>
            <a:effectLst>
              <a:outerShdw blurRad="63500" dist="25400" dir="7428817" rotWithShape="0">
                <a:srgbClr val="000000">
                  <a:alpha val="50000"/>
                </a:srgbClr>
              </a:outerShdw>
            </a:effectLst>
          </p:spPr>
        </p:pic>
        <p:pic>
          <p:nvPicPr>
            <p:cNvPr id="34" name="IMG_0695.PNG" descr="IMG_0695.PNG">
              <a:extLst>
                <a:ext uri="{FF2B5EF4-FFF2-40B4-BE49-F238E27FC236}">
                  <a16:creationId xmlns:a16="http://schemas.microsoft.com/office/drawing/2014/main" id="{20B66390-96D2-4431-B9D9-31C4E79AC2A4}"/>
                </a:ext>
              </a:extLst>
            </p:cNvPr>
            <p:cNvPicPr>
              <a:picLocks noChangeAspect="1"/>
            </p:cNvPicPr>
            <p:nvPr/>
          </p:nvPicPr>
          <p:blipFill>
            <a:blip r:embed="rId13"/>
            <a:stretch>
              <a:fillRect/>
            </a:stretch>
          </p:blipFill>
          <p:spPr>
            <a:xfrm>
              <a:off x="33279" y="808051"/>
              <a:ext cx="3810001" cy="2953583"/>
            </a:xfrm>
            <a:prstGeom prst="rect">
              <a:avLst/>
            </a:prstGeom>
            <a:ln w="12700" cap="flat">
              <a:noFill/>
              <a:miter lim="400000"/>
            </a:ln>
            <a:effectLst/>
          </p:spPr>
        </p:pic>
      </p:grpSp>
      <p:sp>
        <p:nvSpPr>
          <p:cNvPr id="9" name="Titel 1">
            <a:extLst>
              <a:ext uri="{FF2B5EF4-FFF2-40B4-BE49-F238E27FC236}">
                <a16:creationId xmlns:a16="http://schemas.microsoft.com/office/drawing/2014/main" id="{4C5AD186-7756-1CBA-0E48-E05A8BA9FBBD}"/>
              </a:ext>
            </a:extLst>
          </p:cNvPr>
          <p:cNvSpPr>
            <a:spLocks noGrp="1"/>
          </p:cNvSpPr>
          <p:nvPr>
            <p:ph type="title"/>
          </p:nvPr>
        </p:nvSpPr>
        <p:spPr>
          <a:xfrm>
            <a:off x="1096423" y="382774"/>
            <a:ext cx="7009509" cy="603704"/>
          </a:xfrm>
        </p:spPr>
        <p:txBody>
          <a:bodyPr anchor="ctr"/>
          <a:lstStyle/>
          <a:p>
            <a:r>
              <a:rPr lang="de-DE" dirty="0"/>
              <a:t>6. Aufgabentypen</a:t>
            </a:r>
          </a:p>
        </p:txBody>
      </p:sp>
      <p:sp>
        <p:nvSpPr>
          <p:cNvPr id="2" name="Datumsplatzhalter 3">
            <a:extLst>
              <a:ext uri="{FF2B5EF4-FFF2-40B4-BE49-F238E27FC236}">
                <a16:creationId xmlns:a16="http://schemas.microsoft.com/office/drawing/2014/main" id="{0979DD52-F624-B44E-65FB-75F3FF958CCD}"/>
              </a:ext>
            </a:extLst>
          </p:cNvPr>
          <p:cNvSpPr txBox="1">
            <a:spLocks/>
          </p:cNvSpPr>
          <p:nvPr/>
        </p:nvSpPr>
        <p:spPr>
          <a:xfrm>
            <a:off x="6968027" y="5948626"/>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defRPr/>
            </a:pPr>
            <a:r>
              <a:rPr lang="de-DE" dirty="0">
                <a:solidFill>
                  <a:srgbClr val="E7E6E6">
                    <a:lumMod val="50000"/>
                  </a:srgbClr>
                </a:solidFill>
              </a:rPr>
              <a:t>Etzold (2022)</a:t>
            </a:r>
          </a:p>
        </p:txBody>
      </p:sp>
    </p:spTree>
    <p:extLst>
      <p:ext uri="{BB962C8B-B14F-4D97-AF65-F5344CB8AC3E}">
        <p14:creationId xmlns:p14="http://schemas.microsoft.com/office/powerpoint/2010/main" val="86521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20"/>
                                        </p:tgtEl>
                                        <p:attrNameLst>
                                          <p:attrName>style.visibility</p:attrName>
                                        </p:attrNameLst>
                                      </p:cBhvr>
                                      <p:to>
                                        <p:strVal val="visible"/>
                                      </p:to>
                                    </p:set>
                                    <p:animEffect transition="in" filter="fade">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23"/>
                                        </p:tgtEl>
                                        <p:attrNameLst>
                                          <p:attrName>style.visibility</p:attrName>
                                        </p:attrNameLst>
                                      </p:cBhvr>
                                      <p:to>
                                        <p:strVal val="visible"/>
                                      </p:to>
                                    </p:set>
                                    <p:animEffect transition="in" filter="fade">
                                      <p:cBhvr>
                                        <p:cTn id="17" dur="1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26"/>
                                        </p:tgtEl>
                                        <p:attrNameLst>
                                          <p:attrName>style.visibility</p:attrName>
                                        </p:attrNameLst>
                                      </p:cBhvr>
                                      <p:to>
                                        <p:strVal val="visible"/>
                                      </p:to>
                                    </p:set>
                                    <p:animEffect transition="in" filter="fade">
                                      <p:cBhvr>
                                        <p:cTn id="22" dur="1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0" nodeType="clickEffect">
                                  <p:stCondLst>
                                    <p:cond delay="0"/>
                                  </p:stCondLst>
                                  <p:iterate>
                                    <p:tmAbs val="0"/>
                                  </p:iterate>
                                  <p:childTnLst>
                                    <p:set>
                                      <p:cBhvr>
                                        <p:cTn id="26" fill="hold"/>
                                        <p:tgtEl>
                                          <p:spTgt spid="29"/>
                                        </p:tgtEl>
                                        <p:attrNameLst>
                                          <p:attrName>style.visibility</p:attrName>
                                        </p:attrNameLst>
                                      </p:cBhvr>
                                      <p:to>
                                        <p:strVal val="visible"/>
                                      </p:to>
                                    </p:set>
                                    <p:animEffect transition="in" filter="fade">
                                      <p:cBhvr>
                                        <p:cTn id="27" dur="1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0" nodeType="clickEffect">
                                  <p:stCondLst>
                                    <p:cond delay="0"/>
                                  </p:stCondLst>
                                  <p:iterate>
                                    <p:tmAbs val="0"/>
                                  </p:iterate>
                                  <p:childTnLst>
                                    <p:set>
                                      <p:cBhvr>
                                        <p:cTn id="31" fill="hold"/>
                                        <p:tgtEl>
                                          <p:spTgt spid="32"/>
                                        </p:tgtEl>
                                        <p:attrNameLst>
                                          <p:attrName>style.visibility</p:attrName>
                                        </p:attrNameLst>
                                      </p:cBhvr>
                                      <p:to>
                                        <p:strVal val="visible"/>
                                      </p:to>
                                    </p:set>
                                    <p:animEffect transition="in" filter="fade">
                                      <p:cBhvr>
                                        <p:cTn id="3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dvAuto="0"/>
      <p:bldP spid="20" grpId="0" animBg="1" advAuto="0"/>
      <p:bldP spid="23" grpId="0" animBg="1" advAuto="0"/>
      <p:bldP spid="26" grpId="0" animBg="1" advAuto="0"/>
      <p:bldP spid="29" grpId="0" animBg="1" advAuto="0"/>
      <p:bldP spid="32"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a:xfrm>
            <a:off x="1096266" y="1072403"/>
            <a:ext cx="7009509" cy="445628"/>
          </a:xfrm>
        </p:spPr>
        <p:txBody>
          <a:bodyPr/>
          <a:lstStyle/>
          <a:p>
            <a:r>
              <a:rPr lang="de-DE" sz="2000" dirty="0"/>
              <a:t>AUFGABENTYP: ANSICHTEN ZUORDNEN</a:t>
            </a:r>
            <a:br>
              <a:rPr lang="de-DE" sz="1600" dirty="0"/>
            </a:br>
            <a:endParaRPr lang="de-DE" sz="1600" i="1" dirty="0"/>
          </a:p>
          <a:p>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45</a:t>
            </a:fld>
            <a:endParaRPr lang="de-DE" dirty="0"/>
          </a:p>
        </p:txBody>
      </p:sp>
      <p:sp>
        <p:nvSpPr>
          <p:cNvPr id="7" name="Textfeld 6">
            <a:extLst>
              <a:ext uri="{FF2B5EF4-FFF2-40B4-BE49-F238E27FC236}">
                <a16:creationId xmlns:a16="http://schemas.microsoft.com/office/drawing/2014/main" id="{1489849F-AD89-4E81-A8F4-CCE460667E8C}"/>
              </a:ext>
            </a:extLst>
          </p:cNvPr>
          <p:cNvSpPr txBox="1"/>
          <p:nvPr/>
        </p:nvSpPr>
        <p:spPr>
          <a:xfrm>
            <a:off x="4114800" y="2971800"/>
            <a:ext cx="914400" cy="914400"/>
          </a:xfrm>
          <a:prstGeom prst="rect">
            <a:avLst/>
          </a:prstGeom>
          <a:noFill/>
        </p:spPr>
        <p:txBody>
          <a:bodyPr wrap="square" rtlCol="0">
            <a:spAutoFit/>
          </a:bodyPr>
          <a:lstStyle/>
          <a:p>
            <a:endParaRPr lang="de-DE" dirty="0"/>
          </a:p>
        </p:txBody>
      </p:sp>
      <p:sp>
        <p:nvSpPr>
          <p:cNvPr id="11" name="(Bönig &amp; Thöne 2018)">
            <a:extLst>
              <a:ext uri="{FF2B5EF4-FFF2-40B4-BE49-F238E27FC236}">
                <a16:creationId xmlns:a16="http://schemas.microsoft.com/office/drawing/2014/main" id="{E7632A40-1028-AD36-D68C-87AE5DDC7AD6}"/>
              </a:ext>
            </a:extLst>
          </p:cNvPr>
          <p:cNvSpPr txBox="1"/>
          <p:nvPr/>
        </p:nvSpPr>
        <p:spPr>
          <a:xfrm>
            <a:off x="4740857" y="5956276"/>
            <a:ext cx="4211484"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1" algn="r">
              <a:defRPr sz="2400">
                <a:solidFill>
                  <a:srgbClr val="000000"/>
                </a:solidFill>
                <a:latin typeface="Gill Sans MT"/>
                <a:ea typeface="Gill Sans MT"/>
                <a:cs typeface="Gill Sans MT"/>
                <a:sym typeface="Gill Sans MT"/>
              </a:defRPr>
            </a:pPr>
            <a:r>
              <a:rPr sz="1200" dirty="0">
                <a:latin typeface="Arial" panose="020B0604020202020204" pitchFamily="34" charset="0"/>
                <a:cs typeface="Arial" panose="020B0604020202020204" pitchFamily="34" charset="0"/>
              </a:rPr>
              <a:t>(</a:t>
            </a:r>
            <a:r>
              <a:rPr lang="de-DE" sz="1200" dirty="0">
                <a:latin typeface="Arial" panose="020B0604020202020204" pitchFamily="34" charset="0"/>
                <a:cs typeface="Arial" panose="020B0604020202020204" pitchFamily="34" charset="0"/>
              </a:rPr>
              <a:t>Unterrichtsideen von B. Thöne &amp; D. Bönig</a:t>
            </a:r>
            <a:r>
              <a:rPr sz="1200" dirty="0">
                <a:latin typeface="Arial" panose="020B0604020202020204" pitchFamily="34" charset="0"/>
                <a:cs typeface="Arial" panose="020B0604020202020204" pitchFamily="34" charset="0"/>
              </a:rPr>
              <a:t>)</a:t>
            </a:r>
          </a:p>
        </p:txBody>
      </p:sp>
      <p:pic>
        <p:nvPicPr>
          <p:cNvPr id="15" name="Grafik 14">
            <a:extLst>
              <a:ext uri="{FF2B5EF4-FFF2-40B4-BE49-F238E27FC236}">
                <a16:creationId xmlns:a16="http://schemas.microsoft.com/office/drawing/2014/main" id="{754A3BF8-A2E4-14FA-B4AA-C4DE44B689B7}"/>
              </a:ext>
            </a:extLst>
          </p:cNvPr>
          <p:cNvPicPr>
            <a:picLocks noChangeAspect="1"/>
          </p:cNvPicPr>
          <p:nvPr/>
        </p:nvPicPr>
        <p:blipFill>
          <a:blip r:embed="rId2"/>
          <a:stretch>
            <a:fillRect/>
          </a:stretch>
        </p:blipFill>
        <p:spPr>
          <a:xfrm>
            <a:off x="2009057" y="1781070"/>
            <a:ext cx="4211485" cy="4250845"/>
          </a:xfrm>
          <a:prstGeom prst="rect">
            <a:avLst/>
          </a:prstGeom>
        </p:spPr>
      </p:pic>
      <p:pic>
        <p:nvPicPr>
          <p:cNvPr id="23" name="Grafik 22">
            <a:extLst>
              <a:ext uri="{FF2B5EF4-FFF2-40B4-BE49-F238E27FC236}">
                <a16:creationId xmlns:a16="http://schemas.microsoft.com/office/drawing/2014/main" id="{7B836507-0B11-AE79-3D9B-BAB58ABB472A}"/>
              </a:ext>
            </a:extLst>
          </p:cNvPr>
          <p:cNvPicPr>
            <a:picLocks noChangeAspect="1"/>
          </p:cNvPicPr>
          <p:nvPr/>
        </p:nvPicPr>
        <p:blipFill>
          <a:blip r:embed="rId3"/>
          <a:stretch>
            <a:fillRect/>
          </a:stretch>
        </p:blipFill>
        <p:spPr>
          <a:xfrm>
            <a:off x="7057720" y="1136907"/>
            <a:ext cx="1908747" cy="1209892"/>
          </a:xfrm>
          <a:prstGeom prst="rect">
            <a:avLst/>
          </a:prstGeom>
        </p:spPr>
      </p:pic>
      <p:sp>
        <p:nvSpPr>
          <p:cNvPr id="24" name="(Bönig &amp; Thöne 2018)">
            <a:extLst>
              <a:ext uri="{FF2B5EF4-FFF2-40B4-BE49-F238E27FC236}">
                <a16:creationId xmlns:a16="http://schemas.microsoft.com/office/drawing/2014/main" id="{B4B943E3-A078-13F9-75F8-BCE6AF1D5B03}"/>
              </a:ext>
            </a:extLst>
          </p:cNvPr>
          <p:cNvSpPr txBox="1"/>
          <p:nvPr/>
        </p:nvSpPr>
        <p:spPr>
          <a:xfrm>
            <a:off x="6291785" y="1623177"/>
            <a:ext cx="751809"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b="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a</a:t>
            </a:r>
            <a:r>
              <a:rPr sz="1200" b="1" dirty="0">
                <a:latin typeface="Arial" panose="020B0604020202020204" pitchFamily="34" charset="0"/>
                <a:cs typeface="Arial" panose="020B0604020202020204" pitchFamily="34" charset="0"/>
              </a:rPr>
              <a:t>)</a:t>
            </a:r>
          </a:p>
        </p:txBody>
      </p:sp>
      <p:pic>
        <p:nvPicPr>
          <p:cNvPr id="21" name="Grafik 20">
            <a:extLst>
              <a:ext uri="{FF2B5EF4-FFF2-40B4-BE49-F238E27FC236}">
                <a16:creationId xmlns:a16="http://schemas.microsoft.com/office/drawing/2014/main" id="{18A45CA8-4ED8-9E1F-8CC2-43A14287D00A}"/>
              </a:ext>
            </a:extLst>
          </p:cNvPr>
          <p:cNvPicPr>
            <a:picLocks noChangeAspect="1"/>
          </p:cNvPicPr>
          <p:nvPr/>
        </p:nvPicPr>
        <p:blipFill>
          <a:blip r:embed="rId4"/>
          <a:stretch>
            <a:fillRect/>
          </a:stretch>
        </p:blipFill>
        <p:spPr>
          <a:xfrm>
            <a:off x="7043594" y="2389220"/>
            <a:ext cx="1908747" cy="1133734"/>
          </a:xfrm>
          <a:prstGeom prst="rect">
            <a:avLst/>
          </a:prstGeom>
        </p:spPr>
      </p:pic>
      <p:sp>
        <p:nvSpPr>
          <p:cNvPr id="25" name="(Bönig &amp; Thöne 2018)">
            <a:extLst>
              <a:ext uri="{FF2B5EF4-FFF2-40B4-BE49-F238E27FC236}">
                <a16:creationId xmlns:a16="http://schemas.microsoft.com/office/drawing/2014/main" id="{CE8A19E4-53CC-F060-D03D-AFCFF0D017F2}"/>
              </a:ext>
            </a:extLst>
          </p:cNvPr>
          <p:cNvSpPr txBox="1"/>
          <p:nvPr/>
        </p:nvSpPr>
        <p:spPr>
          <a:xfrm>
            <a:off x="6282167" y="2812458"/>
            <a:ext cx="76142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b="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b</a:t>
            </a:r>
            <a:r>
              <a:rPr sz="1200" b="1" dirty="0">
                <a:latin typeface="Arial" panose="020B0604020202020204" pitchFamily="34" charset="0"/>
                <a:cs typeface="Arial" panose="020B0604020202020204" pitchFamily="34" charset="0"/>
              </a:rPr>
              <a:t>)</a:t>
            </a:r>
          </a:p>
        </p:txBody>
      </p:sp>
      <p:pic>
        <p:nvPicPr>
          <p:cNvPr id="19" name="Grafik 18">
            <a:extLst>
              <a:ext uri="{FF2B5EF4-FFF2-40B4-BE49-F238E27FC236}">
                <a16:creationId xmlns:a16="http://schemas.microsoft.com/office/drawing/2014/main" id="{2BA54E67-EAE4-BED8-4FFC-28BEA9260F27}"/>
              </a:ext>
            </a:extLst>
          </p:cNvPr>
          <p:cNvPicPr>
            <a:picLocks noChangeAspect="1"/>
          </p:cNvPicPr>
          <p:nvPr/>
        </p:nvPicPr>
        <p:blipFill>
          <a:blip r:embed="rId5"/>
          <a:stretch>
            <a:fillRect/>
          </a:stretch>
        </p:blipFill>
        <p:spPr>
          <a:xfrm>
            <a:off x="7050550" y="3565375"/>
            <a:ext cx="1901792" cy="1110471"/>
          </a:xfrm>
          <a:prstGeom prst="rect">
            <a:avLst/>
          </a:prstGeom>
        </p:spPr>
      </p:pic>
      <p:sp>
        <p:nvSpPr>
          <p:cNvPr id="26" name="(Bönig &amp; Thöne 2018)">
            <a:extLst>
              <a:ext uri="{FF2B5EF4-FFF2-40B4-BE49-F238E27FC236}">
                <a16:creationId xmlns:a16="http://schemas.microsoft.com/office/drawing/2014/main" id="{DBC93C28-45C8-23C0-3C26-530EEA154A89}"/>
              </a:ext>
            </a:extLst>
          </p:cNvPr>
          <p:cNvSpPr txBox="1"/>
          <p:nvPr/>
        </p:nvSpPr>
        <p:spPr>
          <a:xfrm>
            <a:off x="6282166" y="3946192"/>
            <a:ext cx="76142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b="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c</a:t>
            </a:r>
            <a:r>
              <a:rPr sz="1200" b="1" dirty="0">
                <a:latin typeface="Arial" panose="020B0604020202020204" pitchFamily="34" charset="0"/>
                <a:cs typeface="Arial" panose="020B0604020202020204" pitchFamily="34" charset="0"/>
              </a:rPr>
              <a:t>)</a:t>
            </a:r>
          </a:p>
        </p:txBody>
      </p:sp>
      <p:pic>
        <p:nvPicPr>
          <p:cNvPr id="17" name="Grafik 16">
            <a:extLst>
              <a:ext uri="{FF2B5EF4-FFF2-40B4-BE49-F238E27FC236}">
                <a16:creationId xmlns:a16="http://schemas.microsoft.com/office/drawing/2014/main" id="{392514FD-F566-312D-476E-6B41FDDB9736}"/>
              </a:ext>
            </a:extLst>
          </p:cNvPr>
          <p:cNvPicPr>
            <a:picLocks noChangeAspect="1"/>
          </p:cNvPicPr>
          <p:nvPr/>
        </p:nvPicPr>
        <p:blipFill>
          <a:blip r:embed="rId6"/>
          <a:stretch>
            <a:fillRect/>
          </a:stretch>
        </p:blipFill>
        <p:spPr>
          <a:xfrm>
            <a:off x="7057720" y="4710771"/>
            <a:ext cx="1897418" cy="1110471"/>
          </a:xfrm>
          <a:prstGeom prst="rect">
            <a:avLst/>
          </a:prstGeom>
        </p:spPr>
      </p:pic>
      <p:sp>
        <p:nvSpPr>
          <p:cNvPr id="27" name="(Bönig &amp; Thöne 2018)">
            <a:extLst>
              <a:ext uri="{FF2B5EF4-FFF2-40B4-BE49-F238E27FC236}">
                <a16:creationId xmlns:a16="http://schemas.microsoft.com/office/drawing/2014/main" id="{D4803E5A-0DC4-3DB6-822B-F868FA7F519C}"/>
              </a:ext>
            </a:extLst>
          </p:cNvPr>
          <p:cNvSpPr txBox="1"/>
          <p:nvPr/>
        </p:nvSpPr>
        <p:spPr>
          <a:xfrm>
            <a:off x="6296293" y="5079372"/>
            <a:ext cx="76142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b="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d</a:t>
            </a:r>
            <a:r>
              <a:rPr sz="1200" b="1" dirty="0">
                <a:latin typeface="Arial" panose="020B0604020202020204" pitchFamily="34" charset="0"/>
                <a:cs typeface="Arial" panose="020B0604020202020204" pitchFamily="34" charset="0"/>
              </a:rPr>
              <a:t>)</a:t>
            </a:r>
          </a:p>
        </p:txBody>
      </p:sp>
      <p:sp>
        <p:nvSpPr>
          <p:cNvPr id="9" name="Titel 1">
            <a:extLst>
              <a:ext uri="{FF2B5EF4-FFF2-40B4-BE49-F238E27FC236}">
                <a16:creationId xmlns:a16="http://schemas.microsoft.com/office/drawing/2014/main" id="{18B5EE27-0844-B9F0-9404-424FF5687D6A}"/>
              </a:ext>
            </a:extLst>
          </p:cNvPr>
          <p:cNvSpPr>
            <a:spLocks noGrp="1"/>
          </p:cNvSpPr>
          <p:nvPr>
            <p:ph type="title"/>
          </p:nvPr>
        </p:nvSpPr>
        <p:spPr>
          <a:xfrm>
            <a:off x="1096423" y="382774"/>
            <a:ext cx="7009509" cy="603704"/>
          </a:xfrm>
        </p:spPr>
        <p:txBody>
          <a:bodyPr anchor="ctr"/>
          <a:lstStyle/>
          <a:p>
            <a:r>
              <a:rPr lang="de-DE" dirty="0"/>
              <a:t>6. Aufgabentypen</a:t>
            </a:r>
          </a:p>
        </p:txBody>
      </p:sp>
    </p:spTree>
    <p:extLst>
      <p:ext uri="{BB962C8B-B14F-4D97-AF65-F5344CB8AC3E}">
        <p14:creationId xmlns:p14="http://schemas.microsoft.com/office/powerpoint/2010/main" val="2049435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a:xfrm>
            <a:off x="1096266" y="1072403"/>
            <a:ext cx="7009509" cy="445628"/>
          </a:xfrm>
        </p:spPr>
        <p:txBody>
          <a:bodyPr/>
          <a:lstStyle/>
          <a:p>
            <a:r>
              <a:rPr lang="de-DE" sz="2000" dirty="0"/>
              <a:t>AUFGABENTYP: ANSICHTEN ZUORDNEN</a:t>
            </a:r>
            <a:br>
              <a:rPr lang="de-DE" sz="1600" dirty="0"/>
            </a:br>
            <a:endParaRPr lang="de-DE" sz="1600" i="1" dirty="0"/>
          </a:p>
          <a:p>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46</a:t>
            </a:fld>
            <a:endParaRPr lang="de-DE" dirty="0"/>
          </a:p>
        </p:txBody>
      </p:sp>
      <p:sp>
        <p:nvSpPr>
          <p:cNvPr id="7" name="Textfeld 6">
            <a:extLst>
              <a:ext uri="{FF2B5EF4-FFF2-40B4-BE49-F238E27FC236}">
                <a16:creationId xmlns:a16="http://schemas.microsoft.com/office/drawing/2014/main" id="{1489849F-AD89-4E81-A8F4-CCE460667E8C}"/>
              </a:ext>
            </a:extLst>
          </p:cNvPr>
          <p:cNvSpPr txBox="1"/>
          <p:nvPr/>
        </p:nvSpPr>
        <p:spPr>
          <a:xfrm>
            <a:off x="4114800" y="2971800"/>
            <a:ext cx="914400" cy="914400"/>
          </a:xfrm>
          <a:prstGeom prst="rect">
            <a:avLst/>
          </a:prstGeom>
          <a:noFill/>
        </p:spPr>
        <p:txBody>
          <a:bodyPr wrap="square" rtlCol="0">
            <a:spAutoFit/>
          </a:bodyPr>
          <a:lstStyle/>
          <a:p>
            <a:endParaRPr lang="de-DE" dirty="0"/>
          </a:p>
        </p:txBody>
      </p:sp>
      <p:pic>
        <p:nvPicPr>
          <p:cNvPr id="15" name="Grafik 14">
            <a:extLst>
              <a:ext uri="{FF2B5EF4-FFF2-40B4-BE49-F238E27FC236}">
                <a16:creationId xmlns:a16="http://schemas.microsoft.com/office/drawing/2014/main" id="{754A3BF8-A2E4-14FA-B4AA-C4DE44B689B7}"/>
              </a:ext>
            </a:extLst>
          </p:cNvPr>
          <p:cNvPicPr>
            <a:picLocks noChangeAspect="1"/>
          </p:cNvPicPr>
          <p:nvPr/>
        </p:nvPicPr>
        <p:blipFill>
          <a:blip r:embed="rId2"/>
          <a:stretch>
            <a:fillRect/>
          </a:stretch>
        </p:blipFill>
        <p:spPr>
          <a:xfrm>
            <a:off x="2009057" y="1781070"/>
            <a:ext cx="4211485" cy="4250845"/>
          </a:xfrm>
          <a:prstGeom prst="rect">
            <a:avLst/>
          </a:prstGeom>
        </p:spPr>
      </p:pic>
      <p:pic>
        <p:nvPicPr>
          <p:cNvPr id="23" name="Grafik 22">
            <a:extLst>
              <a:ext uri="{FF2B5EF4-FFF2-40B4-BE49-F238E27FC236}">
                <a16:creationId xmlns:a16="http://schemas.microsoft.com/office/drawing/2014/main" id="{7B836507-0B11-AE79-3D9B-BAB58ABB472A}"/>
              </a:ext>
            </a:extLst>
          </p:cNvPr>
          <p:cNvPicPr>
            <a:picLocks noChangeAspect="1"/>
          </p:cNvPicPr>
          <p:nvPr/>
        </p:nvPicPr>
        <p:blipFill>
          <a:blip r:embed="rId3"/>
          <a:stretch>
            <a:fillRect/>
          </a:stretch>
        </p:blipFill>
        <p:spPr>
          <a:xfrm rot="7865700">
            <a:off x="1019062" y="1940786"/>
            <a:ext cx="1908747" cy="1209892"/>
          </a:xfrm>
          <a:prstGeom prst="rect">
            <a:avLst/>
          </a:prstGeom>
        </p:spPr>
      </p:pic>
      <p:sp>
        <p:nvSpPr>
          <p:cNvPr id="24" name="(Bönig &amp; Thöne 2018)">
            <a:extLst>
              <a:ext uri="{FF2B5EF4-FFF2-40B4-BE49-F238E27FC236}">
                <a16:creationId xmlns:a16="http://schemas.microsoft.com/office/drawing/2014/main" id="{B4B943E3-A078-13F9-75F8-BCE6AF1D5B03}"/>
              </a:ext>
            </a:extLst>
          </p:cNvPr>
          <p:cNvSpPr txBox="1"/>
          <p:nvPr/>
        </p:nvSpPr>
        <p:spPr>
          <a:xfrm>
            <a:off x="6291785" y="1623177"/>
            <a:ext cx="751809"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b="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a</a:t>
            </a:r>
            <a:r>
              <a:rPr sz="1200" b="1" dirty="0">
                <a:latin typeface="Arial" panose="020B0604020202020204" pitchFamily="34" charset="0"/>
                <a:cs typeface="Arial" panose="020B0604020202020204" pitchFamily="34" charset="0"/>
              </a:rPr>
              <a:t>)</a:t>
            </a:r>
          </a:p>
        </p:txBody>
      </p:sp>
      <p:pic>
        <p:nvPicPr>
          <p:cNvPr id="21" name="Grafik 20">
            <a:extLst>
              <a:ext uri="{FF2B5EF4-FFF2-40B4-BE49-F238E27FC236}">
                <a16:creationId xmlns:a16="http://schemas.microsoft.com/office/drawing/2014/main" id="{18A45CA8-4ED8-9E1F-8CC2-43A14287D00A}"/>
              </a:ext>
            </a:extLst>
          </p:cNvPr>
          <p:cNvPicPr>
            <a:picLocks noChangeAspect="1"/>
          </p:cNvPicPr>
          <p:nvPr/>
        </p:nvPicPr>
        <p:blipFill>
          <a:blip r:embed="rId4"/>
          <a:stretch>
            <a:fillRect/>
          </a:stretch>
        </p:blipFill>
        <p:spPr>
          <a:xfrm>
            <a:off x="7043594" y="2389220"/>
            <a:ext cx="1908747" cy="1133734"/>
          </a:xfrm>
          <a:prstGeom prst="rect">
            <a:avLst/>
          </a:prstGeom>
        </p:spPr>
      </p:pic>
      <p:sp>
        <p:nvSpPr>
          <p:cNvPr id="25" name="(Bönig &amp; Thöne 2018)">
            <a:extLst>
              <a:ext uri="{FF2B5EF4-FFF2-40B4-BE49-F238E27FC236}">
                <a16:creationId xmlns:a16="http://schemas.microsoft.com/office/drawing/2014/main" id="{CE8A19E4-53CC-F060-D03D-AFCFF0D017F2}"/>
              </a:ext>
            </a:extLst>
          </p:cNvPr>
          <p:cNvSpPr txBox="1"/>
          <p:nvPr/>
        </p:nvSpPr>
        <p:spPr>
          <a:xfrm>
            <a:off x="6282167" y="2812458"/>
            <a:ext cx="76142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b="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b</a:t>
            </a:r>
            <a:r>
              <a:rPr sz="1200" b="1" dirty="0">
                <a:latin typeface="Arial" panose="020B0604020202020204" pitchFamily="34" charset="0"/>
                <a:cs typeface="Arial" panose="020B0604020202020204" pitchFamily="34" charset="0"/>
              </a:rPr>
              <a:t>)</a:t>
            </a:r>
          </a:p>
        </p:txBody>
      </p:sp>
      <p:pic>
        <p:nvPicPr>
          <p:cNvPr id="19" name="Grafik 18">
            <a:extLst>
              <a:ext uri="{FF2B5EF4-FFF2-40B4-BE49-F238E27FC236}">
                <a16:creationId xmlns:a16="http://schemas.microsoft.com/office/drawing/2014/main" id="{2BA54E67-EAE4-BED8-4FFC-28BEA9260F27}"/>
              </a:ext>
            </a:extLst>
          </p:cNvPr>
          <p:cNvPicPr>
            <a:picLocks noChangeAspect="1"/>
          </p:cNvPicPr>
          <p:nvPr/>
        </p:nvPicPr>
        <p:blipFill>
          <a:blip r:embed="rId5"/>
          <a:stretch>
            <a:fillRect/>
          </a:stretch>
        </p:blipFill>
        <p:spPr>
          <a:xfrm>
            <a:off x="7050550" y="3565375"/>
            <a:ext cx="1901792" cy="1110471"/>
          </a:xfrm>
          <a:prstGeom prst="rect">
            <a:avLst/>
          </a:prstGeom>
        </p:spPr>
      </p:pic>
      <p:sp>
        <p:nvSpPr>
          <p:cNvPr id="26" name="(Bönig &amp; Thöne 2018)">
            <a:extLst>
              <a:ext uri="{FF2B5EF4-FFF2-40B4-BE49-F238E27FC236}">
                <a16:creationId xmlns:a16="http://schemas.microsoft.com/office/drawing/2014/main" id="{DBC93C28-45C8-23C0-3C26-530EEA154A89}"/>
              </a:ext>
            </a:extLst>
          </p:cNvPr>
          <p:cNvSpPr txBox="1"/>
          <p:nvPr/>
        </p:nvSpPr>
        <p:spPr>
          <a:xfrm>
            <a:off x="6282166" y="3946192"/>
            <a:ext cx="76142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b="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c</a:t>
            </a:r>
            <a:r>
              <a:rPr sz="1200" b="1" dirty="0">
                <a:latin typeface="Arial" panose="020B0604020202020204" pitchFamily="34" charset="0"/>
                <a:cs typeface="Arial" panose="020B0604020202020204" pitchFamily="34" charset="0"/>
              </a:rPr>
              <a:t>)</a:t>
            </a:r>
          </a:p>
        </p:txBody>
      </p:sp>
      <p:pic>
        <p:nvPicPr>
          <p:cNvPr id="17" name="Grafik 16">
            <a:extLst>
              <a:ext uri="{FF2B5EF4-FFF2-40B4-BE49-F238E27FC236}">
                <a16:creationId xmlns:a16="http://schemas.microsoft.com/office/drawing/2014/main" id="{392514FD-F566-312D-476E-6B41FDDB9736}"/>
              </a:ext>
            </a:extLst>
          </p:cNvPr>
          <p:cNvPicPr>
            <a:picLocks noChangeAspect="1"/>
          </p:cNvPicPr>
          <p:nvPr/>
        </p:nvPicPr>
        <p:blipFill>
          <a:blip r:embed="rId6"/>
          <a:stretch>
            <a:fillRect/>
          </a:stretch>
        </p:blipFill>
        <p:spPr>
          <a:xfrm>
            <a:off x="7057720" y="4710771"/>
            <a:ext cx="1897418" cy="1110471"/>
          </a:xfrm>
          <a:prstGeom prst="rect">
            <a:avLst/>
          </a:prstGeom>
        </p:spPr>
      </p:pic>
      <p:sp>
        <p:nvSpPr>
          <p:cNvPr id="27" name="(Bönig &amp; Thöne 2018)">
            <a:extLst>
              <a:ext uri="{FF2B5EF4-FFF2-40B4-BE49-F238E27FC236}">
                <a16:creationId xmlns:a16="http://schemas.microsoft.com/office/drawing/2014/main" id="{D4803E5A-0DC4-3DB6-822B-F868FA7F519C}"/>
              </a:ext>
            </a:extLst>
          </p:cNvPr>
          <p:cNvSpPr txBox="1"/>
          <p:nvPr/>
        </p:nvSpPr>
        <p:spPr>
          <a:xfrm>
            <a:off x="6296293" y="5079372"/>
            <a:ext cx="76142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b="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d</a:t>
            </a:r>
            <a:r>
              <a:rPr sz="1200" b="1" dirty="0">
                <a:latin typeface="Arial" panose="020B0604020202020204" pitchFamily="34" charset="0"/>
                <a:cs typeface="Arial" panose="020B0604020202020204" pitchFamily="34" charset="0"/>
              </a:rPr>
              <a:t>)</a:t>
            </a:r>
          </a:p>
        </p:txBody>
      </p:sp>
      <p:sp>
        <p:nvSpPr>
          <p:cNvPr id="4" name="(Bönig &amp; Thöne 2018)">
            <a:extLst>
              <a:ext uri="{FF2B5EF4-FFF2-40B4-BE49-F238E27FC236}">
                <a16:creationId xmlns:a16="http://schemas.microsoft.com/office/drawing/2014/main" id="{95B50934-32E7-6861-C361-FAFEE7C6AF0D}"/>
              </a:ext>
            </a:extLst>
          </p:cNvPr>
          <p:cNvSpPr txBox="1"/>
          <p:nvPr/>
        </p:nvSpPr>
        <p:spPr>
          <a:xfrm>
            <a:off x="4740857" y="5956276"/>
            <a:ext cx="4211484"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1" algn="r">
              <a:defRPr sz="2400">
                <a:solidFill>
                  <a:srgbClr val="000000"/>
                </a:solidFill>
                <a:latin typeface="Gill Sans MT"/>
                <a:ea typeface="Gill Sans MT"/>
                <a:cs typeface="Gill Sans MT"/>
                <a:sym typeface="Gill Sans MT"/>
              </a:defRPr>
            </a:pPr>
            <a:r>
              <a:rPr sz="1200" dirty="0">
                <a:latin typeface="Arial" panose="020B0604020202020204" pitchFamily="34" charset="0"/>
                <a:cs typeface="Arial" panose="020B0604020202020204" pitchFamily="34" charset="0"/>
              </a:rPr>
              <a:t>(</a:t>
            </a:r>
            <a:r>
              <a:rPr lang="de-DE" sz="1200" dirty="0">
                <a:latin typeface="Arial" panose="020B0604020202020204" pitchFamily="34" charset="0"/>
                <a:cs typeface="Arial" panose="020B0604020202020204" pitchFamily="34" charset="0"/>
              </a:rPr>
              <a:t>Unterrichtsideen von B. Thöne &amp; D. Bönig</a:t>
            </a:r>
            <a:r>
              <a:rPr sz="1200" dirty="0">
                <a:latin typeface="Arial" panose="020B0604020202020204" pitchFamily="34" charset="0"/>
                <a:cs typeface="Arial" panose="020B0604020202020204" pitchFamily="34" charset="0"/>
              </a:rPr>
              <a:t>)</a:t>
            </a:r>
          </a:p>
        </p:txBody>
      </p:sp>
      <p:sp>
        <p:nvSpPr>
          <p:cNvPr id="10" name="Titel 1">
            <a:extLst>
              <a:ext uri="{FF2B5EF4-FFF2-40B4-BE49-F238E27FC236}">
                <a16:creationId xmlns:a16="http://schemas.microsoft.com/office/drawing/2014/main" id="{579CDF6B-222D-A3C3-3A12-132D88211939}"/>
              </a:ext>
            </a:extLst>
          </p:cNvPr>
          <p:cNvSpPr>
            <a:spLocks noGrp="1"/>
          </p:cNvSpPr>
          <p:nvPr>
            <p:ph type="title"/>
          </p:nvPr>
        </p:nvSpPr>
        <p:spPr>
          <a:xfrm>
            <a:off x="1096423" y="382774"/>
            <a:ext cx="7009509" cy="603704"/>
          </a:xfrm>
        </p:spPr>
        <p:txBody>
          <a:bodyPr anchor="ctr"/>
          <a:lstStyle/>
          <a:p>
            <a:r>
              <a:rPr lang="de-DE" dirty="0"/>
              <a:t>6. Aufgabentypen</a:t>
            </a:r>
          </a:p>
        </p:txBody>
      </p:sp>
    </p:spTree>
    <p:extLst>
      <p:ext uri="{BB962C8B-B14F-4D97-AF65-F5344CB8AC3E}">
        <p14:creationId xmlns:p14="http://schemas.microsoft.com/office/powerpoint/2010/main" val="3116326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a:xfrm>
            <a:off x="1096266" y="1072403"/>
            <a:ext cx="7009509" cy="445628"/>
          </a:xfrm>
        </p:spPr>
        <p:txBody>
          <a:bodyPr/>
          <a:lstStyle/>
          <a:p>
            <a:r>
              <a:rPr lang="de-DE" sz="2000" dirty="0"/>
              <a:t>AUFGABENTYP: ANSICHTEN ZUORDNEN</a:t>
            </a:r>
            <a:br>
              <a:rPr lang="de-DE" sz="1600" dirty="0"/>
            </a:br>
            <a:endParaRPr lang="de-DE" sz="1600" i="1" dirty="0"/>
          </a:p>
          <a:p>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47</a:t>
            </a:fld>
            <a:endParaRPr lang="de-DE" dirty="0"/>
          </a:p>
        </p:txBody>
      </p:sp>
      <p:sp>
        <p:nvSpPr>
          <p:cNvPr id="7" name="Textfeld 6">
            <a:extLst>
              <a:ext uri="{FF2B5EF4-FFF2-40B4-BE49-F238E27FC236}">
                <a16:creationId xmlns:a16="http://schemas.microsoft.com/office/drawing/2014/main" id="{1489849F-AD89-4E81-A8F4-CCE460667E8C}"/>
              </a:ext>
            </a:extLst>
          </p:cNvPr>
          <p:cNvSpPr txBox="1"/>
          <p:nvPr/>
        </p:nvSpPr>
        <p:spPr>
          <a:xfrm>
            <a:off x="4114800" y="2971800"/>
            <a:ext cx="914400" cy="914400"/>
          </a:xfrm>
          <a:prstGeom prst="rect">
            <a:avLst/>
          </a:prstGeom>
          <a:noFill/>
        </p:spPr>
        <p:txBody>
          <a:bodyPr wrap="square" rtlCol="0">
            <a:spAutoFit/>
          </a:bodyPr>
          <a:lstStyle/>
          <a:p>
            <a:endParaRPr lang="de-DE" dirty="0"/>
          </a:p>
        </p:txBody>
      </p:sp>
      <p:pic>
        <p:nvPicPr>
          <p:cNvPr id="15" name="Grafik 14">
            <a:extLst>
              <a:ext uri="{FF2B5EF4-FFF2-40B4-BE49-F238E27FC236}">
                <a16:creationId xmlns:a16="http://schemas.microsoft.com/office/drawing/2014/main" id="{754A3BF8-A2E4-14FA-B4AA-C4DE44B689B7}"/>
              </a:ext>
            </a:extLst>
          </p:cNvPr>
          <p:cNvPicPr>
            <a:picLocks noChangeAspect="1"/>
          </p:cNvPicPr>
          <p:nvPr/>
        </p:nvPicPr>
        <p:blipFill>
          <a:blip r:embed="rId2"/>
          <a:stretch>
            <a:fillRect/>
          </a:stretch>
        </p:blipFill>
        <p:spPr>
          <a:xfrm>
            <a:off x="2009057" y="1781070"/>
            <a:ext cx="4211485" cy="4250845"/>
          </a:xfrm>
          <a:prstGeom prst="rect">
            <a:avLst/>
          </a:prstGeom>
        </p:spPr>
      </p:pic>
      <p:pic>
        <p:nvPicPr>
          <p:cNvPr id="23" name="Grafik 22">
            <a:extLst>
              <a:ext uri="{FF2B5EF4-FFF2-40B4-BE49-F238E27FC236}">
                <a16:creationId xmlns:a16="http://schemas.microsoft.com/office/drawing/2014/main" id="{7B836507-0B11-AE79-3D9B-BAB58ABB472A}"/>
              </a:ext>
            </a:extLst>
          </p:cNvPr>
          <p:cNvPicPr>
            <a:picLocks noChangeAspect="1"/>
          </p:cNvPicPr>
          <p:nvPr/>
        </p:nvPicPr>
        <p:blipFill>
          <a:blip r:embed="rId3"/>
          <a:stretch>
            <a:fillRect/>
          </a:stretch>
        </p:blipFill>
        <p:spPr>
          <a:xfrm rot="7865700">
            <a:off x="1019062" y="1940786"/>
            <a:ext cx="1908747" cy="1209892"/>
          </a:xfrm>
          <a:prstGeom prst="rect">
            <a:avLst/>
          </a:prstGeom>
        </p:spPr>
      </p:pic>
      <p:sp>
        <p:nvSpPr>
          <p:cNvPr id="24" name="(Bönig &amp; Thöne 2018)">
            <a:extLst>
              <a:ext uri="{FF2B5EF4-FFF2-40B4-BE49-F238E27FC236}">
                <a16:creationId xmlns:a16="http://schemas.microsoft.com/office/drawing/2014/main" id="{B4B943E3-A078-13F9-75F8-BCE6AF1D5B03}"/>
              </a:ext>
            </a:extLst>
          </p:cNvPr>
          <p:cNvSpPr txBox="1"/>
          <p:nvPr/>
        </p:nvSpPr>
        <p:spPr>
          <a:xfrm>
            <a:off x="6291785" y="1623177"/>
            <a:ext cx="751809"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b="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a</a:t>
            </a:r>
            <a:r>
              <a:rPr sz="1200" b="1" dirty="0">
                <a:latin typeface="Arial" panose="020B0604020202020204" pitchFamily="34" charset="0"/>
                <a:cs typeface="Arial" panose="020B0604020202020204" pitchFamily="34" charset="0"/>
              </a:rPr>
              <a:t>)</a:t>
            </a:r>
          </a:p>
        </p:txBody>
      </p:sp>
      <p:pic>
        <p:nvPicPr>
          <p:cNvPr id="21" name="Grafik 20">
            <a:extLst>
              <a:ext uri="{FF2B5EF4-FFF2-40B4-BE49-F238E27FC236}">
                <a16:creationId xmlns:a16="http://schemas.microsoft.com/office/drawing/2014/main" id="{18A45CA8-4ED8-9E1F-8CC2-43A14287D00A}"/>
              </a:ext>
            </a:extLst>
          </p:cNvPr>
          <p:cNvPicPr>
            <a:picLocks noChangeAspect="1"/>
          </p:cNvPicPr>
          <p:nvPr/>
        </p:nvPicPr>
        <p:blipFill>
          <a:blip r:embed="rId4"/>
          <a:stretch>
            <a:fillRect/>
          </a:stretch>
        </p:blipFill>
        <p:spPr>
          <a:xfrm rot="13846813">
            <a:off x="5046606" y="1981696"/>
            <a:ext cx="1908747" cy="1133734"/>
          </a:xfrm>
          <a:prstGeom prst="rect">
            <a:avLst/>
          </a:prstGeom>
        </p:spPr>
      </p:pic>
      <p:sp>
        <p:nvSpPr>
          <p:cNvPr id="25" name="(Bönig &amp; Thöne 2018)">
            <a:extLst>
              <a:ext uri="{FF2B5EF4-FFF2-40B4-BE49-F238E27FC236}">
                <a16:creationId xmlns:a16="http://schemas.microsoft.com/office/drawing/2014/main" id="{CE8A19E4-53CC-F060-D03D-AFCFF0D017F2}"/>
              </a:ext>
            </a:extLst>
          </p:cNvPr>
          <p:cNvSpPr txBox="1"/>
          <p:nvPr/>
        </p:nvSpPr>
        <p:spPr>
          <a:xfrm>
            <a:off x="6282167" y="2812458"/>
            <a:ext cx="76142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b="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b</a:t>
            </a:r>
            <a:r>
              <a:rPr sz="1200" b="1" dirty="0">
                <a:latin typeface="Arial" panose="020B0604020202020204" pitchFamily="34" charset="0"/>
                <a:cs typeface="Arial" panose="020B0604020202020204" pitchFamily="34" charset="0"/>
              </a:rPr>
              <a:t>)</a:t>
            </a:r>
          </a:p>
        </p:txBody>
      </p:sp>
      <p:pic>
        <p:nvPicPr>
          <p:cNvPr id="19" name="Grafik 18">
            <a:extLst>
              <a:ext uri="{FF2B5EF4-FFF2-40B4-BE49-F238E27FC236}">
                <a16:creationId xmlns:a16="http://schemas.microsoft.com/office/drawing/2014/main" id="{2BA54E67-EAE4-BED8-4FFC-28BEA9260F27}"/>
              </a:ext>
            </a:extLst>
          </p:cNvPr>
          <p:cNvPicPr>
            <a:picLocks noChangeAspect="1"/>
          </p:cNvPicPr>
          <p:nvPr/>
        </p:nvPicPr>
        <p:blipFill>
          <a:blip r:embed="rId5"/>
          <a:stretch>
            <a:fillRect/>
          </a:stretch>
        </p:blipFill>
        <p:spPr>
          <a:xfrm>
            <a:off x="7050550" y="3565375"/>
            <a:ext cx="1901792" cy="1110471"/>
          </a:xfrm>
          <a:prstGeom prst="rect">
            <a:avLst/>
          </a:prstGeom>
        </p:spPr>
      </p:pic>
      <p:sp>
        <p:nvSpPr>
          <p:cNvPr id="26" name="(Bönig &amp; Thöne 2018)">
            <a:extLst>
              <a:ext uri="{FF2B5EF4-FFF2-40B4-BE49-F238E27FC236}">
                <a16:creationId xmlns:a16="http://schemas.microsoft.com/office/drawing/2014/main" id="{DBC93C28-45C8-23C0-3C26-530EEA154A89}"/>
              </a:ext>
            </a:extLst>
          </p:cNvPr>
          <p:cNvSpPr txBox="1"/>
          <p:nvPr/>
        </p:nvSpPr>
        <p:spPr>
          <a:xfrm>
            <a:off x="6282166" y="3946192"/>
            <a:ext cx="76142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b="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c</a:t>
            </a:r>
            <a:r>
              <a:rPr sz="1200" b="1" dirty="0">
                <a:latin typeface="Arial" panose="020B0604020202020204" pitchFamily="34" charset="0"/>
                <a:cs typeface="Arial" panose="020B0604020202020204" pitchFamily="34" charset="0"/>
              </a:rPr>
              <a:t>)</a:t>
            </a:r>
          </a:p>
        </p:txBody>
      </p:sp>
      <p:pic>
        <p:nvPicPr>
          <p:cNvPr id="17" name="Grafik 16">
            <a:extLst>
              <a:ext uri="{FF2B5EF4-FFF2-40B4-BE49-F238E27FC236}">
                <a16:creationId xmlns:a16="http://schemas.microsoft.com/office/drawing/2014/main" id="{392514FD-F566-312D-476E-6B41FDDB9736}"/>
              </a:ext>
            </a:extLst>
          </p:cNvPr>
          <p:cNvPicPr>
            <a:picLocks noChangeAspect="1"/>
          </p:cNvPicPr>
          <p:nvPr/>
        </p:nvPicPr>
        <p:blipFill>
          <a:blip r:embed="rId6"/>
          <a:stretch>
            <a:fillRect/>
          </a:stretch>
        </p:blipFill>
        <p:spPr>
          <a:xfrm>
            <a:off x="7057720" y="4710771"/>
            <a:ext cx="1897418" cy="1110471"/>
          </a:xfrm>
          <a:prstGeom prst="rect">
            <a:avLst/>
          </a:prstGeom>
        </p:spPr>
      </p:pic>
      <p:sp>
        <p:nvSpPr>
          <p:cNvPr id="27" name="(Bönig &amp; Thöne 2018)">
            <a:extLst>
              <a:ext uri="{FF2B5EF4-FFF2-40B4-BE49-F238E27FC236}">
                <a16:creationId xmlns:a16="http://schemas.microsoft.com/office/drawing/2014/main" id="{D4803E5A-0DC4-3DB6-822B-F868FA7F519C}"/>
              </a:ext>
            </a:extLst>
          </p:cNvPr>
          <p:cNvSpPr txBox="1"/>
          <p:nvPr/>
        </p:nvSpPr>
        <p:spPr>
          <a:xfrm>
            <a:off x="6296293" y="5079372"/>
            <a:ext cx="76142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b="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d</a:t>
            </a:r>
            <a:r>
              <a:rPr sz="1200" b="1" dirty="0">
                <a:latin typeface="Arial" panose="020B0604020202020204" pitchFamily="34" charset="0"/>
                <a:cs typeface="Arial" panose="020B0604020202020204" pitchFamily="34" charset="0"/>
              </a:rPr>
              <a:t>)</a:t>
            </a:r>
          </a:p>
        </p:txBody>
      </p:sp>
      <p:sp>
        <p:nvSpPr>
          <p:cNvPr id="4" name="(Bönig &amp; Thöne 2018)">
            <a:extLst>
              <a:ext uri="{FF2B5EF4-FFF2-40B4-BE49-F238E27FC236}">
                <a16:creationId xmlns:a16="http://schemas.microsoft.com/office/drawing/2014/main" id="{ADC374A2-FA14-5162-D3C0-EF1B81A15B04}"/>
              </a:ext>
            </a:extLst>
          </p:cNvPr>
          <p:cNvSpPr txBox="1"/>
          <p:nvPr/>
        </p:nvSpPr>
        <p:spPr>
          <a:xfrm>
            <a:off x="4740857" y="5956276"/>
            <a:ext cx="4211484"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1" algn="r">
              <a:defRPr sz="2400">
                <a:solidFill>
                  <a:srgbClr val="000000"/>
                </a:solidFill>
                <a:latin typeface="Gill Sans MT"/>
                <a:ea typeface="Gill Sans MT"/>
                <a:cs typeface="Gill Sans MT"/>
                <a:sym typeface="Gill Sans MT"/>
              </a:defRPr>
            </a:pPr>
            <a:r>
              <a:rPr sz="1200" dirty="0">
                <a:latin typeface="Arial" panose="020B0604020202020204" pitchFamily="34" charset="0"/>
                <a:cs typeface="Arial" panose="020B0604020202020204" pitchFamily="34" charset="0"/>
              </a:rPr>
              <a:t>(</a:t>
            </a:r>
            <a:r>
              <a:rPr lang="de-DE" sz="1200" dirty="0">
                <a:latin typeface="Arial" panose="020B0604020202020204" pitchFamily="34" charset="0"/>
                <a:cs typeface="Arial" panose="020B0604020202020204" pitchFamily="34" charset="0"/>
              </a:rPr>
              <a:t>Unterrichtsideen von B. Thöne &amp; D. Bönig</a:t>
            </a:r>
            <a:r>
              <a:rPr sz="1200" dirty="0">
                <a:latin typeface="Arial" panose="020B0604020202020204" pitchFamily="34" charset="0"/>
                <a:cs typeface="Arial" panose="020B0604020202020204" pitchFamily="34" charset="0"/>
              </a:rPr>
              <a:t>)</a:t>
            </a:r>
          </a:p>
        </p:txBody>
      </p:sp>
      <p:sp>
        <p:nvSpPr>
          <p:cNvPr id="10" name="Titel 1">
            <a:extLst>
              <a:ext uri="{FF2B5EF4-FFF2-40B4-BE49-F238E27FC236}">
                <a16:creationId xmlns:a16="http://schemas.microsoft.com/office/drawing/2014/main" id="{B63165EC-8B8F-1C59-FF5E-27EC8B0D57A4}"/>
              </a:ext>
            </a:extLst>
          </p:cNvPr>
          <p:cNvSpPr>
            <a:spLocks noGrp="1"/>
          </p:cNvSpPr>
          <p:nvPr>
            <p:ph type="title"/>
          </p:nvPr>
        </p:nvSpPr>
        <p:spPr>
          <a:xfrm>
            <a:off x="1096423" y="382774"/>
            <a:ext cx="7009509" cy="603704"/>
          </a:xfrm>
        </p:spPr>
        <p:txBody>
          <a:bodyPr anchor="ctr"/>
          <a:lstStyle/>
          <a:p>
            <a:r>
              <a:rPr lang="de-DE" dirty="0"/>
              <a:t>6. Aufgabentypen</a:t>
            </a:r>
          </a:p>
        </p:txBody>
      </p:sp>
    </p:spTree>
    <p:extLst>
      <p:ext uri="{BB962C8B-B14F-4D97-AF65-F5344CB8AC3E}">
        <p14:creationId xmlns:p14="http://schemas.microsoft.com/office/powerpoint/2010/main" val="807839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a:xfrm>
            <a:off x="1096266" y="1072403"/>
            <a:ext cx="7009509" cy="445628"/>
          </a:xfrm>
        </p:spPr>
        <p:txBody>
          <a:bodyPr/>
          <a:lstStyle/>
          <a:p>
            <a:r>
              <a:rPr lang="de-DE" sz="2000" dirty="0"/>
              <a:t>AUFGABENTYP: ANSICHTEN ZUORDNEN</a:t>
            </a:r>
            <a:br>
              <a:rPr lang="de-DE" sz="1600" dirty="0"/>
            </a:br>
            <a:endParaRPr lang="de-DE" sz="1600" i="1" dirty="0"/>
          </a:p>
          <a:p>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48</a:t>
            </a:fld>
            <a:endParaRPr lang="de-DE" dirty="0"/>
          </a:p>
        </p:txBody>
      </p:sp>
      <p:sp>
        <p:nvSpPr>
          <p:cNvPr id="7" name="Textfeld 6">
            <a:extLst>
              <a:ext uri="{FF2B5EF4-FFF2-40B4-BE49-F238E27FC236}">
                <a16:creationId xmlns:a16="http://schemas.microsoft.com/office/drawing/2014/main" id="{1489849F-AD89-4E81-A8F4-CCE460667E8C}"/>
              </a:ext>
            </a:extLst>
          </p:cNvPr>
          <p:cNvSpPr txBox="1"/>
          <p:nvPr/>
        </p:nvSpPr>
        <p:spPr>
          <a:xfrm>
            <a:off x="4114800" y="2971800"/>
            <a:ext cx="914400" cy="914400"/>
          </a:xfrm>
          <a:prstGeom prst="rect">
            <a:avLst/>
          </a:prstGeom>
          <a:noFill/>
        </p:spPr>
        <p:txBody>
          <a:bodyPr wrap="square" rtlCol="0">
            <a:spAutoFit/>
          </a:bodyPr>
          <a:lstStyle/>
          <a:p>
            <a:endParaRPr lang="de-DE" dirty="0"/>
          </a:p>
        </p:txBody>
      </p:sp>
      <p:pic>
        <p:nvPicPr>
          <p:cNvPr id="15" name="Grafik 14">
            <a:extLst>
              <a:ext uri="{FF2B5EF4-FFF2-40B4-BE49-F238E27FC236}">
                <a16:creationId xmlns:a16="http://schemas.microsoft.com/office/drawing/2014/main" id="{754A3BF8-A2E4-14FA-B4AA-C4DE44B689B7}"/>
              </a:ext>
            </a:extLst>
          </p:cNvPr>
          <p:cNvPicPr>
            <a:picLocks noChangeAspect="1"/>
          </p:cNvPicPr>
          <p:nvPr/>
        </p:nvPicPr>
        <p:blipFill>
          <a:blip r:embed="rId2"/>
          <a:stretch>
            <a:fillRect/>
          </a:stretch>
        </p:blipFill>
        <p:spPr>
          <a:xfrm>
            <a:off x="2009057" y="1781070"/>
            <a:ext cx="4211485" cy="4250845"/>
          </a:xfrm>
          <a:prstGeom prst="rect">
            <a:avLst/>
          </a:prstGeom>
        </p:spPr>
      </p:pic>
      <p:pic>
        <p:nvPicPr>
          <p:cNvPr id="23" name="Grafik 22">
            <a:extLst>
              <a:ext uri="{FF2B5EF4-FFF2-40B4-BE49-F238E27FC236}">
                <a16:creationId xmlns:a16="http://schemas.microsoft.com/office/drawing/2014/main" id="{7B836507-0B11-AE79-3D9B-BAB58ABB472A}"/>
              </a:ext>
            </a:extLst>
          </p:cNvPr>
          <p:cNvPicPr>
            <a:picLocks noChangeAspect="1"/>
          </p:cNvPicPr>
          <p:nvPr/>
        </p:nvPicPr>
        <p:blipFill>
          <a:blip r:embed="rId3"/>
          <a:stretch>
            <a:fillRect/>
          </a:stretch>
        </p:blipFill>
        <p:spPr>
          <a:xfrm rot="7865700">
            <a:off x="1019062" y="1940786"/>
            <a:ext cx="1908747" cy="1209892"/>
          </a:xfrm>
          <a:prstGeom prst="rect">
            <a:avLst/>
          </a:prstGeom>
        </p:spPr>
      </p:pic>
      <p:sp>
        <p:nvSpPr>
          <p:cNvPr id="24" name="(Bönig &amp; Thöne 2018)">
            <a:extLst>
              <a:ext uri="{FF2B5EF4-FFF2-40B4-BE49-F238E27FC236}">
                <a16:creationId xmlns:a16="http://schemas.microsoft.com/office/drawing/2014/main" id="{B4B943E3-A078-13F9-75F8-BCE6AF1D5B03}"/>
              </a:ext>
            </a:extLst>
          </p:cNvPr>
          <p:cNvSpPr txBox="1"/>
          <p:nvPr/>
        </p:nvSpPr>
        <p:spPr>
          <a:xfrm>
            <a:off x="6291785" y="1623177"/>
            <a:ext cx="751809"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b="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a</a:t>
            </a:r>
            <a:r>
              <a:rPr sz="1200" b="1" dirty="0">
                <a:latin typeface="Arial" panose="020B0604020202020204" pitchFamily="34" charset="0"/>
                <a:cs typeface="Arial" panose="020B0604020202020204" pitchFamily="34" charset="0"/>
              </a:rPr>
              <a:t>)</a:t>
            </a:r>
          </a:p>
        </p:txBody>
      </p:sp>
      <p:pic>
        <p:nvPicPr>
          <p:cNvPr id="21" name="Grafik 20">
            <a:extLst>
              <a:ext uri="{FF2B5EF4-FFF2-40B4-BE49-F238E27FC236}">
                <a16:creationId xmlns:a16="http://schemas.microsoft.com/office/drawing/2014/main" id="{18A45CA8-4ED8-9E1F-8CC2-43A14287D00A}"/>
              </a:ext>
            </a:extLst>
          </p:cNvPr>
          <p:cNvPicPr>
            <a:picLocks noChangeAspect="1"/>
          </p:cNvPicPr>
          <p:nvPr/>
        </p:nvPicPr>
        <p:blipFill>
          <a:blip r:embed="rId4"/>
          <a:stretch>
            <a:fillRect/>
          </a:stretch>
        </p:blipFill>
        <p:spPr>
          <a:xfrm rot="13846813">
            <a:off x="5046606" y="1981696"/>
            <a:ext cx="1908747" cy="1133734"/>
          </a:xfrm>
          <a:prstGeom prst="rect">
            <a:avLst/>
          </a:prstGeom>
        </p:spPr>
      </p:pic>
      <p:sp>
        <p:nvSpPr>
          <p:cNvPr id="25" name="(Bönig &amp; Thöne 2018)">
            <a:extLst>
              <a:ext uri="{FF2B5EF4-FFF2-40B4-BE49-F238E27FC236}">
                <a16:creationId xmlns:a16="http://schemas.microsoft.com/office/drawing/2014/main" id="{CE8A19E4-53CC-F060-D03D-AFCFF0D017F2}"/>
              </a:ext>
            </a:extLst>
          </p:cNvPr>
          <p:cNvSpPr txBox="1"/>
          <p:nvPr/>
        </p:nvSpPr>
        <p:spPr>
          <a:xfrm>
            <a:off x="6282167" y="2812458"/>
            <a:ext cx="76142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b="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b</a:t>
            </a:r>
            <a:r>
              <a:rPr sz="1200" b="1" dirty="0">
                <a:latin typeface="Arial" panose="020B0604020202020204" pitchFamily="34" charset="0"/>
                <a:cs typeface="Arial" panose="020B0604020202020204" pitchFamily="34" charset="0"/>
              </a:rPr>
              <a:t>)</a:t>
            </a:r>
          </a:p>
        </p:txBody>
      </p:sp>
      <p:pic>
        <p:nvPicPr>
          <p:cNvPr id="19" name="Grafik 18">
            <a:extLst>
              <a:ext uri="{FF2B5EF4-FFF2-40B4-BE49-F238E27FC236}">
                <a16:creationId xmlns:a16="http://schemas.microsoft.com/office/drawing/2014/main" id="{2BA54E67-EAE4-BED8-4FFC-28BEA9260F27}"/>
              </a:ext>
            </a:extLst>
          </p:cNvPr>
          <p:cNvPicPr>
            <a:picLocks noChangeAspect="1"/>
          </p:cNvPicPr>
          <p:nvPr/>
        </p:nvPicPr>
        <p:blipFill>
          <a:blip r:embed="rId5"/>
          <a:stretch>
            <a:fillRect/>
          </a:stretch>
        </p:blipFill>
        <p:spPr>
          <a:xfrm rot="19120650">
            <a:off x="4894038" y="4868713"/>
            <a:ext cx="1901792" cy="1110471"/>
          </a:xfrm>
          <a:prstGeom prst="rect">
            <a:avLst/>
          </a:prstGeom>
        </p:spPr>
      </p:pic>
      <p:sp>
        <p:nvSpPr>
          <p:cNvPr id="26" name="(Bönig &amp; Thöne 2018)">
            <a:extLst>
              <a:ext uri="{FF2B5EF4-FFF2-40B4-BE49-F238E27FC236}">
                <a16:creationId xmlns:a16="http://schemas.microsoft.com/office/drawing/2014/main" id="{DBC93C28-45C8-23C0-3C26-530EEA154A89}"/>
              </a:ext>
            </a:extLst>
          </p:cNvPr>
          <p:cNvSpPr txBox="1"/>
          <p:nvPr/>
        </p:nvSpPr>
        <p:spPr>
          <a:xfrm>
            <a:off x="6282166" y="3946192"/>
            <a:ext cx="76142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b="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c</a:t>
            </a:r>
            <a:r>
              <a:rPr sz="1200" b="1" dirty="0">
                <a:latin typeface="Arial" panose="020B0604020202020204" pitchFamily="34" charset="0"/>
                <a:cs typeface="Arial" panose="020B0604020202020204" pitchFamily="34" charset="0"/>
              </a:rPr>
              <a:t>)</a:t>
            </a:r>
          </a:p>
        </p:txBody>
      </p:sp>
      <p:pic>
        <p:nvPicPr>
          <p:cNvPr id="17" name="Grafik 16">
            <a:extLst>
              <a:ext uri="{FF2B5EF4-FFF2-40B4-BE49-F238E27FC236}">
                <a16:creationId xmlns:a16="http://schemas.microsoft.com/office/drawing/2014/main" id="{392514FD-F566-312D-476E-6B41FDDB9736}"/>
              </a:ext>
            </a:extLst>
          </p:cNvPr>
          <p:cNvPicPr>
            <a:picLocks noChangeAspect="1"/>
          </p:cNvPicPr>
          <p:nvPr/>
        </p:nvPicPr>
        <p:blipFill>
          <a:blip r:embed="rId6"/>
          <a:stretch>
            <a:fillRect/>
          </a:stretch>
        </p:blipFill>
        <p:spPr>
          <a:xfrm>
            <a:off x="7057720" y="4710771"/>
            <a:ext cx="1897418" cy="1110471"/>
          </a:xfrm>
          <a:prstGeom prst="rect">
            <a:avLst/>
          </a:prstGeom>
        </p:spPr>
      </p:pic>
      <p:sp>
        <p:nvSpPr>
          <p:cNvPr id="27" name="(Bönig &amp; Thöne 2018)">
            <a:extLst>
              <a:ext uri="{FF2B5EF4-FFF2-40B4-BE49-F238E27FC236}">
                <a16:creationId xmlns:a16="http://schemas.microsoft.com/office/drawing/2014/main" id="{D4803E5A-0DC4-3DB6-822B-F868FA7F519C}"/>
              </a:ext>
            </a:extLst>
          </p:cNvPr>
          <p:cNvSpPr txBox="1"/>
          <p:nvPr/>
        </p:nvSpPr>
        <p:spPr>
          <a:xfrm>
            <a:off x="6296293" y="5079372"/>
            <a:ext cx="761427"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2400">
                <a:solidFill>
                  <a:srgbClr val="000000"/>
                </a:solidFill>
                <a:latin typeface="Gill Sans MT"/>
                <a:ea typeface="Gill Sans MT"/>
                <a:cs typeface="Gill Sans MT"/>
                <a:sym typeface="Gill Sans MT"/>
              </a:defRPr>
            </a:pPr>
            <a:r>
              <a:rPr sz="1200" b="1" dirty="0">
                <a:latin typeface="Arial" panose="020B0604020202020204" pitchFamily="34" charset="0"/>
                <a:cs typeface="Arial" panose="020B0604020202020204" pitchFamily="34" charset="0"/>
              </a:rPr>
              <a:t>(</a:t>
            </a:r>
            <a:r>
              <a:rPr lang="de-DE" sz="1200" b="1" dirty="0">
                <a:latin typeface="Arial" panose="020B0604020202020204" pitchFamily="34" charset="0"/>
                <a:cs typeface="Arial" panose="020B0604020202020204" pitchFamily="34" charset="0"/>
              </a:rPr>
              <a:t>d</a:t>
            </a:r>
            <a:r>
              <a:rPr sz="1200" b="1" dirty="0">
                <a:latin typeface="Arial" panose="020B0604020202020204" pitchFamily="34" charset="0"/>
                <a:cs typeface="Arial" panose="020B0604020202020204" pitchFamily="34" charset="0"/>
              </a:rPr>
              <a:t>)</a:t>
            </a:r>
          </a:p>
        </p:txBody>
      </p:sp>
      <p:sp>
        <p:nvSpPr>
          <p:cNvPr id="4" name="(Bönig &amp; Thöne 2018)">
            <a:extLst>
              <a:ext uri="{FF2B5EF4-FFF2-40B4-BE49-F238E27FC236}">
                <a16:creationId xmlns:a16="http://schemas.microsoft.com/office/drawing/2014/main" id="{4AB5F36A-7D86-3785-A9AC-E56BCF60F304}"/>
              </a:ext>
            </a:extLst>
          </p:cNvPr>
          <p:cNvSpPr txBox="1"/>
          <p:nvPr/>
        </p:nvSpPr>
        <p:spPr>
          <a:xfrm>
            <a:off x="4740857" y="5956276"/>
            <a:ext cx="4211484"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1" algn="r">
              <a:defRPr sz="2400">
                <a:solidFill>
                  <a:srgbClr val="000000"/>
                </a:solidFill>
                <a:latin typeface="Gill Sans MT"/>
                <a:ea typeface="Gill Sans MT"/>
                <a:cs typeface="Gill Sans MT"/>
                <a:sym typeface="Gill Sans MT"/>
              </a:defRPr>
            </a:pPr>
            <a:r>
              <a:rPr sz="1200" dirty="0">
                <a:latin typeface="Arial" panose="020B0604020202020204" pitchFamily="34" charset="0"/>
                <a:cs typeface="Arial" panose="020B0604020202020204" pitchFamily="34" charset="0"/>
              </a:rPr>
              <a:t>(</a:t>
            </a:r>
            <a:r>
              <a:rPr lang="de-DE" sz="1200" dirty="0">
                <a:latin typeface="Arial" panose="020B0604020202020204" pitchFamily="34" charset="0"/>
                <a:cs typeface="Arial" panose="020B0604020202020204" pitchFamily="34" charset="0"/>
              </a:rPr>
              <a:t>Unterrichtsideen von B. Thöne &amp; D. Bönig</a:t>
            </a:r>
            <a:r>
              <a:rPr sz="1200" dirty="0">
                <a:latin typeface="Arial" panose="020B0604020202020204" pitchFamily="34" charset="0"/>
                <a:cs typeface="Arial" panose="020B0604020202020204" pitchFamily="34" charset="0"/>
              </a:rPr>
              <a:t>)</a:t>
            </a:r>
          </a:p>
        </p:txBody>
      </p:sp>
      <p:sp>
        <p:nvSpPr>
          <p:cNvPr id="10" name="Titel 1">
            <a:extLst>
              <a:ext uri="{FF2B5EF4-FFF2-40B4-BE49-F238E27FC236}">
                <a16:creationId xmlns:a16="http://schemas.microsoft.com/office/drawing/2014/main" id="{EDBEDFB0-1EFF-D9C9-14DC-B67294F4BB0D}"/>
              </a:ext>
            </a:extLst>
          </p:cNvPr>
          <p:cNvSpPr>
            <a:spLocks noGrp="1"/>
          </p:cNvSpPr>
          <p:nvPr>
            <p:ph type="title"/>
          </p:nvPr>
        </p:nvSpPr>
        <p:spPr>
          <a:xfrm>
            <a:off x="1096423" y="382774"/>
            <a:ext cx="7009509" cy="603704"/>
          </a:xfrm>
        </p:spPr>
        <p:txBody>
          <a:bodyPr anchor="ctr"/>
          <a:lstStyle/>
          <a:p>
            <a:r>
              <a:rPr lang="de-DE" dirty="0"/>
              <a:t>6. Aufgabentypen</a:t>
            </a:r>
          </a:p>
        </p:txBody>
      </p:sp>
    </p:spTree>
    <p:extLst>
      <p:ext uri="{BB962C8B-B14F-4D97-AF65-F5344CB8AC3E}">
        <p14:creationId xmlns:p14="http://schemas.microsoft.com/office/powerpoint/2010/main" val="3710811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4.07407E-6 L -0.65573 0.05949 " pathEditMode="relative" rAng="0" ptsTypes="AA">
                                      <p:cBhvr>
                                        <p:cTn id="6" dur="2000" fill="hold"/>
                                        <p:tgtEl>
                                          <p:spTgt spid="17"/>
                                        </p:tgtEl>
                                        <p:attrNameLst>
                                          <p:attrName>ppt_x</p:attrName>
                                          <p:attrName>ppt_y</p:attrName>
                                        </p:attrNameLst>
                                      </p:cBhvr>
                                      <p:rCtr x="-32795" y="2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platzhalter 2">
            <a:extLst>
              <a:ext uri="{FF2B5EF4-FFF2-40B4-BE49-F238E27FC236}">
                <a16:creationId xmlns:a16="http://schemas.microsoft.com/office/drawing/2014/main" id="{206938B1-495C-803F-CFC8-88C1445FC299}"/>
              </a:ext>
            </a:extLst>
          </p:cNvPr>
          <p:cNvSpPr>
            <a:spLocks noGrp="1"/>
          </p:cNvSpPr>
          <p:nvPr>
            <p:ph type="body" sz="quarter" idx="13"/>
          </p:nvPr>
        </p:nvSpPr>
        <p:spPr>
          <a:xfrm>
            <a:off x="1096266" y="1072403"/>
            <a:ext cx="8225534" cy="445628"/>
          </a:xfrm>
        </p:spPr>
        <p:txBody>
          <a:bodyPr/>
          <a:lstStyle/>
          <a:p>
            <a:r>
              <a:rPr lang="de-DE" sz="2000" dirty="0"/>
              <a:t>AUFGABENTYP: EINE 3D-ANSICHT – VERSCH. BAUPLÄNE</a:t>
            </a:r>
            <a:endParaRPr lang="de-DE" sz="1600" i="1" dirty="0"/>
          </a:p>
          <a:p>
            <a:endParaRPr lang="de-DE" dirty="0"/>
          </a:p>
        </p:txBody>
      </p:sp>
      <p:sp>
        <p:nvSpPr>
          <p:cNvPr id="4" name="Inhaltsplatzhalter 3">
            <a:extLst>
              <a:ext uri="{FF2B5EF4-FFF2-40B4-BE49-F238E27FC236}">
                <a16:creationId xmlns:a16="http://schemas.microsoft.com/office/drawing/2014/main" id="{A19C9731-DB62-DE4E-85AE-D10C24088BC6}"/>
              </a:ext>
            </a:extLst>
          </p:cNvPr>
          <p:cNvSpPr>
            <a:spLocks noGrp="1"/>
          </p:cNvSpPr>
          <p:nvPr>
            <p:ph idx="1"/>
          </p:nvPr>
        </p:nvSpPr>
        <p:spPr>
          <a:xfrm>
            <a:off x="1096266" y="1685208"/>
            <a:ext cx="7419084" cy="4342849"/>
          </a:xfrm>
        </p:spPr>
        <p:txBody>
          <a:bodyPr/>
          <a:lstStyle/>
          <a:p>
            <a:pPr marL="0" indent="0">
              <a:buNone/>
            </a:pPr>
            <a:endParaRPr lang="de-DE" sz="1400" dirty="0"/>
          </a:p>
          <a:p>
            <a:pPr marL="0" indent="0">
              <a:buNone/>
            </a:pPr>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49</a:t>
            </a:fld>
            <a:endParaRPr lang="de-DE" dirty="0"/>
          </a:p>
        </p:txBody>
      </p:sp>
      <p:sp>
        <p:nvSpPr>
          <p:cNvPr id="7" name="Textfeld 6">
            <a:extLst>
              <a:ext uri="{FF2B5EF4-FFF2-40B4-BE49-F238E27FC236}">
                <a16:creationId xmlns:a16="http://schemas.microsoft.com/office/drawing/2014/main" id="{1489849F-AD89-4E81-A8F4-CCE460667E8C}"/>
              </a:ext>
            </a:extLst>
          </p:cNvPr>
          <p:cNvSpPr txBox="1"/>
          <p:nvPr/>
        </p:nvSpPr>
        <p:spPr>
          <a:xfrm>
            <a:off x="4114800" y="2971800"/>
            <a:ext cx="914400" cy="914400"/>
          </a:xfrm>
          <a:prstGeom prst="rect">
            <a:avLst/>
          </a:prstGeom>
          <a:noFill/>
        </p:spPr>
        <p:txBody>
          <a:bodyPr wrap="square" rtlCol="0">
            <a:spAutoFit/>
          </a:bodyPr>
          <a:lstStyle/>
          <a:p>
            <a:endParaRPr lang="de-DE" dirty="0"/>
          </a:p>
        </p:txBody>
      </p:sp>
      <p:sp>
        <p:nvSpPr>
          <p:cNvPr id="26" name="Rechteck">
            <a:extLst>
              <a:ext uri="{FF2B5EF4-FFF2-40B4-BE49-F238E27FC236}">
                <a16:creationId xmlns:a16="http://schemas.microsoft.com/office/drawing/2014/main" id="{5E579F27-E3AC-4A60-9248-F3250CE634AE}"/>
              </a:ext>
            </a:extLst>
          </p:cNvPr>
          <p:cNvSpPr/>
          <p:nvPr/>
        </p:nvSpPr>
        <p:spPr>
          <a:xfrm>
            <a:off x="5070791" y="2470038"/>
            <a:ext cx="1512889" cy="2207365"/>
          </a:xfrm>
          <a:prstGeom prst="rect">
            <a:avLst/>
          </a:prstGeom>
          <a:solidFill>
            <a:srgbClr val="FFFFFF"/>
          </a:solidFill>
          <a:ln w="12700">
            <a:miter lim="400000"/>
          </a:ln>
        </p:spPr>
        <p:txBody>
          <a:bodyPr lIns="50800" tIns="50800" rIns="50800" bIns="50800" anchor="ctr"/>
          <a:lstStyle/>
          <a:p>
            <a:pPr>
              <a:defRPr sz="2400">
                <a:effectLst>
                  <a:outerShdw blurRad="25400" dist="23998" dir="2700000" rotWithShape="0">
                    <a:srgbClr val="000000">
                      <a:alpha val="31034"/>
                    </a:srgbClr>
                  </a:outerShdw>
                </a:effectLst>
                <a:latin typeface="Cambria"/>
                <a:ea typeface="Cambria"/>
                <a:cs typeface="Cambria"/>
                <a:sym typeface="Cambria"/>
              </a:defRPr>
            </a:pPr>
            <a:endParaRPr/>
          </a:p>
        </p:txBody>
      </p:sp>
      <p:pic>
        <p:nvPicPr>
          <p:cNvPr id="8" name="Grafik 7">
            <a:extLst>
              <a:ext uri="{FF2B5EF4-FFF2-40B4-BE49-F238E27FC236}">
                <a16:creationId xmlns:a16="http://schemas.microsoft.com/office/drawing/2014/main" id="{399609A7-28DB-8A65-DC12-BD70CC1C9F3E}"/>
              </a:ext>
            </a:extLst>
          </p:cNvPr>
          <p:cNvPicPr>
            <a:picLocks noChangeAspect="1"/>
          </p:cNvPicPr>
          <p:nvPr/>
        </p:nvPicPr>
        <p:blipFill>
          <a:blip r:embed="rId2"/>
          <a:stretch>
            <a:fillRect/>
          </a:stretch>
        </p:blipFill>
        <p:spPr>
          <a:xfrm>
            <a:off x="1554406" y="1746004"/>
            <a:ext cx="6195701" cy="3833199"/>
          </a:xfrm>
          <a:prstGeom prst="rect">
            <a:avLst/>
          </a:prstGeom>
        </p:spPr>
      </p:pic>
      <p:sp>
        <p:nvSpPr>
          <p:cNvPr id="10" name="(Bönig &amp; Thöne 2018)">
            <a:extLst>
              <a:ext uri="{FF2B5EF4-FFF2-40B4-BE49-F238E27FC236}">
                <a16:creationId xmlns:a16="http://schemas.microsoft.com/office/drawing/2014/main" id="{96CD2B07-51AD-F9C6-1335-29DAD173EC4D}"/>
              </a:ext>
            </a:extLst>
          </p:cNvPr>
          <p:cNvSpPr txBox="1"/>
          <p:nvPr/>
        </p:nvSpPr>
        <p:spPr>
          <a:xfrm>
            <a:off x="4740857" y="5956276"/>
            <a:ext cx="4211484"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1" algn="r">
              <a:defRPr sz="2400">
                <a:solidFill>
                  <a:srgbClr val="000000"/>
                </a:solidFill>
                <a:latin typeface="Gill Sans MT"/>
                <a:ea typeface="Gill Sans MT"/>
                <a:cs typeface="Gill Sans MT"/>
                <a:sym typeface="Gill Sans MT"/>
              </a:defRPr>
            </a:pPr>
            <a:r>
              <a:rPr sz="1200" dirty="0">
                <a:latin typeface="Arial" panose="020B0604020202020204" pitchFamily="34" charset="0"/>
                <a:cs typeface="Arial" panose="020B0604020202020204" pitchFamily="34" charset="0"/>
              </a:rPr>
              <a:t>(</a:t>
            </a:r>
            <a:r>
              <a:rPr lang="de-DE" sz="1200" dirty="0">
                <a:latin typeface="Arial" panose="020B0604020202020204" pitchFamily="34" charset="0"/>
                <a:cs typeface="Arial" panose="020B0604020202020204" pitchFamily="34" charset="0"/>
              </a:rPr>
              <a:t>Unterrichtsideen von B. Thöne &amp; D. Bönig</a:t>
            </a:r>
            <a:r>
              <a:rPr sz="1200" dirty="0">
                <a:latin typeface="Arial" panose="020B0604020202020204" pitchFamily="34" charset="0"/>
                <a:cs typeface="Arial" panose="020B0604020202020204" pitchFamily="34" charset="0"/>
              </a:rPr>
              <a:t>)</a:t>
            </a:r>
          </a:p>
        </p:txBody>
      </p:sp>
      <p:sp>
        <p:nvSpPr>
          <p:cNvPr id="11" name="Titel 1">
            <a:extLst>
              <a:ext uri="{FF2B5EF4-FFF2-40B4-BE49-F238E27FC236}">
                <a16:creationId xmlns:a16="http://schemas.microsoft.com/office/drawing/2014/main" id="{50583BA3-A65F-6672-BC6A-528A68F1DDEA}"/>
              </a:ext>
            </a:extLst>
          </p:cNvPr>
          <p:cNvSpPr>
            <a:spLocks noGrp="1"/>
          </p:cNvSpPr>
          <p:nvPr>
            <p:ph type="title"/>
          </p:nvPr>
        </p:nvSpPr>
        <p:spPr>
          <a:xfrm>
            <a:off x="1096423" y="382774"/>
            <a:ext cx="7009509" cy="603704"/>
          </a:xfrm>
        </p:spPr>
        <p:txBody>
          <a:bodyPr anchor="ctr"/>
          <a:lstStyle/>
          <a:p>
            <a:r>
              <a:rPr lang="de-DE" dirty="0"/>
              <a:t>6. Aufgabentypen</a:t>
            </a:r>
          </a:p>
        </p:txBody>
      </p:sp>
    </p:spTree>
    <p:extLst>
      <p:ext uri="{BB962C8B-B14F-4D97-AF65-F5344CB8AC3E}">
        <p14:creationId xmlns:p14="http://schemas.microsoft.com/office/powerpoint/2010/main" val="159728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1000" fill="hold"/>
                                        <p:tgtEl>
                                          <p:spTgt spid="26"/>
                                        </p:tgtEl>
                                      </p:cBhvr>
                                    </p:animEffect>
                                    <p:set>
                                      <p:cBhvr>
                                        <p:cTn id="7"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platzhalter 2">
            <a:extLst>
              <a:ext uri="{FF2B5EF4-FFF2-40B4-BE49-F238E27FC236}">
                <a16:creationId xmlns:a16="http://schemas.microsoft.com/office/drawing/2014/main" id="{206938B1-495C-803F-CFC8-88C1445FC299}"/>
              </a:ext>
            </a:extLst>
          </p:cNvPr>
          <p:cNvSpPr>
            <a:spLocks noGrp="1"/>
          </p:cNvSpPr>
          <p:nvPr>
            <p:ph type="body" sz="quarter" idx="13"/>
          </p:nvPr>
        </p:nvSpPr>
        <p:spPr>
          <a:xfrm>
            <a:off x="1096266" y="1072403"/>
            <a:ext cx="8225534" cy="445628"/>
          </a:xfrm>
        </p:spPr>
        <p:txBody>
          <a:bodyPr/>
          <a:lstStyle/>
          <a:p>
            <a:r>
              <a:rPr lang="de-DE" sz="2000" dirty="0"/>
              <a:t>AUFGABENTYP: EINE 3D-ANSICHT – VERSCH. BAUPLÄNE</a:t>
            </a:r>
            <a:endParaRPr lang="de-DE" sz="1600" i="1" dirty="0"/>
          </a:p>
          <a:p>
            <a:endParaRPr lang="de-DE" dirty="0"/>
          </a:p>
        </p:txBody>
      </p:sp>
      <p:sp>
        <p:nvSpPr>
          <p:cNvPr id="4" name="Inhaltsplatzhalter 3">
            <a:extLst>
              <a:ext uri="{FF2B5EF4-FFF2-40B4-BE49-F238E27FC236}">
                <a16:creationId xmlns:a16="http://schemas.microsoft.com/office/drawing/2014/main" id="{A19C9731-DB62-DE4E-85AE-D10C24088BC6}"/>
              </a:ext>
            </a:extLst>
          </p:cNvPr>
          <p:cNvSpPr>
            <a:spLocks noGrp="1"/>
          </p:cNvSpPr>
          <p:nvPr>
            <p:ph idx="1"/>
          </p:nvPr>
        </p:nvSpPr>
        <p:spPr>
          <a:xfrm>
            <a:off x="1096266" y="1685208"/>
            <a:ext cx="7419084" cy="4342849"/>
          </a:xfrm>
        </p:spPr>
        <p:txBody>
          <a:bodyPr/>
          <a:lstStyle/>
          <a:p>
            <a:pPr marL="0" indent="0">
              <a:buNone/>
            </a:pPr>
            <a:endParaRPr lang="de-DE" sz="1400" dirty="0"/>
          </a:p>
          <a:p>
            <a:pPr marL="0" indent="0">
              <a:buNone/>
            </a:pPr>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50</a:t>
            </a:fld>
            <a:endParaRPr lang="de-DE" dirty="0"/>
          </a:p>
        </p:txBody>
      </p:sp>
      <p:sp>
        <p:nvSpPr>
          <p:cNvPr id="7" name="Textfeld 6">
            <a:extLst>
              <a:ext uri="{FF2B5EF4-FFF2-40B4-BE49-F238E27FC236}">
                <a16:creationId xmlns:a16="http://schemas.microsoft.com/office/drawing/2014/main" id="{1489849F-AD89-4E81-A8F4-CCE460667E8C}"/>
              </a:ext>
            </a:extLst>
          </p:cNvPr>
          <p:cNvSpPr txBox="1"/>
          <p:nvPr/>
        </p:nvSpPr>
        <p:spPr>
          <a:xfrm>
            <a:off x="4114800" y="2971800"/>
            <a:ext cx="914400" cy="914400"/>
          </a:xfrm>
          <a:prstGeom prst="rect">
            <a:avLst/>
          </a:prstGeom>
          <a:noFill/>
        </p:spPr>
        <p:txBody>
          <a:bodyPr wrap="square" rtlCol="0">
            <a:spAutoFit/>
          </a:bodyPr>
          <a:lstStyle/>
          <a:p>
            <a:endParaRPr lang="de-DE" dirty="0"/>
          </a:p>
        </p:txBody>
      </p:sp>
      <p:sp>
        <p:nvSpPr>
          <p:cNvPr id="26" name="Rechteck">
            <a:extLst>
              <a:ext uri="{FF2B5EF4-FFF2-40B4-BE49-F238E27FC236}">
                <a16:creationId xmlns:a16="http://schemas.microsoft.com/office/drawing/2014/main" id="{5E579F27-E3AC-4A60-9248-F3250CE634AE}"/>
              </a:ext>
            </a:extLst>
          </p:cNvPr>
          <p:cNvSpPr/>
          <p:nvPr/>
        </p:nvSpPr>
        <p:spPr>
          <a:xfrm>
            <a:off x="5070791" y="2470038"/>
            <a:ext cx="1512889" cy="2207365"/>
          </a:xfrm>
          <a:prstGeom prst="rect">
            <a:avLst/>
          </a:prstGeom>
          <a:solidFill>
            <a:srgbClr val="FFFFFF"/>
          </a:solidFill>
          <a:ln w="12700">
            <a:miter lim="400000"/>
          </a:ln>
        </p:spPr>
        <p:txBody>
          <a:bodyPr lIns="50800" tIns="50800" rIns="50800" bIns="50800" anchor="ctr"/>
          <a:lstStyle/>
          <a:p>
            <a:pPr>
              <a:defRPr sz="2400">
                <a:effectLst>
                  <a:outerShdw blurRad="25400" dist="23998" dir="2700000" rotWithShape="0">
                    <a:srgbClr val="000000">
                      <a:alpha val="31034"/>
                    </a:srgbClr>
                  </a:outerShdw>
                </a:effectLst>
                <a:latin typeface="Cambria"/>
                <a:ea typeface="Cambria"/>
                <a:cs typeface="Cambria"/>
                <a:sym typeface="Cambria"/>
              </a:defRPr>
            </a:pPr>
            <a:endParaRPr/>
          </a:p>
        </p:txBody>
      </p:sp>
      <p:pic>
        <p:nvPicPr>
          <p:cNvPr id="8" name="Grafik 7">
            <a:extLst>
              <a:ext uri="{FF2B5EF4-FFF2-40B4-BE49-F238E27FC236}">
                <a16:creationId xmlns:a16="http://schemas.microsoft.com/office/drawing/2014/main" id="{399609A7-28DB-8A65-DC12-BD70CC1C9F3E}"/>
              </a:ext>
            </a:extLst>
          </p:cNvPr>
          <p:cNvPicPr>
            <a:picLocks noChangeAspect="1"/>
          </p:cNvPicPr>
          <p:nvPr/>
        </p:nvPicPr>
        <p:blipFill>
          <a:blip r:embed="rId2"/>
          <a:stretch>
            <a:fillRect/>
          </a:stretch>
        </p:blipFill>
        <p:spPr>
          <a:xfrm>
            <a:off x="1554406" y="1746004"/>
            <a:ext cx="6195701" cy="3833199"/>
          </a:xfrm>
          <a:prstGeom prst="rect">
            <a:avLst/>
          </a:prstGeom>
        </p:spPr>
      </p:pic>
      <p:pic>
        <p:nvPicPr>
          <p:cNvPr id="9" name="Grafik 8">
            <a:extLst>
              <a:ext uri="{FF2B5EF4-FFF2-40B4-BE49-F238E27FC236}">
                <a16:creationId xmlns:a16="http://schemas.microsoft.com/office/drawing/2014/main" id="{C3A9BD49-99BC-B2CE-0BBA-712CE79E5B95}"/>
              </a:ext>
            </a:extLst>
          </p:cNvPr>
          <p:cNvPicPr>
            <a:picLocks noChangeAspect="1"/>
          </p:cNvPicPr>
          <p:nvPr/>
        </p:nvPicPr>
        <p:blipFill>
          <a:blip r:embed="rId3"/>
          <a:stretch>
            <a:fillRect/>
          </a:stretch>
        </p:blipFill>
        <p:spPr>
          <a:xfrm>
            <a:off x="1608960" y="2517562"/>
            <a:ext cx="6101697" cy="3097665"/>
          </a:xfrm>
          <a:prstGeom prst="rect">
            <a:avLst/>
          </a:prstGeom>
        </p:spPr>
      </p:pic>
      <p:sp>
        <p:nvSpPr>
          <p:cNvPr id="3" name="(Bönig &amp; Thöne 2018)">
            <a:extLst>
              <a:ext uri="{FF2B5EF4-FFF2-40B4-BE49-F238E27FC236}">
                <a16:creationId xmlns:a16="http://schemas.microsoft.com/office/drawing/2014/main" id="{CBB1CDD1-C8BB-4327-47B6-710561B48C6E}"/>
              </a:ext>
            </a:extLst>
          </p:cNvPr>
          <p:cNvSpPr txBox="1"/>
          <p:nvPr/>
        </p:nvSpPr>
        <p:spPr>
          <a:xfrm>
            <a:off x="4740857" y="5956276"/>
            <a:ext cx="4211484"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1" algn="r">
              <a:defRPr sz="2400">
                <a:solidFill>
                  <a:srgbClr val="000000"/>
                </a:solidFill>
                <a:latin typeface="Gill Sans MT"/>
                <a:ea typeface="Gill Sans MT"/>
                <a:cs typeface="Gill Sans MT"/>
                <a:sym typeface="Gill Sans MT"/>
              </a:defRPr>
            </a:pPr>
            <a:r>
              <a:rPr sz="1200" dirty="0">
                <a:latin typeface="Arial" panose="020B0604020202020204" pitchFamily="34" charset="0"/>
                <a:cs typeface="Arial" panose="020B0604020202020204" pitchFamily="34" charset="0"/>
              </a:rPr>
              <a:t>(</a:t>
            </a:r>
            <a:r>
              <a:rPr lang="de-DE" sz="1200" dirty="0">
                <a:latin typeface="Arial" panose="020B0604020202020204" pitchFamily="34" charset="0"/>
                <a:cs typeface="Arial" panose="020B0604020202020204" pitchFamily="34" charset="0"/>
              </a:rPr>
              <a:t>Unterrichtsideen von B. Thöne &amp; D. Bönig</a:t>
            </a:r>
            <a:r>
              <a:rPr sz="1200" dirty="0">
                <a:latin typeface="Arial" panose="020B0604020202020204" pitchFamily="34" charset="0"/>
                <a:cs typeface="Arial" panose="020B0604020202020204" pitchFamily="34" charset="0"/>
              </a:rPr>
              <a:t>)</a:t>
            </a:r>
          </a:p>
        </p:txBody>
      </p:sp>
      <p:sp>
        <p:nvSpPr>
          <p:cNvPr id="13" name="Titel 1">
            <a:extLst>
              <a:ext uri="{FF2B5EF4-FFF2-40B4-BE49-F238E27FC236}">
                <a16:creationId xmlns:a16="http://schemas.microsoft.com/office/drawing/2014/main" id="{0B1F9634-0E06-0D58-4EB2-1EA8A5581588}"/>
              </a:ext>
            </a:extLst>
          </p:cNvPr>
          <p:cNvSpPr>
            <a:spLocks noGrp="1"/>
          </p:cNvSpPr>
          <p:nvPr>
            <p:ph type="title"/>
          </p:nvPr>
        </p:nvSpPr>
        <p:spPr>
          <a:xfrm>
            <a:off x="1096423" y="382774"/>
            <a:ext cx="7009509" cy="603704"/>
          </a:xfrm>
        </p:spPr>
        <p:txBody>
          <a:bodyPr anchor="ctr"/>
          <a:lstStyle/>
          <a:p>
            <a:r>
              <a:rPr lang="de-DE" dirty="0"/>
              <a:t>6. Aufgabentypen</a:t>
            </a:r>
          </a:p>
        </p:txBody>
      </p:sp>
    </p:spTree>
    <p:extLst>
      <p:ext uri="{BB962C8B-B14F-4D97-AF65-F5344CB8AC3E}">
        <p14:creationId xmlns:p14="http://schemas.microsoft.com/office/powerpoint/2010/main" val="195766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1000" fill="hold"/>
                                        <p:tgtEl>
                                          <p:spTgt spid="26"/>
                                        </p:tgtEl>
                                      </p:cBhvr>
                                    </p:animEffect>
                                    <p:set>
                                      <p:cBhvr>
                                        <p:cTn id="7"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a:xfrm>
            <a:off x="1219392" y="1067040"/>
            <a:ext cx="7009509" cy="445628"/>
          </a:xfrm>
        </p:spPr>
        <p:txBody>
          <a:bodyPr/>
          <a:lstStyle/>
          <a:p>
            <a:r>
              <a:rPr lang="de-DE" sz="2000" dirty="0"/>
              <a:t>AUFGABENTYP: WÜRFELNETZ?</a:t>
            </a:r>
            <a:br>
              <a:rPr lang="de-DE" sz="1600" dirty="0"/>
            </a:br>
            <a:endParaRPr lang="de-DE" sz="1600" i="1" dirty="0"/>
          </a:p>
          <a:p>
            <a:endParaRPr lang="de-DE" dirty="0"/>
          </a:p>
        </p:txBody>
      </p:sp>
      <p:sp>
        <p:nvSpPr>
          <p:cNvPr id="4" name="Inhaltsplatzhalter 3">
            <a:extLst>
              <a:ext uri="{FF2B5EF4-FFF2-40B4-BE49-F238E27FC236}">
                <a16:creationId xmlns:a16="http://schemas.microsoft.com/office/drawing/2014/main" id="{A19C9731-DB62-DE4E-85AE-D10C24088BC6}"/>
              </a:ext>
            </a:extLst>
          </p:cNvPr>
          <p:cNvSpPr>
            <a:spLocks noGrp="1"/>
          </p:cNvSpPr>
          <p:nvPr>
            <p:ph idx="1"/>
          </p:nvPr>
        </p:nvSpPr>
        <p:spPr>
          <a:xfrm>
            <a:off x="1096266" y="1685208"/>
            <a:ext cx="7419084" cy="4342849"/>
          </a:xfrm>
        </p:spPr>
        <p:txBody>
          <a:bodyPr/>
          <a:lstStyle/>
          <a:p>
            <a:pPr marL="0" indent="0">
              <a:buNone/>
            </a:pPr>
            <a:endParaRPr lang="de-DE" sz="1400" dirty="0"/>
          </a:p>
          <a:p>
            <a:pPr marL="0" indent="0">
              <a:buNone/>
            </a:pPr>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51</a:t>
            </a:fld>
            <a:endParaRPr lang="de-DE" dirty="0"/>
          </a:p>
        </p:txBody>
      </p:sp>
      <p:sp>
        <p:nvSpPr>
          <p:cNvPr id="9" name="Textfeld 8">
            <a:extLst>
              <a:ext uri="{FF2B5EF4-FFF2-40B4-BE49-F238E27FC236}">
                <a16:creationId xmlns:a16="http://schemas.microsoft.com/office/drawing/2014/main" id="{24988301-B09A-47A5-8F9F-D7776CAB115A}"/>
              </a:ext>
            </a:extLst>
          </p:cNvPr>
          <p:cNvSpPr txBox="1"/>
          <p:nvPr/>
        </p:nvSpPr>
        <p:spPr>
          <a:xfrm>
            <a:off x="1219392" y="1639219"/>
            <a:ext cx="7523545" cy="7848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de-DE" dirty="0"/>
          </a:p>
        </p:txBody>
      </p:sp>
      <p:sp>
        <p:nvSpPr>
          <p:cNvPr id="7" name="Textfeld 6">
            <a:extLst>
              <a:ext uri="{FF2B5EF4-FFF2-40B4-BE49-F238E27FC236}">
                <a16:creationId xmlns:a16="http://schemas.microsoft.com/office/drawing/2014/main" id="{1489849F-AD89-4E81-A8F4-CCE460667E8C}"/>
              </a:ext>
            </a:extLst>
          </p:cNvPr>
          <p:cNvSpPr txBox="1"/>
          <p:nvPr/>
        </p:nvSpPr>
        <p:spPr>
          <a:xfrm>
            <a:off x="4114800" y="2971800"/>
            <a:ext cx="914400" cy="914400"/>
          </a:xfrm>
          <a:prstGeom prst="rect">
            <a:avLst/>
          </a:prstGeom>
          <a:noFill/>
        </p:spPr>
        <p:txBody>
          <a:bodyPr wrap="square" rtlCol="0">
            <a:spAutoFit/>
          </a:bodyPr>
          <a:lstStyle/>
          <a:p>
            <a:endParaRPr lang="de-DE" dirty="0"/>
          </a:p>
        </p:txBody>
      </p:sp>
      <p:pic>
        <p:nvPicPr>
          <p:cNvPr id="10" name="1.mp4" descr="1.mp4">
            <a:extLst>
              <a:ext uri="{FF2B5EF4-FFF2-40B4-BE49-F238E27FC236}">
                <a16:creationId xmlns:a16="http://schemas.microsoft.com/office/drawing/2014/main" id="{F09D0B52-DE3B-489E-BA4A-EBB1B6DD2365}"/>
              </a:ext>
            </a:extLst>
          </p:cNvPr>
          <p:cNvPicPr>
            <a:picLocks/>
          </p:cNvPicPr>
          <p:nvPr>
            <a:videoFile r:link="rId2"/>
            <p:extLst>
              <p:ext uri="{DAA4B4D4-6D71-4841-9C94-3DE7FCFB9230}">
                <p14:media xmlns:p14="http://schemas.microsoft.com/office/powerpoint/2010/main" r:embed="rId1"/>
              </p:ext>
            </p:extLst>
          </p:nvPr>
        </p:nvPicPr>
        <p:blipFill rotWithShape="1">
          <a:blip r:embed="rId4"/>
          <a:srcRect t="11084" b="14266"/>
          <a:stretch/>
        </p:blipFill>
        <p:spPr>
          <a:xfrm>
            <a:off x="1535488" y="1512668"/>
            <a:ext cx="6131378" cy="4342849"/>
          </a:xfrm>
          <a:prstGeom prst="rect">
            <a:avLst/>
          </a:prstGeom>
          <a:ln w="12700">
            <a:miter lim="400000"/>
          </a:ln>
        </p:spPr>
      </p:pic>
      <p:sp>
        <p:nvSpPr>
          <p:cNvPr id="12" name="Titel 1">
            <a:extLst>
              <a:ext uri="{FF2B5EF4-FFF2-40B4-BE49-F238E27FC236}">
                <a16:creationId xmlns:a16="http://schemas.microsoft.com/office/drawing/2014/main" id="{CB15CA8E-EE92-85E7-9369-5EBE732654BE}"/>
              </a:ext>
            </a:extLst>
          </p:cNvPr>
          <p:cNvSpPr>
            <a:spLocks noGrp="1"/>
          </p:cNvSpPr>
          <p:nvPr>
            <p:ph type="title"/>
          </p:nvPr>
        </p:nvSpPr>
        <p:spPr/>
        <p:txBody>
          <a:bodyPr anchor="ctr"/>
          <a:lstStyle/>
          <a:p>
            <a:r>
              <a:rPr lang="de-DE" dirty="0"/>
              <a:t>6. Aufgabentypen</a:t>
            </a:r>
          </a:p>
        </p:txBody>
      </p:sp>
      <p:sp>
        <p:nvSpPr>
          <p:cNvPr id="2" name="Datumsplatzhalter 3">
            <a:extLst>
              <a:ext uri="{FF2B5EF4-FFF2-40B4-BE49-F238E27FC236}">
                <a16:creationId xmlns:a16="http://schemas.microsoft.com/office/drawing/2014/main" id="{4E10AFE5-42A0-A70E-5785-C965AAB7FB51}"/>
              </a:ext>
            </a:extLst>
          </p:cNvPr>
          <p:cNvSpPr txBox="1">
            <a:spLocks/>
          </p:cNvSpPr>
          <p:nvPr/>
        </p:nvSpPr>
        <p:spPr>
          <a:xfrm>
            <a:off x="6571744" y="5947626"/>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defRPr/>
            </a:pPr>
            <a:r>
              <a:rPr lang="de-DE" dirty="0">
                <a:solidFill>
                  <a:srgbClr val="E7E6E6">
                    <a:lumMod val="50000"/>
                  </a:srgbClr>
                </a:solidFill>
              </a:rPr>
              <a:t>Etzold (2020)</a:t>
            </a:r>
          </a:p>
        </p:txBody>
      </p:sp>
    </p:spTree>
    <p:extLst>
      <p:ext uri="{BB962C8B-B14F-4D97-AF65-F5344CB8AC3E}">
        <p14:creationId xmlns:p14="http://schemas.microsoft.com/office/powerpoint/2010/main" val="284555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100000">
                <p:cTn id="12"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F04178-B7C7-7C71-DCE9-8A1F66C196F8}"/>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E6B9DCCC-4555-A5D6-CA43-B22EA0A6BEB0}"/>
              </a:ext>
            </a:extLst>
          </p:cNvPr>
          <p:cNvSpPr>
            <a:spLocks noGrp="1"/>
          </p:cNvSpPr>
          <p:nvPr>
            <p:ph type="dt" sz="half" idx="10"/>
          </p:nvPr>
        </p:nvSpPr>
        <p:spPr/>
        <p:txBody>
          <a:bodyPr/>
          <a:lstStyle/>
          <a:p>
            <a:pPr>
              <a:lnSpc>
                <a:spcPct val="150000"/>
              </a:lnSpc>
            </a:pPr>
            <a:r>
              <a:rPr lang="de-DE" dirty="0"/>
              <a:t>Dezember 23</a:t>
            </a:r>
          </a:p>
        </p:txBody>
      </p:sp>
      <p:sp>
        <p:nvSpPr>
          <p:cNvPr id="4" name="Foliennummernplatzhalter 3">
            <a:extLst>
              <a:ext uri="{FF2B5EF4-FFF2-40B4-BE49-F238E27FC236}">
                <a16:creationId xmlns:a16="http://schemas.microsoft.com/office/drawing/2014/main" id="{37DF40EC-9D26-4969-40DF-37F74B3D5467}"/>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
        <p:nvSpPr>
          <p:cNvPr id="9" name="Textplatzhalter 4">
            <a:extLst>
              <a:ext uri="{FF2B5EF4-FFF2-40B4-BE49-F238E27FC236}">
                <a16:creationId xmlns:a16="http://schemas.microsoft.com/office/drawing/2014/main" id="{98D3EF21-112B-0970-5C5F-DCFF4A0D00A1}"/>
              </a:ext>
            </a:extLst>
          </p:cNvPr>
          <p:cNvSpPr>
            <a:spLocks noGrp="1"/>
          </p:cNvSpPr>
          <p:nvPr>
            <p:ph type="body" sz="quarter" idx="13"/>
          </p:nvPr>
        </p:nvSpPr>
        <p:spPr>
          <a:xfrm>
            <a:off x="1096266" y="1194030"/>
            <a:ext cx="7009509" cy="445628"/>
          </a:xfrm>
        </p:spPr>
        <p:txBody>
          <a:bodyPr/>
          <a:lstStyle/>
          <a:p>
            <a:r>
              <a:rPr lang="de-DE" dirty="0"/>
              <a:t>GRUNIDEE DES MODULS</a:t>
            </a:r>
          </a:p>
        </p:txBody>
      </p:sp>
      <p:sp>
        <p:nvSpPr>
          <p:cNvPr id="10" name="Inhaltsplatzhalter 5">
            <a:extLst>
              <a:ext uri="{FF2B5EF4-FFF2-40B4-BE49-F238E27FC236}">
                <a16:creationId xmlns:a16="http://schemas.microsoft.com/office/drawing/2014/main" id="{A3412BF6-7866-277F-B753-B87D13019A05}"/>
              </a:ext>
            </a:extLst>
          </p:cNvPr>
          <p:cNvSpPr>
            <a:spLocks noGrp="1"/>
          </p:cNvSpPr>
          <p:nvPr>
            <p:ph idx="1"/>
          </p:nvPr>
        </p:nvSpPr>
        <p:spPr>
          <a:xfrm>
            <a:off x="1096423" y="1639658"/>
            <a:ext cx="7569595" cy="4527819"/>
          </a:xfrm>
        </p:spPr>
        <p:txBody>
          <a:bodyPr/>
          <a:lstStyle/>
          <a:p>
            <a:pPr>
              <a:lnSpc>
                <a:spcPct val="114000"/>
              </a:lnSpc>
              <a:spcBef>
                <a:spcPts val="0"/>
              </a:spcBef>
            </a:pPr>
            <a:r>
              <a:rPr lang="de-DE" sz="1400" dirty="0">
                <a:latin typeface=""/>
              </a:rPr>
              <a:t>Dieses Modul soll Einblicke geben, wie Apps oder online Anwendung den Geometrieunterricht und insbesondere die Entwicklung des räumlichen Vorstellungsvermögens fördern können. Dabei werden in diesem Modul die 3 Komponenten Raumwahrnehmung, Raumvorstellung und räumliches Denken aufgegriffen, um anschließend gezielt die Förderung dieser 3 Komponenten im Unterricht anzuregen. Obwohl der Fokus natürlich auf digitalen Unterstützungen liegt, soll den Kindern zunächst ein Zugang durch analoges Material ermöglicht werden. Dazu werden die Apps Klötzchen und Klipp Klapp mit analogem Material im Hinblick auf die Raumwahrnehmung verknüpft. Da die Abgrenzung zwischen dem räumlichen Vorstellungsvermögen und dem räumlichen Denken in der Praxis oft schwierig und auch nicht notwendig ist, wird eine kombinierte Förderung fokussiert. </a:t>
            </a:r>
          </a:p>
          <a:p>
            <a:pPr>
              <a:lnSpc>
                <a:spcPct val="114000"/>
              </a:lnSpc>
              <a:spcBef>
                <a:spcPts val="0"/>
              </a:spcBef>
            </a:pPr>
            <a:r>
              <a:rPr lang="de-DE" sz="1400" dirty="0">
                <a:latin typeface=""/>
              </a:rPr>
              <a:t>Ein zentraler Punkt, der in diesem Modul durchgehend berücksichtigt wird, ist die Reflexion der Tätigkeiten und das Anregen des Austauschs der Kinder untereinander. </a:t>
            </a:r>
          </a:p>
          <a:p>
            <a:pPr>
              <a:lnSpc>
                <a:spcPct val="114000"/>
              </a:lnSpc>
              <a:spcBef>
                <a:spcPts val="0"/>
              </a:spcBef>
            </a:pPr>
            <a:r>
              <a:rPr lang="de-DE" sz="1400" dirty="0">
                <a:latin typeface=""/>
              </a:rPr>
              <a:t>Abschließend wird durch die Primapodcasts eine Möglichkeit aufgezeigt das Üben geometrische Begriffe verständnisbasiert in den Unterricht zu integrieren.</a:t>
            </a:r>
          </a:p>
          <a:p>
            <a:pPr>
              <a:lnSpc>
                <a:spcPct val="114000"/>
              </a:lnSpc>
              <a:spcBef>
                <a:spcPts val="0"/>
              </a:spcBef>
            </a:pPr>
            <a:endParaRPr lang="de-DE" altLang="de-DE" sz="1400" dirty="0">
              <a:ea typeface="ＭＳ Ｐゴシック" panose="020B0600070205080204" pitchFamily="34" charset="-128"/>
            </a:endParaRPr>
          </a:p>
        </p:txBody>
      </p:sp>
    </p:spTree>
    <p:extLst>
      <p:ext uri="{BB962C8B-B14F-4D97-AF65-F5344CB8AC3E}">
        <p14:creationId xmlns:p14="http://schemas.microsoft.com/office/powerpoint/2010/main" val="11154338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a:xfrm>
            <a:off x="1219392" y="1067040"/>
            <a:ext cx="7009509" cy="445628"/>
          </a:xfrm>
        </p:spPr>
        <p:txBody>
          <a:bodyPr/>
          <a:lstStyle/>
          <a:p>
            <a:r>
              <a:rPr lang="de-DE" sz="2000" dirty="0"/>
              <a:t>AUFGABENTYP: FLÄCHEN ANFÜGEN</a:t>
            </a:r>
            <a:br>
              <a:rPr lang="de-DE" sz="1600" dirty="0"/>
            </a:br>
            <a:endParaRPr lang="de-DE" sz="1600" i="1" dirty="0"/>
          </a:p>
          <a:p>
            <a:endParaRPr lang="de-DE" dirty="0"/>
          </a:p>
        </p:txBody>
      </p:sp>
      <p:sp>
        <p:nvSpPr>
          <p:cNvPr id="4" name="Inhaltsplatzhalter 3">
            <a:extLst>
              <a:ext uri="{FF2B5EF4-FFF2-40B4-BE49-F238E27FC236}">
                <a16:creationId xmlns:a16="http://schemas.microsoft.com/office/drawing/2014/main" id="{A19C9731-DB62-DE4E-85AE-D10C24088BC6}"/>
              </a:ext>
            </a:extLst>
          </p:cNvPr>
          <p:cNvSpPr>
            <a:spLocks noGrp="1"/>
          </p:cNvSpPr>
          <p:nvPr>
            <p:ph idx="1"/>
          </p:nvPr>
        </p:nvSpPr>
        <p:spPr>
          <a:xfrm>
            <a:off x="1096266" y="1685208"/>
            <a:ext cx="7419084" cy="4342849"/>
          </a:xfrm>
        </p:spPr>
        <p:txBody>
          <a:bodyPr/>
          <a:lstStyle/>
          <a:p>
            <a:pPr marL="0" indent="0">
              <a:buNone/>
            </a:pPr>
            <a:endParaRPr lang="de-DE" sz="1400" dirty="0"/>
          </a:p>
          <a:p>
            <a:pPr marL="0" indent="0">
              <a:buNone/>
            </a:pPr>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52</a:t>
            </a:fld>
            <a:endParaRPr lang="de-DE" dirty="0"/>
          </a:p>
        </p:txBody>
      </p:sp>
      <p:sp>
        <p:nvSpPr>
          <p:cNvPr id="9" name="Textfeld 8">
            <a:extLst>
              <a:ext uri="{FF2B5EF4-FFF2-40B4-BE49-F238E27FC236}">
                <a16:creationId xmlns:a16="http://schemas.microsoft.com/office/drawing/2014/main" id="{24988301-B09A-47A5-8F9F-D7776CAB115A}"/>
              </a:ext>
            </a:extLst>
          </p:cNvPr>
          <p:cNvSpPr txBox="1"/>
          <p:nvPr/>
        </p:nvSpPr>
        <p:spPr>
          <a:xfrm>
            <a:off x="1219392" y="1639219"/>
            <a:ext cx="7523545" cy="7848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de-DE" dirty="0"/>
          </a:p>
        </p:txBody>
      </p:sp>
      <p:sp>
        <p:nvSpPr>
          <p:cNvPr id="7" name="Textfeld 6">
            <a:extLst>
              <a:ext uri="{FF2B5EF4-FFF2-40B4-BE49-F238E27FC236}">
                <a16:creationId xmlns:a16="http://schemas.microsoft.com/office/drawing/2014/main" id="{1489849F-AD89-4E81-A8F4-CCE460667E8C}"/>
              </a:ext>
            </a:extLst>
          </p:cNvPr>
          <p:cNvSpPr txBox="1"/>
          <p:nvPr/>
        </p:nvSpPr>
        <p:spPr>
          <a:xfrm>
            <a:off x="4114800" y="2971800"/>
            <a:ext cx="914400" cy="914400"/>
          </a:xfrm>
          <a:prstGeom prst="rect">
            <a:avLst/>
          </a:prstGeom>
          <a:noFill/>
        </p:spPr>
        <p:txBody>
          <a:bodyPr wrap="square" rtlCol="0">
            <a:spAutoFit/>
          </a:bodyPr>
          <a:lstStyle/>
          <a:p>
            <a:endParaRPr lang="de-DE" dirty="0"/>
          </a:p>
        </p:txBody>
      </p:sp>
      <p:pic>
        <p:nvPicPr>
          <p:cNvPr id="11" name="Reflector Recording.mp4" descr="Reflector Recording.mp4">
            <a:extLst>
              <a:ext uri="{FF2B5EF4-FFF2-40B4-BE49-F238E27FC236}">
                <a16:creationId xmlns:a16="http://schemas.microsoft.com/office/drawing/2014/main" id="{E22CD2BA-F1F1-4DA2-8C51-E191FE2A7710}"/>
              </a:ext>
            </a:extLst>
          </p:cNvPr>
          <p:cNvPicPr>
            <a:picLocks/>
          </p:cNvPicPr>
          <p:nvPr>
            <a:videoFile r:link="rId2"/>
            <p:extLst>
              <p:ext uri="{DAA4B4D4-6D71-4841-9C94-3DE7FCFB9230}">
                <p14:media xmlns:p14="http://schemas.microsoft.com/office/powerpoint/2010/main" r:embed="rId1"/>
              </p:ext>
            </p:extLst>
          </p:nvPr>
        </p:nvPicPr>
        <p:blipFill rotWithShape="1">
          <a:blip r:embed="rId4"/>
          <a:srcRect t="12196" b="13938"/>
          <a:stretch/>
        </p:blipFill>
        <p:spPr>
          <a:xfrm>
            <a:off x="1487177" y="1626333"/>
            <a:ext cx="6228000" cy="4361129"/>
          </a:xfrm>
          <a:prstGeom prst="rect">
            <a:avLst/>
          </a:prstGeom>
          <a:ln w="12700">
            <a:miter lim="400000"/>
          </a:ln>
        </p:spPr>
      </p:pic>
      <p:sp>
        <p:nvSpPr>
          <p:cNvPr id="12" name="Titel 1">
            <a:extLst>
              <a:ext uri="{FF2B5EF4-FFF2-40B4-BE49-F238E27FC236}">
                <a16:creationId xmlns:a16="http://schemas.microsoft.com/office/drawing/2014/main" id="{AED06B56-DA5C-1833-6530-764C409E3162}"/>
              </a:ext>
            </a:extLst>
          </p:cNvPr>
          <p:cNvSpPr>
            <a:spLocks noGrp="1"/>
          </p:cNvSpPr>
          <p:nvPr>
            <p:ph type="title"/>
          </p:nvPr>
        </p:nvSpPr>
        <p:spPr>
          <a:xfrm>
            <a:off x="1096423" y="382774"/>
            <a:ext cx="7009509" cy="603704"/>
          </a:xfrm>
        </p:spPr>
        <p:txBody>
          <a:bodyPr anchor="ctr"/>
          <a:lstStyle/>
          <a:p>
            <a:r>
              <a:rPr lang="de-DE" dirty="0"/>
              <a:t>6. Aufgabentypen</a:t>
            </a:r>
          </a:p>
        </p:txBody>
      </p:sp>
      <p:sp>
        <p:nvSpPr>
          <p:cNvPr id="2" name="Datumsplatzhalter 3">
            <a:extLst>
              <a:ext uri="{FF2B5EF4-FFF2-40B4-BE49-F238E27FC236}">
                <a16:creationId xmlns:a16="http://schemas.microsoft.com/office/drawing/2014/main" id="{6F346A30-721D-4CDF-49E8-50AFEEE1C5C5}"/>
              </a:ext>
            </a:extLst>
          </p:cNvPr>
          <p:cNvSpPr txBox="1">
            <a:spLocks/>
          </p:cNvSpPr>
          <p:nvPr/>
        </p:nvSpPr>
        <p:spPr>
          <a:xfrm>
            <a:off x="6571744" y="5946170"/>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defRPr/>
            </a:pPr>
            <a:r>
              <a:rPr lang="de-DE" dirty="0">
                <a:solidFill>
                  <a:srgbClr val="E7E6E6">
                    <a:lumMod val="50000"/>
                  </a:srgbClr>
                </a:solidFill>
              </a:rPr>
              <a:t>Etzold (2020)</a:t>
            </a:r>
          </a:p>
        </p:txBody>
      </p:sp>
    </p:spTree>
    <p:extLst>
      <p:ext uri="{BB962C8B-B14F-4D97-AF65-F5344CB8AC3E}">
        <p14:creationId xmlns:p14="http://schemas.microsoft.com/office/powerpoint/2010/main" val="35116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3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100000">
                <p:cTn id="12" fill="hold" display="0">
                  <p:stCondLst>
                    <p:cond delay="indefinite"/>
                  </p:stCondLst>
                </p:cTn>
                <p:tgtEl>
                  <p:spTgt spid="11"/>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2AB0B55-0154-BF4F-B687-73D6D7BD26C4}"/>
              </a:ext>
            </a:extLst>
          </p:cNvPr>
          <p:cNvSpPr>
            <a:spLocks noGrp="1"/>
          </p:cNvSpPr>
          <p:nvPr>
            <p:ph type="body" sz="quarter" idx="13"/>
          </p:nvPr>
        </p:nvSpPr>
        <p:spPr>
          <a:xfrm>
            <a:off x="1219392" y="1067040"/>
            <a:ext cx="7009509" cy="445628"/>
          </a:xfrm>
        </p:spPr>
        <p:txBody>
          <a:bodyPr/>
          <a:lstStyle/>
          <a:p>
            <a:r>
              <a:rPr lang="de-DE" sz="2000" dirty="0"/>
              <a:t>AUFGABENTYP: WÜRFELNETZ EINFÄRBEN</a:t>
            </a:r>
            <a:br>
              <a:rPr lang="de-DE" sz="1600" dirty="0"/>
            </a:br>
            <a:endParaRPr lang="de-DE" sz="1600" i="1" dirty="0"/>
          </a:p>
          <a:p>
            <a:endParaRPr lang="de-DE" dirty="0"/>
          </a:p>
        </p:txBody>
      </p:sp>
      <p:sp>
        <p:nvSpPr>
          <p:cNvPr id="4" name="Inhaltsplatzhalter 3">
            <a:extLst>
              <a:ext uri="{FF2B5EF4-FFF2-40B4-BE49-F238E27FC236}">
                <a16:creationId xmlns:a16="http://schemas.microsoft.com/office/drawing/2014/main" id="{A19C9731-DB62-DE4E-85AE-D10C24088BC6}"/>
              </a:ext>
            </a:extLst>
          </p:cNvPr>
          <p:cNvSpPr>
            <a:spLocks noGrp="1"/>
          </p:cNvSpPr>
          <p:nvPr>
            <p:ph idx="1"/>
          </p:nvPr>
        </p:nvSpPr>
        <p:spPr>
          <a:xfrm>
            <a:off x="1096266" y="1685208"/>
            <a:ext cx="7419084" cy="4342849"/>
          </a:xfrm>
        </p:spPr>
        <p:txBody>
          <a:bodyPr/>
          <a:lstStyle/>
          <a:p>
            <a:pPr marL="0" indent="0">
              <a:buNone/>
            </a:pPr>
            <a:endParaRPr lang="de-DE" sz="1400" dirty="0"/>
          </a:p>
          <a:p>
            <a:pPr marL="0" indent="0">
              <a:buNone/>
            </a:pPr>
            <a:endParaRPr lang="de-DE" dirty="0"/>
          </a:p>
        </p:txBody>
      </p:sp>
      <p:sp>
        <p:nvSpPr>
          <p:cNvPr id="5" name="Datumsplatzhalter 4">
            <a:extLst>
              <a:ext uri="{FF2B5EF4-FFF2-40B4-BE49-F238E27FC236}">
                <a16:creationId xmlns:a16="http://schemas.microsoft.com/office/drawing/2014/main" id="{4BAB7E6C-74E6-1D44-BB53-6315296E1D17}"/>
              </a:ext>
            </a:extLst>
          </p:cNvPr>
          <p:cNvSpPr>
            <a:spLocks noGrp="1"/>
          </p:cNvSpPr>
          <p:nvPr>
            <p:ph type="dt" sz="half" idx="10"/>
          </p:nvPr>
        </p:nvSpPr>
        <p:spPr/>
        <p:txBody>
          <a:bodyPr/>
          <a:lstStyle/>
          <a:p>
            <a:pPr>
              <a:lnSpc>
                <a:spcPct val="150000"/>
              </a:lnSpc>
            </a:pPr>
            <a:fld id="{000CEE34-2044-5642-B412-BC2C7C7150CF}" type="datetime6">
              <a:rPr lang="de-DE" smtClean="0"/>
              <a:t>Dezember 23</a:t>
            </a:fld>
            <a:endParaRPr lang="de-DE" dirty="0"/>
          </a:p>
        </p:txBody>
      </p:sp>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53</a:t>
            </a:fld>
            <a:endParaRPr lang="de-DE" dirty="0"/>
          </a:p>
        </p:txBody>
      </p:sp>
      <p:sp>
        <p:nvSpPr>
          <p:cNvPr id="9" name="Textfeld 8">
            <a:extLst>
              <a:ext uri="{FF2B5EF4-FFF2-40B4-BE49-F238E27FC236}">
                <a16:creationId xmlns:a16="http://schemas.microsoft.com/office/drawing/2014/main" id="{24988301-B09A-47A5-8F9F-D7776CAB115A}"/>
              </a:ext>
            </a:extLst>
          </p:cNvPr>
          <p:cNvSpPr txBox="1"/>
          <p:nvPr/>
        </p:nvSpPr>
        <p:spPr>
          <a:xfrm>
            <a:off x="1219392" y="1639219"/>
            <a:ext cx="7523545" cy="7848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de-DE" dirty="0"/>
          </a:p>
        </p:txBody>
      </p:sp>
      <p:sp>
        <p:nvSpPr>
          <p:cNvPr id="7" name="Textfeld 6">
            <a:extLst>
              <a:ext uri="{FF2B5EF4-FFF2-40B4-BE49-F238E27FC236}">
                <a16:creationId xmlns:a16="http://schemas.microsoft.com/office/drawing/2014/main" id="{1489849F-AD89-4E81-A8F4-CCE460667E8C}"/>
              </a:ext>
            </a:extLst>
          </p:cNvPr>
          <p:cNvSpPr txBox="1"/>
          <p:nvPr/>
        </p:nvSpPr>
        <p:spPr>
          <a:xfrm>
            <a:off x="4114800" y="2971800"/>
            <a:ext cx="914400" cy="914400"/>
          </a:xfrm>
          <a:prstGeom prst="rect">
            <a:avLst/>
          </a:prstGeom>
          <a:noFill/>
        </p:spPr>
        <p:txBody>
          <a:bodyPr wrap="square" rtlCol="0">
            <a:spAutoFit/>
          </a:bodyPr>
          <a:lstStyle/>
          <a:p>
            <a:endParaRPr lang="de-DE" dirty="0"/>
          </a:p>
        </p:txBody>
      </p:sp>
      <p:pic>
        <p:nvPicPr>
          <p:cNvPr id="12" name="Reflector Recording.mp4" descr="Reflector Recording.mp4">
            <a:extLst>
              <a:ext uri="{FF2B5EF4-FFF2-40B4-BE49-F238E27FC236}">
                <a16:creationId xmlns:a16="http://schemas.microsoft.com/office/drawing/2014/main" id="{8E4090AE-6CF8-48B6-8BBA-62F088D078E8}"/>
              </a:ext>
            </a:extLst>
          </p:cNvPr>
          <p:cNvPicPr>
            <a:picLocks/>
          </p:cNvPicPr>
          <p:nvPr>
            <a:videoFile r:link="rId2"/>
            <p:extLst>
              <p:ext uri="{DAA4B4D4-6D71-4841-9C94-3DE7FCFB9230}">
                <p14:media xmlns:p14="http://schemas.microsoft.com/office/powerpoint/2010/main" r:embed="rId1"/>
              </p:ext>
            </p:extLst>
          </p:nvPr>
        </p:nvPicPr>
        <p:blipFill rotWithShape="1">
          <a:blip r:embed="rId4"/>
          <a:srcRect t="12815" b="13636"/>
          <a:stretch/>
        </p:blipFill>
        <p:spPr>
          <a:xfrm>
            <a:off x="1469177" y="1714775"/>
            <a:ext cx="6264000" cy="4342849"/>
          </a:xfrm>
          <a:prstGeom prst="rect">
            <a:avLst/>
          </a:prstGeom>
          <a:ln w="12700">
            <a:miter lim="400000"/>
          </a:ln>
        </p:spPr>
      </p:pic>
      <p:sp>
        <p:nvSpPr>
          <p:cNvPr id="11" name="Titel 1">
            <a:extLst>
              <a:ext uri="{FF2B5EF4-FFF2-40B4-BE49-F238E27FC236}">
                <a16:creationId xmlns:a16="http://schemas.microsoft.com/office/drawing/2014/main" id="{E7EBAC17-7FC9-91D3-4E1C-0E48D23C8981}"/>
              </a:ext>
            </a:extLst>
          </p:cNvPr>
          <p:cNvSpPr>
            <a:spLocks noGrp="1"/>
          </p:cNvSpPr>
          <p:nvPr>
            <p:ph type="title"/>
          </p:nvPr>
        </p:nvSpPr>
        <p:spPr>
          <a:xfrm>
            <a:off x="1096423" y="382774"/>
            <a:ext cx="7009509" cy="603704"/>
          </a:xfrm>
        </p:spPr>
        <p:txBody>
          <a:bodyPr anchor="ctr"/>
          <a:lstStyle/>
          <a:p>
            <a:r>
              <a:rPr lang="de-DE" dirty="0"/>
              <a:t>6. Aufgabentypen</a:t>
            </a:r>
          </a:p>
        </p:txBody>
      </p:sp>
      <p:sp>
        <p:nvSpPr>
          <p:cNvPr id="2" name="Datumsplatzhalter 3">
            <a:extLst>
              <a:ext uri="{FF2B5EF4-FFF2-40B4-BE49-F238E27FC236}">
                <a16:creationId xmlns:a16="http://schemas.microsoft.com/office/drawing/2014/main" id="{EAEDCD25-E787-3B98-FB32-987A22554A32}"/>
              </a:ext>
            </a:extLst>
          </p:cNvPr>
          <p:cNvSpPr txBox="1">
            <a:spLocks/>
          </p:cNvSpPr>
          <p:nvPr/>
        </p:nvSpPr>
        <p:spPr>
          <a:xfrm>
            <a:off x="6457950" y="5945473"/>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defRPr/>
            </a:pPr>
            <a:r>
              <a:rPr lang="de-DE" dirty="0">
                <a:solidFill>
                  <a:srgbClr val="E7E6E6">
                    <a:lumMod val="50000"/>
                  </a:srgbClr>
                </a:solidFill>
              </a:rPr>
              <a:t>Etzold (2020)</a:t>
            </a:r>
          </a:p>
        </p:txBody>
      </p:sp>
    </p:spTree>
    <p:extLst>
      <p:ext uri="{BB962C8B-B14F-4D97-AF65-F5344CB8AC3E}">
        <p14:creationId xmlns:p14="http://schemas.microsoft.com/office/powerpoint/2010/main" val="165567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6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100000">
                <p:cTn id="12" fill="hold" display="0">
                  <p:stCondLst>
                    <p:cond delay="indefinite"/>
                  </p:stCondLst>
                </p:cTn>
                <p:tgtEl>
                  <p:spTgt spid="1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6314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92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42134"/>
            <a:ext cx="7009509" cy="603704"/>
          </a:xfrm>
        </p:spPr>
        <p:txBody>
          <a:bodyPr anchor="ctr"/>
          <a:lstStyle/>
          <a:p>
            <a:r>
              <a:rPr lang="de-DE" dirty="0"/>
              <a:t>Literaturverzeichnis</a:t>
            </a:r>
          </a:p>
        </p:txBody>
      </p:sp>
      <p:sp>
        <p:nvSpPr>
          <p:cNvPr id="3" name="Textplatzhalter 2">
            <a:extLst>
              <a:ext uri="{FF2B5EF4-FFF2-40B4-BE49-F238E27FC236}">
                <a16:creationId xmlns:a16="http://schemas.microsoft.com/office/drawing/2014/main" id="{38CF3862-A4EC-9246-9E41-80086F30882B}"/>
              </a:ext>
            </a:extLst>
          </p:cNvPr>
          <p:cNvSpPr>
            <a:spLocks noGrp="1"/>
          </p:cNvSpPr>
          <p:nvPr>
            <p:ph type="body" sz="quarter" idx="13"/>
          </p:nvPr>
        </p:nvSpPr>
        <p:spPr>
          <a:xfrm>
            <a:off x="399858" y="1193800"/>
            <a:ext cx="8344284" cy="4831080"/>
          </a:xfrm>
          <a:ln>
            <a:solidFill>
              <a:schemeClr val="bg1"/>
            </a:solidFill>
          </a:ln>
        </p:spPr>
        <p:txBody>
          <a:bodyPr/>
          <a:lstStyle/>
          <a:p>
            <a:pPr marL="171450" indent="-171450">
              <a:lnSpc>
                <a:spcPct val="100000"/>
              </a:lnSpc>
              <a:buFont typeface="Arial" panose="020B0604020202020204" pitchFamily="34" charset="0"/>
              <a:buChar char="•"/>
            </a:pPr>
            <a:r>
              <a:rPr lang="de-DE" sz="1200" dirty="0" err="1">
                <a:solidFill>
                  <a:schemeClr val="tx1"/>
                </a:solidFill>
              </a:rPr>
              <a:t>Besuden</a:t>
            </a:r>
            <a:r>
              <a:rPr lang="de-DE" sz="1200" dirty="0">
                <a:solidFill>
                  <a:schemeClr val="tx1"/>
                </a:solidFill>
              </a:rPr>
              <a:t>, H. (1980). </a:t>
            </a:r>
            <a:r>
              <a:rPr lang="de-DE" sz="1200" i="1" dirty="0">
                <a:solidFill>
                  <a:schemeClr val="tx1"/>
                </a:solidFill>
              </a:rPr>
              <a:t>Motivation und operatives Prinzip im Geometrieunterricht der Sek I</a:t>
            </a:r>
            <a:r>
              <a:rPr lang="de-DE" sz="1200" dirty="0">
                <a:solidFill>
                  <a:schemeClr val="tx1"/>
                </a:solidFill>
              </a:rPr>
              <a:t>. In: Beiträge zum Mathematikunterricht. Schroedel. </a:t>
            </a:r>
          </a:p>
          <a:p>
            <a:pPr marL="171450" indent="-171450">
              <a:lnSpc>
                <a:spcPct val="100000"/>
              </a:lnSpc>
              <a:buFont typeface="Arial" panose="020B0604020202020204" pitchFamily="34" charset="0"/>
              <a:buChar char="•"/>
            </a:pPr>
            <a:r>
              <a:rPr lang="de-DE" sz="1200" dirty="0">
                <a:solidFill>
                  <a:schemeClr val="tx1"/>
                </a:solidFill>
              </a:rPr>
              <a:t>Bönig, D., &amp; Thöne, B. (2018). Die Klötzchen-App im Mathematikunterricht der Grundschule – Potentiale und Einsatzmöglichkeiten. In S. </a:t>
            </a:r>
            <a:r>
              <a:rPr lang="de-DE" sz="1200" dirty="0" err="1">
                <a:solidFill>
                  <a:schemeClr val="tx1"/>
                </a:solidFill>
              </a:rPr>
              <a:t>Ladel</a:t>
            </a:r>
            <a:r>
              <a:rPr lang="de-DE" sz="1200" dirty="0">
                <a:solidFill>
                  <a:schemeClr val="tx1"/>
                </a:solidFill>
              </a:rPr>
              <a:t>, U. </a:t>
            </a:r>
            <a:r>
              <a:rPr lang="de-DE" sz="1200" dirty="0" err="1">
                <a:solidFill>
                  <a:schemeClr val="tx1"/>
                </a:solidFill>
              </a:rPr>
              <a:t>Kortenkamp</a:t>
            </a:r>
            <a:r>
              <a:rPr lang="de-DE" sz="1200" dirty="0">
                <a:solidFill>
                  <a:schemeClr val="tx1"/>
                </a:solidFill>
              </a:rPr>
              <a:t>, &amp; H. Etzold (Hrsg.), Mathematik mit digitalen Medien – konkret. Ein Handbuch für Lehrpersonen der Primarstufe (S. 7–28). WTM-Verlag Münster. </a:t>
            </a:r>
          </a:p>
          <a:p>
            <a:pPr marL="171450" indent="-171450">
              <a:lnSpc>
                <a:spcPct val="100000"/>
              </a:lnSpc>
              <a:buFont typeface="Arial" panose="020B0604020202020204" pitchFamily="34" charset="0"/>
              <a:buChar char="•"/>
            </a:pPr>
            <a:r>
              <a:rPr lang="de-DE" sz="1200" dirty="0">
                <a:solidFill>
                  <a:schemeClr val="tx1"/>
                </a:solidFill>
                <a:latin typeface="Arial" charset="0"/>
                <a:ea typeface="Arial" charset="0"/>
              </a:rPr>
              <a:t>Franke, M. (2000). </a:t>
            </a:r>
            <a:r>
              <a:rPr lang="de-DE" sz="1200" i="1" dirty="0">
                <a:solidFill>
                  <a:schemeClr val="tx1"/>
                </a:solidFill>
                <a:latin typeface="Arial" charset="0"/>
                <a:ea typeface="Arial" charset="0"/>
              </a:rPr>
              <a:t>Didaktik der Geometrie in der Grundschule</a:t>
            </a:r>
            <a:r>
              <a:rPr lang="de-DE" sz="1200" dirty="0">
                <a:solidFill>
                  <a:schemeClr val="tx1"/>
                </a:solidFill>
                <a:latin typeface="Arial" charset="0"/>
                <a:ea typeface="Arial" charset="0"/>
              </a:rPr>
              <a:t>. Spektrum Akademischer Verlag. </a:t>
            </a:r>
          </a:p>
          <a:p>
            <a:pPr marL="171450" indent="-171450">
              <a:lnSpc>
                <a:spcPct val="100000"/>
              </a:lnSpc>
              <a:buFont typeface="Arial" panose="020B0604020202020204" pitchFamily="34" charset="0"/>
              <a:buChar char="•"/>
            </a:pPr>
            <a:r>
              <a:rPr lang="de-DE" sz="1200" dirty="0">
                <a:solidFill>
                  <a:schemeClr val="tx1"/>
                </a:solidFill>
                <a:latin typeface="Arial" charset="0"/>
                <a:ea typeface="Arial" charset="0"/>
              </a:rPr>
              <a:t>Maier, P. (1999). </a:t>
            </a:r>
            <a:r>
              <a:rPr lang="de-DE" sz="1200" i="1" dirty="0">
                <a:solidFill>
                  <a:schemeClr val="tx1"/>
                </a:solidFill>
                <a:latin typeface="Arial" charset="0"/>
                <a:ea typeface="Arial" charset="0"/>
              </a:rPr>
              <a:t>Räumliches Vorstellungsvermögen – Ein theoretischer Abriss des Phänomens räumliches Vorstellungsvermögen</a:t>
            </a:r>
            <a:r>
              <a:rPr lang="de-DE" sz="1200" dirty="0">
                <a:solidFill>
                  <a:schemeClr val="tx1"/>
                </a:solidFill>
                <a:latin typeface="Arial" charset="0"/>
                <a:ea typeface="Arial" charset="0"/>
              </a:rPr>
              <a:t>. Auer Verlag. </a:t>
            </a:r>
          </a:p>
          <a:p>
            <a:pPr marL="171450" indent="-171450">
              <a:lnSpc>
                <a:spcPct val="100000"/>
              </a:lnSpc>
              <a:buFont typeface="Arial" panose="020B0604020202020204" pitchFamily="34" charset="0"/>
              <a:buChar char="•"/>
            </a:pPr>
            <a:r>
              <a:rPr lang="de-DE" sz="1200" dirty="0">
                <a:solidFill>
                  <a:schemeClr val="tx1"/>
                </a:solidFill>
              </a:rPr>
              <a:t>PIKAS (o.J.). </a:t>
            </a:r>
            <a:r>
              <a:rPr lang="de-DE" sz="1200" i="1" dirty="0">
                <a:solidFill>
                  <a:schemeClr val="tx1"/>
                </a:solidFill>
              </a:rPr>
              <a:t>Unterricht. Raum und Form. </a:t>
            </a:r>
            <a:r>
              <a:rPr lang="de-DE" sz="1200" b="0" i="0" u="none" strike="noStrike" dirty="0">
                <a:solidFill>
                  <a:srgbClr val="327D87"/>
                </a:solidFill>
                <a:effectLst/>
                <a:hlinkClick r:id="rId2"/>
              </a:rPr>
              <a:t>https://pikas.dzlm.de/node/1541</a:t>
            </a:r>
            <a:endParaRPr lang="de-DE" sz="1200" dirty="0">
              <a:solidFill>
                <a:schemeClr val="tx1"/>
              </a:solidFill>
            </a:endParaRPr>
          </a:p>
          <a:p>
            <a:pPr marL="171450" indent="-171450">
              <a:lnSpc>
                <a:spcPct val="100000"/>
              </a:lnSpc>
              <a:buFont typeface="Arial" panose="020B0604020202020204" pitchFamily="34" charset="0"/>
              <a:buChar char="•"/>
            </a:pPr>
            <a:r>
              <a:rPr lang="de-DE" sz="1200" dirty="0">
                <a:solidFill>
                  <a:schemeClr val="tx1"/>
                </a:solidFill>
              </a:rPr>
              <a:t>PIKAS </a:t>
            </a:r>
            <a:r>
              <a:rPr lang="de-DE" sz="1200" dirty="0" err="1">
                <a:solidFill>
                  <a:schemeClr val="tx1"/>
                </a:solidFill>
              </a:rPr>
              <a:t>digi</a:t>
            </a:r>
            <a:r>
              <a:rPr lang="de-DE" sz="1200" dirty="0">
                <a:solidFill>
                  <a:schemeClr val="tx1"/>
                </a:solidFill>
              </a:rPr>
              <a:t> (o.J.). </a:t>
            </a:r>
            <a:r>
              <a:rPr lang="de-DE" sz="1200" i="1" dirty="0">
                <a:solidFill>
                  <a:schemeClr val="tx1"/>
                </a:solidFill>
              </a:rPr>
              <a:t>Unterricht. Raum und Form</a:t>
            </a:r>
            <a:r>
              <a:rPr lang="de-DE" sz="1200" dirty="0">
                <a:solidFill>
                  <a:schemeClr val="tx1"/>
                </a:solidFill>
              </a:rPr>
              <a:t>. </a:t>
            </a:r>
            <a:r>
              <a:rPr lang="de-DE" sz="1200" b="0" i="0" u="none" strike="noStrike" dirty="0">
                <a:solidFill>
                  <a:srgbClr val="327D87"/>
                </a:solidFill>
                <a:effectLst/>
                <a:hlinkClick r:id="rId3"/>
              </a:rPr>
              <a:t>https://pikas-digi.dzlm.de/node/115</a:t>
            </a:r>
            <a:r>
              <a:rPr lang="de-DE" sz="1200" b="0" i="0" u="none" strike="noStrike" dirty="0">
                <a:solidFill>
                  <a:srgbClr val="327D87"/>
                </a:solidFill>
                <a:effectLst/>
              </a:rPr>
              <a:t> </a:t>
            </a:r>
          </a:p>
          <a:p>
            <a:pPr marL="171450" indent="-171450">
              <a:lnSpc>
                <a:spcPct val="100000"/>
              </a:lnSpc>
              <a:buFont typeface="Arial" panose="020B0604020202020204" pitchFamily="34" charset="0"/>
              <a:buChar char="•"/>
            </a:pPr>
            <a:r>
              <a:rPr lang="de-DE" sz="1200" dirty="0">
                <a:solidFill>
                  <a:schemeClr val="tx1"/>
                </a:solidFill>
              </a:rPr>
              <a:t>PIKAS kompakt (o.J.). </a:t>
            </a:r>
            <a:r>
              <a:rPr lang="de-DE" sz="1200" i="1" dirty="0">
                <a:solidFill>
                  <a:schemeClr val="tx1"/>
                </a:solidFill>
              </a:rPr>
              <a:t>Raumvorstellung Würfelgebäude. </a:t>
            </a:r>
            <a:r>
              <a:rPr lang="de-DE" sz="1200" b="0" i="0" u="none" strike="noStrike" dirty="0">
                <a:solidFill>
                  <a:srgbClr val="327D87"/>
                </a:solidFill>
                <a:effectLst/>
                <a:hlinkClick r:id="rId4"/>
              </a:rPr>
              <a:t>https://pikas-kompakt.dzlm.de/node/38</a:t>
            </a:r>
            <a:r>
              <a:rPr lang="de-DE" sz="1200" b="0" i="0" u="none" strike="noStrike" dirty="0">
                <a:solidFill>
                  <a:srgbClr val="327D87"/>
                </a:solidFill>
                <a:effectLst/>
              </a:rPr>
              <a:t> </a:t>
            </a:r>
          </a:p>
          <a:p>
            <a:pPr marL="171450" indent="-171450">
              <a:lnSpc>
                <a:spcPct val="100000"/>
              </a:lnSpc>
              <a:buFont typeface="Arial" panose="020B0604020202020204" pitchFamily="34" charset="0"/>
              <a:buChar char="•"/>
            </a:pPr>
            <a:r>
              <a:rPr lang="de-DE" sz="1200" dirty="0" err="1">
                <a:solidFill>
                  <a:schemeClr val="tx1"/>
                </a:solidFill>
              </a:rPr>
              <a:t>Primakom</a:t>
            </a:r>
            <a:r>
              <a:rPr lang="de-DE" sz="1200" dirty="0">
                <a:solidFill>
                  <a:schemeClr val="tx1"/>
                </a:solidFill>
              </a:rPr>
              <a:t> (o.J.). </a:t>
            </a:r>
            <a:r>
              <a:rPr lang="de-DE" sz="1200" i="1" dirty="0">
                <a:solidFill>
                  <a:schemeClr val="tx1"/>
                </a:solidFill>
              </a:rPr>
              <a:t>Raum und Form. </a:t>
            </a:r>
            <a:r>
              <a:rPr lang="de-DE" sz="1200" b="0" i="0" u="none" strike="noStrike" dirty="0">
                <a:solidFill>
                  <a:srgbClr val="327D87"/>
                </a:solidFill>
                <a:effectLst/>
                <a:hlinkClick r:id="rId5"/>
              </a:rPr>
              <a:t>https://primakom.dzlm.de/node/342</a:t>
            </a:r>
            <a:endParaRPr lang="de-DE" sz="1200" b="0" i="0" u="none" strike="noStrike" dirty="0">
              <a:solidFill>
                <a:srgbClr val="327D87"/>
              </a:solidFill>
              <a:effectLst/>
            </a:endParaRPr>
          </a:p>
          <a:p>
            <a:pPr marL="171450" indent="-171450">
              <a:lnSpc>
                <a:spcPct val="100000"/>
              </a:lnSpc>
              <a:buFont typeface="Arial" panose="020B0604020202020204" pitchFamily="34" charset="0"/>
              <a:buChar char="•"/>
            </a:pPr>
            <a:r>
              <a:rPr lang="de-DE" sz="1200" dirty="0">
                <a:solidFill>
                  <a:schemeClr val="tx1"/>
                </a:solidFill>
              </a:rPr>
              <a:t>Radatz, H., &amp; </a:t>
            </a:r>
            <a:r>
              <a:rPr lang="de-DE" sz="1200" dirty="0" err="1">
                <a:solidFill>
                  <a:schemeClr val="tx1"/>
                </a:solidFill>
              </a:rPr>
              <a:t>Rickmeyer</a:t>
            </a:r>
            <a:r>
              <a:rPr lang="de-DE" sz="1200" dirty="0">
                <a:solidFill>
                  <a:schemeClr val="tx1"/>
                </a:solidFill>
              </a:rPr>
              <a:t>, K. (1992). </a:t>
            </a:r>
            <a:r>
              <a:rPr lang="de-DE" sz="1200" i="1" dirty="0">
                <a:solidFill>
                  <a:schemeClr val="tx1"/>
                </a:solidFill>
              </a:rPr>
              <a:t>Handbuch für den Geometrieunterricht an Grundschulen</a:t>
            </a:r>
            <a:r>
              <a:rPr lang="de-DE" sz="1200" dirty="0">
                <a:solidFill>
                  <a:schemeClr val="tx1"/>
                </a:solidFill>
              </a:rPr>
              <a:t>. Schroedel.</a:t>
            </a:r>
          </a:p>
          <a:p>
            <a:pPr marL="171450" indent="-171450">
              <a:lnSpc>
                <a:spcPct val="100000"/>
              </a:lnSpc>
              <a:buFont typeface="Arial" panose="020B0604020202020204" pitchFamily="34" charset="0"/>
              <a:buChar char="•"/>
            </a:pPr>
            <a:r>
              <a:rPr lang="de-DE" sz="1200" dirty="0">
                <a:solidFill>
                  <a:schemeClr val="tx1"/>
                </a:solidFill>
              </a:rPr>
              <a:t>Schreiber, C. &amp; Klose, R. (2017). Audio-Podcasts zum Darstellen und Kommunizieren. In Chr. Schreiber, R. Rink &amp; S. </a:t>
            </a:r>
            <a:r>
              <a:rPr lang="de-DE" sz="1200" dirty="0" err="1">
                <a:solidFill>
                  <a:schemeClr val="tx1"/>
                </a:solidFill>
              </a:rPr>
              <a:t>Ladel</a:t>
            </a:r>
            <a:r>
              <a:rPr lang="de-DE" sz="1200" dirty="0">
                <a:solidFill>
                  <a:schemeClr val="tx1"/>
                </a:solidFill>
              </a:rPr>
              <a:t> (Hrsg.), </a:t>
            </a:r>
            <a:r>
              <a:rPr lang="de-DE" sz="1200" i="1" dirty="0">
                <a:solidFill>
                  <a:schemeClr val="tx1"/>
                </a:solidFill>
              </a:rPr>
              <a:t>Digitale Medien im Mathematikunterricht der Primarstufe – Ein Handbuch für die Lehrerausbildung</a:t>
            </a:r>
            <a:r>
              <a:rPr lang="de-DE" sz="1200" dirty="0">
                <a:solidFill>
                  <a:schemeClr val="tx1"/>
                </a:solidFill>
              </a:rPr>
              <a:t>. (S. 63-88). WTM-Verlag Münster.</a:t>
            </a:r>
          </a:p>
          <a:p>
            <a:pPr marL="171450" indent="-171450">
              <a:lnSpc>
                <a:spcPct val="100000"/>
              </a:lnSpc>
              <a:buFont typeface="Arial" panose="020B0604020202020204" pitchFamily="34" charset="0"/>
              <a:buChar char="•"/>
            </a:pPr>
            <a:r>
              <a:rPr lang="de-DE" sz="1200" dirty="0">
                <a:solidFill>
                  <a:schemeClr val="tx1"/>
                </a:solidFill>
              </a:rPr>
              <a:t>Selter, C., &amp; </a:t>
            </a:r>
            <a:r>
              <a:rPr lang="de-DE" sz="1200" dirty="0" err="1">
                <a:solidFill>
                  <a:schemeClr val="tx1"/>
                </a:solidFill>
              </a:rPr>
              <a:t>Zannetin</a:t>
            </a:r>
            <a:r>
              <a:rPr lang="de-DE" sz="1200" dirty="0">
                <a:solidFill>
                  <a:schemeClr val="tx1"/>
                </a:solidFill>
              </a:rPr>
              <a:t>, E. (2018). </a:t>
            </a:r>
            <a:r>
              <a:rPr lang="de-DE" sz="1200" i="1" dirty="0">
                <a:solidFill>
                  <a:schemeClr val="tx1"/>
                </a:solidFill>
              </a:rPr>
              <a:t>Mathematik unterrichten in der Grundschule</a:t>
            </a:r>
            <a:r>
              <a:rPr lang="de-DE" sz="1200" dirty="0">
                <a:solidFill>
                  <a:schemeClr val="tx1"/>
                </a:solidFill>
              </a:rPr>
              <a:t>. Kallmeyer.</a:t>
            </a:r>
          </a:p>
          <a:p>
            <a:pPr marL="171450" indent="-171450">
              <a:lnSpc>
                <a:spcPct val="100000"/>
              </a:lnSpc>
              <a:buFont typeface="Arial" panose="020B0604020202020204" pitchFamily="34" charset="0"/>
              <a:buChar char="•"/>
            </a:pPr>
            <a:endParaRPr lang="de-DE" sz="1200" dirty="0">
              <a:solidFill>
                <a:schemeClr val="tx1"/>
              </a:solidFill>
            </a:endParaRPr>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000CEE34-2044-5642-B412-BC2C7C7150CF}"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Dezember 23</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50000"/>
                </a:lnSpc>
                <a:spcBef>
                  <a:spcPts val="0"/>
                </a:spcBef>
                <a:spcAft>
                  <a:spcPts val="0"/>
                </a:spcAft>
                <a:buClrTx/>
                <a:buSzTx/>
                <a:buFontTx/>
                <a:buNone/>
                <a:tabLst/>
                <a:defRPr/>
              </a:pPr>
              <a:t>57</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52455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Verwendetes Material</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208910" y="1688872"/>
            <a:ext cx="6363465" cy="4649857"/>
          </a:xfrm>
        </p:spPr>
        <p:txBody>
          <a:bodyPr/>
          <a:lstStyle/>
          <a:p>
            <a:pPr>
              <a:lnSpc>
                <a:spcPct val="100000"/>
              </a:lnSpc>
            </a:pPr>
            <a:r>
              <a:rPr lang="de-DE" sz="1400" dirty="0"/>
              <a:t>Etzold, Heiko. (2020). </a:t>
            </a:r>
            <a:r>
              <a:rPr lang="de-DE" sz="1400" i="1" dirty="0"/>
              <a:t>Klipp Klapp </a:t>
            </a:r>
            <a:r>
              <a:rPr lang="de-DE" sz="1400" dirty="0"/>
              <a:t>[Mobile </a:t>
            </a:r>
            <a:r>
              <a:rPr lang="de-DE" sz="1400" dirty="0" err="1"/>
              <a:t>app</a:t>
            </a:r>
            <a:r>
              <a:rPr lang="de-DE" sz="1400" dirty="0"/>
              <a:t>]. </a:t>
            </a:r>
            <a:r>
              <a:rPr lang="de-DE" sz="1400" dirty="0" err="1"/>
              <a:t>AppStore</a:t>
            </a:r>
            <a:r>
              <a:rPr lang="de-DE" sz="1400" dirty="0"/>
              <a:t>. </a:t>
            </a:r>
          </a:p>
          <a:p>
            <a:pPr marL="0" indent="0">
              <a:lnSpc>
                <a:spcPct val="100000"/>
              </a:lnSpc>
              <a:spcBef>
                <a:spcPts val="0"/>
              </a:spcBef>
              <a:buNone/>
            </a:pPr>
            <a:r>
              <a:rPr lang="de-DE" sz="1400" dirty="0"/>
              <a:t>      </a:t>
            </a:r>
            <a:r>
              <a:rPr lang="de-DE" sz="1400" dirty="0">
                <a:hlinkClick r:id="rId3"/>
              </a:rPr>
              <a:t>https://apps.apple.com/de/app/klipp-klapp/id1157365733</a:t>
            </a:r>
            <a:endParaRPr lang="de-DE" sz="1400" dirty="0"/>
          </a:p>
          <a:p>
            <a:pPr>
              <a:lnSpc>
                <a:spcPct val="100000"/>
              </a:lnSpc>
            </a:pPr>
            <a:r>
              <a:rPr lang="de-DE" sz="1400" dirty="0"/>
              <a:t>Etzold, Heiko. (2022). </a:t>
            </a:r>
            <a:r>
              <a:rPr lang="de-DE" sz="1400" i="1" dirty="0"/>
              <a:t>Klötzchen</a:t>
            </a:r>
            <a:r>
              <a:rPr lang="de-DE" sz="1400" dirty="0"/>
              <a:t> [Mobile </a:t>
            </a:r>
            <a:r>
              <a:rPr lang="de-DE" sz="1400" dirty="0" err="1"/>
              <a:t>app</a:t>
            </a:r>
            <a:r>
              <a:rPr lang="de-DE" sz="1400" dirty="0"/>
              <a:t>]. </a:t>
            </a:r>
            <a:r>
              <a:rPr lang="de-DE" sz="1400" dirty="0" err="1"/>
              <a:t>AppStore</a:t>
            </a:r>
            <a:r>
              <a:rPr lang="de-DE" sz="1400" dirty="0"/>
              <a:t>. </a:t>
            </a:r>
            <a:r>
              <a:rPr lang="de-DE" sz="1400" dirty="0">
                <a:hlinkClick r:id="rId4"/>
              </a:rPr>
              <a:t>https://apps.apple.com/de/app/klötzchen/id1027746349</a:t>
            </a:r>
            <a:endParaRPr lang="de-DE" sz="1400" dirty="0"/>
          </a:p>
          <a:p>
            <a:pPr marL="0" indent="0">
              <a:lnSpc>
                <a:spcPct val="100000"/>
              </a:lnSpc>
              <a:spcBef>
                <a:spcPts val="0"/>
              </a:spcBef>
              <a:buNone/>
            </a:pPr>
            <a:endParaRPr lang="de-DE" sz="1400" dirty="0"/>
          </a:p>
          <a:p>
            <a:pPr>
              <a:lnSpc>
                <a:spcPct val="100000"/>
              </a:lnSpc>
              <a:spcBef>
                <a:spcPts val="0"/>
              </a:spcBef>
            </a:pPr>
            <a:endParaRPr lang="de-DE" sz="1400" dirty="0"/>
          </a:p>
          <a:p>
            <a:pPr>
              <a:lnSpc>
                <a:spcPct val="100000"/>
              </a:lnSpc>
            </a:pPr>
            <a:endParaRPr lang="de-DE" sz="1400"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58</a:t>
            </a:fld>
            <a:endParaRPr lang="de-DE" dirty="0"/>
          </a:p>
        </p:txBody>
      </p:sp>
      <p:sp>
        <p:nvSpPr>
          <p:cNvPr id="8" name="Textplatzhalter 7">
            <a:extLst>
              <a:ext uri="{FF2B5EF4-FFF2-40B4-BE49-F238E27FC236}">
                <a16:creationId xmlns:a16="http://schemas.microsoft.com/office/drawing/2014/main" id="{6A303FEB-A44C-6964-4937-4EA7FC253B88}"/>
              </a:ext>
            </a:extLst>
          </p:cNvPr>
          <p:cNvSpPr>
            <a:spLocks noGrp="1"/>
          </p:cNvSpPr>
          <p:nvPr>
            <p:ph type="body" sz="quarter" idx="13"/>
          </p:nvPr>
        </p:nvSpPr>
        <p:spPr/>
        <p:txBody>
          <a:bodyPr/>
          <a:lstStyle/>
          <a:p>
            <a:r>
              <a:rPr lang="de-DE" dirty="0"/>
              <a:t>Apps</a:t>
            </a:r>
          </a:p>
        </p:txBody>
      </p:sp>
    </p:spTree>
    <p:extLst>
      <p:ext uri="{BB962C8B-B14F-4D97-AF65-F5344CB8AC3E}">
        <p14:creationId xmlns:p14="http://schemas.microsoft.com/office/powerpoint/2010/main" val="1809013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F04178-B7C7-7C71-DCE9-8A1F66C196F8}"/>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E6B9DCCC-4555-A5D6-CA43-B22EA0A6BEB0}"/>
              </a:ext>
            </a:extLst>
          </p:cNvPr>
          <p:cNvSpPr>
            <a:spLocks noGrp="1"/>
          </p:cNvSpPr>
          <p:nvPr>
            <p:ph type="dt" sz="half" idx="10"/>
          </p:nvPr>
        </p:nvSpPr>
        <p:spPr/>
        <p:txBody>
          <a:bodyPr/>
          <a:lstStyle/>
          <a:p>
            <a:pPr>
              <a:lnSpc>
                <a:spcPct val="150000"/>
              </a:lnSpc>
            </a:pPr>
            <a:r>
              <a:rPr lang="de-DE" dirty="0"/>
              <a:t>Dezember 23</a:t>
            </a:r>
          </a:p>
        </p:txBody>
      </p:sp>
      <p:sp>
        <p:nvSpPr>
          <p:cNvPr id="4" name="Foliennummernplatzhalter 3">
            <a:extLst>
              <a:ext uri="{FF2B5EF4-FFF2-40B4-BE49-F238E27FC236}">
                <a16:creationId xmlns:a16="http://schemas.microsoft.com/office/drawing/2014/main" id="{37DF40EC-9D26-4969-40DF-37F74B3D5467}"/>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5" name="Textplatzhalter 7">
            <a:extLst>
              <a:ext uri="{FF2B5EF4-FFF2-40B4-BE49-F238E27FC236}">
                <a16:creationId xmlns:a16="http://schemas.microsoft.com/office/drawing/2014/main" id="{76D43856-E440-3E84-1A95-2872C64360E0}"/>
              </a:ext>
            </a:extLst>
          </p:cNvPr>
          <p:cNvSpPr>
            <a:spLocks noGrp="1"/>
          </p:cNvSpPr>
          <p:nvPr>
            <p:ph type="body" sz="quarter" idx="13"/>
          </p:nvPr>
        </p:nvSpPr>
        <p:spPr>
          <a:xfrm>
            <a:off x="1096266" y="1194030"/>
            <a:ext cx="7009509" cy="445628"/>
          </a:xfrm>
        </p:spPr>
        <p:txBody>
          <a:bodyPr/>
          <a:lstStyle/>
          <a:p>
            <a:r>
              <a:rPr lang="de-DE" dirty="0"/>
              <a:t>AUFBAU DES MODULS</a:t>
            </a:r>
          </a:p>
        </p:txBody>
      </p:sp>
      <p:sp>
        <p:nvSpPr>
          <p:cNvPr id="6" name="Inhaltsplatzhalter 5">
            <a:extLst>
              <a:ext uri="{FF2B5EF4-FFF2-40B4-BE49-F238E27FC236}">
                <a16:creationId xmlns:a16="http://schemas.microsoft.com/office/drawing/2014/main" id="{480B0838-1A60-B600-8E30-1F08D3C85754}"/>
              </a:ext>
            </a:extLst>
          </p:cNvPr>
          <p:cNvSpPr>
            <a:spLocks noGrp="1"/>
          </p:cNvSpPr>
          <p:nvPr>
            <p:ph idx="1"/>
          </p:nvPr>
        </p:nvSpPr>
        <p:spPr>
          <a:xfrm>
            <a:off x="1096423" y="1639658"/>
            <a:ext cx="7520039" cy="4713137"/>
          </a:xfrm>
        </p:spPr>
        <p:txBody>
          <a:bodyPr/>
          <a:lstStyle/>
          <a:p>
            <a:pPr>
              <a:lnSpc>
                <a:spcPct val="100000"/>
              </a:lnSpc>
              <a:spcBef>
                <a:spcPts val="600"/>
              </a:spcBef>
            </a:pPr>
            <a:r>
              <a:rPr kumimoji="0" lang="de-DE" sz="1400" b="0" i="0" u="none" strike="noStrike" kern="1200" cap="none" spc="0" normalizeH="0" baseline="0" noProof="0" dirty="0">
                <a:ln>
                  <a:noFill/>
                </a:ln>
                <a:solidFill>
                  <a:prstClr val="black"/>
                </a:solidFill>
                <a:effectLst/>
                <a:uLnTx/>
                <a:uFillTx/>
                <a:latin typeface=""/>
                <a:ea typeface="+mn-ea"/>
                <a:cs typeface="Arial" panose="020B0604020202020204" pitchFamily="34" charset="0"/>
              </a:rPr>
              <a:t>Dieses Modul soll Einblicke geben, wie Apps oder online Anwendung den Geometrieunterricht und insbesondere die Entwicklung des räumlichen Vorstellungsvermögens fördern können. Dabei werden in diesem Modul die 3 Komponenten Raumwahrnehmung, Raumvorstellung und räumliches Denken aufgegriffen, um anschließend gezielt die Förderung dieser 3 Komponenten im Unterricht anzuregen.</a:t>
            </a:r>
            <a:endParaRPr lang="de-DE" sz="1400" dirty="0">
              <a:solidFill>
                <a:srgbClr val="FF0000"/>
              </a:solidFill>
            </a:endParaRPr>
          </a:p>
          <a:p>
            <a:pPr>
              <a:lnSpc>
                <a:spcPct val="100000"/>
              </a:lnSpc>
              <a:spcBef>
                <a:spcPts val="600"/>
              </a:spcBef>
            </a:pPr>
            <a:r>
              <a:rPr lang="de-DE" sz="1400" dirty="0"/>
              <a:t>Teil 1: Zunächst werden die 3 Komponenten des räumlichen Vorstellungsvermögens thematisiert, um die Grundlage für die inhaltliche Ausrichtung des Moduls festzulegen. Außerdem wird eine übergreifende Kernbotschaft in den Fokus genommen, die bei allen Aktivitäten im weiteren Verlauf des Moduls berücksichtigt werden soll.</a:t>
            </a:r>
          </a:p>
          <a:p>
            <a:pPr>
              <a:lnSpc>
                <a:spcPct val="100000"/>
              </a:lnSpc>
              <a:spcBef>
                <a:spcPts val="600"/>
              </a:spcBef>
            </a:pPr>
            <a:r>
              <a:rPr lang="de-DE" sz="1400" dirty="0"/>
              <a:t>Teil 2 - 3: Diese Teile sind gleich aufgebaut. Zunächst wird nochmal Bezug auf eine oder zwei Komponente des räumlichen Vorstellungsvermögens genommen. Anschließend wird eine Aktivität durchgeführt, die diese fördern soll. Die anschließende Kernbotschaft fokussiert noch einmal die in diesem Teil angesprochene Komponente.</a:t>
            </a:r>
          </a:p>
          <a:p>
            <a:pPr>
              <a:lnSpc>
                <a:spcPct val="100000"/>
              </a:lnSpc>
              <a:spcBef>
                <a:spcPts val="600"/>
              </a:spcBef>
            </a:pPr>
            <a:r>
              <a:rPr lang="de-DE" sz="1400" dirty="0"/>
              <a:t>Teil 4: Der Bereich Primapodcast kann losgelöst von den vorherigen Teilen betrachtet werden und kann optional zu dem bisherigen Modul ergänzt werden. Die Kernbotschaft bezieht sich auf die geometrische Begriffsbildung.</a:t>
            </a:r>
          </a:p>
          <a:p>
            <a:pPr>
              <a:lnSpc>
                <a:spcPct val="100000"/>
              </a:lnSpc>
              <a:spcBef>
                <a:spcPts val="600"/>
              </a:spcBef>
            </a:pPr>
            <a:r>
              <a:rPr lang="de-DE" sz="1400" dirty="0"/>
              <a:t>Teil 5: Das Modul wird durch den Erprobungsauftrag abgeschlossen. Hier soll der konkrete Einsatz in der eigenen Lerngruppe geplant werden.</a:t>
            </a:r>
          </a:p>
          <a:p>
            <a:pPr>
              <a:lnSpc>
                <a:spcPct val="100000"/>
              </a:lnSpc>
              <a:spcBef>
                <a:spcPts val="600"/>
              </a:spcBef>
            </a:pPr>
            <a:r>
              <a:rPr lang="de-DE" sz="1400" dirty="0"/>
              <a:t>Teil 6: Der Anhang bietet Einblicke in die Apps Klötzchen und Klipp Klapp, die optional genutzt werden können, wenn z. B. die Funktionen der App nicht klar sind.</a:t>
            </a:r>
          </a:p>
          <a:p>
            <a:pPr>
              <a:lnSpc>
                <a:spcPct val="100000"/>
              </a:lnSpc>
              <a:spcBef>
                <a:spcPts val="600"/>
              </a:spcBef>
            </a:pPr>
            <a:endParaRPr lang="de-DE" sz="1400" b="1" dirty="0">
              <a:solidFill>
                <a:srgbClr val="FF0000"/>
              </a:solidFill>
            </a:endParaRPr>
          </a:p>
          <a:p>
            <a:pPr>
              <a:lnSpc>
                <a:spcPct val="100000"/>
              </a:lnSpc>
              <a:spcBef>
                <a:spcPts val="600"/>
              </a:spcBef>
            </a:pPr>
            <a:r>
              <a:rPr lang="de-DE" sz="1400" b="1" dirty="0"/>
              <a:t> </a:t>
            </a:r>
          </a:p>
          <a:p>
            <a:pPr>
              <a:lnSpc>
                <a:spcPct val="100000"/>
              </a:lnSpc>
              <a:spcBef>
                <a:spcPts val="600"/>
              </a:spcBef>
            </a:pPr>
            <a:endParaRPr lang="de-DE" sz="1400" b="1" dirty="0"/>
          </a:p>
        </p:txBody>
      </p:sp>
    </p:spTree>
    <p:extLst>
      <p:ext uri="{BB962C8B-B14F-4D97-AF65-F5344CB8AC3E}">
        <p14:creationId xmlns:p14="http://schemas.microsoft.com/office/powerpoint/2010/main" val="1819451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035853"/>
            <a:ext cx="7009509" cy="5302876"/>
          </a:xfrm>
        </p:spPr>
        <p:txBody>
          <a:bodyPr/>
          <a:lstStyle/>
          <a:p>
            <a:r>
              <a:rPr lang="de-DE" sz="2000" dirty="0"/>
              <a:t>Grundlegende Überlegungen zum Geometrielernen</a:t>
            </a:r>
          </a:p>
          <a:p>
            <a:r>
              <a:rPr lang="de-DE" sz="2000" dirty="0"/>
              <a:t>Förderung der Raumwahrnehmung</a:t>
            </a:r>
          </a:p>
          <a:p>
            <a:r>
              <a:rPr lang="de-DE" sz="2000" dirty="0"/>
              <a:t>Förderung der Raumvorstellung und des räumlichen Denkens</a:t>
            </a:r>
          </a:p>
          <a:p>
            <a:r>
              <a:rPr lang="de-DE" sz="2000" dirty="0"/>
              <a:t>Primapodcast zur Unterstützung geometrischer Begriffsbildung</a:t>
            </a:r>
          </a:p>
          <a:p>
            <a:r>
              <a:rPr lang="de-DE" sz="2000" dirty="0"/>
              <a:t>Erprobungsauftrag</a:t>
            </a:r>
          </a:p>
          <a:p>
            <a:r>
              <a:rPr lang="de-DE" sz="2000" dirty="0"/>
              <a:t>Anhang: Aufgabentypen</a:t>
            </a:r>
          </a:p>
          <a:p>
            <a:pPr marL="0" indent="0">
              <a:buNone/>
            </a:pPr>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Dezember 23</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50000"/>
                </a:lnSpc>
                <a:spcBef>
                  <a:spcPts val="0"/>
                </a:spcBef>
                <a:spcAft>
                  <a:spcPts val="0"/>
                </a:spcAft>
                <a:buClrTx/>
                <a:buSzTx/>
                <a:buFontTx/>
                <a:buNone/>
                <a:tabLst/>
                <a:defRPr/>
              </a:pPr>
              <a:t>9</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787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2">
                                            <p:txEl>
                                              <p:pRg st="0" end="0"/>
                                            </p:txEl>
                                          </p:spTgt>
                                        </p:tgtEl>
                                        <p:attrNameLst>
                                          <p:attrName>style.color</p:attrName>
                                        </p:attrNameLst>
                                      </p:cBhvr>
                                      <p:to>
                                        <a:srgbClr val="327D87"/>
                                      </p:to>
                                    </p:animClr>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childTnLst>
                                    <p:animClr clrSpc="rgb" dir="cw">
                                      <p:cBhvr override="childStyle">
                                        <p:cTn id="25" dur="2000" fill="hold"/>
                                        <p:tgtEl>
                                          <p:spTgt spid="2">
                                            <p:txEl>
                                              <p:pRg st="4" end="4"/>
                                            </p:txEl>
                                          </p:spTgt>
                                        </p:tgtEl>
                                        <p:attrNameLst>
                                          <p:attrName>style.color</p:attrName>
                                        </p:attrNameLst>
                                      </p:cBhvr>
                                      <p:to>
                                        <a:srgbClr val="327D87"/>
                                      </p:to>
                                    </p:animClr>
                                  </p:childTnLst>
                                </p:cTn>
                              </p:par>
                            </p:childTnLst>
                          </p:cTn>
                        </p:par>
                      </p:childTnLst>
                    </p:cTn>
                  </p:par>
                  <p:par>
                    <p:cTn id="26" fill="hold">
                      <p:stCondLst>
                        <p:cond delay="indefinite"/>
                      </p:stCondLst>
                      <p:childTnLst>
                        <p:par>
                          <p:cTn id="27" fill="hold">
                            <p:stCondLst>
                              <p:cond delay="0"/>
                            </p:stCondLst>
                            <p:childTnLst>
                              <p:par>
                                <p:cTn id="28" presetID="3" presetClass="emph" presetSubtype="2" fill="hold" nodeType="clickEffect">
                                  <p:stCondLst>
                                    <p:cond delay="0"/>
                                  </p:stCondLst>
                                  <p:childTnLst>
                                    <p:animClr clrSpc="rgb" dir="cw">
                                      <p:cBhvr override="childStyle">
                                        <p:cTn id="29" dur="2000" fill="hold"/>
                                        <p:tgtEl>
                                          <p:spTgt spid="2">
                                            <p:txEl>
                                              <p:pRg st="5" end="5"/>
                                            </p:txEl>
                                          </p:spTgt>
                                        </p:tgtEl>
                                        <p:attrNameLst>
                                          <p:attrName>style.color</p:attrName>
                                        </p:attrNameLst>
                                      </p:cBhvr>
                                      <p:to>
                                        <a:srgbClr val="327D8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035853"/>
            <a:ext cx="7009509" cy="5302876"/>
          </a:xfrm>
        </p:spPr>
        <p:txBody>
          <a:bodyPr/>
          <a:lstStyle/>
          <a:p>
            <a:r>
              <a:rPr lang="de-DE" sz="2000" b="1" dirty="0"/>
              <a:t>Grundlegende Überlegungen zum Geometrielernen</a:t>
            </a:r>
          </a:p>
          <a:p>
            <a:r>
              <a:rPr lang="de-DE" sz="2000" dirty="0"/>
              <a:t>Förderung der Raumwahrnehmung</a:t>
            </a:r>
          </a:p>
          <a:p>
            <a:r>
              <a:rPr lang="de-DE" sz="2000" dirty="0"/>
              <a:t>Förderung der Raumvorstellung und des räumlichen Denkens</a:t>
            </a:r>
          </a:p>
          <a:p>
            <a:r>
              <a:rPr lang="de-DE" sz="2000" dirty="0"/>
              <a:t>Primapodcast zur Unterstützung geometrischer Begriffsbildung</a:t>
            </a:r>
          </a:p>
          <a:p>
            <a:r>
              <a:rPr lang="de-DE" sz="2000" dirty="0"/>
              <a:t>Erprobungsauftrag</a:t>
            </a:r>
          </a:p>
          <a:p>
            <a:r>
              <a:rPr lang="de-DE" sz="2000" dirty="0"/>
              <a:t>Anhang: Aufgabentypen</a:t>
            </a:r>
          </a:p>
          <a:p>
            <a:pPr marL="0" indent="0">
              <a:buNone/>
            </a:pPr>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Dezember 23</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50000"/>
                </a:lnSpc>
                <a:spcBef>
                  <a:spcPts val="0"/>
                </a:spcBef>
                <a:spcAft>
                  <a:spcPts val="0"/>
                </a:spcAft>
                <a:buClrTx/>
                <a:buSzTx/>
                <a:buFontTx/>
                <a:buNone/>
                <a:tabLst/>
                <a:defRPr/>
              </a:pPr>
              <a:t>10</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048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2">
                                            <p:txEl>
                                              <p:pRg st="0" end="0"/>
                                            </p:txEl>
                                          </p:spTgt>
                                        </p:tgtEl>
                                        <p:attrNameLst>
                                          <p:attrName>style.color</p:attrName>
                                        </p:attrNameLst>
                                      </p:cBhvr>
                                      <p:to>
                                        <a:srgbClr val="327D87"/>
                                      </p:to>
                                    </p:animClr>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childTnLst>
                                    <p:animClr clrSpc="rgb" dir="cw">
                                      <p:cBhvr override="childStyle">
                                        <p:cTn id="25" dur="2000" fill="hold"/>
                                        <p:tgtEl>
                                          <p:spTgt spid="2">
                                            <p:txEl>
                                              <p:pRg st="4" end="4"/>
                                            </p:txEl>
                                          </p:spTgt>
                                        </p:tgtEl>
                                        <p:attrNameLst>
                                          <p:attrName>style.color</p:attrName>
                                        </p:attrNameLst>
                                      </p:cBhvr>
                                      <p:to>
                                        <a:srgbClr val="327D87"/>
                                      </p:to>
                                    </p:animClr>
                                  </p:childTnLst>
                                </p:cTn>
                              </p:par>
                            </p:childTnLst>
                          </p:cTn>
                        </p:par>
                      </p:childTnLst>
                    </p:cTn>
                  </p:par>
                  <p:par>
                    <p:cTn id="26" fill="hold">
                      <p:stCondLst>
                        <p:cond delay="indefinite"/>
                      </p:stCondLst>
                      <p:childTnLst>
                        <p:par>
                          <p:cTn id="27" fill="hold">
                            <p:stCondLst>
                              <p:cond delay="0"/>
                            </p:stCondLst>
                            <p:childTnLst>
                              <p:par>
                                <p:cTn id="28" presetID="3" presetClass="emph" presetSubtype="2" fill="hold" nodeType="clickEffect">
                                  <p:stCondLst>
                                    <p:cond delay="0"/>
                                  </p:stCondLst>
                                  <p:childTnLst>
                                    <p:animClr clrSpc="rgb" dir="cw">
                                      <p:cBhvr override="childStyle">
                                        <p:cTn id="29" dur="2000" fill="hold"/>
                                        <p:tgtEl>
                                          <p:spTgt spid="2">
                                            <p:txEl>
                                              <p:pRg st="5" end="5"/>
                                            </p:txEl>
                                          </p:spTgt>
                                        </p:tgtEl>
                                        <p:attrNameLst>
                                          <p:attrName>style.color</p:attrName>
                                        </p:attrNameLst>
                                      </p:cBhvr>
                                      <p:to>
                                        <a:srgbClr val="327D8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4" name="Foliennummernplatzhalter 3"/>
          <p:cNvSpPr>
            <a:spLocks noGrp="1"/>
          </p:cNvSpPr>
          <p:nvPr>
            <p:ph type="sldNum" sz="quarter" idx="12"/>
          </p:nvPr>
        </p:nvSpPr>
        <p:spPr/>
        <p:txBody>
          <a:bodyPr/>
          <a:lstStyle/>
          <a:p>
            <a:fld id="{C3752B7C-18A9-864D-BBCB-54A9F41B5594}" type="slidenum">
              <a:rPr lang="de-DE" smtClean="0"/>
              <a:pPr/>
              <a:t>11</a:t>
            </a:fld>
            <a:endParaRPr lang="de-DE" dirty="0"/>
          </a:p>
        </p:txBody>
      </p:sp>
      <p:sp>
        <p:nvSpPr>
          <p:cNvPr id="5" name="Textplatzhalter 4"/>
          <p:cNvSpPr>
            <a:spLocks noGrp="1"/>
          </p:cNvSpPr>
          <p:nvPr>
            <p:ph type="body" sz="quarter" idx="13"/>
          </p:nvPr>
        </p:nvSpPr>
        <p:spPr/>
        <p:txBody>
          <a:bodyPr/>
          <a:lstStyle/>
          <a:p>
            <a:r>
              <a:rPr lang="de-DE" dirty="0"/>
              <a:t>HINWEISE ZU DEN FOLIEN 12-15</a:t>
            </a:r>
          </a:p>
        </p:txBody>
      </p:sp>
      <p:sp>
        <p:nvSpPr>
          <p:cNvPr id="6" name="Inhaltsplatzhalter 5"/>
          <p:cNvSpPr>
            <a:spLocks noGrp="1"/>
          </p:cNvSpPr>
          <p:nvPr>
            <p:ph idx="1"/>
          </p:nvPr>
        </p:nvSpPr>
        <p:spPr/>
        <p:txBody>
          <a:bodyPr/>
          <a:lstStyle/>
          <a:p>
            <a:pPr>
              <a:lnSpc>
                <a:spcPct val="114000"/>
              </a:lnSpc>
            </a:pPr>
            <a:r>
              <a:rPr lang="de-DE" altLang="de-DE" sz="1400" dirty="0">
                <a:ea typeface="ＭＳ Ｐゴシック" panose="020B0600070205080204" pitchFamily="34" charset="-128"/>
                <a:sym typeface="Wingdings" pitchFamily="2" charset="2"/>
              </a:rPr>
              <a:t>Folie 12: Die 3 Komponenten des räumlichen Vorstellungsvermögens werden aufgeführt. </a:t>
            </a:r>
          </a:p>
          <a:p>
            <a:pPr>
              <a:lnSpc>
                <a:spcPct val="114000"/>
              </a:lnSpc>
            </a:pPr>
            <a:r>
              <a:rPr lang="de-DE" altLang="de-DE" sz="1400"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Folie 13-14: Die 3 Komponenten des räumlichen Vorstellungsbegriffs werden kurz erläutert. Eine Abgrenzung in die drei Komponenten findet nur hier im Theorieteil statt. Im weiteren Verlauf des Moduls wird nur die Raumwahrnehmung von den beiden anderen Komponenten in Bezug auf die Förderung abgegrenzt.</a:t>
            </a:r>
          </a:p>
          <a:p>
            <a:pPr>
              <a:lnSpc>
                <a:spcPct val="114000"/>
              </a:lnSpc>
            </a:pPr>
            <a:r>
              <a:rPr lang="de-DE" altLang="de-DE" sz="1400" dirty="0">
                <a:ea typeface="ＭＳ Ｐゴシック" panose="020B0600070205080204" pitchFamily="34" charset="-128"/>
                <a:sym typeface="Wingdings" pitchFamily="2" charset="2"/>
              </a:rPr>
              <a:t>Folie 15-16: Das Zitat kann bei Bedarf eingeblendet werden. Dabei beziehen sich die Markierungen auf die jeweiligen Komponenten.</a:t>
            </a:r>
            <a:endParaRPr lang="de-DE" altLang="de-DE" sz="1400" dirty="0">
              <a:latin typeface="Arial" panose="020B0604020202020204" pitchFamily="34" charset="0"/>
              <a:ea typeface="ＭＳ Ｐゴシック" panose="020B0600070205080204" pitchFamily="34" charset="-128"/>
              <a:cs typeface="Arial" panose="020B0604020202020204" pitchFamily="34" charset="0"/>
            </a:endParaRPr>
          </a:p>
          <a:p>
            <a:pPr>
              <a:lnSpc>
                <a:spcPct val="114000"/>
              </a:lnSpc>
            </a:pPr>
            <a:endParaRPr lang="de-DE" sz="1400" dirty="0">
              <a:solidFill>
                <a:srgbClr val="FF0000"/>
              </a:solidFill>
              <a:ea typeface="ＭＳ Ｐゴシック" panose="020B0600070205080204" pitchFamily="34" charset="-128"/>
              <a:sym typeface="Wingdings" pitchFamily="2" charset="2"/>
            </a:endParaRPr>
          </a:p>
          <a:p>
            <a:pPr>
              <a:lnSpc>
                <a:spcPct val="114000"/>
              </a:lnSpc>
            </a:pPr>
            <a:endParaRPr lang="de-DE" sz="1400" dirty="0"/>
          </a:p>
          <a:p>
            <a:pPr>
              <a:lnSpc>
                <a:spcPct val="114000"/>
              </a:lnSpc>
            </a:pPr>
            <a:endParaRPr lang="de-DE" altLang="de-DE" sz="1400" dirty="0">
              <a:latin typeface="Arial" panose="020B0604020202020204" pitchFamily="34" charset="0"/>
              <a:ea typeface="ＭＳ Ｐゴシック" panose="020B0600070205080204" pitchFamily="34" charset="-128"/>
              <a:cs typeface="Arial" panose="020B0604020202020204" pitchFamily="34" charset="0"/>
            </a:endParaRPr>
          </a:p>
          <a:p>
            <a:pPr>
              <a:lnSpc>
                <a:spcPct val="114000"/>
              </a:lnSpc>
            </a:pPr>
            <a:endParaRPr lang="de-DE" sz="1400" dirty="0"/>
          </a:p>
          <a:p>
            <a:pPr>
              <a:lnSpc>
                <a:spcPct val="114000"/>
              </a:lnSpc>
            </a:pPr>
            <a:endParaRPr lang="de-DE" sz="1400" dirty="0"/>
          </a:p>
          <a:p>
            <a:pPr>
              <a:lnSpc>
                <a:spcPct val="114000"/>
              </a:lnSpc>
            </a:pPr>
            <a:endParaRPr lang="de-DE" altLang="de-DE" sz="1400" dirty="0">
              <a:latin typeface="Arial" panose="020B0604020202020204" pitchFamily="34" charset="0"/>
              <a:ea typeface="ＭＳ Ｐゴシック" panose="020B0600070205080204" pitchFamily="34" charset="-128"/>
              <a:cs typeface="Arial" panose="020B0604020202020204" pitchFamily="34" charset="0"/>
            </a:endParaRPr>
          </a:p>
          <a:p>
            <a:pPr>
              <a:lnSpc>
                <a:spcPct val="114000"/>
              </a:lnSpc>
            </a:pPr>
            <a:endParaRPr lang="de-DE" sz="1400" dirty="0"/>
          </a:p>
          <a:p>
            <a:pPr>
              <a:lnSpc>
                <a:spcPct val="114000"/>
              </a:lnSpc>
            </a:pPr>
            <a:endParaRPr lang="de-DE" sz="1400" dirty="0"/>
          </a:p>
          <a:p>
            <a:pPr>
              <a:lnSpc>
                <a:spcPct val="114000"/>
              </a:lnSpc>
            </a:pPr>
            <a:endParaRPr lang="de-DE" sz="1400" dirty="0"/>
          </a:p>
        </p:txBody>
      </p:sp>
      <p:sp>
        <p:nvSpPr>
          <p:cNvPr id="3" name="Datumsplatzhalter 3">
            <a:extLst>
              <a:ext uri="{FF2B5EF4-FFF2-40B4-BE49-F238E27FC236}">
                <a16:creationId xmlns:a16="http://schemas.microsoft.com/office/drawing/2014/main" id="{B19232BD-C006-5782-A473-C267ED409A6F}"/>
              </a:ext>
            </a:extLst>
          </p:cNvPr>
          <p:cNvSpPr>
            <a:spLocks noGrp="1"/>
          </p:cNvSpPr>
          <p:nvPr>
            <p:ph type="dt" sz="half" idx="10"/>
          </p:nvPr>
        </p:nvSpPr>
        <p:spPr>
          <a:xfrm>
            <a:off x="580260" y="6338729"/>
            <a:ext cx="2057400" cy="393256"/>
          </a:xfrm>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Dezember 23</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307753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3351</Words>
  <Application>Microsoft Macintosh PowerPoint</Application>
  <PresentationFormat>Bildschirmpräsentation (4:3)</PresentationFormat>
  <Paragraphs>476</Paragraphs>
  <Slides>56</Slides>
  <Notes>17</Notes>
  <HiddenSlides>11</HiddenSlides>
  <MMClips>6</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56</vt:i4>
      </vt:variant>
    </vt:vector>
  </HeadingPairs>
  <TitlesOfParts>
    <vt:vector size="60" baseType="lpstr">
      <vt:lpstr>Arial</vt:lpstr>
      <vt:lpstr>Calibri</vt:lpstr>
      <vt:lpstr>Cambria</vt:lpstr>
      <vt:lpstr>Office</vt:lpstr>
      <vt:lpstr>LERNEN MIT DIGITALEN MEDIEN</vt:lpstr>
      <vt:lpstr>PowerPoint-Präsentation</vt:lpstr>
      <vt:lpstr>PowerPoint-Präsentation</vt:lpstr>
      <vt:lpstr>Lernen mit digitalen Medien</vt:lpstr>
      <vt:lpstr>Hintergrundinfos</vt:lpstr>
      <vt:lpstr>Hintergrundinfos</vt:lpstr>
      <vt:lpstr>Gliederung</vt:lpstr>
      <vt:lpstr>Gliederung</vt:lpstr>
      <vt:lpstr>Hintergrundinfos</vt:lpstr>
      <vt:lpstr>2. Grundlegende Überlegungen zum Geometrielernen</vt:lpstr>
      <vt:lpstr>2. Grundlegende Überlegungen zum Geometrielernen</vt:lpstr>
      <vt:lpstr>2. Grundlegende Überlegungen zum Geometrielernen</vt:lpstr>
      <vt:lpstr>2. Grundlegende Überlegungen zum Geometrielernen</vt:lpstr>
      <vt:lpstr>2. Grundlegende Überlegungen zum Geometrielernen</vt:lpstr>
      <vt:lpstr>Gliederung</vt:lpstr>
      <vt:lpstr>Hintergrundinfos</vt:lpstr>
      <vt:lpstr>2. Förderung der Raumwahrnehmung</vt:lpstr>
      <vt:lpstr>Hintergrundinfos</vt:lpstr>
      <vt:lpstr>PowerPoint-Präsentation</vt:lpstr>
      <vt:lpstr>PowerPoint-Präsentation</vt:lpstr>
      <vt:lpstr>2. Förderung der Raumwahrnehmung</vt:lpstr>
      <vt:lpstr>Gliederung</vt:lpstr>
      <vt:lpstr>Hintergrundinfos</vt:lpstr>
      <vt:lpstr>3. Förderung der Raumvorstellung und des räumlichen Denkens</vt:lpstr>
      <vt:lpstr>PowerPoint-Präsentation</vt:lpstr>
      <vt:lpstr>Hintergrundinfos</vt:lpstr>
      <vt:lpstr>3. Förderung der Raumvorstellung und des räumlichen Denkens</vt:lpstr>
      <vt:lpstr>3. Förderung der Raumvorstellung und des räumlichen Denkens</vt:lpstr>
      <vt:lpstr>3. Förderung der Raumvorstellung und des räumlichen Denkens</vt:lpstr>
      <vt:lpstr>Gliederung</vt:lpstr>
      <vt:lpstr>Hintergrundinfos</vt:lpstr>
      <vt:lpstr>4. Primapodcast zur Unterstützung geometrischer Begriffsbildung</vt:lpstr>
      <vt:lpstr>4. Primapodcast zur Unterstützung geometrischer Begriffsbildung</vt:lpstr>
      <vt:lpstr>4. Primapodcast zur Unterstützung geometrischer Begriffsbildung</vt:lpstr>
      <vt:lpstr>4. Primapodcast zur Unterstützung geometrischer Begriffsbildung</vt:lpstr>
      <vt:lpstr>Gliederung</vt:lpstr>
      <vt:lpstr>Hintergrundinfos</vt:lpstr>
      <vt:lpstr>Erprobungsauftrag</vt:lpstr>
      <vt:lpstr>Gliederung</vt:lpstr>
      <vt:lpstr>6. Aufgabentypen</vt:lpstr>
      <vt:lpstr>6. Aufgabentypen</vt:lpstr>
      <vt:lpstr>6. Aufgabentypen</vt:lpstr>
      <vt:lpstr>6. Aufgabentypen</vt:lpstr>
      <vt:lpstr>6. Aufgabentypen</vt:lpstr>
      <vt:lpstr>6. Aufgabentypen</vt:lpstr>
      <vt:lpstr>6. Aufgabentypen</vt:lpstr>
      <vt:lpstr>6. Aufgabentypen</vt:lpstr>
      <vt:lpstr>6. Aufgabentypen</vt:lpstr>
      <vt:lpstr>6. Aufgabentypen</vt:lpstr>
      <vt:lpstr>6. Aufgabentypen</vt:lpstr>
      <vt:lpstr>6. Aufgabentypen</vt:lpstr>
      <vt:lpstr>PowerPoint-Präsentation</vt:lpstr>
      <vt:lpstr>PowerPoint-Präsentation</vt:lpstr>
      <vt:lpstr>PowerPoint-Präsentation</vt:lpstr>
      <vt:lpstr>Literaturverzeichnis</vt:lpstr>
      <vt:lpstr>Verwendetes Material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subject/>
  <dc:creator>Karoline Mosen</dc:creator>
  <cp:keywords/>
  <dc:description/>
  <cp:lastModifiedBy>Hannah Vonstein</cp:lastModifiedBy>
  <cp:revision>223</cp:revision>
  <dcterms:created xsi:type="dcterms:W3CDTF">2021-10-04T08:50:15Z</dcterms:created>
  <dcterms:modified xsi:type="dcterms:W3CDTF">2023-12-04T08:10:33Z</dcterms:modified>
  <cp:category/>
</cp:coreProperties>
</file>