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howSpecialPlsOnTitleSld="0" saveSubsetFonts="1" autoCompressPictures="0">
  <p:sldMasterIdLst>
    <p:sldMasterId id="2147483670" r:id="rId1"/>
  </p:sldMasterIdLst>
  <p:notesMasterIdLst>
    <p:notesMasterId r:id="rId55"/>
  </p:notesMasterIdLst>
  <p:handoutMasterIdLst>
    <p:handoutMasterId r:id="rId56"/>
  </p:handoutMasterIdLst>
  <p:sldIdLst>
    <p:sldId id="444" r:id="rId2"/>
    <p:sldId id="445" r:id="rId3"/>
    <p:sldId id="446" r:id="rId4"/>
    <p:sldId id="447" r:id="rId5"/>
    <p:sldId id="658" r:id="rId6"/>
    <p:sldId id="659" r:id="rId7"/>
    <p:sldId id="458" r:id="rId8"/>
    <p:sldId id="3236" r:id="rId9"/>
    <p:sldId id="3154" r:id="rId10"/>
    <p:sldId id="3189" r:id="rId11"/>
    <p:sldId id="3196" r:id="rId12"/>
    <p:sldId id="3222" r:id="rId13"/>
    <p:sldId id="3246" r:id="rId14"/>
    <p:sldId id="3226" r:id="rId15"/>
    <p:sldId id="3159" r:id="rId16"/>
    <p:sldId id="3239" r:id="rId17"/>
    <p:sldId id="3160" r:id="rId18"/>
    <p:sldId id="3241" r:id="rId19"/>
    <p:sldId id="3240" r:id="rId20"/>
    <p:sldId id="3161" r:id="rId21"/>
    <p:sldId id="3169" r:id="rId22"/>
    <p:sldId id="3242" r:id="rId23"/>
    <p:sldId id="3197" r:id="rId24"/>
    <p:sldId id="3243" r:id="rId25"/>
    <p:sldId id="3198" r:id="rId26"/>
    <p:sldId id="3244" r:id="rId27"/>
    <p:sldId id="3245" r:id="rId28"/>
    <p:sldId id="3201" r:id="rId29"/>
    <p:sldId id="3237" r:id="rId30"/>
    <p:sldId id="3220" r:id="rId31"/>
    <p:sldId id="3163" r:id="rId32"/>
    <p:sldId id="3234" r:id="rId33"/>
    <p:sldId id="3235" r:id="rId34"/>
    <p:sldId id="3224" r:id="rId35"/>
    <p:sldId id="3225" r:id="rId36"/>
    <p:sldId id="3223" r:id="rId37"/>
    <p:sldId id="3191" r:id="rId38"/>
    <p:sldId id="3199" r:id="rId39"/>
    <p:sldId id="3202" r:id="rId40"/>
    <p:sldId id="3238" r:id="rId41"/>
    <p:sldId id="3247" r:id="rId42"/>
    <p:sldId id="3175" r:id="rId43"/>
    <p:sldId id="3176" r:id="rId44"/>
    <p:sldId id="3230" r:id="rId45"/>
    <p:sldId id="3248" r:id="rId46"/>
    <p:sldId id="3227" r:id="rId47"/>
    <p:sldId id="3228" r:id="rId48"/>
    <p:sldId id="316" r:id="rId49"/>
    <p:sldId id="3150" r:id="rId50"/>
    <p:sldId id="3151" r:id="rId51"/>
    <p:sldId id="3187" r:id="rId52"/>
    <p:sldId id="3219" r:id="rId53"/>
    <p:sldId id="610"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53D9D4-D181-6A13-1130-B7BD137EF0AD}" name="Joscha Müller-Späth" initials="JMS" userId="Joscha Müller-Späth" providerId="None"/>
  <p188:author id="{5827E8D4-C775-A3B2-9809-0232EAB68D3A}" name="Julia Westerhaus" initials="JW" userId="S::Julia.westerhaus@schulen-gelsenkirchen.de::63781bce-aa0e-4488-b927-d9a5702c4dc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nnah Vonstein" initials="HV" lastIdx="43" clrIdx="0">
    <p:extLst>
      <p:ext uri="{19B8F6BF-5375-455C-9EA6-DF929625EA0E}">
        <p15:presenceInfo xmlns:p15="http://schemas.microsoft.com/office/powerpoint/2012/main" userId="Hannah Vonste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27D87"/>
    <a:srgbClr val="D9D9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62"/>
    <p:restoredTop sz="71763"/>
  </p:normalViewPr>
  <p:slideViewPr>
    <p:cSldViewPr snapToGrid="0" snapToObjects="1">
      <p:cViewPr varScale="1">
        <p:scale>
          <a:sx n="89" d="100"/>
          <a:sy n="89" d="100"/>
        </p:scale>
        <p:origin x="2560" y="160"/>
      </p:cViewPr>
      <p:guideLst>
        <p:guide orient="horz" pos="2160"/>
        <p:guide pos="2880"/>
      </p:guideLst>
    </p:cSldViewPr>
  </p:slideViewPr>
  <p:outlineViewPr>
    <p:cViewPr>
      <p:scale>
        <a:sx n="33" d="100"/>
        <a:sy n="33" d="100"/>
      </p:scale>
      <p:origin x="0" y="-3392"/>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5" d="100"/>
          <a:sy n="95" d="100"/>
        </p:scale>
        <p:origin x="251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03.11.23</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03.11.23</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grundschul-blog.de/rechnen-bis-20-entdeckerfilm-zahlenbuch/"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mahiko.dzlm.de/node/252"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ikas.dzlm.de/node/1315"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ikas.dzlm.de/node/1316"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ikas.dzlm.de/node/1317"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solidFill>
                <a:srgbClr val="327D87"/>
              </a:solidFill>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a:t>
            </a:fld>
            <a:endParaRPr lang="de-DE"/>
          </a:p>
        </p:txBody>
      </p:sp>
    </p:spTree>
    <p:extLst>
      <p:ext uri="{BB962C8B-B14F-4D97-AF65-F5344CB8AC3E}">
        <p14:creationId xmlns:p14="http://schemas.microsoft.com/office/powerpoint/2010/main" val="2332899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Videos oder Filme mit dem Anspruch, schulische Inhalte zu thematisieren, tauchen im Netz in vielfältiger Weise auf. Allerdings gibt es keine einheitliche Definition, Begriffe wie Erklär-, Lehr- oder Lernvideo tauchen dabei häufig auf, wobei sie auch regelmäßig synonym verwendet werden.</a:t>
            </a:r>
          </a:p>
          <a:p>
            <a:r>
              <a:rPr lang="de-DE" sz="1200" kern="1200" dirty="0">
                <a:solidFill>
                  <a:schemeClr val="tx1"/>
                </a:solidFill>
                <a:effectLst/>
                <a:latin typeface="+mn-lt"/>
                <a:ea typeface="+mn-ea"/>
                <a:cs typeface="+mn-cs"/>
              </a:rPr>
              <a:t>Im Rahmen dieses Moduls wird der Begriff Lernvideos als übergeordnete Kategorie verwendet. Dieser Kategorie können verschiedene Arten von Videos zugeordnet werden, die für den Einsatz im Mathematikunterricht eine bedeutende Rolle haben (auch wenn diese nicht die einzigen Arten von Lernvideos darstellen). In diesem Coaching werden auch nur solche Lernvideos betrachtet, die für Kinder erstellt worden sind. Die Potentiale, die Lernvideos bieten, die von Kinder erstellt wurden, werden hier nicht aufgegriffen.</a:t>
            </a:r>
            <a:endParaRPr lang="de-DE" sz="1200" dirty="0">
              <a:latin typeface="Open Sans" panose="020B0606030504020204" pitchFamily="34" charset="0"/>
              <a:ea typeface="Open Sans" panose="020B0606030504020204" pitchFamily="34" charset="0"/>
              <a:cs typeface="Open Sans" panose="020B0606030504020204" pitchFamily="34"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a:p>
        </p:txBody>
      </p:sp>
    </p:spTree>
    <p:extLst>
      <p:ext uri="{BB962C8B-B14F-4D97-AF65-F5344CB8AC3E}">
        <p14:creationId xmlns:p14="http://schemas.microsoft.com/office/powerpoint/2010/main" val="4227284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Entdeckerfilme sollen durch Beobachtungen und aktiven Auseinandersetzungen zum entdeckenden Lernen anregen. Es werden i.d.R. Alltagsgegenstände verwendet und auf Perfektion und High-Tech Ästhetik wird verzichtet (</a:t>
            </a:r>
            <a:r>
              <a:rPr lang="de-DE" sz="1200" kern="1200" dirty="0" err="1">
                <a:solidFill>
                  <a:schemeClr val="tx1"/>
                </a:solidFill>
                <a:effectLst/>
                <a:latin typeface="+mn-lt"/>
                <a:ea typeface="+mn-ea"/>
                <a:cs typeface="+mn-cs"/>
              </a:rPr>
              <a:t>Linneweber-Lammerskitten</a:t>
            </a:r>
            <a:r>
              <a:rPr lang="de-DE" sz="1200" kern="1200" dirty="0">
                <a:solidFill>
                  <a:schemeClr val="tx1"/>
                </a:solidFill>
                <a:effectLst/>
                <a:latin typeface="+mn-lt"/>
                <a:ea typeface="+mn-ea"/>
                <a:cs typeface="+mn-cs"/>
              </a:rPr>
              <a:t>, 2011, S. 557).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Der Entdeckerfilm „Auf dem Parkplatz“ von Verena Ahlers und Sandra </a:t>
            </a:r>
            <a:r>
              <a:rPr lang="de-DE" sz="1200" kern="1200" dirty="0" err="1">
                <a:solidFill>
                  <a:schemeClr val="tx1"/>
                </a:solidFill>
                <a:effectLst/>
                <a:latin typeface="+mn-lt"/>
                <a:ea typeface="+mn-ea"/>
                <a:cs typeface="+mn-cs"/>
              </a:rPr>
              <a:t>Nienaß</a:t>
            </a:r>
            <a:r>
              <a:rPr lang="de-DE" sz="1200" kern="1200" dirty="0">
                <a:solidFill>
                  <a:schemeClr val="tx1"/>
                </a:solidFill>
                <a:effectLst/>
                <a:latin typeface="+mn-lt"/>
                <a:ea typeface="+mn-ea"/>
                <a:cs typeface="+mn-cs"/>
              </a:rPr>
              <a:t> (</a:t>
            </a:r>
            <a:r>
              <a:rPr lang="de-DE" sz="1200" dirty="0">
                <a:solidFill>
                  <a:srgbClr val="317E87"/>
                </a:solidFill>
                <a:latin typeface="Open Sans"/>
                <a:ea typeface="Open Sans"/>
                <a:cs typeface="Open Sans"/>
              </a:rPr>
              <a:t>https://grundschul-</a:t>
            </a:r>
            <a:r>
              <a:rPr lang="de-DE" sz="1200" dirty="0" err="1">
                <a:solidFill>
                  <a:srgbClr val="317E87"/>
                </a:solidFill>
                <a:latin typeface="Open Sans"/>
                <a:ea typeface="Open Sans"/>
                <a:cs typeface="Open Sans"/>
              </a:rPr>
              <a:t>blog.de</a:t>
            </a:r>
            <a:r>
              <a:rPr lang="de-DE" sz="1200" dirty="0">
                <a:solidFill>
                  <a:srgbClr val="317E87"/>
                </a:solidFill>
                <a:latin typeface="Open Sans"/>
                <a:ea typeface="Open Sans"/>
                <a:cs typeface="Open Sans"/>
              </a:rPr>
              <a:t>/rechnen-bis-20-entdeckerfilm-zahlenbuch/</a:t>
            </a:r>
            <a:r>
              <a:rPr lang="de-DE" sz="1200" kern="1200" dirty="0">
                <a:solidFill>
                  <a:schemeClr val="tx1"/>
                </a:solidFill>
                <a:effectLst/>
                <a:latin typeface="+mn-lt"/>
                <a:ea typeface="+mn-ea"/>
                <a:cs typeface="+mn-cs"/>
              </a:rPr>
              <a:t>), der im Rahmen ihrer Masterthesen entstanden ist, thematisiert eine Parkplatzsituation, anhand der mathematische Gesetzmäßigkeiten nachvollzogen und aktiv entdeckt werden können. Das besondere an der Parkplatz-Situation ist, dass der Film ein Zwanzigerfeld aufbaut. Dieser muss zuvor im Unterricht erarbeitet worden sein. Auf ablenkende Elemente im Film wurde verzichtet.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Es bietet sich an den Entdeckerfilm im Anschluss zu zeigen. Der Film kann unter dem angegebenen Link (</a:t>
            </a:r>
            <a:r>
              <a:rPr lang="de-DE" sz="1200" dirty="0">
                <a:latin typeface="Arial" panose="020B0604020202020204" pitchFamily="34" charset="0"/>
                <a:ea typeface="Open Sans"/>
                <a:cs typeface="Arial" panose="020B0604020202020204" pitchFamily="34" charset="0"/>
                <a:hlinkClick r:id="rId3"/>
              </a:rPr>
              <a:t>https://grundschul-blog.de/rechnen-bis-20-entdeckerfilm-zahlenbuch/</a:t>
            </a:r>
            <a:r>
              <a:rPr lang="de-DE" sz="1200" kern="1200" dirty="0">
                <a:solidFill>
                  <a:schemeClr val="tx1"/>
                </a:solidFill>
                <a:effectLst/>
                <a:latin typeface="+mn-lt"/>
                <a:ea typeface="+mn-ea"/>
                <a:cs typeface="+mn-cs"/>
              </a:rPr>
              <a:t>) online abgerufen werden.</a:t>
            </a:r>
            <a:br>
              <a:rPr lang="de-DE" dirty="0">
                <a:effectLst/>
              </a:rPr>
            </a:br>
            <a:endParaRPr lang="de-DE" dirty="0">
              <a:effectLst/>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2070777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effectLst/>
              </a:rPr>
              <a:t>Da Entdeckungen, die in Entdeckerfilmen gemacht werden können sehr vielfältig sind, ist es notwendig, dass diese unterrichtlich gerahmt und gemeinsam besprochen werden.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1127875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Bei Impulsvideos handelt es sich um eine Art eines Lernvideos, in dem der Fokus auf der Aufgabe und der Reflexion der Lösungswege liegt.</a:t>
            </a:r>
          </a:p>
          <a:p>
            <a:r>
              <a:rPr lang="de-DE" dirty="0">
                <a:effectLst/>
              </a:rPr>
              <a:t>Zu Beginn des Videos wird das Thema und die benötigten Materialien (gängige didaktische Materialien, kein neuer Lernstoff) genannt und gezeigt. Nach der Einführung sollen die Kinder das Video stoppen und werden durch Impulse zu Aktivitäten angeregt. Die Übungen können anhand des Videos möglichst selbstständig durchgeführt werden. Mögliche Lösungen werden anschließend thematisiert, damit die Lernenden ihre Lösungen vergleichen können. Die Lösung wird im Video erklärt, so dass der Lösungsweg nachvollzogen werden kann. Das Thema kann durch weiterführende Aufgaben am Ende des Videos vertieft werden. Die Kinder und </a:t>
            </a:r>
            <a:r>
              <a:rPr lang="de-DE" dirty="0" err="1">
                <a:effectLst/>
              </a:rPr>
              <a:t>Sprecher:innen</a:t>
            </a:r>
            <a:r>
              <a:rPr lang="de-DE" dirty="0">
                <a:effectLst/>
              </a:rPr>
              <a:t> im Video dienen auch als sprachliche Vorbilder. </a:t>
            </a:r>
          </a:p>
          <a:p>
            <a:pPr algn="l" fontAlgn="base"/>
            <a:endParaRPr lang="de-DE" b="0" i="0" u="none" strike="noStrike" dirty="0">
              <a:solidFill>
                <a:srgbClr val="222222"/>
              </a:solidFill>
              <a:effectLst/>
              <a:latin typeface="Open Sans" panose="020B0606030504020204" pitchFamily="34" charset="0"/>
            </a:endParaRPr>
          </a:p>
          <a:p>
            <a:pPr algn="l" fontAlgn="base"/>
            <a:r>
              <a:rPr lang="de-DE" b="0" i="0" u="none" strike="noStrike" dirty="0">
                <a:solidFill>
                  <a:srgbClr val="222222"/>
                </a:solidFill>
                <a:effectLst/>
                <a:latin typeface="Open Sans" panose="020B0606030504020204" pitchFamily="34" charset="0"/>
              </a:rPr>
              <a:t>Im folgenden Lernvideo von </a:t>
            </a:r>
            <a:r>
              <a:rPr lang="de-DE" b="0" i="0" u="none" strike="noStrike" dirty="0" err="1">
                <a:solidFill>
                  <a:srgbClr val="222222"/>
                </a:solidFill>
                <a:effectLst/>
                <a:latin typeface="Open Sans" panose="020B0606030504020204" pitchFamily="34" charset="0"/>
              </a:rPr>
              <a:t>Mahiko</a:t>
            </a:r>
            <a:r>
              <a:rPr lang="de-DE" b="0" i="0" u="none" strike="noStrike" dirty="0">
                <a:solidFill>
                  <a:srgbClr val="222222"/>
                </a:solidFill>
                <a:effectLst/>
                <a:latin typeface="Open Sans" panose="020B0606030504020204" pitchFamily="34" charset="0"/>
              </a:rPr>
              <a:t> wird den Kindern beispielhaft gezeigt, welche unterschiedlichen Darstellungsmöglichkeiten es zu einer Plusaufgaben gibt. Neben der alltagsbezogenen Handlung wird auf Rechengeschichten, das Legen am 20er-Feld und die symbolische Darstellung einer Plusaufgabe eingegangen. Die Kinder brauchen Wendeplättchen, ein 20er-Feld und Papier und Stift. Zur verständigen Ausführung der Übung sollten die Kinde erste Operationsvorstellungen der Addition haben und den Umgang mit dem 20er-Feld und den Wendeplättchen als Darstellungsmittel kennen.</a:t>
            </a:r>
            <a:br>
              <a:rPr lang="de-DE" dirty="0"/>
            </a:br>
            <a:br>
              <a:rPr lang="de-DE" dirty="0"/>
            </a:br>
            <a:endParaRPr lang="de-DE" dirty="0">
              <a:effectLst/>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453355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Es bietet sich an ein Impulsvideo zu zeigen. Hierzu kann das auf der Seite liegende Video genutzt werden. Es ist aber auch möglich ein anderes Video von </a:t>
            </a:r>
            <a:r>
              <a:rPr lang="de-DE" sz="1200" kern="1200" dirty="0" err="1">
                <a:solidFill>
                  <a:schemeClr val="tx1"/>
                </a:solidFill>
                <a:effectLst/>
                <a:latin typeface="+mn-lt"/>
                <a:ea typeface="+mn-ea"/>
                <a:cs typeface="+mn-cs"/>
              </a:rPr>
              <a:t>mahiko.dzlm.de</a:t>
            </a:r>
            <a:r>
              <a:rPr lang="de-DE" sz="1200" kern="1200" dirty="0">
                <a:solidFill>
                  <a:schemeClr val="tx1"/>
                </a:solidFill>
                <a:effectLst/>
                <a:latin typeface="+mn-lt"/>
                <a:ea typeface="+mn-ea"/>
                <a:cs typeface="+mn-cs"/>
              </a:rPr>
              <a:t> zu zeigen. Impulsvideos finden Sie hier immer unter dem Menüpunkt Lernvideos.</a:t>
            </a:r>
            <a:br>
              <a:rPr lang="de-DE" dirty="0"/>
            </a:br>
            <a:br>
              <a:rPr lang="de-DE" dirty="0"/>
            </a:br>
            <a:r>
              <a:rPr lang="de-DE" sz="1200" b="0" i="0" u="none" strike="noStrike" dirty="0">
                <a:solidFill>
                  <a:srgbClr val="327D87"/>
                </a:solidFill>
                <a:effectLst/>
                <a:latin typeface="Arial" panose="020B0604020202020204" pitchFamily="34" charset="0"/>
                <a:cs typeface="Arial" panose="020B0604020202020204" pitchFamily="34" charset="0"/>
                <a:hlinkClick r:id="rId3"/>
              </a:rPr>
              <a:t>https:/mahiko.dzlm.de/node/252</a:t>
            </a:r>
            <a:endParaRPr lang="de-DE" sz="1200" dirty="0">
              <a:latin typeface="Arial" panose="020B0604020202020204" pitchFamily="34" charset="0"/>
              <a:cs typeface="Arial" panose="020B0604020202020204" pitchFamily="34" charset="0"/>
            </a:endParaRPr>
          </a:p>
          <a:p>
            <a:endParaRPr lang="de-DE" dirty="0">
              <a:effectLst/>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2189949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effectLst/>
              </a:rPr>
              <a:t>Mit dieser Art der Impulsvideos können die Kinder auch individuell arbeiten. Auch hier bietet es sich aber an, dass Reflektionen im Unterricht gemeinsam durchgeführt werden.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a:p>
        </p:txBody>
      </p:sp>
    </p:spTree>
    <p:extLst>
      <p:ext uri="{BB962C8B-B14F-4D97-AF65-F5344CB8AC3E}">
        <p14:creationId xmlns:p14="http://schemas.microsoft.com/office/powerpoint/2010/main" val="3587239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Erklärvideos beschreiben allgemein Videos, in denen etwas erläutert oder erklärt wird. Es werden dabei verschiedene </a:t>
            </a:r>
            <a:r>
              <a:rPr lang="de-DE" sz="1200" b="0" kern="12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Erklärebenen</a:t>
            </a:r>
            <a:r>
              <a:rPr lang="de-DE" sz="12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angesprochen, die alle thematisiert werden sollten und sich nicht auf eine einzelne Ebene beschränkt werden sollte, um Verstehensprozesse durch Erklärungen bzw. Erklärvideos zu realisieren.</a:t>
            </a:r>
          </a:p>
          <a:p>
            <a:r>
              <a:rPr lang="de-DE" sz="1200" b="0" kern="1200" dirty="0">
                <a:solidFill>
                  <a:schemeClr val="tx1"/>
                </a:solidFill>
                <a:effectLst/>
                <a:latin typeface="+mn-lt"/>
                <a:ea typeface="+mn-ea"/>
                <a:cs typeface="+mn-cs"/>
              </a:rPr>
              <a:t>Festzuhalten ist, dass Wie- und Was-Erklärungen eher den von Rink &amp; Walter (2020) beschriebenen Lernvideos mit Ausrichtung auf passiven Konsum zugeordnet werden können. Aus diesem Grund ist es wichtig, ebenfalls großen Wert auf Warum-Erklärungen bei der Erstellung von Erklärvideos zu legen.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22</a:t>
            </a:fld>
            <a:endParaRPr lang="de-DE"/>
          </a:p>
        </p:txBody>
      </p:sp>
    </p:spTree>
    <p:extLst>
      <p:ext uri="{BB962C8B-B14F-4D97-AF65-F5344CB8AC3E}">
        <p14:creationId xmlns:p14="http://schemas.microsoft.com/office/powerpoint/2010/main" val="90205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In Was-Erklärungen (im mathematikdidaktischen Kontext) werden vornehmlich Fach- oder Alltagsbegriffe genannt, geklärt oder in einen Zusammenhang gebracht, sowie Besonderheiten von didaktischem Material erklärt (Schmidt-Thieme, 2009). Im gezeigten Erklärvideo „Was ist eine Zahlenkette“ wird bspw. erklärt, was das Aufgabenformat „Zahlenkette“ ist und wie die einzelnen Teile (1. Startzahl, 2. Startzahl, 3. Zahl, </a:t>
            </a:r>
            <a:r>
              <a:rPr lang="de-DE" sz="1200" kern="1200" dirty="0" err="1">
                <a:solidFill>
                  <a:schemeClr val="tx1"/>
                </a:solidFill>
                <a:effectLst/>
                <a:latin typeface="+mn-lt"/>
                <a:ea typeface="+mn-ea"/>
                <a:cs typeface="+mn-cs"/>
              </a:rPr>
              <a:t>Zielzahl</a:t>
            </a:r>
            <a:r>
              <a:rPr lang="de-DE" sz="1200" kern="1200" dirty="0">
                <a:solidFill>
                  <a:schemeClr val="tx1"/>
                </a:solidFill>
                <a:effectLst/>
                <a:latin typeface="+mn-lt"/>
                <a:ea typeface="+mn-ea"/>
                <a:cs typeface="+mn-cs"/>
              </a:rPr>
              <a:t>) genannt werden.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23</a:t>
            </a:fld>
            <a:endParaRPr lang="de-DE"/>
          </a:p>
        </p:txBody>
      </p:sp>
    </p:spTree>
    <p:extLst>
      <p:ext uri="{BB962C8B-B14F-4D97-AF65-F5344CB8AC3E}">
        <p14:creationId xmlns:p14="http://schemas.microsoft.com/office/powerpoint/2010/main" val="245487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Es bietet sich an den Ausschnitt des Videos zu zeigen, um daran eine Was-Erklärung zu verdeutlichen. Das gesamte Video kann unter </a:t>
            </a:r>
            <a:r>
              <a:rPr lang="de-DE" sz="1200" b="0" i="0" u="none" strike="noStrike" dirty="0">
                <a:solidFill>
                  <a:srgbClr val="327D87"/>
                </a:solidFill>
                <a:effectLst/>
                <a:latin typeface="Arial" panose="020B0604020202020204" pitchFamily="34" charset="0"/>
                <a:cs typeface="Arial" panose="020B0604020202020204" pitchFamily="34" charset="0"/>
                <a:hlinkClick r:id="rId3"/>
              </a:rPr>
              <a:t>https://pikas.dzlm.de/node/1315</a:t>
            </a:r>
            <a:r>
              <a:rPr lang="de-DE" sz="1200" b="0" i="0" u="none" strike="noStrike" dirty="0">
                <a:solidFill>
                  <a:srgbClr val="327D87"/>
                </a:solidFill>
                <a:effectLst/>
                <a:latin typeface="Arial" panose="020B0604020202020204" pitchFamily="34" charset="0"/>
                <a:cs typeface="Arial" panose="020B0604020202020204" pitchFamily="34" charset="0"/>
              </a:rPr>
              <a:t> abgerufen werden.</a:t>
            </a:r>
            <a:endParaRPr lang="de-DE" sz="1200" dirty="0">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24</a:t>
            </a:fld>
            <a:endParaRPr lang="de-DE"/>
          </a:p>
        </p:txBody>
      </p:sp>
    </p:spTree>
    <p:extLst>
      <p:ext uri="{BB962C8B-B14F-4D97-AF65-F5344CB8AC3E}">
        <p14:creationId xmlns:p14="http://schemas.microsoft.com/office/powerpoint/2010/main" val="644238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Bei einer Wie-Erklärung wird (im mathematikdidaktischen Kontext) zum Beispiel erklärt, wie einzelne Handlungen, Rechenregeln oder auch Algorithmen ausgeführt werden (Schmidt-Thieme, 2009). In diesem Erklärvideo „Wir verändern die zweite Startzahl“ wird unter anderem erklärt, wie die Veränderungsregeln „Verändere die zweite Startzahl um eins“ angewandt wird.</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a:p>
        </p:txBody>
      </p:sp>
    </p:spTree>
    <p:extLst>
      <p:ext uri="{BB962C8B-B14F-4D97-AF65-F5344CB8AC3E}">
        <p14:creationId xmlns:p14="http://schemas.microsoft.com/office/powerpoint/2010/main" val="72082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3395365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Es bietet sich an den Ausschnitt des Videos zu zeigen, um daran eine Wie-Erklärung zu verdeutlichen. Das gesamte Video kann unter </a:t>
            </a:r>
            <a:r>
              <a:rPr lang="de-DE" sz="1200" b="0" i="0" u="none" strike="noStrike" dirty="0">
                <a:solidFill>
                  <a:srgbClr val="327D87"/>
                </a:solidFill>
                <a:effectLst/>
                <a:latin typeface="Arial" panose="020B0604020202020204" pitchFamily="34" charset="0"/>
                <a:cs typeface="Arial" panose="020B0604020202020204" pitchFamily="34" charset="0"/>
                <a:hlinkClick r:id="rId3"/>
              </a:rPr>
              <a:t>https://pikas.dzlm.de/node/1316</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a:t>
            </a:r>
            <a:r>
              <a:rPr lang="de-DE" sz="1200" kern="1200" dirty="0">
                <a:solidFill>
                  <a:schemeClr val="tx1"/>
                </a:solidFill>
                <a:effectLst/>
                <a:latin typeface="+mn-lt"/>
                <a:ea typeface="+mn-ea"/>
                <a:cs typeface="+mn-cs"/>
              </a:rPr>
              <a:t>abgerufen werden.</a:t>
            </a:r>
            <a:endParaRPr lang="de-DE" dirty="0">
              <a:effectLst/>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26</a:t>
            </a:fld>
            <a:endParaRPr lang="de-DE"/>
          </a:p>
        </p:txBody>
      </p:sp>
    </p:spTree>
    <p:extLst>
      <p:ext uri="{BB962C8B-B14F-4D97-AF65-F5344CB8AC3E}">
        <p14:creationId xmlns:p14="http://schemas.microsoft.com/office/powerpoint/2010/main" val="3114719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Warum -Erklärungen stellen (im mathematikdidaktischen Kontext) Beziehungen zwischen Zahlen/Objekten/Mengen in den Mittelpunkt und ähneln damit bereits formalen oder prä-formalen Beweisen (Schmidt-Thieme, 2009). In diesem Erklärvideo „Wir verändern die zweite Startzahl“ werden die Auswirkungen der Erhöhung der 2. Startzahl um eins visualisiert und eine sprachliche Begründung dieser Beziehung gegeben .</a:t>
            </a:r>
          </a:p>
          <a:p>
            <a:r>
              <a:rPr lang="de-DE" sz="1200" kern="1200" dirty="0">
                <a:solidFill>
                  <a:schemeClr val="tx1"/>
                </a:solidFill>
                <a:effectLst/>
                <a:latin typeface="+mn-lt"/>
                <a:ea typeface="+mn-ea"/>
                <a:cs typeface="+mn-cs"/>
              </a:rPr>
              <a: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a:p>
        </p:txBody>
      </p:sp>
    </p:spTree>
    <p:extLst>
      <p:ext uri="{BB962C8B-B14F-4D97-AF65-F5344CB8AC3E}">
        <p14:creationId xmlns:p14="http://schemas.microsoft.com/office/powerpoint/2010/main" val="587672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Es bietet sich an den Ausschnitt des Videos zu zeigen, um daran eine Warum-Erklärung zu verdeutlichen. Das gesamte Video kann unter </a:t>
            </a:r>
            <a:r>
              <a:rPr lang="de-DE" sz="1200" b="0" i="0" u="none" strike="noStrike" dirty="0">
                <a:solidFill>
                  <a:srgbClr val="327D87"/>
                </a:solidFill>
                <a:effectLst/>
                <a:latin typeface="Arial" panose="020B0604020202020204" pitchFamily="34" charset="0"/>
                <a:cs typeface="Arial" panose="020B0604020202020204" pitchFamily="34" charset="0"/>
                <a:hlinkClick r:id="rId3"/>
              </a:rPr>
              <a:t>https://pikas.dzlm.de/node/1317</a:t>
            </a:r>
            <a:r>
              <a:rPr lang="de-DE" sz="1200" b="0" i="0" u="none" strike="noStrike" dirty="0">
                <a:solidFill>
                  <a:srgbClr val="327D87"/>
                </a:solidFill>
                <a:effectLst/>
                <a:latin typeface="Arial" panose="020B0604020202020204" pitchFamily="34" charset="0"/>
                <a:cs typeface="Arial" panose="020B0604020202020204" pitchFamily="34" charset="0"/>
              </a:rPr>
              <a:t> abgerufen werden.</a:t>
            </a:r>
            <a:endParaRPr lang="de-DE" sz="1200" dirty="0">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28</a:t>
            </a:fld>
            <a:endParaRPr lang="de-DE"/>
          </a:p>
        </p:txBody>
      </p:sp>
    </p:spTree>
    <p:extLst>
      <p:ext uri="{BB962C8B-B14F-4D97-AF65-F5344CB8AC3E}">
        <p14:creationId xmlns:p14="http://schemas.microsoft.com/office/powerpoint/2010/main" val="766645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effectLst/>
              </a:rPr>
              <a:t>Besonders wichtig ist, dass Erklärvideos zwar auch für das Nachvollziehen von bspw. Erklärungen gut genutzt werden können. Dies sollte jedoch nicht die einzige Einsatzmöglichkeit bleiben.</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a:p>
        </p:txBody>
      </p:sp>
    </p:spTree>
    <p:extLst>
      <p:ext uri="{BB962C8B-B14F-4D97-AF65-F5344CB8AC3E}">
        <p14:creationId xmlns:p14="http://schemas.microsoft.com/office/powerpoint/2010/main" val="2895809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Kernbotschaft soll die vorherigen Ausführungen zusammenfassen. </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30</a:t>
            </a:fld>
            <a:endParaRPr lang="de-DE"/>
          </a:p>
        </p:txBody>
      </p:sp>
    </p:spTree>
    <p:extLst>
      <p:ext uri="{BB962C8B-B14F-4D97-AF65-F5344CB8AC3E}">
        <p14:creationId xmlns:p14="http://schemas.microsoft.com/office/powerpoint/2010/main" val="888302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1353314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32</a:t>
            </a:fld>
            <a:endParaRPr lang="de-DE"/>
          </a:p>
        </p:txBody>
      </p:sp>
    </p:spTree>
    <p:extLst>
      <p:ext uri="{BB962C8B-B14F-4D97-AF65-F5344CB8AC3E}">
        <p14:creationId xmlns:p14="http://schemas.microsoft.com/office/powerpoint/2010/main" val="3664217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latin typeface="Open Sans" panose="020B0606030504020204" pitchFamily="34" charset="0"/>
                <a:ea typeface="Open Sans" panose="020B0606030504020204" pitchFamily="34" charset="0"/>
                <a:cs typeface="Open Sans" panose="020B0606030504020204" pitchFamily="34" charset="0"/>
              </a:rPr>
              <a:t>Aus mediendidaktischer Perspektive gibt es verschiedene Prinzipien, die bei der Erstellung und Auswahl von Lernvideos (hier im Speziellen für Erklärvideos) für den Unterricht berücksichtigt werden sollten. Bei der Betrachtung fällt allerdings auf, dass nicht alle Prinzipien ausschließlich durch das Anbieten von Videos erfüllt werden können, sondern für manche eine unterrichtliche Einbettung unabdingbar ist.</a:t>
            </a:r>
          </a:p>
          <a:p>
            <a:r>
              <a:rPr lang="de-DE" sz="1200" dirty="0">
                <a:latin typeface="Open Sans" panose="020B0606030504020204" pitchFamily="34" charset="0"/>
                <a:ea typeface="Open Sans" panose="020B0606030504020204" pitchFamily="34" charset="0"/>
                <a:cs typeface="Open Sans" panose="020B0606030504020204" pitchFamily="34" charset="0"/>
              </a:rPr>
              <a:t>Damit die Notwendigkeit der unterrichtlichen Einbettung besser mit den TN besprochen/diskutiert werden kann, wird die Tabelle schrittweise durch Animationen aufgedeckt.</a:t>
            </a:r>
          </a:p>
          <a:p>
            <a:endParaRPr lang="de-DE"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33</a:t>
            </a:fld>
            <a:endParaRPr lang="de-DE"/>
          </a:p>
        </p:txBody>
      </p:sp>
    </p:spTree>
    <p:extLst>
      <p:ext uri="{BB962C8B-B14F-4D97-AF65-F5344CB8AC3E}">
        <p14:creationId xmlns:p14="http://schemas.microsoft.com/office/powerpoint/2010/main" val="2079748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hier dargestellten Prinzipien fokussieren natürlich sehr stark auf Erklärvideos. Sie lassen sich aber auch auf andere Arten von Lernvideos übertragen.</a:t>
            </a:r>
          </a:p>
          <a:p>
            <a:endParaRPr lang="de-DE" dirty="0"/>
          </a:p>
          <a:p>
            <a:r>
              <a:rPr lang="de-DE" dirty="0"/>
              <a:t>Natürlich lassen sich auch Prinzipien aus mathematikdidaktischer Perspektive formulieren, die bei der Gestaltung oder Auswahl von Erklärvideos berücksichtigt werden müssen. Auch hierbei fällt wieder auf, dass nicht alle Prinzipien ausschließlich durch das Anbieten eines Videos erfüllt werden können, sondern auch hier eine unterrichtliche Einbindung notwendig ist.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Open Sans" panose="020B0606030504020204" pitchFamily="34" charset="0"/>
                <a:ea typeface="Open Sans" panose="020B0606030504020204" pitchFamily="34" charset="0"/>
                <a:cs typeface="Open Sans" panose="020B0606030504020204" pitchFamily="34" charset="0"/>
              </a:rPr>
              <a:t>Damit die Notwendigkeit der unterrichtlichen Einbettung besser mit den TN besprochen/diskutiert werden kann, wird die Tabelle schrittweise durch Animationen aufgedeckt.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a:p>
        </p:txBody>
      </p:sp>
    </p:spTree>
    <p:extLst>
      <p:ext uri="{BB962C8B-B14F-4D97-AF65-F5344CB8AC3E}">
        <p14:creationId xmlns:p14="http://schemas.microsoft.com/office/powerpoint/2010/main" val="32025800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3093504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a:t>
            </a:fld>
            <a:endParaRPr lang="de-DE"/>
          </a:p>
        </p:txBody>
      </p:sp>
    </p:spTree>
    <p:extLst>
      <p:ext uri="{BB962C8B-B14F-4D97-AF65-F5344CB8AC3E}">
        <p14:creationId xmlns:p14="http://schemas.microsoft.com/office/powerpoint/2010/main" val="3544593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36</a:t>
            </a:fld>
            <a:endParaRPr lang="de-DE"/>
          </a:p>
        </p:txBody>
      </p:sp>
    </p:spTree>
    <p:extLst>
      <p:ext uri="{BB962C8B-B14F-4D97-AF65-F5344CB8AC3E}">
        <p14:creationId xmlns:p14="http://schemas.microsoft.com/office/powerpoint/2010/main" val="2966547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Alternativ können hier natürlich auch andere Videos betrachtet werden. Sinnvoll ist allerdings darauf zu achten, dass die Checkliste speziell für Erklärvideos konzipiert wurde und daher auch primär diese betrachtet werden sollten. Natürlich können in Anlehnung an die Checkliste auch Überlegungen zu einer Checkliste für andere Lernvideoarten konzipiert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a:p>
        </p:txBody>
      </p:sp>
    </p:spTree>
    <p:extLst>
      <p:ext uri="{BB962C8B-B14F-4D97-AF65-F5344CB8AC3E}">
        <p14:creationId xmlns:p14="http://schemas.microsoft.com/office/powerpoint/2010/main" val="8542200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38</a:t>
            </a:fld>
            <a:endParaRPr lang="de-DE"/>
          </a:p>
        </p:txBody>
      </p:sp>
    </p:spTree>
    <p:extLst>
      <p:ext uri="{BB962C8B-B14F-4D97-AF65-F5344CB8AC3E}">
        <p14:creationId xmlns:p14="http://schemas.microsoft.com/office/powerpoint/2010/main" val="3274423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können dann mögliche Potentiale und Grenzen von Lernvideos gemeinsam mit den TN sammeln und besprechen. Die hier vorgestellte Sammlung dient dazu zunächst als eine Übersicht für die Moderierenden.</a:t>
            </a:r>
          </a:p>
          <a:p>
            <a:r>
              <a:rPr lang="de-DE" dirty="0"/>
              <a:t>Zur Unterstützung der Eltern können Lernvideos bspw. genutzt werden, um ihnen Normen mit zu geben, wie Begriffe, Aufgabenstellungen etc. erklärt und durchgeführt werden können.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0000"/>
                </a:solidFill>
                <a:effectLst/>
                <a:latin typeface="Helvetica" pitchFamily="2" charset="0"/>
              </a:rPr>
              <a:t>Differenziertes Arbeiten wird leichter. Wenn mehrere Videos innerhalb eines Themas  angeboten werden, können stärkere Kinder schon weiter gucken und andere Aufgaben bearbeiten.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39</a:t>
            </a:fld>
            <a:endParaRPr lang="de-DE"/>
          </a:p>
        </p:txBody>
      </p:sp>
    </p:spTree>
    <p:extLst>
      <p:ext uri="{BB962C8B-B14F-4D97-AF65-F5344CB8AC3E}">
        <p14:creationId xmlns:p14="http://schemas.microsoft.com/office/powerpoint/2010/main" val="486423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Hier können dann mögliche Potentiale und Grenzen von Lernvideos gemeinsam mit den TN sammeln und besprechen. Die hier vorgestellte Sammlung dient dazu zunächst als eine Übersicht für die Moderierenden.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0000"/>
                </a:solidFill>
                <a:effectLst/>
                <a:latin typeface="Helvetica" pitchFamily="2" charset="0"/>
              </a:rPr>
              <a:t>Es kann vorkommen, dass sich Lehrkräfte zu sehr auf das Video verlassen und nicht mehr aktiv über eigene Möglichkeiten des Erklärens nachdenken.</a:t>
            </a:r>
          </a:p>
          <a:p>
            <a:r>
              <a:rPr lang="de-DE" dirty="0"/>
              <a:t>Unter </a:t>
            </a:r>
            <a:r>
              <a:rPr lang="de-DE" dirty="0" err="1"/>
              <a:t>Verstehensillusion</a:t>
            </a:r>
            <a:r>
              <a:rPr lang="de-DE" dirty="0"/>
              <a:t> lässt sich verstehen, dass Lernende nach dem Schauen eines Lernvideos den Eindruck haben, dass der Lerninhalt durchdrungen sei. Bei näherer Auseinandersetzung kann dann aber häufig festgestellt werden, dass dies noch nicht der Fall ist. Auch hier wird deutlich, dass eine kognitive Aktivierung für die Wissensvernetzung notwendig scheint.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40</a:t>
            </a:fld>
            <a:endParaRPr lang="de-DE"/>
          </a:p>
        </p:txBody>
      </p:sp>
    </p:spTree>
    <p:extLst>
      <p:ext uri="{BB962C8B-B14F-4D97-AF65-F5344CB8AC3E}">
        <p14:creationId xmlns:p14="http://schemas.microsoft.com/office/powerpoint/2010/main" val="304371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Kernbotschaft fasst die vorherigen Ausführungen zusammen. </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41</a:t>
            </a:fld>
            <a:endParaRPr lang="de-DE"/>
          </a:p>
        </p:txBody>
      </p:sp>
    </p:spTree>
    <p:extLst>
      <p:ext uri="{BB962C8B-B14F-4D97-AF65-F5344CB8AC3E}">
        <p14:creationId xmlns:p14="http://schemas.microsoft.com/office/powerpoint/2010/main" val="28058728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Aus den folgenden Erprobungsaufträgen kann je nach Bedarf einer ausgewählt und behandelt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42</a:t>
            </a:fld>
            <a:endParaRPr lang="de-DE"/>
          </a:p>
        </p:txBody>
      </p:sp>
    </p:spTree>
    <p:extLst>
      <p:ext uri="{BB962C8B-B14F-4D97-AF65-F5344CB8AC3E}">
        <p14:creationId xmlns:p14="http://schemas.microsoft.com/office/powerpoint/2010/main" val="1160185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Ziel des konstruktiven Teils dieses Coaching kann es sein, Elemente eines Erklärvideos zu erstellen (hier im Kontext des schriftlichen Additionsverfahrens). </a:t>
            </a:r>
          </a:p>
          <a:p>
            <a:r>
              <a:rPr lang="de-DE" dirty="0"/>
              <a:t>An dieser Stelle wird der Arbeitsauftrag angedeutet und im Folgenden unter Angabe von Materialien, Hilfsmitteln, usw. konkretisiert.</a:t>
            </a:r>
          </a:p>
          <a:p>
            <a:endParaRPr lang="de-DE" dirty="0"/>
          </a:p>
          <a:p>
            <a:r>
              <a:rPr lang="de-DE" dirty="0"/>
              <a:t>Optional könnte hier natürlich auch ein Erklärvideo entstehen, das ein Thema anspricht, das gerade im Unterricht relevant ist. </a:t>
            </a:r>
          </a:p>
          <a:p>
            <a:endParaRPr lang="de-DE" dirty="0"/>
          </a:p>
          <a:p>
            <a:endParaRPr lang="de-DE" dirty="0"/>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44</a:t>
            </a:fld>
            <a:endParaRPr lang="de-DE"/>
          </a:p>
        </p:txBody>
      </p:sp>
    </p:spTree>
    <p:extLst>
      <p:ext uri="{BB962C8B-B14F-4D97-AF65-F5344CB8AC3E}">
        <p14:creationId xmlns:p14="http://schemas.microsoft.com/office/powerpoint/2010/main" val="3196170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Materialien und Hilfsmittel sind über unsere Seite abrufbar. Diese können Sie den Teilnehmenden für die Bearbeitung des folgenden Arbeitsauftrags zur Verfügung stellen.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Wir empfehlen an den Präsentationen kollaborativ zu arbeiten und dafür Anwendungen wie </a:t>
            </a:r>
            <a:r>
              <a:rPr lang="de-DE" dirty="0" err="1"/>
              <a:t>googledrive</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Unterschieden werden die Hilfsmittel für den PC zwischen </a:t>
            </a:r>
            <a:r>
              <a:rPr lang="de-DE" dirty="0" err="1"/>
              <a:t>Powerpoint</a:t>
            </a:r>
            <a:r>
              <a:rPr lang="de-DE" dirty="0"/>
              <a:t> und </a:t>
            </a:r>
            <a:r>
              <a:rPr lang="de-DE" dirty="0" err="1"/>
              <a:t>keynote</a:t>
            </a:r>
            <a:r>
              <a:rPr lang="de-DE" dirty="0"/>
              <a:t>. Für die Erstellung mit einem Tablet-PC werden Hinweise im Umgang mit Notizen Apps gegeben.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u="sng" dirty="0"/>
              <a:t>Hinweis:</a:t>
            </a:r>
            <a:br>
              <a:rPr lang="de-DE" dirty="0"/>
            </a:br>
            <a:r>
              <a:rPr lang="de-DE" dirty="0"/>
              <a:t>Nach unserer Erfahrung nimmt vor allem das Einsprechen der Animationen einen großen Zeitanteil in Anspruch. Daher werden Sie in diesem Coaching vermutlich aus Zeitgründen nicht dazu kommen, ihre Animationen zu versprachlichen. Konzentrieren Sie sich daher vielleicht lieber auf die Erstellung Ihrer „Animationen“ und erste Überlegungen zur Versprachlichung.</a:t>
            </a:r>
          </a:p>
          <a:p>
            <a:endParaRPr lang="de-DE" dirty="0"/>
          </a:p>
          <a:p>
            <a:r>
              <a:rPr lang="de-DE" sz="1200" dirty="0" err="1"/>
              <a:t>Sciebo</a:t>
            </a:r>
            <a:r>
              <a:rPr lang="de-DE" sz="1200" dirty="0"/>
              <a:t>-Ordner: https://tu-</a:t>
            </a:r>
            <a:r>
              <a:rPr lang="de-DE" sz="1200" dirty="0" err="1"/>
              <a:t>dortmund.sciebo.de</a:t>
            </a:r>
            <a:r>
              <a:rPr lang="de-DE" sz="1200" dirty="0"/>
              <a:t>/s/nvRq7XpLiOxsdhs</a:t>
            </a:r>
          </a:p>
          <a:p>
            <a:endParaRPr lang="de-DE" dirty="0"/>
          </a:p>
          <a:p>
            <a:endParaRPr lang="de-DE" dirty="0"/>
          </a:p>
          <a:p>
            <a:endParaRPr lang="de-DE" dirty="0"/>
          </a:p>
          <a:p>
            <a:endParaRPr lang="de-DE" dirty="0"/>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45</a:t>
            </a:fld>
            <a:endParaRPr lang="de-DE"/>
          </a:p>
        </p:txBody>
      </p:sp>
    </p:spTree>
    <p:extLst>
      <p:ext uri="{BB962C8B-B14F-4D97-AF65-F5344CB8AC3E}">
        <p14:creationId xmlns:p14="http://schemas.microsoft.com/office/powerpoint/2010/main" val="3334140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46</a:t>
            </a:fld>
            <a:endParaRPr lang="de-DE"/>
          </a:p>
        </p:txBody>
      </p:sp>
    </p:spTree>
    <p:extLst>
      <p:ext uri="{BB962C8B-B14F-4D97-AF65-F5344CB8AC3E}">
        <p14:creationId xmlns:p14="http://schemas.microsoft.com/office/powerpoint/2010/main" val="103345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3914022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 Ziel des konstruktiven Teils dieses Coachings kann es sein, Lernvideos gezielt für den Einsatz im eigenen Unterricht auszuwählen.</a:t>
            </a:r>
          </a:p>
          <a:p>
            <a:r>
              <a:rPr lang="de-DE" dirty="0"/>
              <a:t>An dieser Stelle wird der Arbeitsauftrag angedeutet und im Folgenden unter Angabe von Materialien, Hilfsmitteln, usw. konkretisiert.</a:t>
            </a:r>
          </a:p>
          <a:p>
            <a:endParaRPr lang="de-DE" dirty="0"/>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48</a:t>
            </a:fld>
            <a:endParaRPr lang="de-DE"/>
          </a:p>
        </p:txBody>
      </p:sp>
    </p:spTree>
    <p:extLst>
      <p:ext uri="{BB962C8B-B14F-4D97-AF65-F5344CB8AC3E}">
        <p14:creationId xmlns:p14="http://schemas.microsoft.com/office/powerpoint/2010/main" val="2596589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Checkliste ist über unsere Seite abrufbar.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Lernvideo können z.B. auf den PIKAS-Seiten (</a:t>
            </a:r>
            <a:r>
              <a:rPr lang="de-DE" dirty="0" err="1"/>
              <a:t>pikas-digi.dzlm.de</a:t>
            </a:r>
            <a:r>
              <a:rPr lang="de-DE" dirty="0"/>
              <a:t>, </a:t>
            </a:r>
            <a:r>
              <a:rPr lang="de-DE" dirty="0" err="1"/>
              <a:t>mahiko.dzlm.de</a:t>
            </a:r>
            <a:r>
              <a:rPr lang="de-DE" dirty="0"/>
              <a:t>), oder natürlich über </a:t>
            </a:r>
            <a:r>
              <a:rPr lang="de-DE" dirty="0" err="1"/>
              <a:t>Youtube</a:t>
            </a:r>
            <a:r>
              <a:rPr lang="de-DE" dirty="0"/>
              <a:t> gefunden werden.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Insbesondere bei der Auswahl über </a:t>
            </a:r>
            <a:r>
              <a:rPr lang="de-DE" dirty="0" err="1"/>
              <a:t>Youtube</a:t>
            </a:r>
            <a:r>
              <a:rPr lang="de-DE" dirty="0"/>
              <a:t> bietet sich ein kritischer Blick auf Lernvideos an. Insbesondere sollte bei der Auswahl immer auch die Einbindung in den konkreten Unterricht mitberücksichtig werden.</a:t>
            </a:r>
          </a:p>
          <a:p>
            <a:endParaRPr lang="de-DE" dirty="0"/>
          </a:p>
          <a:p>
            <a:endParaRPr lang="de-DE" dirty="0"/>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49</a:t>
            </a:fld>
            <a:endParaRPr lang="de-DE"/>
          </a:p>
        </p:txBody>
      </p:sp>
    </p:spTree>
    <p:extLst>
      <p:ext uri="{BB962C8B-B14F-4D97-AF65-F5344CB8AC3E}">
        <p14:creationId xmlns:p14="http://schemas.microsoft.com/office/powerpoint/2010/main" val="40114460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53</a:t>
            </a:fld>
            <a:endParaRPr lang="de-DE"/>
          </a:p>
        </p:txBody>
      </p:sp>
    </p:spTree>
    <p:extLst>
      <p:ext uri="{BB962C8B-B14F-4D97-AF65-F5344CB8AC3E}">
        <p14:creationId xmlns:p14="http://schemas.microsoft.com/office/powerpoint/2010/main" val="21300720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54</a:t>
            </a:fld>
            <a:endParaRPr lang="de-DE"/>
          </a:p>
        </p:txBody>
      </p:sp>
    </p:spTree>
    <p:extLst>
      <p:ext uri="{BB962C8B-B14F-4D97-AF65-F5344CB8AC3E}">
        <p14:creationId xmlns:p14="http://schemas.microsoft.com/office/powerpoint/2010/main" val="6427314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55</a:t>
            </a:fld>
            <a:endParaRPr lang="de-DE"/>
          </a:p>
        </p:txBody>
      </p:sp>
    </p:spTree>
    <p:extLst>
      <p:ext uri="{BB962C8B-B14F-4D97-AF65-F5344CB8AC3E}">
        <p14:creationId xmlns:p14="http://schemas.microsoft.com/office/powerpoint/2010/main" val="1828107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6197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sz="1200" dirty="0">
                <a:highlight>
                  <a:srgbClr val="FFFF00"/>
                </a:highlight>
                <a:latin typeface="Arial" panose="020B0604020202020204" pitchFamily="34" charset="0"/>
                <a:ea typeface="ＭＳ Ｐゴシック" panose="020B0600070205080204" pitchFamily="34" charset="-128"/>
                <a:cs typeface="Arial" panose="020B0604020202020204" pitchFamily="34" charset="0"/>
                <a:sym typeface="Wingdings" pitchFamily="2" charset="2"/>
              </a:rPr>
              <a:t>Die gezeigten Einstellungen stellen natürlich nur einen kleinen Teil dar. Sie können diese gemeinsam mit den Teilnehmenden besprechen und weiter ergänzen.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Open Sans" panose="020B0606030504020204" pitchFamily="34" charset="0"/>
                <a:ea typeface="Open Sans" panose="020B0606030504020204" pitchFamily="34" charset="0"/>
                <a:cs typeface="Open Sans" panose="020B0606030504020204" pitchFamily="34" charset="0"/>
              </a:rPr>
              <a:t>Die Meinungen zur Nutzung von Erklärvideos sind sehr heterogen. Auf der einen Seiten finden sich Überzeugungen, dass Videos oder auch generell Medien nicht genutzt werden sollten, da die Lernenden schon genug Zeit mit Medien verbringen. Auf der anderen Seiten findet sich eine Vielzahl von Lernvideos, die eher auf den passiven Konsum ausgerichtet sind und Regeln/Fertigkeiten etc. vermitteln. Diese haben ihre Berechtigung, aber müssen ergänzt werden um Videos, die verständnisorientiert ausgerichtet sind.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3155504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Open Sans" panose="020B0606030504020204" pitchFamily="34" charset="0"/>
                <a:ea typeface="Open Sans" panose="020B0606030504020204" pitchFamily="34" charset="0"/>
                <a:cs typeface="Open Sans" panose="020B0606030504020204" pitchFamily="34" charset="0"/>
              </a:rPr>
              <a:t>Das Zitat von Rink &amp; Walter (2020) zeigt exemplarisch nochmal den Status quo von Lernvideos im öffentlichen Netz. Daran anknüpfend soll herausgestellt werden, dass es aber nicht bei prozeduralen Techniken (es geht häufig um die Darstellung von Vorgehensweisen, Regeln oder Lösungswegen anhand konkreter Beispiele) bleiben soll, sondern auch verständnisorientiert unterrichtet werden soll. Videos zur Darstellung prozeduraler Techniken haben ihre Berechtigung, aber müssen ergänzt werden durch Videos, die verständnisorientiert ausgerichtet sind. Dadurch lassen sich Potentiale von Lernvideos (z.B. mentale Operationen virtuell darstellen, Darstellungen vernetzen) reichhaltiger ausschöpfen.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a:t>
            </a:fld>
            <a:endParaRPr lang="de-DE"/>
          </a:p>
        </p:txBody>
      </p:sp>
    </p:spTree>
    <p:extLst>
      <p:ext uri="{BB962C8B-B14F-4D97-AF65-F5344CB8AC3E}">
        <p14:creationId xmlns:p14="http://schemas.microsoft.com/office/powerpoint/2010/main" val="442074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2788633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270280956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E4CA37D-4AFF-CD40-9D00-226DBADC01D8}"/>
              </a:ext>
            </a:extLst>
          </p:cNvPr>
          <p:cNvPicPr>
            <a:picLocks/>
          </p:cNvPicPr>
          <p:nvPr userDrawn="1"/>
        </p:nvPicPr>
        <p:blipFill>
          <a:blip r:embed="rId2"/>
          <a:stretch>
            <a:fillRect/>
          </a:stretch>
        </p:blipFill>
        <p:spPr>
          <a:xfrm>
            <a:off x="-934848" y="1347370"/>
            <a:ext cx="108324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2225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8" name="Grafik 7">
            <a:extLst>
              <a:ext uri="{FF2B5EF4-FFF2-40B4-BE49-F238E27FC236}">
                <a16:creationId xmlns:a16="http://schemas.microsoft.com/office/drawing/2014/main" id="{36ED114E-39A2-B441-A495-D46442195B5F}"/>
              </a:ext>
            </a:extLst>
          </p:cNvPr>
          <p:cNvPicPr>
            <a:picLocks/>
          </p:cNvPicPr>
          <p:nvPr userDrawn="1"/>
        </p:nvPicPr>
        <p:blipFill>
          <a:blip r:embed="rId3"/>
          <a:stretch>
            <a:fillRect/>
          </a:stretch>
        </p:blipFill>
        <p:spPr>
          <a:xfrm>
            <a:off x="244032" y="159143"/>
            <a:ext cx="2725200" cy="1028778"/>
          </a:xfrm>
          <a:prstGeom prst="rect">
            <a:avLst/>
          </a:prstGeom>
        </p:spPr>
      </p:pic>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4"/>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5"/>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6"/>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8270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7"/>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8"/>
          <a:stretch>
            <a:fillRect/>
          </a:stretch>
        </p:blipFill>
        <p:spPr>
          <a:xfrm>
            <a:off x="5940771" y="6049009"/>
            <a:ext cx="1332960" cy="353896"/>
          </a:xfrm>
          <a:prstGeom prst="rect">
            <a:avLst/>
          </a:prstGeom>
        </p:spPr>
      </p:pic>
    </p:spTree>
    <p:extLst>
      <p:ext uri="{BB962C8B-B14F-4D97-AF65-F5344CB8AC3E}">
        <p14:creationId xmlns:p14="http://schemas.microsoft.com/office/powerpoint/2010/main" val="3318947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3" name="Grafik 2">
            <a:extLst>
              <a:ext uri="{FF2B5EF4-FFF2-40B4-BE49-F238E27FC236}">
                <a16:creationId xmlns:a16="http://schemas.microsoft.com/office/drawing/2014/main" id="{BD0B6586-760D-7147-9806-A0AC54008231}"/>
              </a:ext>
            </a:extLst>
          </p:cNvPr>
          <p:cNvPicPr>
            <a:picLocks noChangeAspect="1"/>
          </p:cNvPicPr>
          <p:nvPr userDrawn="1"/>
        </p:nvPicPr>
        <p:blipFill>
          <a:blip r:embed="rId2"/>
          <a:stretch>
            <a:fillRect/>
          </a:stretch>
        </p:blipFill>
        <p:spPr>
          <a:xfrm>
            <a:off x="164789" y="270945"/>
            <a:ext cx="860400" cy="728031"/>
          </a:xfrm>
          <a:prstGeom prst="rect">
            <a:avLst/>
          </a:prstGeom>
        </p:spPr>
      </p:pic>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3"/>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241961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486458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28" name="Grafik 27">
            <a:extLst>
              <a:ext uri="{FF2B5EF4-FFF2-40B4-BE49-F238E27FC236}">
                <a16:creationId xmlns:a16="http://schemas.microsoft.com/office/drawing/2014/main" id="{E5C6E036-6B73-3943-B25F-F217ECECF6E8}"/>
              </a:ext>
            </a:extLst>
          </p:cNvPr>
          <p:cNvPicPr>
            <a:picLocks/>
          </p:cNvPicPr>
          <p:nvPr userDrawn="1"/>
        </p:nvPicPr>
        <p:blipFill>
          <a:blip r:embed="rId2"/>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2333199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6" name="Grafik 15">
            <a:extLst>
              <a:ext uri="{FF2B5EF4-FFF2-40B4-BE49-F238E27FC236}">
                <a16:creationId xmlns:a16="http://schemas.microsoft.com/office/drawing/2014/main" id="{9FA9D25A-0A50-604D-8CFC-1F33E6BB84C7}"/>
              </a:ext>
            </a:extLst>
          </p:cNvPr>
          <p:cNvPicPr>
            <a:picLocks noChangeAspect="1"/>
          </p:cNvPicPr>
          <p:nvPr userDrawn="1"/>
        </p:nvPicPr>
        <p:blipFill>
          <a:blip r:embed="rId2"/>
          <a:stretch>
            <a:fillRect/>
          </a:stretch>
        </p:blipFill>
        <p:spPr>
          <a:xfrm>
            <a:off x="170314" y="314693"/>
            <a:ext cx="860400" cy="651868"/>
          </a:xfrm>
          <a:prstGeom prst="rect">
            <a:avLst/>
          </a:prstGeom>
        </p:spPr>
      </p:pic>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00173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spTree>
    <p:extLst>
      <p:ext uri="{BB962C8B-B14F-4D97-AF65-F5344CB8AC3E}">
        <p14:creationId xmlns:p14="http://schemas.microsoft.com/office/powerpoint/2010/main" val="2369506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275404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spTree>
    <p:extLst>
      <p:ext uri="{BB962C8B-B14F-4D97-AF65-F5344CB8AC3E}">
        <p14:creationId xmlns:p14="http://schemas.microsoft.com/office/powerpoint/2010/main" val="2916680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2255199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3" name="Grafik 2">
            <a:extLst>
              <a:ext uri="{FF2B5EF4-FFF2-40B4-BE49-F238E27FC236}">
                <a16:creationId xmlns:a16="http://schemas.microsoft.com/office/drawing/2014/main" id="{BD0B6586-760D-7147-9806-A0AC54008231}"/>
              </a:ext>
            </a:extLst>
          </p:cNvPr>
          <p:cNvPicPr>
            <a:picLocks noChangeAspect="1"/>
          </p:cNvPicPr>
          <p:nvPr userDrawn="1"/>
        </p:nvPicPr>
        <p:blipFill>
          <a:blip r:embed="rId2"/>
          <a:stretch>
            <a:fillRect/>
          </a:stretch>
        </p:blipFill>
        <p:spPr>
          <a:xfrm>
            <a:off x="164789" y="270945"/>
            <a:ext cx="860400" cy="728031"/>
          </a:xfrm>
          <a:prstGeom prst="rect">
            <a:avLst/>
          </a:prstGeom>
        </p:spPr>
      </p:pic>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3"/>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954635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4" name="Grafik 3">
            <a:extLst>
              <a:ext uri="{FF2B5EF4-FFF2-40B4-BE49-F238E27FC236}">
                <a16:creationId xmlns:a16="http://schemas.microsoft.com/office/drawing/2014/main" id="{5AFCF2FE-13ED-F74C-985D-EAE48DAAA334}"/>
              </a:ext>
            </a:extLst>
          </p:cNvPr>
          <p:cNvPicPr>
            <a:picLocks noChangeAspect="1"/>
          </p:cNvPicPr>
          <p:nvPr userDrawn="1"/>
        </p:nvPicPr>
        <p:blipFill>
          <a:blip r:embed="rId2"/>
          <a:stretch>
            <a:fillRect/>
          </a:stretch>
        </p:blipFill>
        <p:spPr>
          <a:xfrm>
            <a:off x="170314" y="314693"/>
            <a:ext cx="860400" cy="651868"/>
          </a:xfrm>
          <a:prstGeom prst="rect">
            <a:avLst/>
          </a:prstGeom>
        </p:spPr>
      </p:pic>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3"/>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82026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693FEAEE-6B37-CE2A-74D3-B4F91BC9BA02}"/>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791071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28" name="Grafik 27">
            <a:extLst>
              <a:ext uri="{FF2B5EF4-FFF2-40B4-BE49-F238E27FC236}">
                <a16:creationId xmlns:a16="http://schemas.microsoft.com/office/drawing/2014/main" id="{E5C6E036-6B73-3943-B25F-F217ECECF6E8}"/>
              </a:ext>
            </a:extLst>
          </p:cNvPr>
          <p:cNvPicPr>
            <a:picLocks/>
          </p:cNvPicPr>
          <p:nvPr userDrawn="1"/>
        </p:nvPicPr>
        <p:blipFill>
          <a:blip r:embed="rId2"/>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451769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6" name="Grafik 15">
            <a:extLst>
              <a:ext uri="{FF2B5EF4-FFF2-40B4-BE49-F238E27FC236}">
                <a16:creationId xmlns:a16="http://schemas.microsoft.com/office/drawing/2014/main" id="{9FA9D25A-0A50-604D-8CFC-1F33E6BB84C7}"/>
              </a:ext>
            </a:extLst>
          </p:cNvPr>
          <p:cNvPicPr>
            <a:picLocks noChangeAspect="1"/>
          </p:cNvPicPr>
          <p:nvPr userDrawn="1"/>
        </p:nvPicPr>
        <p:blipFill>
          <a:blip r:embed="rId2"/>
          <a:stretch>
            <a:fillRect/>
          </a:stretch>
        </p:blipFill>
        <p:spPr>
          <a:xfrm>
            <a:off x="170314" y="314693"/>
            <a:ext cx="860400" cy="651868"/>
          </a:xfrm>
          <a:prstGeom prst="rect">
            <a:avLst/>
          </a:prstGeom>
        </p:spPr>
      </p:pic>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144985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spTree>
    <p:extLst>
      <p:ext uri="{BB962C8B-B14F-4D97-AF65-F5344CB8AC3E}">
        <p14:creationId xmlns:p14="http://schemas.microsoft.com/office/powerpoint/2010/main" val="2979361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6001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4212625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28577686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3"/>
          <a:stretch>
            <a:fillRect/>
          </a:stretch>
        </p:blipFill>
        <p:spPr>
          <a:xfrm flipH="1">
            <a:off x="868968" y="1259999"/>
            <a:ext cx="756000" cy="720000"/>
          </a:xfrm>
          <a:prstGeom prst="rect">
            <a:avLst/>
          </a:prstGeom>
        </p:spPr>
      </p:pic>
    </p:spTree>
    <p:extLst>
      <p:ext uri="{BB962C8B-B14F-4D97-AF65-F5344CB8AC3E}">
        <p14:creationId xmlns:p14="http://schemas.microsoft.com/office/powerpoint/2010/main" val="41147255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3" name="Grafik 2">
            <a:extLst>
              <a:ext uri="{FF2B5EF4-FFF2-40B4-BE49-F238E27FC236}">
                <a16:creationId xmlns:a16="http://schemas.microsoft.com/office/drawing/2014/main" id="{0C688019-E633-A042-8333-4ABD2087D809}"/>
              </a:ext>
            </a:extLst>
          </p:cNvPr>
          <p:cNvPicPr>
            <a:picLocks noChangeAspect="1"/>
          </p:cNvPicPr>
          <p:nvPr userDrawn="1"/>
        </p:nvPicPr>
        <p:blipFill>
          <a:blip r:embed="rId2"/>
          <a:stretch>
            <a:fillRect/>
          </a:stretch>
        </p:blipFill>
        <p:spPr>
          <a:xfrm>
            <a:off x="124291" y="270000"/>
            <a:ext cx="884437" cy="650225"/>
          </a:xfrm>
          <a:prstGeom prst="rect">
            <a:avLst/>
          </a:prstGeom>
        </p:spPr>
      </p:pic>
      <p:pic>
        <p:nvPicPr>
          <p:cNvPr id="6" name="Grafik 5">
            <a:extLst>
              <a:ext uri="{FF2B5EF4-FFF2-40B4-BE49-F238E27FC236}">
                <a16:creationId xmlns:a16="http://schemas.microsoft.com/office/drawing/2014/main" id="{FA154EBE-1580-AC49-9253-CA70C6E0B3F7}"/>
              </a:ext>
            </a:extLst>
          </p:cNvPr>
          <p:cNvPicPr>
            <a:picLocks noChangeAspect="1"/>
          </p:cNvPicPr>
          <p:nvPr userDrawn="1"/>
        </p:nvPicPr>
        <p:blipFill>
          <a:blip r:embed="rId3"/>
          <a:stretch>
            <a:fillRect/>
          </a:stretch>
        </p:blipFill>
        <p:spPr>
          <a:xfrm>
            <a:off x="566509" y="1260000"/>
            <a:ext cx="986824" cy="720000"/>
          </a:xfrm>
          <a:prstGeom prst="rect">
            <a:avLst/>
          </a:prstGeom>
        </p:spPr>
      </p:pic>
    </p:spTree>
    <p:extLst>
      <p:ext uri="{BB962C8B-B14F-4D97-AF65-F5344CB8AC3E}">
        <p14:creationId xmlns:p14="http://schemas.microsoft.com/office/powerpoint/2010/main" val="469399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2027441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November 23</a:t>
            </a:fld>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pic>
        <p:nvPicPr>
          <p:cNvPr id="12" name="Grafik 11">
            <a:extLst>
              <a:ext uri="{FF2B5EF4-FFF2-40B4-BE49-F238E27FC236}">
                <a16:creationId xmlns:a16="http://schemas.microsoft.com/office/drawing/2014/main" id="{6C0BA017-9334-2448-6D20-4AB202DACA53}"/>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191092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9CC0DFF4-0E52-664F-9497-C7020479C29E}" type="datetime6">
              <a:rPr lang="de-DE" smtClean="0"/>
              <a:t>November 23</a:t>
            </a:fld>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3018175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November 23</a:t>
            </a:fld>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7" name="Grafik 16">
            <a:extLst>
              <a:ext uri="{FF2B5EF4-FFF2-40B4-BE49-F238E27FC236}">
                <a16:creationId xmlns:a16="http://schemas.microsoft.com/office/drawing/2014/main" id="{CD322BB7-D544-AC10-C3E0-60DBA3548AAC}"/>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3008819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 Seite)</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83E8B304-68C6-0A40-8C78-B0FD56C6F37F}" type="datetime6">
              <a:rPr lang="de-DE" smtClean="0"/>
              <a:t>November 23</a:t>
            </a:fld>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2C128F3D-AE66-153A-4155-E0E4A80EFCE0}"/>
              </a:ext>
            </a:extLst>
          </p:cNvPr>
          <p:cNvPicPr>
            <a:picLocks noChangeAspect="1"/>
          </p:cNvPicPr>
          <p:nvPr userDrawn="1"/>
        </p:nvPicPr>
        <p:blipFill>
          <a:blip r:embed="rId3"/>
          <a:stretch>
            <a:fillRect/>
          </a:stretch>
        </p:blipFill>
        <p:spPr>
          <a:xfrm>
            <a:off x="181950" y="255678"/>
            <a:ext cx="863673" cy="730800"/>
          </a:xfrm>
          <a:prstGeom prst="rect">
            <a:avLst/>
          </a:prstGeom>
        </p:spPr>
      </p:pic>
    </p:spTree>
    <p:extLst>
      <p:ext uri="{BB962C8B-B14F-4D97-AF65-F5344CB8AC3E}">
        <p14:creationId xmlns:p14="http://schemas.microsoft.com/office/powerpoint/2010/main" val="1868868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83E8B304-68C6-0A40-8C78-B0FD56C6F37F}" type="datetime6">
              <a:rPr lang="de-DE" smtClean="0"/>
              <a:t>November 23</a:t>
            </a:fld>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3" name="Rechteck 32">
            <a:extLst>
              <a:ext uri="{FF2B5EF4-FFF2-40B4-BE49-F238E27FC236}">
                <a16:creationId xmlns:a16="http://schemas.microsoft.com/office/drawing/2014/main" id="{F493171C-C1FA-3843-9EF8-58CEBCD0276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4" name="Datumsplatzhalter 18">
            <a:extLst>
              <a:ext uri="{FF2B5EF4-FFF2-40B4-BE49-F238E27FC236}">
                <a16:creationId xmlns:a16="http://schemas.microsoft.com/office/drawing/2014/main" id="{BBE99E6D-12A2-844D-9F54-5CE73042C7C9}"/>
              </a:ext>
            </a:extLst>
          </p:cNvPr>
          <p:cNvSpPr txBox="1">
            <a:spLocks/>
          </p:cNvSpPr>
          <p:nvPr userDrawn="1"/>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83E8B304-68C6-0A40-8C78-B0FD56C6F37F}" type="datetime6">
              <a:rPr lang="de-DE" smtClean="0"/>
              <a:pPr>
                <a:lnSpc>
                  <a:spcPct val="150000"/>
                </a:lnSpc>
              </a:pPr>
              <a:t>November 23</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dirty="0"/>
          </a:p>
        </p:txBody>
      </p:sp>
      <p:sp>
        <p:nvSpPr>
          <p:cNvPr id="36" name="Datumsplatzhalter 18">
            <a:extLst>
              <a:ext uri="{FF2B5EF4-FFF2-40B4-BE49-F238E27FC236}">
                <a16:creationId xmlns:a16="http://schemas.microsoft.com/office/drawing/2014/main" id="{A5949F2A-89BD-4043-96A7-74A523A7FACA}"/>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19" name="Grafik 18">
            <a:extLst>
              <a:ext uri="{FF2B5EF4-FFF2-40B4-BE49-F238E27FC236}">
                <a16:creationId xmlns:a16="http://schemas.microsoft.com/office/drawing/2014/main" id="{A3E145AD-D002-6DE7-D593-B10994ABFB43}"/>
              </a:ext>
            </a:extLst>
          </p:cNvPr>
          <p:cNvPicPr>
            <a:picLocks/>
          </p:cNvPicPr>
          <p:nvPr userDrawn="1"/>
        </p:nvPicPr>
        <p:blipFill>
          <a:blip r:embed="rId3"/>
          <a:stretch>
            <a:fillRect/>
          </a:stretch>
        </p:blipFill>
        <p:spPr>
          <a:xfrm>
            <a:off x="121429" y="260617"/>
            <a:ext cx="855317" cy="732691"/>
          </a:xfrm>
          <a:prstGeom prst="rect">
            <a:avLst/>
          </a:prstGeom>
        </p:spPr>
      </p:pic>
    </p:spTree>
    <p:extLst>
      <p:ext uri="{BB962C8B-B14F-4D97-AF65-F5344CB8AC3E}">
        <p14:creationId xmlns:p14="http://schemas.microsoft.com/office/powerpoint/2010/main" val="3987019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November 23</a:t>
            </a:fld>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3" name="Grafik 12">
            <a:extLst>
              <a:ext uri="{FF2B5EF4-FFF2-40B4-BE49-F238E27FC236}">
                <a16:creationId xmlns:a16="http://schemas.microsoft.com/office/drawing/2014/main" id="{723B5DC1-AAC9-10E4-D48F-593DAE11A871}"/>
              </a:ext>
            </a:extLst>
          </p:cNvPr>
          <p:cNvPicPr>
            <a:picLocks/>
          </p:cNvPicPr>
          <p:nvPr userDrawn="1"/>
        </p:nvPicPr>
        <p:blipFill>
          <a:blip r:embed="rId2"/>
          <a:stretch>
            <a:fillRect/>
          </a:stretch>
        </p:blipFill>
        <p:spPr>
          <a:xfrm>
            <a:off x="121429" y="260617"/>
            <a:ext cx="855317" cy="732691"/>
          </a:xfrm>
          <a:prstGeom prst="rect">
            <a:avLst/>
          </a:prstGeom>
        </p:spPr>
      </p:pic>
      <p:pic>
        <p:nvPicPr>
          <p:cNvPr id="3" name="Grafik 2">
            <a:extLst>
              <a:ext uri="{FF2B5EF4-FFF2-40B4-BE49-F238E27FC236}">
                <a16:creationId xmlns:a16="http://schemas.microsoft.com/office/drawing/2014/main" id="{1408C839-CF30-AAC6-9D54-AB665CCCBEEC}"/>
              </a:ext>
            </a:extLst>
          </p:cNvPr>
          <p:cNvPicPr>
            <a:picLocks noChangeAspect="1"/>
          </p:cNvPicPr>
          <p:nvPr userDrawn="1"/>
        </p:nvPicPr>
        <p:blipFill>
          <a:blip r:embed="rId3"/>
          <a:stretch>
            <a:fillRect/>
          </a:stretch>
        </p:blipFill>
        <p:spPr>
          <a:xfrm>
            <a:off x="643859" y="1282667"/>
            <a:ext cx="905127" cy="660393"/>
          </a:xfrm>
          <a:prstGeom prst="rect">
            <a:avLst/>
          </a:prstGeom>
        </p:spPr>
      </p:pic>
    </p:spTree>
    <p:extLst>
      <p:ext uri="{BB962C8B-B14F-4D97-AF65-F5344CB8AC3E}">
        <p14:creationId xmlns:p14="http://schemas.microsoft.com/office/powerpoint/2010/main" val="117924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November 23</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D7A16147-F7C6-D28C-B5C8-07C2F30B5D6D}"/>
              </a:ext>
            </a:extLst>
          </p:cNvPr>
          <p:cNvPicPr>
            <a:picLocks noChangeAspect="1"/>
          </p:cNvPicPr>
          <p:nvPr userDrawn="1"/>
        </p:nvPicPr>
        <p:blipFill>
          <a:blip r:embed="rId2"/>
          <a:stretch>
            <a:fillRect/>
          </a:stretch>
        </p:blipFill>
        <p:spPr>
          <a:xfrm>
            <a:off x="174068" y="234857"/>
            <a:ext cx="864000" cy="731077"/>
          </a:xfrm>
          <a:prstGeom prst="rect">
            <a:avLst/>
          </a:prstGeom>
        </p:spPr>
      </p:pic>
      <p:pic>
        <p:nvPicPr>
          <p:cNvPr id="5" name="Grafik 4">
            <a:extLst>
              <a:ext uri="{FF2B5EF4-FFF2-40B4-BE49-F238E27FC236}">
                <a16:creationId xmlns:a16="http://schemas.microsoft.com/office/drawing/2014/main" id="{8EA99550-2901-1B0D-306E-E045854F0476}"/>
              </a:ext>
            </a:extLst>
          </p:cNvPr>
          <p:cNvPicPr>
            <a:picLocks noChangeAspect="1"/>
          </p:cNvPicPr>
          <p:nvPr userDrawn="1"/>
        </p:nvPicPr>
        <p:blipFill>
          <a:blip r:embed="rId3"/>
          <a:stretch>
            <a:fillRect/>
          </a:stretch>
        </p:blipFill>
        <p:spPr>
          <a:xfrm>
            <a:off x="751369" y="1331763"/>
            <a:ext cx="690107" cy="657245"/>
          </a:xfrm>
          <a:prstGeom prst="rect">
            <a:avLst/>
          </a:prstGeom>
        </p:spPr>
      </p:pic>
    </p:spTree>
    <p:extLst>
      <p:ext uri="{BB962C8B-B14F-4D97-AF65-F5344CB8AC3E}">
        <p14:creationId xmlns:p14="http://schemas.microsoft.com/office/powerpoint/2010/main" val="999951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November 23</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4C8F76DB-3760-07F1-2FD7-713DFBC6F10C}"/>
              </a:ext>
            </a:extLst>
          </p:cNvPr>
          <p:cNvPicPr>
            <a:picLocks noChangeAspect="1"/>
          </p:cNvPicPr>
          <p:nvPr userDrawn="1"/>
        </p:nvPicPr>
        <p:blipFill>
          <a:blip r:embed="rId2"/>
          <a:stretch>
            <a:fillRect/>
          </a:stretch>
        </p:blipFill>
        <p:spPr>
          <a:xfrm>
            <a:off x="145901" y="250352"/>
            <a:ext cx="853010" cy="723600"/>
          </a:xfrm>
          <a:prstGeom prst="rect">
            <a:avLst/>
          </a:prstGeom>
        </p:spPr>
      </p:pic>
      <p:pic>
        <p:nvPicPr>
          <p:cNvPr id="5" name="Grafik 4">
            <a:extLst>
              <a:ext uri="{FF2B5EF4-FFF2-40B4-BE49-F238E27FC236}">
                <a16:creationId xmlns:a16="http://schemas.microsoft.com/office/drawing/2014/main" id="{A86E42F6-4042-A737-7AF2-2EA9F4610F91}"/>
              </a:ext>
            </a:extLst>
          </p:cNvPr>
          <p:cNvPicPr>
            <a:picLocks noChangeAspect="1"/>
          </p:cNvPicPr>
          <p:nvPr userDrawn="1"/>
        </p:nvPicPr>
        <p:blipFill>
          <a:blip r:embed="rId3"/>
          <a:stretch>
            <a:fillRect/>
          </a:stretch>
        </p:blipFill>
        <p:spPr>
          <a:xfrm>
            <a:off x="572406" y="1302155"/>
            <a:ext cx="936000" cy="675669"/>
          </a:xfrm>
          <a:prstGeom prst="rect">
            <a:avLst/>
          </a:prstGeom>
        </p:spPr>
      </p:pic>
    </p:spTree>
    <p:extLst>
      <p:ext uri="{BB962C8B-B14F-4D97-AF65-F5344CB8AC3E}">
        <p14:creationId xmlns:p14="http://schemas.microsoft.com/office/powerpoint/2010/main" val="535615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1AFEB675-97A2-2047-A453-727B8A442EDA}" type="datetime6">
              <a:rPr lang="de-DE" smtClean="0"/>
              <a:t>November 23</a:t>
            </a:fld>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Tree>
    <p:extLst>
      <p:ext uri="{BB962C8B-B14F-4D97-AF65-F5344CB8AC3E}">
        <p14:creationId xmlns:p14="http://schemas.microsoft.com/office/powerpoint/2010/main" val="33129334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2"/>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BA89A204-260F-1C48-93C6-355672D9519C}" type="datetime6">
              <a:rPr lang="de-DE" smtClean="0"/>
              <a:t>November 23</a:t>
            </a:fld>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EB98936B-0E8B-2487-737B-4C150D0A6303}"/>
              </a:ext>
            </a:extLst>
          </p:cNvPr>
          <p:cNvPicPr>
            <a:picLocks noChangeAspect="1"/>
          </p:cNvPicPr>
          <p:nvPr userDrawn="1"/>
        </p:nvPicPr>
        <p:blipFill>
          <a:blip r:embed="rId3"/>
          <a:stretch>
            <a:fillRect/>
          </a:stretch>
        </p:blipFill>
        <p:spPr>
          <a:xfrm>
            <a:off x="43592" y="141145"/>
            <a:ext cx="1054210" cy="798706"/>
          </a:xfrm>
          <a:prstGeom prst="rect">
            <a:avLst/>
          </a:prstGeom>
        </p:spPr>
      </p:pic>
    </p:spTree>
    <p:extLst>
      <p:ext uri="{BB962C8B-B14F-4D97-AF65-F5344CB8AC3E}">
        <p14:creationId xmlns:p14="http://schemas.microsoft.com/office/powerpoint/2010/main" val="3634917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4DA06E8E-8117-9C49-A340-82E8C0F48BD0}" type="datetime6">
              <a:rPr lang="de-DE" smtClean="0"/>
              <a:t>November 23</a:t>
            </a:fld>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21" name="Grafik 20">
            <a:extLst>
              <a:ext uri="{FF2B5EF4-FFF2-40B4-BE49-F238E27FC236}">
                <a16:creationId xmlns:a16="http://schemas.microsoft.com/office/drawing/2014/main" id="{66989DA8-5097-1759-5A78-429D950FEB55}"/>
              </a:ext>
            </a:extLst>
          </p:cNvPr>
          <p:cNvPicPr>
            <a:picLocks noChangeAspect="1"/>
          </p:cNvPicPr>
          <p:nvPr userDrawn="1"/>
        </p:nvPicPr>
        <p:blipFill>
          <a:blip r:embed="rId3"/>
          <a:stretch>
            <a:fillRect/>
          </a:stretch>
        </p:blipFill>
        <p:spPr>
          <a:xfrm>
            <a:off x="174068" y="234857"/>
            <a:ext cx="864000" cy="731077"/>
          </a:xfrm>
          <a:prstGeom prst="rect">
            <a:avLst/>
          </a:prstGeom>
        </p:spPr>
      </p:pic>
    </p:spTree>
    <p:extLst>
      <p:ext uri="{BB962C8B-B14F-4D97-AF65-F5344CB8AC3E}">
        <p14:creationId xmlns:p14="http://schemas.microsoft.com/office/powerpoint/2010/main" val="1270220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35905619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4BDD4876-6F03-AB4D-93EE-F3D3637EAFD0}" type="datetime6">
              <a:rPr lang="de-DE" smtClean="0"/>
              <a:t>November 23</a:t>
            </a:fld>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20" name="Grafik 19">
            <a:extLst>
              <a:ext uri="{FF2B5EF4-FFF2-40B4-BE49-F238E27FC236}">
                <a16:creationId xmlns:a16="http://schemas.microsoft.com/office/drawing/2014/main" id="{F1E687E9-24B0-FF0E-65AE-BCA1A86E2939}"/>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7683812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D58567C3-5752-3346-BA2D-4A1C7BD563DD}" type="datetime6">
              <a:rPr lang="de-DE" smtClean="0"/>
              <a:t>November 23</a:t>
            </a:fld>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12" name="Grafik 11">
            <a:extLst>
              <a:ext uri="{FF2B5EF4-FFF2-40B4-BE49-F238E27FC236}">
                <a16:creationId xmlns:a16="http://schemas.microsoft.com/office/drawing/2014/main" id="{962A6D5C-B5DF-BBFE-11D5-D22B42789A64}"/>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18203431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2"/>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3"/>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4"/>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5"/>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6"/>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pic>
        <p:nvPicPr>
          <p:cNvPr id="16" name="Grafik 15">
            <a:extLst>
              <a:ext uri="{FF2B5EF4-FFF2-40B4-BE49-F238E27FC236}">
                <a16:creationId xmlns:a16="http://schemas.microsoft.com/office/drawing/2014/main" id="{272135E0-5499-62F1-4071-402B17708C75}"/>
              </a:ext>
            </a:extLst>
          </p:cNvPr>
          <p:cNvPicPr>
            <a:picLocks/>
          </p:cNvPicPr>
          <p:nvPr userDrawn="1"/>
        </p:nvPicPr>
        <p:blipFill>
          <a:blip r:embed="rId7"/>
          <a:stretch>
            <a:fillRect/>
          </a:stretch>
        </p:blipFill>
        <p:spPr>
          <a:xfrm>
            <a:off x="4689083" y="1641402"/>
            <a:ext cx="3704400" cy="3873573"/>
          </a:xfrm>
          <a:prstGeom prst="rect">
            <a:avLst/>
          </a:prstGeom>
        </p:spPr>
      </p:pic>
    </p:spTree>
    <p:extLst>
      <p:ext uri="{BB962C8B-B14F-4D97-AF65-F5344CB8AC3E}">
        <p14:creationId xmlns:p14="http://schemas.microsoft.com/office/powerpoint/2010/main" val="41729861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fld id="{000CEE34-2044-5642-B412-BC2C7C7150CF}" type="datetime6">
              <a:rPr lang="de-DE" smtClean="0"/>
              <a:t>November 23</a:t>
            </a:fld>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86235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Foliensatzes mit einer Folie auf die entsprechende PIKAS-Seite, von der der Foliensatz entnommen wurde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Folien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758957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4135256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3143068" cy="364318"/>
          </a:xfrm>
          <a:prstGeom prst="rect">
            <a:avLst/>
          </a:prstGeom>
        </p:spPr>
        <p:txBody>
          <a:bodyPr>
            <a:normAutofit fontScale="625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sp>
        <p:nvSpPr>
          <p:cNvPr id="2" name="Rechteck 1">
            <a:extLst>
              <a:ext uri="{FF2B5EF4-FFF2-40B4-BE49-F238E27FC236}">
                <a16:creationId xmlns:a16="http://schemas.microsoft.com/office/drawing/2014/main" id="{8A17164D-6F26-D735-0E5B-E2C92EB9B42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352218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2957158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2639922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98" r:id="rId1"/>
    <p:sldLayoutId id="2147483649" r:id="rId2"/>
    <p:sldLayoutId id="2147483691"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689" r:id="rId30"/>
    <p:sldLayoutId id="2147483688" r:id="rId31"/>
    <p:sldLayoutId id="2147483661" r:id="rId32"/>
    <p:sldLayoutId id="2147483696" r:id="rId33"/>
    <p:sldLayoutId id="2147483692" r:id="rId34"/>
    <p:sldLayoutId id="2147483693" r:id="rId35"/>
    <p:sldLayoutId id="2147483694" r:id="rId36"/>
    <p:sldLayoutId id="2147483695" r:id="rId37"/>
    <p:sldLayoutId id="2147483666" r:id="rId38"/>
    <p:sldLayoutId id="2147483669" r:id="rId39"/>
    <p:sldLayoutId id="2147483652" r:id="rId40"/>
    <p:sldLayoutId id="2147483668" r:id="rId41"/>
    <p:sldLayoutId id="2147483662" r:id="rId42"/>
    <p:sldLayoutId id="2147483697" r:id="rId43"/>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6.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6.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7.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7.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48.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48.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8" Type="http://schemas.openxmlformats.org/officeDocument/2006/relationships/hyperlink" Target="https://pikas.dzlm.de/node/1317" TargetMode="External"/><Relationship Id="rId3" Type="http://schemas.openxmlformats.org/officeDocument/2006/relationships/hyperlink" Target="https://grundschul-blog.de/rechnen-bis-20-entdeckerfilm-zahlenbuch/" TargetMode="External"/><Relationship Id="rId7" Type="http://schemas.openxmlformats.org/officeDocument/2006/relationships/hyperlink" Target="https://pikas.dzlm.de/node/1316" TargetMode="External"/><Relationship Id="rId2" Type="http://schemas.openxmlformats.org/officeDocument/2006/relationships/notesSlide" Target="../notesSlides/notesSlide44.xml"/><Relationship Id="rId1" Type="http://schemas.openxmlformats.org/officeDocument/2006/relationships/slideLayout" Target="../slideLayouts/slideLayout31.xml"/><Relationship Id="rId6" Type="http://schemas.openxmlformats.org/officeDocument/2006/relationships/hyperlink" Target="https://pikas.dzlm.de/node/1315" TargetMode="External"/><Relationship Id="rId5" Type="http://schemas.openxmlformats.org/officeDocument/2006/relationships/hyperlink" Target="http://mahiko.dzlm.de/node/252" TargetMode="External"/><Relationship Id="rId4" Type="http://schemas.openxmlformats.org/officeDocument/2006/relationships/hyperlink" Target="https://pikas-digi.dzlm.de/node/33"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300EE06D-CD1C-5EBD-7CA2-697B6132803D}"/>
              </a:ext>
            </a:extLst>
          </p:cNvPr>
          <p:cNvSpPr>
            <a:spLocks noGrp="1"/>
          </p:cNvSpPr>
          <p:nvPr>
            <p:ph type="subTitle" idx="1"/>
          </p:nvPr>
        </p:nvSpPr>
        <p:spPr/>
        <p:txBody>
          <a:bodyPr/>
          <a:lstStyle/>
          <a:p>
            <a:r>
              <a:rPr lang="de-DE" dirty="0"/>
              <a:t>Lernvideos</a:t>
            </a:r>
          </a:p>
        </p:txBody>
      </p:sp>
      <p:sp>
        <p:nvSpPr>
          <p:cNvPr id="3" name="Titel 2">
            <a:extLst>
              <a:ext uri="{FF2B5EF4-FFF2-40B4-BE49-F238E27FC236}">
                <a16:creationId xmlns:a16="http://schemas.microsoft.com/office/drawing/2014/main" id="{54B54602-1651-8173-932E-F384DADE5969}"/>
              </a:ext>
            </a:extLst>
          </p:cNvPr>
          <p:cNvSpPr>
            <a:spLocks noGrp="1"/>
          </p:cNvSpPr>
          <p:nvPr>
            <p:ph type="ctrTitle"/>
          </p:nvPr>
        </p:nvSpPr>
        <p:spPr/>
        <p:txBody>
          <a:bodyPr/>
          <a:lstStyle/>
          <a:p>
            <a:r>
              <a:rPr lang="de-DE" dirty="0"/>
              <a:t>LERNEN MIT DIGITALEN MEDIEN</a:t>
            </a:r>
          </a:p>
        </p:txBody>
      </p:sp>
    </p:spTree>
    <p:extLst>
      <p:ext uri="{BB962C8B-B14F-4D97-AF65-F5344CB8AC3E}">
        <p14:creationId xmlns:p14="http://schemas.microsoft.com/office/powerpoint/2010/main" val="1797618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196C2011-F4DD-25A3-B1D7-E31C2B81631F}"/>
              </a:ext>
            </a:extLst>
          </p:cNvPr>
          <p:cNvPicPr>
            <a:picLocks noChangeAspect="1"/>
          </p:cNvPicPr>
          <p:nvPr/>
        </p:nvPicPr>
        <p:blipFill>
          <a:blip r:embed="rId3"/>
          <a:stretch>
            <a:fillRect/>
          </a:stretch>
        </p:blipFill>
        <p:spPr>
          <a:xfrm>
            <a:off x="1062436" y="4193628"/>
            <a:ext cx="2647779" cy="1985834"/>
          </a:xfrm>
          <a:prstGeom prst="rect">
            <a:avLst/>
          </a:prstGeom>
        </p:spPr>
      </p:pic>
      <p:sp>
        <p:nvSpPr>
          <p:cNvPr id="7" name="Titel 6">
            <a:extLst>
              <a:ext uri="{FF2B5EF4-FFF2-40B4-BE49-F238E27FC236}">
                <a16:creationId xmlns:a16="http://schemas.microsoft.com/office/drawing/2014/main" id="{93661B6E-08BE-17BA-914F-ECAAB3BA3443}"/>
              </a:ext>
            </a:extLst>
          </p:cNvPr>
          <p:cNvSpPr>
            <a:spLocks noGrp="1"/>
          </p:cNvSpPr>
          <p:nvPr>
            <p:ph type="title"/>
          </p:nvPr>
        </p:nvSpPr>
        <p:spPr/>
        <p:txBody>
          <a:bodyPr/>
          <a:lstStyle/>
          <a:p>
            <a:r>
              <a:rPr lang="de-DE" dirty="0"/>
              <a:t>Ausgangslage</a:t>
            </a:r>
          </a:p>
        </p:txBody>
      </p:sp>
      <p:sp>
        <p:nvSpPr>
          <p:cNvPr id="9" name="Textplatzhalter 8">
            <a:extLst>
              <a:ext uri="{FF2B5EF4-FFF2-40B4-BE49-F238E27FC236}">
                <a16:creationId xmlns:a16="http://schemas.microsoft.com/office/drawing/2014/main" id="{D4C01BD9-CC84-7B28-9053-52D7BFD41948}"/>
              </a:ext>
            </a:extLst>
          </p:cNvPr>
          <p:cNvSpPr>
            <a:spLocks noGrp="1"/>
          </p:cNvSpPr>
          <p:nvPr>
            <p:ph type="body" sz="quarter" idx="13"/>
          </p:nvPr>
        </p:nvSpPr>
        <p:spPr/>
        <p:txBody>
          <a:bodyPr/>
          <a:lstStyle/>
          <a:p>
            <a:r>
              <a:rPr lang="de-DE" dirty="0"/>
              <a:t>ÜBERZEUGUNGEN ZU LERNVIDEOS</a:t>
            </a:r>
          </a:p>
        </p:txBody>
      </p:sp>
      <p:sp>
        <p:nvSpPr>
          <p:cNvPr id="3" name="Datumsplatzhalter 2">
            <a:extLst>
              <a:ext uri="{FF2B5EF4-FFF2-40B4-BE49-F238E27FC236}">
                <a16:creationId xmlns:a16="http://schemas.microsoft.com/office/drawing/2014/main" id="{039E8C64-1961-E714-82B5-648C8C16EA04}"/>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26BBB68F-B7A3-6E48-C1C1-05BE34D5FC34}"/>
              </a:ext>
            </a:extLst>
          </p:cNvPr>
          <p:cNvSpPr>
            <a:spLocks noGrp="1"/>
          </p:cNvSpPr>
          <p:nvPr>
            <p:ph type="sldNum" sz="quarter" idx="12"/>
          </p:nvPr>
        </p:nvSpPr>
        <p:spPr/>
        <p:txBody>
          <a:bodyPr/>
          <a:lstStyle/>
          <a:p>
            <a:fld id="{C3752B7C-18A9-864D-BBCB-54A9F41B5594}" type="slidenum">
              <a:rPr lang="de-DE" smtClean="0"/>
              <a:pPr/>
              <a:t>12</a:t>
            </a:fld>
            <a:endParaRPr lang="de-DE" dirty="0"/>
          </a:p>
        </p:txBody>
      </p:sp>
      <p:sp>
        <p:nvSpPr>
          <p:cNvPr id="2" name="Wolkenförmige Legende 18">
            <a:extLst>
              <a:ext uri="{FF2B5EF4-FFF2-40B4-BE49-F238E27FC236}">
                <a16:creationId xmlns:a16="http://schemas.microsoft.com/office/drawing/2014/main" id="{C3C66960-3F4A-C8F0-2CBB-053C56CD9A77}"/>
              </a:ext>
            </a:extLst>
          </p:cNvPr>
          <p:cNvSpPr>
            <a:spLocks/>
          </p:cNvSpPr>
          <p:nvPr/>
        </p:nvSpPr>
        <p:spPr>
          <a:xfrm>
            <a:off x="113176" y="1948744"/>
            <a:ext cx="2491952" cy="1218416"/>
          </a:xfrm>
          <a:prstGeom prst="wedgeRoundRectCallout">
            <a:avLst>
              <a:gd name="adj1" fmla="val -8180"/>
              <a:gd name="adj2" fmla="val 127116"/>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Guck dir mal das Video dazu an, da wird das erklärt.</a:t>
            </a:r>
          </a:p>
        </p:txBody>
      </p:sp>
      <p:pic>
        <p:nvPicPr>
          <p:cNvPr id="23" name="Grafik 22">
            <a:extLst>
              <a:ext uri="{FF2B5EF4-FFF2-40B4-BE49-F238E27FC236}">
                <a16:creationId xmlns:a16="http://schemas.microsoft.com/office/drawing/2014/main" id="{C9FC5BE9-4C42-B902-D90E-0B7C8C3F204F}"/>
              </a:ext>
            </a:extLst>
          </p:cNvPr>
          <p:cNvPicPr>
            <a:picLocks noChangeAspect="1"/>
          </p:cNvPicPr>
          <p:nvPr/>
        </p:nvPicPr>
        <p:blipFill>
          <a:blip r:embed="rId4"/>
          <a:stretch>
            <a:fillRect/>
          </a:stretch>
        </p:blipFill>
        <p:spPr>
          <a:xfrm>
            <a:off x="7084373" y="3619027"/>
            <a:ext cx="1682733" cy="1985834"/>
          </a:xfrm>
          <a:prstGeom prst="rect">
            <a:avLst/>
          </a:prstGeom>
        </p:spPr>
      </p:pic>
      <p:sp>
        <p:nvSpPr>
          <p:cNvPr id="24" name="Wolkenförmige Legende 18">
            <a:extLst>
              <a:ext uri="{FF2B5EF4-FFF2-40B4-BE49-F238E27FC236}">
                <a16:creationId xmlns:a16="http://schemas.microsoft.com/office/drawing/2014/main" id="{17C56FB5-50BB-8678-BE8C-C82BB30DA18F}"/>
              </a:ext>
            </a:extLst>
          </p:cNvPr>
          <p:cNvSpPr>
            <a:spLocks/>
          </p:cNvSpPr>
          <p:nvPr/>
        </p:nvSpPr>
        <p:spPr>
          <a:xfrm>
            <a:off x="5433787" y="1948744"/>
            <a:ext cx="2491952" cy="1218416"/>
          </a:xfrm>
          <a:prstGeom prst="wedgeRoundRectCallout">
            <a:avLst>
              <a:gd name="adj1" fmla="val 35355"/>
              <a:gd name="adj2" fmla="val 114095"/>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Die Kinder sitzen ja so schon genug vorm Fernseher…</a:t>
            </a:r>
          </a:p>
        </p:txBody>
      </p:sp>
      <p:sp>
        <p:nvSpPr>
          <p:cNvPr id="25" name="Wolkenförmige Legende 18">
            <a:extLst>
              <a:ext uri="{FF2B5EF4-FFF2-40B4-BE49-F238E27FC236}">
                <a16:creationId xmlns:a16="http://schemas.microsoft.com/office/drawing/2014/main" id="{D027E488-2E66-3AC9-6B79-E0FE46D90443}"/>
              </a:ext>
            </a:extLst>
          </p:cNvPr>
          <p:cNvSpPr>
            <a:spLocks/>
          </p:cNvSpPr>
          <p:nvPr/>
        </p:nvSpPr>
        <p:spPr>
          <a:xfrm>
            <a:off x="2731954" y="2927690"/>
            <a:ext cx="1869066" cy="830712"/>
          </a:xfrm>
          <a:prstGeom prst="wedgeRoundRectCallout">
            <a:avLst>
              <a:gd name="adj1" fmla="val -28424"/>
              <a:gd name="adj2" fmla="val 108483"/>
              <a:gd name="adj3" fmla="val 1666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Ich weiß nicht, wie das geht.</a:t>
            </a:r>
          </a:p>
        </p:txBody>
      </p:sp>
    </p:spTree>
    <p:extLst>
      <p:ext uri="{BB962C8B-B14F-4D97-AF65-F5344CB8AC3E}">
        <p14:creationId xmlns:p14="http://schemas.microsoft.com/office/powerpoint/2010/main" val="379249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139B3-894C-9A85-7C35-63BA036C69BD}"/>
              </a:ext>
            </a:extLst>
          </p:cNvPr>
          <p:cNvSpPr>
            <a:spLocks noGrp="1"/>
          </p:cNvSpPr>
          <p:nvPr>
            <p:ph type="title"/>
          </p:nvPr>
        </p:nvSpPr>
        <p:spPr/>
        <p:txBody>
          <a:bodyPr/>
          <a:lstStyle/>
          <a:p>
            <a:r>
              <a:rPr lang="de-DE" dirty="0"/>
              <a:t>Ausgangslage</a:t>
            </a:r>
          </a:p>
        </p:txBody>
      </p:sp>
      <p:sp>
        <p:nvSpPr>
          <p:cNvPr id="7" name="Textplatzhalter 6">
            <a:extLst>
              <a:ext uri="{FF2B5EF4-FFF2-40B4-BE49-F238E27FC236}">
                <a16:creationId xmlns:a16="http://schemas.microsoft.com/office/drawing/2014/main" id="{001EBDA3-C0F1-84DA-E1E9-D1FA1A275C8D}"/>
              </a:ext>
            </a:extLst>
          </p:cNvPr>
          <p:cNvSpPr>
            <a:spLocks noGrp="1"/>
          </p:cNvSpPr>
          <p:nvPr>
            <p:ph type="body" sz="quarter" idx="13"/>
          </p:nvPr>
        </p:nvSpPr>
        <p:spPr>
          <a:xfrm>
            <a:off x="1811458" y="3840516"/>
            <a:ext cx="6438900" cy="452438"/>
          </a:xfrm>
        </p:spPr>
        <p:txBody>
          <a:bodyPr/>
          <a:lstStyle/>
          <a:p>
            <a:r>
              <a:rPr lang="de-DE" b="0" dirty="0"/>
              <a:t>(Rink &amp; Walter, 2020, S.69)</a:t>
            </a:r>
          </a:p>
        </p:txBody>
      </p:sp>
      <p:sp>
        <p:nvSpPr>
          <p:cNvPr id="4" name="Inhaltsplatzhalter 3">
            <a:extLst>
              <a:ext uri="{FF2B5EF4-FFF2-40B4-BE49-F238E27FC236}">
                <a16:creationId xmlns:a16="http://schemas.microsoft.com/office/drawing/2014/main" id="{FDFC7A07-09E6-629C-371B-EFC59A67ACE8}"/>
              </a:ext>
            </a:extLst>
          </p:cNvPr>
          <p:cNvSpPr>
            <a:spLocks noGrp="1"/>
          </p:cNvSpPr>
          <p:nvPr>
            <p:ph type="body" sz="quarter" idx="14"/>
          </p:nvPr>
        </p:nvSpPr>
        <p:spPr/>
        <p:txBody>
          <a:bodyPr>
            <a:normAutofit/>
          </a:bodyPr>
          <a:lstStyle/>
          <a:p>
            <a:r>
              <a:rPr lang="de-DE" sz="1800" dirty="0">
                <a:ea typeface="Open Sans" panose="020B0606030504020204" pitchFamily="34" charset="0"/>
              </a:rPr>
              <a:t>„Die meisten im Netz veröffentlichten Lernvideos sind eher auf einen passiven Konsum ausgerichtet. In den meisten Fällen geht es um grundlegende mathematische Regeln, Vorgehensweisen oder Lösungswege anhand von konkreten Beispielen.“</a:t>
            </a:r>
          </a:p>
        </p:txBody>
      </p:sp>
      <p:sp>
        <p:nvSpPr>
          <p:cNvPr id="5" name="Datumsplatzhalter 4">
            <a:extLst>
              <a:ext uri="{FF2B5EF4-FFF2-40B4-BE49-F238E27FC236}">
                <a16:creationId xmlns:a16="http://schemas.microsoft.com/office/drawing/2014/main" id="{6CAF713F-4FB5-996F-2BC8-104D8A48094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B726AA8-0F1D-4EBA-47D1-14F7C535409D}"/>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16" name="Textfeld 15">
            <a:extLst>
              <a:ext uri="{FF2B5EF4-FFF2-40B4-BE49-F238E27FC236}">
                <a16:creationId xmlns:a16="http://schemas.microsoft.com/office/drawing/2014/main" id="{F8E86DB3-B222-6ADA-2C8B-541D775901DE}"/>
              </a:ext>
            </a:extLst>
          </p:cNvPr>
          <p:cNvSpPr txBox="1"/>
          <p:nvPr/>
        </p:nvSpPr>
        <p:spPr>
          <a:xfrm>
            <a:off x="1996110" y="4376738"/>
            <a:ext cx="5686425" cy="646331"/>
          </a:xfrm>
          <a:prstGeom prst="rect">
            <a:avLst/>
          </a:prstGeom>
          <a:noFill/>
        </p:spPr>
        <p:txBody>
          <a:bodyPr wrap="square">
            <a:spAutoFit/>
          </a:bodyPr>
          <a:lstStyle/>
          <a:p>
            <a:pPr lvl="0"/>
            <a:r>
              <a:rPr lang="de-DE" sz="1800" dirty="0">
                <a:solidFill>
                  <a:srgbClr val="327D87"/>
                </a:solidFill>
                <a:latin typeface="Arial" panose="020B0604020202020204" pitchFamily="34" charset="0"/>
                <a:ea typeface="Open Sans" panose="020B0606030504020204" pitchFamily="34" charset="0"/>
                <a:cs typeface="Arial" panose="020B0604020202020204" pitchFamily="34" charset="0"/>
              </a:rPr>
              <a:t>Nicht nur prozedurale Techniken einüben, sondern vor allem verständnisorientiert unterrichten.</a:t>
            </a:r>
          </a:p>
        </p:txBody>
      </p:sp>
      <p:sp>
        <p:nvSpPr>
          <p:cNvPr id="18" name="Textfeld 17">
            <a:extLst>
              <a:ext uri="{FF2B5EF4-FFF2-40B4-BE49-F238E27FC236}">
                <a16:creationId xmlns:a16="http://schemas.microsoft.com/office/drawing/2014/main" id="{59DD2A8E-41EF-5062-79FD-8A6736DC9A6E}"/>
              </a:ext>
            </a:extLst>
          </p:cNvPr>
          <p:cNvSpPr txBox="1"/>
          <p:nvPr/>
        </p:nvSpPr>
        <p:spPr>
          <a:xfrm>
            <a:off x="1996110" y="5099555"/>
            <a:ext cx="6342616" cy="646331"/>
          </a:xfrm>
          <a:prstGeom prst="rect">
            <a:avLst/>
          </a:prstGeom>
          <a:noFill/>
        </p:spPr>
        <p:txBody>
          <a:bodyPr wrap="square">
            <a:spAutoFit/>
          </a:bodyPr>
          <a:lstStyle/>
          <a:p>
            <a:pPr lvl="0"/>
            <a:r>
              <a:rPr lang="de-DE" sz="1800" dirty="0">
                <a:solidFill>
                  <a:srgbClr val="327D87"/>
                </a:solidFill>
                <a:latin typeface="Arial" panose="020B0604020202020204" pitchFamily="34" charset="0"/>
                <a:ea typeface="Open Sans" panose="020B0606030504020204" pitchFamily="34" charset="0"/>
                <a:cs typeface="Arial" panose="020B0604020202020204" pitchFamily="34" charset="0"/>
              </a:rPr>
              <a:t>Kinder unterstützen, mathematische Zusammenhänge zu verstehen und durchdringen zu können.</a:t>
            </a:r>
          </a:p>
        </p:txBody>
      </p:sp>
    </p:spTree>
    <p:extLst>
      <p:ext uri="{BB962C8B-B14F-4D97-AF65-F5344CB8AC3E}">
        <p14:creationId xmlns:p14="http://schemas.microsoft.com/office/powerpoint/2010/main" val="2326667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14</a:t>
            </a:fld>
            <a:endParaRPr lang="de-DE" dirty="0"/>
          </a:p>
        </p:txBody>
      </p:sp>
      <p:sp>
        <p:nvSpPr>
          <p:cNvPr id="8" name="Inhaltsplatzhalter 1">
            <a:extLst>
              <a:ext uri="{FF2B5EF4-FFF2-40B4-BE49-F238E27FC236}">
                <a16:creationId xmlns:a16="http://schemas.microsoft.com/office/drawing/2014/main" id="{31CC66B7-F6BA-5729-8337-3E22A66A8B00}"/>
              </a:ext>
            </a:extLst>
          </p:cNvPr>
          <p:cNvSpPr txBox="1">
            <a:spLocks/>
          </p:cNvSpPr>
          <p:nvPr/>
        </p:nvSpPr>
        <p:spPr>
          <a:xfrm>
            <a:off x="1248823" y="1299055"/>
            <a:ext cx="7173960" cy="5031449"/>
          </a:xfrm>
          <a:prstGeom prst="rect">
            <a:avLst/>
          </a:prstGeom>
        </p:spPr>
        <p:txBody>
          <a:bodyPr anchor="t">
            <a:noAutofit/>
          </a:bodyPr>
          <a:lstStyle>
            <a:lvl1pPr marL="457200" indent="-457200" algn="l" defTabSz="914400" rtl="0" eaLnBrk="1" latinLnBrk="0" hangingPunct="1">
              <a:lnSpc>
                <a:spcPct val="150000"/>
              </a:lnSpc>
              <a:spcBef>
                <a:spcPts val="1000"/>
              </a:spcBef>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Ausgangslage</a:t>
            </a:r>
          </a:p>
          <a:p>
            <a:r>
              <a:rPr lang="de-DE" sz="2000" b="1" dirty="0"/>
              <a:t>Theoretischer Hintergrund</a:t>
            </a:r>
          </a:p>
          <a:p>
            <a:pPr marL="457200" lvl="1" indent="0">
              <a:buNone/>
            </a:pPr>
            <a:r>
              <a:rPr lang="de-DE" sz="2000" b="1" dirty="0"/>
              <a:t>2.1 Begriffsdefinition</a:t>
            </a:r>
          </a:p>
          <a:p>
            <a:pPr marL="457200" lvl="1" indent="0">
              <a:buNone/>
            </a:pPr>
            <a:r>
              <a:rPr lang="de-DE" sz="2000" dirty="0"/>
              <a:t>2.2 Gestaltungskriterien</a:t>
            </a:r>
          </a:p>
          <a:p>
            <a:pPr marL="457200" lvl="1" indent="0">
              <a:buNone/>
            </a:pPr>
            <a:r>
              <a:rPr lang="de-DE" sz="2000" dirty="0"/>
              <a:t>2.3 Potentiale und Grenzen von Lernvideos</a:t>
            </a:r>
          </a:p>
          <a:p>
            <a:r>
              <a:rPr lang="de-DE" sz="2000" dirty="0"/>
              <a:t>Erprobungsauftrag</a:t>
            </a:r>
          </a:p>
          <a:p>
            <a:pPr marL="457200" lvl="1" indent="0">
              <a:buNone/>
            </a:pPr>
            <a:r>
              <a:rPr lang="de-DE" sz="2000" dirty="0"/>
              <a:t>3.1 Lernvideos (für den eigenen Unterricht) erstellen</a:t>
            </a:r>
          </a:p>
          <a:p>
            <a:pPr marL="457200" lvl="1" indent="0">
              <a:buNone/>
            </a:pPr>
            <a:r>
              <a:rPr lang="de-DE" sz="2000" dirty="0"/>
              <a:t>3.2 Lernvideos für den eigenen Unterricht auswählen</a:t>
            </a:r>
          </a:p>
        </p:txBody>
      </p:sp>
    </p:spTree>
    <p:extLst>
      <p:ext uri="{BB962C8B-B14F-4D97-AF65-F5344CB8AC3E}">
        <p14:creationId xmlns:p14="http://schemas.microsoft.com/office/powerpoint/2010/main" val="2723983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4" name="Foliennummernplatzhalter 3"/>
          <p:cNvSpPr>
            <a:spLocks noGrp="1"/>
          </p:cNvSpPr>
          <p:nvPr>
            <p:ph type="sldNum" sz="quarter" idx="12"/>
          </p:nvPr>
        </p:nvSpPr>
        <p:spPr/>
        <p:txBody>
          <a:bodyPr/>
          <a:lstStyle/>
          <a:p>
            <a:fld id="{C3752B7C-18A9-864D-BBCB-54A9F41B5594}" type="slidenum">
              <a:rPr lang="de-DE" smtClean="0"/>
              <a:pPr/>
              <a:t>15</a:t>
            </a:fld>
            <a:endParaRPr lang="de-DE" dirty="0"/>
          </a:p>
        </p:txBody>
      </p:sp>
      <p:sp>
        <p:nvSpPr>
          <p:cNvPr id="5" name="Textplatzhalter 4"/>
          <p:cNvSpPr>
            <a:spLocks noGrp="1"/>
          </p:cNvSpPr>
          <p:nvPr>
            <p:ph type="body" sz="quarter" idx="13"/>
          </p:nvPr>
        </p:nvSpPr>
        <p:spPr>
          <a:xfrm>
            <a:off x="811161" y="1175880"/>
            <a:ext cx="7744420" cy="445628"/>
          </a:xfrm>
        </p:spPr>
        <p:txBody>
          <a:bodyPr/>
          <a:lstStyle/>
          <a:p>
            <a:r>
              <a:rPr lang="de-DE" dirty="0"/>
              <a:t>HINWEISE ZU DEN FOLIEN 16-30</a:t>
            </a:r>
          </a:p>
        </p:txBody>
      </p:sp>
      <p:sp>
        <p:nvSpPr>
          <p:cNvPr id="6" name="Inhaltsplatzhalter 5"/>
          <p:cNvSpPr>
            <a:spLocks noGrp="1"/>
          </p:cNvSpPr>
          <p:nvPr>
            <p:ph idx="1"/>
          </p:nvPr>
        </p:nvSpPr>
        <p:spPr>
          <a:xfrm>
            <a:off x="811161" y="1573380"/>
            <a:ext cx="8035127" cy="4622883"/>
          </a:xfrm>
        </p:spPr>
        <p:txBody>
          <a:bodyPr/>
          <a:lstStyle/>
          <a:p>
            <a:pPr>
              <a:lnSpc>
                <a:spcPts val="1740"/>
              </a:lnSpc>
              <a:spcBef>
                <a:spcPts val="0"/>
              </a:spcBef>
            </a:pPr>
            <a:r>
              <a:rPr lang="de-DE" sz="1400" b="1" dirty="0"/>
              <a:t>Kernbotschaft (Folie 30):</a:t>
            </a:r>
          </a:p>
          <a:p>
            <a:pPr marL="171450" indent="-171450">
              <a:lnSpc>
                <a:spcPts val="1740"/>
              </a:lnSpc>
              <a:spcBef>
                <a:spcPts val="0"/>
              </a:spcBef>
              <a:buFont typeface="Arial" panose="020B0604020202020204" pitchFamily="34" charset="0"/>
              <a:buChar char="•"/>
            </a:pPr>
            <a:r>
              <a:rPr lang="de-DE" sz="1400" b="1" dirty="0">
                <a:solidFill>
                  <a:schemeClr val="tx1"/>
                </a:solidFill>
                <a:latin typeface="Arial" panose="020B0604020202020204" pitchFamily="34" charset="0"/>
                <a:cs typeface="Arial" panose="020B0604020202020204" pitchFamily="34" charset="0"/>
              </a:rPr>
              <a:t>Lernende können durch Lernvideos auf verschiedene Weisen kognitiv aktiviert werden, sich mit mathematischen Inhalten auseinanderzusetzen.</a:t>
            </a:r>
          </a:p>
          <a:p>
            <a:pPr>
              <a:lnSpc>
                <a:spcPts val="1740"/>
              </a:lnSpc>
            </a:pPr>
            <a:r>
              <a:rPr lang="de-DE" altLang="de-DE" sz="1400" dirty="0">
                <a:ea typeface="ＭＳ Ｐゴシック" panose="020B0600070205080204" pitchFamily="34" charset="-128"/>
                <a:sym typeface="Wingdings" pitchFamily="2" charset="2"/>
              </a:rPr>
              <a:t>Folien 16: Es wird eine Definition des Begriffs Lernvideos gegeben und unterschiedliche Arten von Lernvideos aufgezeigt.</a:t>
            </a:r>
          </a:p>
          <a:p>
            <a:pPr>
              <a:lnSpc>
                <a:spcPts val="1740"/>
              </a:lnSpc>
            </a:pPr>
            <a:r>
              <a:rPr lang="de-DE" sz="1400" dirty="0"/>
              <a:t>Folien 17-18: </a:t>
            </a:r>
            <a:r>
              <a:rPr lang="de-DE" altLang="de-DE" sz="1400" dirty="0">
                <a:latin typeface="Arial" panose="020B0604020202020204" pitchFamily="34" charset="0"/>
                <a:ea typeface="ＭＳ Ｐゴシック" panose="020B0600070205080204" pitchFamily="34" charset="-128"/>
                <a:cs typeface="Arial" panose="020B0604020202020204" pitchFamily="34" charset="0"/>
              </a:rPr>
              <a:t>Es wird eine Begriffsdefinition für Entdeckerfilme, sowie ein Hinweis auf den Einsatz im Unterricht gegeben. Für die Verdeutlichung kann ein exemplarischer Entdeckerfilm angeschaut werden.</a:t>
            </a:r>
          </a:p>
          <a:p>
            <a:pPr>
              <a:lnSpc>
                <a:spcPts val="1740"/>
              </a:lnSpc>
            </a:pPr>
            <a:r>
              <a:rPr lang="de-DE" sz="1400" dirty="0"/>
              <a:t>Folien 19-21: </a:t>
            </a:r>
            <a:r>
              <a:rPr lang="de-DE" altLang="de-DE" sz="1400" dirty="0">
                <a:latin typeface="Arial" panose="020B0604020202020204" pitchFamily="34" charset="0"/>
                <a:ea typeface="ＭＳ Ｐゴシック" panose="020B0600070205080204" pitchFamily="34" charset="-128"/>
                <a:cs typeface="Arial" panose="020B0604020202020204" pitchFamily="34" charset="0"/>
              </a:rPr>
              <a:t>Es wird eine Begriffsdefinition für Impulsvideos, sowie zentrale Merkmale gegeben. Für die Verdeutlichung kann ein exemplarisches Impulsvideo angeschaut werden.</a:t>
            </a:r>
          </a:p>
          <a:p>
            <a:pPr>
              <a:lnSpc>
                <a:spcPts val="1740"/>
              </a:lnSpc>
            </a:pPr>
            <a:r>
              <a:rPr lang="de-DE" sz="1400" dirty="0"/>
              <a:t>Folien 22-29:</a:t>
            </a:r>
            <a:r>
              <a:rPr lang="de-DE" sz="1400" dirty="0">
                <a:ea typeface="ＭＳ Ｐゴシック" panose="020B0600070205080204" pitchFamily="34" charset="-128"/>
              </a:rPr>
              <a:t> </a:t>
            </a:r>
            <a:r>
              <a:rPr lang="de-DE" altLang="de-DE" sz="1400" dirty="0">
                <a:latin typeface="Arial" panose="020B0604020202020204" pitchFamily="34" charset="0"/>
                <a:ea typeface="ＭＳ Ｐゴシック" panose="020B0600070205080204" pitchFamily="34" charset="-128"/>
                <a:cs typeface="Arial" panose="020B0604020202020204" pitchFamily="34" charset="0"/>
              </a:rPr>
              <a:t>Es wird eine Begriffsdefinition für Erklärvideos, sowie zentrale Merkmale gegeben. Hierzu werden die Ebenen des Erklärens Was, Wie und Warum hervorgehoben und anhand von Videobeispielen illustriert.</a:t>
            </a:r>
          </a:p>
          <a:p>
            <a:endParaRPr lang="de-DE" sz="1400" dirty="0"/>
          </a:p>
          <a:p>
            <a:endParaRPr lang="de-DE" sz="1400" dirty="0"/>
          </a:p>
          <a:p>
            <a:endParaRPr lang="de-DE" altLang="de-DE" sz="1400" dirty="0">
              <a:latin typeface="Arial" panose="020B0604020202020204" pitchFamily="34" charset="0"/>
              <a:ea typeface="ＭＳ Ｐゴシック" panose="020B0600070205080204" pitchFamily="34" charset="-128"/>
              <a:cs typeface="Arial" panose="020B0604020202020204" pitchFamily="34" charset="0"/>
            </a:endParaRPr>
          </a:p>
          <a:p>
            <a:endParaRPr lang="de-DE" sz="1400" dirty="0"/>
          </a:p>
          <a:p>
            <a:pPr>
              <a:lnSpc>
                <a:spcPts val="1740"/>
              </a:lnSpc>
            </a:pPr>
            <a:endParaRPr lang="de-DE" sz="1400" dirty="0"/>
          </a:p>
          <a:p>
            <a:endParaRPr lang="de-DE" sz="1400" dirty="0"/>
          </a:p>
        </p:txBody>
      </p:sp>
    </p:spTree>
    <p:extLst>
      <p:ext uri="{BB962C8B-B14F-4D97-AF65-F5344CB8AC3E}">
        <p14:creationId xmlns:p14="http://schemas.microsoft.com/office/powerpoint/2010/main" val="691143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139B3-894C-9A85-7C35-63BA036C69BD}"/>
              </a:ext>
            </a:extLst>
          </p:cNvPr>
          <p:cNvSpPr>
            <a:spLocks noGrp="1"/>
          </p:cNvSpPr>
          <p:nvPr>
            <p:ph type="title"/>
          </p:nvPr>
        </p:nvSpPr>
        <p:spPr/>
        <p:txBody>
          <a:bodyPr/>
          <a:lstStyle/>
          <a:p>
            <a:r>
              <a:rPr lang="de-DE" dirty="0"/>
              <a:t>Begriffsdefinition</a:t>
            </a:r>
          </a:p>
        </p:txBody>
      </p:sp>
      <p:sp>
        <p:nvSpPr>
          <p:cNvPr id="15" name="Textplatzhalter 14">
            <a:extLst>
              <a:ext uri="{FF2B5EF4-FFF2-40B4-BE49-F238E27FC236}">
                <a16:creationId xmlns:a16="http://schemas.microsoft.com/office/drawing/2014/main" id="{A0C2599E-2FD9-0876-12C7-825B762C44BE}"/>
              </a:ext>
            </a:extLst>
          </p:cNvPr>
          <p:cNvSpPr>
            <a:spLocks noGrp="1"/>
          </p:cNvSpPr>
          <p:nvPr>
            <p:ph type="body" sz="quarter" idx="13"/>
          </p:nvPr>
        </p:nvSpPr>
        <p:spPr/>
        <p:txBody>
          <a:bodyPr/>
          <a:lstStyle/>
          <a:p>
            <a:endParaRPr lang="de-DE"/>
          </a:p>
        </p:txBody>
      </p:sp>
      <p:sp>
        <p:nvSpPr>
          <p:cNvPr id="5" name="Datumsplatzhalter 4">
            <a:extLst>
              <a:ext uri="{FF2B5EF4-FFF2-40B4-BE49-F238E27FC236}">
                <a16:creationId xmlns:a16="http://schemas.microsoft.com/office/drawing/2014/main" id="{6CAF713F-4FB5-996F-2BC8-104D8A48094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B726AA8-0F1D-4EBA-47D1-14F7C535409D}"/>
              </a:ext>
            </a:extLst>
          </p:cNvPr>
          <p:cNvSpPr>
            <a:spLocks noGrp="1"/>
          </p:cNvSpPr>
          <p:nvPr>
            <p:ph type="sldNum" sz="quarter" idx="12"/>
          </p:nvPr>
        </p:nvSpPr>
        <p:spPr/>
        <p:txBody>
          <a:bodyPr/>
          <a:lstStyle/>
          <a:p>
            <a:fld id="{C3752B7C-18A9-864D-BBCB-54A9F41B5594}" type="slidenum">
              <a:rPr lang="de-DE" smtClean="0"/>
              <a:pPr/>
              <a:t>16</a:t>
            </a:fld>
            <a:endParaRPr lang="de-DE" dirty="0"/>
          </a:p>
        </p:txBody>
      </p:sp>
      <p:sp>
        <p:nvSpPr>
          <p:cNvPr id="10" name="Textplatzhalter 2">
            <a:extLst>
              <a:ext uri="{FF2B5EF4-FFF2-40B4-BE49-F238E27FC236}">
                <a16:creationId xmlns:a16="http://schemas.microsoft.com/office/drawing/2014/main" id="{474B5AD0-A0E4-B9B6-2475-A49271933F50}"/>
              </a:ext>
            </a:extLst>
          </p:cNvPr>
          <p:cNvSpPr txBox="1">
            <a:spLocks/>
          </p:cNvSpPr>
          <p:nvPr/>
        </p:nvSpPr>
        <p:spPr>
          <a:xfrm>
            <a:off x="2048941" y="5818378"/>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de-DE" sz="1200" dirty="0">
                <a:solidFill>
                  <a:schemeClr val="tx1"/>
                </a:solidFill>
                <a:ea typeface="Open Sans" panose="020B0606030504020204" pitchFamily="34" charset="0"/>
              </a:rPr>
              <a:t>(PIKAS, i. V.)</a:t>
            </a:r>
          </a:p>
        </p:txBody>
      </p:sp>
      <p:graphicFrame>
        <p:nvGraphicFramePr>
          <p:cNvPr id="3" name="Tabelle 2">
            <a:extLst>
              <a:ext uri="{FF2B5EF4-FFF2-40B4-BE49-F238E27FC236}">
                <a16:creationId xmlns:a16="http://schemas.microsoft.com/office/drawing/2014/main" id="{A6290290-C606-E755-DE1C-C89BE6ADA128}"/>
              </a:ext>
            </a:extLst>
          </p:cNvPr>
          <p:cNvGraphicFramePr>
            <a:graphicFrameLocks noGrp="1"/>
          </p:cNvGraphicFramePr>
          <p:nvPr>
            <p:extLst>
              <p:ext uri="{D42A27DB-BD31-4B8C-83A1-F6EECF244321}">
                <p14:modId xmlns:p14="http://schemas.microsoft.com/office/powerpoint/2010/main" val="2576210030"/>
              </p:ext>
            </p:extLst>
          </p:nvPr>
        </p:nvGraphicFramePr>
        <p:xfrm>
          <a:off x="1184748" y="1266459"/>
          <a:ext cx="6832544" cy="4469940"/>
        </p:xfrm>
        <a:graphic>
          <a:graphicData uri="http://schemas.openxmlformats.org/drawingml/2006/table">
            <a:tbl>
              <a:tblPr firstRow="1" bandRow="1">
                <a:tableStyleId>{5C22544A-7EE6-4342-B048-85BDC9FD1C3A}</a:tableStyleId>
              </a:tblPr>
              <a:tblGrid>
                <a:gridCol w="1708136">
                  <a:extLst>
                    <a:ext uri="{9D8B030D-6E8A-4147-A177-3AD203B41FA5}">
                      <a16:colId xmlns:a16="http://schemas.microsoft.com/office/drawing/2014/main" val="2244762963"/>
                    </a:ext>
                  </a:extLst>
                </a:gridCol>
                <a:gridCol w="1708136">
                  <a:extLst>
                    <a:ext uri="{9D8B030D-6E8A-4147-A177-3AD203B41FA5}">
                      <a16:colId xmlns:a16="http://schemas.microsoft.com/office/drawing/2014/main" val="3515641089"/>
                    </a:ext>
                  </a:extLst>
                </a:gridCol>
                <a:gridCol w="1708136">
                  <a:extLst>
                    <a:ext uri="{9D8B030D-6E8A-4147-A177-3AD203B41FA5}">
                      <a16:colId xmlns:a16="http://schemas.microsoft.com/office/drawing/2014/main" val="920602048"/>
                    </a:ext>
                  </a:extLst>
                </a:gridCol>
                <a:gridCol w="1708136">
                  <a:extLst>
                    <a:ext uri="{9D8B030D-6E8A-4147-A177-3AD203B41FA5}">
                      <a16:colId xmlns:a16="http://schemas.microsoft.com/office/drawing/2014/main" val="682729848"/>
                    </a:ext>
                  </a:extLst>
                </a:gridCol>
              </a:tblGrid>
              <a:tr h="609227">
                <a:tc gridSpan="4">
                  <a:txBody>
                    <a:bodyPr/>
                    <a:lstStyle/>
                    <a:p>
                      <a:pPr algn="ctr"/>
                      <a:r>
                        <a:rPr lang="de-DE" sz="2400" dirty="0">
                          <a:solidFill>
                            <a:schemeClr val="tx1"/>
                          </a:solidFill>
                          <a:latin typeface="Arial" panose="020B0604020202020204" pitchFamily="34" charset="0"/>
                          <a:cs typeface="Arial" panose="020B0604020202020204" pitchFamily="34" charset="0"/>
                        </a:rPr>
                        <a:t>LERNVIDEOS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46485356"/>
                  </a:ext>
                </a:extLst>
              </a:tr>
              <a:tr h="1315467">
                <a:tc gridSpan="4">
                  <a:txBody>
                    <a:bodyPr/>
                    <a:lstStyle/>
                    <a:p>
                      <a:pPr algn="ctr"/>
                      <a:r>
                        <a:rPr lang="de-DE" sz="2000" dirty="0">
                          <a:solidFill>
                            <a:schemeClr val="tx1"/>
                          </a:solidFill>
                          <a:latin typeface="Arial" panose="020B0604020202020204" pitchFamily="34" charset="0"/>
                          <a:cs typeface="Arial" panose="020B0604020202020204" pitchFamily="34" charset="0"/>
                        </a:rPr>
                        <a:t>Videos, die zur Auseinandersetzung mit (gehaltvollen mathematischen) Themen anregen und diese initiieren.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9050" cap="flat" cmpd="sng" algn="ctr">
                      <a:solidFill>
                        <a:schemeClr val="tx1"/>
                      </a:solidFill>
                      <a:prstDash val="dot"/>
                      <a:round/>
                      <a:headEnd type="none" w="med" len="med"/>
                      <a:tailEnd type="none" w="med" len="med"/>
                    </a:lnB>
                    <a:solidFill>
                      <a:schemeClr val="bg1"/>
                    </a:solidFill>
                  </a:tcPr>
                </a:tc>
                <a:tc hMerge="1">
                  <a:txBody>
                    <a:bodyPr/>
                    <a:lstStyle/>
                    <a:p>
                      <a:endParaRPr lang="de-DE" dirty="0"/>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3979576532"/>
                  </a:ext>
                </a:extLst>
              </a:tr>
              <a:tr h="2545246">
                <a:tc>
                  <a:txBody>
                    <a:bodyPr/>
                    <a:lstStyle/>
                    <a:p>
                      <a:pPr algn="ctr"/>
                      <a:r>
                        <a:rPr lang="de-DE" sz="2000" dirty="0">
                          <a:solidFill>
                            <a:schemeClr val="tx1"/>
                          </a:solidFill>
                          <a:latin typeface="Arial" panose="020B0604020202020204" pitchFamily="34" charset="0"/>
                          <a:cs typeface="Arial" panose="020B0604020202020204" pitchFamily="34" charset="0"/>
                        </a:rPr>
                        <a:t>Erklärvideos</a:t>
                      </a:r>
                    </a:p>
                  </a:txBody>
                  <a:tcPr vert="vert" anchor="ctr">
                    <a:lnL w="12700" cap="flat" cmpd="sng" algn="ctr">
                      <a:solidFill>
                        <a:schemeClr val="tx1"/>
                      </a:solidFill>
                      <a:prstDash val="solid"/>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2000" dirty="0">
                          <a:solidFill>
                            <a:schemeClr val="tx1"/>
                          </a:solidFill>
                          <a:latin typeface="Arial" panose="020B0604020202020204" pitchFamily="34" charset="0"/>
                          <a:cs typeface="Arial" panose="020B0604020202020204" pitchFamily="34" charset="0"/>
                        </a:rPr>
                        <a:t>Impulsvideos</a:t>
                      </a:r>
                    </a:p>
                  </a:txBody>
                  <a:tcPr vert="vert" anchor="ct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2000" dirty="0">
                          <a:solidFill>
                            <a:schemeClr val="tx1"/>
                          </a:solidFill>
                          <a:latin typeface="Arial" panose="020B0604020202020204" pitchFamily="34" charset="0"/>
                          <a:cs typeface="Arial" panose="020B0604020202020204" pitchFamily="34" charset="0"/>
                        </a:rPr>
                        <a:t>Entdeckervideos</a:t>
                      </a:r>
                    </a:p>
                  </a:txBody>
                  <a:tcPr vert="vert" anchor="ctr">
                    <a:lnL w="19050" cap="flat" cmpd="sng" algn="ctr">
                      <a:solidFill>
                        <a:schemeClr val="tx1"/>
                      </a:solidFill>
                      <a:prstDash val="dot"/>
                      <a:round/>
                      <a:headEnd type="none" w="med" len="med"/>
                      <a:tailEnd type="none" w="med" len="med"/>
                    </a:lnL>
                    <a:lnR w="19050" cap="flat" cmpd="sng" algn="ctr">
                      <a:solidFill>
                        <a:schemeClr val="tx1"/>
                      </a:solidFill>
                      <a:prstDash val="dot"/>
                      <a:round/>
                      <a:headEnd type="none" w="med" len="med"/>
                      <a:tailEnd type="none" w="med" len="med"/>
                    </a:lnR>
                    <a:lnT w="1905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2000" dirty="0">
                          <a:solidFill>
                            <a:schemeClr val="tx1"/>
                          </a:solidFill>
                          <a:latin typeface="Arial" panose="020B0604020202020204" pitchFamily="34" charset="0"/>
                          <a:cs typeface="Arial" panose="020B0604020202020204" pitchFamily="34" charset="0"/>
                        </a:rPr>
                        <a:t>…</a:t>
                      </a:r>
                    </a:p>
                  </a:txBody>
                  <a:tcPr vert="vert" anchor="ctr">
                    <a:lnL w="1905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5001093"/>
                  </a:ext>
                </a:extLst>
              </a:tr>
            </a:tbl>
          </a:graphicData>
        </a:graphic>
      </p:graphicFrame>
    </p:spTree>
    <p:extLst>
      <p:ext uri="{BB962C8B-B14F-4D97-AF65-F5344CB8AC3E}">
        <p14:creationId xmlns:p14="http://schemas.microsoft.com/office/powerpoint/2010/main" val="2625824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139B3-894C-9A85-7C35-63BA036C69BD}"/>
              </a:ext>
            </a:extLst>
          </p:cNvPr>
          <p:cNvSpPr>
            <a:spLocks noGrp="1"/>
          </p:cNvSpPr>
          <p:nvPr>
            <p:ph type="title"/>
          </p:nvPr>
        </p:nvSpPr>
        <p:spPr/>
        <p:txBody>
          <a:bodyPr/>
          <a:lstStyle/>
          <a:p>
            <a:r>
              <a:rPr lang="de-DE" dirty="0"/>
              <a:t>Begriffsdefinition</a:t>
            </a:r>
          </a:p>
        </p:txBody>
      </p:sp>
      <p:sp>
        <p:nvSpPr>
          <p:cNvPr id="3" name="Textplatzhalter 2">
            <a:extLst>
              <a:ext uri="{FF2B5EF4-FFF2-40B4-BE49-F238E27FC236}">
                <a16:creationId xmlns:a16="http://schemas.microsoft.com/office/drawing/2014/main" id="{9B7B8292-BC8B-5189-3FE7-DFEBEE699316}"/>
              </a:ext>
            </a:extLst>
          </p:cNvPr>
          <p:cNvSpPr>
            <a:spLocks noGrp="1"/>
          </p:cNvSpPr>
          <p:nvPr>
            <p:ph type="body" sz="quarter" idx="13"/>
          </p:nvPr>
        </p:nvSpPr>
        <p:spPr/>
        <p:txBody>
          <a:bodyPr/>
          <a:lstStyle/>
          <a:p>
            <a:r>
              <a:rPr lang="de-DE" dirty="0"/>
              <a:t>ENTDECKERFILME</a:t>
            </a:r>
          </a:p>
        </p:txBody>
      </p:sp>
      <p:sp>
        <p:nvSpPr>
          <p:cNvPr id="4" name="Inhaltsplatzhalter 3">
            <a:extLst>
              <a:ext uri="{FF2B5EF4-FFF2-40B4-BE49-F238E27FC236}">
                <a16:creationId xmlns:a16="http://schemas.microsoft.com/office/drawing/2014/main" id="{FDFC7A07-09E6-629C-371B-EFC59A67ACE8}"/>
              </a:ext>
            </a:extLst>
          </p:cNvPr>
          <p:cNvSpPr>
            <a:spLocks noGrp="1"/>
          </p:cNvSpPr>
          <p:nvPr>
            <p:ph idx="1"/>
          </p:nvPr>
        </p:nvSpPr>
        <p:spPr>
          <a:xfrm>
            <a:off x="1096423" y="1748861"/>
            <a:ext cx="5188875" cy="3629256"/>
          </a:xfrm>
        </p:spPr>
        <p:txBody>
          <a:bodyPr/>
          <a:lstStyle/>
          <a:p>
            <a:r>
              <a:rPr lang="de-DE" sz="1800" dirty="0">
                <a:ea typeface="Open Sans" panose="020B0606030504020204" pitchFamily="34" charset="0"/>
              </a:rPr>
              <a:t>„Videoclips, die […] eine alltagsnahe mathematikhaltige Situation modellhaft </a:t>
            </a:r>
            <a:r>
              <a:rPr lang="de-DE" dirty="0">
                <a:ea typeface="Open Sans" panose="020B0606030504020204" pitchFamily="34" charset="0"/>
              </a:rPr>
              <a:t>darstellen.“</a:t>
            </a:r>
            <a:r>
              <a:rPr lang="de-DE" sz="1200" dirty="0">
                <a:ea typeface="Open Sans" panose="020B0606030504020204" pitchFamily="34" charset="0"/>
              </a:rPr>
              <a:t> </a:t>
            </a:r>
            <a:r>
              <a:rPr lang="de-DE" sz="1200" dirty="0">
                <a:solidFill>
                  <a:schemeClr val="tx1"/>
                </a:solidFill>
              </a:rPr>
              <a:t>(Römer, 2023)</a:t>
            </a:r>
            <a:endParaRPr lang="de-DE" sz="1800" dirty="0">
              <a:ea typeface="Open Sans" panose="020B0606030504020204" pitchFamily="34" charset="0"/>
            </a:endParaRPr>
          </a:p>
          <a:p>
            <a:pPr marL="285750" indent="-285750">
              <a:buFont typeface="Arial" panose="020B0604020202020204" pitchFamily="34" charset="0"/>
              <a:buChar char="•"/>
            </a:pPr>
            <a:r>
              <a:rPr lang="de-DE" dirty="0">
                <a:ea typeface="Open Sans" panose="020B0606030504020204" pitchFamily="34" charset="0"/>
              </a:rPr>
              <a:t>Anregungen „zum </a:t>
            </a:r>
            <a:r>
              <a:rPr lang="de-DE" sz="1800" dirty="0">
                <a:ea typeface="Open Sans" panose="020B0606030504020204" pitchFamily="34" charset="0"/>
              </a:rPr>
              <a:t>eigenständigen Erkunden, Beschreiben, Hinterfragen, Begründen, Vermuten, Ausprobieren und Weiterdenken“</a:t>
            </a:r>
            <a:endParaRPr lang="de-DE" sz="1200" dirty="0">
              <a:ea typeface="Open Sans" panose="020B0606030504020204" pitchFamily="34" charset="0"/>
            </a:endParaRPr>
          </a:p>
          <a:p>
            <a:pPr marL="285750" indent="-285750">
              <a:buFont typeface="Arial" panose="020B0604020202020204" pitchFamily="34" charset="0"/>
              <a:buChar char="•"/>
            </a:pPr>
            <a:r>
              <a:rPr lang="de-DE" dirty="0">
                <a:sym typeface="Wingdings" pitchFamily="2" charset="2"/>
              </a:rPr>
              <a:t>von der Lehrkraft durch Impulse und Reflexionsanregungen begleiten</a:t>
            </a:r>
            <a:endParaRPr lang="de-DE" dirty="0">
              <a:ea typeface="Open Sans" panose="020B0606030504020204" pitchFamily="34" charset="0"/>
            </a:endParaRPr>
          </a:p>
        </p:txBody>
      </p:sp>
      <p:sp>
        <p:nvSpPr>
          <p:cNvPr id="5" name="Datumsplatzhalter 4">
            <a:extLst>
              <a:ext uri="{FF2B5EF4-FFF2-40B4-BE49-F238E27FC236}">
                <a16:creationId xmlns:a16="http://schemas.microsoft.com/office/drawing/2014/main" id="{6CAF713F-4FB5-996F-2BC8-104D8A48094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B726AA8-0F1D-4EBA-47D1-14F7C535409D}"/>
              </a:ext>
            </a:extLst>
          </p:cNvPr>
          <p:cNvSpPr>
            <a:spLocks noGrp="1"/>
          </p:cNvSpPr>
          <p:nvPr>
            <p:ph type="sldNum" sz="quarter" idx="12"/>
          </p:nvPr>
        </p:nvSpPr>
        <p:spPr/>
        <p:txBody>
          <a:bodyPr/>
          <a:lstStyle/>
          <a:p>
            <a:fld id="{C3752B7C-18A9-864D-BBCB-54A9F41B5594}" type="slidenum">
              <a:rPr lang="de-DE" smtClean="0"/>
              <a:pPr/>
              <a:t>17</a:t>
            </a:fld>
            <a:endParaRPr lang="de-DE" dirty="0"/>
          </a:p>
        </p:txBody>
      </p:sp>
      <p:sp>
        <p:nvSpPr>
          <p:cNvPr id="9" name="Textplatzhalter 2">
            <a:extLst>
              <a:ext uri="{FF2B5EF4-FFF2-40B4-BE49-F238E27FC236}">
                <a16:creationId xmlns:a16="http://schemas.microsoft.com/office/drawing/2014/main" id="{820A8568-BAF6-2180-2C38-C5F353768A80}"/>
              </a:ext>
            </a:extLst>
          </p:cNvPr>
          <p:cNvSpPr txBox="1">
            <a:spLocks/>
          </p:cNvSpPr>
          <p:nvPr/>
        </p:nvSpPr>
        <p:spPr>
          <a:xfrm>
            <a:off x="-581790" y="5480627"/>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de-DE" sz="1200" dirty="0">
                <a:solidFill>
                  <a:schemeClr val="tx1"/>
                </a:solidFill>
              </a:rPr>
              <a:t>(Römer, 2023)</a:t>
            </a:r>
          </a:p>
        </p:txBody>
      </p:sp>
      <p:pic>
        <p:nvPicPr>
          <p:cNvPr id="17" name="Grafik 16">
            <a:extLst>
              <a:ext uri="{FF2B5EF4-FFF2-40B4-BE49-F238E27FC236}">
                <a16:creationId xmlns:a16="http://schemas.microsoft.com/office/drawing/2014/main" id="{BFB655CD-9268-C73D-6FC4-7AFC8D1C6C9A}"/>
              </a:ext>
            </a:extLst>
          </p:cNvPr>
          <p:cNvPicPr>
            <a:picLocks noChangeAspect="1"/>
          </p:cNvPicPr>
          <p:nvPr/>
        </p:nvPicPr>
        <p:blipFill>
          <a:blip r:embed="rId3"/>
          <a:stretch>
            <a:fillRect/>
          </a:stretch>
        </p:blipFill>
        <p:spPr>
          <a:xfrm>
            <a:off x="6285298" y="1592224"/>
            <a:ext cx="2684005" cy="1511807"/>
          </a:xfrm>
          <a:prstGeom prst="rect">
            <a:avLst/>
          </a:prstGeom>
        </p:spPr>
      </p:pic>
      <p:sp>
        <p:nvSpPr>
          <p:cNvPr id="10" name="Textplatzhalter 2">
            <a:extLst>
              <a:ext uri="{FF2B5EF4-FFF2-40B4-BE49-F238E27FC236}">
                <a16:creationId xmlns:a16="http://schemas.microsoft.com/office/drawing/2014/main" id="{BCEDF067-7703-5CED-040D-8657BCC40F1D}"/>
              </a:ext>
            </a:extLst>
          </p:cNvPr>
          <p:cNvSpPr txBox="1">
            <a:spLocks/>
          </p:cNvSpPr>
          <p:nvPr/>
        </p:nvSpPr>
        <p:spPr>
          <a:xfrm>
            <a:off x="6285297" y="3111051"/>
            <a:ext cx="2684006"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de-DE" sz="1200" dirty="0">
                <a:solidFill>
                  <a:schemeClr val="tx1"/>
                </a:solidFill>
              </a:rPr>
              <a:t>(Ahlers &amp; </a:t>
            </a:r>
            <a:r>
              <a:rPr lang="de-DE" sz="1200" dirty="0" err="1">
                <a:solidFill>
                  <a:schemeClr val="tx1"/>
                </a:solidFill>
              </a:rPr>
              <a:t>Nienaß</a:t>
            </a:r>
            <a:r>
              <a:rPr lang="de-DE" sz="1200" dirty="0">
                <a:solidFill>
                  <a:schemeClr val="tx1"/>
                </a:solidFill>
              </a:rPr>
              <a:t>, 2019)</a:t>
            </a:r>
          </a:p>
        </p:txBody>
      </p:sp>
    </p:spTree>
    <p:extLst>
      <p:ext uri="{BB962C8B-B14F-4D97-AF65-F5344CB8AC3E}">
        <p14:creationId xmlns:p14="http://schemas.microsoft.com/office/powerpoint/2010/main" val="97516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139B3-894C-9A85-7C35-63BA036C69BD}"/>
              </a:ext>
            </a:extLst>
          </p:cNvPr>
          <p:cNvSpPr>
            <a:spLocks noGrp="1"/>
          </p:cNvSpPr>
          <p:nvPr>
            <p:ph type="title"/>
          </p:nvPr>
        </p:nvSpPr>
        <p:spPr/>
        <p:txBody>
          <a:bodyPr/>
          <a:lstStyle/>
          <a:p>
            <a:r>
              <a:rPr lang="de-DE" dirty="0"/>
              <a:t>Begriffsdefinition</a:t>
            </a:r>
          </a:p>
        </p:txBody>
      </p:sp>
      <p:sp>
        <p:nvSpPr>
          <p:cNvPr id="10" name="Inhaltsplatzhalter 9">
            <a:extLst>
              <a:ext uri="{FF2B5EF4-FFF2-40B4-BE49-F238E27FC236}">
                <a16:creationId xmlns:a16="http://schemas.microsoft.com/office/drawing/2014/main" id="{39009F7D-FAEC-4FA6-ED5F-416697FEF6CD}"/>
              </a:ext>
            </a:extLst>
          </p:cNvPr>
          <p:cNvSpPr>
            <a:spLocks noGrp="1"/>
          </p:cNvSpPr>
          <p:nvPr>
            <p:ph type="body" sz="quarter" idx="14"/>
          </p:nvPr>
        </p:nvSpPr>
        <p:spPr>
          <a:noFill/>
        </p:spPr>
        <p:txBody>
          <a:bodyPr>
            <a:normAutofit/>
          </a:bodyPr>
          <a:lstStyle/>
          <a:p>
            <a:r>
              <a:rPr lang="de-DE" dirty="0">
                <a:solidFill>
                  <a:srgbClr val="141413"/>
                </a:solidFill>
                <a:effectLst/>
                <a:latin typeface="Helvetica" pitchFamily="2" charset="0"/>
              </a:rPr>
              <a:t>Entdeckervideos müssen durch Impulse und Reflexionsanregungen von der Lehrkraft begleitet werden, daher eignen sie sich nur für den Einsatz im Unterricht.</a:t>
            </a:r>
          </a:p>
          <a:p>
            <a:r>
              <a:rPr lang="de-DE" dirty="0">
                <a:solidFill>
                  <a:srgbClr val="141413"/>
                </a:solidFill>
                <a:effectLst/>
                <a:latin typeface="Helvetica" pitchFamily="2" charset="0"/>
              </a:rPr>
              <a:t>• Videos zum Entdecken einsetzen</a:t>
            </a:r>
          </a:p>
          <a:p>
            <a:r>
              <a:rPr lang="de-DE" dirty="0">
                <a:solidFill>
                  <a:srgbClr val="141413"/>
                </a:solidFill>
                <a:effectLst/>
                <a:latin typeface="Helvetica" pitchFamily="2" charset="0"/>
              </a:rPr>
              <a:t>• vornehmlich Einsatz im Unterricht</a:t>
            </a:r>
          </a:p>
        </p:txBody>
      </p:sp>
      <p:sp>
        <p:nvSpPr>
          <p:cNvPr id="5" name="Datumsplatzhalter 4">
            <a:extLst>
              <a:ext uri="{FF2B5EF4-FFF2-40B4-BE49-F238E27FC236}">
                <a16:creationId xmlns:a16="http://schemas.microsoft.com/office/drawing/2014/main" id="{6CAF713F-4FB5-996F-2BC8-104D8A48094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B726AA8-0F1D-4EBA-47D1-14F7C535409D}"/>
              </a:ext>
            </a:extLst>
          </p:cNvPr>
          <p:cNvSpPr>
            <a:spLocks noGrp="1"/>
          </p:cNvSpPr>
          <p:nvPr>
            <p:ph type="sldNum" sz="quarter" idx="12"/>
          </p:nvPr>
        </p:nvSpPr>
        <p:spPr/>
        <p:txBody>
          <a:bodyPr/>
          <a:lstStyle/>
          <a:p>
            <a:fld id="{C3752B7C-18A9-864D-BBCB-54A9F41B5594}" type="slidenum">
              <a:rPr lang="de-DE" smtClean="0"/>
              <a:pPr/>
              <a:t>18</a:t>
            </a:fld>
            <a:endParaRPr lang="de-DE" dirty="0"/>
          </a:p>
        </p:txBody>
      </p:sp>
      <p:sp>
        <p:nvSpPr>
          <p:cNvPr id="9" name="Textplatzhalter 2">
            <a:extLst>
              <a:ext uri="{FF2B5EF4-FFF2-40B4-BE49-F238E27FC236}">
                <a16:creationId xmlns:a16="http://schemas.microsoft.com/office/drawing/2014/main" id="{820A8568-BAF6-2180-2C38-C5F353768A80}"/>
              </a:ext>
            </a:extLst>
          </p:cNvPr>
          <p:cNvSpPr txBox="1">
            <a:spLocks/>
          </p:cNvSpPr>
          <p:nvPr/>
        </p:nvSpPr>
        <p:spPr>
          <a:xfrm>
            <a:off x="1763316" y="5396397"/>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de-DE" sz="1200" dirty="0">
                <a:solidFill>
                  <a:schemeClr val="tx1"/>
                </a:solidFill>
              </a:rPr>
              <a:t>(PIKAS, i. V.)</a:t>
            </a:r>
          </a:p>
        </p:txBody>
      </p:sp>
    </p:spTree>
    <p:extLst>
      <p:ext uri="{BB962C8B-B14F-4D97-AF65-F5344CB8AC3E}">
        <p14:creationId xmlns:p14="http://schemas.microsoft.com/office/powerpoint/2010/main" val="1428552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139B3-894C-9A85-7C35-63BA036C69BD}"/>
              </a:ext>
            </a:extLst>
          </p:cNvPr>
          <p:cNvSpPr>
            <a:spLocks noGrp="1"/>
          </p:cNvSpPr>
          <p:nvPr>
            <p:ph type="title"/>
          </p:nvPr>
        </p:nvSpPr>
        <p:spPr/>
        <p:txBody>
          <a:bodyPr/>
          <a:lstStyle/>
          <a:p>
            <a:r>
              <a:rPr lang="de-DE" dirty="0"/>
              <a:t>Begriffsdefinition</a:t>
            </a:r>
          </a:p>
        </p:txBody>
      </p:sp>
      <p:sp>
        <p:nvSpPr>
          <p:cNvPr id="3" name="Textplatzhalter 2">
            <a:extLst>
              <a:ext uri="{FF2B5EF4-FFF2-40B4-BE49-F238E27FC236}">
                <a16:creationId xmlns:a16="http://schemas.microsoft.com/office/drawing/2014/main" id="{9B7B8292-BC8B-5189-3FE7-DFEBEE699316}"/>
              </a:ext>
            </a:extLst>
          </p:cNvPr>
          <p:cNvSpPr>
            <a:spLocks noGrp="1"/>
          </p:cNvSpPr>
          <p:nvPr>
            <p:ph type="body" sz="quarter" idx="13"/>
          </p:nvPr>
        </p:nvSpPr>
        <p:spPr/>
        <p:txBody>
          <a:bodyPr/>
          <a:lstStyle/>
          <a:p>
            <a:r>
              <a:rPr lang="de-DE" dirty="0"/>
              <a:t>IMPULSVIDEOS</a:t>
            </a:r>
          </a:p>
        </p:txBody>
      </p:sp>
      <p:sp>
        <p:nvSpPr>
          <p:cNvPr id="4" name="Inhaltsplatzhalter 3">
            <a:extLst>
              <a:ext uri="{FF2B5EF4-FFF2-40B4-BE49-F238E27FC236}">
                <a16:creationId xmlns:a16="http://schemas.microsoft.com/office/drawing/2014/main" id="{FDFC7A07-09E6-629C-371B-EFC59A67ACE8}"/>
              </a:ext>
            </a:extLst>
          </p:cNvPr>
          <p:cNvSpPr>
            <a:spLocks noGrp="1"/>
          </p:cNvSpPr>
          <p:nvPr>
            <p:ph idx="1"/>
          </p:nvPr>
        </p:nvSpPr>
        <p:spPr>
          <a:xfrm>
            <a:off x="1096423" y="1748860"/>
            <a:ext cx="5721235" cy="4418617"/>
          </a:xfrm>
        </p:spPr>
        <p:txBody>
          <a:bodyPr/>
          <a:lstStyle/>
          <a:p>
            <a:pPr marL="285750" indent="-285750">
              <a:buFont typeface="Arial" panose="020B0604020202020204" pitchFamily="34" charset="0"/>
              <a:buChar char="•"/>
            </a:pPr>
            <a:r>
              <a:rPr lang="de-DE" dirty="0">
                <a:sym typeface="Wingdings" pitchFamily="2" charset="2"/>
              </a:rPr>
              <a:t>Fokus: Vergleichen und Reflektieren von Lösungen </a:t>
            </a:r>
          </a:p>
          <a:p>
            <a:pPr marL="285750" indent="-285750">
              <a:buFont typeface="Arial" panose="020B0604020202020204" pitchFamily="34" charset="0"/>
              <a:buChar char="•"/>
            </a:pPr>
            <a:r>
              <a:rPr lang="de-DE" dirty="0">
                <a:sym typeface="Wingdings" pitchFamily="2" charset="2"/>
              </a:rPr>
              <a:t>richten sich direkt an Kinder für die eigenständige Auseinandersetzung mit Inhalten des Mathematikunterrichts</a:t>
            </a:r>
          </a:p>
        </p:txBody>
      </p:sp>
      <p:sp>
        <p:nvSpPr>
          <p:cNvPr id="5" name="Datumsplatzhalter 4">
            <a:extLst>
              <a:ext uri="{FF2B5EF4-FFF2-40B4-BE49-F238E27FC236}">
                <a16:creationId xmlns:a16="http://schemas.microsoft.com/office/drawing/2014/main" id="{6CAF713F-4FB5-996F-2BC8-104D8A48094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B726AA8-0F1D-4EBA-47D1-14F7C535409D}"/>
              </a:ext>
            </a:extLst>
          </p:cNvPr>
          <p:cNvSpPr>
            <a:spLocks noGrp="1"/>
          </p:cNvSpPr>
          <p:nvPr>
            <p:ph type="sldNum" sz="quarter" idx="12"/>
          </p:nvPr>
        </p:nvSpPr>
        <p:spPr/>
        <p:txBody>
          <a:bodyPr/>
          <a:lstStyle/>
          <a:p>
            <a:fld id="{C3752B7C-18A9-864D-BBCB-54A9F41B5594}" type="slidenum">
              <a:rPr lang="de-DE" smtClean="0"/>
              <a:pPr/>
              <a:t>19</a:t>
            </a:fld>
            <a:endParaRPr lang="de-DE" dirty="0"/>
          </a:p>
        </p:txBody>
      </p:sp>
      <p:pic>
        <p:nvPicPr>
          <p:cNvPr id="18" name="Grafik 17">
            <a:extLst>
              <a:ext uri="{FF2B5EF4-FFF2-40B4-BE49-F238E27FC236}">
                <a16:creationId xmlns:a16="http://schemas.microsoft.com/office/drawing/2014/main" id="{28681C3A-1B77-2FDE-8347-70542E959AB1}"/>
              </a:ext>
            </a:extLst>
          </p:cNvPr>
          <p:cNvPicPr>
            <a:picLocks noChangeAspect="1"/>
          </p:cNvPicPr>
          <p:nvPr/>
        </p:nvPicPr>
        <p:blipFill>
          <a:blip r:embed="rId3"/>
          <a:stretch>
            <a:fillRect/>
          </a:stretch>
        </p:blipFill>
        <p:spPr>
          <a:xfrm>
            <a:off x="2637660" y="3711942"/>
            <a:ext cx="3542590" cy="1995897"/>
          </a:xfrm>
          <a:prstGeom prst="rect">
            <a:avLst/>
          </a:prstGeom>
        </p:spPr>
      </p:pic>
      <p:sp>
        <p:nvSpPr>
          <p:cNvPr id="8" name="Textplatzhalter 2">
            <a:extLst>
              <a:ext uri="{FF2B5EF4-FFF2-40B4-BE49-F238E27FC236}">
                <a16:creationId xmlns:a16="http://schemas.microsoft.com/office/drawing/2014/main" id="{4E61DBA1-3A88-B829-7C10-DDDAEEFE95F2}"/>
              </a:ext>
            </a:extLst>
          </p:cNvPr>
          <p:cNvSpPr txBox="1">
            <a:spLocks/>
          </p:cNvSpPr>
          <p:nvPr/>
        </p:nvSpPr>
        <p:spPr>
          <a:xfrm>
            <a:off x="-258650" y="5652872"/>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de-DE" sz="1200" dirty="0">
                <a:solidFill>
                  <a:schemeClr val="tx1"/>
                </a:solidFill>
              </a:rPr>
              <a:t>(</a:t>
            </a:r>
            <a:r>
              <a:rPr lang="de-DE" sz="1200" dirty="0" err="1">
                <a:solidFill>
                  <a:schemeClr val="tx1"/>
                </a:solidFill>
              </a:rPr>
              <a:t>Mahiko</a:t>
            </a:r>
            <a:r>
              <a:rPr lang="de-DE" sz="1200" dirty="0">
                <a:solidFill>
                  <a:schemeClr val="tx1"/>
                </a:solidFill>
              </a:rPr>
              <a:t>, 2023)</a:t>
            </a:r>
          </a:p>
        </p:txBody>
      </p:sp>
    </p:spTree>
    <p:extLst>
      <p:ext uri="{BB962C8B-B14F-4D97-AF65-F5344CB8AC3E}">
        <p14:creationId xmlns:p14="http://schemas.microsoft.com/office/powerpoint/2010/main" val="1953329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139B3-894C-9A85-7C35-63BA036C69BD}"/>
              </a:ext>
            </a:extLst>
          </p:cNvPr>
          <p:cNvSpPr>
            <a:spLocks noGrp="1"/>
          </p:cNvSpPr>
          <p:nvPr>
            <p:ph type="title"/>
          </p:nvPr>
        </p:nvSpPr>
        <p:spPr/>
        <p:txBody>
          <a:bodyPr/>
          <a:lstStyle/>
          <a:p>
            <a:r>
              <a:rPr lang="de-DE" dirty="0"/>
              <a:t>Begriffsdefinition</a:t>
            </a:r>
          </a:p>
        </p:txBody>
      </p:sp>
      <p:sp>
        <p:nvSpPr>
          <p:cNvPr id="3" name="Textplatzhalter 2">
            <a:extLst>
              <a:ext uri="{FF2B5EF4-FFF2-40B4-BE49-F238E27FC236}">
                <a16:creationId xmlns:a16="http://schemas.microsoft.com/office/drawing/2014/main" id="{9B7B8292-BC8B-5189-3FE7-DFEBEE699316}"/>
              </a:ext>
            </a:extLst>
          </p:cNvPr>
          <p:cNvSpPr>
            <a:spLocks noGrp="1"/>
          </p:cNvSpPr>
          <p:nvPr>
            <p:ph type="body" sz="quarter" idx="13"/>
          </p:nvPr>
        </p:nvSpPr>
        <p:spPr/>
        <p:txBody>
          <a:bodyPr/>
          <a:lstStyle/>
          <a:p>
            <a:r>
              <a:rPr lang="de-DE" dirty="0"/>
              <a:t>IMPULSVIDEOS</a:t>
            </a:r>
          </a:p>
        </p:txBody>
      </p:sp>
      <p:sp>
        <p:nvSpPr>
          <p:cNvPr id="5" name="Datumsplatzhalter 4">
            <a:extLst>
              <a:ext uri="{FF2B5EF4-FFF2-40B4-BE49-F238E27FC236}">
                <a16:creationId xmlns:a16="http://schemas.microsoft.com/office/drawing/2014/main" id="{6CAF713F-4FB5-996F-2BC8-104D8A48094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B726AA8-0F1D-4EBA-47D1-14F7C535409D}"/>
              </a:ext>
            </a:extLst>
          </p:cNvPr>
          <p:cNvSpPr>
            <a:spLocks noGrp="1"/>
          </p:cNvSpPr>
          <p:nvPr>
            <p:ph type="sldNum" sz="quarter" idx="12"/>
          </p:nvPr>
        </p:nvSpPr>
        <p:spPr/>
        <p:txBody>
          <a:bodyPr/>
          <a:lstStyle/>
          <a:p>
            <a:fld id="{C3752B7C-18A9-864D-BBCB-54A9F41B5594}" type="slidenum">
              <a:rPr lang="de-DE" smtClean="0"/>
              <a:pPr/>
              <a:t>20</a:t>
            </a:fld>
            <a:endParaRPr lang="de-DE" dirty="0"/>
          </a:p>
        </p:txBody>
      </p:sp>
      <p:pic>
        <p:nvPicPr>
          <p:cNvPr id="7" name="Addition verstehen - Plusaufgaben darstellen">
            <a:hlinkClick r:id="" action="ppaction://media"/>
            <a:extLst>
              <a:ext uri="{FF2B5EF4-FFF2-40B4-BE49-F238E27FC236}">
                <a16:creationId xmlns:a16="http://schemas.microsoft.com/office/drawing/2014/main" id="{698A78E7-A447-958B-3E6C-C191B88962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0603" y="1639657"/>
            <a:ext cx="7737600" cy="4352400"/>
          </a:xfrm>
          <a:prstGeom prst="rect">
            <a:avLst/>
          </a:prstGeom>
        </p:spPr>
      </p:pic>
      <p:sp>
        <p:nvSpPr>
          <p:cNvPr id="10" name="Textplatzhalter 2">
            <a:extLst>
              <a:ext uri="{FF2B5EF4-FFF2-40B4-BE49-F238E27FC236}">
                <a16:creationId xmlns:a16="http://schemas.microsoft.com/office/drawing/2014/main" id="{80AEFBB3-0A89-33AB-5CB0-DE119D7D6103}"/>
              </a:ext>
            </a:extLst>
          </p:cNvPr>
          <p:cNvSpPr txBox="1">
            <a:spLocks/>
          </p:cNvSpPr>
          <p:nvPr/>
        </p:nvSpPr>
        <p:spPr>
          <a:xfrm>
            <a:off x="1999303" y="5953240"/>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de-DE" sz="1200" dirty="0">
                <a:solidFill>
                  <a:schemeClr val="tx1"/>
                </a:solidFill>
              </a:rPr>
              <a:t>(</a:t>
            </a:r>
            <a:r>
              <a:rPr lang="de-DE" sz="1200" dirty="0" err="1">
                <a:solidFill>
                  <a:schemeClr val="tx1"/>
                </a:solidFill>
              </a:rPr>
              <a:t>Mahiko</a:t>
            </a:r>
            <a:r>
              <a:rPr lang="de-DE" sz="1200" dirty="0">
                <a:solidFill>
                  <a:schemeClr val="tx1"/>
                </a:solidFill>
              </a:rPr>
              <a:t>, 2023)</a:t>
            </a:r>
          </a:p>
        </p:txBody>
      </p:sp>
    </p:spTree>
    <p:extLst>
      <p:ext uri="{BB962C8B-B14F-4D97-AF65-F5344CB8AC3E}">
        <p14:creationId xmlns:p14="http://schemas.microsoft.com/office/powerpoint/2010/main" val="414236623"/>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139B3-894C-9A85-7C35-63BA036C69BD}"/>
              </a:ext>
            </a:extLst>
          </p:cNvPr>
          <p:cNvSpPr>
            <a:spLocks noGrp="1"/>
          </p:cNvSpPr>
          <p:nvPr>
            <p:ph type="title"/>
          </p:nvPr>
        </p:nvSpPr>
        <p:spPr/>
        <p:txBody>
          <a:bodyPr/>
          <a:lstStyle/>
          <a:p>
            <a:r>
              <a:rPr lang="de-DE" dirty="0"/>
              <a:t>Begriffsdefinition</a:t>
            </a:r>
          </a:p>
        </p:txBody>
      </p:sp>
      <p:sp>
        <p:nvSpPr>
          <p:cNvPr id="10" name="Inhaltsplatzhalter 9">
            <a:extLst>
              <a:ext uri="{FF2B5EF4-FFF2-40B4-BE49-F238E27FC236}">
                <a16:creationId xmlns:a16="http://schemas.microsoft.com/office/drawing/2014/main" id="{39009F7D-FAEC-4FA6-ED5F-416697FEF6CD}"/>
              </a:ext>
            </a:extLst>
          </p:cNvPr>
          <p:cNvSpPr>
            <a:spLocks noGrp="1"/>
          </p:cNvSpPr>
          <p:nvPr>
            <p:ph type="body" sz="quarter" idx="14"/>
          </p:nvPr>
        </p:nvSpPr>
        <p:spPr>
          <a:xfrm>
            <a:off x="1763315" y="1660385"/>
            <a:ext cx="7009509" cy="3578878"/>
          </a:xfrm>
          <a:noFill/>
        </p:spPr>
        <p:txBody>
          <a:bodyPr>
            <a:noAutofit/>
          </a:bodyPr>
          <a:lstStyle/>
          <a:p>
            <a:r>
              <a:rPr lang="de-DE" dirty="0">
                <a:solidFill>
                  <a:srgbClr val="141413"/>
                </a:solidFill>
                <a:effectLst/>
                <a:latin typeface="Helvetica" pitchFamily="2" charset="0"/>
              </a:rPr>
              <a:t>Im Vordergrund der Impulsvideos steht das Vergleichen und Reflektieren der Lösungen. Die Kinder im Video sind ein sprachliches Vorbild, wodurch das Erklären, Beschreiben und Begründen von Lösungswegen veranschaulicht und gefördert wird.</a:t>
            </a:r>
          </a:p>
          <a:p>
            <a:r>
              <a:rPr lang="de-DE" dirty="0">
                <a:solidFill>
                  <a:srgbClr val="141413"/>
                </a:solidFill>
                <a:effectLst/>
                <a:latin typeface="Helvetica" pitchFamily="2" charset="0"/>
              </a:rPr>
              <a:t>• Kinder als sprachliches Vorbild</a:t>
            </a:r>
          </a:p>
          <a:p>
            <a:r>
              <a:rPr lang="de-DE" dirty="0">
                <a:solidFill>
                  <a:srgbClr val="141413"/>
                </a:solidFill>
                <a:effectLst/>
                <a:latin typeface="Helvetica" pitchFamily="2" charset="0"/>
              </a:rPr>
              <a:t>• Veranschaulichung von Lösungswegen</a:t>
            </a:r>
          </a:p>
        </p:txBody>
      </p:sp>
      <p:sp>
        <p:nvSpPr>
          <p:cNvPr id="5" name="Datumsplatzhalter 4">
            <a:extLst>
              <a:ext uri="{FF2B5EF4-FFF2-40B4-BE49-F238E27FC236}">
                <a16:creationId xmlns:a16="http://schemas.microsoft.com/office/drawing/2014/main" id="{6CAF713F-4FB5-996F-2BC8-104D8A48094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B726AA8-0F1D-4EBA-47D1-14F7C535409D}"/>
              </a:ext>
            </a:extLst>
          </p:cNvPr>
          <p:cNvSpPr>
            <a:spLocks noGrp="1"/>
          </p:cNvSpPr>
          <p:nvPr>
            <p:ph type="sldNum" sz="quarter" idx="12"/>
          </p:nvPr>
        </p:nvSpPr>
        <p:spPr/>
        <p:txBody>
          <a:bodyPr/>
          <a:lstStyle/>
          <a:p>
            <a:fld id="{C3752B7C-18A9-864D-BBCB-54A9F41B5594}" type="slidenum">
              <a:rPr lang="de-DE" smtClean="0"/>
              <a:pPr/>
              <a:t>21</a:t>
            </a:fld>
            <a:endParaRPr lang="de-DE" dirty="0"/>
          </a:p>
        </p:txBody>
      </p:sp>
      <p:sp>
        <p:nvSpPr>
          <p:cNvPr id="9" name="Textplatzhalter 2">
            <a:extLst>
              <a:ext uri="{FF2B5EF4-FFF2-40B4-BE49-F238E27FC236}">
                <a16:creationId xmlns:a16="http://schemas.microsoft.com/office/drawing/2014/main" id="{820A8568-BAF6-2180-2C38-C5F353768A80}"/>
              </a:ext>
            </a:extLst>
          </p:cNvPr>
          <p:cNvSpPr txBox="1">
            <a:spLocks/>
          </p:cNvSpPr>
          <p:nvPr/>
        </p:nvSpPr>
        <p:spPr>
          <a:xfrm>
            <a:off x="1763316" y="5396397"/>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de-DE" sz="1200" dirty="0">
                <a:solidFill>
                  <a:schemeClr val="tx1"/>
                </a:solidFill>
              </a:rPr>
              <a:t>(PIKAS, i. V.)</a:t>
            </a:r>
          </a:p>
        </p:txBody>
      </p:sp>
    </p:spTree>
    <p:extLst>
      <p:ext uri="{BB962C8B-B14F-4D97-AF65-F5344CB8AC3E}">
        <p14:creationId xmlns:p14="http://schemas.microsoft.com/office/powerpoint/2010/main" val="192152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143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139B3-894C-9A85-7C35-63BA036C69BD}"/>
              </a:ext>
            </a:extLst>
          </p:cNvPr>
          <p:cNvSpPr>
            <a:spLocks noGrp="1"/>
          </p:cNvSpPr>
          <p:nvPr>
            <p:ph type="title"/>
          </p:nvPr>
        </p:nvSpPr>
        <p:spPr/>
        <p:txBody>
          <a:bodyPr/>
          <a:lstStyle/>
          <a:p>
            <a:r>
              <a:rPr lang="de-DE" dirty="0"/>
              <a:t>Begriffsdefinition</a:t>
            </a:r>
          </a:p>
        </p:txBody>
      </p:sp>
      <p:sp>
        <p:nvSpPr>
          <p:cNvPr id="3" name="Textplatzhalter 2">
            <a:extLst>
              <a:ext uri="{FF2B5EF4-FFF2-40B4-BE49-F238E27FC236}">
                <a16:creationId xmlns:a16="http://schemas.microsoft.com/office/drawing/2014/main" id="{9B7B8292-BC8B-5189-3FE7-DFEBEE699316}"/>
              </a:ext>
            </a:extLst>
          </p:cNvPr>
          <p:cNvSpPr>
            <a:spLocks noGrp="1"/>
          </p:cNvSpPr>
          <p:nvPr>
            <p:ph type="body" sz="quarter" idx="13"/>
          </p:nvPr>
        </p:nvSpPr>
        <p:spPr/>
        <p:txBody>
          <a:bodyPr/>
          <a:lstStyle/>
          <a:p>
            <a:r>
              <a:rPr lang="de-DE" dirty="0"/>
              <a:t>ERKLÄRVIDEOS</a:t>
            </a:r>
          </a:p>
        </p:txBody>
      </p:sp>
      <p:sp>
        <p:nvSpPr>
          <p:cNvPr id="4" name="Inhaltsplatzhalter 3">
            <a:extLst>
              <a:ext uri="{FF2B5EF4-FFF2-40B4-BE49-F238E27FC236}">
                <a16:creationId xmlns:a16="http://schemas.microsoft.com/office/drawing/2014/main" id="{FDFC7A07-09E6-629C-371B-EFC59A67ACE8}"/>
              </a:ext>
            </a:extLst>
          </p:cNvPr>
          <p:cNvSpPr>
            <a:spLocks noGrp="1"/>
          </p:cNvSpPr>
          <p:nvPr>
            <p:ph idx="1"/>
          </p:nvPr>
        </p:nvSpPr>
        <p:spPr>
          <a:xfrm>
            <a:off x="1096423" y="1670030"/>
            <a:ext cx="7009509" cy="4418617"/>
          </a:xfrm>
        </p:spPr>
        <p:txBody>
          <a:bodyPr/>
          <a:lstStyle/>
          <a:p>
            <a:r>
              <a:rPr lang="de-DE" sz="1800" dirty="0">
                <a:ea typeface="Open Sans" panose="020B0606030504020204" pitchFamily="34" charset="0"/>
              </a:rPr>
              <a:t>„Filme, in denen erläutert wird, wie man etwas macht oder wie etwas funktioniert bzw. in denen abstrakte Konzepte erklärt werden.“ </a:t>
            </a:r>
            <a:r>
              <a:rPr lang="de-DE" sz="1200" dirty="0">
                <a:ea typeface="Open Sans" panose="020B0606030504020204" pitchFamily="34" charset="0"/>
              </a:rPr>
              <a:t>(Wolf, 2015, S. 123)</a:t>
            </a:r>
          </a:p>
          <a:p>
            <a:pPr marL="742950" lvl="1" indent="-285750">
              <a:buFont typeface="Arial" panose="020B0604020202020204" pitchFamily="34" charset="0"/>
              <a:buChar char="•"/>
            </a:pPr>
            <a:r>
              <a:rPr lang="de-DE" sz="1800" dirty="0">
                <a:sym typeface="Wingdings" pitchFamily="2" charset="2"/>
              </a:rPr>
              <a:t>zentrales Merkmal: Nachvollziehen von Erklärungen</a:t>
            </a:r>
          </a:p>
          <a:p>
            <a:pPr marL="742950" lvl="1" indent="-285750">
              <a:buFont typeface="Arial" panose="020B0604020202020204" pitchFamily="34" charset="0"/>
              <a:buChar char="•"/>
            </a:pPr>
            <a:r>
              <a:rPr lang="de-DE" sz="1800" dirty="0">
                <a:sym typeface="Wingdings" pitchFamily="2" charset="2"/>
              </a:rPr>
              <a:t>bei der Auswahl beachten: Verständnisorientierung und nicht das Einüben von Techniken sollte im Mittelpunkt stehen </a:t>
            </a:r>
            <a:r>
              <a:rPr lang="de-DE" sz="1200" dirty="0">
                <a:sym typeface="Wingdings" pitchFamily="2" charset="2"/>
              </a:rPr>
              <a:t>(Frischemeier et al., 2022)</a:t>
            </a:r>
          </a:p>
          <a:p>
            <a:pPr marL="285750" indent="-285750">
              <a:buFont typeface="Arial" panose="020B0604020202020204" pitchFamily="34" charset="0"/>
              <a:buChar char="•"/>
            </a:pPr>
            <a:r>
              <a:rPr lang="de-DE" dirty="0">
                <a:sym typeface="Wingdings" pitchFamily="2" charset="2"/>
              </a:rPr>
              <a:t>Ebenen des Erklärens </a:t>
            </a:r>
            <a:r>
              <a:rPr lang="de-DE" sz="1200" dirty="0">
                <a:sym typeface="Wingdings" pitchFamily="2" charset="2"/>
              </a:rPr>
              <a:t>(Wagner &amp; </a:t>
            </a:r>
            <a:r>
              <a:rPr lang="de-DE" sz="1200" dirty="0" err="1">
                <a:sym typeface="Wingdings" pitchFamily="2" charset="2"/>
              </a:rPr>
              <a:t>Wörn</a:t>
            </a:r>
            <a:r>
              <a:rPr lang="de-DE" sz="1200" dirty="0">
                <a:sym typeface="Wingdings" pitchFamily="2" charset="2"/>
              </a:rPr>
              <a:t>, 2011):</a:t>
            </a:r>
          </a:p>
          <a:p>
            <a:pPr marL="742950" lvl="1" indent="-285750">
              <a:lnSpc>
                <a:spcPct val="100000"/>
              </a:lnSpc>
              <a:buFont typeface="Arial" panose="020B0604020202020204" pitchFamily="34" charset="0"/>
              <a:buChar char="•"/>
            </a:pPr>
            <a:r>
              <a:rPr lang="de-DE" sz="1800" dirty="0">
                <a:sym typeface="Wingdings" pitchFamily="2" charset="2"/>
              </a:rPr>
              <a:t>Was?</a:t>
            </a:r>
          </a:p>
          <a:p>
            <a:pPr marL="742950" lvl="1" indent="-285750">
              <a:lnSpc>
                <a:spcPct val="100000"/>
              </a:lnSpc>
              <a:buFont typeface="Arial" panose="020B0604020202020204" pitchFamily="34" charset="0"/>
              <a:buChar char="•"/>
            </a:pPr>
            <a:r>
              <a:rPr lang="de-DE" sz="1800" dirty="0">
                <a:sym typeface="Wingdings" pitchFamily="2" charset="2"/>
              </a:rPr>
              <a:t>Wie?</a:t>
            </a:r>
          </a:p>
          <a:p>
            <a:pPr marL="742950" lvl="1" indent="-285750">
              <a:lnSpc>
                <a:spcPct val="100000"/>
              </a:lnSpc>
              <a:buFont typeface="Arial" panose="020B0604020202020204" pitchFamily="34" charset="0"/>
              <a:buChar char="•"/>
            </a:pPr>
            <a:r>
              <a:rPr lang="de-DE" sz="1800" dirty="0">
                <a:sym typeface="Wingdings" pitchFamily="2" charset="2"/>
              </a:rPr>
              <a:t>Warum? </a:t>
            </a:r>
          </a:p>
          <a:p>
            <a:pPr marL="285750" indent="-285750">
              <a:buFont typeface="Arial" panose="020B0604020202020204" pitchFamily="34" charset="0"/>
              <a:buChar char="•"/>
            </a:pPr>
            <a:endParaRPr lang="de-DE" dirty="0">
              <a:sym typeface="Wingdings" pitchFamily="2" charset="2"/>
            </a:endParaRPr>
          </a:p>
          <a:p>
            <a:pPr lvl="1"/>
            <a:endParaRPr lang="de-DE" sz="1200" dirty="0">
              <a:sym typeface="Wingdings" pitchFamily="2" charset="2"/>
            </a:endParaRPr>
          </a:p>
          <a:p>
            <a:pPr marL="742950" lvl="1" indent="-285750">
              <a:buFont typeface="Arial" panose="020B0604020202020204" pitchFamily="34" charset="0"/>
              <a:buChar char="•"/>
            </a:pPr>
            <a:endParaRPr lang="de-DE" sz="1800" dirty="0">
              <a:sym typeface="Wingdings" pitchFamily="2" charset="2"/>
            </a:endParaRPr>
          </a:p>
          <a:p>
            <a:pPr marL="742950" lvl="1" indent="-285750">
              <a:buFont typeface="Arial" panose="020B0604020202020204" pitchFamily="34" charset="0"/>
              <a:buChar char="•"/>
            </a:pPr>
            <a:endParaRPr lang="de-DE" sz="1800" dirty="0">
              <a:sym typeface="Wingdings" pitchFamily="2" charset="2"/>
            </a:endParaRPr>
          </a:p>
          <a:p>
            <a:pPr marL="742950" lvl="1" indent="-285750">
              <a:buFont typeface="Arial" panose="020B0604020202020204" pitchFamily="34" charset="0"/>
              <a:buChar char="•"/>
            </a:pPr>
            <a:endParaRPr lang="de-DE" dirty="0">
              <a:ea typeface="Open Sans" panose="020B0606030504020204" pitchFamily="34" charset="0"/>
            </a:endParaRPr>
          </a:p>
          <a:p>
            <a:endParaRPr lang="de-DE" dirty="0"/>
          </a:p>
        </p:txBody>
      </p:sp>
      <p:sp>
        <p:nvSpPr>
          <p:cNvPr id="5" name="Datumsplatzhalter 4">
            <a:extLst>
              <a:ext uri="{FF2B5EF4-FFF2-40B4-BE49-F238E27FC236}">
                <a16:creationId xmlns:a16="http://schemas.microsoft.com/office/drawing/2014/main" id="{6CAF713F-4FB5-996F-2BC8-104D8A48094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B726AA8-0F1D-4EBA-47D1-14F7C535409D}"/>
              </a:ext>
            </a:extLst>
          </p:cNvPr>
          <p:cNvSpPr>
            <a:spLocks noGrp="1"/>
          </p:cNvSpPr>
          <p:nvPr>
            <p:ph type="sldNum" sz="quarter" idx="12"/>
          </p:nvPr>
        </p:nvSpPr>
        <p:spPr/>
        <p:txBody>
          <a:bodyPr/>
          <a:lstStyle/>
          <a:p>
            <a:fld id="{C3752B7C-18A9-864D-BBCB-54A9F41B5594}" type="slidenum">
              <a:rPr lang="de-DE" smtClean="0"/>
              <a:pPr/>
              <a:t>22</a:t>
            </a:fld>
            <a:endParaRPr lang="de-DE" dirty="0"/>
          </a:p>
        </p:txBody>
      </p:sp>
    </p:spTree>
    <p:extLst>
      <p:ext uri="{BB962C8B-B14F-4D97-AF65-F5344CB8AC3E}">
        <p14:creationId xmlns:p14="http://schemas.microsoft.com/office/powerpoint/2010/main" val="2355876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1879EC-35FB-10D6-69D4-4D3140BE930E}"/>
              </a:ext>
            </a:extLst>
          </p:cNvPr>
          <p:cNvSpPr>
            <a:spLocks noGrp="1"/>
          </p:cNvSpPr>
          <p:nvPr>
            <p:ph type="title"/>
          </p:nvPr>
        </p:nvSpPr>
        <p:spPr/>
        <p:txBody>
          <a:bodyPr/>
          <a:lstStyle/>
          <a:p>
            <a:r>
              <a:rPr lang="de-DE" dirty="0"/>
              <a:t>Begriffsdefinition</a:t>
            </a:r>
          </a:p>
        </p:txBody>
      </p:sp>
      <p:sp>
        <p:nvSpPr>
          <p:cNvPr id="3" name="Textplatzhalter 2">
            <a:extLst>
              <a:ext uri="{FF2B5EF4-FFF2-40B4-BE49-F238E27FC236}">
                <a16:creationId xmlns:a16="http://schemas.microsoft.com/office/drawing/2014/main" id="{AB95E815-41C3-AB47-1B10-56761C9D9DA6}"/>
              </a:ext>
            </a:extLst>
          </p:cNvPr>
          <p:cNvSpPr>
            <a:spLocks noGrp="1"/>
          </p:cNvSpPr>
          <p:nvPr>
            <p:ph type="body" sz="quarter" idx="13"/>
          </p:nvPr>
        </p:nvSpPr>
        <p:spPr/>
        <p:txBody>
          <a:bodyPr/>
          <a:lstStyle/>
          <a:p>
            <a:r>
              <a:rPr lang="de-DE" dirty="0"/>
              <a:t>ERKLÄRVIDEOS – WAS-ERKLÄRUNGEN</a:t>
            </a:r>
          </a:p>
        </p:txBody>
      </p:sp>
      <p:sp>
        <p:nvSpPr>
          <p:cNvPr id="4" name="Inhaltsplatzhalter 3">
            <a:extLst>
              <a:ext uri="{FF2B5EF4-FFF2-40B4-BE49-F238E27FC236}">
                <a16:creationId xmlns:a16="http://schemas.microsoft.com/office/drawing/2014/main" id="{74902615-0162-7BB1-6FCC-3D861E3E309F}"/>
              </a:ext>
            </a:extLst>
          </p:cNvPr>
          <p:cNvSpPr>
            <a:spLocks noGrp="1"/>
          </p:cNvSpPr>
          <p:nvPr>
            <p:ph idx="1"/>
          </p:nvPr>
        </p:nvSpPr>
        <p:spPr/>
        <p:txBody>
          <a:bodyPr/>
          <a:lstStyle/>
          <a:p>
            <a:r>
              <a:rPr lang="de-DE" dirty="0">
                <a:ea typeface="Open Sans" panose="020B0606030504020204" pitchFamily="34" charset="0"/>
              </a:rPr>
              <a:t>Erklärungen beschreiben Aufgabenformate (Fach- und Alltags-) Begriffe oder didaktisches Material.</a:t>
            </a:r>
          </a:p>
          <a:p>
            <a:endParaRPr lang="de-DE" sz="1800" dirty="0">
              <a:latin typeface="Open Sans" panose="020B0606030504020204" pitchFamily="34" charset="0"/>
              <a:ea typeface="Open Sans" panose="020B0606030504020204" pitchFamily="34" charset="0"/>
              <a:cs typeface="Open Sans" panose="020B0606030504020204" pitchFamily="34" charset="0"/>
            </a:endParaRPr>
          </a:p>
          <a:p>
            <a:endParaRPr lang="de-DE" dirty="0">
              <a:ea typeface="Open Sans" panose="020B0606030504020204" pitchFamily="34" charset="0"/>
            </a:endParaRPr>
          </a:p>
        </p:txBody>
      </p:sp>
      <p:sp>
        <p:nvSpPr>
          <p:cNvPr id="5" name="Datumsplatzhalter 4">
            <a:extLst>
              <a:ext uri="{FF2B5EF4-FFF2-40B4-BE49-F238E27FC236}">
                <a16:creationId xmlns:a16="http://schemas.microsoft.com/office/drawing/2014/main" id="{CD4D487E-F763-687D-A2A9-984A28EE269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D720419-6F10-5AED-0963-BC8883465B1E}"/>
              </a:ext>
            </a:extLst>
          </p:cNvPr>
          <p:cNvSpPr>
            <a:spLocks noGrp="1"/>
          </p:cNvSpPr>
          <p:nvPr>
            <p:ph type="sldNum" sz="quarter" idx="12"/>
          </p:nvPr>
        </p:nvSpPr>
        <p:spPr/>
        <p:txBody>
          <a:bodyPr/>
          <a:lstStyle/>
          <a:p>
            <a:fld id="{C3752B7C-18A9-864D-BBCB-54A9F41B5594}" type="slidenum">
              <a:rPr lang="de-DE" smtClean="0"/>
              <a:pPr/>
              <a:t>23</a:t>
            </a:fld>
            <a:endParaRPr lang="de-DE" dirty="0"/>
          </a:p>
        </p:txBody>
      </p:sp>
      <p:sp>
        <p:nvSpPr>
          <p:cNvPr id="7" name="Textplatzhalter 2">
            <a:extLst>
              <a:ext uri="{FF2B5EF4-FFF2-40B4-BE49-F238E27FC236}">
                <a16:creationId xmlns:a16="http://schemas.microsoft.com/office/drawing/2014/main" id="{0D9A3871-36CF-A209-3077-2C3C82A38A70}"/>
              </a:ext>
            </a:extLst>
          </p:cNvPr>
          <p:cNvSpPr txBox="1">
            <a:spLocks/>
          </p:cNvSpPr>
          <p:nvPr/>
        </p:nvSpPr>
        <p:spPr>
          <a:xfrm>
            <a:off x="2048941" y="2370442"/>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r>
              <a:rPr lang="de-DE" sz="1200" dirty="0">
                <a:solidFill>
                  <a:schemeClr val="tx1"/>
                </a:solidFill>
                <a:ea typeface="Open Sans" panose="020B0606030504020204" pitchFamily="34" charset="0"/>
              </a:rPr>
              <a:t>(Wagner &amp; </a:t>
            </a:r>
            <a:r>
              <a:rPr lang="de-DE" sz="1200" dirty="0" err="1">
                <a:solidFill>
                  <a:schemeClr val="tx1"/>
                </a:solidFill>
                <a:ea typeface="Open Sans" panose="020B0606030504020204" pitchFamily="34" charset="0"/>
              </a:rPr>
              <a:t>Wörn</a:t>
            </a:r>
            <a:r>
              <a:rPr lang="de-DE" sz="1200" dirty="0">
                <a:solidFill>
                  <a:schemeClr val="tx1"/>
                </a:solidFill>
                <a:ea typeface="Open Sans" panose="020B0606030504020204" pitchFamily="34" charset="0"/>
              </a:rPr>
              <a:t>, 2011; Rink &amp; Walter, 2020)</a:t>
            </a:r>
          </a:p>
        </p:txBody>
      </p:sp>
      <p:pic>
        <p:nvPicPr>
          <p:cNvPr id="8" name="Zahlenketten1" descr="Zahlenketten1">
            <a:hlinkClick r:id="" action="ppaction://media"/>
            <a:extLst>
              <a:ext uri="{FF2B5EF4-FFF2-40B4-BE49-F238E27FC236}">
                <a16:creationId xmlns:a16="http://schemas.microsoft.com/office/drawing/2014/main" id="{E0A3270E-A042-BBDC-17FA-9C4B850499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49152" y="3444462"/>
            <a:ext cx="4447758" cy="2501865"/>
          </a:xfrm>
          <a:prstGeom prst="rect">
            <a:avLst/>
          </a:prstGeom>
          <a:effectLst/>
        </p:spPr>
      </p:pic>
      <p:sp>
        <p:nvSpPr>
          <p:cNvPr id="9" name="Textplatzhalter 2">
            <a:extLst>
              <a:ext uri="{FF2B5EF4-FFF2-40B4-BE49-F238E27FC236}">
                <a16:creationId xmlns:a16="http://schemas.microsoft.com/office/drawing/2014/main" id="{FA57DBCD-E922-83A6-F0B8-F7313F3AB88B}"/>
              </a:ext>
            </a:extLst>
          </p:cNvPr>
          <p:cNvSpPr txBox="1">
            <a:spLocks/>
          </p:cNvSpPr>
          <p:nvPr/>
        </p:nvSpPr>
        <p:spPr>
          <a:xfrm>
            <a:off x="258010" y="5926815"/>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r>
              <a:rPr lang="de-DE" sz="1200" dirty="0">
                <a:solidFill>
                  <a:schemeClr val="tx1"/>
                </a:solidFill>
                <a:ea typeface="Open Sans" panose="020B0606030504020204" pitchFamily="34" charset="0"/>
              </a:rPr>
              <a:t>(PIKAS, 2023a)</a:t>
            </a:r>
          </a:p>
        </p:txBody>
      </p:sp>
    </p:spTree>
    <p:extLst>
      <p:ext uri="{BB962C8B-B14F-4D97-AF65-F5344CB8AC3E}">
        <p14:creationId xmlns:p14="http://schemas.microsoft.com/office/powerpoint/2010/main" val="2097698989"/>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1879EC-35FB-10D6-69D4-4D3140BE930E}"/>
              </a:ext>
            </a:extLst>
          </p:cNvPr>
          <p:cNvSpPr>
            <a:spLocks noGrp="1"/>
          </p:cNvSpPr>
          <p:nvPr>
            <p:ph type="title"/>
          </p:nvPr>
        </p:nvSpPr>
        <p:spPr/>
        <p:txBody>
          <a:bodyPr/>
          <a:lstStyle/>
          <a:p>
            <a:r>
              <a:rPr lang="de-DE" dirty="0"/>
              <a:t>Begriffsdefinition</a:t>
            </a:r>
          </a:p>
        </p:txBody>
      </p:sp>
      <p:sp>
        <p:nvSpPr>
          <p:cNvPr id="3" name="Textplatzhalter 2">
            <a:extLst>
              <a:ext uri="{FF2B5EF4-FFF2-40B4-BE49-F238E27FC236}">
                <a16:creationId xmlns:a16="http://schemas.microsoft.com/office/drawing/2014/main" id="{AB95E815-41C3-AB47-1B10-56761C9D9DA6}"/>
              </a:ext>
            </a:extLst>
          </p:cNvPr>
          <p:cNvSpPr>
            <a:spLocks noGrp="1"/>
          </p:cNvSpPr>
          <p:nvPr>
            <p:ph type="body" sz="quarter" idx="13"/>
          </p:nvPr>
        </p:nvSpPr>
        <p:spPr/>
        <p:txBody>
          <a:bodyPr/>
          <a:lstStyle/>
          <a:p>
            <a:r>
              <a:rPr lang="de-DE" dirty="0"/>
              <a:t>ERKLÄRVIDEOS – WAS-ERKLÄRUNGEN</a:t>
            </a:r>
          </a:p>
        </p:txBody>
      </p:sp>
      <p:sp>
        <p:nvSpPr>
          <p:cNvPr id="5" name="Datumsplatzhalter 4">
            <a:extLst>
              <a:ext uri="{FF2B5EF4-FFF2-40B4-BE49-F238E27FC236}">
                <a16:creationId xmlns:a16="http://schemas.microsoft.com/office/drawing/2014/main" id="{CD4D487E-F763-687D-A2A9-984A28EE269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D720419-6F10-5AED-0963-BC8883465B1E}"/>
              </a:ext>
            </a:extLst>
          </p:cNvPr>
          <p:cNvSpPr>
            <a:spLocks noGrp="1"/>
          </p:cNvSpPr>
          <p:nvPr>
            <p:ph type="sldNum" sz="quarter" idx="12"/>
          </p:nvPr>
        </p:nvSpPr>
        <p:spPr/>
        <p:txBody>
          <a:bodyPr/>
          <a:lstStyle/>
          <a:p>
            <a:fld id="{C3752B7C-18A9-864D-BBCB-54A9F41B5594}" type="slidenum">
              <a:rPr lang="de-DE" smtClean="0"/>
              <a:pPr/>
              <a:t>24</a:t>
            </a:fld>
            <a:endParaRPr lang="de-DE" dirty="0"/>
          </a:p>
        </p:txBody>
      </p:sp>
      <p:pic>
        <p:nvPicPr>
          <p:cNvPr id="8" name="Zahlenketten1" descr="Zahlenketten1">
            <a:hlinkClick r:id="" action="ppaction://media"/>
            <a:extLst>
              <a:ext uri="{FF2B5EF4-FFF2-40B4-BE49-F238E27FC236}">
                <a16:creationId xmlns:a16="http://schemas.microsoft.com/office/drawing/2014/main" id="{E0A3270E-A042-BBDC-17FA-9C4B8504992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p:blipFill>
        <p:spPr>
          <a:xfrm>
            <a:off x="730800" y="1618433"/>
            <a:ext cx="7737596" cy="4352400"/>
          </a:xfrm>
          <a:prstGeom prst="rect">
            <a:avLst/>
          </a:prstGeom>
          <a:effectLst/>
        </p:spPr>
      </p:pic>
      <p:sp>
        <p:nvSpPr>
          <p:cNvPr id="12" name="Textplatzhalter 2">
            <a:extLst>
              <a:ext uri="{FF2B5EF4-FFF2-40B4-BE49-F238E27FC236}">
                <a16:creationId xmlns:a16="http://schemas.microsoft.com/office/drawing/2014/main" id="{71CA288F-8C6F-6857-A7D1-FB64A1579E92}"/>
              </a:ext>
            </a:extLst>
          </p:cNvPr>
          <p:cNvSpPr txBox="1">
            <a:spLocks/>
          </p:cNvSpPr>
          <p:nvPr/>
        </p:nvSpPr>
        <p:spPr>
          <a:xfrm>
            <a:off x="2029496" y="5926815"/>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r>
              <a:rPr lang="de-DE" sz="1200" dirty="0">
                <a:solidFill>
                  <a:schemeClr val="tx1"/>
                </a:solidFill>
                <a:ea typeface="Open Sans" panose="020B0606030504020204" pitchFamily="34" charset="0"/>
              </a:rPr>
              <a:t>(PIKAS, 2023a)</a:t>
            </a:r>
          </a:p>
        </p:txBody>
      </p:sp>
    </p:spTree>
    <p:extLst>
      <p:ext uri="{BB962C8B-B14F-4D97-AF65-F5344CB8AC3E}">
        <p14:creationId xmlns:p14="http://schemas.microsoft.com/office/powerpoint/2010/main" val="4121424286"/>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1879EC-35FB-10D6-69D4-4D3140BE930E}"/>
              </a:ext>
            </a:extLst>
          </p:cNvPr>
          <p:cNvSpPr>
            <a:spLocks noGrp="1"/>
          </p:cNvSpPr>
          <p:nvPr>
            <p:ph type="title"/>
          </p:nvPr>
        </p:nvSpPr>
        <p:spPr/>
        <p:txBody>
          <a:bodyPr/>
          <a:lstStyle/>
          <a:p>
            <a:r>
              <a:rPr lang="de-DE" dirty="0"/>
              <a:t>Begriffsdefinition</a:t>
            </a:r>
          </a:p>
        </p:txBody>
      </p:sp>
      <p:sp>
        <p:nvSpPr>
          <p:cNvPr id="3" name="Textplatzhalter 2">
            <a:extLst>
              <a:ext uri="{FF2B5EF4-FFF2-40B4-BE49-F238E27FC236}">
                <a16:creationId xmlns:a16="http://schemas.microsoft.com/office/drawing/2014/main" id="{AB95E815-41C3-AB47-1B10-56761C9D9DA6}"/>
              </a:ext>
            </a:extLst>
          </p:cNvPr>
          <p:cNvSpPr>
            <a:spLocks noGrp="1"/>
          </p:cNvSpPr>
          <p:nvPr>
            <p:ph type="body" sz="quarter" idx="13"/>
          </p:nvPr>
        </p:nvSpPr>
        <p:spPr/>
        <p:txBody>
          <a:bodyPr/>
          <a:lstStyle/>
          <a:p>
            <a:r>
              <a:rPr lang="de-DE" dirty="0"/>
              <a:t>ERKLÄRVIDEOS – WIE-ERKLÄRUNGEN</a:t>
            </a:r>
          </a:p>
        </p:txBody>
      </p:sp>
      <p:sp>
        <p:nvSpPr>
          <p:cNvPr id="4" name="Inhaltsplatzhalter 3">
            <a:extLst>
              <a:ext uri="{FF2B5EF4-FFF2-40B4-BE49-F238E27FC236}">
                <a16:creationId xmlns:a16="http://schemas.microsoft.com/office/drawing/2014/main" id="{74902615-0162-7BB1-6FCC-3D861E3E309F}"/>
              </a:ext>
            </a:extLst>
          </p:cNvPr>
          <p:cNvSpPr>
            <a:spLocks noGrp="1"/>
          </p:cNvSpPr>
          <p:nvPr>
            <p:ph idx="1"/>
          </p:nvPr>
        </p:nvSpPr>
        <p:spPr/>
        <p:txBody>
          <a:bodyPr/>
          <a:lstStyle/>
          <a:p>
            <a:pPr lvl="0"/>
            <a:r>
              <a:rPr lang="de-DE" sz="1800" dirty="0">
                <a:ea typeface="Open Sans" panose="020B0606030504020204" pitchFamily="34" charset="0"/>
              </a:rPr>
              <a:t>Erklärungen beziehen sich auf Handlungen bspw. Algorithmen oder Rechenregeln.</a:t>
            </a:r>
          </a:p>
          <a:p>
            <a:endParaRPr lang="de-DE" sz="1800" dirty="0">
              <a:ea typeface="Open Sans" panose="020B0606030504020204" pitchFamily="34" charset="0"/>
            </a:endParaRPr>
          </a:p>
          <a:p>
            <a:endParaRPr lang="de-DE" dirty="0">
              <a:ea typeface="Open Sans" panose="020B0606030504020204" pitchFamily="34" charset="0"/>
            </a:endParaRPr>
          </a:p>
        </p:txBody>
      </p:sp>
      <p:sp>
        <p:nvSpPr>
          <p:cNvPr id="5" name="Datumsplatzhalter 4">
            <a:extLst>
              <a:ext uri="{FF2B5EF4-FFF2-40B4-BE49-F238E27FC236}">
                <a16:creationId xmlns:a16="http://schemas.microsoft.com/office/drawing/2014/main" id="{CD4D487E-F763-687D-A2A9-984A28EE269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D720419-6F10-5AED-0963-BC8883465B1E}"/>
              </a:ext>
            </a:extLst>
          </p:cNvPr>
          <p:cNvSpPr>
            <a:spLocks noGrp="1"/>
          </p:cNvSpPr>
          <p:nvPr>
            <p:ph type="sldNum" sz="quarter" idx="12"/>
          </p:nvPr>
        </p:nvSpPr>
        <p:spPr/>
        <p:txBody>
          <a:bodyPr/>
          <a:lstStyle/>
          <a:p>
            <a:fld id="{C3752B7C-18A9-864D-BBCB-54A9F41B5594}" type="slidenum">
              <a:rPr lang="de-DE" smtClean="0"/>
              <a:pPr/>
              <a:t>25</a:t>
            </a:fld>
            <a:endParaRPr lang="de-DE" dirty="0"/>
          </a:p>
        </p:txBody>
      </p:sp>
      <p:sp>
        <p:nvSpPr>
          <p:cNvPr id="7" name="Textplatzhalter 2">
            <a:extLst>
              <a:ext uri="{FF2B5EF4-FFF2-40B4-BE49-F238E27FC236}">
                <a16:creationId xmlns:a16="http://schemas.microsoft.com/office/drawing/2014/main" id="{0D9A3871-36CF-A209-3077-2C3C82A38A70}"/>
              </a:ext>
            </a:extLst>
          </p:cNvPr>
          <p:cNvSpPr txBox="1">
            <a:spLocks/>
          </p:cNvSpPr>
          <p:nvPr/>
        </p:nvSpPr>
        <p:spPr>
          <a:xfrm>
            <a:off x="2048941" y="2301779"/>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r>
              <a:rPr lang="de-DE" sz="1200" dirty="0">
                <a:solidFill>
                  <a:schemeClr val="tx1"/>
                </a:solidFill>
                <a:ea typeface="Open Sans" panose="020B0606030504020204" pitchFamily="34" charset="0"/>
              </a:rPr>
              <a:t>(Wagner &amp; </a:t>
            </a:r>
            <a:r>
              <a:rPr lang="de-DE" sz="1200" dirty="0" err="1">
                <a:solidFill>
                  <a:schemeClr val="tx1"/>
                </a:solidFill>
                <a:ea typeface="Open Sans" panose="020B0606030504020204" pitchFamily="34" charset="0"/>
              </a:rPr>
              <a:t>Wörn</a:t>
            </a:r>
            <a:r>
              <a:rPr lang="de-DE" sz="1200" dirty="0">
                <a:solidFill>
                  <a:schemeClr val="tx1"/>
                </a:solidFill>
                <a:ea typeface="Open Sans" panose="020B0606030504020204" pitchFamily="34" charset="0"/>
              </a:rPr>
              <a:t>, 2011; Rink &amp; Walter, 2020)</a:t>
            </a:r>
          </a:p>
        </p:txBody>
      </p:sp>
      <p:pic>
        <p:nvPicPr>
          <p:cNvPr id="9" name="Mein Film 24" descr="Mein Film 24">
            <a:hlinkClick r:id="" action="ppaction://media"/>
            <a:extLst>
              <a:ext uri="{FF2B5EF4-FFF2-40B4-BE49-F238E27FC236}">
                <a16:creationId xmlns:a16="http://schemas.microsoft.com/office/drawing/2014/main" id="{8F0E7BBC-D32A-07C7-9FC9-25FE85064F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49152" y="3429000"/>
            <a:ext cx="4454400" cy="2505600"/>
          </a:xfrm>
          <a:prstGeom prst="rect">
            <a:avLst/>
          </a:prstGeom>
          <a:effectLst/>
        </p:spPr>
      </p:pic>
      <p:sp>
        <p:nvSpPr>
          <p:cNvPr id="8" name="Textplatzhalter 2">
            <a:extLst>
              <a:ext uri="{FF2B5EF4-FFF2-40B4-BE49-F238E27FC236}">
                <a16:creationId xmlns:a16="http://schemas.microsoft.com/office/drawing/2014/main" id="{42D53C7B-5E49-120D-A348-D25CFBB1BADB}"/>
              </a:ext>
            </a:extLst>
          </p:cNvPr>
          <p:cNvSpPr txBox="1">
            <a:spLocks/>
          </p:cNvSpPr>
          <p:nvPr/>
        </p:nvSpPr>
        <p:spPr>
          <a:xfrm>
            <a:off x="264652" y="5926815"/>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r>
              <a:rPr lang="de-DE" sz="1200" dirty="0">
                <a:solidFill>
                  <a:schemeClr val="tx1"/>
                </a:solidFill>
                <a:ea typeface="Open Sans" panose="020B0606030504020204" pitchFamily="34" charset="0"/>
              </a:rPr>
              <a:t>(PIKAS, 2023b)</a:t>
            </a:r>
          </a:p>
        </p:txBody>
      </p:sp>
    </p:spTree>
    <p:extLst>
      <p:ext uri="{BB962C8B-B14F-4D97-AF65-F5344CB8AC3E}">
        <p14:creationId xmlns:p14="http://schemas.microsoft.com/office/powerpoint/2010/main" val="2259788464"/>
      </p:ext>
    </p:extLst>
  </p:cSld>
  <p:clrMapOvr>
    <a:masterClrMapping/>
  </p:clrMapOvr>
  <p:timing>
    <p:tnLst>
      <p:par>
        <p:cTn id="1" dur="indefinite" restart="never" nodeType="tmRoot">
          <p:childTnLst>
            <p:video>
              <p:cMediaNode vol="80000">
                <p:cTn id="2" fill="hold" display="0">
                  <p:stCondLst>
                    <p:cond delay="indefinite"/>
                  </p:stCondLst>
                </p:cTn>
                <p:tgtEl>
                  <p:spTgt spid="9"/>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1879EC-35FB-10D6-69D4-4D3140BE930E}"/>
              </a:ext>
            </a:extLst>
          </p:cNvPr>
          <p:cNvSpPr>
            <a:spLocks noGrp="1"/>
          </p:cNvSpPr>
          <p:nvPr>
            <p:ph type="title"/>
          </p:nvPr>
        </p:nvSpPr>
        <p:spPr/>
        <p:txBody>
          <a:bodyPr/>
          <a:lstStyle/>
          <a:p>
            <a:r>
              <a:rPr lang="de-DE" dirty="0"/>
              <a:t>Begriffsdefinition</a:t>
            </a:r>
          </a:p>
        </p:txBody>
      </p:sp>
      <p:sp>
        <p:nvSpPr>
          <p:cNvPr id="3" name="Textplatzhalter 2">
            <a:extLst>
              <a:ext uri="{FF2B5EF4-FFF2-40B4-BE49-F238E27FC236}">
                <a16:creationId xmlns:a16="http://schemas.microsoft.com/office/drawing/2014/main" id="{AB95E815-41C3-AB47-1B10-56761C9D9DA6}"/>
              </a:ext>
            </a:extLst>
          </p:cNvPr>
          <p:cNvSpPr>
            <a:spLocks noGrp="1"/>
          </p:cNvSpPr>
          <p:nvPr>
            <p:ph type="body" sz="quarter" idx="13"/>
          </p:nvPr>
        </p:nvSpPr>
        <p:spPr/>
        <p:txBody>
          <a:bodyPr/>
          <a:lstStyle/>
          <a:p>
            <a:r>
              <a:rPr lang="de-DE" dirty="0"/>
              <a:t>ERKLÄRVIDEOS – WIE-ERKLÄRUNGEN</a:t>
            </a:r>
          </a:p>
        </p:txBody>
      </p:sp>
      <p:sp>
        <p:nvSpPr>
          <p:cNvPr id="5" name="Datumsplatzhalter 4">
            <a:extLst>
              <a:ext uri="{FF2B5EF4-FFF2-40B4-BE49-F238E27FC236}">
                <a16:creationId xmlns:a16="http://schemas.microsoft.com/office/drawing/2014/main" id="{CD4D487E-F763-687D-A2A9-984A28EE269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D720419-6F10-5AED-0963-BC8883465B1E}"/>
              </a:ext>
            </a:extLst>
          </p:cNvPr>
          <p:cNvSpPr>
            <a:spLocks noGrp="1"/>
          </p:cNvSpPr>
          <p:nvPr>
            <p:ph type="sldNum" sz="quarter" idx="12"/>
          </p:nvPr>
        </p:nvSpPr>
        <p:spPr/>
        <p:txBody>
          <a:bodyPr/>
          <a:lstStyle/>
          <a:p>
            <a:fld id="{C3752B7C-18A9-864D-BBCB-54A9F41B5594}" type="slidenum">
              <a:rPr lang="de-DE" smtClean="0"/>
              <a:pPr/>
              <a:t>26</a:t>
            </a:fld>
            <a:endParaRPr lang="de-DE" dirty="0"/>
          </a:p>
        </p:txBody>
      </p:sp>
      <p:pic>
        <p:nvPicPr>
          <p:cNvPr id="9" name="Mein Film 24" descr="Mein Film 24">
            <a:hlinkClick r:id="" action="ppaction://media"/>
            <a:extLst>
              <a:ext uri="{FF2B5EF4-FFF2-40B4-BE49-F238E27FC236}">
                <a16:creationId xmlns:a16="http://schemas.microsoft.com/office/drawing/2014/main" id="{8F0E7BBC-D32A-07C7-9FC9-25FE85064F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0800" y="1620000"/>
            <a:ext cx="7737600" cy="4352400"/>
          </a:xfrm>
          <a:prstGeom prst="rect">
            <a:avLst/>
          </a:prstGeom>
          <a:effectLst/>
        </p:spPr>
      </p:pic>
      <p:sp>
        <p:nvSpPr>
          <p:cNvPr id="12" name="Textplatzhalter 2">
            <a:extLst>
              <a:ext uri="{FF2B5EF4-FFF2-40B4-BE49-F238E27FC236}">
                <a16:creationId xmlns:a16="http://schemas.microsoft.com/office/drawing/2014/main" id="{76360137-CA9A-C94F-8A44-CC90688D9899}"/>
              </a:ext>
            </a:extLst>
          </p:cNvPr>
          <p:cNvSpPr txBox="1">
            <a:spLocks/>
          </p:cNvSpPr>
          <p:nvPr/>
        </p:nvSpPr>
        <p:spPr>
          <a:xfrm>
            <a:off x="2029500" y="5926815"/>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r>
              <a:rPr lang="de-DE" sz="1200" dirty="0">
                <a:solidFill>
                  <a:schemeClr val="tx1"/>
                </a:solidFill>
                <a:ea typeface="Open Sans" panose="020B0606030504020204" pitchFamily="34" charset="0"/>
              </a:rPr>
              <a:t>(PIKAS, 2023b)</a:t>
            </a:r>
          </a:p>
        </p:txBody>
      </p:sp>
    </p:spTree>
    <p:extLst>
      <p:ext uri="{BB962C8B-B14F-4D97-AF65-F5344CB8AC3E}">
        <p14:creationId xmlns:p14="http://schemas.microsoft.com/office/powerpoint/2010/main" val="2968133844"/>
      </p:ext>
    </p:extLst>
  </p:cSld>
  <p:clrMapOvr>
    <a:masterClrMapping/>
  </p:clrMapOvr>
  <p:timing>
    <p:tnLst>
      <p:par>
        <p:cTn id="1" dur="indefinite" restart="never" nodeType="tmRoot">
          <p:childTnLst>
            <p:video>
              <p:cMediaNode vol="80000">
                <p:cTn id="2" fill="hold" display="0">
                  <p:stCondLst>
                    <p:cond delay="indefinite"/>
                  </p:stCondLst>
                </p:cTn>
                <p:tgtEl>
                  <p:spTgt spid="9"/>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1879EC-35FB-10D6-69D4-4D3140BE930E}"/>
              </a:ext>
            </a:extLst>
          </p:cNvPr>
          <p:cNvSpPr>
            <a:spLocks noGrp="1"/>
          </p:cNvSpPr>
          <p:nvPr>
            <p:ph type="title"/>
          </p:nvPr>
        </p:nvSpPr>
        <p:spPr/>
        <p:txBody>
          <a:bodyPr/>
          <a:lstStyle/>
          <a:p>
            <a:r>
              <a:rPr lang="de-DE" dirty="0"/>
              <a:t>Begriffsdefinition</a:t>
            </a:r>
          </a:p>
        </p:txBody>
      </p:sp>
      <p:sp>
        <p:nvSpPr>
          <p:cNvPr id="3" name="Textplatzhalter 2">
            <a:extLst>
              <a:ext uri="{FF2B5EF4-FFF2-40B4-BE49-F238E27FC236}">
                <a16:creationId xmlns:a16="http://schemas.microsoft.com/office/drawing/2014/main" id="{AB95E815-41C3-AB47-1B10-56761C9D9DA6}"/>
              </a:ext>
            </a:extLst>
          </p:cNvPr>
          <p:cNvSpPr>
            <a:spLocks noGrp="1"/>
          </p:cNvSpPr>
          <p:nvPr>
            <p:ph type="body" sz="quarter" idx="13"/>
          </p:nvPr>
        </p:nvSpPr>
        <p:spPr/>
        <p:txBody>
          <a:bodyPr/>
          <a:lstStyle/>
          <a:p>
            <a:r>
              <a:rPr lang="de-DE" dirty="0"/>
              <a:t>ERKLÄRVIDEOS – WARUM-ERKLÄRUNGEN</a:t>
            </a:r>
          </a:p>
        </p:txBody>
      </p:sp>
      <p:sp>
        <p:nvSpPr>
          <p:cNvPr id="4" name="Inhaltsplatzhalter 3">
            <a:extLst>
              <a:ext uri="{FF2B5EF4-FFF2-40B4-BE49-F238E27FC236}">
                <a16:creationId xmlns:a16="http://schemas.microsoft.com/office/drawing/2014/main" id="{74902615-0162-7BB1-6FCC-3D861E3E309F}"/>
              </a:ext>
            </a:extLst>
          </p:cNvPr>
          <p:cNvSpPr>
            <a:spLocks noGrp="1"/>
          </p:cNvSpPr>
          <p:nvPr>
            <p:ph idx="1"/>
          </p:nvPr>
        </p:nvSpPr>
        <p:spPr>
          <a:xfrm>
            <a:off x="1096423" y="1748860"/>
            <a:ext cx="7009509" cy="1341473"/>
          </a:xfrm>
        </p:spPr>
        <p:txBody>
          <a:bodyPr/>
          <a:lstStyle/>
          <a:p>
            <a:r>
              <a:rPr lang="de-DE" sz="1800" dirty="0">
                <a:ea typeface="Open Sans" panose="020B0606030504020204" pitchFamily="34" charset="0"/>
              </a:rPr>
              <a:t>Erklärungen stellen Beziehungen in den Fokus und ähneln mathematischen Beweisen.</a:t>
            </a:r>
          </a:p>
          <a:p>
            <a:endParaRPr lang="de-DE" sz="1800" dirty="0">
              <a:ea typeface="Open Sans" panose="020B0606030504020204" pitchFamily="34" charset="0"/>
            </a:endParaRPr>
          </a:p>
          <a:p>
            <a:endParaRPr lang="de-DE" dirty="0">
              <a:ea typeface="Open Sans" panose="020B0606030504020204" pitchFamily="34" charset="0"/>
            </a:endParaRPr>
          </a:p>
        </p:txBody>
      </p:sp>
      <p:sp>
        <p:nvSpPr>
          <p:cNvPr id="5" name="Datumsplatzhalter 4">
            <a:extLst>
              <a:ext uri="{FF2B5EF4-FFF2-40B4-BE49-F238E27FC236}">
                <a16:creationId xmlns:a16="http://schemas.microsoft.com/office/drawing/2014/main" id="{CD4D487E-F763-687D-A2A9-984A28EE269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D720419-6F10-5AED-0963-BC8883465B1E}"/>
              </a:ext>
            </a:extLst>
          </p:cNvPr>
          <p:cNvSpPr>
            <a:spLocks noGrp="1"/>
          </p:cNvSpPr>
          <p:nvPr>
            <p:ph type="sldNum" sz="quarter" idx="12"/>
          </p:nvPr>
        </p:nvSpPr>
        <p:spPr/>
        <p:txBody>
          <a:bodyPr/>
          <a:lstStyle/>
          <a:p>
            <a:fld id="{C3752B7C-18A9-864D-BBCB-54A9F41B5594}" type="slidenum">
              <a:rPr lang="de-DE" smtClean="0"/>
              <a:pPr/>
              <a:t>27</a:t>
            </a:fld>
            <a:endParaRPr lang="de-DE" dirty="0"/>
          </a:p>
        </p:txBody>
      </p:sp>
      <p:sp>
        <p:nvSpPr>
          <p:cNvPr id="7" name="Textplatzhalter 2">
            <a:extLst>
              <a:ext uri="{FF2B5EF4-FFF2-40B4-BE49-F238E27FC236}">
                <a16:creationId xmlns:a16="http://schemas.microsoft.com/office/drawing/2014/main" id="{0D9A3871-36CF-A209-3077-2C3C82A38A70}"/>
              </a:ext>
            </a:extLst>
          </p:cNvPr>
          <p:cNvSpPr txBox="1">
            <a:spLocks/>
          </p:cNvSpPr>
          <p:nvPr/>
        </p:nvSpPr>
        <p:spPr>
          <a:xfrm>
            <a:off x="2048941" y="2267180"/>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r>
              <a:rPr lang="de-DE" sz="1200" dirty="0">
                <a:solidFill>
                  <a:schemeClr val="tx1"/>
                </a:solidFill>
                <a:ea typeface="Open Sans" panose="020B0606030504020204" pitchFamily="34" charset="0"/>
              </a:rPr>
              <a:t>(Wagner &amp; </a:t>
            </a:r>
            <a:r>
              <a:rPr lang="de-DE" sz="1200" dirty="0" err="1">
                <a:solidFill>
                  <a:schemeClr val="tx1"/>
                </a:solidFill>
                <a:ea typeface="Open Sans" panose="020B0606030504020204" pitchFamily="34" charset="0"/>
              </a:rPr>
              <a:t>Wörn</a:t>
            </a:r>
            <a:r>
              <a:rPr lang="de-DE" sz="1200" dirty="0">
                <a:solidFill>
                  <a:schemeClr val="tx1"/>
                </a:solidFill>
                <a:ea typeface="Open Sans" panose="020B0606030504020204" pitchFamily="34" charset="0"/>
              </a:rPr>
              <a:t>, 2011; Rink &amp; Walter, 2020)</a:t>
            </a:r>
          </a:p>
        </p:txBody>
      </p:sp>
      <p:pic>
        <p:nvPicPr>
          <p:cNvPr id="8" name="Mein Film 25" descr="Mein Film 25">
            <a:hlinkClick r:id="" action="ppaction://media"/>
            <a:extLst>
              <a:ext uri="{FF2B5EF4-FFF2-40B4-BE49-F238E27FC236}">
                <a16:creationId xmlns:a16="http://schemas.microsoft.com/office/drawing/2014/main" id="{0D6CEC5F-E630-FA0D-2199-8385666211E3}"/>
              </a:ext>
            </a:extLst>
          </p:cNvPr>
          <p:cNvPicPr>
            <a:picLocks noChangeAspect="1"/>
          </p:cNvPicPr>
          <p:nvPr>
            <a:videoFile r:link="rId1"/>
            <p:extLst>
              <p:ext uri="{DAA4B4D4-6D71-4841-9C94-3DE7FCFB9230}">
                <p14:media xmlns:p14="http://schemas.microsoft.com/office/powerpoint/2010/main" r:embed="rId2">
                  <p14:trim st="84351.6617"/>
                </p14:media>
              </p:ext>
            </p:extLst>
          </p:nvPr>
        </p:nvPicPr>
        <p:blipFill rotWithShape="1">
          <a:blip r:embed="rId5"/>
          <a:srcRect l="5" r="5"/>
          <a:stretch/>
        </p:blipFill>
        <p:spPr>
          <a:xfrm>
            <a:off x="2269850" y="3429000"/>
            <a:ext cx="4454400" cy="2505600"/>
          </a:xfrm>
          <a:prstGeom prst="rect">
            <a:avLst/>
          </a:prstGeom>
          <a:effectLst/>
        </p:spPr>
      </p:pic>
      <p:sp>
        <p:nvSpPr>
          <p:cNvPr id="9" name="Textplatzhalter 2">
            <a:extLst>
              <a:ext uri="{FF2B5EF4-FFF2-40B4-BE49-F238E27FC236}">
                <a16:creationId xmlns:a16="http://schemas.microsoft.com/office/drawing/2014/main" id="{7F313D0E-3B0D-2AEB-6C2D-3F23BF7BC454}"/>
              </a:ext>
            </a:extLst>
          </p:cNvPr>
          <p:cNvSpPr txBox="1">
            <a:spLocks/>
          </p:cNvSpPr>
          <p:nvPr/>
        </p:nvSpPr>
        <p:spPr>
          <a:xfrm>
            <a:off x="311716" y="5926815"/>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r>
              <a:rPr lang="de-DE" sz="1200" dirty="0">
                <a:solidFill>
                  <a:schemeClr val="tx1"/>
                </a:solidFill>
                <a:ea typeface="Open Sans" panose="020B0606030504020204" pitchFamily="34" charset="0"/>
              </a:rPr>
              <a:t>(PIKAS, 2023c)</a:t>
            </a:r>
          </a:p>
        </p:txBody>
      </p:sp>
    </p:spTree>
    <p:extLst>
      <p:ext uri="{BB962C8B-B14F-4D97-AF65-F5344CB8AC3E}">
        <p14:creationId xmlns:p14="http://schemas.microsoft.com/office/powerpoint/2010/main" val="579902894"/>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1879EC-35FB-10D6-69D4-4D3140BE930E}"/>
              </a:ext>
            </a:extLst>
          </p:cNvPr>
          <p:cNvSpPr>
            <a:spLocks noGrp="1"/>
          </p:cNvSpPr>
          <p:nvPr>
            <p:ph type="title"/>
          </p:nvPr>
        </p:nvSpPr>
        <p:spPr/>
        <p:txBody>
          <a:bodyPr/>
          <a:lstStyle/>
          <a:p>
            <a:r>
              <a:rPr lang="de-DE" dirty="0"/>
              <a:t>Begriffsdefinition</a:t>
            </a:r>
          </a:p>
        </p:txBody>
      </p:sp>
      <p:sp>
        <p:nvSpPr>
          <p:cNvPr id="3" name="Textplatzhalter 2">
            <a:extLst>
              <a:ext uri="{FF2B5EF4-FFF2-40B4-BE49-F238E27FC236}">
                <a16:creationId xmlns:a16="http://schemas.microsoft.com/office/drawing/2014/main" id="{AB95E815-41C3-AB47-1B10-56761C9D9DA6}"/>
              </a:ext>
            </a:extLst>
          </p:cNvPr>
          <p:cNvSpPr>
            <a:spLocks noGrp="1"/>
          </p:cNvSpPr>
          <p:nvPr>
            <p:ph type="body" sz="quarter" idx="13"/>
          </p:nvPr>
        </p:nvSpPr>
        <p:spPr/>
        <p:txBody>
          <a:bodyPr/>
          <a:lstStyle/>
          <a:p>
            <a:r>
              <a:rPr lang="de-DE" dirty="0"/>
              <a:t>ERKLÄRVIDEOS – WARUM-ERKLÄRUNGEN</a:t>
            </a:r>
          </a:p>
        </p:txBody>
      </p:sp>
      <p:sp>
        <p:nvSpPr>
          <p:cNvPr id="5" name="Datumsplatzhalter 4">
            <a:extLst>
              <a:ext uri="{FF2B5EF4-FFF2-40B4-BE49-F238E27FC236}">
                <a16:creationId xmlns:a16="http://schemas.microsoft.com/office/drawing/2014/main" id="{CD4D487E-F763-687D-A2A9-984A28EE269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D720419-6F10-5AED-0963-BC8883465B1E}"/>
              </a:ext>
            </a:extLst>
          </p:cNvPr>
          <p:cNvSpPr>
            <a:spLocks noGrp="1"/>
          </p:cNvSpPr>
          <p:nvPr>
            <p:ph type="sldNum" sz="quarter" idx="12"/>
          </p:nvPr>
        </p:nvSpPr>
        <p:spPr/>
        <p:txBody>
          <a:bodyPr/>
          <a:lstStyle/>
          <a:p>
            <a:fld id="{C3752B7C-18A9-864D-BBCB-54A9F41B5594}" type="slidenum">
              <a:rPr lang="de-DE" smtClean="0"/>
              <a:pPr/>
              <a:t>28</a:t>
            </a:fld>
            <a:endParaRPr lang="de-DE" dirty="0"/>
          </a:p>
        </p:txBody>
      </p:sp>
      <p:pic>
        <p:nvPicPr>
          <p:cNvPr id="8" name="Mein Film 25" descr="Mein Film 25">
            <a:hlinkClick r:id="" action="ppaction://media"/>
            <a:extLst>
              <a:ext uri="{FF2B5EF4-FFF2-40B4-BE49-F238E27FC236}">
                <a16:creationId xmlns:a16="http://schemas.microsoft.com/office/drawing/2014/main" id="{0D6CEC5F-E630-FA0D-2199-8385666211E3}"/>
              </a:ext>
            </a:extLst>
          </p:cNvPr>
          <p:cNvPicPr>
            <a:picLocks noChangeAspect="1"/>
          </p:cNvPicPr>
          <p:nvPr>
            <a:videoFile r:link="rId1"/>
            <p:extLst>
              <p:ext uri="{DAA4B4D4-6D71-4841-9C94-3DE7FCFB9230}">
                <p14:media xmlns:p14="http://schemas.microsoft.com/office/powerpoint/2010/main" r:embed="rId2">
                  <p14:trim st="84351.6617"/>
                </p14:media>
              </p:ext>
            </p:extLst>
          </p:nvPr>
        </p:nvPicPr>
        <p:blipFill rotWithShape="1">
          <a:blip r:embed="rId5"/>
          <a:srcRect l="5" r="5"/>
          <a:stretch/>
        </p:blipFill>
        <p:spPr>
          <a:xfrm>
            <a:off x="730800" y="1620000"/>
            <a:ext cx="7737600" cy="4352400"/>
          </a:xfrm>
          <a:prstGeom prst="rect">
            <a:avLst/>
          </a:prstGeom>
          <a:effectLst/>
        </p:spPr>
      </p:pic>
      <p:sp>
        <p:nvSpPr>
          <p:cNvPr id="12" name="Textplatzhalter 2">
            <a:extLst>
              <a:ext uri="{FF2B5EF4-FFF2-40B4-BE49-F238E27FC236}">
                <a16:creationId xmlns:a16="http://schemas.microsoft.com/office/drawing/2014/main" id="{32964816-F3E4-5458-1B31-169FE264EEB2}"/>
              </a:ext>
            </a:extLst>
          </p:cNvPr>
          <p:cNvSpPr txBox="1">
            <a:spLocks/>
          </p:cNvSpPr>
          <p:nvPr/>
        </p:nvSpPr>
        <p:spPr>
          <a:xfrm>
            <a:off x="2029500" y="5926815"/>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r>
              <a:rPr lang="de-DE" sz="1200" dirty="0">
                <a:solidFill>
                  <a:schemeClr val="tx1"/>
                </a:solidFill>
                <a:ea typeface="Open Sans" panose="020B0606030504020204" pitchFamily="34" charset="0"/>
              </a:rPr>
              <a:t>(PIKAS, 2023c)</a:t>
            </a:r>
          </a:p>
        </p:txBody>
      </p:sp>
    </p:spTree>
    <p:extLst>
      <p:ext uri="{BB962C8B-B14F-4D97-AF65-F5344CB8AC3E}">
        <p14:creationId xmlns:p14="http://schemas.microsoft.com/office/powerpoint/2010/main" val="2418256588"/>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139B3-894C-9A85-7C35-63BA036C69BD}"/>
              </a:ext>
            </a:extLst>
          </p:cNvPr>
          <p:cNvSpPr>
            <a:spLocks noGrp="1"/>
          </p:cNvSpPr>
          <p:nvPr>
            <p:ph type="title"/>
          </p:nvPr>
        </p:nvSpPr>
        <p:spPr/>
        <p:txBody>
          <a:bodyPr/>
          <a:lstStyle/>
          <a:p>
            <a:r>
              <a:rPr lang="de-DE" dirty="0"/>
              <a:t>Begriffsdefinition</a:t>
            </a:r>
          </a:p>
        </p:txBody>
      </p:sp>
      <p:sp>
        <p:nvSpPr>
          <p:cNvPr id="10" name="Inhaltsplatzhalter 9">
            <a:extLst>
              <a:ext uri="{FF2B5EF4-FFF2-40B4-BE49-F238E27FC236}">
                <a16:creationId xmlns:a16="http://schemas.microsoft.com/office/drawing/2014/main" id="{39009F7D-FAEC-4FA6-ED5F-416697FEF6CD}"/>
              </a:ext>
            </a:extLst>
          </p:cNvPr>
          <p:cNvSpPr>
            <a:spLocks noGrp="1"/>
          </p:cNvSpPr>
          <p:nvPr>
            <p:ph type="body" sz="quarter" idx="14"/>
          </p:nvPr>
        </p:nvSpPr>
        <p:spPr>
          <a:xfrm>
            <a:off x="1763315" y="1660385"/>
            <a:ext cx="7009509" cy="3578878"/>
          </a:xfrm>
          <a:noFill/>
        </p:spPr>
        <p:txBody>
          <a:bodyPr>
            <a:noAutofit/>
          </a:bodyPr>
          <a:lstStyle/>
          <a:p>
            <a:r>
              <a:rPr lang="de-DE" dirty="0">
                <a:solidFill>
                  <a:srgbClr val="141413"/>
                </a:solidFill>
                <a:effectLst/>
                <a:latin typeface="Helvetica" pitchFamily="2" charset="0"/>
              </a:rPr>
              <a:t>Ein zentrales Merkmal von Erklärvideos macht das Nachvollziehen von Erklärungen durch die Lernenden aus. Allerdings sollten unterrichtliche Tätigkeiten mit Erklärvideos nicht dort stagnieren, sondern auch auf die Verknüpfung von erklärten Inhalten und konkreten Tätigkeiten durch die Lernenden abzielen.</a:t>
            </a:r>
          </a:p>
          <a:p>
            <a:r>
              <a:rPr lang="de-DE" dirty="0">
                <a:solidFill>
                  <a:srgbClr val="141413"/>
                </a:solidFill>
                <a:effectLst/>
                <a:latin typeface="Helvetica" pitchFamily="2" charset="0"/>
              </a:rPr>
              <a:t>• Verknüpfung aller Erklär-Ebenen</a:t>
            </a:r>
          </a:p>
          <a:p>
            <a:r>
              <a:rPr lang="de-DE" dirty="0">
                <a:solidFill>
                  <a:srgbClr val="141413"/>
                </a:solidFill>
                <a:effectLst/>
                <a:latin typeface="Helvetica" pitchFamily="2" charset="0"/>
              </a:rPr>
              <a:t>• Unterrichtliche Einbettung</a:t>
            </a:r>
          </a:p>
        </p:txBody>
      </p:sp>
      <p:sp>
        <p:nvSpPr>
          <p:cNvPr id="5" name="Datumsplatzhalter 4">
            <a:extLst>
              <a:ext uri="{FF2B5EF4-FFF2-40B4-BE49-F238E27FC236}">
                <a16:creationId xmlns:a16="http://schemas.microsoft.com/office/drawing/2014/main" id="{6CAF713F-4FB5-996F-2BC8-104D8A48094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B726AA8-0F1D-4EBA-47D1-14F7C535409D}"/>
              </a:ext>
            </a:extLst>
          </p:cNvPr>
          <p:cNvSpPr>
            <a:spLocks noGrp="1"/>
          </p:cNvSpPr>
          <p:nvPr>
            <p:ph type="sldNum" sz="quarter" idx="12"/>
          </p:nvPr>
        </p:nvSpPr>
        <p:spPr/>
        <p:txBody>
          <a:bodyPr/>
          <a:lstStyle/>
          <a:p>
            <a:fld id="{C3752B7C-18A9-864D-BBCB-54A9F41B5594}" type="slidenum">
              <a:rPr lang="de-DE" smtClean="0"/>
              <a:pPr/>
              <a:t>29</a:t>
            </a:fld>
            <a:endParaRPr lang="de-DE" dirty="0"/>
          </a:p>
        </p:txBody>
      </p:sp>
      <p:sp>
        <p:nvSpPr>
          <p:cNvPr id="9" name="Textplatzhalter 2">
            <a:extLst>
              <a:ext uri="{FF2B5EF4-FFF2-40B4-BE49-F238E27FC236}">
                <a16:creationId xmlns:a16="http://schemas.microsoft.com/office/drawing/2014/main" id="{820A8568-BAF6-2180-2C38-C5F353768A80}"/>
              </a:ext>
            </a:extLst>
          </p:cNvPr>
          <p:cNvSpPr txBox="1">
            <a:spLocks/>
          </p:cNvSpPr>
          <p:nvPr/>
        </p:nvSpPr>
        <p:spPr>
          <a:xfrm>
            <a:off x="1763316" y="5886291"/>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de-DE" sz="1200" dirty="0">
                <a:solidFill>
                  <a:schemeClr val="tx1"/>
                </a:solidFill>
              </a:rPr>
              <a:t>(PIKAS, i. V.)</a:t>
            </a:r>
          </a:p>
        </p:txBody>
      </p:sp>
    </p:spTree>
    <p:extLst>
      <p:ext uri="{BB962C8B-B14F-4D97-AF65-F5344CB8AC3E}">
        <p14:creationId xmlns:p14="http://schemas.microsoft.com/office/powerpoint/2010/main" val="3495138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4" y="382774"/>
            <a:ext cx="7644062" cy="603704"/>
          </a:xfrm>
        </p:spPr>
        <p:txBody>
          <a:bodyPr>
            <a:noAutofit/>
          </a:bodyPr>
          <a:lstStyle/>
          <a:p>
            <a:r>
              <a:rPr lang="de-DE" sz="2200" dirty="0"/>
              <a:t>Begrifflichkeiten</a:t>
            </a:r>
          </a:p>
        </p:txBody>
      </p:sp>
      <p:sp>
        <p:nvSpPr>
          <p:cNvPr id="3" name="Textplatzhalter 2"/>
          <p:cNvSpPr>
            <a:spLocks noGrp="1"/>
          </p:cNvSpPr>
          <p:nvPr>
            <p:ph type="body" sz="quarter" idx="13"/>
          </p:nvPr>
        </p:nvSpPr>
        <p:spPr/>
        <p:txBody>
          <a:bodyPr/>
          <a:lstStyle/>
          <a:p>
            <a:r>
              <a:rPr lang="de-DE" dirty="0"/>
              <a:t>KERNBOTSCHAFT</a:t>
            </a:r>
          </a:p>
        </p:txBody>
      </p:sp>
      <p:sp>
        <p:nvSpPr>
          <p:cNvPr id="6" name="Foliennummernplatzhalter 5"/>
          <p:cNvSpPr>
            <a:spLocks noGrp="1"/>
          </p:cNvSpPr>
          <p:nvPr>
            <p:ph type="sldNum" sz="quarter" idx="12"/>
          </p:nvPr>
        </p:nvSpPr>
        <p:spPr/>
        <p:txBody>
          <a:bodyPr/>
          <a:lstStyle/>
          <a:p>
            <a:fld id="{C3752B7C-18A9-864D-BBCB-54A9F41B5594}" type="slidenum">
              <a:rPr lang="de-DE" smtClean="0"/>
              <a:pPr/>
              <a:t>30</a:t>
            </a:fld>
            <a:endParaRPr lang="de-DE" dirty="0"/>
          </a:p>
        </p:txBody>
      </p:sp>
      <p:sp>
        <p:nvSpPr>
          <p:cNvPr id="8" name="Gefaltete Ecke 7"/>
          <p:cNvSpPr/>
          <p:nvPr/>
        </p:nvSpPr>
        <p:spPr>
          <a:xfrm>
            <a:off x="1244600" y="1983776"/>
            <a:ext cx="63373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400" dirty="0">
                <a:solidFill>
                  <a:schemeClr val="tx1"/>
                </a:solidFill>
                <a:latin typeface="Arial" panose="020B0604020202020204" pitchFamily="34" charset="0"/>
                <a:cs typeface="Arial" panose="020B0604020202020204" pitchFamily="34" charset="0"/>
              </a:rPr>
              <a:t>Lernende können durch Lernvideos auf verschiedene Weisen kognitiv aktiviert werden, sich mit mathematischen Inhalten auseinanderzusetzen.</a:t>
            </a: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7272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31</a:t>
            </a:fld>
            <a:endParaRPr lang="de-DE" dirty="0"/>
          </a:p>
        </p:txBody>
      </p:sp>
      <p:sp>
        <p:nvSpPr>
          <p:cNvPr id="8" name="Inhaltsplatzhalter 1">
            <a:extLst>
              <a:ext uri="{FF2B5EF4-FFF2-40B4-BE49-F238E27FC236}">
                <a16:creationId xmlns:a16="http://schemas.microsoft.com/office/drawing/2014/main" id="{31CC66B7-F6BA-5729-8337-3E22A66A8B00}"/>
              </a:ext>
            </a:extLst>
          </p:cNvPr>
          <p:cNvSpPr txBox="1">
            <a:spLocks/>
          </p:cNvSpPr>
          <p:nvPr/>
        </p:nvSpPr>
        <p:spPr>
          <a:xfrm>
            <a:off x="1248823" y="1299055"/>
            <a:ext cx="7173960" cy="5031449"/>
          </a:xfrm>
          <a:prstGeom prst="rect">
            <a:avLst/>
          </a:prstGeom>
        </p:spPr>
        <p:txBody>
          <a:bodyPr anchor="t">
            <a:noAutofit/>
          </a:bodyPr>
          <a:lstStyle>
            <a:lvl1pPr marL="457200" indent="-457200" algn="l" defTabSz="914400" rtl="0" eaLnBrk="1" latinLnBrk="0" hangingPunct="1">
              <a:lnSpc>
                <a:spcPct val="150000"/>
              </a:lnSpc>
              <a:spcBef>
                <a:spcPts val="1000"/>
              </a:spcBef>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Ausgangslage</a:t>
            </a:r>
          </a:p>
          <a:p>
            <a:r>
              <a:rPr lang="de-DE" sz="2000" b="1" dirty="0"/>
              <a:t>Theoretischer Hintergrund</a:t>
            </a:r>
          </a:p>
          <a:p>
            <a:pPr marL="457200" lvl="1" indent="0">
              <a:buNone/>
            </a:pPr>
            <a:r>
              <a:rPr lang="de-DE" sz="2000" dirty="0"/>
              <a:t>2.1 Begriffsdefinition</a:t>
            </a:r>
          </a:p>
          <a:p>
            <a:pPr marL="457200" lvl="1" indent="0">
              <a:buNone/>
            </a:pPr>
            <a:r>
              <a:rPr lang="de-DE" sz="2000" b="1" dirty="0"/>
              <a:t>2.2 Gestaltungskriterien</a:t>
            </a:r>
          </a:p>
          <a:p>
            <a:pPr marL="457200" lvl="1" indent="0">
              <a:buNone/>
            </a:pPr>
            <a:r>
              <a:rPr lang="de-DE" sz="2000" dirty="0"/>
              <a:t>2.3 Potentiale und Grenzen von Lernvideos</a:t>
            </a:r>
          </a:p>
          <a:p>
            <a:r>
              <a:rPr lang="de-DE" sz="2000" dirty="0"/>
              <a:t>Erprobungsauftrag</a:t>
            </a:r>
          </a:p>
          <a:p>
            <a:pPr marL="457200" lvl="1" indent="0">
              <a:buNone/>
            </a:pPr>
            <a:r>
              <a:rPr lang="de-DE" sz="2000" dirty="0"/>
              <a:t>3.1 Lernvideos (für den eigenen Unterricht) erstellen</a:t>
            </a:r>
          </a:p>
          <a:p>
            <a:pPr marL="457200" lvl="1" indent="0">
              <a:buNone/>
            </a:pPr>
            <a:r>
              <a:rPr lang="de-DE" sz="2000" dirty="0"/>
              <a:t>3.2 Lernvideos für den eigenen Unterricht auswählen</a:t>
            </a:r>
          </a:p>
        </p:txBody>
      </p:sp>
    </p:spTree>
    <p:extLst>
      <p:ext uri="{BB962C8B-B14F-4D97-AF65-F5344CB8AC3E}">
        <p14:creationId xmlns:p14="http://schemas.microsoft.com/office/powerpoint/2010/main" val="801872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410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4" name="Foliennummernplatzhalter 3"/>
          <p:cNvSpPr>
            <a:spLocks noGrp="1"/>
          </p:cNvSpPr>
          <p:nvPr>
            <p:ph type="sldNum" sz="quarter" idx="12"/>
          </p:nvPr>
        </p:nvSpPr>
        <p:spPr/>
        <p:txBody>
          <a:bodyPr/>
          <a:lstStyle/>
          <a:p>
            <a:fld id="{C3752B7C-18A9-864D-BBCB-54A9F41B5594}" type="slidenum">
              <a:rPr lang="de-DE" smtClean="0"/>
              <a:pPr/>
              <a:t>32</a:t>
            </a:fld>
            <a:endParaRPr lang="de-DE" dirty="0"/>
          </a:p>
        </p:txBody>
      </p:sp>
      <p:sp>
        <p:nvSpPr>
          <p:cNvPr id="5" name="Textplatzhalter 4"/>
          <p:cNvSpPr>
            <a:spLocks noGrp="1"/>
          </p:cNvSpPr>
          <p:nvPr>
            <p:ph type="body" sz="quarter" idx="13"/>
          </p:nvPr>
        </p:nvSpPr>
        <p:spPr>
          <a:xfrm>
            <a:off x="811161" y="1175880"/>
            <a:ext cx="7744420" cy="445628"/>
          </a:xfrm>
        </p:spPr>
        <p:txBody>
          <a:bodyPr/>
          <a:lstStyle/>
          <a:p>
            <a:r>
              <a:rPr lang="de-DE" dirty="0"/>
              <a:t>HINWEISE ZU DEN FOLIEN 33-41</a:t>
            </a:r>
          </a:p>
        </p:txBody>
      </p:sp>
      <p:sp>
        <p:nvSpPr>
          <p:cNvPr id="6" name="Inhaltsplatzhalter 5"/>
          <p:cNvSpPr>
            <a:spLocks noGrp="1"/>
          </p:cNvSpPr>
          <p:nvPr>
            <p:ph idx="1"/>
          </p:nvPr>
        </p:nvSpPr>
        <p:spPr>
          <a:xfrm>
            <a:off x="811161" y="1621508"/>
            <a:ext cx="8035127" cy="4527819"/>
          </a:xfrm>
        </p:spPr>
        <p:txBody>
          <a:bodyPr/>
          <a:lstStyle/>
          <a:p>
            <a:pPr>
              <a:lnSpc>
                <a:spcPts val="1740"/>
              </a:lnSpc>
              <a:spcBef>
                <a:spcPts val="0"/>
              </a:spcBef>
            </a:pPr>
            <a:r>
              <a:rPr lang="de-DE" sz="1400" b="1" dirty="0"/>
              <a:t>Kernbotschaft (Folie 41):</a:t>
            </a:r>
          </a:p>
          <a:p>
            <a:pPr marL="172800" indent="-172800">
              <a:lnSpc>
                <a:spcPts val="1740"/>
              </a:lnSpc>
              <a:spcBef>
                <a:spcPts val="0"/>
              </a:spcBef>
              <a:buFont typeface="Arial" panose="020B0604020202020204" pitchFamily="34" charset="0"/>
              <a:buChar char="•"/>
            </a:pPr>
            <a:r>
              <a:rPr lang="de-DE" sz="1400" b="1" dirty="0">
                <a:solidFill>
                  <a:schemeClr val="tx1"/>
                </a:solidFill>
                <a:latin typeface="Arial" panose="020B0604020202020204" pitchFamily="34" charset="0"/>
                <a:cs typeface="Arial" panose="020B0604020202020204" pitchFamily="34" charset="0"/>
              </a:rPr>
              <a:t>Lernvideos können für Lernende insbesondere dann lernförderlich sein, wenn sie medien- und mathematikdidaktische Prinzipien berücksichtigen und unterrichtlich </a:t>
            </a:r>
            <a:r>
              <a:rPr lang="de-DE" sz="1400" b="1" dirty="0">
                <a:solidFill>
                  <a:schemeClr val="tx1"/>
                </a:solidFill>
                <a:effectLst/>
                <a:latin typeface="Arial" panose="020B0604020202020204" pitchFamily="34" charset="0"/>
                <a:cs typeface="Arial" panose="020B0604020202020204" pitchFamily="34" charset="0"/>
              </a:rPr>
              <a:t>passend gerahmt werden</a:t>
            </a:r>
            <a:r>
              <a:rPr lang="de-DE" sz="1400" b="1" dirty="0">
                <a:solidFill>
                  <a:schemeClr val="tx1"/>
                </a:solidFill>
                <a:latin typeface="Arial" panose="020B0604020202020204" pitchFamily="34" charset="0"/>
                <a:cs typeface="Arial" panose="020B0604020202020204" pitchFamily="34" charset="0"/>
              </a:rPr>
              <a:t>.</a:t>
            </a:r>
          </a:p>
          <a:p>
            <a:pPr>
              <a:lnSpc>
                <a:spcPts val="1740"/>
              </a:lnSpc>
            </a:pPr>
            <a:r>
              <a:rPr lang="de-DE" altLang="de-DE" sz="1400" dirty="0">
                <a:ea typeface="ＭＳ Ｐゴシック" panose="020B0600070205080204" pitchFamily="34" charset="-128"/>
                <a:sym typeface="Wingdings" pitchFamily="2" charset="2"/>
              </a:rPr>
              <a:t>Folien 33-35: </a:t>
            </a:r>
            <a:r>
              <a:rPr lang="de-DE" altLang="de-DE" sz="1400"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Es werden zunächst medien- und anschließend mathematikdidaktische Prinzipien für die Gestaltung von Erklärvideos gegeben. Zentral ist hierbei</a:t>
            </a:r>
            <a:r>
              <a:rPr lang="de-DE" altLang="de-DE" sz="1400" dirty="0">
                <a:ea typeface="ＭＳ Ｐゴシック" panose="020B0600070205080204" pitchFamily="34" charset="-128"/>
                <a:sym typeface="Wingdings" pitchFamily="2" charset="2"/>
              </a:rPr>
              <a:t>, dass diese selten alleine in Videos ausreichen und eine unterrichtliche Einbettung notwendig ist.</a:t>
            </a:r>
          </a:p>
          <a:p>
            <a:pPr>
              <a:lnSpc>
                <a:spcPts val="1740"/>
              </a:lnSpc>
            </a:pPr>
            <a:r>
              <a:rPr lang="de-DE" sz="1400" dirty="0">
                <a:ea typeface="ＭＳ Ｐゴシック" panose="020B0600070205080204" pitchFamily="34" charset="-128"/>
                <a:sym typeface="Wingdings" pitchFamily="2" charset="2"/>
              </a:rPr>
              <a:t>Folie 37: Aktivität (Hinweise s. Folie 36)</a:t>
            </a:r>
          </a:p>
          <a:p>
            <a:pPr>
              <a:lnSpc>
                <a:spcPts val="1740"/>
              </a:lnSpc>
            </a:pPr>
            <a:r>
              <a:rPr lang="de-DE" altLang="de-DE" sz="1400" dirty="0">
                <a:ea typeface="ＭＳ Ｐゴシック" panose="020B0600070205080204" pitchFamily="34" charset="-128"/>
                <a:sym typeface="Wingdings" pitchFamily="2" charset="2"/>
              </a:rPr>
              <a:t>Folien 39-40: </a:t>
            </a:r>
            <a:r>
              <a:rPr lang="de-DE" altLang="de-DE" sz="1400"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Es werden mögliche Potentiale und Grenzen von Lernvideos für den Einsatz im Unterricht aufgezeigt. Hier bietet es sich an, diese im Anschluss an die Aktivität von Folie 37 gemeinsam zu sammel</a:t>
            </a:r>
            <a:r>
              <a:rPr lang="de-DE" altLang="de-DE" sz="1400" dirty="0">
                <a:ea typeface="ＭＳ Ｐゴシック" panose="020B0600070205080204" pitchFamily="34" charset="-128"/>
                <a:sym typeface="Wingdings" pitchFamily="2" charset="2"/>
              </a:rPr>
              <a:t>n und ggf. zu ergänzen.</a:t>
            </a:r>
            <a:endParaRPr lang="de-DE" sz="1400" dirty="0">
              <a:ea typeface="ＭＳ Ｐゴシック" panose="020B0600070205080204" pitchFamily="34" charset="-128"/>
              <a:sym typeface="Wingdings" pitchFamily="2" charset="2"/>
            </a:endParaRPr>
          </a:p>
          <a:p>
            <a:endParaRPr lang="de-DE" sz="1400" dirty="0"/>
          </a:p>
          <a:p>
            <a:endParaRPr lang="de-DE" altLang="de-DE" sz="1400" dirty="0">
              <a:latin typeface="Arial" panose="020B0604020202020204" pitchFamily="34" charset="0"/>
              <a:ea typeface="ＭＳ Ｐゴシック" panose="020B0600070205080204" pitchFamily="34" charset="-128"/>
              <a:cs typeface="Arial" panose="020B0604020202020204" pitchFamily="34" charset="0"/>
            </a:endParaRPr>
          </a:p>
          <a:p>
            <a:endParaRPr lang="de-DE" sz="1400" dirty="0"/>
          </a:p>
          <a:p>
            <a:endParaRPr lang="de-DE" sz="1400" dirty="0"/>
          </a:p>
          <a:p>
            <a:endParaRPr lang="de-DE" altLang="de-DE" sz="1400" dirty="0">
              <a:latin typeface="Arial" panose="020B0604020202020204" pitchFamily="34" charset="0"/>
              <a:ea typeface="ＭＳ Ｐゴシック" panose="020B0600070205080204" pitchFamily="34" charset="-128"/>
              <a:cs typeface="Arial" panose="020B0604020202020204" pitchFamily="34" charset="0"/>
            </a:endParaRPr>
          </a:p>
          <a:p>
            <a:endParaRPr lang="de-DE" sz="1400" dirty="0"/>
          </a:p>
          <a:p>
            <a:pPr>
              <a:lnSpc>
                <a:spcPts val="1740"/>
              </a:lnSpc>
            </a:pPr>
            <a:endParaRPr lang="de-DE" sz="1400" dirty="0"/>
          </a:p>
          <a:p>
            <a:endParaRPr lang="de-DE" sz="1400" dirty="0"/>
          </a:p>
        </p:txBody>
      </p:sp>
    </p:spTree>
    <p:extLst>
      <p:ext uri="{BB962C8B-B14F-4D97-AF65-F5344CB8AC3E}">
        <p14:creationId xmlns:p14="http://schemas.microsoft.com/office/powerpoint/2010/main" val="3121049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139B3-894C-9A85-7C35-63BA036C69BD}"/>
              </a:ext>
            </a:extLst>
          </p:cNvPr>
          <p:cNvSpPr>
            <a:spLocks noGrp="1"/>
          </p:cNvSpPr>
          <p:nvPr>
            <p:ph type="title"/>
          </p:nvPr>
        </p:nvSpPr>
        <p:spPr/>
        <p:txBody>
          <a:bodyPr/>
          <a:lstStyle/>
          <a:p>
            <a:r>
              <a:rPr lang="de-DE" dirty="0"/>
              <a:t>Gestaltungskriterien für Erklärvideos</a:t>
            </a:r>
          </a:p>
        </p:txBody>
      </p:sp>
      <p:sp>
        <p:nvSpPr>
          <p:cNvPr id="5" name="Datumsplatzhalter 4">
            <a:extLst>
              <a:ext uri="{FF2B5EF4-FFF2-40B4-BE49-F238E27FC236}">
                <a16:creationId xmlns:a16="http://schemas.microsoft.com/office/drawing/2014/main" id="{6CAF713F-4FB5-996F-2BC8-104D8A48094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B726AA8-0F1D-4EBA-47D1-14F7C535409D}"/>
              </a:ext>
            </a:extLst>
          </p:cNvPr>
          <p:cNvSpPr>
            <a:spLocks noGrp="1"/>
          </p:cNvSpPr>
          <p:nvPr>
            <p:ph type="sldNum" sz="quarter" idx="12"/>
          </p:nvPr>
        </p:nvSpPr>
        <p:spPr/>
        <p:txBody>
          <a:bodyPr/>
          <a:lstStyle/>
          <a:p>
            <a:fld id="{C3752B7C-18A9-864D-BBCB-54A9F41B5594}" type="slidenum">
              <a:rPr lang="de-DE" smtClean="0"/>
              <a:pPr/>
              <a:t>33</a:t>
            </a:fld>
            <a:endParaRPr lang="de-DE" dirty="0"/>
          </a:p>
        </p:txBody>
      </p:sp>
      <p:sp>
        <p:nvSpPr>
          <p:cNvPr id="10" name="Textplatzhalter 2">
            <a:extLst>
              <a:ext uri="{FF2B5EF4-FFF2-40B4-BE49-F238E27FC236}">
                <a16:creationId xmlns:a16="http://schemas.microsoft.com/office/drawing/2014/main" id="{A9A1AF10-C739-2261-4219-E28DA640305F}"/>
              </a:ext>
            </a:extLst>
          </p:cNvPr>
          <p:cNvSpPr txBox="1">
            <a:spLocks/>
          </p:cNvSpPr>
          <p:nvPr/>
        </p:nvSpPr>
        <p:spPr>
          <a:xfrm>
            <a:off x="2048941" y="5818378"/>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r>
              <a:rPr lang="de-DE" sz="1200" dirty="0">
                <a:solidFill>
                  <a:schemeClr val="tx1"/>
                </a:solidFill>
                <a:ea typeface="Open Sans" panose="020B0606030504020204" pitchFamily="34" charset="0"/>
              </a:rPr>
              <a:t>(in Anlehnung an Frischemeier et al, 2022)</a:t>
            </a:r>
          </a:p>
        </p:txBody>
      </p:sp>
      <p:graphicFrame>
        <p:nvGraphicFramePr>
          <p:cNvPr id="17" name="Tabelle 16">
            <a:extLst>
              <a:ext uri="{FF2B5EF4-FFF2-40B4-BE49-F238E27FC236}">
                <a16:creationId xmlns:a16="http://schemas.microsoft.com/office/drawing/2014/main" id="{BCCF6B37-1ED5-6122-5457-76BE5AC0A34E}"/>
              </a:ext>
            </a:extLst>
          </p:cNvPr>
          <p:cNvGraphicFramePr>
            <a:graphicFrameLocks noGrp="1"/>
          </p:cNvGraphicFramePr>
          <p:nvPr>
            <p:extLst>
              <p:ext uri="{D42A27DB-BD31-4B8C-83A1-F6EECF244321}">
                <p14:modId xmlns:p14="http://schemas.microsoft.com/office/powerpoint/2010/main" val="2978233214"/>
              </p:ext>
            </p:extLst>
          </p:nvPr>
        </p:nvGraphicFramePr>
        <p:xfrm>
          <a:off x="210293" y="1099726"/>
          <a:ext cx="8781767" cy="4724400"/>
        </p:xfrm>
        <a:graphic>
          <a:graphicData uri="http://schemas.openxmlformats.org/drawingml/2006/table">
            <a:tbl>
              <a:tblPr firstRow="1" bandRow="1">
                <a:tableStyleId>{5C22544A-7EE6-4342-B048-85BDC9FD1C3A}</a:tableStyleId>
              </a:tblPr>
              <a:tblGrid>
                <a:gridCol w="2021463">
                  <a:extLst>
                    <a:ext uri="{9D8B030D-6E8A-4147-A177-3AD203B41FA5}">
                      <a16:colId xmlns:a16="http://schemas.microsoft.com/office/drawing/2014/main" val="1514341309"/>
                    </a:ext>
                  </a:extLst>
                </a:gridCol>
                <a:gridCol w="3518115">
                  <a:extLst>
                    <a:ext uri="{9D8B030D-6E8A-4147-A177-3AD203B41FA5}">
                      <a16:colId xmlns:a16="http://schemas.microsoft.com/office/drawing/2014/main" val="4260621027"/>
                    </a:ext>
                  </a:extLst>
                </a:gridCol>
                <a:gridCol w="1596326">
                  <a:extLst>
                    <a:ext uri="{9D8B030D-6E8A-4147-A177-3AD203B41FA5}">
                      <a16:colId xmlns:a16="http://schemas.microsoft.com/office/drawing/2014/main" val="2021182758"/>
                    </a:ext>
                  </a:extLst>
                </a:gridCol>
                <a:gridCol w="1645863">
                  <a:extLst>
                    <a:ext uri="{9D8B030D-6E8A-4147-A177-3AD203B41FA5}">
                      <a16:colId xmlns:a16="http://schemas.microsoft.com/office/drawing/2014/main" val="3373118001"/>
                    </a:ext>
                  </a:extLst>
                </a:gridCol>
              </a:tblGrid>
              <a:tr h="360351">
                <a:tc gridSpan="2">
                  <a:txBody>
                    <a:bodyPr/>
                    <a:lstStyle/>
                    <a:p>
                      <a:pPr algn="ctr"/>
                      <a:r>
                        <a:rPr lang="de-DE" sz="2400" dirty="0">
                          <a:solidFill>
                            <a:schemeClr val="tx1"/>
                          </a:solidFill>
                        </a:rPr>
                        <a:t>Mediendidaktische Prinzipien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r>
                        <a:rPr lang="de-DE" sz="2400" dirty="0">
                          <a:solidFill>
                            <a:schemeClr val="tx1"/>
                          </a:solidFill>
                        </a:rPr>
                        <a:t>Mathematikdidaktische Prinzipien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600" b="0" dirty="0">
                          <a:solidFill>
                            <a:schemeClr val="tx1"/>
                          </a:solidFill>
                        </a:rPr>
                        <a:t>Überwiegend mit Videos umsetzbar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600" b="0" dirty="0">
                          <a:solidFill>
                            <a:schemeClr val="tx1"/>
                          </a:solidFill>
                        </a:rPr>
                        <a:t>Unterrichtliche Einbettung von Videos notwendig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7712234"/>
                  </a:ext>
                </a:extLst>
              </a:tr>
              <a:tr h="0">
                <a:tc rowSpan="3">
                  <a:txBody>
                    <a:bodyPr/>
                    <a:lstStyle/>
                    <a:p>
                      <a:r>
                        <a:rPr lang="de-DE" sz="1600" i="1" dirty="0"/>
                        <a:t>Verringerung überflüssiger Prozesse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Vermeidung von irrelevanten/sachfremden Informationen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4185675"/>
                  </a:ext>
                </a:extLst>
              </a:tr>
              <a:tr h="0">
                <a:tc vMerge="1">
                  <a:txBody>
                    <a:bodyPr/>
                    <a:lstStyle/>
                    <a:p>
                      <a:endParaRPr lang="de-DE"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relevante Informationen hervorheben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775633"/>
                  </a:ext>
                </a:extLst>
              </a:tr>
              <a:tr h="0">
                <a:tc vMerge="1">
                  <a:txBody>
                    <a:bodyPr/>
                    <a:lstStyle/>
                    <a:p>
                      <a:endParaRPr lang="de-DE"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zentrale Begriffe nah an bildlicher Entsprechung platzieren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7200131"/>
                  </a:ext>
                </a:extLst>
              </a:tr>
              <a:tr h="0">
                <a:tc rowSpan="3">
                  <a:txBody>
                    <a:bodyPr/>
                    <a:lstStyle/>
                    <a:p>
                      <a:r>
                        <a:rPr lang="de-DE" sz="1600" i="1" dirty="0"/>
                        <a:t>Hervorhebung wesentlicher Prozesse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(Fach)Begriffe vorentlasten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2405349"/>
                  </a:ext>
                </a:extLst>
              </a:tr>
              <a:tr h="162353">
                <a:tc vMerge="1">
                  <a:txBody>
                    <a:bodyPr/>
                    <a:lstStyle/>
                    <a:p>
                      <a:endParaRPr lang="de-DE"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Lerninhalte segmentieren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9770610"/>
                  </a:ext>
                </a:extLst>
              </a:tr>
              <a:tr h="0">
                <a:tc vMerge="1">
                  <a:txBody>
                    <a:bodyPr/>
                    <a:lstStyle/>
                    <a:p>
                      <a:endParaRPr lang="de-DE"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t>Lerninhalte verbal präsentieren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6512541"/>
                  </a:ext>
                </a:extLst>
              </a:tr>
              <a:tr h="0">
                <a:tc rowSpan="2">
                  <a:txBody>
                    <a:bodyPr/>
                    <a:lstStyle/>
                    <a:p>
                      <a:r>
                        <a:rPr lang="de-DE" sz="1600" i="1" dirty="0"/>
                        <a:t>Anregung kognitiver Prozesse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600" dirty="0"/>
                        <a:t>visuelle Unterstützung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8208064"/>
                  </a:ext>
                </a:extLst>
              </a:tr>
              <a:tr h="345503">
                <a:tc vMerge="1">
                  <a:txBody>
                    <a:bodyPr/>
                    <a:lstStyle/>
                    <a:p>
                      <a:endParaRPr lang="de-DE"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600" dirty="0"/>
                        <a:t>Umgangssprache bzw. Direkte Ansprache verwenden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4023356"/>
                  </a:ext>
                </a:extLst>
              </a:tr>
            </a:tbl>
          </a:graphicData>
        </a:graphic>
      </p:graphicFrame>
      <p:sp>
        <p:nvSpPr>
          <p:cNvPr id="18" name="Rechteck 17">
            <a:extLst>
              <a:ext uri="{FF2B5EF4-FFF2-40B4-BE49-F238E27FC236}">
                <a16:creationId xmlns:a16="http://schemas.microsoft.com/office/drawing/2014/main" id="{9BA7D0AD-9122-F8E6-67A1-5AFE397544DF}"/>
              </a:ext>
            </a:extLst>
          </p:cNvPr>
          <p:cNvSpPr/>
          <p:nvPr/>
        </p:nvSpPr>
        <p:spPr>
          <a:xfrm>
            <a:off x="5917768" y="2200759"/>
            <a:ext cx="3074292" cy="3651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3D608B7D-7F4A-2AFA-7901-34A4C9031DE2}"/>
              </a:ext>
            </a:extLst>
          </p:cNvPr>
          <p:cNvSpPr/>
          <p:nvPr/>
        </p:nvSpPr>
        <p:spPr>
          <a:xfrm>
            <a:off x="5917768" y="1127623"/>
            <a:ext cx="3226231" cy="1073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5396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1" nodeType="clickEffect">
                                  <p:stCondLst>
                                    <p:cond delay="0"/>
                                  </p:stCondLst>
                                  <p:childTnLst>
                                    <p:anim calcmode="lin" valueType="num">
                                      <p:cBhvr additive="base">
                                        <p:cTn id="6" dur="500"/>
                                        <p:tgtEl>
                                          <p:spTgt spid="19"/>
                                        </p:tgtEl>
                                        <p:attrNameLst>
                                          <p:attrName>ppt_x</p:attrName>
                                        </p:attrNameLst>
                                      </p:cBhvr>
                                      <p:tavLst>
                                        <p:tav tm="0">
                                          <p:val>
                                            <p:strVal val="ppt_x"/>
                                          </p:val>
                                        </p:tav>
                                        <p:tav tm="100000">
                                          <p:val>
                                            <p:strVal val="1+ppt_w/2"/>
                                          </p:val>
                                        </p:tav>
                                      </p:tavLst>
                                    </p:anim>
                                    <p:anim calcmode="lin" valueType="num">
                                      <p:cBhvr additive="base">
                                        <p:cTn id="7" dur="500"/>
                                        <p:tgtEl>
                                          <p:spTgt spid="19"/>
                                        </p:tgtEl>
                                        <p:attrNameLst>
                                          <p:attrName>ppt_y</p:attrName>
                                        </p:attrNameLst>
                                      </p:cBhvr>
                                      <p:tavLst>
                                        <p:tav tm="0">
                                          <p:val>
                                            <p:strVal val="ppt_y"/>
                                          </p:val>
                                        </p:tav>
                                        <p:tav tm="100000">
                                          <p:val>
                                            <p:strVal val="ppt_y"/>
                                          </p:val>
                                        </p:tav>
                                      </p:tavLst>
                                    </p:anim>
                                    <p:set>
                                      <p:cBhvr>
                                        <p:cTn id="8" dur="1" fill="hold">
                                          <p:stCondLst>
                                            <p:cond delay="499"/>
                                          </p:stCondLst>
                                        </p:cTn>
                                        <p:tgtEl>
                                          <p:spTgt spid="1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1"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1+ppt_w/2"/>
                                          </p:val>
                                        </p:tav>
                                      </p:tavLst>
                                    </p:anim>
                                    <p:anim calcmode="lin" valueType="num">
                                      <p:cBhvr additive="base">
                                        <p:cTn id="13" dur="500"/>
                                        <p:tgtEl>
                                          <p:spTgt spid="18"/>
                                        </p:tgtEl>
                                        <p:attrNameLst>
                                          <p:attrName>ppt_y</p:attrName>
                                        </p:attrNameLst>
                                      </p:cBhvr>
                                      <p:tavLst>
                                        <p:tav tm="0">
                                          <p:val>
                                            <p:strVal val="ppt_y"/>
                                          </p:val>
                                        </p:tav>
                                        <p:tav tm="100000">
                                          <p:val>
                                            <p:strVal val="ppt_y"/>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1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139B3-894C-9A85-7C35-63BA036C69BD}"/>
              </a:ext>
            </a:extLst>
          </p:cNvPr>
          <p:cNvSpPr>
            <a:spLocks noGrp="1"/>
          </p:cNvSpPr>
          <p:nvPr>
            <p:ph type="title"/>
          </p:nvPr>
        </p:nvSpPr>
        <p:spPr/>
        <p:txBody>
          <a:bodyPr>
            <a:normAutofit/>
          </a:bodyPr>
          <a:lstStyle/>
          <a:p>
            <a:r>
              <a:rPr lang="de-DE" dirty="0"/>
              <a:t>Gestaltungskriterien für Erklärvideos</a:t>
            </a:r>
          </a:p>
        </p:txBody>
      </p:sp>
      <p:sp>
        <p:nvSpPr>
          <p:cNvPr id="5" name="Datumsplatzhalter 4">
            <a:extLst>
              <a:ext uri="{FF2B5EF4-FFF2-40B4-BE49-F238E27FC236}">
                <a16:creationId xmlns:a16="http://schemas.microsoft.com/office/drawing/2014/main" id="{6CAF713F-4FB5-996F-2BC8-104D8A48094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B726AA8-0F1D-4EBA-47D1-14F7C535409D}"/>
              </a:ext>
            </a:extLst>
          </p:cNvPr>
          <p:cNvSpPr>
            <a:spLocks noGrp="1"/>
          </p:cNvSpPr>
          <p:nvPr>
            <p:ph type="sldNum" sz="quarter" idx="12"/>
          </p:nvPr>
        </p:nvSpPr>
        <p:spPr/>
        <p:txBody>
          <a:bodyPr/>
          <a:lstStyle/>
          <a:p>
            <a:fld id="{C3752B7C-18A9-864D-BBCB-54A9F41B5594}" type="slidenum">
              <a:rPr lang="de-DE" smtClean="0"/>
              <a:pPr/>
              <a:t>34</a:t>
            </a:fld>
            <a:endParaRPr lang="de-DE" dirty="0"/>
          </a:p>
        </p:txBody>
      </p:sp>
      <p:sp>
        <p:nvSpPr>
          <p:cNvPr id="10" name="Textplatzhalter 2">
            <a:extLst>
              <a:ext uri="{FF2B5EF4-FFF2-40B4-BE49-F238E27FC236}">
                <a16:creationId xmlns:a16="http://schemas.microsoft.com/office/drawing/2014/main" id="{A9A1AF10-C739-2261-4219-E28DA640305F}"/>
              </a:ext>
            </a:extLst>
          </p:cNvPr>
          <p:cNvSpPr txBox="1">
            <a:spLocks/>
          </p:cNvSpPr>
          <p:nvPr/>
        </p:nvSpPr>
        <p:spPr>
          <a:xfrm>
            <a:off x="2048941" y="5818378"/>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r>
              <a:rPr lang="de-DE" sz="1200" dirty="0">
                <a:solidFill>
                  <a:schemeClr val="tx1"/>
                </a:solidFill>
                <a:ea typeface="Open Sans" panose="020B0606030504020204" pitchFamily="34" charset="0"/>
              </a:rPr>
              <a:t>(in Anlehnung an Frischemeier et al, 2022)</a:t>
            </a:r>
          </a:p>
        </p:txBody>
      </p:sp>
      <p:graphicFrame>
        <p:nvGraphicFramePr>
          <p:cNvPr id="8" name="Tabelle 7">
            <a:extLst>
              <a:ext uri="{FF2B5EF4-FFF2-40B4-BE49-F238E27FC236}">
                <a16:creationId xmlns:a16="http://schemas.microsoft.com/office/drawing/2014/main" id="{317E3DE3-6B50-74F8-BE88-EEA6BC60B6A2}"/>
              </a:ext>
            </a:extLst>
          </p:cNvPr>
          <p:cNvGraphicFramePr>
            <a:graphicFrameLocks noGrp="1"/>
          </p:cNvGraphicFramePr>
          <p:nvPr>
            <p:extLst>
              <p:ext uri="{D42A27DB-BD31-4B8C-83A1-F6EECF244321}">
                <p14:modId xmlns:p14="http://schemas.microsoft.com/office/powerpoint/2010/main" val="2947081178"/>
              </p:ext>
            </p:extLst>
          </p:nvPr>
        </p:nvGraphicFramePr>
        <p:xfrm>
          <a:off x="210293" y="1099726"/>
          <a:ext cx="8781767" cy="4704332"/>
        </p:xfrm>
        <a:graphic>
          <a:graphicData uri="http://schemas.openxmlformats.org/drawingml/2006/table">
            <a:tbl>
              <a:tblPr firstRow="1" bandRow="1">
                <a:tableStyleId>{5C22544A-7EE6-4342-B048-85BDC9FD1C3A}</a:tableStyleId>
              </a:tblPr>
              <a:tblGrid>
                <a:gridCol w="2021463">
                  <a:extLst>
                    <a:ext uri="{9D8B030D-6E8A-4147-A177-3AD203B41FA5}">
                      <a16:colId xmlns:a16="http://schemas.microsoft.com/office/drawing/2014/main" val="1514341309"/>
                    </a:ext>
                  </a:extLst>
                </a:gridCol>
                <a:gridCol w="3518115">
                  <a:extLst>
                    <a:ext uri="{9D8B030D-6E8A-4147-A177-3AD203B41FA5}">
                      <a16:colId xmlns:a16="http://schemas.microsoft.com/office/drawing/2014/main" val="4260621027"/>
                    </a:ext>
                  </a:extLst>
                </a:gridCol>
                <a:gridCol w="1596326">
                  <a:extLst>
                    <a:ext uri="{9D8B030D-6E8A-4147-A177-3AD203B41FA5}">
                      <a16:colId xmlns:a16="http://schemas.microsoft.com/office/drawing/2014/main" val="2021182758"/>
                    </a:ext>
                  </a:extLst>
                </a:gridCol>
                <a:gridCol w="1645863">
                  <a:extLst>
                    <a:ext uri="{9D8B030D-6E8A-4147-A177-3AD203B41FA5}">
                      <a16:colId xmlns:a16="http://schemas.microsoft.com/office/drawing/2014/main" val="3373118001"/>
                    </a:ext>
                  </a:extLst>
                </a:gridCol>
              </a:tblGrid>
              <a:tr h="360351">
                <a:tc gridSpan="2">
                  <a:txBody>
                    <a:bodyPr/>
                    <a:lstStyle/>
                    <a:p>
                      <a:pPr algn="ctr"/>
                      <a:r>
                        <a:rPr lang="de-DE" sz="2400" dirty="0">
                          <a:solidFill>
                            <a:schemeClr val="tx1"/>
                          </a:solidFill>
                        </a:rPr>
                        <a:t>Mathematikdidaktische Prinzipien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r>
                        <a:rPr lang="de-DE" sz="2400" dirty="0">
                          <a:solidFill>
                            <a:schemeClr val="tx1"/>
                          </a:solidFill>
                        </a:rPr>
                        <a:t>Mathematikdidaktische Prinzipien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600" b="0" dirty="0">
                          <a:solidFill>
                            <a:schemeClr val="tx1"/>
                          </a:solidFill>
                        </a:rPr>
                        <a:t>überwiegend mit Videos umsetzbar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600" b="0" dirty="0">
                          <a:solidFill>
                            <a:schemeClr val="tx1"/>
                          </a:solidFill>
                        </a:rPr>
                        <a:t>unterrichtliche Einbettung von Videos notwendig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7712234"/>
                  </a:ext>
                </a:extLst>
              </a:tr>
              <a:tr h="0">
                <a:tc rowSpan="4">
                  <a:txBody>
                    <a:bodyPr/>
                    <a:lstStyle/>
                    <a:p>
                      <a:r>
                        <a:rPr lang="de-DE" sz="1600" i="1" dirty="0"/>
                        <a:t>Synchronität von Repräsentations-ebenen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600" dirty="0"/>
                        <a:t>handelnd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4185675"/>
                  </a:ext>
                </a:extLst>
              </a:tr>
              <a:tr h="0">
                <a:tc vMerge="1">
                  <a:txBody>
                    <a:bodyPr/>
                    <a:lstStyle/>
                    <a:p>
                      <a:endParaRPr lang="de-DE"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600" dirty="0"/>
                        <a:t>bildlich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3775633"/>
                  </a:ext>
                </a:extLst>
              </a:tr>
              <a:tr h="183424">
                <a:tc vMerge="1">
                  <a:txBody>
                    <a:bodyPr/>
                    <a:lstStyle/>
                    <a:p>
                      <a:endParaRPr lang="de-DE"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600" dirty="0"/>
                        <a:t>symbolisch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7200131"/>
                  </a:ext>
                </a:extLst>
              </a:tr>
              <a:tr h="273253">
                <a:tc vMerge="1">
                  <a:txBody>
                    <a:bodyPr/>
                    <a:lstStyle/>
                    <a:p>
                      <a:endParaRPr lang="de-DE"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600" dirty="0"/>
                        <a:t>sprachlich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2212696"/>
                  </a:ext>
                </a:extLst>
              </a:tr>
              <a:tr h="273253">
                <a:tc rowSpan="3">
                  <a:txBody>
                    <a:bodyPr/>
                    <a:lstStyle/>
                    <a:p>
                      <a:r>
                        <a:rPr lang="de-DE" sz="1600" i="1" dirty="0"/>
                        <a:t>Erklären im Mathe-</a:t>
                      </a:r>
                      <a:r>
                        <a:rPr lang="de-DE" sz="1600" i="1" dirty="0" err="1"/>
                        <a:t>matikunterricht</a:t>
                      </a:r>
                      <a:r>
                        <a:rPr lang="de-DE" sz="1600" i="1" dirty="0"/>
                        <a:t> unter konstruktivistischer Perspektive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600" dirty="0"/>
                        <a:t>interaktive Kommunikationsprozesse (aktiv-entdeckendes Lernen)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2405349"/>
                  </a:ext>
                </a:extLst>
              </a:tr>
              <a:tr h="345503">
                <a:tc vMerge="1">
                  <a:txBody>
                    <a:bodyPr/>
                    <a:lstStyle/>
                    <a:p>
                      <a:endParaRPr lang="de-DE"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600" dirty="0"/>
                        <a:t>Fähig- und Fertigkeitsvermittlung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9770610"/>
                  </a:ext>
                </a:extLst>
              </a:tr>
              <a:tr h="345503">
                <a:tc vMerge="1">
                  <a:txBody>
                    <a:bodyPr/>
                    <a:lstStyle/>
                    <a:p>
                      <a:endParaRPr lang="de-DE"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600" dirty="0"/>
                        <a:t>Initiierung von Verstehensprozessen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6512541"/>
                  </a:ext>
                </a:extLst>
              </a:tr>
              <a:tr h="345503">
                <a:tc rowSpan="3">
                  <a:txBody>
                    <a:bodyPr/>
                    <a:lstStyle/>
                    <a:p>
                      <a:r>
                        <a:rPr lang="de-DE" sz="1600" i="1" dirty="0"/>
                        <a:t>Ebenen des Erklärens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600" dirty="0"/>
                        <a:t>Was-Ebene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8208064"/>
                  </a:ext>
                </a:extLst>
              </a:tr>
              <a:tr h="345503">
                <a:tc vMerge="1">
                  <a:txBody>
                    <a:bodyPr/>
                    <a:lstStyle/>
                    <a:p>
                      <a:endParaRPr lang="de-DE"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600" dirty="0"/>
                        <a:t>Wie-Ebene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4023356"/>
                  </a:ext>
                </a:extLst>
              </a:tr>
              <a:tr h="333351">
                <a:tc vMerge="1">
                  <a:txBody>
                    <a:bodyPr/>
                    <a:lstStyle/>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600" dirty="0"/>
                        <a:t>Warum-Ebene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6491257"/>
                  </a:ext>
                </a:extLst>
              </a:tr>
            </a:tbl>
          </a:graphicData>
        </a:graphic>
      </p:graphicFrame>
      <p:sp>
        <p:nvSpPr>
          <p:cNvPr id="3" name="Rechteck 2">
            <a:extLst>
              <a:ext uri="{FF2B5EF4-FFF2-40B4-BE49-F238E27FC236}">
                <a16:creationId xmlns:a16="http://schemas.microsoft.com/office/drawing/2014/main" id="{F1383B69-94E7-93B8-35FB-AC43C09BCB9E}"/>
              </a:ext>
            </a:extLst>
          </p:cNvPr>
          <p:cNvSpPr/>
          <p:nvPr/>
        </p:nvSpPr>
        <p:spPr>
          <a:xfrm>
            <a:off x="5917768" y="2200759"/>
            <a:ext cx="3074292" cy="3651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536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139B3-894C-9A85-7C35-63BA036C69BD}"/>
              </a:ext>
            </a:extLst>
          </p:cNvPr>
          <p:cNvSpPr>
            <a:spLocks noGrp="1"/>
          </p:cNvSpPr>
          <p:nvPr>
            <p:ph type="title"/>
          </p:nvPr>
        </p:nvSpPr>
        <p:spPr/>
        <p:txBody>
          <a:bodyPr/>
          <a:lstStyle/>
          <a:p>
            <a:r>
              <a:rPr lang="de-DE" dirty="0"/>
              <a:t>Gestaltungskriterien für Erklärvideos</a:t>
            </a:r>
          </a:p>
        </p:txBody>
      </p:sp>
      <p:sp>
        <p:nvSpPr>
          <p:cNvPr id="5" name="Datumsplatzhalter 4">
            <a:extLst>
              <a:ext uri="{FF2B5EF4-FFF2-40B4-BE49-F238E27FC236}">
                <a16:creationId xmlns:a16="http://schemas.microsoft.com/office/drawing/2014/main" id="{6CAF713F-4FB5-996F-2BC8-104D8A48094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B726AA8-0F1D-4EBA-47D1-14F7C535409D}"/>
              </a:ext>
            </a:extLst>
          </p:cNvPr>
          <p:cNvSpPr>
            <a:spLocks noGrp="1"/>
          </p:cNvSpPr>
          <p:nvPr>
            <p:ph type="sldNum" sz="quarter" idx="12"/>
          </p:nvPr>
        </p:nvSpPr>
        <p:spPr/>
        <p:txBody>
          <a:bodyPr/>
          <a:lstStyle/>
          <a:p>
            <a:fld id="{C3752B7C-18A9-864D-BBCB-54A9F41B5594}" type="slidenum">
              <a:rPr lang="de-DE" smtClean="0"/>
              <a:pPr/>
              <a:t>35</a:t>
            </a:fld>
            <a:endParaRPr lang="de-DE" dirty="0"/>
          </a:p>
        </p:txBody>
      </p:sp>
      <p:sp>
        <p:nvSpPr>
          <p:cNvPr id="10" name="Textplatzhalter 2">
            <a:extLst>
              <a:ext uri="{FF2B5EF4-FFF2-40B4-BE49-F238E27FC236}">
                <a16:creationId xmlns:a16="http://schemas.microsoft.com/office/drawing/2014/main" id="{A9A1AF10-C739-2261-4219-E28DA640305F}"/>
              </a:ext>
            </a:extLst>
          </p:cNvPr>
          <p:cNvSpPr txBox="1">
            <a:spLocks/>
          </p:cNvSpPr>
          <p:nvPr/>
        </p:nvSpPr>
        <p:spPr>
          <a:xfrm>
            <a:off x="2170408" y="5818378"/>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a:r>
              <a:rPr lang="de-DE" sz="1200" dirty="0">
                <a:solidFill>
                  <a:schemeClr val="tx1"/>
                </a:solidFill>
                <a:ea typeface="Open Sans" panose="020B0606030504020204" pitchFamily="34" charset="0"/>
              </a:rPr>
              <a:t>(in Anlehnung an Frischemeier et al, 2022)</a:t>
            </a:r>
          </a:p>
        </p:txBody>
      </p:sp>
      <p:graphicFrame>
        <p:nvGraphicFramePr>
          <p:cNvPr id="8" name="Tabelle 7">
            <a:extLst>
              <a:ext uri="{FF2B5EF4-FFF2-40B4-BE49-F238E27FC236}">
                <a16:creationId xmlns:a16="http://schemas.microsoft.com/office/drawing/2014/main" id="{317E3DE3-6B50-74F8-BE88-EEA6BC60B6A2}"/>
              </a:ext>
            </a:extLst>
          </p:cNvPr>
          <p:cNvGraphicFramePr>
            <a:graphicFrameLocks noGrp="1"/>
          </p:cNvGraphicFramePr>
          <p:nvPr>
            <p:extLst>
              <p:ext uri="{D42A27DB-BD31-4B8C-83A1-F6EECF244321}">
                <p14:modId xmlns:p14="http://schemas.microsoft.com/office/powerpoint/2010/main" val="1137189965"/>
              </p:ext>
            </p:extLst>
          </p:nvPr>
        </p:nvGraphicFramePr>
        <p:xfrm>
          <a:off x="210293" y="1306748"/>
          <a:ext cx="8670236" cy="3505200"/>
        </p:xfrm>
        <a:graphic>
          <a:graphicData uri="http://schemas.openxmlformats.org/drawingml/2006/table">
            <a:tbl>
              <a:tblPr firstRow="1" bandRow="1">
                <a:tableStyleId>{5C22544A-7EE6-4342-B048-85BDC9FD1C3A}</a:tableStyleId>
              </a:tblPr>
              <a:tblGrid>
                <a:gridCol w="4392704">
                  <a:extLst>
                    <a:ext uri="{9D8B030D-6E8A-4147-A177-3AD203B41FA5}">
                      <a16:colId xmlns:a16="http://schemas.microsoft.com/office/drawing/2014/main" val="1514341309"/>
                    </a:ext>
                  </a:extLst>
                </a:gridCol>
                <a:gridCol w="1751308">
                  <a:extLst>
                    <a:ext uri="{9D8B030D-6E8A-4147-A177-3AD203B41FA5}">
                      <a16:colId xmlns:a16="http://schemas.microsoft.com/office/drawing/2014/main" val="2021182758"/>
                    </a:ext>
                  </a:extLst>
                </a:gridCol>
                <a:gridCol w="2526224">
                  <a:extLst>
                    <a:ext uri="{9D8B030D-6E8A-4147-A177-3AD203B41FA5}">
                      <a16:colId xmlns:a16="http://schemas.microsoft.com/office/drawing/2014/main" val="3373118001"/>
                    </a:ext>
                  </a:extLst>
                </a:gridCol>
              </a:tblGrid>
              <a:tr h="360351">
                <a:tc>
                  <a:txBody>
                    <a:bodyPr/>
                    <a:lstStyle/>
                    <a:p>
                      <a:pPr algn="ctr"/>
                      <a:r>
                        <a:rPr lang="de-DE" sz="2200" dirty="0">
                          <a:solidFill>
                            <a:schemeClr val="tx1"/>
                          </a:solidFill>
                        </a:rPr>
                        <a:t>Mediendidaktische Prinzipien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600" b="0" dirty="0">
                          <a:solidFill>
                            <a:schemeClr val="tx1"/>
                          </a:solidFill>
                        </a:rPr>
                        <a:t>Überwiegend mit Videos umsetzbar</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600" b="0" dirty="0">
                          <a:solidFill>
                            <a:schemeClr val="tx1"/>
                          </a:solidFill>
                        </a:rPr>
                        <a:t>Unterrichtliche Einbettung von Videos notwendig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514955"/>
                  </a:ext>
                </a:extLst>
              </a:tr>
              <a:tr h="320349">
                <a:tc>
                  <a:txBody>
                    <a:bodyPr/>
                    <a:lstStyle/>
                    <a:p>
                      <a:r>
                        <a:rPr lang="de-DE" sz="1600" i="1" dirty="0"/>
                        <a:t>Verringerung überflüssiger Prozesse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1796340"/>
                  </a:ext>
                </a:extLst>
              </a:tr>
              <a:tr h="0">
                <a:tc>
                  <a:txBody>
                    <a:bodyPr/>
                    <a:lstStyle/>
                    <a:p>
                      <a:r>
                        <a:rPr lang="de-DE" sz="1600" i="1" dirty="0"/>
                        <a:t>Hervorhebung wesentlicher Prozesse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6360093"/>
                  </a:ext>
                </a:extLst>
              </a:tr>
              <a:tr h="0">
                <a:tc>
                  <a:txBody>
                    <a:bodyPr/>
                    <a:lstStyle/>
                    <a:p>
                      <a:r>
                        <a:rPr lang="de-DE" sz="1600" i="1" dirty="0"/>
                        <a:t>Anregung kognitiver Prozesse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6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4404244"/>
                  </a:ext>
                </a:extLst>
              </a:tr>
              <a:tr h="0">
                <a:tc>
                  <a:txBody>
                    <a:bodyPr/>
                    <a:lstStyle/>
                    <a:p>
                      <a:pPr algn="ctr"/>
                      <a:r>
                        <a:rPr lang="de-DE" sz="2200" b="1" dirty="0">
                          <a:solidFill>
                            <a:schemeClr val="tx1"/>
                          </a:solidFill>
                        </a:rPr>
                        <a:t>Mathematikdidaktische Prinzipien</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6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16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7712234"/>
                  </a:ext>
                </a:extLst>
              </a:tr>
              <a:tr h="0">
                <a:tc>
                  <a:txBody>
                    <a:bodyPr/>
                    <a:lstStyle/>
                    <a:p>
                      <a:r>
                        <a:rPr lang="de-DE" sz="1600" i="1" dirty="0"/>
                        <a:t>Synchronität von </a:t>
                      </a:r>
                    </a:p>
                    <a:p>
                      <a:r>
                        <a:rPr lang="de-DE" sz="1600" i="1" dirty="0"/>
                        <a:t>Repräsentationsebenen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4185675"/>
                  </a:ext>
                </a:extLst>
              </a:tr>
              <a:tr h="0">
                <a:tc>
                  <a:txBody>
                    <a:bodyPr/>
                    <a:lstStyle/>
                    <a:p>
                      <a:r>
                        <a:rPr lang="de-DE" sz="1600" i="1" dirty="0"/>
                        <a:t>Erklären im Mathematikunterricht unter konstruktivistischer Perspektive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2405349"/>
                  </a:ext>
                </a:extLst>
              </a:tr>
              <a:tr h="0">
                <a:tc>
                  <a:txBody>
                    <a:bodyPr/>
                    <a:lstStyle/>
                    <a:p>
                      <a:r>
                        <a:rPr lang="de-DE" sz="1600" i="1" dirty="0"/>
                        <a:t>Ebenen des Erklärens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8208064"/>
                  </a:ext>
                </a:extLst>
              </a:tr>
            </a:tbl>
          </a:graphicData>
        </a:graphic>
      </p:graphicFrame>
      <p:sp>
        <p:nvSpPr>
          <p:cNvPr id="7" name="Textfeld 6">
            <a:extLst>
              <a:ext uri="{FF2B5EF4-FFF2-40B4-BE49-F238E27FC236}">
                <a16:creationId xmlns:a16="http://schemas.microsoft.com/office/drawing/2014/main" id="{59C2BE49-8F1D-4188-2405-0FFA37753952}"/>
              </a:ext>
            </a:extLst>
          </p:cNvPr>
          <p:cNvSpPr txBox="1"/>
          <p:nvPr/>
        </p:nvSpPr>
        <p:spPr>
          <a:xfrm>
            <a:off x="1996110" y="5104134"/>
            <a:ext cx="5686425" cy="369332"/>
          </a:xfrm>
          <a:prstGeom prst="rect">
            <a:avLst/>
          </a:prstGeom>
          <a:noFill/>
        </p:spPr>
        <p:txBody>
          <a:bodyPr wrap="square">
            <a:spAutoFit/>
          </a:bodyPr>
          <a:lstStyle/>
          <a:p>
            <a:pPr lvl="0"/>
            <a:r>
              <a:rPr lang="de-DE" sz="1800" dirty="0">
                <a:solidFill>
                  <a:srgbClr val="327D87"/>
                </a:solidFill>
                <a:latin typeface="Arial" panose="020B0604020202020204" pitchFamily="34" charset="0"/>
                <a:ea typeface="Open Sans" panose="020B0606030504020204" pitchFamily="34" charset="0"/>
                <a:cs typeface="Arial" panose="020B0604020202020204" pitchFamily="34" charset="0"/>
              </a:rPr>
              <a:t>Erklärvideos sollten unterrichtlich eingebettet werden.</a:t>
            </a:r>
          </a:p>
        </p:txBody>
      </p:sp>
    </p:spTree>
    <p:extLst>
      <p:ext uri="{BB962C8B-B14F-4D97-AF65-F5344CB8AC3E}">
        <p14:creationId xmlns:p14="http://schemas.microsoft.com/office/powerpoint/2010/main" val="1702068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8707975-2486-C18F-32DE-5057FF420AD9}"/>
              </a:ext>
            </a:extLst>
          </p:cNvPr>
          <p:cNvSpPr>
            <a:spLocks noGrp="1"/>
          </p:cNvSpPr>
          <p:nvPr>
            <p:ph type="title"/>
          </p:nvPr>
        </p:nvSpPr>
        <p:spPr/>
        <p:txBody>
          <a:bodyPr/>
          <a:lstStyle/>
          <a:p>
            <a:r>
              <a:rPr lang="de-DE" dirty="0"/>
              <a:t>Hintergrundinfos</a:t>
            </a:r>
          </a:p>
        </p:txBody>
      </p:sp>
      <p:sp>
        <p:nvSpPr>
          <p:cNvPr id="4" name="Foliennummernplatzhalter 3"/>
          <p:cNvSpPr>
            <a:spLocks noGrp="1"/>
          </p:cNvSpPr>
          <p:nvPr>
            <p:ph type="sldNum" sz="quarter" idx="12"/>
          </p:nvPr>
        </p:nvSpPr>
        <p:spPr/>
        <p:txBody>
          <a:bodyPr/>
          <a:lstStyle/>
          <a:p>
            <a:fld id="{C3752B7C-18A9-864D-BBCB-54A9F41B5594}" type="slidenum">
              <a:rPr lang="de-DE" smtClean="0"/>
              <a:pPr/>
              <a:t>36</a:t>
            </a:fld>
            <a:endParaRPr lang="de-DE" dirty="0"/>
          </a:p>
        </p:txBody>
      </p:sp>
      <p:sp>
        <p:nvSpPr>
          <p:cNvPr id="10" name="Textplatzhalter 9">
            <a:extLst>
              <a:ext uri="{FF2B5EF4-FFF2-40B4-BE49-F238E27FC236}">
                <a16:creationId xmlns:a16="http://schemas.microsoft.com/office/drawing/2014/main" id="{77EEF315-8077-DAF4-ECDD-9F8FD8ED8FA2}"/>
              </a:ext>
            </a:extLst>
          </p:cNvPr>
          <p:cNvSpPr>
            <a:spLocks noGrp="1"/>
          </p:cNvSpPr>
          <p:nvPr>
            <p:ph type="body" sz="quarter" idx="13"/>
          </p:nvPr>
        </p:nvSpPr>
        <p:spPr/>
        <p:txBody>
          <a:bodyPr/>
          <a:lstStyle/>
          <a:p>
            <a:r>
              <a:rPr lang="de-DE" dirty="0"/>
              <a:t>ANMERKUNGEN ZUR AKTIVITÄT AUF DER FOLIE 37</a:t>
            </a:r>
          </a:p>
        </p:txBody>
      </p:sp>
      <p:sp>
        <p:nvSpPr>
          <p:cNvPr id="6" name="Inhaltsplatzhalter 5"/>
          <p:cNvSpPr>
            <a:spLocks noGrp="1"/>
          </p:cNvSpPr>
          <p:nvPr>
            <p:ph idx="1"/>
          </p:nvPr>
        </p:nvSpPr>
        <p:spPr>
          <a:xfrm>
            <a:off x="1111014" y="1722208"/>
            <a:ext cx="7793746" cy="4630587"/>
          </a:xfrm>
        </p:spPr>
        <p:txBody>
          <a:bodyPr/>
          <a:lstStyle/>
          <a:p>
            <a:pPr>
              <a:lnSpc>
                <a:spcPct val="100000"/>
              </a:lnSpc>
              <a:spcBef>
                <a:spcPts val="600"/>
              </a:spcBef>
            </a:pPr>
            <a:r>
              <a:rPr lang="de-DE" sz="1400" b="1" dirty="0"/>
              <a:t>Ziel: </a:t>
            </a:r>
            <a:r>
              <a:rPr lang="de-DE" sz="1400" dirty="0"/>
              <a:t>Bewertung eines Erklärvideos hinsichtlich der vorgestellten Prinzipien und Berücksichtigung der Möglichkeit der unterrichtlichen Einbettung. Nachdenken über mögliche Potentiale und Grenzen des Einsatzes von Lernvideos im Allgemeinen.</a:t>
            </a:r>
          </a:p>
          <a:p>
            <a:pPr>
              <a:lnSpc>
                <a:spcPct val="100000"/>
              </a:lnSpc>
              <a:spcBef>
                <a:spcPts val="600"/>
              </a:spcBef>
            </a:pPr>
            <a:r>
              <a:rPr lang="de-DE" sz="1400" b="1" dirty="0"/>
              <a:t>Hinweise zur Durchführung:  </a:t>
            </a:r>
          </a:p>
          <a:p>
            <a:pPr>
              <a:lnSpc>
                <a:spcPct val="100000"/>
              </a:lnSpc>
              <a:spcBef>
                <a:spcPts val="600"/>
              </a:spcBef>
            </a:pPr>
            <a:r>
              <a:rPr lang="de-DE" sz="1400" dirty="0"/>
              <a:t>Die Teilnehmenden sollen bewerten, welche Prinzipien durch ein gewähltes Erklärvideo berücksichtigt wurden. Wichtig ist bei dieser Aufgabe, dass die Teilnehmenden auch darüber nachdenken, wie sie das Erklärvideo im eigenen Unterricht einsetzen könnten und was ggf. für Anpassungen durchgeführt werden müssten. Anschließend sollen sie sich mit einem/einer Partner/in darüber austauschen. Die Ergebnisse müssen nicht im Plenum präsentiert werden. Die Aktivität soll die Teilnehmenden dazu anregen über ihren eigenen Mathematikunterricht nachzudenken und wann sich der Einsatz von Erklärvideos im Unterricht anbietet. Zur Bearbeitung steht den Teilnehmenden eine Checkliste zur Verfügung.</a:t>
            </a:r>
          </a:p>
          <a:p>
            <a:pPr>
              <a:lnSpc>
                <a:spcPct val="100000"/>
              </a:lnSpc>
              <a:spcBef>
                <a:spcPts val="600"/>
              </a:spcBef>
            </a:pPr>
            <a:endParaRPr lang="de-DE" altLang="de-DE" sz="1250"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71393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B8FE63-F021-D7A7-1CBE-56A8DEBEB7C6}"/>
              </a:ext>
            </a:extLst>
          </p:cNvPr>
          <p:cNvSpPr>
            <a:spLocks noGrp="1"/>
          </p:cNvSpPr>
          <p:nvPr>
            <p:ph type="title"/>
          </p:nvPr>
        </p:nvSpPr>
        <p:spPr/>
        <p:txBody>
          <a:bodyPr/>
          <a:lstStyle/>
          <a:p>
            <a:r>
              <a:rPr lang="de-DE" dirty="0"/>
              <a:t>Gestaltungskriterien für Erklärvideos</a:t>
            </a:r>
          </a:p>
        </p:txBody>
      </p:sp>
      <p:sp>
        <p:nvSpPr>
          <p:cNvPr id="3" name="Textplatzhalter 2">
            <a:extLst>
              <a:ext uri="{FF2B5EF4-FFF2-40B4-BE49-F238E27FC236}">
                <a16:creationId xmlns:a16="http://schemas.microsoft.com/office/drawing/2014/main" id="{BE4F6E05-46FF-1056-C970-970502CE9AF7}"/>
              </a:ext>
            </a:extLst>
          </p:cNvPr>
          <p:cNvSpPr>
            <a:spLocks noGrp="1"/>
          </p:cNvSpPr>
          <p:nvPr>
            <p:ph type="body" sz="quarter" idx="13"/>
          </p:nvPr>
        </p:nvSpPr>
        <p:spPr/>
        <p:txBody>
          <a:bodyPr>
            <a:normAutofit fontScale="85000" lnSpcReduction="10000"/>
          </a:bodyPr>
          <a:lstStyle/>
          <a:p>
            <a:pPr marL="457200" indent="-457200">
              <a:buAutoNum type="arabicPeriod"/>
            </a:pPr>
            <a:r>
              <a:rPr lang="de-DE" dirty="0"/>
              <a:t>Reflektieren Sie, inwieweit die Gestaltungskriterien (medien- und mathematikdidaktische Prinzipien) umgesetzt worden sind. </a:t>
            </a:r>
          </a:p>
          <a:p>
            <a:pPr marL="457200" indent="-457200">
              <a:buAutoNum type="arabicPeriod"/>
            </a:pPr>
            <a:r>
              <a:rPr lang="de-DE" dirty="0"/>
              <a:t>Wie könnte das Erklärvideo unterrichtlich eingebettet werden?</a:t>
            </a:r>
          </a:p>
          <a:p>
            <a:pPr marL="457200" indent="-457200">
              <a:buAutoNum type="arabicPeriod"/>
            </a:pPr>
            <a:r>
              <a:rPr lang="de-DE" dirty="0"/>
              <a:t>Welche Potentiale und Grenzen vermuten/kennen Sie beim Einsatz von Erklärvideos (allgemein, mit Bezug auf die Einbettung in den Unterricht, …)?</a:t>
            </a:r>
          </a:p>
          <a:p>
            <a:endParaRPr lang="de-DE" dirty="0"/>
          </a:p>
        </p:txBody>
      </p:sp>
      <p:sp>
        <p:nvSpPr>
          <p:cNvPr id="4" name="Textplatzhalter 3">
            <a:extLst>
              <a:ext uri="{FF2B5EF4-FFF2-40B4-BE49-F238E27FC236}">
                <a16:creationId xmlns:a16="http://schemas.microsoft.com/office/drawing/2014/main" id="{8907C49D-5EA2-94FE-F996-A2F2D8E3F123}"/>
              </a:ext>
            </a:extLst>
          </p:cNvPr>
          <p:cNvSpPr>
            <a:spLocks noGrp="1"/>
          </p:cNvSpPr>
          <p:nvPr>
            <p:ph type="body" sz="quarter" idx="14"/>
          </p:nvPr>
        </p:nvSpPr>
        <p:spPr/>
        <p:txBody>
          <a:bodyPr>
            <a:normAutofit/>
          </a:bodyPr>
          <a:lstStyle/>
          <a:p>
            <a:r>
              <a:rPr lang="de-DE" dirty="0"/>
              <a:t>Sichten Sie eines der vorgestellten Erklärvideos und füllen Sie die Checkliste aus.</a:t>
            </a:r>
          </a:p>
        </p:txBody>
      </p:sp>
      <p:sp>
        <p:nvSpPr>
          <p:cNvPr id="5" name="Datumsplatzhalter 4">
            <a:extLst>
              <a:ext uri="{FF2B5EF4-FFF2-40B4-BE49-F238E27FC236}">
                <a16:creationId xmlns:a16="http://schemas.microsoft.com/office/drawing/2014/main" id="{8BD012BA-C727-ACC3-8CFB-14F5D76F64B7}"/>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081682F-7102-D3D2-409A-007BF16ADC46}"/>
              </a:ext>
            </a:extLst>
          </p:cNvPr>
          <p:cNvSpPr>
            <a:spLocks noGrp="1"/>
          </p:cNvSpPr>
          <p:nvPr>
            <p:ph type="sldNum" sz="quarter" idx="12"/>
          </p:nvPr>
        </p:nvSpPr>
        <p:spPr/>
        <p:txBody>
          <a:bodyPr/>
          <a:lstStyle/>
          <a:p>
            <a:fld id="{C3752B7C-18A9-864D-BBCB-54A9F41B5594}" type="slidenum">
              <a:rPr lang="de-DE" smtClean="0"/>
              <a:pPr/>
              <a:t>37</a:t>
            </a:fld>
            <a:endParaRPr lang="de-DE" dirty="0"/>
          </a:p>
        </p:txBody>
      </p:sp>
    </p:spTree>
    <p:extLst>
      <p:ext uri="{BB962C8B-B14F-4D97-AF65-F5344CB8AC3E}">
        <p14:creationId xmlns:p14="http://schemas.microsoft.com/office/powerpoint/2010/main" val="283408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38</a:t>
            </a:fld>
            <a:endParaRPr lang="de-DE" dirty="0"/>
          </a:p>
        </p:txBody>
      </p:sp>
      <p:sp>
        <p:nvSpPr>
          <p:cNvPr id="8" name="Inhaltsplatzhalter 1">
            <a:extLst>
              <a:ext uri="{FF2B5EF4-FFF2-40B4-BE49-F238E27FC236}">
                <a16:creationId xmlns:a16="http://schemas.microsoft.com/office/drawing/2014/main" id="{31CC66B7-F6BA-5729-8337-3E22A66A8B00}"/>
              </a:ext>
            </a:extLst>
          </p:cNvPr>
          <p:cNvSpPr txBox="1">
            <a:spLocks/>
          </p:cNvSpPr>
          <p:nvPr/>
        </p:nvSpPr>
        <p:spPr>
          <a:xfrm>
            <a:off x="1248823" y="1299055"/>
            <a:ext cx="7173960" cy="5031449"/>
          </a:xfrm>
          <a:prstGeom prst="rect">
            <a:avLst/>
          </a:prstGeom>
        </p:spPr>
        <p:txBody>
          <a:bodyPr anchor="t">
            <a:noAutofit/>
          </a:bodyPr>
          <a:lstStyle>
            <a:lvl1pPr marL="457200" indent="-457200" algn="l" defTabSz="914400" rtl="0" eaLnBrk="1" latinLnBrk="0" hangingPunct="1">
              <a:lnSpc>
                <a:spcPct val="150000"/>
              </a:lnSpc>
              <a:spcBef>
                <a:spcPts val="1000"/>
              </a:spcBef>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Ausgangslage</a:t>
            </a:r>
          </a:p>
          <a:p>
            <a:r>
              <a:rPr lang="de-DE" sz="2000" b="1" dirty="0"/>
              <a:t>Theoretischer Hintergrund</a:t>
            </a:r>
          </a:p>
          <a:p>
            <a:pPr marL="457200" lvl="1" indent="0">
              <a:buNone/>
            </a:pPr>
            <a:r>
              <a:rPr lang="de-DE" sz="2000" dirty="0"/>
              <a:t>2.1 Begriffsdefinition</a:t>
            </a:r>
          </a:p>
          <a:p>
            <a:pPr marL="457200" lvl="1" indent="0">
              <a:buNone/>
            </a:pPr>
            <a:r>
              <a:rPr lang="de-DE" sz="2000" dirty="0"/>
              <a:t>2.2 Gestaltungskriterien</a:t>
            </a:r>
          </a:p>
          <a:p>
            <a:pPr marL="457200" lvl="1" indent="0">
              <a:buNone/>
            </a:pPr>
            <a:r>
              <a:rPr lang="de-DE" sz="2000" b="1" dirty="0"/>
              <a:t>2.3 Potentiale und Grenzen von Lernvideos</a:t>
            </a:r>
          </a:p>
          <a:p>
            <a:r>
              <a:rPr lang="de-DE" sz="2000" dirty="0"/>
              <a:t>Erprobungsauftrag</a:t>
            </a:r>
          </a:p>
          <a:p>
            <a:pPr marL="457200" lvl="1" indent="0">
              <a:buNone/>
            </a:pPr>
            <a:r>
              <a:rPr lang="de-DE" sz="2000" dirty="0"/>
              <a:t>3.1 Lernvideos (für den eigenen Unterricht) erstellen</a:t>
            </a:r>
          </a:p>
          <a:p>
            <a:pPr marL="457200" lvl="1" indent="0">
              <a:buNone/>
            </a:pPr>
            <a:r>
              <a:rPr lang="de-DE" sz="2000" dirty="0"/>
              <a:t>3.2 Lernvideos für den eigenen Unterricht auswählen</a:t>
            </a:r>
          </a:p>
        </p:txBody>
      </p:sp>
    </p:spTree>
    <p:extLst>
      <p:ext uri="{BB962C8B-B14F-4D97-AF65-F5344CB8AC3E}">
        <p14:creationId xmlns:p14="http://schemas.microsoft.com/office/powerpoint/2010/main" val="974263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3F9E55EF-7610-1E2A-3AEB-FD800E55E61F}"/>
              </a:ext>
            </a:extLst>
          </p:cNvPr>
          <p:cNvSpPr>
            <a:spLocks noGrp="1"/>
          </p:cNvSpPr>
          <p:nvPr>
            <p:ph type="dt" sz="half" idx="10"/>
          </p:nvPr>
        </p:nvSpPr>
        <p:spPr/>
        <p:txBody>
          <a:bodyPr/>
          <a:lstStyle/>
          <a:p>
            <a:pPr>
              <a:lnSpc>
                <a:spcPct val="150000"/>
              </a:lnSpc>
            </a:pPr>
            <a:endParaRPr lang="de-DE" dirty="0"/>
          </a:p>
        </p:txBody>
      </p:sp>
      <p:sp>
        <p:nvSpPr>
          <p:cNvPr id="2" name="Titel 1">
            <a:extLst>
              <a:ext uri="{FF2B5EF4-FFF2-40B4-BE49-F238E27FC236}">
                <a16:creationId xmlns:a16="http://schemas.microsoft.com/office/drawing/2014/main" id="{5665AA85-4DCF-F556-B16A-2BFED9D35053}"/>
              </a:ext>
            </a:extLst>
          </p:cNvPr>
          <p:cNvSpPr>
            <a:spLocks noGrp="1"/>
          </p:cNvSpPr>
          <p:nvPr>
            <p:ph type="title"/>
          </p:nvPr>
        </p:nvSpPr>
        <p:spPr/>
        <p:txBody>
          <a:bodyPr>
            <a:normAutofit/>
          </a:bodyPr>
          <a:lstStyle/>
          <a:p>
            <a:r>
              <a:rPr lang="de-DE" dirty="0"/>
              <a:t>Potentiale und Grenzen von Lernvideos</a:t>
            </a:r>
          </a:p>
        </p:txBody>
      </p:sp>
      <p:sp>
        <p:nvSpPr>
          <p:cNvPr id="3" name="Textplatzhalter 2">
            <a:extLst>
              <a:ext uri="{FF2B5EF4-FFF2-40B4-BE49-F238E27FC236}">
                <a16:creationId xmlns:a16="http://schemas.microsoft.com/office/drawing/2014/main" id="{373C1A12-CF23-74A9-2057-2FADC08317AB}"/>
              </a:ext>
            </a:extLst>
          </p:cNvPr>
          <p:cNvSpPr>
            <a:spLocks noGrp="1"/>
          </p:cNvSpPr>
          <p:nvPr>
            <p:ph type="body" sz="quarter" idx="13"/>
          </p:nvPr>
        </p:nvSpPr>
        <p:spPr/>
        <p:txBody>
          <a:bodyPr/>
          <a:lstStyle/>
          <a:p>
            <a:r>
              <a:rPr lang="de-DE" dirty="0"/>
              <a:t>POTENTIALE</a:t>
            </a:r>
          </a:p>
        </p:txBody>
      </p:sp>
      <p:sp>
        <p:nvSpPr>
          <p:cNvPr id="4" name="Inhaltsplatzhalter 3">
            <a:extLst>
              <a:ext uri="{FF2B5EF4-FFF2-40B4-BE49-F238E27FC236}">
                <a16:creationId xmlns:a16="http://schemas.microsoft.com/office/drawing/2014/main" id="{D6BE5667-0C07-FC66-C19A-87DCA638641A}"/>
              </a:ext>
            </a:extLst>
          </p:cNvPr>
          <p:cNvSpPr>
            <a:spLocks noGrp="1"/>
          </p:cNvSpPr>
          <p:nvPr>
            <p:ph idx="1"/>
          </p:nvPr>
        </p:nvSpPr>
        <p:spPr>
          <a:xfrm>
            <a:off x="1096423" y="1748860"/>
            <a:ext cx="7009509" cy="4251890"/>
          </a:xfrm>
        </p:spPr>
        <p:txBody>
          <a:bodyPr/>
          <a:lstStyle/>
          <a:p>
            <a:pPr marL="171450" indent="-171450">
              <a:lnSpc>
                <a:spcPct val="100000"/>
              </a:lnSpc>
              <a:buFont typeface="Arial" panose="020B0604020202020204" pitchFamily="34" charset="0"/>
              <a:buChar char="•"/>
            </a:pPr>
            <a:r>
              <a:rPr lang="de-DE" sz="1750" dirty="0">
                <a:ea typeface="Times New Roman" panose="02020603050405020304" pitchFamily="18" charset="0"/>
              </a:rPr>
              <a:t>Motivationseffekt durch authentische Darstellungen</a:t>
            </a:r>
          </a:p>
          <a:p>
            <a:pPr marL="171450" indent="-171450">
              <a:lnSpc>
                <a:spcPct val="100000"/>
              </a:lnSpc>
              <a:buFont typeface="Arial" panose="020B0604020202020204" pitchFamily="34" charset="0"/>
              <a:buChar char="•"/>
            </a:pPr>
            <a:r>
              <a:rPr lang="de-DE" sz="1750" dirty="0">
                <a:ea typeface="Times New Roman" panose="02020603050405020304" pitchFamily="18" charset="0"/>
              </a:rPr>
              <a:t>Reduzierung von Komplexität durch Visualisierung </a:t>
            </a:r>
            <a:endParaRPr lang="de-DE" sz="1750" dirty="0">
              <a:effectLst/>
              <a:ea typeface="Times New Roman" panose="02020603050405020304" pitchFamily="18" charset="0"/>
            </a:endParaRPr>
          </a:p>
          <a:p>
            <a:pPr marL="171450" indent="-171450">
              <a:lnSpc>
                <a:spcPct val="100000"/>
              </a:lnSpc>
              <a:buFont typeface="Arial" panose="020B0604020202020204" pitchFamily="34" charset="0"/>
              <a:buChar char="•"/>
            </a:pPr>
            <a:r>
              <a:rPr lang="de-DE" sz="1750" dirty="0">
                <a:effectLst/>
                <a:ea typeface="Times New Roman" panose="02020603050405020304" pitchFamily="18" charset="0"/>
              </a:rPr>
              <a:t>immer mögliche Wiederholung</a:t>
            </a:r>
          </a:p>
          <a:p>
            <a:pPr marL="171450" indent="-171450">
              <a:lnSpc>
                <a:spcPct val="100000"/>
              </a:lnSpc>
              <a:buFont typeface="Arial" panose="020B0604020202020204" pitchFamily="34" charset="0"/>
              <a:buChar char="•"/>
            </a:pPr>
            <a:r>
              <a:rPr lang="de-DE" sz="1750" dirty="0">
                <a:ea typeface="Open Sans" panose="020B0606030504020204" pitchFamily="34" charset="0"/>
              </a:rPr>
              <a:t>Individualisierbarkeit von Unterricht (Differenzierung, Wiederholung, Einzel- und Partnerarbeit)</a:t>
            </a:r>
          </a:p>
          <a:p>
            <a:pPr marL="171450" indent="-171450">
              <a:lnSpc>
                <a:spcPct val="100000"/>
              </a:lnSpc>
              <a:buFont typeface="Arial" panose="020B0604020202020204" pitchFamily="34" charset="0"/>
              <a:buChar char="•"/>
            </a:pPr>
            <a:r>
              <a:rPr lang="de-DE" sz="1750" dirty="0">
                <a:ea typeface="Open Sans" panose="020B0606030504020204" pitchFamily="34" charset="0"/>
              </a:rPr>
              <a:t>Vor- und Nachbereitung von Hausaufgaben (auch Unterstützung der Eltern)</a:t>
            </a:r>
          </a:p>
          <a:p>
            <a:pPr marL="171450" indent="-171450">
              <a:lnSpc>
                <a:spcPct val="100000"/>
              </a:lnSpc>
              <a:buFont typeface="Arial" panose="020B0604020202020204" pitchFamily="34" charset="0"/>
              <a:buChar char="•"/>
            </a:pPr>
            <a:r>
              <a:rPr lang="de-DE" sz="1750" dirty="0">
                <a:ea typeface="Open Sans" panose="020B0606030504020204" pitchFamily="34" charset="0"/>
              </a:rPr>
              <a:t>Auslagerung von </a:t>
            </a:r>
            <a:r>
              <a:rPr lang="de-DE" sz="1750" dirty="0" err="1">
                <a:ea typeface="Open Sans" panose="020B0606030504020204" pitchFamily="34" charset="0"/>
              </a:rPr>
              <a:t>Erklärinhalten</a:t>
            </a:r>
            <a:r>
              <a:rPr lang="de-DE" sz="1750" dirty="0">
                <a:ea typeface="Open Sans" panose="020B0606030504020204" pitchFamily="34" charset="0"/>
              </a:rPr>
              <a:t> im Sinne des </a:t>
            </a:r>
            <a:r>
              <a:rPr lang="de-DE" sz="1750" i="1" dirty="0" err="1">
                <a:ea typeface="Open Sans" panose="020B0606030504020204" pitchFamily="34" charset="0"/>
              </a:rPr>
              <a:t>flipped</a:t>
            </a:r>
            <a:r>
              <a:rPr lang="de-DE" sz="1750" dirty="0">
                <a:ea typeface="Open Sans" panose="020B0606030504020204" pitchFamily="34" charset="0"/>
              </a:rPr>
              <a:t> </a:t>
            </a:r>
            <a:r>
              <a:rPr lang="de-DE" sz="1750" i="1" dirty="0" err="1">
                <a:ea typeface="Open Sans" panose="020B0606030504020204" pitchFamily="34" charset="0"/>
              </a:rPr>
              <a:t>classroom</a:t>
            </a:r>
            <a:endParaRPr lang="de-DE" sz="1750" i="1" dirty="0">
              <a:ea typeface="Open Sans" panose="020B0606030504020204" pitchFamily="34" charset="0"/>
            </a:endParaRPr>
          </a:p>
          <a:p>
            <a:pPr marL="171450" indent="-171450">
              <a:lnSpc>
                <a:spcPct val="100000"/>
              </a:lnSpc>
              <a:buFont typeface="Arial" panose="020B0604020202020204" pitchFamily="34" charset="0"/>
              <a:buChar char="•"/>
            </a:pPr>
            <a:r>
              <a:rPr lang="de-DE" sz="1750" b="0" i="0" u="none" strike="noStrike" dirty="0">
                <a:effectLst/>
              </a:rPr>
              <a:t>Aktivierung auf unterschiedlichen Ebenen (</a:t>
            </a:r>
            <a:r>
              <a:rPr lang="de-DE" sz="1750" b="0" i="0" u="none" strike="noStrike" dirty="0" err="1">
                <a:effectLst/>
              </a:rPr>
              <a:t>Begriffsveranschaulichungen</a:t>
            </a:r>
            <a:r>
              <a:rPr lang="de-DE" sz="1750" b="0" i="0" u="none" strike="noStrike" dirty="0">
                <a:effectLst/>
              </a:rPr>
              <a:t>, Impulse zur Aufgabenbearbeitung , Entdecken …)</a:t>
            </a:r>
            <a:endParaRPr lang="de-DE" sz="1750" b="0" i="0" u="none" strike="noStrike" dirty="0"/>
          </a:p>
          <a:p>
            <a:pPr marL="171450" indent="-171450">
              <a:lnSpc>
                <a:spcPct val="100000"/>
              </a:lnSpc>
              <a:buFont typeface="Arial" panose="020B0604020202020204" pitchFamily="34" charset="0"/>
              <a:buChar char="•"/>
            </a:pPr>
            <a:r>
              <a:rPr lang="de-DE" sz="1750" dirty="0" err="1">
                <a:effectLst/>
              </a:rPr>
              <a:t>Sprecher:innen</a:t>
            </a:r>
            <a:r>
              <a:rPr lang="de-DE" sz="1750" dirty="0">
                <a:effectLst/>
              </a:rPr>
              <a:t> als Sprachvorbild</a:t>
            </a:r>
            <a:endParaRPr lang="de-DE" sz="1750" i="1" dirty="0">
              <a:ea typeface="Open Sans" panose="020B0606030504020204" pitchFamily="34" charset="0"/>
            </a:endParaRPr>
          </a:p>
        </p:txBody>
      </p:sp>
      <p:sp>
        <p:nvSpPr>
          <p:cNvPr id="6" name="Foliennummernplatzhalter 5">
            <a:extLst>
              <a:ext uri="{FF2B5EF4-FFF2-40B4-BE49-F238E27FC236}">
                <a16:creationId xmlns:a16="http://schemas.microsoft.com/office/drawing/2014/main" id="{73449E36-6F4D-0316-FC07-617DC6739218}"/>
              </a:ext>
            </a:extLst>
          </p:cNvPr>
          <p:cNvSpPr>
            <a:spLocks noGrp="1"/>
          </p:cNvSpPr>
          <p:nvPr>
            <p:ph type="sldNum" sz="quarter" idx="12"/>
          </p:nvPr>
        </p:nvSpPr>
        <p:spPr/>
        <p:txBody>
          <a:bodyPr/>
          <a:lstStyle/>
          <a:p>
            <a:fld id="{C3752B7C-18A9-864D-BBCB-54A9F41B5594}" type="slidenum">
              <a:rPr lang="de-DE" smtClean="0"/>
              <a:pPr/>
              <a:t>39</a:t>
            </a:fld>
            <a:endParaRPr lang="de-DE" dirty="0"/>
          </a:p>
        </p:txBody>
      </p:sp>
      <p:sp>
        <p:nvSpPr>
          <p:cNvPr id="7" name="Textplatzhalter 2">
            <a:extLst>
              <a:ext uri="{FF2B5EF4-FFF2-40B4-BE49-F238E27FC236}">
                <a16:creationId xmlns:a16="http://schemas.microsoft.com/office/drawing/2014/main" id="{FC8C94A7-A52B-6C9E-DCEB-13588BA01780}"/>
              </a:ext>
            </a:extLst>
          </p:cNvPr>
          <p:cNvSpPr txBox="1">
            <a:spLocks/>
          </p:cNvSpPr>
          <p:nvPr/>
        </p:nvSpPr>
        <p:spPr>
          <a:xfrm>
            <a:off x="2076450" y="5900357"/>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de-DE" sz="1200" dirty="0">
                <a:solidFill>
                  <a:schemeClr val="tx1"/>
                </a:solidFill>
                <a:latin typeface="Arial" panose="020B0604020202020204" pitchFamily="34" charset="0"/>
                <a:cs typeface="Arial" panose="020B0604020202020204" pitchFamily="34" charset="0"/>
              </a:rPr>
              <a:t>(u.a. Arnold &amp; Zech, 2019; Falke, 2009; Knaus &amp; Valentin, 2016; PIKAS, i.V.)</a:t>
            </a:r>
          </a:p>
        </p:txBody>
      </p:sp>
    </p:spTree>
    <p:extLst>
      <p:ext uri="{BB962C8B-B14F-4D97-AF65-F5344CB8AC3E}">
        <p14:creationId xmlns:p14="http://schemas.microsoft.com/office/powerpoint/2010/main" val="3775234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65AA85-4DCF-F556-B16A-2BFED9D35053}"/>
              </a:ext>
            </a:extLst>
          </p:cNvPr>
          <p:cNvSpPr>
            <a:spLocks noGrp="1"/>
          </p:cNvSpPr>
          <p:nvPr>
            <p:ph type="title"/>
          </p:nvPr>
        </p:nvSpPr>
        <p:spPr/>
        <p:txBody>
          <a:bodyPr/>
          <a:lstStyle/>
          <a:p>
            <a:r>
              <a:rPr lang="de-DE" dirty="0"/>
              <a:t>Potentiale und Grenzen von Lernvideos</a:t>
            </a:r>
          </a:p>
        </p:txBody>
      </p:sp>
      <p:sp>
        <p:nvSpPr>
          <p:cNvPr id="3" name="Textplatzhalter 2">
            <a:extLst>
              <a:ext uri="{FF2B5EF4-FFF2-40B4-BE49-F238E27FC236}">
                <a16:creationId xmlns:a16="http://schemas.microsoft.com/office/drawing/2014/main" id="{373C1A12-CF23-74A9-2057-2FADC08317AB}"/>
              </a:ext>
            </a:extLst>
          </p:cNvPr>
          <p:cNvSpPr>
            <a:spLocks noGrp="1"/>
          </p:cNvSpPr>
          <p:nvPr>
            <p:ph type="body" sz="quarter" idx="13"/>
          </p:nvPr>
        </p:nvSpPr>
        <p:spPr/>
        <p:txBody>
          <a:bodyPr/>
          <a:lstStyle/>
          <a:p>
            <a:r>
              <a:rPr lang="de-DE" dirty="0"/>
              <a:t>GRENZEN</a:t>
            </a:r>
          </a:p>
        </p:txBody>
      </p:sp>
      <p:sp>
        <p:nvSpPr>
          <p:cNvPr id="4" name="Inhaltsplatzhalter 3">
            <a:extLst>
              <a:ext uri="{FF2B5EF4-FFF2-40B4-BE49-F238E27FC236}">
                <a16:creationId xmlns:a16="http://schemas.microsoft.com/office/drawing/2014/main" id="{D6BE5667-0C07-FC66-C19A-87DCA638641A}"/>
              </a:ext>
            </a:extLst>
          </p:cNvPr>
          <p:cNvSpPr>
            <a:spLocks noGrp="1"/>
          </p:cNvSpPr>
          <p:nvPr>
            <p:ph idx="1"/>
          </p:nvPr>
        </p:nvSpPr>
        <p:spPr/>
        <p:txBody>
          <a:bodyPr/>
          <a:lstStyle/>
          <a:p>
            <a:pPr marL="171450" indent="-171450" algn="just">
              <a:lnSpc>
                <a:spcPct val="150000"/>
              </a:lnSpc>
              <a:buFont typeface="Arial" panose="020B0604020202020204" pitchFamily="34" charset="0"/>
              <a:buChar char="•"/>
            </a:pPr>
            <a:r>
              <a:rPr lang="de-DE" sz="1750" dirty="0">
                <a:ea typeface="Times New Roman" panose="02020603050405020304" pitchFamily="18" charset="0"/>
              </a:rPr>
              <a:t>Kritisch als einzige Form der Wissensaneignung</a:t>
            </a:r>
          </a:p>
          <a:p>
            <a:pPr marL="171450" indent="-171450" algn="just">
              <a:lnSpc>
                <a:spcPct val="150000"/>
              </a:lnSpc>
              <a:buFont typeface="Arial" panose="020B0604020202020204" pitchFamily="34" charset="0"/>
              <a:buChar char="•"/>
            </a:pPr>
            <a:r>
              <a:rPr lang="de-DE" sz="1750" dirty="0">
                <a:ea typeface="Times New Roman" panose="02020603050405020304" pitchFamily="18" charset="0"/>
              </a:rPr>
              <a:t>Gefahr des passiven Modus seitens der </a:t>
            </a:r>
            <a:r>
              <a:rPr lang="de-DE" sz="1750" dirty="0" err="1">
                <a:ea typeface="Times New Roman" panose="02020603050405020304" pitchFamily="18" charset="0"/>
              </a:rPr>
              <a:t>Schüler:innen</a:t>
            </a:r>
            <a:r>
              <a:rPr lang="de-DE" sz="1750" dirty="0">
                <a:ea typeface="Times New Roman" panose="02020603050405020304" pitchFamily="18" charset="0"/>
              </a:rPr>
              <a:t>, aber auch Lehrkräfte</a:t>
            </a:r>
          </a:p>
          <a:p>
            <a:pPr marL="171450" indent="-171450" algn="just">
              <a:lnSpc>
                <a:spcPct val="150000"/>
              </a:lnSpc>
              <a:buFont typeface="Arial" panose="020B0604020202020204" pitchFamily="34" charset="0"/>
              <a:buChar char="•"/>
            </a:pPr>
            <a:r>
              <a:rPr lang="de-DE" sz="1750" dirty="0" err="1">
                <a:ea typeface="Times New Roman" panose="02020603050405020304" pitchFamily="18" charset="0"/>
              </a:rPr>
              <a:t>Verstehensillusion</a:t>
            </a:r>
            <a:r>
              <a:rPr lang="de-DE" sz="1750" dirty="0">
                <a:ea typeface="Times New Roman" panose="02020603050405020304" pitchFamily="18" charset="0"/>
              </a:rPr>
              <a:t> </a:t>
            </a:r>
          </a:p>
        </p:txBody>
      </p:sp>
      <p:sp>
        <p:nvSpPr>
          <p:cNvPr id="5" name="Datumsplatzhalter 4">
            <a:extLst>
              <a:ext uri="{FF2B5EF4-FFF2-40B4-BE49-F238E27FC236}">
                <a16:creationId xmlns:a16="http://schemas.microsoft.com/office/drawing/2014/main" id="{3F9E55EF-7610-1E2A-3AEB-FD800E55E61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73449E36-6F4D-0316-FC07-617DC6739218}"/>
              </a:ext>
            </a:extLst>
          </p:cNvPr>
          <p:cNvSpPr>
            <a:spLocks noGrp="1"/>
          </p:cNvSpPr>
          <p:nvPr>
            <p:ph type="sldNum" sz="quarter" idx="12"/>
          </p:nvPr>
        </p:nvSpPr>
        <p:spPr/>
        <p:txBody>
          <a:bodyPr/>
          <a:lstStyle/>
          <a:p>
            <a:fld id="{C3752B7C-18A9-864D-BBCB-54A9F41B5594}" type="slidenum">
              <a:rPr lang="de-DE" smtClean="0"/>
              <a:pPr/>
              <a:t>40</a:t>
            </a:fld>
            <a:endParaRPr lang="de-DE" dirty="0"/>
          </a:p>
        </p:txBody>
      </p:sp>
      <p:sp>
        <p:nvSpPr>
          <p:cNvPr id="8" name="Textplatzhalter 2">
            <a:extLst>
              <a:ext uri="{FF2B5EF4-FFF2-40B4-BE49-F238E27FC236}">
                <a16:creationId xmlns:a16="http://schemas.microsoft.com/office/drawing/2014/main" id="{315854D0-7FBF-BEE2-F690-82751FB22C36}"/>
              </a:ext>
            </a:extLst>
          </p:cNvPr>
          <p:cNvSpPr txBox="1">
            <a:spLocks/>
          </p:cNvSpPr>
          <p:nvPr/>
        </p:nvSpPr>
        <p:spPr>
          <a:xfrm>
            <a:off x="2076450" y="5459330"/>
            <a:ext cx="6438900" cy="45243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de-DE" sz="1200" dirty="0">
                <a:solidFill>
                  <a:schemeClr val="tx1"/>
                </a:solidFill>
                <a:latin typeface="Arial" panose="020B0604020202020204" pitchFamily="34" charset="0"/>
                <a:cs typeface="Arial" panose="020B0604020202020204" pitchFamily="34" charset="0"/>
              </a:rPr>
              <a:t>(Falke, 2009; Wolf, 2015, Rink &amp; Walter, 2020; </a:t>
            </a:r>
            <a:r>
              <a:rPr lang="de-DE" sz="1200" dirty="0" err="1">
                <a:solidFill>
                  <a:schemeClr val="tx1"/>
                </a:solidFill>
                <a:latin typeface="Arial" panose="020B0604020202020204" pitchFamily="34" charset="0"/>
                <a:cs typeface="Arial" panose="020B0604020202020204" pitchFamily="34" charset="0"/>
              </a:rPr>
              <a:t>Kulgemeyer</a:t>
            </a:r>
            <a:r>
              <a:rPr lang="de-DE" sz="1200" dirty="0">
                <a:solidFill>
                  <a:schemeClr val="tx1"/>
                </a:solidFill>
                <a:latin typeface="Arial" panose="020B0604020202020204" pitchFamily="34" charset="0"/>
                <a:cs typeface="Arial" panose="020B0604020202020204" pitchFamily="34" charset="0"/>
              </a:rPr>
              <a:t> et al., 2023)</a:t>
            </a:r>
          </a:p>
        </p:txBody>
      </p:sp>
    </p:spTree>
    <p:extLst>
      <p:ext uri="{BB962C8B-B14F-4D97-AF65-F5344CB8AC3E}">
        <p14:creationId xmlns:p14="http://schemas.microsoft.com/office/powerpoint/2010/main" val="2101921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4" y="382774"/>
            <a:ext cx="7644062" cy="603704"/>
          </a:xfrm>
        </p:spPr>
        <p:txBody>
          <a:bodyPr>
            <a:noAutofit/>
          </a:bodyPr>
          <a:lstStyle/>
          <a:p>
            <a:r>
              <a:rPr lang="de-DE" sz="2200" dirty="0"/>
              <a:t>Gestaltungskriterien</a:t>
            </a:r>
          </a:p>
        </p:txBody>
      </p:sp>
      <p:sp>
        <p:nvSpPr>
          <p:cNvPr id="3" name="Textplatzhalter 2"/>
          <p:cNvSpPr>
            <a:spLocks noGrp="1"/>
          </p:cNvSpPr>
          <p:nvPr>
            <p:ph type="body" sz="quarter" idx="13"/>
          </p:nvPr>
        </p:nvSpPr>
        <p:spPr/>
        <p:txBody>
          <a:bodyPr/>
          <a:lstStyle/>
          <a:p>
            <a:r>
              <a:rPr lang="de-DE" dirty="0"/>
              <a:t>KERNBOTSCHAFT</a:t>
            </a:r>
          </a:p>
        </p:txBody>
      </p:sp>
      <p:sp>
        <p:nvSpPr>
          <p:cNvPr id="6" name="Foliennummernplatzhalter 5"/>
          <p:cNvSpPr>
            <a:spLocks noGrp="1"/>
          </p:cNvSpPr>
          <p:nvPr>
            <p:ph type="sldNum" sz="quarter" idx="12"/>
          </p:nvPr>
        </p:nvSpPr>
        <p:spPr/>
        <p:txBody>
          <a:bodyPr/>
          <a:lstStyle/>
          <a:p>
            <a:fld id="{C3752B7C-18A9-864D-BBCB-54A9F41B5594}" type="slidenum">
              <a:rPr lang="de-DE" smtClean="0"/>
              <a:pPr/>
              <a:t>41</a:t>
            </a:fld>
            <a:endParaRPr lang="de-DE" dirty="0"/>
          </a:p>
        </p:txBody>
      </p:sp>
      <p:sp>
        <p:nvSpPr>
          <p:cNvPr id="8" name="Gefaltete Ecke 7"/>
          <p:cNvSpPr/>
          <p:nvPr/>
        </p:nvSpPr>
        <p:spPr>
          <a:xfrm>
            <a:off x="1244600" y="1983776"/>
            <a:ext cx="63373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400" dirty="0">
                <a:solidFill>
                  <a:schemeClr val="tx1"/>
                </a:solidFill>
                <a:latin typeface="Arial" panose="020B0604020202020204" pitchFamily="34" charset="0"/>
                <a:cs typeface="Arial" panose="020B0604020202020204" pitchFamily="34" charset="0"/>
              </a:rPr>
              <a:t>Lernvideos können für Lernende insbesondere dann lernförderlich sein, wenn sie medien- und mathematikdidaktische Prinzipien berücksichtigen und unterrichtlich </a:t>
            </a:r>
            <a:r>
              <a:rPr lang="de-DE" sz="2400" dirty="0">
                <a:solidFill>
                  <a:schemeClr val="tx1"/>
                </a:solidFill>
                <a:effectLst/>
                <a:latin typeface="Arial" panose="020B0604020202020204" pitchFamily="34" charset="0"/>
                <a:cs typeface="Arial" panose="020B0604020202020204" pitchFamily="34" charset="0"/>
              </a:rPr>
              <a:t>passend gerahmt werden</a:t>
            </a:r>
            <a:r>
              <a:rPr lang="de-DE" sz="2400" dirty="0">
                <a:solidFill>
                  <a:schemeClr val="tx1"/>
                </a:solidFill>
                <a:latin typeface="Arial" panose="020B0604020202020204" pitchFamily="34" charset="0"/>
                <a:cs typeface="Arial" panose="020B0604020202020204" pitchFamily="34" charset="0"/>
              </a:rPr>
              <a:t>.</a:t>
            </a: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2927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D2336-7C5D-4969-807B-D1AE2A4B454F}"/>
              </a:ext>
            </a:extLst>
          </p:cNvPr>
          <p:cNvSpPr>
            <a:spLocks noGrp="1"/>
          </p:cNvSpPr>
          <p:nvPr>
            <p:ph type="title"/>
          </p:nvPr>
        </p:nvSpPr>
        <p:spPr>
          <a:xfrm>
            <a:off x="1096422" y="382774"/>
            <a:ext cx="8047577" cy="434523"/>
          </a:xfrm>
        </p:spPr>
        <p:txBody>
          <a:bodyPr>
            <a:noAutofit/>
          </a:bodyPr>
          <a:lstStyle/>
          <a:p>
            <a:r>
              <a:rPr lang="de-DE" dirty="0"/>
              <a:t>Lernen mit digitalen Medien</a:t>
            </a:r>
          </a:p>
        </p:txBody>
      </p:sp>
      <p:sp>
        <p:nvSpPr>
          <p:cNvPr id="6" name="Foliennummernplatzhalter 5">
            <a:extLst>
              <a:ext uri="{FF2B5EF4-FFF2-40B4-BE49-F238E27FC236}">
                <a16:creationId xmlns:a16="http://schemas.microsoft.com/office/drawing/2014/main" id="{1876BA96-E5F8-475E-B9D5-42F981318F66}"/>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8" name="Textplatzhalter 7">
            <a:extLst>
              <a:ext uri="{FF2B5EF4-FFF2-40B4-BE49-F238E27FC236}">
                <a16:creationId xmlns:a16="http://schemas.microsoft.com/office/drawing/2014/main" id="{5123C983-DF99-390D-E059-816C4B0D5DE5}"/>
              </a:ext>
            </a:extLst>
          </p:cNvPr>
          <p:cNvSpPr>
            <a:spLocks noGrp="1"/>
          </p:cNvSpPr>
          <p:nvPr>
            <p:ph type="body" sz="quarter" idx="13"/>
          </p:nvPr>
        </p:nvSpPr>
        <p:spPr/>
        <p:txBody>
          <a:bodyPr/>
          <a:lstStyle/>
          <a:p>
            <a:r>
              <a:rPr lang="de-DE" dirty="0"/>
              <a:t>MODULE DER VERANSTALTUNGSREIHE </a:t>
            </a:r>
          </a:p>
          <a:p>
            <a:endParaRPr lang="de-DE" dirty="0"/>
          </a:p>
        </p:txBody>
      </p:sp>
      <p:sp>
        <p:nvSpPr>
          <p:cNvPr id="10" name="Inhaltsplatzhalter 3">
            <a:extLst>
              <a:ext uri="{FF2B5EF4-FFF2-40B4-BE49-F238E27FC236}">
                <a16:creationId xmlns:a16="http://schemas.microsoft.com/office/drawing/2014/main" id="{3FC210CF-29EA-417E-FE69-DB56B0ED7D40}"/>
              </a:ext>
            </a:extLst>
          </p:cNvPr>
          <p:cNvSpPr>
            <a:spLocks noGrp="1"/>
          </p:cNvSpPr>
          <p:nvPr>
            <p:ph idx="1"/>
          </p:nvPr>
        </p:nvSpPr>
        <p:spPr>
          <a:xfrm>
            <a:off x="1096423" y="1748860"/>
            <a:ext cx="7009509" cy="4418617"/>
          </a:xfrm>
        </p:spPr>
        <p:txBody>
          <a:bodyPr/>
          <a:lstStyle/>
          <a:p>
            <a:r>
              <a:rPr lang="de-DE" dirty="0"/>
              <a:t>Modul 1: Digitale Medien im Mathematikunterricht – Ein Überblick</a:t>
            </a:r>
          </a:p>
          <a:p>
            <a:r>
              <a:rPr lang="de-DE" dirty="0"/>
              <a:t>Modul 2: Mathematikunterricht mit dem Tablet</a:t>
            </a:r>
          </a:p>
          <a:p>
            <a:r>
              <a:rPr lang="de-DE" dirty="0">
                <a:solidFill>
                  <a:srgbClr val="327D87"/>
                </a:solidFill>
              </a:rPr>
              <a:t>Modul 3: Lernvideos und die digitale Lernumgebung </a:t>
            </a:r>
            <a:r>
              <a:rPr lang="de-DE" dirty="0" err="1">
                <a:solidFill>
                  <a:srgbClr val="327D87"/>
                </a:solidFill>
              </a:rPr>
              <a:t>divomath</a:t>
            </a:r>
            <a:endParaRPr lang="de-DE" dirty="0">
              <a:solidFill>
                <a:srgbClr val="327D87"/>
              </a:solidFill>
            </a:endParaRPr>
          </a:p>
          <a:p>
            <a:r>
              <a:rPr lang="de-DE" dirty="0"/>
              <a:t>Modul 4: Geometrie lernen digital unterstützen</a:t>
            </a:r>
          </a:p>
          <a:p>
            <a:r>
              <a:rPr lang="de-DE" dirty="0"/>
              <a:t>Modul 5: Umgang mit Daten, Häufigkeiten und Wahrscheinlichkeiten digital unterstützen</a:t>
            </a:r>
          </a:p>
          <a:p>
            <a:r>
              <a:rPr lang="de-DE" dirty="0"/>
              <a:t>Modul 6: Informatische Bildung</a:t>
            </a:r>
          </a:p>
          <a:p>
            <a:pPr marL="0" indent="0">
              <a:buNone/>
            </a:pPr>
            <a:endParaRPr lang="de-DE" dirty="0"/>
          </a:p>
        </p:txBody>
      </p:sp>
    </p:spTree>
    <p:extLst>
      <p:ext uri="{BB962C8B-B14F-4D97-AF65-F5344CB8AC3E}">
        <p14:creationId xmlns:p14="http://schemas.microsoft.com/office/powerpoint/2010/main" val="2325194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42</a:t>
            </a:fld>
            <a:endParaRPr lang="de-DE" dirty="0"/>
          </a:p>
        </p:txBody>
      </p:sp>
      <p:sp>
        <p:nvSpPr>
          <p:cNvPr id="8" name="Inhaltsplatzhalter 1">
            <a:extLst>
              <a:ext uri="{FF2B5EF4-FFF2-40B4-BE49-F238E27FC236}">
                <a16:creationId xmlns:a16="http://schemas.microsoft.com/office/drawing/2014/main" id="{31CC66B7-F6BA-5729-8337-3E22A66A8B00}"/>
              </a:ext>
            </a:extLst>
          </p:cNvPr>
          <p:cNvSpPr txBox="1">
            <a:spLocks/>
          </p:cNvSpPr>
          <p:nvPr/>
        </p:nvSpPr>
        <p:spPr>
          <a:xfrm>
            <a:off x="1248823" y="1299055"/>
            <a:ext cx="7173960" cy="5031449"/>
          </a:xfrm>
          <a:prstGeom prst="rect">
            <a:avLst/>
          </a:prstGeom>
        </p:spPr>
        <p:txBody>
          <a:bodyPr anchor="t">
            <a:noAutofit/>
          </a:bodyPr>
          <a:lstStyle>
            <a:lvl1pPr marL="457200" indent="-457200" algn="l" defTabSz="914400" rtl="0" eaLnBrk="1" latinLnBrk="0" hangingPunct="1">
              <a:lnSpc>
                <a:spcPct val="150000"/>
              </a:lnSpc>
              <a:spcBef>
                <a:spcPts val="1000"/>
              </a:spcBef>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Ausgangslage</a:t>
            </a:r>
          </a:p>
          <a:p>
            <a:r>
              <a:rPr lang="de-DE" sz="2000" dirty="0"/>
              <a:t>Theoretischer Hintergrund</a:t>
            </a:r>
          </a:p>
          <a:p>
            <a:pPr marL="457200" lvl="1" indent="0">
              <a:buNone/>
            </a:pPr>
            <a:r>
              <a:rPr lang="de-DE" sz="2000" dirty="0"/>
              <a:t>2.1 Begriffsdefinition</a:t>
            </a:r>
          </a:p>
          <a:p>
            <a:pPr marL="457200" lvl="1" indent="0">
              <a:buNone/>
            </a:pPr>
            <a:r>
              <a:rPr lang="de-DE" sz="2000" dirty="0"/>
              <a:t>2.2 Gestaltungskriterien</a:t>
            </a:r>
          </a:p>
          <a:p>
            <a:pPr marL="457200" lvl="1" indent="0">
              <a:buNone/>
            </a:pPr>
            <a:r>
              <a:rPr lang="de-DE" sz="2000" dirty="0"/>
              <a:t>2.3 Potentiale und Grenzen von Lernvideos</a:t>
            </a:r>
          </a:p>
          <a:p>
            <a:r>
              <a:rPr lang="de-DE" sz="2000" b="1" dirty="0"/>
              <a:t>Erprobungsauftrag (Wahl)</a:t>
            </a:r>
          </a:p>
          <a:p>
            <a:pPr marL="457200" lvl="1" indent="0">
              <a:buNone/>
            </a:pPr>
            <a:r>
              <a:rPr lang="de-DE" sz="2000" b="1" dirty="0"/>
              <a:t>3.1 Lernvideos (für den eigenen Unterricht) erstellen</a:t>
            </a:r>
          </a:p>
          <a:p>
            <a:pPr marL="457200" lvl="1" indent="0">
              <a:buNone/>
            </a:pPr>
            <a:r>
              <a:rPr lang="de-DE" sz="2000" dirty="0"/>
              <a:t>3.2 Lernvideos für den eigenen Unterricht auswählen</a:t>
            </a:r>
          </a:p>
        </p:txBody>
      </p:sp>
    </p:spTree>
    <p:extLst>
      <p:ext uri="{BB962C8B-B14F-4D97-AF65-F5344CB8AC3E}">
        <p14:creationId xmlns:p14="http://schemas.microsoft.com/office/powerpoint/2010/main" val="776305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611D9C-125C-FD5D-3673-5F73235D4F2E}"/>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D9863FF6-9BA5-8CD7-6091-3F82CB95C65F}"/>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EC2CDF54-E2FE-EB06-B3AC-045B27CDD235}"/>
              </a:ext>
            </a:extLst>
          </p:cNvPr>
          <p:cNvSpPr>
            <a:spLocks noGrp="1"/>
          </p:cNvSpPr>
          <p:nvPr>
            <p:ph type="sldNum" sz="quarter" idx="12"/>
          </p:nvPr>
        </p:nvSpPr>
        <p:spPr/>
        <p:txBody>
          <a:bodyPr/>
          <a:lstStyle/>
          <a:p>
            <a:fld id="{C3752B7C-18A9-864D-BBCB-54A9F41B5594}" type="slidenum">
              <a:rPr lang="de-DE" smtClean="0"/>
              <a:pPr/>
              <a:t>43</a:t>
            </a:fld>
            <a:endParaRPr lang="de-DE" dirty="0"/>
          </a:p>
        </p:txBody>
      </p:sp>
      <p:sp>
        <p:nvSpPr>
          <p:cNvPr id="5" name="Textplatzhalter 4">
            <a:extLst>
              <a:ext uri="{FF2B5EF4-FFF2-40B4-BE49-F238E27FC236}">
                <a16:creationId xmlns:a16="http://schemas.microsoft.com/office/drawing/2014/main" id="{B36926F5-FC9C-636D-8D59-3D2356F8C56C}"/>
              </a:ext>
            </a:extLst>
          </p:cNvPr>
          <p:cNvSpPr>
            <a:spLocks noGrp="1"/>
          </p:cNvSpPr>
          <p:nvPr>
            <p:ph type="body" sz="quarter" idx="13"/>
          </p:nvPr>
        </p:nvSpPr>
        <p:spPr/>
        <p:txBody>
          <a:bodyPr/>
          <a:lstStyle/>
          <a:p>
            <a:r>
              <a:rPr lang="de-DE" dirty="0"/>
              <a:t>ANMERKUNGEN ZUR AKTIVITÄT AUF DER FOLIE 44-45</a:t>
            </a:r>
          </a:p>
          <a:p>
            <a:endParaRPr lang="de-DE" dirty="0"/>
          </a:p>
        </p:txBody>
      </p:sp>
      <p:sp>
        <p:nvSpPr>
          <p:cNvPr id="6" name="Inhaltsplatzhalter 5">
            <a:extLst>
              <a:ext uri="{FF2B5EF4-FFF2-40B4-BE49-F238E27FC236}">
                <a16:creationId xmlns:a16="http://schemas.microsoft.com/office/drawing/2014/main" id="{7098A7FA-5DD5-486B-303F-97DA12637D0B}"/>
              </a:ext>
            </a:extLst>
          </p:cNvPr>
          <p:cNvSpPr>
            <a:spLocks noGrp="1"/>
          </p:cNvSpPr>
          <p:nvPr>
            <p:ph idx="1"/>
          </p:nvPr>
        </p:nvSpPr>
        <p:spPr/>
        <p:txBody>
          <a:bodyPr/>
          <a:lstStyle/>
          <a:p>
            <a:pPr>
              <a:spcBef>
                <a:spcPts val="600"/>
              </a:spcBef>
            </a:pPr>
            <a:r>
              <a:rPr lang="de-DE" sz="1400" b="1" dirty="0"/>
              <a:t>Ziel: </a:t>
            </a:r>
            <a:r>
              <a:rPr lang="de-DE" sz="1400" dirty="0"/>
              <a:t>Möglichkeiten der Erstellung eigener Lernvideos kennenlernen und Gestaltungskriterien gezielt einsetzen.</a:t>
            </a:r>
          </a:p>
          <a:p>
            <a:pPr>
              <a:lnSpc>
                <a:spcPct val="100000"/>
              </a:lnSpc>
              <a:spcBef>
                <a:spcPts val="600"/>
              </a:spcBef>
            </a:pPr>
            <a:r>
              <a:rPr lang="de-DE" sz="1400" b="1" dirty="0"/>
              <a:t>Hinweise zur Durchführung:  </a:t>
            </a:r>
          </a:p>
          <a:p>
            <a:pPr>
              <a:spcBef>
                <a:spcPts val="600"/>
              </a:spcBef>
            </a:pPr>
            <a:r>
              <a:rPr lang="de-DE" sz="1400" dirty="0"/>
              <a:t>Für einen eher technischen Erprobungsauftrag können die Teilnehmenden selbst ein Lernvideo erstellen. Hierbei gilt es zu beachten, dass im Vorfeld der Erprobung auch über mathematische Inhalte nachgedacht werden muss, bevor mit der Gestaltung begonnen werden kann. Dazu bietet es sich an, wenn vorab ein (kurzes) Drehbuch erstellt und dann umgesetzt wird.</a:t>
            </a:r>
          </a:p>
          <a:p>
            <a:endParaRPr lang="de-DE" sz="1200" dirty="0"/>
          </a:p>
        </p:txBody>
      </p:sp>
    </p:spTree>
    <p:extLst>
      <p:ext uri="{BB962C8B-B14F-4D97-AF65-F5344CB8AC3E}">
        <p14:creationId xmlns:p14="http://schemas.microsoft.com/office/powerpoint/2010/main" val="36055013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CA1D61ED-868E-74FF-F90B-C626793C2B94}"/>
              </a:ext>
            </a:extLst>
          </p:cNvPr>
          <p:cNvSpPr>
            <a:spLocks noGrp="1"/>
          </p:cNvSpPr>
          <p:nvPr>
            <p:ph type="title"/>
          </p:nvPr>
        </p:nvSpPr>
        <p:spPr>
          <a:xfrm>
            <a:off x="1096423" y="382774"/>
            <a:ext cx="7614440" cy="603704"/>
          </a:xfrm>
        </p:spPr>
        <p:txBody>
          <a:bodyPr>
            <a:normAutofit fontScale="90000"/>
          </a:bodyPr>
          <a:lstStyle/>
          <a:p>
            <a:r>
              <a:rPr lang="de-DE" dirty="0"/>
              <a:t>Lernvideos (für den eigenen Unterricht) erstellen</a:t>
            </a:r>
          </a:p>
        </p:txBody>
      </p:sp>
      <p:sp>
        <p:nvSpPr>
          <p:cNvPr id="10" name="Textplatzhalter 9">
            <a:extLst>
              <a:ext uri="{FF2B5EF4-FFF2-40B4-BE49-F238E27FC236}">
                <a16:creationId xmlns:a16="http://schemas.microsoft.com/office/drawing/2014/main" id="{786A8785-5399-C304-6CA2-EE2E045F721F}"/>
              </a:ext>
            </a:extLst>
          </p:cNvPr>
          <p:cNvSpPr>
            <a:spLocks noGrp="1"/>
          </p:cNvSpPr>
          <p:nvPr>
            <p:ph type="body" sz="quarter" idx="13"/>
          </p:nvPr>
        </p:nvSpPr>
        <p:spPr/>
        <p:txBody>
          <a:bodyPr/>
          <a:lstStyle/>
          <a:p>
            <a:pPr>
              <a:lnSpc>
                <a:spcPct val="170000"/>
              </a:lnSpc>
              <a:defRPr/>
            </a:pPr>
            <a:r>
              <a:rPr lang="de-DE" sz="1800" dirty="0">
                <a:ea typeface="Open Sans" panose="020B0606030504020204" pitchFamily="34" charset="0"/>
              </a:rPr>
              <a:t>Wie könnte ein Video aussehen, bei dem Sie den Übertrag verständnisbasiert erklären?</a:t>
            </a:r>
            <a:br>
              <a:rPr lang="de-DE" sz="1800" dirty="0">
                <a:ea typeface="Open Sans" panose="020B0606030504020204" pitchFamily="34" charset="0"/>
              </a:rPr>
            </a:br>
            <a:r>
              <a:rPr lang="de-DE" sz="1800" dirty="0">
                <a:ea typeface="Open Sans" panose="020B0606030504020204" pitchFamily="34" charset="0"/>
              </a:rPr>
              <a:t>Halten Sie Ihre Überlegungen </a:t>
            </a:r>
            <a:r>
              <a:rPr lang="de-DE" dirty="0">
                <a:ea typeface="Open Sans" panose="020B0606030504020204" pitchFamily="34" charset="0"/>
              </a:rPr>
              <a:t>fest.</a:t>
            </a:r>
            <a:endParaRPr lang="de-DE" sz="1800" dirty="0">
              <a:ea typeface="Open Sans" panose="020B0606030504020204" pitchFamily="34" charset="0"/>
            </a:endParaRPr>
          </a:p>
        </p:txBody>
      </p:sp>
      <p:sp>
        <p:nvSpPr>
          <p:cNvPr id="4" name="Inhaltsplatzhalter 3">
            <a:extLst>
              <a:ext uri="{FF2B5EF4-FFF2-40B4-BE49-F238E27FC236}">
                <a16:creationId xmlns:a16="http://schemas.microsoft.com/office/drawing/2014/main" id="{4891E3C0-1FCD-96A0-ED8B-C1FB4A9A4BF2}"/>
              </a:ext>
            </a:extLst>
          </p:cNvPr>
          <p:cNvSpPr>
            <a:spLocks noGrp="1"/>
          </p:cNvSpPr>
          <p:nvPr>
            <p:ph type="body" sz="quarter" idx="14"/>
          </p:nvPr>
        </p:nvSpPr>
        <p:spPr>
          <a:xfrm>
            <a:off x="1763316" y="1660386"/>
            <a:ext cx="5548469" cy="2288679"/>
          </a:xfrm>
        </p:spPr>
        <p:txBody>
          <a:bodyPr>
            <a:normAutofit fontScale="77500" lnSpcReduction="20000"/>
          </a:bodyPr>
          <a:lstStyle/>
          <a:p>
            <a:pPr lvl="0">
              <a:lnSpc>
                <a:spcPct val="170000"/>
              </a:lnSpc>
              <a:defRPr/>
            </a:pPr>
            <a:r>
              <a:rPr lang="de-DE" dirty="0">
                <a:ea typeface="Open Sans" panose="020B0606030504020204" pitchFamily="34" charset="0"/>
              </a:rPr>
              <a:t>Sie haben in Ihrer Klasse bereits die halbschriftlichen Additionsstrategien eingeführt. Anknüpfend an das stellenweise Addieren möchten Sie nun den schriftlichen Additionsalgorithmus verständnisorientiert einführen.</a:t>
            </a:r>
          </a:p>
        </p:txBody>
      </p:sp>
      <p:sp>
        <p:nvSpPr>
          <p:cNvPr id="5" name="Datumsplatzhalter 4">
            <a:extLst>
              <a:ext uri="{FF2B5EF4-FFF2-40B4-BE49-F238E27FC236}">
                <a16:creationId xmlns:a16="http://schemas.microsoft.com/office/drawing/2014/main" id="{5D3C5D03-CBEB-8513-51E1-57F78D6A91F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9781323-36B6-EDBC-91AC-BAF0E655B5F5}"/>
              </a:ext>
            </a:extLst>
          </p:cNvPr>
          <p:cNvSpPr>
            <a:spLocks noGrp="1"/>
          </p:cNvSpPr>
          <p:nvPr>
            <p:ph type="sldNum" sz="quarter" idx="12"/>
          </p:nvPr>
        </p:nvSpPr>
        <p:spPr/>
        <p:txBody>
          <a:bodyPr/>
          <a:lstStyle/>
          <a:p>
            <a:fld id="{C3752B7C-18A9-864D-BBCB-54A9F41B5594}" type="slidenum">
              <a:rPr lang="de-DE" smtClean="0"/>
              <a:pPr/>
              <a:t>44</a:t>
            </a:fld>
            <a:endParaRPr lang="de-DE" dirty="0"/>
          </a:p>
        </p:txBody>
      </p:sp>
    </p:spTree>
    <p:extLst>
      <p:ext uri="{BB962C8B-B14F-4D97-AF65-F5344CB8AC3E}">
        <p14:creationId xmlns:p14="http://schemas.microsoft.com/office/powerpoint/2010/main" val="811999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78DC2F78-5463-E961-A50A-72463354016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BA8A49D-98A6-4C23-74B5-2E3172D8B3B7}"/>
              </a:ext>
            </a:extLst>
          </p:cNvPr>
          <p:cNvSpPr>
            <a:spLocks noGrp="1"/>
          </p:cNvSpPr>
          <p:nvPr>
            <p:ph type="sldNum" sz="quarter" idx="12"/>
          </p:nvPr>
        </p:nvSpPr>
        <p:spPr/>
        <p:txBody>
          <a:bodyPr/>
          <a:lstStyle/>
          <a:p>
            <a:fld id="{C3752B7C-18A9-864D-BBCB-54A9F41B5594}" type="slidenum">
              <a:rPr lang="de-DE" smtClean="0"/>
              <a:pPr/>
              <a:t>45</a:t>
            </a:fld>
            <a:endParaRPr lang="de-DE" dirty="0"/>
          </a:p>
        </p:txBody>
      </p:sp>
      <p:sp>
        <p:nvSpPr>
          <p:cNvPr id="10" name="Textplatzhalter 9">
            <a:extLst>
              <a:ext uri="{FF2B5EF4-FFF2-40B4-BE49-F238E27FC236}">
                <a16:creationId xmlns:a16="http://schemas.microsoft.com/office/drawing/2014/main" id="{6FB7EAF5-BD03-CAF0-E4C2-2302719FB68C}"/>
              </a:ext>
            </a:extLst>
          </p:cNvPr>
          <p:cNvSpPr>
            <a:spLocks noGrp="1"/>
          </p:cNvSpPr>
          <p:nvPr>
            <p:ph type="body" sz="quarter" idx="13"/>
          </p:nvPr>
        </p:nvSpPr>
        <p:spPr>
          <a:xfrm>
            <a:off x="1096424" y="4134419"/>
            <a:ext cx="6618662" cy="2033019"/>
          </a:xfrm>
        </p:spPr>
        <p:txBody>
          <a:bodyPr/>
          <a:lstStyle/>
          <a:p>
            <a:pPr marL="457200" lvl="0" indent="-457200">
              <a:lnSpc>
                <a:spcPct val="100000"/>
              </a:lnSpc>
              <a:spcBef>
                <a:spcPts val="0"/>
              </a:spcBef>
              <a:buFont typeface="+mj-lt"/>
              <a:buAutoNum type="arabicPeriod"/>
              <a:defRPr/>
            </a:pPr>
            <a:r>
              <a:rPr lang="de-DE" sz="1500" dirty="0"/>
              <a:t>Wählen Sie ein Werkzeug für die Videoerstellung aus </a:t>
            </a:r>
            <a:r>
              <a:rPr lang="de-DE" sz="1500" dirty="0">
                <a:solidFill>
                  <a:schemeClr val="bg1">
                    <a:lumMod val="50000"/>
                  </a:schemeClr>
                </a:solidFill>
              </a:rPr>
              <a:t>(PowerPoint, </a:t>
            </a:r>
            <a:r>
              <a:rPr lang="de-DE" sz="1500" dirty="0" err="1">
                <a:solidFill>
                  <a:schemeClr val="bg1">
                    <a:lumMod val="50000"/>
                  </a:schemeClr>
                </a:solidFill>
              </a:rPr>
              <a:t>keynote</a:t>
            </a:r>
            <a:r>
              <a:rPr lang="de-DE" sz="1500" dirty="0">
                <a:solidFill>
                  <a:schemeClr val="bg1">
                    <a:lumMod val="50000"/>
                  </a:schemeClr>
                </a:solidFill>
              </a:rPr>
              <a:t>, Notizen (Apple oder Samsung)</a:t>
            </a:r>
            <a:r>
              <a:rPr lang="de-DE" sz="1500" dirty="0"/>
              <a:t>. </a:t>
            </a:r>
          </a:p>
          <a:p>
            <a:pPr marL="457200" indent="-457200">
              <a:lnSpc>
                <a:spcPct val="100000"/>
              </a:lnSpc>
              <a:spcBef>
                <a:spcPts val="0"/>
              </a:spcBef>
              <a:buFont typeface="+mj-lt"/>
              <a:buAutoNum type="arabicPeriod"/>
              <a:defRPr/>
            </a:pPr>
            <a:r>
              <a:rPr lang="de-DE" sz="1500" dirty="0"/>
              <a:t>Schauen Sie sich das Erklärvideo zu diesem Werkzeug an </a:t>
            </a:r>
            <a:r>
              <a:rPr lang="de-DE" sz="1500" dirty="0">
                <a:solidFill>
                  <a:schemeClr val="bg1">
                    <a:lumMod val="50000"/>
                  </a:schemeClr>
                </a:solidFill>
              </a:rPr>
              <a:t>(Dateibezeichnung 01-…)</a:t>
            </a:r>
            <a:r>
              <a:rPr lang="de-DE" sz="1500" dirty="0"/>
              <a:t>.</a:t>
            </a:r>
          </a:p>
          <a:p>
            <a:pPr marL="457200" lvl="0" indent="-457200">
              <a:lnSpc>
                <a:spcPct val="100000"/>
              </a:lnSpc>
              <a:spcBef>
                <a:spcPts val="0"/>
              </a:spcBef>
              <a:buFont typeface="+mj-lt"/>
              <a:buAutoNum type="arabicPeriod"/>
              <a:defRPr/>
            </a:pPr>
            <a:r>
              <a:rPr lang="de-DE" sz="1500" dirty="0"/>
              <a:t>Erstellen Sie Ihr Video. </a:t>
            </a:r>
          </a:p>
          <a:p>
            <a:pPr marL="457200" lvl="0" indent="-457200">
              <a:lnSpc>
                <a:spcPct val="100000"/>
              </a:lnSpc>
              <a:spcBef>
                <a:spcPts val="0"/>
              </a:spcBef>
              <a:buFont typeface="+mj-lt"/>
              <a:buAutoNum type="arabicPeriod"/>
              <a:defRPr/>
            </a:pPr>
            <a:r>
              <a:rPr lang="de-DE" sz="1500" dirty="0"/>
              <a:t>Schauen Sie sich ggf. weitere Hilfevideos zu Ihrem Werkzeug an </a:t>
            </a:r>
            <a:r>
              <a:rPr lang="de-DE" sz="1500" dirty="0">
                <a:solidFill>
                  <a:schemeClr val="bg1">
                    <a:lumMod val="50000"/>
                  </a:schemeClr>
                </a:solidFill>
              </a:rPr>
              <a:t>(Dateibezeichnung 02-…, …)</a:t>
            </a:r>
            <a:r>
              <a:rPr lang="de-DE" sz="1500" dirty="0"/>
              <a:t>.</a:t>
            </a:r>
          </a:p>
          <a:p>
            <a:pPr marL="457200" lvl="0" indent="-457200">
              <a:lnSpc>
                <a:spcPct val="100000"/>
              </a:lnSpc>
              <a:spcBef>
                <a:spcPts val="0"/>
              </a:spcBef>
              <a:buFont typeface="+mj-lt"/>
              <a:buAutoNum type="arabicPeriod"/>
              <a:defRPr/>
            </a:pPr>
            <a:r>
              <a:rPr lang="de-DE" sz="1500" dirty="0"/>
              <a:t>„Erstellen“ Sie ein Erklärvideo zum Thema schriftliche Addition. Nutzen Sie dazu die entsprechende Vorlage </a:t>
            </a:r>
            <a:r>
              <a:rPr lang="de-DE" sz="1500" dirty="0">
                <a:solidFill>
                  <a:schemeClr val="bg1">
                    <a:lumMod val="50000"/>
                  </a:schemeClr>
                </a:solidFill>
              </a:rPr>
              <a:t>(Dateibezeichnung 00-…)</a:t>
            </a:r>
            <a:r>
              <a:rPr lang="de-DE" sz="1500" dirty="0"/>
              <a:t>.</a:t>
            </a:r>
          </a:p>
        </p:txBody>
      </p:sp>
      <p:sp>
        <p:nvSpPr>
          <p:cNvPr id="4" name="Textplatzhalter 3">
            <a:extLst>
              <a:ext uri="{FF2B5EF4-FFF2-40B4-BE49-F238E27FC236}">
                <a16:creationId xmlns:a16="http://schemas.microsoft.com/office/drawing/2014/main" id="{C80600A2-CB01-7C57-088C-80EFA26AE562}"/>
              </a:ext>
            </a:extLst>
          </p:cNvPr>
          <p:cNvSpPr>
            <a:spLocks noGrp="1"/>
          </p:cNvSpPr>
          <p:nvPr>
            <p:ph type="body" sz="quarter" idx="14"/>
          </p:nvPr>
        </p:nvSpPr>
        <p:spPr>
          <a:xfrm>
            <a:off x="1763316" y="1660386"/>
            <a:ext cx="5951769" cy="2225815"/>
          </a:xfrm>
        </p:spPr>
        <p:txBody>
          <a:bodyPr>
            <a:normAutofit fontScale="77500" lnSpcReduction="20000"/>
          </a:bodyPr>
          <a:lstStyle/>
          <a:p>
            <a:r>
              <a:rPr lang="de-DE" sz="2400" dirty="0"/>
              <a:t>Beginnen Sie mit der Erstellung eines Erklärvideos, das Kinder dabei unterstützt den Algorithmus der schriftlichen Addition sicher und verständnisbasiert auszuführen. Unterstützungsmaterial dafür finden Sie in einem </a:t>
            </a:r>
            <a:r>
              <a:rPr lang="de-DE" sz="2400" dirty="0" err="1"/>
              <a:t>Sciebo</a:t>
            </a:r>
            <a:r>
              <a:rPr lang="de-DE" sz="2400" dirty="0"/>
              <a:t>-Ordner.</a:t>
            </a:r>
          </a:p>
        </p:txBody>
      </p:sp>
      <p:sp>
        <p:nvSpPr>
          <p:cNvPr id="9" name="Titel 8">
            <a:extLst>
              <a:ext uri="{FF2B5EF4-FFF2-40B4-BE49-F238E27FC236}">
                <a16:creationId xmlns:a16="http://schemas.microsoft.com/office/drawing/2014/main" id="{FD07E187-E72F-3720-2718-543B7880811B}"/>
              </a:ext>
            </a:extLst>
          </p:cNvPr>
          <p:cNvSpPr>
            <a:spLocks noGrp="1"/>
          </p:cNvSpPr>
          <p:nvPr>
            <p:ph type="title"/>
          </p:nvPr>
        </p:nvSpPr>
        <p:spPr>
          <a:xfrm>
            <a:off x="1096423" y="382774"/>
            <a:ext cx="7951324" cy="603704"/>
          </a:xfrm>
        </p:spPr>
        <p:txBody>
          <a:bodyPr>
            <a:normAutofit fontScale="90000"/>
          </a:bodyPr>
          <a:lstStyle/>
          <a:p>
            <a:r>
              <a:rPr lang="de-DE" dirty="0"/>
              <a:t>Lernvideos (für den eigenen Unterricht) erstellen</a:t>
            </a:r>
          </a:p>
        </p:txBody>
      </p:sp>
    </p:spTree>
    <p:extLst>
      <p:ext uri="{BB962C8B-B14F-4D97-AF65-F5344CB8AC3E}">
        <p14:creationId xmlns:p14="http://schemas.microsoft.com/office/powerpoint/2010/main" val="2351550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46</a:t>
            </a:fld>
            <a:endParaRPr lang="de-DE" dirty="0"/>
          </a:p>
        </p:txBody>
      </p:sp>
      <p:sp>
        <p:nvSpPr>
          <p:cNvPr id="8" name="Inhaltsplatzhalter 1">
            <a:extLst>
              <a:ext uri="{FF2B5EF4-FFF2-40B4-BE49-F238E27FC236}">
                <a16:creationId xmlns:a16="http://schemas.microsoft.com/office/drawing/2014/main" id="{31CC66B7-F6BA-5729-8337-3E22A66A8B00}"/>
              </a:ext>
            </a:extLst>
          </p:cNvPr>
          <p:cNvSpPr txBox="1">
            <a:spLocks/>
          </p:cNvSpPr>
          <p:nvPr/>
        </p:nvSpPr>
        <p:spPr>
          <a:xfrm>
            <a:off x="1248823" y="1299055"/>
            <a:ext cx="7173960" cy="5031449"/>
          </a:xfrm>
          <a:prstGeom prst="rect">
            <a:avLst/>
          </a:prstGeom>
        </p:spPr>
        <p:txBody>
          <a:bodyPr anchor="t">
            <a:noAutofit/>
          </a:bodyPr>
          <a:lstStyle>
            <a:lvl1pPr marL="457200" indent="-457200" algn="l" defTabSz="914400" rtl="0" eaLnBrk="1" latinLnBrk="0" hangingPunct="1">
              <a:lnSpc>
                <a:spcPct val="150000"/>
              </a:lnSpc>
              <a:spcBef>
                <a:spcPts val="1000"/>
              </a:spcBef>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Ausgangslage</a:t>
            </a:r>
          </a:p>
          <a:p>
            <a:r>
              <a:rPr lang="de-DE" sz="2000" dirty="0"/>
              <a:t>Theoretischer Hintergrund</a:t>
            </a:r>
          </a:p>
          <a:p>
            <a:pPr marL="457200" lvl="1" indent="0">
              <a:buNone/>
            </a:pPr>
            <a:r>
              <a:rPr lang="de-DE" sz="2000" dirty="0"/>
              <a:t>2.1 Begriffsdefinition</a:t>
            </a:r>
          </a:p>
          <a:p>
            <a:pPr marL="457200" lvl="1" indent="0">
              <a:buNone/>
            </a:pPr>
            <a:r>
              <a:rPr lang="de-DE" sz="2000" dirty="0"/>
              <a:t>2.2 Gestaltungskriterien</a:t>
            </a:r>
          </a:p>
          <a:p>
            <a:pPr marL="457200" lvl="1" indent="0">
              <a:buNone/>
            </a:pPr>
            <a:r>
              <a:rPr lang="de-DE" sz="2000" dirty="0"/>
              <a:t>2.3 Potentiale und Grenzen von Lernvideos</a:t>
            </a:r>
          </a:p>
          <a:p>
            <a:r>
              <a:rPr lang="de-DE" sz="2000" b="1" dirty="0"/>
              <a:t>Erprobungsauftrag zur Auswahl</a:t>
            </a:r>
          </a:p>
          <a:p>
            <a:pPr marL="457200" lvl="1" indent="0">
              <a:buNone/>
            </a:pPr>
            <a:r>
              <a:rPr lang="de-DE" sz="2000" dirty="0"/>
              <a:t>3.1 Lernvideos (für den eigenen Unterricht) erstellen</a:t>
            </a:r>
          </a:p>
          <a:p>
            <a:pPr marL="457200" lvl="1" indent="0">
              <a:buNone/>
            </a:pPr>
            <a:r>
              <a:rPr lang="de-DE" sz="2000" b="1" dirty="0"/>
              <a:t>3.2 Lernvideos für den eigenen Unterricht auswählen</a:t>
            </a:r>
          </a:p>
        </p:txBody>
      </p:sp>
    </p:spTree>
    <p:extLst>
      <p:ext uri="{BB962C8B-B14F-4D97-AF65-F5344CB8AC3E}">
        <p14:creationId xmlns:p14="http://schemas.microsoft.com/office/powerpoint/2010/main" val="3017961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611D9C-125C-FD5D-3673-5F73235D4F2E}"/>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D9863FF6-9BA5-8CD7-6091-3F82CB95C65F}"/>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EC2CDF54-E2FE-EB06-B3AC-045B27CDD235}"/>
              </a:ext>
            </a:extLst>
          </p:cNvPr>
          <p:cNvSpPr>
            <a:spLocks noGrp="1"/>
          </p:cNvSpPr>
          <p:nvPr>
            <p:ph type="sldNum" sz="quarter" idx="12"/>
          </p:nvPr>
        </p:nvSpPr>
        <p:spPr/>
        <p:txBody>
          <a:bodyPr/>
          <a:lstStyle/>
          <a:p>
            <a:fld id="{C3752B7C-18A9-864D-BBCB-54A9F41B5594}" type="slidenum">
              <a:rPr lang="de-DE" smtClean="0"/>
              <a:pPr/>
              <a:t>47</a:t>
            </a:fld>
            <a:endParaRPr lang="de-DE" dirty="0"/>
          </a:p>
        </p:txBody>
      </p:sp>
      <p:sp>
        <p:nvSpPr>
          <p:cNvPr id="5" name="Textplatzhalter 4">
            <a:extLst>
              <a:ext uri="{FF2B5EF4-FFF2-40B4-BE49-F238E27FC236}">
                <a16:creationId xmlns:a16="http://schemas.microsoft.com/office/drawing/2014/main" id="{B36926F5-FC9C-636D-8D59-3D2356F8C56C}"/>
              </a:ext>
            </a:extLst>
          </p:cNvPr>
          <p:cNvSpPr>
            <a:spLocks noGrp="1"/>
          </p:cNvSpPr>
          <p:nvPr>
            <p:ph type="body" sz="quarter" idx="13"/>
          </p:nvPr>
        </p:nvSpPr>
        <p:spPr/>
        <p:txBody>
          <a:bodyPr/>
          <a:lstStyle/>
          <a:p>
            <a:r>
              <a:rPr lang="de-DE" dirty="0"/>
              <a:t>ANMERKUNGEN ZUR AKTIVITÄT AUF DER FOLIE 48-49</a:t>
            </a:r>
          </a:p>
          <a:p>
            <a:endParaRPr lang="de-DE" dirty="0"/>
          </a:p>
        </p:txBody>
      </p:sp>
      <p:sp>
        <p:nvSpPr>
          <p:cNvPr id="6" name="Inhaltsplatzhalter 5">
            <a:extLst>
              <a:ext uri="{FF2B5EF4-FFF2-40B4-BE49-F238E27FC236}">
                <a16:creationId xmlns:a16="http://schemas.microsoft.com/office/drawing/2014/main" id="{7098A7FA-5DD5-486B-303F-97DA12637D0B}"/>
              </a:ext>
            </a:extLst>
          </p:cNvPr>
          <p:cNvSpPr>
            <a:spLocks noGrp="1"/>
          </p:cNvSpPr>
          <p:nvPr>
            <p:ph idx="1"/>
          </p:nvPr>
        </p:nvSpPr>
        <p:spPr/>
        <p:txBody>
          <a:bodyPr/>
          <a:lstStyle/>
          <a:p>
            <a:pPr>
              <a:spcBef>
                <a:spcPts val="600"/>
              </a:spcBef>
            </a:pPr>
            <a:r>
              <a:rPr lang="de-DE" sz="1200" b="1" dirty="0"/>
              <a:t>Ziel: </a:t>
            </a:r>
            <a:r>
              <a:rPr lang="de-DE" sz="1200" dirty="0"/>
              <a:t>Durch die Rahmung der Gestaltungskriterien die Auswahl von Lernvideos systematisieren und gezielt auf das eigene Unterrichtsinteresse hin reflektieren.</a:t>
            </a:r>
          </a:p>
          <a:p>
            <a:pPr>
              <a:lnSpc>
                <a:spcPct val="100000"/>
              </a:lnSpc>
              <a:spcBef>
                <a:spcPts val="600"/>
              </a:spcBef>
            </a:pPr>
            <a:r>
              <a:rPr lang="de-DE" sz="1200" b="1" dirty="0"/>
              <a:t>Hinweise zur Durchführung:  </a:t>
            </a:r>
          </a:p>
          <a:p>
            <a:pPr>
              <a:spcBef>
                <a:spcPts val="600"/>
              </a:spcBef>
            </a:pPr>
            <a:r>
              <a:rPr lang="de-DE" sz="1200" dirty="0"/>
              <a:t>Nachdem sich einzeln oder in Kleingruppen mit möglichen Themen für den eigenen Unterricht auseinandergesetzt wurde, kann auf verschiedenen Plattformen nach Lernvideos gesucht werden. Bei der Auswahl sollte auf die zuvor besprochenen Kriterien und eine unterrichtliche Rahmung eingegangen werden. Bei der Auswahl besteht natürlich immer auch die Möglichkeit, dass eher ungeeignete Videos gefunden und besprochen werden. Diese sollen natürlich ebenfalls entlang der Kriterien bewertet werden. Häufig ergibt sich daraus auch die Möglichkeit zu überlegen, welche Veränderungen sinnvoll wären, damit das Video für den eigenen Unterricht einsetzbar wäre.</a:t>
            </a:r>
          </a:p>
        </p:txBody>
      </p:sp>
    </p:spTree>
    <p:extLst>
      <p:ext uri="{BB962C8B-B14F-4D97-AF65-F5344CB8AC3E}">
        <p14:creationId xmlns:p14="http://schemas.microsoft.com/office/powerpoint/2010/main" val="1351053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CA1D61ED-868E-74FF-F90B-C626793C2B94}"/>
              </a:ext>
            </a:extLst>
          </p:cNvPr>
          <p:cNvSpPr>
            <a:spLocks noGrp="1"/>
          </p:cNvSpPr>
          <p:nvPr>
            <p:ph type="title"/>
          </p:nvPr>
        </p:nvSpPr>
        <p:spPr>
          <a:xfrm>
            <a:off x="1096423" y="382774"/>
            <a:ext cx="7770486" cy="603704"/>
          </a:xfrm>
        </p:spPr>
        <p:txBody>
          <a:bodyPr>
            <a:normAutofit fontScale="90000"/>
          </a:bodyPr>
          <a:lstStyle/>
          <a:p>
            <a:r>
              <a:rPr lang="de-DE" dirty="0"/>
              <a:t>Lernvideos für den eigenen Unterricht auswählen</a:t>
            </a:r>
          </a:p>
        </p:txBody>
      </p:sp>
      <p:sp>
        <p:nvSpPr>
          <p:cNvPr id="10" name="Textplatzhalter 9">
            <a:extLst>
              <a:ext uri="{FF2B5EF4-FFF2-40B4-BE49-F238E27FC236}">
                <a16:creationId xmlns:a16="http://schemas.microsoft.com/office/drawing/2014/main" id="{786A8785-5399-C304-6CA2-EE2E045F721F}"/>
              </a:ext>
            </a:extLst>
          </p:cNvPr>
          <p:cNvSpPr>
            <a:spLocks noGrp="1"/>
          </p:cNvSpPr>
          <p:nvPr>
            <p:ph type="body" sz="quarter" idx="13"/>
          </p:nvPr>
        </p:nvSpPr>
        <p:spPr>
          <a:xfrm>
            <a:off x="1096423" y="4134423"/>
            <a:ext cx="6542049" cy="2033015"/>
          </a:xfrm>
        </p:spPr>
        <p:txBody>
          <a:bodyPr>
            <a:normAutofit/>
          </a:bodyPr>
          <a:lstStyle/>
          <a:p>
            <a:pPr>
              <a:lnSpc>
                <a:spcPct val="170000"/>
              </a:lnSpc>
              <a:defRPr/>
            </a:pPr>
            <a:r>
              <a:rPr lang="de-DE" dirty="0">
                <a:ea typeface="Open Sans" panose="020B0606030504020204" pitchFamily="34" charset="0"/>
              </a:rPr>
              <a:t>Halten Sie das Thema fest. Notieren Sie dazu Ihren Namen.</a:t>
            </a:r>
          </a:p>
          <a:p>
            <a:pPr>
              <a:lnSpc>
                <a:spcPct val="170000"/>
              </a:lnSpc>
              <a:defRPr/>
            </a:pPr>
            <a:r>
              <a:rPr lang="de-DE" dirty="0">
                <a:ea typeface="Open Sans" panose="020B0606030504020204" pitchFamily="34" charset="0"/>
              </a:rPr>
              <a:t>Finden Sie sich in thematischen Kleingruppen zur Auswahl von Lernvideos zusammen.</a:t>
            </a:r>
          </a:p>
        </p:txBody>
      </p:sp>
      <p:sp>
        <p:nvSpPr>
          <p:cNvPr id="4" name="Inhaltsplatzhalter 3">
            <a:extLst>
              <a:ext uri="{FF2B5EF4-FFF2-40B4-BE49-F238E27FC236}">
                <a16:creationId xmlns:a16="http://schemas.microsoft.com/office/drawing/2014/main" id="{4891E3C0-1FCD-96A0-ED8B-C1FB4A9A4BF2}"/>
              </a:ext>
            </a:extLst>
          </p:cNvPr>
          <p:cNvSpPr>
            <a:spLocks noGrp="1"/>
          </p:cNvSpPr>
          <p:nvPr>
            <p:ph type="body" sz="quarter" idx="14"/>
          </p:nvPr>
        </p:nvSpPr>
        <p:spPr>
          <a:xfrm>
            <a:off x="1763316" y="1660386"/>
            <a:ext cx="5548469" cy="2288679"/>
          </a:xfrm>
        </p:spPr>
        <p:txBody>
          <a:bodyPr>
            <a:normAutofit/>
          </a:bodyPr>
          <a:lstStyle/>
          <a:p>
            <a:pPr lvl="0">
              <a:lnSpc>
                <a:spcPct val="170000"/>
              </a:lnSpc>
              <a:defRPr/>
            </a:pPr>
            <a:r>
              <a:rPr lang="de-DE" dirty="0">
                <a:ea typeface="Open Sans" panose="020B0606030504020204" pitchFamily="34" charset="0"/>
              </a:rPr>
              <a:t>Überlegen Sie sich zu welchem Thema Sie Lernvideos in Ihrem Unterricht einsetzen würden.</a:t>
            </a:r>
          </a:p>
        </p:txBody>
      </p:sp>
      <p:sp>
        <p:nvSpPr>
          <p:cNvPr id="5" name="Datumsplatzhalter 4">
            <a:extLst>
              <a:ext uri="{FF2B5EF4-FFF2-40B4-BE49-F238E27FC236}">
                <a16:creationId xmlns:a16="http://schemas.microsoft.com/office/drawing/2014/main" id="{5D3C5D03-CBEB-8513-51E1-57F78D6A91F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9781323-36B6-EDBC-91AC-BAF0E655B5F5}"/>
              </a:ext>
            </a:extLst>
          </p:cNvPr>
          <p:cNvSpPr>
            <a:spLocks noGrp="1"/>
          </p:cNvSpPr>
          <p:nvPr>
            <p:ph type="sldNum" sz="quarter" idx="12"/>
          </p:nvPr>
        </p:nvSpPr>
        <p:spPr/>
        <p:txBody>
          <a:bodyPr/>
          <a:lstStyle/>
          <a:p>
            <a:fld id="{C3752B7C-18A9-864D-BBCB-54A9F41B5594}" type="slidenum">
              <a:rPr lang="de-DE" smtClean="0"/>
              <a:pPr/>
              <a:t>48</a:t>
            </a:fld>
            <a:endParaRPr lang="de-DE" dirty="0"/>
          </a:p>
        </p:txBody>
      </p:sp>
    </p:spTree>
    <p:extLst>
      <p:ext uri="{BB962C8B-B14F-4D97-AF65-F5344CB8AC3E}">
        <p14:creationId xmlns:p14="http://schemas.microsoft.com/office/powerpoint/2010/main" val="2695288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78DC2F78-5463-E961-A50A-724633540168}"/>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BA8A49D-98A6-4C23-74B5-2E3172D8B3B7}"/>
              </a:ext>
            </a:extLst>
          </p:cNvPr>
          <p:cNvSpPr>
            <a:spLocks noGrp="1"/>
          </p:cNvSpPr>
          <p:nvPr>
            <p:ph type="sldNum" sz="quarter" idx="12"/>
          </p:nvPr>
        </p:nvSpPr>
        <p:spPr/>
        <p:txBody>
          <a:bodyPr/>
          <a:lstStyle/>
          <a:p>
            <a:fld id="{C3752B7C-18A9-864D-BBCB-54A9F41B5594}" type="slidenum">
              <a:rPr lang="de-DE" smtClean="0"/>
              <a:pPr/>
              <a:t>49</a:t>
            </a:fld>
            <a:endParaRPr lang="de-DE" dirty="0"/>
          </a:p>
        </p:txBody>
      </p:sp>
      <p:sp>
        <p:nvSpPr>
          <p:cNvPr id="10" name="Textplatzhalter 9">
            <a:extLst>
              <a:ext uri="{FF2B5EF4-FFF2-40B4-BE49-F238E27FC236}">
                <a16:creationId xmlns:a16="http://schemas.microsoft.com/office/drawing/2014/main" id="{6FB7EAF5-BD03-CAF0-E4C2-2302719FB68C}"/>
              </a:ext>
            </a:extLst>
          </p:cNvPr>
          <p:cNvSpPr>
            <a:spLocks noGrp="1"/>
          </p:cNvSpPr>
          <p:nvPr>
            <p:ph type="body" sz="quarter" idx="13"/>
          </p:nvPr>
        </p:nvSpPr>
        <p:spPr>
          <a:xfrm>
            <a:off x="1096424" y="4134419"/>
            <a:ext cx="6618662" cy="2033019"/>
          </a:xfrm>
        </p:spPr>
        <p:txBody>
          <a:bodyPr/>
          <a:lstStyle/>
          <a:p>
            <a:pPr marL="457200" lvl="0" indent="-457200">
              <a:lnSpc>
                <a:spcPct val="100000"/>
              </a:lnSpc>
              <a:spcBef>
                <a:spcPts val="0"/>
              </a:spcBef>
              <a:buFont typeface="+mj-lt"/>
              <a:buAutoNum type="arabicPeriod"/>
              <a:defRPr/>
            </a:pPr>
            <a:r>
              <a:rPr lang="de-DE" dirty="0"/>
              <a:t>Wählen Sie geeignete Lernvideos aus. Berücksichtigen Sie dabei die Gestaltungskriterien.</a:t>
            </a:r>
          </a:p>
          <a:p>
            <a:pPr marL="457200" lvl="0" indent="-457200">
              <a:lnSpc>
                <a:spcPct val="100000"/>
              </a:lnSpc>
              <a:spcBef>
                <a:spcPts val="0"/>
              </a:spcBef>
              <a:buFont typeface="+mj-lt"/>
              <a:buAutoNum type="arabicPeriod"/>
              <a:defRPr/>
            </a:pPr>
            <a:r>
              <a:rPr lang="de-DE" dirty="0"/>
              <a:t>Überlegen Sie wie die Videos in Ihren Unterricht eingebettet werden können.</a:t>
            </a:r>
          </a:p>
          <a:p>
            <a:pPr marL="457200" lvl="0" indent="-457200">
              <a:lnSpc>
                <a:spcPct val="100000"/>
              </a:lnSpc>
              <a:spcBef>
                <a:spcPts val="0"/>
              </a:spcBef>
              <a:buFont typeface="+mj-lt"/>
              <a:buAutoNum type="arabicPeriod"/>
              <a:defRPr/>
            </a:pPr>
            <a:r>
              <a:rPr lang="de-DE" dirty="0"/>
              <a:t>Nutzen Sie als Orientierung die Checkliste.</a:t>
            </a:r>
          </a:p>
        </p:txBody>
      </p:sp>
      <p:sp>
        <p:nvSpPr>
          <p:cNvPr id="4" name="Textplatzhalter 3">
            <a:extLst>
              <a:ext uri="{FF2B5EF4-FFF2-40B4-BE49-F238E27FC236}">
                <a16:creationId xmlns:a16="http://schemas.microsoft.com/office/drawing/2014/main" id="{C80600A2-CB01-7C57-088C-80EFA26AE562}"/>
              </a:ext>
            </a:extLst>
          </p:cNvPr>
          <p:cNvSpPr>
            <a:spLocks noGrp="1"/>
          </p:cNvSpPr>
          <p:nvPr>
            <p:ph type="body" sz="quarter" idx="14"/>
          </p:nvPr>
        </p:nvSpPr>
        <p:spPr>
          <a:xfrm>
            <a:off x="1763316" y="1660386"/>
            <a:ext cx="5951769" cy="2225815"/>
          </a:xfrm>
        </p:spPr>
        <p:txBody>
          <a:bodyPr>
            <a:normAutofit/>
          </a:bodyPr>
          <a:lstStyle/>
          <a:p>
            <a:r>
              <a:rPr lang="de-DE" sz="2400" dirty="0"/>
              <a:t>Beginnen Sie mit der Sichtung von Lernvideos, die zu Ihrem Thema passen.</a:t>
            </a:r>
          </a:p>
        </p:txBody>
      </p:sp>
      <p:sp>
        <p:nvSpPr>
          <p:cNvPr id="9" name="Titel 8">
            <a:extLst>
              <a:ext uri="{FF2B5EF4-FFF2-40B4-BE49-F238E27FC236}">
                <a16:creationId xmlns:a16="http://schemas.microsoft.com/office/drawing/2014/main" id="{FD07E187-E72F-3720-2718-543B7880811B}"/>
              </a:ext>
            </a:extLst>
          </p:cNvPr>
          <p:cNvSpPr>
            <a:spLocks noGrp="1"/>
          </p:cNvSpPr>
          <p:nvPr>
            <p:ph type="title"/>
          </p:nvPr>
        </p:nvSpPr>
        <p:spPr>
          <a:xfrm>
            <a:off x="1096423" y="382774"/>
            <a:ext cx="7951324" cy="603704"/>
          </a:xfrm>
        </p:spPr>
        <p:txBody>
          <a:bodyPr>
            <a:normAutofit fontScale="90000"/>
          </a:bodyPr>
          <a:lstStyle/>
          <a:p>
            <a:r>
              <a:rPr lang="de-DE" dirty="0"/>
              <a:t>Lernvideos für den eigenen Unterricht auswählen</a:t>
            </a:r>
          </a:p>
        </p:txBody>
      </p:sp>
    </p:spTree>
    <p:extLst>
      <p:ext uri="{BB962C8B-B14F-4D97-AF65-F5344CB8AC3E}">
        <p14:creationId xmlns:p14="http://schemas.microsoft.com/office/powerpoint/2010/main" val="2591787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874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7</a:t>
            </a:fld>
            <a:endParaRPr lang="de-DE" dirty="0"/>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dirty="0"/>
              <a:t>GRUNIDEE DES MODULS</a:t>
            </a:r>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423" y="1639658"/>
            <a:ext cx="7569595" cy="4527819"/>
          </a:xfrm>
        </p:spPr>
        <p:txBody>
          <a:bodyPr/>
          <a:lstStyle/>
          <a:p>
            <a:pPr marL="0" indent="0">
              <a:buNone/>
            </a:pPr>
            <a:r>
              <a:rPr lang="de-DE" altLang="de-DE" sz="1400" dirty="0">
                <a:ea typeface="ＭＳ Ｐゴシック" panose="020B0600070205080204" pitchFamily="34" charset="-128"/>
              </a:rPr>
              <a:t>In diesem Modul wird ein Überblick zu Einsatzmöglichkeiten, zur kriteriengeleiteten Auswahl und zur eigenen Erstellung von Lernvideos im Mathematikunterricht der Primarstufe gegeben. Insbesondere sollen Mathematik-Lehrkräfte und Förderkräfte der Jahrgangsstufen 1 bis 4 für einen sinnvollen Einsatz von Lernvideos im Mathematikunterricht der Primarstufe sensibilisiert werden, indem sie fach- und mediendidaktische Potentiale von Lernvideos und verschiedene Typen von Lernvideos für unterschiedliche unterrichtliche Einsatzzwecke kennen lernen.</a:t>
            </a:r>
          </a:p>
          <a:p>
            <a:pPr marL="0" indent="0">
              <a:buNone/>
            </a:pPr>
            <a:r>
              <a:rPr lang="de-DE" sz="1400" dirty="0">
                <a:ea typeface="ＭＳ Ｐゴシック" panose="020B0600070205080204" pitchFamily="34" charset="-128"/>
              </a:rPr>
              <a:t>Darüber hinaus können sie Lernvideos für ihre unterrichtlichen Aktivitäten kriteriengeleitet auswählen sowie für ihre unterrichtlichen Zwecke adaptieren, selbst erstellen und gestalten.</a:t>
            </a:r>
            <a:endParaRPr lang="de-DE" altLang="de-DE" sz="1400" dirty="0">
              <a:ea typeface="ＭＳ Ｐゴシック" panose="020B0600070205080204" pitchFamily="34" charset="-128"/>
            </a:endParaRPr>
          </a:p>
        </p:txBody>
      </p:sp>
    </p:spTree>
    <p:extLst>
      <p:ext uri="{BB962C8B-B14F-4D97-AF65-F5344CB8AC3E}">
        <p14:creationId xmlns:p14="http://schemas.microsoft.com/office/powerpoint/2010/main" val="2764909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631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59CE2-2F1C-44FA-9B37-49C22B4F8920}"/>
              </a:ext>
            </a:extLst>
          </p:cNvPr>
          <p:cNvSpPr>
            <a:spLocks noGrp="1"/>
          </p:cNvSpPr>
          <p:nvPr>
            <p:ph type="title"/>
          </p:nvPr>
        </p:nvSpPr>
        <p:spPr/>
        <p:txBody>
          <a:bodyPr/>
          <a:lstStyle/>
          <a:p>
            <a:r>
              <a:rPr lang="de-DE" dirty="0"/>
              <a:t>Literaturverzeichnis</a:t>
            </a:r>
          </a:p>
        </p:txBody>
      </p:sp>
      <p:sp>
        <p:nvSpPr>
          <p:cNvPr id="4" name="Inhaltsplatzhalter 3">
            <a:extLst>
              <a:ext uri="{FF2B5EF4-FFF2-40B4-BE49-F238E27FC236}">
                <a16:creationId xmlns:a16="http://schemas.microsoft.com/office/drawing/2014/main" id="{CC706F9E-1D43-48AB-B627-FD2FDF93E3E8}"/>
              </a:ext>
            </a:extLst>
          </p:cNvPr>
          <p:cNvSpPr>
            <a:spLocks noGrp="1"/>
          </p:cNvSpPr>
          <p:nvPr>
            <p:ph idx="1"/>
          </p:nvPr>
        </p:nvSpPr>
        <p:spPr>
          <a:xfrm>
            <a:off x="357809" y="1219200"/>
            <a:ext cx="8666921" cy="4948277"/>
          </a:xfrm>
        </p:spPr>
        <p:txBody>
          <a:bodyPr/>
          <a:lstStyle/>
          <a:p>
            <a:pPr marL="171450" indent="-171450">
              <a:lnSpc>
                <a:spcPct val="87000"/>
              </a:lnSpc>
              <a:spcBef>
                <a:spcPts val="300"/>
              </a:spcBef>
              <a:spcAft>
                <a:spcPts val="300"/>
              </a:spcAft>
              <a:buFont typeface="Arial" panose="020B0604020202020204" pitchFamily="34" charset="0"/>
              <a:buChar char="•"/>
            </a:pPr>
            <a:r>
              <a:rPr lang="de-DE" sz="1300" dirty="0">
                <a:effectLst/>
                <a:ea typeface="Times New Roman" panose="02020603050405020304" pitchFamily="18" charset="0"/>
              </a:rPr>
              <a:t>Arnold, S. &amp; Zech, J. (2019). </a:t>
            </a:r>
            <a:r>
              <a:rPr lang="de-DE" sz="1300" i="1" dirty="0">
                <a:effectLst/>
                <a:ea typeface="Times New Roman" panose="02020603050405020304" pitchFamily="18" charset="0"/>
              </a:rPr>
              <a:t>Kleine Didaktik des Erklärvideos. Erklärvideos für und mit Lerngruppen erstellen und nutzen</a:t>
            </a:r>
            <a:r>
              <a:rPr lang="de-DE" sz="1300" dirty="0">
                <a:effectLst/>
                <a:ea typeface="Times New Roman" panose="02020603050405020304" pitchFamily="18" charset="0"/>
              </a:rPr>
              <a:t>. </a:t>
            </a:r>
            <a:r>
              <a:rPr lang="en-US" sz="1300" dirty="0">
                <a:effectLst/>
                <a:ea typeface="Times New Roman" panose="02020603050405020304" pitchFamily="18" charset="0"/>
              </a:rPr>
              <a:t>Braunschweig: Westermann.</a:t>
            </a:r>
            <a:endParaRPr lang="de-DE" sz="1300" kern="100" dirty="0">
              <a:effectLst/>
              <a:highlight>
                <a:srgbClr val="FFFF00"/>
              </a:highlight>
              <a:ea typeface="Calibri" panose="020F0502020204030204" pitchFamily="34" charset="0"/>
            </a:endParaRPr>
          </a:p>
          <a:p>
            <a:pPr marL="171450" indent="-171450">
              <a:lnSpc>
                <a:spcPct val="87000"/>
              </a:lnSpc>
              <a:spcBef>
                <a:spcPts val="300"/>
              </a:spcBef>
              <a:spcAft>
                <a:spcPts val="300"/>
              </a:spcAft>
              <a:buFont typeface="Arial" panose="020B0604020202020204" pitchFamily="34" charset="0"/>
              <a:buChar char="•"/>
            </a:pPr>
            <a:r>
              <a:rPr lang="de-DE" sz="1300" dirty="0">
                <a:effectLst/>
                <a:ea typeface="Times New Roman" panose="02020603050405020304" pitchFamily="18" charset="0"/>
              </a:rPr>
              <a:t>Falke, T. (2009). Audiovisuelle Medien in E-Learning-Szenarien. Formen der Implementierung audiovisueller Medien in E-Learning-Szenarien in der Hochschule – Forschungsstand und Ausblick. In N. </a:t>
            </a:r>
            <a:r>
              <a:rPr lang="de-DE" sz="1300" dirty="0" err="1">
                <a:effectLst/>
                <a:ea typeface="Times New Roman" panose="02020603050405020304" pitchFamily="18" charset="0"/>
              </a:rPr>
              <a:t>Apostolopoulos</a:t>
            </a:r>
            <a:r>
              <a:rPr lang="de-DE" sz="1300" dirty="0">
                <a:effectLst/>
                <a:ea typeface="Times New Roman" panose="02020603050405020304" pitchFamily="18" charset="0"/>
              </a:rPr>
              <a:t>, H. Hoffmann, V. </a:t>
            </a:r>
            <a:r>
              <a:rPr lang="de-DE" sz="1300" dirty="0" err="1">
                <a:effectLst/>
                <a:ea typeface="Times New Roman" panose="02020603050405020304" pitchFamily="18" charset="0"/>
              </a:rPr>
              <a:t>Mansmann</a:t>
            </a:r>
            <a:r>
              <a:rPr lang="de-DE" sz="1300" dirty="0">
                <a:effectLst/>
                <a:ea typeface="Times New Roman" panose="02020603050405020304" pitchFamily="18" charset="0"/>
              </a:rPr>
              <a:t> &amp; A. Schwill (Hrsg.), </a:t>
            </a:r>
            <a:r>
              <a:rPr lang="de-DE" sz="1300" i="1" dirty="0">
                <a:effectLst/>
                <a:ea typeface="Times New Roman" panose="02020603050405020304" pitchFamily="18" charset="0"/>
              </a:rPr>
              <a:t>E-Learning 2009. Lernen im digitalen Zeitalter </a:t>
            </a:r>
            <a:r>
              <a:rPr lang="de-DE" sz="1300" dirty="0">
                <a:effectLst/>
                <a:ea typeface="Times New Roman" panose="02020603050405020304" pitchFamily="18" charset="0"/>
              </a:rPr>
              <a:t>(Medien in der Wissenschaft, Bd. 51, S. 223–234). Münster: Waxmann.</a:t>
            </a:r>
            <a:endParaRPr lang="de-DE" sz="1300" kern="100" dirty="0">
              <a:highlight>
                <a:srgbClr val="FFFF00"/>
              </a:highlight>
              <a:ea typeface="Calibri" panose="020F0502020204030204" pitchFamily="34" charset="0"/>
            </a:endParaRPr>
          </a:p>
          <a:p>
            <a:pPr marL="171450" indent="-171450">
              <a:lnSpc>
                <a:spcPct val="87000"/>
              </a:lnSpc>
              <a:spcBef>
                <a:spcPts val="300"/>
              </a:spcBef>
              <a:spcAft>
                <a:spcPts val="300"/>
              </a:spcAft>
              <a:buFont typeface="Arial" panose="020B0604020202020204" pitchFamily="34" charset="0"/>
              <a:buChar char="•"/>
            </a:pPr>
            <a:r>
              <a:rPr lang="de-DE" sz="1300" kern="100" dirty="0">
                <a:ea typeface="Calibri" panose="020F0502020204030204" pitchFamily="34" charset="0"/>
              </a:rPr>
              <a:t>Frischemeier, D., Maske-Loock, M. &amp; Müller-Späth, J. (2022). Einsatz von Erklärvideos im Mathematikunterricht der Grundschule. Ein möglicher Zugang mit digitalen Pinnwänden. In B. Brandt, L. </a:t>
            </a:r>
            <a:r>
              <a:rPr lang="de-DE" sz="1300" kern="100" dirty="0" err="1">
                <a:ea typeface="Calibri" panose="020F0502020204030204" pitchFamily="34" charset="0"/>
              </a:rPr>
              <a:t>Bröll</a:t>
            </a:r>
            <a:r>
              <a:rPr lang="de-DE" sz="1300" kern="100" dirty="0">
                <a:ea typeface="Calibri" panose="020F0502020204030204" pitchFamily="34" charset="0"/>
              </a:rPr>
              <a:t> &amp; H. Dausend (Hrsg.). </a:t>
            </a:r>
            <a:r>
              <a:rPr lang="de-DE" sz="1300" i="1" kern="100" dirty="0">
                <a:ea typeface="Calibri" panose="020F0502020204030204" pitchFamily="34" charset="0"/>
              </a:rPr>
              <a:t>Digitales Lernen in der Grundschule</a:t>
            </a:r>
            <a:r>
              <a:rPr lang="de-DE" sz="1300" kern="100" dirty="0">
                <a:ea typeface="Calibri" panose="020F0502020204030204" pitchFamily="34" charset="0"/>
              </a:rPr>
              <a:t> </a:t>
            </a:r>
            <a:r>
              <a:rPr lang="de-DE" sz="1300" i="1" kern="100" dirty="0">
                <a:ea typeface="Calibri" panose="020F0502020204030204" pitchFamily="34" charset="0"/>
              </a:rPr>
              <a:t>III. Fachdidaktiken in der Diskussion. </a:t>
            </a:r>
            <a:r>
              <a:rPr lang="de-DE" sz="1300" kern="100" dirty="0">
                <a:ea typeface="Calibri" panose="020F0502020204030204" pitchFamily="34" charset="0"/>
              </a:rPr>
              <a:t>Münster: Waxmann, S. 154-169.</a:t>
            </a:r>
          </a:p>
          <a:p>
            <a:pPr marL="171450" indent="-171450">
              <a:lnSpc>
                <a:spcPct val="87000"/>
              </a:lnSpc>
              <a:spcBef>
                <a:spcPts val="300"/>
              </a:spcBef>
              <a:spcAft>
                <a:spcPts val="300"/>
              </a:spcAft>
              <a:buFont typeface="Arial" panose="020B0604020202020204" pitchFamily="34" charset="0"/>
              <a:buChar char="•"/>
            </a:pPr>
            <a:r>
              <a:rPr lang="de-DE" sz="1300" dirty="0">
                <a:effectLst/>
                <a:ea typeface="Times New Roman" panose="02020603050405020304" pitchFamily="18" charset="0"/>
              </a:rPr>
              <a:t>Knaus, T. &amp; Valentin, K. (2016). Video-Tutorials in der Hochschullehre - Hürden, Widerstände und Potentiale. In T. Knaus &amp; O. Engel (Hrsg.), </a:t>
            </a:r>
            <a:r>
              <a:rPr lang="de-DE" sz="1300" i="1" dirty="0" err="1">
                <a:effectLst/>
                <a:ea typeface="Times New Roman" panose="02020603050405020304" pitchFamily="18" charset="0"/>
              </a:rPr>
              <a:t>Wi</a:t>
            </a:r>
            <a:r>
              <a:rPr lang="de-DE" sz="1300" i="1" dirty="0">
                <a:effectLst/>
                <a:ea typeface="Times New Roman" panose="02020603050405020304" pitchFamily="18" charset="0"/>
              </a:rPr>
              <a:t>(</a:t>
            </a:r>
            <a:r>
              <a:rPr lang="de-DE" sz="1300" i="1" dirty="0" err="1">
                <a:effectLst/>
                <a:ea typeface="Times New Roman" panose="02020603050405020304" pitchFamily="18" charset="0"/>
              </a:rPr>
              <a:t>e</a:t>
            </a:r>
            <a:r>
              <a:rPr lang="de-DE" sz="1300" i="1" dirty="0">
                <a:effectLst/>
                <a:ea typeface="Times New Roman" panose="02020603050405020304" pitchFamily="18" charset="0"/>
              </a:rPr>
              <a:t>)</a:t>
            </a:r>
            <a:r>
              <a:rPr lang="de-DE" sz="1300" i="1" dirty="0" err="1">
                <a:effectLst/>
                <a:ea typeface="Times New Roman" panose="02020603050405020304" pitchFamily="18" charset="0"/>
              </a:rPr>
              <a:t>derstände</a:t>
            </a:r>
            <a:r>
              <a:rPr lang="de-DE" sz="1300" i="1" dirty="0">
                <a:effectLst/>
                <a:ea typeface="Times New Roman" panose="02020603050405020304" pitchFamily="18" charset="0"/>
              </a:rPr>
              <a:t>. Digitaler Wandel in Bildungseinrichtungen </a:t>
            </a:r>
            <a:r>
              <a:rPr lang="de-DE" sz="1300" dirty="0">
                <a:effectLst/>
                <a:ea typeface="Times New Roman" panose="02020603050405020304" pitchFamily="18" charset="0"/>
              </a:rPr>
              <a:t>(</a:t>
            </a:r>
            <a:r>
              <a:rPr lang="de-DE" sz="1300" dirty="0" err="1">
                <a:effectLst/>
                <a:ea typeface="Times New Roman" panose="02020603050405020304" pitchFamily="18" charset="0"/>
              </a:rPr>
              <a:t>fraMediale</a:t>
            </a:r>
            <a:r>
              <a:rPr lang="de-DE" sz="1300" dirty="0">
                <a:effectLst/>
                <a:ea typeface="Times New Roman" panose="02020603050405020304" pitchFamily="18" charset="0"/>
              </a:rPr>
              <a:t>, Band 5, S. 151–181). München: </a:t>
            </a:r>
            <a:r>
              <a:rPr lang="de-DE" sz="1300" dirty="0" err="1">
                <a:effectLst/>
                <a:ea typeface="Times New Roman" panose="02020603050405020304" pitchFamily="18" charset="0"/>
              </a:rPr>
              <a:t>kopaed</a:t>
            </a:r>
            <a:r>
              <a:rPr lang="de-DE" sz="1300" dirty="0">
                <a:effectLst/>
                <a:ea typeface="Times New Roman" panose="02020603050405020304" pitchFamily="18" charset="0"/>
              </a:rPr>
              <a:t>.</a:t>
            </a:r>
            <a:endParaRPr lang="de-DE" sz="1300" kern="100" dirty="0">
              <a:ea typeface="Calibri" panose="020F0502020204030204" pitchFamily="34" charset="0"/>
            </a:endParaRPr>
          </a:p>
          <a:p>
            <a:pPr marL="171450" indent="-171450">
              <a:lnSpc>
                <a:spcPct val="87000"/>
              </a:lnSpc>
              <a:spcBef>
                <a:spcPts val="300"/>
              </a:spcBef>
              <a:spcAft>
                <a:spcPts val="300"/>
              </a:spcAft>
              <a:buFont typeface="Arial" panose="020B0604020202020204" pitchFamily="34" charset="0"/>
              <a:buChar char="•"/>
            </a:pPr>
            <a:r>
              <a:rPr lang="en-US" sz="1300" dirty="0" err="1">
                <a:effectLst/>
                <a:ea typeface="Times New Roman" panose="02020603050405020304" pitchFamily="18" charset="0"/>
              </a:rPr>
              <a:t>Kulgemeyer</a:t>
            </a:r>
            <a:r>
              <a:rPr lang="en-US" sz="1300" dirty="0">
                <a:effectLst/>
                <a:ea typeface="Times New Roman" panose="02020603050405020304" pitchFamily="18" charset="0"/>
              </a:rPr>
              <a:t>, C. (2018). </a:t>
            </a:r>
            <a:r>
              <a:rPr lang="de-DE" sz="1300" dirty="0">
                <a:effectLst/>
                <a:ea typeface="Times New Roman" panose="02020603050405020304" pitchFamily="18" charset="0"/>
              </a:rPr>
              <a:t>Wie gut erklären Erklärvideos? Ein Bewertungs-Leitfaden. </a:t>
            </a:r>
            <a:r>
              <a:rPr lang="de-DE" sz="1300" i="1" dirty="0">
                <a:effectLst/>
                <a:ea typeface="Times New Roman" panose="02020603050405020304" pitchFamily="18" charset="0"/>
              </a:rPr>
              <a:t>Computer + Unterricht</a:t>
            </a:r>
            <a:r>
              <a:rPr lang="de-DE" sz="1300" dirty="0">
                <a:effectLst/>
                <a:ea typeface="Times New Roman" panose="02020603050405020304" pitchFamily="18" charset="0"/>
              </a:rPr>
              <a:t>, </a:t>
            </a:r>
            <a:r>
              <a:rPr lang="de-DE" sz="1300" i="1" dirty="0">
                <a:effectLst/>
                <a:ea typeface="Times New Roman" panose="02020603050405020304" pitchFamily="18" charset="0"/>
              </a:rPr>
              <a:t>109</a:t>
            </a:r>
            <a:r>
              <a:rPr lang="de-DE" sz="1300" dirty="0">
                <a:effectLst/>
                <a:ea typeface="Times New Roman" panose="02020603050405020304" pitchFamily="18" charset="0"/>
              </a:rPr>
              <a:t>, 8–11.</a:t>
            </a:r>
          </a:p>
          <a:p>
            <a:pPr marL="171450" indent="-171450">
              <a:lnSpc>
                <a:spcPct val="87000"/>
              </a:lnSpc>
              <a:spcBef>
                <a:spcPts val="300"/>
              </a:spcBef>
              <a:spcAft>
                <a:spcPts val="300"/>
              </a:spcAft>
              <a:buFont typeface="Arial" panose="020B0604020202020204" pitchFamily="34" charset="0"/>
              <a:buChar char="•"/>
            </a:pPr>
            <a:r>
              <a:rPr lang="de-DE" sz="1300" i="0" u="none" strike="noStrike" dirty="0" err="1">
                <a:effectLst/>
              </a:rPr>
              <a:t>Kulgemeyer</a:t>
            </a:r>
            <a:r>
              <a:rPr lang="de-DE" sz="1300" i="0" u="none" strike="noStrike" dirty="0">
                <a:effectLst/>
              </a:rPr>
              <a:t>, C., </a:t>
            </a:r>
            <a:r>
              <a:rPr lang="de-DE" sz="1300" i="0" u="none" strike="noStrike" dirty="0" err="1">
                <a:effectLst/>
              </a:rPr>
              <a:t>Sterzinga</a:t>
            </a:r>
            <a:r>
              <a:rPr lang="de-DE" sz="1300" i="0" u="none" strike="noStrike" dirty="0">
                <a:effectLst/>
              </a:rPr>
              <a:t>, F. &amp; </a:t>
            </a:r>
            <a:r>
              <a:rPr lang="de-DE" sz="1300" i="0" u="none" strike="noStrike" dirty="0" err="1">
                <a:effectLst/>
              </a:rPr>
              <a:t>Hörnlein</a:t>
            </a:r>
            <a:r>
              <a:rPr lang="de-DE" sz="1300" i="0" u="none" strike="noStrike" dirty="0">
                <a:effectLst/>
              </a:rPr>
              <a:t>, M. (2023). Von der "</a:t>
            </a:r>
            <a:r>
              <a:rPr lang="de-DE" sz="1300" i="0" u="none" strike="noStrike" dirty="0" err="1">
                <a:effectLst/>
              </a:rPr>
              <a:t>Shallowing</a:t>
            </a:r>
            <a:r>
              <a:rPr lang="de-DE" sz="1300" i="0" u="none" strike="noStrike" dirty="0">
                <a:effectLst/>
              </a:rPr>
              <a:t> Hypothese" zur </a:t>
            </a:r>
            <a:r>
              <a:rPr lang="de-DE" sz="1300" i="0" u="none" strike="noStrike" dirty="0" err="1">
                <a:effectLst/>
              </a:rPr>
              <a:t>llusion</a:t>
            </a:r>
            <a:r>
              <a:rPr lang="de-DE" sz="1300" i="0" u="none" strike="noStrike" dirty="0">
                <a:effectLst/>
              </a:rPr>
              <a:t> </a:t>
            </a:r>
            <a:r>
              <a:rPr lang="de-DE" sz="1300" i="0" u="none" strike="noStrike" dirty="0" err="1">
                <a:effectLst/>
              </a:rPr>
              <a:t>of</a:t>
            </a:r>
            <a:r>
              <a:rPr lang="de-DE" sz="1300" i="0" u="none" strike="noStrike" dirty="0">
                <a:effectLst/>
              </a:rPr>
              <a:t> Understanding" - wie wirken Erklärvideos und Lehrbuchtexte auf Wissen und </a:t>
            </a:r>
            <a:r>
              <a:rPr lang="de-DE" sz="1300" i="0" u="none" strike="noStrike" dirty="0" err="1">
                <a:effectLst/>
              </a:rPr>
              <a:t>Verstehensillusion</a:t>
            </a:r>
            <a:r>
              <a:rPr lang="de-DE" sz="1300" i="0" u="none" strike="noStrike" dirty="0">
                <a:effectLst/>
              </a:rPr>
              <a:t>?. In H. v. </a:t>
            </a:r>
            <a:r>
              <a:rPr lang="de-DE" sz="1300" i="0" u="none" strike="noStrike" dirty="0" err="1">
                <a:effectLst/>
              </a:rPr>
              <a:t>Vorst</a:t>
            </a:r>
            <a:r>
              <a:rPr lang="de-DE" sz="1300" i="0" u="none" strike="noStrike" dirty="0">
                <a:effectLst/>
              </a:rPr>
              <a:t>: </a:t>
            </a:r>
            <a:r>
              <a:rPr lang="de-DE" sz="1300" i="1" u="none" strike="noStrike" dirty="0">
                <a:effectLst/>
              </a:rPr>
              <a:t>Lernen, Lehren und Forschen in einer digital geprägten Welt.</a:t>
            </a:r>
            <a:r>
              <a:rPr lang="de-DE" sz="1300" i="0" u="none" strike="noStrike" dirty="0">
                <a:effectLst/>
              </a:rPr>
              <a:t> GDCP Jahrestagung 2022 (S. 382–385).</a:t>
            </a:r>
            <a:endParaRPr lang="de-DE" sz="1300" dirty="0">
              <a:effectLst/>
              <a:ea typeface="Times New Roman" panose="02020603050405020304" pitchFamily="18" charset="0"/>
            </a:endParaRPr>
          </a:p>
          <a:p>
            <a:pPr marL="171450" indent="-171450">
              <a:lnSpc>
                <a:spcPct val="87000"/>
              </a:lnSpc>
              <a:spcBef>
                <a:spcPts val="300"/>
              </a:spcBef>
              <a:spcAft>
                <a:spcPts val="300"/>
              </a:spcAft>
              <a:buFont typeface="Arial" panose="020B0604020202020204" pitchFamily="34" charset="0"/>
              <a:buChar char="•"/>
            </a:pPr>
            <a:r>
              <a:rPr lang="de-DE" sz="1300" dirty="0" err="1">
                <a:ea typeface="Open Sans" panose="020B0606030504020204" pitchFamily="34" charset="0"/>
              </a:rPr>
              <a:t>Linneweber-Lammerskitten</a:t>
            </a:r>
            <a:r>
              <a:rPr lang="de-DE" sz="1300" dirty="0">
                <a:ea typeface="Open Sans" panose="020B0606030504020204" pitchFamily="34" charset="0"/>
              </a:rPr>
              <a:t>, H. (2011). </a:t>
            </a:r>
            <a:r>
              <a:rPr lang="de-DE" sz="1300" dirty="0" err="1">
                <a:ea typeface="Open Sans" panose="020B0606030504020204" pitchFamily="34" charset="0"/>
              </a:rPr>
              <a:t>VITALmaths</a:t>
            </a:r>
            <a:r>
              <a:rPr lang="de-DE" sz="1300" dirty="0">
                <a:ea typeface="Open Sans" panose="020B0606030504020204" pitchFamily="34" charset="0"/>
              </a:rPr>
              <a:t> - ein gemeinsames Forschungs- und Entwicklungsprojekt der Schweiz und Südafrika. In </a:t>
            </a:r>
            <a:r>
              <a:rPr lang="de-DE" sz="1300" i="1" dirty="0">
                <a:ea typeface="Open Sans" panose="020B0606030504020204" pitchFamily="34" charset="0"/>
              </a:rPr>
              <a:t>Beiträge zum Mathematikunterricht 2011</a:t>
            </a:r>
            <a:r>
              <a:rPr lang="de-DE" sz="1300" dirty="0">
                <a:ea typeface="Open Sans" panose="020B0606030504020204" pitchFamily="34" charset="0"/>
              </a:rPr>
              <a:t> (555-558). Münster: WTM-Verlag.</a:t>
            </a:r>
            <a:endParaRPr lang="de-DE" sz="1300" kern="100" dirty="0">
              <a:ea typeface="Calibri" panose="020F0502020204030204" pitchFamily="34" charset="0"/>
            </a:endParaRPr>
          </a:p>
          <a:p>
            <a:pPr marL="171450" indent="-171450">
              <a:lnSpc>
                <a:spcPct val="87000"/>
              </a:lnSpc>
              <a:spcBef>
                <a:spcPts val="300"/>
              </a:spcBef>
              <a:spcAft>
                <a:spcPts val="300"/>
              </a:spcAft>
              <a:buFont typeface="Arial" panose="020B0604020202020204" pitchFamily="34" charset="0"/>
              <a:buChar char="•"/>
            </a:pPr>
            <a:r>
              <a:rPr lang="de-DE" sz="1300" dirty="0">
                <a:ea typeface="Open Sans" panose="020B0606030504020204" pitchFamily="34" charset="0"/>
              </a:rPr>
              <a:t>Mayer, R. E. &amp; Moreno, R. (2003). </a:t>
            </a:r>
            <a:r>
              <a:rPr lang="de-DE" sz="1300" i="1" dirty="0">
                <a:ea typeface="Open Sans" panose="020B0606030504020204" pitchFamily="34" charset="0"/>
              </a:rPr>
              <a:t>Nine </a:t>
            </a:r>
            <a:r>
              <a:rPr lang="de-DE" sz="1300" i="1" dirty="0" err="1">
                <a:ea typeface="Open Sans" panose="020B0606030504020204" pitchFamily="34" charset="0"/>
              </a:rPr>
              <a:t>Ways</a:t>
            </a:r>
            <a:r>
              <a:rPr lang="de-DE" sz="1300" i="1" dirty="0">
                <a:ea typeface="Open Sans" panose="020B0606030504020204" pitchFamily="34" charset="0"/>
              </a:rPr>
              <a:t> </a:t>
            </a:r>
            <a:r>
              <a:rPr lang="de-DE" sz="1300" i="1" dirty="0" err="1">
                <a:ea typeface="Open Sans" panose="020B0606030504020204" pitchFamily="34" charset="0"/>
              </a:rPr>
              <a:t>to</a:t>
            </a:r>
            <a:r>
              <a:rPr lang="de-DE" sz="1300" i="1" dirty="0">
                <a:ea typeface="Open Sans" panose="020B0606030504020204" pitchFamily="34" charset="0"/>
              </a:rPr>
              <a:t> </a:t>
            </a:r>
            <a:r>
              <a:rPr lang="de-DE" sz="1300" i="1" dirty="0" err="1">
                <a:ea typeface="Open Sans" panose="020B0606030504020204" pitchFamily="34" charset="0"/>
              </a:rPr>
              <a:t>Reduce</a:t>
            </a:r>
            <a:r>
              <a:rPr lang="de-DE" sz="1300" i="1" dirty="0">
                <a:ea typeface="Open Sans" panose="020B0606030504020204" pitchFamily="34" charset="0"/>
              </a:rPr>
              <a:t> </a:t>
            </a:r>
            <a:r>
              <a:rPr lang="de-DE" sz="1300" i="1" dirty="0" err="1">
                <a:ea typeface="Open Sans" panose="020B0606030504020204" pitchFamily="34" charset="0"/>
              </a:rPr>
              <a:t>Cognitive</a:t>
            </a:r>
            <a:r>
              <a:rPr lang="de-DE" sz="1300" i="1" dirty="0">
                <a:ea typeface="Open Sans" panose="020B0606030504020204" pitchFamily="34" charset="0"/>
              </a:rPr>
              <a:t> Load in Multimedia Learning. </a:t>
            </a:r>
            <a:r>
              <a:rPr lang="de-DE" sz="1300" dirty="0">
                <a:ea typeface="Open Sans" panose="020B0606030504020204" pitchFamily="34" charset="0"/>
              </a:rPr>
              <a:t>Educational </a:t>
            </a:r>
            <a:r>
              <a:rPr lang="de-DE" sz="1300" dirty="0" err="1">
                <a:ea typeface="Open Sans" panose="020B0606030504020204" pitchFamily="34" charset="0"/>
              </a:rPr>
              <a:t>Psycologist</a:t>
            </a:r>
            <a:r>
              <a:rPr lang="de-DE" sz="1300" dirty="0">
                <a:ea typeface="Open Sans" panose="020B0606030504020204" pitchFamily="34" charset="0"/>
              </a:rPr>
              <a:t>, 38(1), 43-52.</a:t>
            </a:r>
            <a:endParaRPr lang="de-DE" sz="1300" kern="100" dirty="0">
              <a:ea typeface="Calibri" panose="020F0502020204030204" pitchFamily="34" charset="0"/>
            </a:endParaRPr>
          </a:p>
          <a:p>
            <a:pPr marL="171450" indent="-171450">
              <a:lnSpc>
                <a:spcPct val="87000"/>
              </a:lnSpc>
              <a:spcBef>
                <a:spcPts val="300"/>
              </a:spcBef>
              <a:spcAft>
                <a:spcPts val="300"/>
              </a:spcAft>
              <a:buFont typeface="Arial" panose="020B0604020202020204" pitchFamily="34" charset="0"/>
              <a:buChar char="•"/>
            </a:pPr>
            <a:r>
              <a:rPr lang="de-DE" sz="1300" kern="100" dirty="0">
                <a:effectLst/>
                <a:ea typeface="Calibri" panose="020F0502020204030204" pitchFamily="34" charset="0"/>
              </a:rPr>
              <a:t>Ministerium für Schule und Bildung des Landes NRW (2021). </a:t>
            </a:r>
            <a:r>
              <a:rPr lang="de-DE" sz="1300" i="1" kern="100" dirty="0">
                <a:effectLst/>
                <a:ea typeface="Calibri" panose="020F0502020204030204" pitchFamily="34" charset="0"/>
              </a:rPr>
              <a:t>Lehrpläne für die Primarstufe in Nordrhein-Westfalen</a:t>
            </a:r>
            <a:r>
              <a:rPr lang="de-DE" sz="1300" kern="100" dirty="0">
                <a:effectLst/>
                <a:ea typeface="Calibri" panose="020F0502020204030204" pitchFamily="34" charset="0"/>
              </a:rPr>
              <a:t>. https://</a:t>
            </a:r>
            <a:r>
              <a:rPr lang="de-DE" sz="1300" kern="100" dirty="0" err="1">
                <a:effectLst/>
                <a:ea typeface="Calibri" panose="020F0502020204030204" pitchFamily="34" charset="0"/>
              </a:rPr>
              <a:t>www.schulentwicklung.nrw.de</a:t>
            </a:r>
            <a:r>
              <a:rPr lang="de-DE" sz="1300" kern="100" dirty="0">
                <a:effectLst/>
                <a:ea typeface="Calibri" panose="020F0502020204030204" pitchFamily="34" charset="0"/>
              </a:rPr>
              <a:t>/</a:t>
            </a:r>
            <a:r>
              <a:rPr lang="de-DE" sz="1300" kern="100" dirty="0" err="1">
                <a:effectLst/>
                <a:ea typeface="Calibri" panose="020F0502020204030204" pitchFamily="34" charset="0"/>
              </a:rPr>
              <a:t>lehrplaene</a:t>
            </a:r>
            <a:r>
              <a:rPr lang="de-DE" sz="1300" kern="100" dirty="0">
                <a:effectLst/>
                <a:ea typeface="Calibri" panose="020F0502020204030204" pitchFamily="34" charset="0"/>
              </a:rPr>
              <a:t>/</a:t>
            </a:r>
            <a:r>
              <a:rPr lang="de-DE" sz="1300" kern="100" dirty="0" err="1">
                <a:effectLst/>
                <a:ea typeface="Calibri" panose="020F0502020204030204" pitchFamily="34" charset="0"/>
              </a:rPr>
              <a:t>upload</a:t>
            </a:r>
            <a:r>
              <a:rPr lang="de-DE" sz="1300" kern="100" dirty="0">
                <a:effectLst/>
                <a:ea typeface="Calibri" panose="020F0502020204030204" pitchFamily="34" charset="0"/>
              </a:rPr>
              <a:t>/</a:t>
            </a:r>
            <a:r>
              <a:rPr lang="de-DE" sz="1300" kern="100" dirty="0" err="1">
                <a:effectLst/>
                <a:ea typeface="Calibri" panose="020F0502020204030204" pitchFamily="34" charset="0"/>
              </a:rPr>
              <a:t>klp_PS</a:t>
            </a:r>
            <a:r>
              <a:rPr lang="de-DE" sz="1300" kern="100" dirty="0">
                <a:effectLst/>
                <a:ea typeface="Calibri" panose="020F0502020204030204" pitchFamily="34" charset="0"/>
              </a:rPr>
              <a:t>/ps_lp_sammelband_2021_08_02.pdf</a:t>
            </a:r>
          </a:p>
        </p:txBody>
      </p:sp>
      <p:sp>
        <p:nvSpPr>
          <p:cNvPr id="5" name="Datumsplatzhalter 4">
            <a:extLst>
              <a:ext uri="{FF2B5EF4-FFF2-40B4-BE49-F238E27FC236}">
                <a16:creationId xmlns:a16="http://schemas.microsoft.com/office/drawing/2014/main" id="{7AD57724-CC85-4F49-A404-5421FFAFCCC0}"/>
              </a:ext>
            </a:extLst>
          </p:cNvPr>
          <p:cNvSpPr>
            <a:spLocks noGrp="1"/>
          </p:cNvSpPr>
          <p:nvPr>
            <p:ph type="dt" sz="half" idx="10"/>
          </p:nvPr>
        </p:nvSpPr>
        <p:spPr/>
        <p:txBody>
          <a:bodyPr/>
          <a:lstStyle/>
          <a:p>
            <a:pPr>
              <a:lnSpc>
                <a:spcPct val="150000"/>
              </a:lnSpc>
            </a:pPr>
            <a:fld id="{000CEE34-2044-5642-B412-BC2C7C7150CF}" type="datetime6">
              <a:rPr lang="de-DE" smtClean="0"/>
              <a:t>November 23</a:t>
            </a:fld>
            <a:endParaRPr lang="de-DE" dirty="0"/>
          </a:p>
        </p:txBody>
      </p:sp>
      <p:sp>
        <p:nvSpPr>
          <p:cNvPr id="6" name="Foliennummernplatzhalter 5">
            <a:extLst>
              <a:ext uri="{FF2B5EF4-FFF2-40B4-BE49-F238E27FC236}">
                <a16:creationId xmlns:a16="http://schemas.microsoft.com/office/drawing/2014/main" id="{96381161-BC80-4A54-B1C8-8978F9ED4EC0}"/>
              </a:ext>
            </a:extLst>
          </p:cNvPr>
          <p:cNvSpPr>
            <a:spLocks noGrp="1"/>
          </p:cNvSpPr>
          <p:nvPr>
            <p:ph type="sldNum" sz="quarter" idx="12"/>
          </p:nvPr>
        </p:nvSpPr>
        <p:spPr/>
        <p:txBody>
          <a:bodyPr/>
          <a:lstStyle/>
          <a:p>
            <a:fld id="{C3752B7C-18A9-864D-BBCB-54A9F41B5594}" type="slidenum">
              <a:rPr lang="de-DE" smtClean="0"/>
              <a:pPr/>
              <a:t>53</a:t>
            </a:fld>
            <a:endParaRPr lang="de-DE" dirty="0"/>
          </a:p>
        </p:txBody>
      </p:sp>
    </p:spTree>
    <p:extLst>
      <p:ext uri="{BB962C8B-B14F-4D97-AF65-F5344CB8AC3E}">
        <p14:creationId xmlns:p14="http://schemas.microsoft.com/office/powerpoint/2010/main" val="1719730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59CE2-2F1C-44FA-9B37-49C22B4F8920}"/>
              </a:ext>
            </a:extLst>
          </p:cNvPr>
          <p:cNvSpPr>
            <a:spLocks noGrp="1"/>
          </p:cNvSpPr>
          <p:nvPr>
            <p:ph type="title"/>
          </p:nvPr>
        </p:nvSpPr>
        <p:spPr/>
        <p:txBody>
          <a:bodyPr/>
          <a:lstStyle/>
          <a:p>
            <a:r>
              <a:rPr lang="de-DE" dirty="0"/>
              <a:t>Literaturverzeichnis</a:t>
            </a:r>
          </a:p>
        </p:txBody>
      </p:sp>
      <p:sp>
        <p:nvSpPr>
          <p:cNvPr id="4" name="Inhaltsplatzhalter 3">
            <a:extLst>
              <a:ext uri="{FF2B5EF4-FFF2-40B4-BE49-F238E27FC236}">
                <a16:creationId xmlns:a16="http://schemas.microsoft.com/office/drawing/2014/main" id="{CC706F9E-1D43-48AB-B627-FD2FDF93E3E8}"/>
              </a:ext>
            </a:extLst>
          </p:cNvPr>
          <p:cNvSpPr>
            <a:spLocks noGrp="1"/>
          </p:cNvSpPr>
          <p:nvPr>
            <p:ph idx="1"/>
          </p:nvPr>
        </p:nvSpPr>
        <p:spPr>
          <a:xfrm>
            <a:off x="357809" y="1219200"/>
            <a:ext cx="8666921" cy="4948277"/>
          </a:xfrm>
        </p:spPr>
        <p:txBody>
          <a:bodyPr/>
          <a:lstStyle/>
          <a:p>
            <a:pPr marL="171450" indent="-171450">
              <a:lnSpc>
                <a:spcPct val="87000"/>
              </a:lnSpc>
              <a:spcBef>
                <a:spcPts val="300"/>
              </a:spcBef>
              <a:spcAft>
                <a:spcPts val="300"/>
              </a:spcAft>
              <a:buFont typeface="Arial" panose="020B0604020202020204" pitchFamily="34" charset="0"/>
              <a:buChar char="•"/>
            </a:pPr>
            <a:r>
              <a:rPr lang="de-DE" sz="1400" dirty="0">
                <a:effectLst/>
              </a:rPr>
              <a:t>PIKAS (i.V.). Digitale Medien im Mathematikunterricht. Leitideen und Anregungen für den Unterricht. Ministerium für Schule und Bildung des Landes Nordrhein-Westfalen (Hrsg.).</a:t>
            </a:r>
            <a:endParaRPr lang="de-DE" sz="16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171450" indent="-171450">
              <a:lnSpc>
                <a:spcPct val="87000"/>
              </a:lnSpc>
              <a:spcBef>
                <a:spcPts val="300"/>
              </a:spcBef>
              <a:spcAft>
                <a:spcPts val="300"/>
              </a:spcAft>
              <a:buFont typeface="Arial" panose="020B0604020202020204" pitchFamily="34" charset="0"/>
              <a:buChar char="•"/>
            </a:pPr>
            <a:r>
              <a:rPr lang="de-DE" sz="1400" dirty="0">
                <a:ea typeface="Open Sans" panose="020B0606030504020204" pitchFamily="34" charset="0"/>
              </a:rPr>
              <a:t>Rink, R. &amp; Walter, D. (2020). </a:t>
            </a:r>
            <a:r>
              <a:rPr lang="de-DE" sz="1400" i="1" dirty="0">
                <a:ea typeface="Open Sans" panose="020B0606030504020204" pitchFamily="34" charset="0"/>
              </a:rPr>
              <a:t>Digitale Medien im Mathematikunterricht – Ideen für die Grundschule.</a:t>
            </a:r>
            <a:r>
              <a:rPr lang="de-DE" sz="1400" dirty="0">
                <a:ea typeface="Open Sans" panose="020B0606030504020204" pitchFamily="34" charset="0"/>
              </a:rPr>
              <a:t> Berlin: Cornelsen. </a:t>
            </a:r>
            <a:endParaRPr lang="de-DE" sz="1400" dirty="0"/>
          </a:p>
          <a:p>
            <a:pPr marL="171450" indent="-171450">
              <a:lnSpc>
                <a:spcPct val="87000"/>
              </a:lnSpc>
              <a:spcBef>
                <a:spcPts val="300"/>
              </a:spcBef>
              <a:spcAft>
                <a:spcPts val="300"/>
              </a:spcAft>
              <a:buFont typeface="Arial" panose="020B0604020202020204" pitchFamily="34" charset="0"/>
              <a:buChar char="•"/>
            </a:pPr>
            <a:r>
              <a:rPr lang="de-DE" sz="1400" dirty="0">
                <a:ea typeface="Open Sans" panose="020B0606030504020204" pitchFamily="34" charset="0"/>
              </a:rPr>
              <a:t>Römer, S. (2023). </a:t>
            </a:r>
            <a:r>
              <a:rPr lang="de-DE" sz="1400" i="1" dirty="0">
                <a:ea typeface="Open Sans" panose="020B0606030504020204" pitchFamily="34" charset="0"/>
              </a:rPr>
              <a:t>Entdeckerfilme im Mathematikunterricht der Grundschule - Entwicklung und Erforschung von videobasierten Lernumgebungen.</a:t>
            </a:r>
            <a:r>
              <a:rPr lang="de-DE" sz="1400" dirty="0">
                <a:ea typeface="Open Sans" panose="020B0606030504020204" pitchFamily="34" charset="0"/>
              </a:rPr>
              <a:t> Dissertation: TU Dortmund.</a:t>
            </a:r>
          </a:p>
          <a:p>
            <a:pPr marL="171450" indent="-171450">
              <a:lnSpc>
                <a:spcPct val="87000"/>
              </a:lnSpc>
              <a:spcBef>
                <a:spcPts val="300"/>
              </a:spcBef>
              <a:spcAft>
                <a:spcPts val="300"/>
              </a:spcAft>
              <a:buFont typeface="Arial" panose="020B0604020202020204" pitchFamily="34" charset="0"/>
              <a:buChar char="•"/>
            </a:pPr>
            <a:r>
              <a:rPr lang="de-DE" sz="1400" dirty="0">
                <a:ea typeface="Open Sans" panose="020B0606030504020204" pitchFamily="34" charset="0"/>
              </a:rPr>
              <a:t>Wagner, A. &amp; </a:t>
            </a:r>
            <a:r>
              <a:rPr lang="de-DE" sz="1400" dirty="0" err="1">
                <a:ea typeface="Open Sans" panose="020B0606030504020204" pitchFamily="34" charset="0"/>
              </a:rPr>
              <a:t>Wörn</a:t>
            </a:r>
            <a:r>
              <a:rPr lang="de-DE" sz="1400" dirty="0">
                <a:ea typeface="Open Sans" panose="020B0606030504020204" pitchFamily="34" charset="0"/>
              </a:rPr>
              <a:t>, C. (2011). </a:t>
            </a:r>
            <a:r>
              <a:rPr lang="de-DE" sz="1400" i="1" dirty="0">
                <a:ea typeface="Open Sans" panose="020B0606030504020204" pitchFamily="34" charset="0"/>
              </a:rPr>
              <a:t>Erklären lernen – Mathematik verstehen. Ein Praxisbuch mit Lernangeboten.</a:t>
            </a:r>
            <a:r>
              <a:rPr lang="de-DE" sz="1400" dirty="0">
                <a:ea typeface="Open Sans" panose="020B0606030504020204" pitchFamily="34" charset="0"/>
              </a:rPr>
              <a:t> Seelze: Kallmeyer, Klett.</a:t>
            </a:r>
          </a:p>
          <a:p>
            <a:pPr marL="171450" indent="-171450">
              <a:lnSpc>
                <a:spcPct val="87000"/>
              </a:lnSpc>
              <a:spcBef>
                <a:spcPts val="300"/>
              </a:spcBef>
              <a:spcAft>
                <a:spcPts val="300"/>
              </a:spcAft>
              <a:buFont typeface="Arial" panose="020B0604020202020204" pitchFamily="34" charset="0"/>
              <a:buChar char="•"/>
            </a:pPr>
            <a:r>
              <a:rPr lang="de-DE" sz="1400" dirty="0">
                <a:ea typeface="Open Sans" panose="020B0606030504020204" pitchFamily="34" charset="0"/>
              </a:rPr>
              <a:t>Wolf, K. (2015). Video-Tutorials und Erklärvideos als Gegenstand, Methode und Ziel der Medien- und Filmbildung. In: Hartung-</a:t>
            </a:r>
            <a:r>
              <a:rPr lang="de-DE" sz="1400" dirty="0" err="1">
                <a:ea typeface="Open Sans" panose="020B0606030504020204" pitchFamily="34" charset="0"/>
              </a:rPr>
              <a:t>Griemberg</a:t>
            </a:r>
            <a:r>
              <a:rPr lang="de-DE" sz="1400" dirty="0">
                <a:ea typeface="Open Sans" panose="020B0606030504020204" pitchFamily="34" charset="0"/>
              </a:rPr>
              <a:t> A, Ballhausen T., </a:t>
            </a:r>
            <a:r>
              <a:rPr lang="de-DE" sz="1400" dirty="0" err="1">
                <a:ea typeface="Open Sans" panose="020B0606030504020204" pitchFamily="34" charset="0"/>
              </a:rPr>
              <a:t>Trültzsch-Wijnen</a:t>
            </a:r>
            <a:r>
              <a:rPr lang="de-DE" sz="1400" dirty="0">
                <a:ea typeface="Open Sans" panose="020B0606030504020204" pitchFamily="34" charset="0"/>
              </a:rPr>
              <a:t> C., </a:t>
            </a:r>
            <a:r>
              <a:rPr lang="de-DE" sz="1400" dirty="0" err="1">
                <a:ea typeface="Open Sans" panose="020B0606030504020204" pitchFamily="34" charset="0"/>
              </a:rPr>
              <a:t>Barberi</a:t>
            </a:r>
            <a:r>
              <a:rPr lang="de-DE" sz="1400" dirty="0">
                <a:ea typeface="Open Sans" panose="020B0606030504020204" pitchFamily="34" charset="0"/>
              </a:rPr>
              <a:t> A., Kaiser-Müller K. (Hrsg.). </a:t>
            </a:r>
            <a:r>
              <a:rPr lang="de-DE" sz="1400" i="1" dirty="0">
                <a:ea typeface="Open Sans" panose="020B0606030504020204" pitchFamily="34" charset="0"/>
              </a:rPr>
              <a:t>Filmbildung im Wandel. Mediale Impulse.</a:t>
            </a:r>
            <a:r>
              <a:rPr lang="de-DE" sz="1400" dirty="0">
                <a:ea typeface="Open Sans" panose="020B0606030504020204" pitchFamily="34" charset="0"/>
              </a:rPr>
              <a:t> </a:t>
            </a:r>
            <a:r>
              <a:rPr lang="de-DE" sz="1400" dirty="0" err="1">
                <a:ea typeface="Open Sans" panose="020B0606030504020204" pitchFamily="34" charset="0"/>
              </a:rPr>
              <a:t>new</a:t>
            </a:r>
            <a:r>
              <a:rPr lang="de-DE" sz="1400" dirty="0">
                <a:ea typeface="Open Sans" panose="020B0606030504020204" pitchFamily="34" charset="0"/>
              </a:rPr>
              <a:t> </a:t>
            </a:r>
            <a:r>
              <a:rPr lang="de-DE" sz="1400" dirty="0" err="1">
                <a:ea typeface="Open Sans" panose="020B0606030504020204" pitchFamily="34" charset="0"/>
              </a:rPr>
              <a:t>academic</a:t>
            </a:r>
            <a:r>
              <a:rPr lang="de-DE" sz="1400" dirty="0">
                <a:ea typeface="Open Sans" panose="020B0606030504020204" pitchFamily="34" charset="0"/>
              </a:rPr>
              <a:t> press, Wien, S . 121–131.</a:t>
            </a:r>
          </a:p>
          <a:p>
            <a:pPr marL="171450" indent="-171450">
              <a:lnSpc>
                <a:spcPct val="87000"/>
              </a:lnSpc>
              <a:spcBef>
                <a:spcPts val="300"/>
              </a:spcBef>
              <a:spcAft>
                <a:spcPts val="300"/>
              </a:spcAft>
              <a:buFont typeface="Arial" panose="020B0604020202020204" pitchFamily="34" charset="0"/>
              <a:buChar char="•"/>
            </a:pPr>
            <a:endParaRPr lang="de-DE" sz="1400" dirty="0">
              <a:ea typeface="Open Sans" panose="020B0606030504020204" pitchFamily="34" charset="0"/>
            </a:endParaRPr>
          </a:p>
          <a:p>
            <a:pPr marL="171450" indent="-171450">
              <a:lnSpc>
                <a:spcPct val="87000"/>
              </a:lnSpc>
              <a:spcBef>
                <a:spcPts val="300"/>
              </a:spcBef>
              <a:spcAft>
                <a:spcPts val="300"/>
              </a:spcAft>
              <a:buFont typeface="Arial" panose="020B0604020202020204" pitchFamily="34" charset="0"/>
              <a:buChar char="•"/>
            </a:pPr>
            <a:endParaRPr lang="de-DE" altLang="de-DE" sz="1400" dirty="0"/>
          </a:p>
          <a:p>
            <a:pPr marL="171450" indent="-171450">
              <a:lnSpc>
                <a:spcPct val="87000"/>
              </a:lnSpc>
              <a:spcBef>
                <a:spcPts val="300"/>
              </a:spcBef>
              <a:spcAft>
                <a:spcPts val="300"/>
              </a:spcAft>
              <a:buFont typeface="Arial" panose="020B0604020202020204" pitchFamily="34" charset="0"/>
              <a:buChar char="•"/>
            </a:pPr>
            <a:endParaRPr lang="de-DE" altLang="de-DE" sz="1400" dirty="0"/>
          </a:p>
          <a:p>
            <a:pPr marL="171450" indent="-171450">
              <a:buFont typeface="Arial" panose="020B0604020202020204" pitchFamily="34" charset="0"/>
              <a:buChar char="•"/>
            </a:pPr>
            <a:endParaRPr lang="de-DE" sz="1400" dirty="0"/>
          </a:p>
        </p:txBody>
      </p:sp>
      <p:sp>
        <p:nvSpPr>
          <p:cNvPr id="5" name="Datumsplatzhalter 4">
            <a:extLst>
              <a:ext uri="{FF2B5EF4-FFF2-40B4-BE49-F238E27FC236}">
                <a16:creationId xmlns:a16="http://schemas.microsoft.com/office/drawing/2014/main" id="{7AD57724-CC85-4F49-A404-5421FFAFCCC0}"/>
              </a:ext>
            </a:extLst>
          </p:cNvPr>
          <p:cNvSpPr>
            <a:spLocks noGrp="1"/>
          </p:cNvSpPr>
          <p:nvPr>
            <p:ph type="dt" sz="half" idx="10"/>
          </p:nvPr>
        </p:nvSpPr>
        <p:spPr/>
        <p:txBody>
          <a:bodyPr/>
          <a:lstStyle/>
          <a:p>
            <a:pPr>
              <a:lnSpc>
                <a:spcPct val="150000"/>
              </a:lnSpc>
            </a:pPr>
            <a:fld id="{000CEE34-2044-5642-B412-BC2C7C7150CF}" type="datetime6">
              <a:rPr lang="de-DE" smtClean="0"/>
              <a:t>November 23</a:t>
            </a:fld>
            <a:endParaRPr lang="de-DE" dirty="0"/>
          </a:p>
        </p:txBody>
      </p:sp>
      <p:sp>
        <p:nvSpPr>
          <p:cNvPr id="6" name="Foliennummernplatzhalter 5">
            <a:extLst>
              <a:ext uri="{FF2B5EF4-FFF2-40B4-BE49-F238E27FC236}">
                <a16:creationId xmlns:a16="http://schemas.microsoft.com/office/drawing/2014/main" id="{96381161-BC80-4A54-B1C8-8978F9ED4EC0}"/>
              </a:ext>
            </a:extLst>
          </p:cNvPr>
          <p:cNvSpPr>
            <a:spLocks noGrp="1"/>
          </p:cNvSpPr>
          <p:nvPr>
            <p:ph type="sldNum" sz="quarter" idx="12"/>
          </p:nvPr>
        </p:nvSpPr>
        <p:spPr/>
        <p:txBody>
          <a:bodyPr/>
          <a:lstStyle/>
          <a:p>
            <a:fld id="{C3752B7C-18A9-864D-BBCB-54A9F41B5594}" type="slidenum">
              <a:rPr lang="de-DE" smtClean="0"/>
              <a:pPr/>
              <a:t>54</a:t>
            </a:fld>
            <a:endParaRPr lang="de-DE" dirty="0"/>
          </a:p>
        </p:txBody>
      </p:sp>
    </p:spTree>
    <p:extLst>
      <p:ext uri="{BB962C8B-B14F-4D97-AF65-F5344CB8AC3E}">
        <p14:creationId xmlns:p14="http://schemas.microsoft.com/office/powerpoint/2010/main" val="3588676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Verwendetes Material</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1208910" y="1688872"/>
            <a:ext cx="7935090" cy="4649857"/>
          </a:xfrm>
        </p:spPr>
        <p:txBody>
          <a:bodyPr/>
          <a:lstStyle/>
          <a:p>
            <a:pPr>
              <a:lnSpc>
                <a:spcPct val="100000"/>
              </a:lnSpc>
            </a:pPr>
            <a:r>
              <a:rPr lang="de-DE" sz="1400" dirty="0"/>
              <a:t>Ahlers, V. &amp; </a:t>
            </a:r>
            <a:r>
              <a:rPr lang="de-DE" sz="1400" dirty="0" err="1"/>
              <a:t>Nienaß</a:t>
            </a:r>
            <a:r>
              <a:rPr lang="de-DE" sz="1400" dirty="0"/>
              <a:t>, S. (2019). </a:t>
            </a:r>
            <a:r>
              <a:rPr lang="de-DE" sz="1400" i="1" dirty="0"/>
              <a:t>Rechnen bis 20, Entdeckerfilm „Auf dem Parkplatz“. </a:t>
            </a:r>
            <a:r>
              <a:rPr lang="de-DE" sz="1400" dirty="0">
                <a:latin typeface="Arial" panose="020B0604020202020204" pitchFamily="34" charset="0"/>
                <a:ea typeface="Open Sans"/>
                <a:cs typeface="Arial" panose="020B0604020202020204" pitchFamily="34" charset="0"/>
                <a:hlinkClick r:id="rId3"/>
              </a:rPr>
              <a:t>https://grundschul-blog.de/rechnen-bis-20-entdeckerfilm-zahlenbuch/</a:t>
            </a:r>
            <a:endParaRPr lang="de-DE" sz="1400" dirty="0">
              <a:latin typeface="Arial" panose="020B0604020202020204" pitchFamily="34" charset="0"/>
              <a:ea typeface="Open Sans"/>
              <a:cs typeface="Arial" panose="020B0604020202020204" pitchFamily="34" charset="0"/>
            </a:endParaRPr>
          </a:p>
          <a:p>
            <a:pPr>
              <a:lnSpc>
                <a:spcPct val="100000"/>
              </a:lnSpc>
            </a:pPr>
            <a:r>
              <a:rPr lang="de-DE" sz="1400" dirty="0" err="1"/>
              <a:t>Mahiko</a:t>
            </a:r>
            <a:r>
              <a:rPr lang="de-DE" sz="1400" dirty="0"/>
              <a:t> (2023). </a:t>
            </a:r>
            <a:r>
              <a:rPr lang="de-DE" sz="1400" i="1" dirty="0"/>
              <a:t>Lernvideo 2 | Addition Verstehen – Plusaufgaben darstellen.</a:t>
            </a:r>
            <a:r>
              <a:rPr lang="de-DE" sz="1400" b="0" i="0" u="none" strike="noStrike" dirty="0">
                <a:effectLst/>
                <a:hlinkClick r:id="rId4">
                  <a:extLst>
                    <a:ext uri="{A12FA001-AC4F-418D-AE19-62706E023703}">
                      <ahyp:hlinkClr xmlns:ahyp="http://schemas.microsoft.com/office/drawing/2018/hyperlinkcolor" val="tx"/>
                    </a:ext>
                  </a:extLst>
                </a:hlinkClick>
              </a:rPr>
              <a:t> </a:t>
            </a:r>
            <a:r>
              <a:rPr lang="de-DE" sz="1400" b="0" i="0" u="none" strike="noStrike" dirty="0">
                <a:solidFill>
                  <a:srgbClr val="327D87"/>
                </a:solidFill>
                <a:effectLst/>
                <a:latin typeface="Arial" panose="020B0604020202020204" pitchFamily="34" charset="0"/>
                <a:cs typeface="Arial" panose="020B0604020202020204" pitchFamily="34" charset="0"/>
                <a:hlinkClick r:id="rId5"/>
              </a:rPr>
              <a:t>https:/mahiko.dzlm.de/node/252</a:t>
            </a:r>
            <a:endParaRPr lang="de-DE" sz="1400" b="0" i="0" u="none" strike="noStrike" dirty="0">
              <a:solidFill>
                <a:srgbClr val="327D87"/>
              </a:solidFill>
              <a:effectLst/>
              <a:latin typeface="Arial" panose="020B0604020202020204" pitchFamily="34" charset="0"/>
              <a:cs typeface="Arial" panose="020B0604020202020204" pitchFamily="34" charset="0"/>
            </a:endParaRPr>
          </a:p>
          <a:p>
            <a:pPr>
              <a:lnSpc>
                <a:spcPct val="100000"/>
              </a:lnSpc>
            </a:pPr>
            <a:r>
              <a:rPr lang="de-DE" sz="1400" dirty="0"/>
              <a:t>PIKAS (2023a)</a:t>
            </a:r>
            <a:r>
              <a:rPr lang="de-DE" sz="1400" i="1" dirty="0"/>
              <a:t>. Was-Erklärung </a:t>
            </a:r>
            <a:r>
              <a:rPr lang="de-DE" sz="1400" i="1" dirty="0">
                <a:effectLst/>
              </a:rPr>
              <a:t>Zahlenketten. </a:t>
            </a:r>
            <a:r>
              <a:rPr lang="de-DE" sz="1400" b="0" i="0" u="none" strike="noStrike" dirty="0">
                <a:effectLst/>
                <a:hlinkClick r:id="rId6"/>
              </a:rPr>
              <a:t>https://pikas.dzlm.de/node/1315</a:t>
            </a:r>
            <a:endParaRPr lang="de-DE" sz="1400" b="0" i="0" u="none" strike="noStrike" dirty="0">
              <a:effectLst/>
            </a:endParaRPr>
          </a:p>
          <a:p>
            <a:pPr>
              <a:lnSpc>
                <a:spcPct val="100000"/>
              </a:lnSpc>
            </a:pPr>
            <a:r>
              <a:rPr lang="de-DE" sz="1400" dirty="0"/>
              <a:t>PIKAS (2023b)</a:t>
            </a:r>
            <a:r>
              <a:rPr lang="de-DE" sz="1400" i="1" dirty="0"/>
              <a:t>. Wie-Erklärung </a:t>
            </a:r>
            <a:r>
              <a:rPr lang="de-DE" sz="1400" i="1" dirty="0">
                <a:effectLst/>
              </a:rPr>
              <a:t>Zahlenketten. </a:t>
            </a:r>
            <a:r>
              <a:rPr lang="de-DE" sz="1400" b="0" i="0" u="none" strike="noStrike" dirty="0">
                <a:effectLst/>
                <a:hlinkClick r:id="rId7"/>
              </a:rPr>
              <a:t>https://pikas.dzlm.de/node/1316</a:t>
            </a:r>
            <a:endParaRPr lang="de-DE" sz="1400" i="1" dirty="0"/>
          </a:p>
          <a:p>
            <a:pPr>
              <a:lnSpc>
                <a:spcPct val="100000"/>
              </a:lnSpc>
            </a:pPr>
            <a:r>
              <a:rPr lang="de-DE" sz="1400" dirty="0"/>
              <a:t>PIKAS </a:t>
            </a:r>
            <a:r>
              <a:rPr lang="de-DE" sz="1400"/>
              <a:t>(2023c)</a:t>
            </a:r>
            <a:r>
              <a:rPr lang="de-DE" sz="1400" i="1"/>
              <a:t>. </a:t>
            </a:r>
            <a:r>
              <a:rPr lang="de-DE" sz="1400" i="1" dirty="0"/>
              <a:t>Warum-Erklärung </a:t>
            </a:r>
            <a:r>
              <a:rPr lang="de-DE" sz="1400" i="1" dirty="0">
                <a:effectLst/>
              </a:rPr>
              <a:t>Zahlenketten. </a:t>
            </a:r>
            <a:r>
              <a:rPr lang="de-DE" sz="1400" b="0" i="0" u="none" strike="noStrike" dirty="0">
                <a:effectLst/>
                <a:hlinkClick r:id="rId8"/>
              </a:rPr>
              <a:t>https://pikas.dzlm.de/node/1317</a:t>
            </a:r>
            <a:endParaRPr lang="de-DE" sz="1400" i="1" dirty="0"/>
          </a:p>
          <a:p>
            <a:pPr>
              <a:lnSpc>
                <a:spcPct val="100000"/>
              </a:lnSpc>
            </a:pPr>
            <a:endParaRPr lang="de-DE" sz="1400" i="1" dirty="0">
              <a:highlight>
                <a:srgbClr val="FFFF00"/>
              </a:highlight>
            </a:endParaRPr>
          </a:p>
          <a:p>
            <a:pPr>
              <a:lnSpc>
                <a:spcPct val="100000"/>
              </a:lnSpc>
            </a:pPr>
            <a:endParaRPr lang="de-DE" sz="1400" dirty="0">
              <a:latin typeface="Arial" panose="020B0604020202020204" pitchFamily="34" charset="0"/>
              <a:cs typeface="Arial" panose="020B0604020202020204" pitchFamily="34" charset="0"/>
            </a:endParaRPr>
          </a:p>
          <a:p>
            <a:pPr>
              <a:lnSpc>
                <a:spcPct val="100000"/>
              </a:lnSpc>
            </a:pPr>
            <a:endParaRPr lang="de-DE" sz="1400" dirty="0">
              <a:highlight>
                <a:srgbClr val="FFFF00"/>
              </a:highlight>
              <a:latin typeface="Arial" panose="020B0604020202020204" pitchFamily="34" charset="0"/>
              <a:ea typeface="Open Sans"/>
              <a:cs typeface="Arial" panose="020B0604020202020204" pitchFamily="34" charset="0"/>
            </a:endParaRPr>
          </a:p>
          <a:p>
            <a:pPr>
              <a:lnSpc>
                <a:spcPct val="100000"/>
              </a:lnSpc>
            </a:pPr>
            <a:endParaRPr lang="de-DE" sz="1400" i="1" dirty="0">
              <a:highlight>
                <a:srgbClr val="FFFF00"/>
              </a:highlight>
            </a:endParaRPr>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55</a:t>
            </a:fld>
            <a:endParaRPr lang="de-DE" dirty="0"/>
          </a:p>
        </p:txBody>
      </p:sp>
      <p:sp>
        <p:nvSpPr>
          <p:cNvPr id="8" name="Textplatzhalter 7">
            <a:extLst>
              <a:ext uri="{FF2B5EF4-FFF2-40B4-BE49-F238E27FC236}">
                <a16:creationId xmlns:a16="http://schemas.microsoft.com/office/drawing/2014/main" id="{6A303FEB-A44C-6964-4937-4EA7FC253B88}"/>
              </a:ext>
            </a:extLst>
          </p:cNvPr>
          <p:cNvSpPr>
            <a:spLocks noGrp="1"/>
          </p:cNvSpPr>
          <p:nvPr>
            <p:ph type="body" sz="quarter" idx="13"/>
          </p:nvPr>
        </p:nvSpPr>
        <p:spPr/>
        <p:txBody>
          <a:bodyPr/>
          <a:lstStyle/>
          <a:p>
            <a:r>
              <a:rPr lang="de-DE" dirty="0"/>
              <a:t>Websites</a:t>
            </a:r>
          </a:p>
        </p:txBody>
      </p:sp>
    </p:spTree>
    <p:extLst>
      <p:ext uri="{BB962C8B-B14F-4D97-AF65-F5344CB8AC3E}">
        <p14:creationId xmlns:p14="http://schemas.microsoft.com/office/powerpoint/2010/main" val="2491901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266" y="1776155"/>
            <a:ext cx="7715551" cy="4699071"/>
          </a:xfrm>
        </p:spPr>
        <p:txBody>
          <a:bodyPr/>
          <a:lstStyle/>
          <a:p>
            <a:pPr algn="just"/>
            <a:r>
              <a:rPr lang="de-DE" sz="1200" b="1" dirty="0"/>
              <a:t>Teil 1 : </a:t>
            </a:r>
            <a:r>
              <a:rPr lang="de-DE" sz="1200" dirty="0"/>
              <a:t>Unter Gliederungspunkt 1 wird zunächst ein kurzer Einblick zu Überzeugungen von Lehrkräften in Bezug auf Lernvideos und eine Bestandsaufnahme über aktuell verfügbare Lernvideos gegeben. </a:t>
            </a:r>
          </a:p>
          <a:p>
            <a:pPr algn="just"/>
            <a:r>
              <a:rPr lang="de-DE" sz="1200" b="1" dirty="0"/>
              <a:t>Teil 2:  </a:t>
            </a:r>
            <a:r>
              <a:rPr lang="de-DE" sz="1200" dirty="0"/>
              <a:t>Unter Gliederungspunkt 2 wird zunächst eine Definition des Begriffs Lernvideo gegeben und Videotypen, die im Unterricht genutzt werden aufgezeigt und vorgestellt. Anschließend werden Gestaltungskriterien von Lernvideos (im Speziellen am Beispiel von Erklärvideos) aufgezeigt und für die Bewertung eines Lernvideos genutzt. Daran anknüpfend können Potentiale und Grenzen von Lernvideos mit den Teilnehmenden ausgearbeitet und besprochen werden. </a:t>
            </a:r>
          </a:p>
          <a:p>
            <a:pPr algn="just"/>
            <a:r>
              <a:rPr lang="de-DE" sz="1200" b="1" dirty="0"/>
              <a:t>Teil 3: </a:t>
            </a:r>
            <a:r>
              <a:rPr lang="de-DE" sz="1200" dirty="0"/>
              <a:t>Abschließend sollen die Teilnehmenden durch die Vorbereitung des Erprobungsauftrags (hier kann der/die Moderierende aus zwei verschiedenen Aufträgen wählen) entweder unter Rückbezug auf die Gestaltungskriterien selbst ein Erklärvideo für den (eigenen) Unterricht erstellen, oder vorhandene Lernvideos sichten und entlang der Gestaltungskriterien für den eigenen Unterricht auswählen.</a:t>
            </a:r>
            <a:endParaRPr lang="de-DE" sz="1200" b="1" dirty="0"/>
          </a:p>
        </p:txBody>
      </p:sp>
      <p:sp>
        <p:nvSpPr>
          <p:cNvPr id="8" name="Textplatzhalter 7">
            <a:extLst>
              <a:ext uri="{FF2B5EF4-FFF2-40B4-BE49-F238E27FC236}">
                <a16:creationId xmlns:a16="http://schemas.microsoft.com/office/drawing/2014/main" id="{4C4E3436-401F-DFA7-98A4-856921433A5F}"/>
              </a:ext>
            </a:extLst>
          </p:cNvPr>
          <p:cNvSpPr>
            <a:spLocks noGrp="1"/>
          </p:cNvSpPr>
          <p:nvPr>
            <p:ph type="body" sz="quarter" idx="13"/>
          </p:nvPr>
        </p:nvSpPr>
        <p:spPr/>
        <p:txBody>
          <a:bodyPr/>
          <a:lstStyle/>
          <a:p>
            <a:r>
              <a:rPr lang="de-DE" dirty="0"/>
              <a:t>AUFBAU DES MODULS</a:t>
            </a:r>
          </a:p>
        </p:txBody>
      </p:sp>
    </p:spTree>
    <p:extLst>
      <p:ext uri="{BB962C8B-B14F-4D97-AF65-F5344CB8AC3E}">
        <p14:creationId xmlns:p14="http://schemas.microsoft.com/office/powerpoint/2010/main" val="767844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9</a:t>
            </a:fld>
            <a:endParaRPr lang="de-DE" dirty="0"/>
          </a:p>
        </p:txBody>
      </p:sp>
      <p:sp>
        <p:nvSpPr>
          <p:cNvPr id="8" name="Inhaltsplatzhalter 1">
            <a:extLst>
              <a:ext uri="{FF2B5EF4-FFF2-40B4-BE49-F238E27FC236}">
                <a16:creationId xmlns:a16="http://schemas.microsoft.com/office/drawing/2014/main" id="{31CC66B7-F6BA-5729-8337-3E22A66A8B00}"/>
              </a:ext>
            </a:extLst>
          </p:cNvPr>
          <p:cNvSpPr txBox="1">
            <a:spLocks/>
          </p:cNvSpPr>
          <p:nvPr/>
        </p:nvSpPr>
        <p:spPr>
          <a:xfrm>
            <a:off x="1248823" y="1299055"/>
            <a:ext cx="7173960" cy="5031449"/>
          </a:xfrm>
          <a:prstGeom prst="rect">
            <a:avLst/>
          </a:prstGeom>
        </p:spPr>
        <p:txBody>
          <a:bodyPr anchor="t">
            <a:noAutofit/>
          </a:bodyPr>
          <a:lstStyle>
            <a:lvl1pPr marL="457200" indent="-457200" algn="l" defTabSz="914400" rtl="0" eaLnBrk="1" latinLnBrk="0" hangingPunct="1">
              <a:lnSpc>
                <a:spcPct val="150000"/>
              </a:lnSpc>
              <a:spcBef>
                <a:spcPts val="1000"/>
              </a:spcBef>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Ausgangslage</a:t>
            </a:r>
          </a:p>
          <a:p>
            <a:r>
              <a:rPr lang="de-DE" sz="2000" dirty="0"/>
              <a:t>Theoretischer Hintergrund</a:t>
            </a:r>
          </a:p>
          <a:p>
            <a:pPr marL="457200" lvl="1" indent="0">
              <a:buNone/>
            </a:pPr>
            <a:r>
              <a:rPr lang="de-DE" sz="2000" dirty="0"/>
              <a:t>2.1 Begriffsdefinition</a:t>
            </a:r>
          </a:p>
          <a:p>
            <a:pPr marL="457200" lvl="1" indent="0">
              <a:buNone/>
            </a:pPr>
            <a:r>
              <a:rPr lang="de-DE" sz="2000" dirty="0"/>
              <a:t>2.2 Gestaltungskriterien</a:t>
            </a:r>
          </a:p>
          <a:p>
            <a:pPr marL="457200" lvl="1" indent="0">
              <a:buNone/>
            </a:pPr>
            <a:r>
              <a:rPr lang="de-DE" sz="2000" dirty="0"/>
              <a:t>2.3 Potentiale und Grenzen von Lernvideos</a:t>
            </a:r>
          </a:p>
          <a:p>
            <a:r>
              <a:rPr lang="de-DE" sz="2000" dirty="0"/>
              <a:t>Erprobungsauftrag</a:t>
            </a:r>
          </a:p>
          <a:p>
            <a:pPr marL="457200" lvl="1" indent="0">
              <a:buNone/>
            </a:pPr>
            <a:r>
              <a:rPr lang="de-DE" sz="2000" dirty="0"/>
              <a:t>3.1 Lernvideos (für den eigenen Unterricht) erstellen</a:t>
            </a:r>
          </a:p>
          <a:p>
            <a:pPr marL="457200" lvl="1" indent="0">
              <a:buNone/>
            </a:pPr>
            <a:r>
              <a:rPr lang="de-DE" sz="2000" dirty="0"/>
              <a:t>3.2 Lernvideos für den eigenen Unterricht auswählen</a:t>
            </a:r>
          </a:p>
        </p:txBody>
      </p:sp>
    </p:spTree>
    <p:extLst>
      <p:ext uri="{BB962C8B-B14F-4D97-AF65-F5344CB8AC3E}">
        <p14:creationId xmlns:p14="http://schemas.microsoft.com/office/powerpoint/2010/main" val="2115589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10</a:t>
            </a:fld>
            <a:endParaRPr lang="de-DE" dirty="0"/>
          </a:p>
        </p:txBody>
      </p:sp>
      <p:sp>
        <p:nvSpPr>
          <p:cNvPr id="8" name="Inhaltsplatzhalter 1">
            <a:extLst>
              <a:ext uri="{FF2B5EF4-FFF2-40B4-BE49-F238E27FC236}">
                <a16:creationId xmlns:a16="http://schemas.microsoft.com/office/drawing/2014/main" id="{31CC66B7-F6BA-5729-8337-3E22A66A8B00}"/>
              </a:ext>
            </a:extLst>
          </p:cNvPr>
          <p:cNvSpPr txBox="1">
            <a:spLocks/>
          </p:cNvSpPr>
          <p:nvPr/>
        </p:nvSpPr>
        <p:spPr>
          <a:xfrm>
            <a:off x="1248823" y="1299055"/>
            <a:ext cx="7173960" cy="5031449"/>
          </a:xfrm>
          <a:prstGeom prst="rect">
            <a:avLst/>
          </a:prstGeom>
        </p:spPr>
        <p:txBody>
          <a:bodyPr anchor="t">
            <a:noAutofit/>
          </a:bodyPr>
          <a:lstStyle>
            <a:lvl1pPr marL="457200" indent="-457200" algn="l" defTabSz="914400" rtl="0" eaLnBrk="1" latinLnBrk="0" hangingPunct="1">
              <a:lnSpc>
                <a:spcPct val="150000"/>
              </a:lnSpc>
              <a:spcBef>
                <a:spcPts val="1000"/>
              </a:spcBef>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b="1" dirty="0"/>
              <a:t>Ausgangslage</a:t>
            </a:r>
          </a:p>
          <a:p>
            <a:r>
              <a:rPr lang="de-DE" sz="2000" dirty="0"/>
              <a:t>Theoretischer Hintergrund</a:t>
            </a:r>
          </a:p>
          <a:p>
            <a:pPr marL="457200" lvl="1" indent="0">
              <a:buNone/>
            </a:pPr>
            <a:r>
              <a:rPr lang="de-DE" sz="2000" dirty="0"/>
              <a:t>2.1 Begriffsdefinition</a:t>
            </a:r>
          </a:p>
          <a:p>
            <a:pPr marL="457200" lvl="1" indent="0">
              <a:buNone/>
            </a:pPr>
            <a:r>
              <a:rPr lang="de-DE" sz="2000" dirty="0"/>
              <a:t>2.2 Gestaltungskriterien</a:t>
            </a:r>
          </a:p>
          <a:p>
            <a:pPr marL="457200" lvl="1" indent="0">
              <a:buNone/>
            </a:pPr>
            <a:r>
              <a:rPr lang="de-DE" sz="2000" dirty="0"/>
              <a:t>2.3 Potentiale und Grenzen von Lernvideos</a:t>
            </a:r>
          </a:p>
          <a:p>
            <a:r>
              <a:rPr lang="de-DE" sz="2000" dirty="0"/>
              <a:t>Erprobungsauftrag</a:t>
            </a:r>
          </a:p>
          <a:p>
            <a:pPr marL="457200" lvl="1" indent="0">
              <a:buNone/>
            </a:pPr>
            <a:r>
              <a:rPr lang="de-DE" sz="2000" dirty="0"/>
              <a:t>3.1 Lernvideos (für den eigenen Unterricht) erstellen</a:t>
            </a:r>
          </a:p>
          <a:p>
            <a:pPr marL="457200" lvl="1" indent="0">
              <a:buNone/>
            </a:pPr>
            <a:r>
              <a:rPr lang="de-DE" sz="2000" dirty="0"/>
              <a:t>3.2 Lernvideos für den eigenen Unterricht auswählen</a:t>
            </a:r>
          </a:p>
        </p:txBody>
      </p:sp>
    </p:spTree>
    <p:extLst>
      <p:ext uri="{BB962C8B-B14F-4D97-AF65-F5344CB8AC3E}">
        <p14:creationId xmlns:p14="http://schemas.microsoft.com/office/powerpoint/2010/main" val="4135451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4" name="Foliennummernplatzhalter 3"/>
          <p:cNvSpPr>
            <a:spLocks noGrp="1"/>
          </p:cNvSpPr>
          <p:nvPr>
            <p:ph type="sldNum" sz="quarter" idx="12"/>
          </p:nvPr>
        </p:nvSpPr>
        <p:spPr/>
        <p:txBody>
          <a:bodyPr/>
          <a:lstStyle/>
          <a:p>
            <a:fld id="{C3752B7C-18A9-864D-BBCB-54A9F41B5594}" type="slidenum">
              <a:rPr lang="de-DE" smtClean="0"/>
              <a:pPr/>
              <a:t>11</a:t>
            </a:fld>
            <a:endParaRPr lang="de-DE" dirty="0"/>
          </a:p>
        </p:txBody>
      </p:sp>
      <p:sp>
        <p:nvSpPr>
          <p:cNvPr id="5" name="Textplatzhalter 4"/>
          <p:cNvSpPr>
            <a:spLocks noGrp="1"/>
          </p:cNvSpPr>
          <p:nvPr>
            <p:ph type="body" sz="quarter" idx="13"/>
          </p:nvPr>
        </p:nvSpPr>
        <p:spPr>
          <a:xfrm>
            <a:off x="811161" y="1175880"/>
            <a:ext cx="7744420" cy="445628"/>
          </a:xfrm>
        </p:spPr>
        <p:txBody>
          <a:bodyPr/>
          <a:lstStyle/>
          <a:p>
            <a:r>
              <a:rPr lang="de-DE" dirty="0"/>
              <a:t>HINWEISE ZU DEN FOLIEN 12-13</a:t>
            </a:r>
          </a:p>
        </p:txBody>
      </p:sp>
      <p:sp>
        <p:nvSpPr>
          <p:cNvPr id="6" name="Inhaltsplatzhalter 5"/>
          <p:cNvSpPr>
            <a:spLocks noGrp="1"/>
          </p:cNvSpPr>
          <p:nvPr>
            <p:ph idx="1"/>
          </p:nvPr>
        </p:nvSpPr>
        <p:spPr>
          <a:xfrm>
            <a:off x="811161" y="1621508"/>
            <a:ext cx="8035127" cy="4527819"/>
          </a:xfrm>
        </p:spPr>
        <p:txBody>
          <a:bodyPr/>
          <a:lstStyle/>
          <a:p>
            <a:pPr>
              <a:lnSpc>
                <a:spcPts val="1740"/>
              </a:lnSpc>
            </a:pPr>
            <a:r>
              <a:rPr lang="de-DE" altLang="de-DE" sz="1400" dirty="0">
                <a:ea typeface="ＭＳ Ｐゴシック" panose="020B0600070205080204" pitchFamily="34" charset="-128"/>
                <a:sym typeface="Wingdings" pitchFamily="2" charset="2"/>
              </a:rPr>
              <a:t>Folie 12: </a:t>
            </a:r>
            <a:r>
              <a:rPr lang="de-DE" altLang="de-DE" sz="1400"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Es werden </a:t>
            </a:r>
            <a:r>
              <a:rPr lang="de-DE" altLang="de-DE" sz="1400" dirty="0">
                <a:ea typeface="ＭＳ Ｐゴシック" panose="020B0600070205080204" pitchFamily="34" charset="-128"/>
                <a:sym typeface="Wingdings" pitchFamily="2" charset="2"/>
              </a:rPr>
              <a:t>mögliche </a:t>
            </a:r>
            <a:r>
              <a:rPr lang="de-DE" altLang="de-DE" sz="1400"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Überzeugungen von Lehrkräften gegenüber des Einsatzes von Lernvideos aufgezeigt. Hierbei wird eher auf einen passiven Konsum von Lernvideos fokussiert, woran dann im Folgenden angeknüpft werden kann. Diese können gemeinsam mit den Teilnehmenden besprochen oder weiter ergänzt werden. </a:t>
            </a:r>
          </a:p>
          <a:p>
            <a:pPr>
              <a:lnSpc>
                <a:spcPts val="1740"/>
              </a:lnSpc>
            </a:pPr>
            <a:r>
              <a:rPr lang="de-DE" sz="1400" dirty="0"/>
              <a:t>Folie 13: Durch ein Zitat wird darauf hingewiesen, dass viele Lernvideos eher auf passiven Konsum der Lernenden ausgerichtet sind und aktives Lernen eher selten anregen. Hieraus werden die Schlüsse formuliert, dass Lernvideos nicht nur für das Zeigen von prozeduralen Tätigkeiten, sondern insbesondere für den Verständnisaufbau genutzt werden können und hierin ihr Potential entfalten können.</a:t>
            </a:r>
          </a:p>
          <a:p>
            <a:endParaRPr lang="de-DE" sz="1400" dirty="0"/>
          </a:p>
          <a:p>
            <a:endParaRPr lang="de-DE" altLang="de-DE" sz="1400" dirty="0">
              <a:latin typeface="Arial" panose="020B0604020202020204" pitchFamily="34" charset="0"/>
              <a:ea typeface="ＭＳ Ｐゴシック" panose="020B0600070205080204" pitchFamily="34" charset="-128"/>
              <a:cs typeface="Arial" panose="020B0604020202020204" pitchFamily="34" charset="0"/>
            </a:endParaRPr>
          </a:p>
          <a:p>
            <a:endParaRPr lang="de-DE" sz="1400" dirty="0"/>
          </a:p>
          <a:p>
            <a:pPr>
              <a:lnSpc>
                <a:spcPts val="1740"/>
              </a:lnSpc>
            </a:pPr>
            <a:endParaRPr lang="de-DE" sz="1400" dirty="0"/>
          </a:p>
          <a:p>
            <a:endParaRPr lang="de-DE" sz="1400" dirty="0"/>
          </a:p>
        </p:txBody>
      </p:sp>
    </p:spTree>
    <p:extLst>
      <p:ext uri="{BB962C8B-B14F-4D97-AF65-F5344CB8AC3E}">
        <p14:creationId xmlns:p14="http://schemas.microsoft.com/office/powerpoint/2010/main" val="406083603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5795</Words>
  <Application>Microsoft Macintosh PowerPoint</Application>
  <PresentationFormat>Bildschirmpräsentation (4:3)</PresentationFormat>
  <Paragraphs>616</Paragraphs>
  <Slides>53</Slides>
  <Notes>44</Notes>
  <HiddenSlides>10</HiddenSlides>
  <MMClips>7</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53</vt:i4>
      </vt:variant>
    </vt:vector>
  </HeadingPairs>
  <TitlesOfParts>
    <vt:vector size="59" baseType="lpstr">
      <vt:lpstr>Arial</vt:lpstr>
      <vt:lpstr>Calibri</vt:lpstr>
      <vt:lpstr>Calibri Light</vt:lpstr>
      <vt:lpstr>Helvetica</vt:lpstr>
      <vt:lpstr>Open Sans</vt:lpstr>
      <vt:lpstr>Office</vt:lpstr>
      <vt:lpstr>LERNEN MIT DIGITALEN MEDIEN</vt:lpstr>
      <vt:lpstr>PowerPoint-Präsentation</vt:lpstr>
      <vt:lpstr>PowerPoint-Präsentation</vt:lpstr>
      <vt:lpstr>Lernen mit digitalen Medien</vt:lpstr>
      <vt:lpstr>Hintergrundinfos</vt:lpstr>
      <vt:lpstr>Hintergrundinfos</vt:lpstr>
      <vt:lpstr>Gliederung</vt:lpstr>
      <vt:lpstr>Gliederung</vt:lpstr>
      <vt:lpstr>Hintergrundinfos</vt:lpstr>
      <vt:lpstr>Ausgangslage</vt:lpstr>
      <vt:lpstr>Ausgangslage</vt:lpstr>
      <vt:lpstr>Gliederung</vt:lpstr>
      <vt:lpstr>Hintergrundinfos</vt:lpstr>
      <vt:lpstr>Begriffsdefinition</vt:lpstr>
      <vt:lpstr>Begriffsdefinition</vt:lpstr>
      <vt:lpstr>Begriffsdefinition</vt:lpstr>
      <vt:lpstr>Begriffsdefinition</vt:lpstr>
      <vt:lpstr>Begriffsdefinition</vt:lpstr>
      <vt:lpstr>Begriffsdefinition</vt:lpstr>
      <vt:lpstr>Begriffsdefinition</vt:lpstr>
      <vt:lpstr>Begriffsdefinition</vt:lpstr>
      <vt:lpstr>Begriffsdefinition</vt:lpstr>
      <vt:lpstr>Begriffsdefinition</vt:lpstr>
      <vt:lpstr>Begriffsdefinition</vt:lpstr>
      <vt:lpstr>Begriffsdefinition</vt:lpstr>
      <vt:lpstr>Begriffsdefinition</vt:lpstr>
      <vt:lpstr>Begriffsdefinition</vt:lpstr>
      <vt:lpstr>Begrifflichkeiten</vt:lpstr>
      <vt:lpstr>Gliederung</vt:lpstr>
      <vt:lpstr>Hintergrundinfos</vt:lpstr>
      <vt:lpstr>Gestaltungskriterien für Erklärvideos</vt:lpstr>
      <vt:lpstr>Gestaltungskriterien für Erklärvideos</vt:lpstr>
      <vt:lpstr>Gestaltungskriterien für Erklärvideos</vt:lpstr>
      <vt:lpstr>Hintergrundinfos</vt:lpstr>
      <vt:lpstr>Gestaltungskriterien für Erklärvideos</vt:lpstr>
      <vt:lpstr>Gliederung</vt:lpstr>
      <vt:lpstr>Potentiale und Grenzen von Lernvideos</vt:lpstr>
      <vt:lpstr>Potentiale und Grenzen von Lernvideos</vt:lpstr>
      <vt:lpstr>Gestaltungskriterien</vt:lpstr>
      <vt:lpstr>Gliederung</vt:lpstr>
      <vt:lpstr>Hintergrundinfos</vt:lpstr>
      <vt:lpstr>Lernvideos (für den eigenen Unterricht) erstellen</vt:lpstr>
      <vt:lpstr>Lernvideos (für den eigenen Unterricht) erstellen</vt:lpstr>
      <vt:lpstr>Gliederung</vt:lpstr>
      <vt:lpstr>Hintergrundinfos</vt:lpstr>
      <vt:lpstr>Lernvideos für den eigenen Unterricht auswählen</vt:lpstr>
      <vt:lpstr>Lernvideos für den eigenen Unterricht auswählen</vt:lpstr>
      <vt:lpstr>PowerPoint-Präsentation</vt:lpstr>
      <vt:lpstr>PowerPoint-Präsentation</vt:lpstr>
      <vt:lpstr>PowerPoint-Präsentation</vt:lpstr>
      <vt:lpstr>Literaturverzeichnis</vt:lpstr>
      <vt:lpstr>Literaturverzeichnis</vt:lpstr>
      <vt:lpstr>Verwendetes Material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subject/>
  <dc:creator>Karoline Mosen</dc:creator>
  <cp:keywords/>
  <dc:description/>
  <cp:lastModifiedBy>Joscha Müller-Späth</cp:lastModifiedBy>
  <cp:revision>354</cp:revision>
  <dcterms:created xsi:type="dcterms:W3CDTF">2021-10-04T08:50:15Z</dcterms:created>
  <dcterms:modified xsi:type="dcterms:W3CDTF">2023-11-03T11:40:11Z</dcterms:modified>
  <cp:category/>
</cp:coreProperties>
</file>