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54"/>
  </p:notesMasterIdLst>
  <p:handoutMasterIdLst>
    <p:handoutMasterId r:id="rId55"/>
  </p:handoutMasterIdLst>
  <p:sldIdLst>
    <p:sldId id="307" r:id="rId2"/>
    <p:sldId id="1521" r:id="rId3"/>
    <p:sldId id="1522" r:id="rId4"/>
    <p:sldId id="446" r:id="rId5"/>
    <p:sldId id="658" r:id="rId6"/>
    <p:sldId id="659" r:id="rId7"/>
    <p:sldId id="325" r:id="rId8"/>
    <p:sldId id="447" r:id="rId9"/>
    <p:sldId id="458" r:id="rId10"/>
    <p:sldId id="3155" r:id="rId11"/>
    <p:sldId id="1523" r:id="rId12"/>
    <p:sldId id="358" r:id="rId13"/>
    <p:sldId id="3175" r:id="rId14"/>
    <p:sldId id="3131" r:id="rId15"/>
    <p:sldId id="3173" r:id="rId16"/>
    <p:sldId id="3138" r:id="rId17"/>
    <p:sldId id="1515" r:id="rId18"/>
    <p:sldId id="3156" r:id="rId19"/>
    <p:sldId id="3132" r:id="rId20"/>
    <p:sldId id="360" r:id="rId21"/>
    <p:sldId id="3176" r:id="rId22"/>
    <p:sldId id="3169" r:id="rId23"/>
    <p:sldId id="3157" r:id="rId24"/>
    <p:sldId id="1517" r:id="rId25"/>
    <p:sldId id="3158" r:id="rId26"/>
    <p:sldId id="3159" r:id="rId27"/>
    <p:sldId id="3164" r:id="rId28"/>
    <p:sldId id="3177" r:id="rId29"/>
    <p:sldId id="3178" r:id="rId30"/>
    <p:sldId id="3144" r:id="rId31"/>
    <p:sldId id="3172" r:id="rId32"/>
    <p:sldId id="3161" r:id="rId33"/>
    <p:sldId id="3162" r:id="rId34"/>
    <p:sldId id="3163" r:id="rId35"/>
    <p:sldId id="3165" r:id="rId36"/>
    <p:sldId id="3170" r:id="rId37"/>
    <p:sldId id="3166" r:id="rId38"/>
    <p:sldId id="3171" r:id="rId39"/>
    <p:sldId id="3179" r:id="rId40"/>
    <p:sldId id="3168" r:id="rId41"/>
    <p:sldId id="3167" r:id="rId42"/>
    <p:sldId id="3174" r:id="rId43"/>
    <p:sldId id="3137" r:id="rId44"/>
    <p:sldId id="451" r:id="rId45"/>
    <p:sldId id="316" r:id="rId46"/>
    <p:sldId id="3150" r:id="rId47"/>
    <p:sldId id="3151" r:id="rId48"/>
    <p:sldId id="443" r:id="rId49"/>
    <p:sldId id="3152" r:id="rId50"/>
    <p:sldId id="610" r:id="rId51"/>
    <p:sldId id="3153" r:id="rId52"/>
    <p:sldId id="315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BC81805-7BE2-C139-BDF9-32E1D72147BA}" name="Hannah Vonstein" initials="HV" userId="4b8262599cc7cf63" providerId="Windows Live"/>
  <p188:author id="{5827E8D4-C775-A3B2-9809-0232EAB68D3A}" name="Julia Westerhaus" initials="JW" userId="S::Julia.westerhaus@schulen-gelsenkirchen.de::63781bce-aa0e-4488-b927-d9a5702c4dc4" providerId="AD"/>
  <p188:author id="{698696F7-62CA-C157-2800-17463CF3506A}" name="Hannah Vonstein" initials="HV" userId="Hannah Vonstein"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nnah Vonstein" initials="HV" lastIdx="18" clrIdx="0">
    <p:extLst>
      <p:ext uri="{19B8F6BF-5375-455C-9EA6-DF929625EA0E}">
        <p15:presenceInfo xmlns:p15="http://schemas.microsoft.com/office/powerpoint/2012/main" userId="Hannah Vonstein" providerId="None"/>
      </p:ext>
    </p:extLst>
  </p:cmAuthor>
  <p:cmAuthor id="2" name="Joscha Müller-Späth" initials="JMS" lastIdx="13" clrIdx="1">
    <p:extLst>
      <p:ext uri="{19B8F6BF-5375-455C-9EA6-DF929625EA0E}">
        <p15:presenceInfo xmlns:p15="http://schemas.microsoft.com/office/powerpoint/2012/main" userId="Joscha Müller-Späth" providerId="None"/>
      </p:ext>
    </p:extLst>
  </p:cmAuthor>
  <p:cmAuthor id="3" name="Ben Weiß" initials="BW" lastIdx="2" clrIdx="2">
    <p:extLst>
      <p:ext uri="{19B8F6BF-5375-455C-9EA6-DF929625EA0E}">
        <p15:presenceInfo xmlns:p15="http://schemas.microsoft.com/office/powerpoint/2012/main" userId="c5c0338bf4e0103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7D87"/>
    <a:srgbClr val="D9D9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97" autoAdjust="0"/>
    <p:restoredTop sz="71250" autoAdjust="0"/>
  </p:normalViewPr>
  <p:slideViewPr>
    <p:cSldViewPr snapToGrid="0" snapToObjects="1">
      <p:cViewPr varScale="1">
        <p:scale>
          <a:sx n="77" d="100"/>
          <a:sy n="77" d="100"/>
        </p:scale>
        <p:origin x="2336" y="176"/>
      </p:cViewPr>
      <p:guideLst>
        <p:guide orient="horz" pos="2160"/>
        <p:guide pos="2880"/>
      </p:guideLst>
    </p:cSldViewPr>
  </p:slideViewPr>
  <p:outlineViewPr>
    <p:cViewPr>
      <p:scale>
        <a:sx n="33" d="100"/>
        <a:sy n="33" d="100"/>
      </p:scale>
      <p:origin x="0" y="-3392"/>
    </p:cViewPr>
  </p:outlineViewPr>
  <p:notesTextViewPr>
    <p:cViewPr>
      <p:scale>
        <a:sx n="1" d="1"/>
        <a:sy n="1" d="1"/>
      </p:scale>
      <p:origin x="0" y="0"/>
    </p:cViewPr>
  </p:notesTextViewPr>
  <p:sorterViewPr>
    <p:cViewPr>
      <p:scale>
        <a:sx n="80" d="100"/>
        <a:sy n="80" d="100"/>
      </p:scale>
      <p:origin x="0" y="-6994"/>
    </p:cViewPr>
  </p:sorterViewPr>
  <p:notesViewPr>
    <p:cSldViewPr snapToGrid="0" snapToObjects="1">
      <p:cViewPr varScale="1">
        <p:scale>
          <a:sx n="95" d="100"/>
          <a:sy n="95" d="100"/>
        </p:scale>
        <p:origin x="2512"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61" Type="http://schemas.microsoft.com/office/2018/10/relationships/authors" Targe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464AC62C-F00D-5049-A57E-9EF992A56E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DC58F65-C62B-F745-9B83-C3ABB0667F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E4EFD3-5CC0-A54A-B9CB-1B758358D589}" type="datetime1">
              <a:rPr lang="de-DE" smtClean="0"/>
              <a:t>03.11.23</a:t>
            </a:fld>
            <a:endParaRPr lang="de-DE"/>
          </a:p>
        </p:txBody>
      </p:sp>
      <p:sp>
        <p:nvSpPr>
          <p:cNvPr id="4" name="Fußzeilenplatzhalter 3">
            <a:extLst>
              <a:ext uri="{FF2B5EF4-FFF2-40B4-BE49-F238E27FC236}">
                <a16:creationId xmlns:a16="http://schemas.microsoft.com/office/drawing/2014/main" id="{9D9604EA-96A0-444F-A4D2-180EA7F9E8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de-DE"/>
              <a:t>© PIKAS (pikas.dzlm.de) </a:t>
            </a:r>
          </a:p>
          <a:p>
            <a:r>
              <a:rPr lang="de-DE"/>
              <a:t>
</a:t>
            </a:r>
          </a:p>
        </p:txBody>
      </p:sp>
      <p:sp>
        <p:nvSpPr>
          <p:cNvPr id="5" name="Foliennummernplatzhalter 4">
            <a:extLst>
              <a:ext uri="{FF2B5EF4-FFF2-40B4-BE49-F238E27FC236}">
                <a16:creationId xmlns:a16="http://schemas.microsoft.com/office/drawing/2014/main" id="{15822DBA-D270-7648-9A63-626955BDD81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600139-923C-C440-9586-3971BB1CE724}" type="slidenum">
              <a:rPr lang="de-DE" smtClean="0"/>
              <a:t>‹Nr.›</a:t>
            </a:fld>
            <a:endParaRPr lang="de-DE"/>
          </a:p>
        </p:txBody>
      </p:sp>
    </p:spTree>
    <p:extLst>
      <p:ext uri="{BB962C8B-B14F-4D97-AF65-F5344CB8AC3E}">
        <p14:creationId xmlns:p14="http://schemas.microsoft.com/office/powerpoint/2010/main" val="302951437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43B2B-67B6-EC46-BC42-5AD83C3A4D80}" type="datetime1">
              <a:rPr lang="de-DE" smtClean="0"/>
              <a:t>03.11.23</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de-DE"/>
              <a:t>© PIKAS (pikas.dzlm.de) </a:t>
            </a:r>
          </a:p>
          <a:p>
            <a:r>
              <a:rPr lang="de-DE"/>
              <a:t>
</a:t>
            </a:r>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F1FC34-C851-E548-AB94-15AC694A075D}" type="slidenum">
              <a:rPr lang="de-DE" smtClean="0"/>
              <a:t>‹Nr.›</a:t>
            </a:fld>
            <a:endParaRPr lang="de-DE"/>
          </a:p>
        </p:txBody>
      </p:sp>
    </p:spTree>
    <p:extLst>
      <p:ext uri="{BB962C8B-B14F-4D97-AF65-F5344CB8AC3E}">
        <p14:creationId xmlns:p14="http://schemas.microsoft.com/office/powerpoint/2010/main" val="40298494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pikas-digi.dzlm.de/node/33"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primakom.dzlm.de/node/72"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pikas-digi.dzlm.de/node/33"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ikas-digi.dzlm.de/node/29"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pikas.dzlm.de/node/733"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spcBef>
                <a:spcPts val="0"/>
              </a:spcBef>
            </a:pPr>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5</a:t>
            </a:fld>
            <a:endParaRPr lang="de-DE"/>
          </a:p>
        </p:txBody>
      </p:sp>
    </p:spTree>
    <p:extLst>
      <p:ext uri="{BB962C8B-B14F-4D97-AF65-F5344CB8AC3E}">
        <p14:creationId xmlns:p14="http://schemas.microsoft.com/office/powerpoint/2010/main" val="1074935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Unterrichtsanregungen zur App Rechenfeld finden Sie hier: https://</a:t>
            </a:r>
            <a:r>
              <a:rPr lang="de-DE" dirty="0" err="1"/>
              <a:t>www.lernsoftware-mathematik.de</a:t>
            </a:r>
            <a:r>
              <a:rPr lang="de-DE" dirty="0"/>
              <a:t>/?</a:t>
            </a:r>
            <a:r>
              <a:rPr lang="de-DE" dirty="0" err="1"/>
              <a:t>page_id</a:t>
            </a:r>
            <a:r>
              <a:rPr lang="de-DE" dirty="0"/>
              <a:t>=2026 </a:t>
            </a:r>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15</a:t>
            </a:fld>
            <a:endParaRPr lang="de-DE"/>
          </a:p>
        </p:txBody>
      </p:sp>
    </p:spTree>
    <p:extLst>
      <p:ext uri="{BB962C8B-B14F-4D97-AF65-F5344CB8AC3E}">
        <p14:creationId xmlns:p14="http://schemas.microsoft.com/office/powerpoint/2010/main" val="130334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 nach Gruppe kann zusätzlich überlegt werden: </a:t>
            </a:r>
            <a:r>
              <a:rPr lang="de-DE" sz="1200" dirty="0"/>
              <a:t>Was müssen die Lernenden vorher in Bezug auf die sinnvolle Verwendung der App können? </a:t>
            </a:r>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16</a:t>
            </a:fld>
            <a:endParaRPr lang="de-DE"/>
          </a:p>
        </p:txBody>
      </p:sp>
    </p:spTree>
    <p:extLst>
      <p:ext uri="{BB962C8B-B14F-4D97-AF65-F5344CB8AC3E}">
        <p14:creationId xmlns:p14="http://schemas.microsoft.com/office/powerpoint/2010/main" val="1147364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Kernbotschaft soll die vorherigen Ausführungen zusammenfassen. </a:t>
            </a:r>
          </a:p>
        </p:txBody>
      </p:sp>
      <p:sp>
        <p:nvSpPr>
          <p:cNvPr id="4" name="Fußzeilenplatzhalter 3"/>
          <p:cNvSpPr>
            <a:spLocks noGrp="1"/>
          </p:cNvSpPr>
          <p:nvPr>
            <p:ph type="ftr" sz="quarter" idx="4"/>
          </p:nvPr>
        </p:nvSpPr>
        <p:spPr/>
        <p:txBody>
          <a:bodyPr/>
          <a:lstStyle/>
          <a:p>
            <a:r>
              <a:rPr lang="de-DE" dirty="0"/>
              <a:t>© PIKAS (</a:t>
            </a:r>
            <a:r>
              <a:rPr lang="de-DE" dirty="0" err="1"/>
              <a:t>pikas.dzlm.de</a:t>
            </a:r>
            <a:r>
              <a:rPr lang="de-DE" dirty="0"/>
              <a:t>) </a:t>
            </a:r>
          </a:p>
          <a:p>
            <a:r>
              <a:rPr lang="de-DE" dirty="0"/>
              <a:t>
</a:t>
            </a:r>
          </a:p>
        </p:txBody>
      </p:sp>
      <p:sp>
        <p:nvSpPr>
          <p:cNvPr id="5" name="Foliennummernplatzhalter 4"/>
          <p:cNvSpPr>
            <a:spLocks noGrp="1"/>
          </p:cNvSpPr>
          <p:nvPr>
            <p:ph type="sldNum" sz="quarter" idx="5"/>
          </p:nvPr>
        </p:nvSpPr>
        <p:spPr/>
        <p:txBody>
          <a:bodyPr/>
          <a:lstStyle/>
          <a:p>
            <a:fld id="{C2F1FC34-C851-E548-AB94-15AC694A075D}" type="slidenum">
              <a:rPr lang="de-DE" smtClean="0"/>
              <a:t>17</a:t>
            </a:fld>
            <a:endParaRPr lang="de-DE"/>
          </a:p>
        </p:txBody>
      </p:sp>
    </p:spTree>
    <p:extLst>
      <p:ext uri="{BB962C8B-B14F-4D97-AF65-F5344CB8AC3E}">
        <p14:creationId xmlns:p14="http://schemas.microsoft.com/office/powerpoint/2010/main" val="4034941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18</a:t>
            </a:fld>
            <a:endParaRPr lang="de-DE"/>
          </a:p>
        </p:txBody>
      </p:sp>
    </p:spTree>
    <p:extLst>
      <p:ext uri="{BB962C8B-B14F-4D97-AF65-F5344CB8AC3E}">
        <p14:creationId xmlns:p14="http://schemas.microsoft.com/office/powerpoint/2010/main" val="1799515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19</a:t>
            </a:fld>
            <a:endParaRPr lang="de-DE"/>
          </a:p>
        </p:txBody>
      </p:sp>
    </p:spTree>
    <p:extLst>
      <p:ext uri="{BB962C8B-B14F-4D97-AF65-F5344CB8AC3E}">
        <p14:creationId xmlns:p14="http://schemas.microsoft.com/office/powerpoint/2010/main" val="41226121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222222"/>
                </a:solidFill>
                <a:effectLst/>
                <a:latin typeface="Open Sans" panose="020B0606030504020204" pitchFamily="34" charset="0"/>
              </a:rPr>
              <a:t>Wenn mathematische Inhalte verständnisorientiert behandelt wurden und die Lernenden eine grundlegende Vorstellung dazu aufgebaut haben, dann – und erst dann – ist Beziehungsreiches Üben sinnvoll, bei dem die einzelnen Aufgaben in einem strukturellen Zusammenhang stehen. Im Idealfall bieten solche produktive Übungsaufgaben den Lernenden die Möglichkeit, beim Üben Entdeckungen zu machen und zugleich beim Entdecken zu üben. Solche beziehungsreichen Übungen sollten darauf abzielen, die Einsicht der Schülerinnen und Schüler in mathematische Zusammenhänge zu erweitern, um diese Erkenntnisse für das Weiterlernen nutzen zu können (Scherer &amp; Moser Opitz, 2010).</a:t>
            </a:r>
            <a:br>
              <a:rPr lang="de-DE" dirty="0"/>
            </a:br>
            <a:r>
              <a:rPr lang="de-DE" b="0" i="0" u="none" strike="noStrike" dirty="0">
                <a:solidFill>
                  <a:srgbClr val="222222"/>
                </a:solidFill>
                <a:effectLst/>
                <a:latin typeface="Open Sans" panose="020B0606030504020204" pitchFamily="34" charset="0"/>
              </a:rPr>
              <a:t>Wenn mit digitalen Medien geübt wird, muss also darauf geachtet werden, dass die Lernenden auf einer sicheren Verständnisgrundlage aufbauend üben. Außerdem sollten Programme bzw. Apps ausgewählt werden, die fachdidaktisch fundiert sind und beziehungsreiches Üben ermöglichen. Unter der Rubrik </a:t>
            </a:r>
            <a:r>
              <a:rPr lang="de-DE" b="0" i="0" u="none" strike="noStrike" dirty="0">
                <a:solidFill>
                  <a:srgbClr val="327D87"/>
                </a:solidFill>
                <a:effectLst/>
                <a:latin typeface="Open Sans" panose="020B0606030504020204" pitchFamily="34" charset="0"/>
                <a:hlinkClick r:id="rId3"/>
              </a:rPr>
              <a:t>Software</a:t>
            </a:r>
            <a:r>
              <a:rPr lang="de-DE" b="0" i="0" u="none" strike="noStrike" dirty="0">
                <a:solidFill>
                  <a:srgbClr val="222222"/>
                </a:solidFill>
                <a:effectLst/>
                <a:latin typeface="Open Sans" panose="020B0606030504020204" pitchFamily="34" charset="0"/>
              </a:rPr>
              <a:t> sind Kriterien aufgeführt, die Sie bei der Auswahl unterstützen können. Mehr Informationen finden Sie auf </a:t>
            </a:r>
            <a:r>
              <a:rPr lang="de-DE" b="0" i="0" u="none" strike="noStrike" dirty="0">
                <a:solidFill>
                  <a:srgbClr val="327D87"/>
                </a:solidFill>
                <a:effectLst/>
                <a:latin typeface="Open Sans" panose="020B0606030504020204" pitchFamily="34" charset="0"/>
                <a:hlinkClick r:id="rId4"/>
              </a:rPr>
              <a:t>primakom: Strukturiertes Üben</a:t>
            </a:r>
            <a:r>
              <a:rPr lang="de-DE" b="0" i="0" u="none" strike="noStrike" dirty="0">
                <a:solidFill>
                  <a:srgbClr val="222222"/>
                </a:solidFill>
                <a:effectLst/>
                <a:latin typeface="Open Sans" panose="020B0606030504020204" pitchFamily="34" charset="0"/>
              </a:rPr>
              <a:t>.</a:t>
            </a:r>
            <a:br>
              <a:rPr lang="de-DE" dirty="0"/>
            </a:br>
            <a:r>
              <a:rPr lang="de-DE" b="0" i="0" u="none" strike="noStrike" dirty="0">
                <a:solidFill>
                  <a:srgbClr val="222222"/>
                </a:solidFill>
                <a:effectLst/>
                <a:latin typeface="Open Sans" panose="020B0606030504020204" pitchFamily="34" charset="0"/>
              </a:rPr>
              <a:t>Das bedeutet nicht, dass zum (vorläufigen) Abschluss eines Lernprozesses nicht auch Programme bzw. Apps eingesetzt werden können, die der Automatisierung bzw. der Schulung der Geläufigkeit dienen. Solche machen gegenwärtig noch den Großteil des Angebots aus. Jedoch sollten diese nicht zu früh eingesetzt werden, denn verfrühtes, nicht verständnisbasiertes Automatisieren bzw. Schulen der Geläufigkeit führt nicht zu nachhaltigen Lernerfolgen (</a:t>
            </a:r>
            <a:r>
              <a:rPr lang="de-DE" b="0" i="0" u="none" strike="noStrike" dirty="0" err="1">
                <a:solidFill>
                  <a:srgbClr val="222222"/>
                </a:solidFill>
                <a:effectLst/>
                <a:latin typeface="Open Sans" panose="020B0606030504020204" pitchFamily="34" charset="0"/>
              </a:rPr>
              <a:t>Ladel</a:t>
            </a:r>
            <a:r>
              <a:rPr lang="de-DE" b="0" i="0" u="none" strike="noStrike" dirty="0">
                <a:solidFill>
                  <a:srgbClr val="222222"/>
                </a:solidFill>
                <a:effectLst/>
                <a:latin typeface="Open Sans" panose="020B0606030504020204" pitchFamily="34" charset="0"/>
              </a:rPr>
              <a:t>, 2017).</a:t>
            </a:r>
            <a:endParaRPr lang="de-DE" dirty="0">
              <a:solidFill>
                <a:srgbClr val="000000"/>
              </a:solidFill>
              <a:effectLst/>
              <a:latin typeface="Gill Sans" panose="020B0502020104020203" pitchFamily="34" charset="-79"/>
              <a:cs typeface="Gill Sans" panose="020B0502020104020203" pitchFamily="34" charset="-79"/>
            </a:endParaRPr>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20</a:t>
            </a:fld>
            <a:endParaRPr lang="de-DE"/>
          </a:p>
        </p:txBody>
      </p:sp>
    </p:spTree>
    <p:extLst>
      <p:ext uri="{BB962C8B-B14F-4D97-AF65-F5344CB8AC3E}">
        <p14:creationId xmlns:p14="http://schemas.microsoft.com/office/powerpoint/2010/main" val="1640032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Linkes Beispiel: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Voneinander unabhängige Aufgaben, die in keiner Beziehung zueinander stehen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 Kinder können nichts entdecken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Mathematische Strukturen können nicht aufgedeckt werden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Wenig Potenzial über Ergebnisse zu kommunizieren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Keine Möglichkeiten zu Argumentieren/ etwas zu begründen.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Rein Symbolische Ebene keine Darstellungswechsel, keinen Darstellungsvernetzung</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itchFamily="2" charset="2"/>
              </a:rPr>
              <a:t>Fehlerüberprüfung ermöglicht keine Chancen für das Weiterlernen wenn Fehler aufgetreten sind.</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sym typeface="Wingdings" pitchFamily="2" charset="2"/>
              </a:rPr>
              <a:t> </a:t>
            </a:r>
            <a:r>
              <a:rPr lang="de-DE" dirty="0"/>
              <a:t>Keine Förderung Prozessbezogener Kompetenzen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Rechtes Beispiel: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Entdeckungen möglich: Mathematische Gesetzmäßigkeiten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Entdeckungen können diskutiert über Begründungen können sich die Kinder austauschen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Darstellungsvernetzung wird durch Material ermöglicht (real/ digital), Das unterstützt den Verständnisaufbau</a:t>
            </a:r>
          </a:p>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Verschiedene Niveaustufen (natürliche Differenzierung durch „Was fällt dir auf“.</a:t>
            </a:r>
          </a:p>
          <a:p>
            <a:r>
              <a:rPr lang="de-DE" dirty="0">
                <a:sym typeface="Wingdings" pitchFamily="2" charset="2"/>
              </a:rPr>
              <a:t> Förderung Inhalts- und Prozessbezogener Kompetenzen</a:t>
            </a:r>
            <a:endParaRPr lang="de-DE" dirty="0">
              <a:solidFill>
                <a:srgbClr val="000000"/>
              </a:solidFill>
              <a:effectLst/>
              <a:latin typeface="Gill Sans" panose="020B0502020104020203" pitchFamily="34" charset="-79"/>
              <a:cs typeface="Gill Sans" panose="020B0502020104020203" pitchFamily="34" charset="-79"/>
            </a:endParaRPr>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21</a:t>
            </a:fld>
            <a:endParaRPr lang="de-DE"/>
          </a:p>
        </p:txBody>
      </p:sp>
    </p:spTree>
    <p:extLst>
      <p:ext uri="{BB962C8B-B14F-4D97-AF65-F5344CB8AC3E}">
        <p14:creationId xmlns:p14="http://schemas.microsoft.com/office/powerpoint/2010/main" val="30805930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22</a:t>
            </a:fld>
            <a:endParaRPr lang="de-DE"/>
          </a:p>
        </p:txBody>
      </p:sp>
    </p:spTree>
    <p:extLst>
      <p:ext uri="{BB962C8B-B14F-4D97-AF65-F5344CB8AC3E}">
        <p14:creationId xmlns:p14="http://schemas.microsoft.com/office/powerpoint/2010/main" val="3384942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 nach Vorwissen der Teilnehmenden könnte auch überlegt werden, welche Problematik auftreten kann, wenn Lernende diese Voraussetzungen nicht erfüllen.</a:t>
            </a:r>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23</a:t>
            </a:fld>
            <a:endParaRPr lang="de-DE"/>
          </a:p>
        </p:txBody>
      </p:sp>
    </p:spTree>
    <p:extLst>
      <p:ext uri="{BB962C8B-B14F-4D97-AF65-F5344CB8AC3E}">
        <p14:creationId xmlns:p14="http://schemas.microsoft.com/office/powerpoint/2010/main" val="3365693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Diese Kernbotschaft soll die vorherigen Ausführungen zusammenfassen. </a:t>
            </a:r>
          </a:p>
          <a:p>
            <a:pPr>
              <a:lnSpc>
                <a:spcPct val="100000"/>
              </a:lnSpc>
            </a:pPr>
            <a:endParaRPr lang="de-DE" dirty="0"/>
          </a:p>
        </p:txBody>
      </p:sp>
      <p:sp>
        <p:nvSpPr>
          <p:cNvPr id="4" name="Fußzeilenplatzhalter 3"/>
          <p:cNvSpPr>
            <a:spLocks noGrp="1"/>
          </p:cNvSpPr>
          <p:nvPr>
            <p:ph type="ftr" sz="quarter" idx="4"/>
          </p:nvPr>
        </p:nvSpPr>
        <p:spPr/>
        <p:txBody>
          <a:bodyPr/>
          <a:lstStyle/>
          <a:p>
            <a:r>
              <a:rPr lang="de-DE" dirty="0"/>
              <a:t>© PIKAS (</a:t>
            </a:r>
            <a:r>
              <a:rPr lang="de-DE" dirty="0" err="1"/>
              <a:t>pikas.dzlm.de</a:t>
            </a:r>
            <a:r>
              <a:rPr lang="de-DE" dirty="0"/>
              <a:t>) </a:t>
            </a:r>
          </a:p>
          <a:p>
            <a:r>
              <a:rPr lang="de-DE" dirty="0"/>
              <a:t>
</a:t>
            </a:r>
          </a:p>
        </p:txBody>
      </p:sp>
      <p:sp>
        <p:nvSpPr>
          <p:cNvPr id="5" name="Foliennummernplatzhalter 4"/>
          <p:cNvSpPr>
            <a:spLocks noGrp="1"/>
          </p:cNvSpPr>
          <p:nvPr>
            <p:ph type="sldNum" sz="quarter" idx="5"/>
          </p:nvPr>
        </p:nvSpPr>
        <p:spPr/>
        <p:txBody>
          <a:bodyPr/>
          <a:lstStyle/>
          <a:p>
            <a:fld id="{C2F1FC34-C851-E548-AB94-15AC694A075D}" type="slidenum">
              <a:rPr lang="de-DE" smtClean="0"/>
              <a:t>24</a:t>
            </a:fld>
            <a:endParaRPr lang="de-DE"/>
          </a:p>
        </p:txBody>
      </p:sp>
    </p:spTree>
    <p:extLst>
      <p:ext uri="{BB962C8B-B14F-4D97-AF65-F5344CB8AC3E}">
        <p14:creationId xmlns:p14="http://schemas.microsoft.com/office/powerpoint/2010/main" val="2842074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Teilnehmenden kommen mit unterschiedlichen Erwartungshaltungen in ein Coaching und gerade das Thema Apps im Mathematikunterricht wird teilweise missverstanden. Aus diesem Grund, ist es wichtig, dass den Teilnehmenden schon zu Beginn des Coachings transparent gemacht wird, dass wir uns der Erwartungshaltungen bewusst sind, diese aber nicht erfüllt werden können. Wir werden als Lehrkräfte mit unseren Ideen für gute Lernaufgaben und einer zielorientierte Unterrichtsgestaltung nicht durch Tablets ersetzt werden. Egal welche App wir nutzen, sind wir trotzdem noch für eine gute Unterrichtsgestaltung verantwortlich.</a:t>
            </a:r>
          </a:p>
          <a:p>
            <a:endParaRPr lang="de-DE" dirty="0"/>
          </a:p>
          <a:p>
            <a:r>
              <a:rPr lang="de-DE" dirty="0"/>
              <a:t>Es ist auch möglich zuerst kurze Statements der Teilnehmenden einzuholen und danach die Folie zu präsentieren. Dieses Vorgehen bietet sich eher für eine kleinere Gruppe an.</a:t>
            </a:r>
          </a:p>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7</a:t>
            </a:fld>
            <a:endParaRPr lang="de-DE"/>
          </a:p>
        </p:txBody>
      </p:sp>
    </p:spTree>
    <p:extLst>
      <p:ext uri="{BB962C8B-B14F-4D97-AF65-F5344CB8AC3E}">
        <p14:creationId xmlns:p14="http://schemas.microsoft.com/office/powerpoint/2010/main" val="3875859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25</a:t>
            </a:fld>
            <a:endParaRPr lang="de-DE"/>
          </a:p>
        </p:txBody>
      </p:sp>
    </p:spTree>
    <p:extLst>
      <p:ext uri="{BB962C8B-B14F-4D97-AF65-F5344CB8AC3E}">
        <p14:creationId xmlns:p14="http://schemas.microsoft.com/office/powerpoint/2010/main" val="1225925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26</a:t>
            </a:fld>
            <a:endParaRPr lang="de-DE"/>
          </a:p>
        </p:txBody>
      </p:sp>
    </p:spTree>
    <p:extLst>
      <p:ext uri="{BB962C8B-B14F-4D97-AF65-F5344CB8AC3E}">
        <p14:creationId xmlns:p14="http://schemas.microsoft.com/office/powerpoint/2010/main" val="2597762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222222"/>
                </a:solidFill>
                <a:effectLst/>
                <a:latin typeface="Open Sans" panose="020B0606030504020204" pitchFamily="34" charset="0"/>
              </a:rPr>
              <a:t>Die Entwicklung von Verständnis gelingt vorrangig über den Aufbau von Konzepten und den damit verbundenen mentalen Vorstellungsbildern (</a:t>
            </a:r>
            <a:r>
              <a:rPr lang="de-DE" b="0" i="0" u="none" strike="noStrike" dirty="0" err="1">
                <a:solidFill>
                  <a:srgbClr val="222222"/>
                </a:solidFill>
                <a:effectLst/>
                <a:latin typeface="Open Sans" panose="020B0606030504020204" pitchFamily="34" charset="0"/>
              </a:rPr>
              <a:t>Wartha</a:t>
            </a:r>
            <a:r>
              <a:rPr lang="de-DE" b="0" i="0" u="none" strike="noStrike" dirty="0">
                <a:solidFill>
                  <a:srgbClr val="222222"/>
                </a:solidFill>
                <a:effectLst/>
                <a:latin typeface="Open Sans" panose="020B0606030504020204" pitchFamily="34" charset="0"/>
              </a:rPr>
              <a:t> &amp; Schulz, 2018). Digitale Medien bieten in diesem Zusammenhang durch verschiedene fachdidaktische Potentiale manche Möglichkeiten, die ihre jeweiligen physischen Entsprechungen nicht ohne Weiteres bieten können. Durch die ‚Vernetzung von Darstellungen‘ können verschiedene Darstellungen einerseits kompakt und synchron dargestellt werden. Andererseits passen sich die jeweils anderen Darstellungen automatisch an, sobald eine der vorliegenden Darstellungen verändert wird – sie sind miteinander vernetzt. Vergleichbares können physischen Medien nicht leisten (</a:t>
            </a:r>
            <a:r>
              <a:rPr lang="de-DE" b="0" i="0" u="none" strike="noStrike" dirty="0" err="1">
                <a:solidFill>
                  <a:srgbClr val="222222"/>
                </a:solidFill>
                <a:effectLst/>
                <a:latin typeface="Open Sans" panose="020B0606030504020204" pitchFamily="34" charset="0"/>
              </a:rPr>
              <a:t>Ladel</a:t>
            </a:r>
            <a:r>
              <a:rPr lang="de-DE" b="0" i="0" u="none" strike="noStrike" dirty="0">
                <a:solidFill>
                  <a:srgbClr val="222222"/>
                </a:solidFill>
                <a:effectLst/>
                <a:latin typeface="Open Sans" panose="020B0606030504020204" pitchFamily="34" charset="0"/>
              </a:rPr>
              <a:t>, 2009). Darüber hinaus können sie in einigen Lernsituationen eine passgenaue ‚virtuelle Darstellung von mentalen Operationen‘ leisten. So können bspw. </a:t>
            </a:r>
            <a:r>
              <a:rPr lang="de-DE" b="0" i="0" u="none" strike="noStrike" dirty="0" err="1">
                <a:solidFill>
                  <a:srgbClr val="222222"/>
                </a:solidFill>
                <a:effectLst/>
                <a:latin typeface="Open Sans" panose="020B0606030504020204" pitchFamily="34" charset="0"/>
              </a:rPr>
              <a:t>Entbündelungen</a:t>
            </a:r>
            <a:r>
              <a:rPr lang="de-DE" b="0" i="0" u="none" strike="noStrike" dirty="0">
                <a:solidFill>
                  <a:srgbClr val="222222"/>
                </a:solidFill>
                <a:effectLst/>
                <a:latin typeface="Open Sans" panose="020B0606030504020204" pitchFamily="34" charset="0"/>
              </a:rPr>
              <a:t> mit virtuellem </a:t>
            </a:r>
            <a:r>
              <a:rPr lang="de-DE" b="0" i="0" u="none" strike="noStrike" dirty="0" err="1">
                <a:solidFill>
                  <a:srgbClr val="222222"/>
                </a:solidFill>
                <a:effectLst/>
                <a:latin typeface="Open Sans" panose="020B0606030504020204" pitchFamily="34" charset="0"/>
              </a:rPr>
              <a:t>Dienes</a:t>
            </a:r>
            <a:r>
              <a:rPr lang="de-DE" b="0" i="0" u="none" strike="noStrike" dirty="0">
                <a:solidFill>
                  <a:srgbClr val="222222"/>
                </a:solidFill>
                <a:effectLst/>
                <a:latin typeface="Open Sans" panose="020B0606030504020204" pitchFamily="34" charset="0"/>
              </a:rPr>
              <a:t>-Material ohne den teilweise umständlichen Umweg des Umtauschens realisiert werden, was bei physischem </a:t>
            </a:r>
            <a:r>
              <a:rPr lang="de-DE" b="0" i="0" u="none" strike="noStrike" dirty="0" err="1">
                <a:solidFill>
                  <a:srgbClr val="222222"/>
                </a:solidFill>
                <a:effectLst/>
                <a:latin typeface="Open Sans" panose="020B0606030504020204" pitchFamily="34" charset="0"/>
              </a:rPr>
              <a:t>Dienes</a:t>
            </a:r>
            <a:r>
              <a:rPr lang="de-DE" b="0" i="0" u="none" strike="noStrike" dirty="0">
                <a:solidFill>
                  <a:srgbClr val="222222"/>
                </a:solidFill>
                <a:effectLst/>
                <a:latin typeface="Open Sans" panose="020B0606030504020204" pitchFamily="34" charset="0"/>
              </a:rPr>
              <a:t>-Material notwendig ist und auch nicht zwingend mit dem angestrebten mentalen Vorstellungsbild übereinstimmt (</a:t>
            </a:r>
            <a:r>
              <a:rPr lang="de-DE" b="0" i="0" u="none" strike="noStrike" dirty="0" err="1">
                <a:solidFill>
                  <a:srgbClr val="222222"/>
                </a:solidFill>
                <a:effectLst/>
                <a:latin typeface="Open Sans" panose="020B0606030504020204" pitchFamily="34" charset="0"/>
              </a:rPr>
              <a:t>Sarama</a:t>
            </a:r>
            <a:r>
              <a:rPr lang="de-DE" b="0" i="0" u="none" strike="noStrike" dirty="0">
                <a:solidFill>
                  <a:srgbClr val="222222"/>
                </a:solidFill>
                <a:effectLst/>
                <a:latin typeface="Open Sans" panose="020B0606030504020204" pitchFamily="34" charset="0"/>
              </a:rPr>
              <a:t> &amp; Clements, 2009).</a:t>
            </a:r>
            <a:br>
              <a:rPr lang="de-DE" dirty="0"/>
            </a:br>
            <a:r>
              <a:rPr lang="de-DE" b="0" i="0" u="none" strike="noStrike" dirty="0">
                <a:solidFill>
                  <a:srgbClr val="222222"/>
                </a:solidFill>
                <a:effectLst/>
                <a:latin typeface="Open Sans" panose="020B0606030504020204" pitchFamily="34" charset="0"/>
              </a:rPr>
              <a:t>Neben den beiden genannten fachdidaktischen Potentialen bieten auch das ‚Umlagern von Denk- und Arbeitsprozessen‘, die ‚Strukturierung von Darstellungen‘ sowie das ‚informativ fachspezifische Zurückmelden‘ Chancen, Kinder beim Verstehen von Mathematik zu unterstützen.</a:t>
            </a:r>
            <a:br>
              <a:rPr lang="de-DE" dirty="0"/>
            </a:br>
            <a:r>
              <a:rPr lang="de-DE" b="0" i="0" u="none" strike="noStrike" dirty="0">
                <a:solidFill>
                  <a:srgbClr val="222222"/>
                </a:solidFill>
                <a:effectLst/>
                <a:latin typeface="Open Sans" panose="020B0606030504020204" pitchFamily="34" charset="0"/>
              </a:rPr>
              <a:t>Diese Potentiale werden in der Rubrik </a:t>
            </a:r>
            <a:r>
              <a:rPr lang="de-DE" b="0" i="0" u="none" strike="noStrike" dirty="0">
                <a:solidFill>
                  <a:srgbClr val="327D87"/>
                </a:solidFill>
                <a:effectLst/>
                <a:latin typeface="Open Sans" panose="020B0606030504020204" pitchFamily="34" charset="0"/>
                <a:hlinkClick r:id="rId3"/>
              </a:rPr>
              <a:t>Software</a:t>
            </a:r>
            <a:r>
              <a:rPr lang="de-DE" b="0" i="0" u="none" strike="noStrike" dirty="0">
                <a:solidFill>
                  <a:srgbClr val="222222"/>
                </a:solidFill>
                <a:effectLst/>
                <a:latin typeface="Open Sans" panose="020B0606030504020204" pitchFamily="34" charset="0"/>
              </a:rPr>
              <a:t> ausführlicher dargestellt. Grundsätzlich gilt es jedoch zu berücksichtigen, dass das bloße Vorhandensein fachdidaktischer Potentiale in Unterrichtssoftware nicht automatisch zu besserem Unterricht führen wird. Das Ausschöpfen der Potentiale wird erst dann gelingen, wenn ein sinnvoller unterrichtlicher Rahmen geschaffen wurde.</a:t>
            </a:r>
            <a:endParaRPr lang="de-DE" dirty="0">
              <a:solidFill>
                <a:srgbClr val="000000"/>
              </a:solidFill>
              <a:effectLst/>
              <a:latin typeface="Gill Sans" panose="020B0502020104020203" pitchFamily="34" charset="-79"/>
              <a:cs typeface="Gill Sans" panose="020B0502020104020203" pitchFamily="34" charset="-79"/>
            </a:endParaRPr>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27</a:t>
            </a:fld>
            <a:endParaRPr lang="de-DE"/>
          </a:p>
        </p:txBody>
      </p:sp>
    </p:spTree>
    <p:extLst>
      <p:ext uri="{BB962C8B-B14F-4D97-AF65-F5344CB8AC3E}">
        <p14:creationId xmlns:p14="http://schemas.microsoft.com/office/powerpoint/2010/main" val="1151852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entspricht das physische Material nicht der Mentale Vorstellung des Zerlegens/Bündeln  des Zehners wenn es nötig ist. Beim </a:t>
            </a:r>
            <a:r>
              <a:rPr lang="de-DE" dirty="0" err="1"/>
              <a:t>Dienes</a:t>
            </a:r>
            <a:r>
              <a:rPr lang="de-DE" dirty="0"/>
              <a:t>-Material muss getauscht werden. </a:t>
            </a:r>
            <a:endParaRPr lang="de-DE" dirty="0">
              <a:solidFill>
                <a:srgbClr val="000000"/>
              </a:solidFill>
              <a:effectLst/>
              <a:latin typeface="Gill Sans" panose="020B0502020104020203" pitchFamily="34" charset="-79"/>
              <a:cs typeface="Gill Sans" panose="020B0502020104020203" pitchFamily="34" charset="-79"/>
            </a:endParaRPr>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28</a:t>
            </a:fld>
            <a:endParaRPr lang="de-DE"/>
          </a:p>
        </p:txBody>
      </p:sp>
    </p:spTree>
    <p:extLst>
      <p:ext uri="{BB962C8B-B14F-4D97-AF65-F5344CB8AC3E}">
        <p14:creationId xmlns:p14="http://schemas.microsoft.com/office/powerpoint/2010/main" val="41921972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digitale Medium ist näher an der mentalen Vorstellung als das </a:t>
            </a:r>
            <a:r>
              <a:rPr lang="de-DE" dirty="0" err="1"/>
              <a:t>Dienes</a:t>
            </a:r>
            <a:r>
              <a:rPr lang="de-DE" dirty="0"/>
              <a:t>-Material, daher besser geeignet</a:t>
            </a:r>
          </a:p>
          <a:p>
            <a:r>
              <a:rPr lang="de-DE" dirty="0"/>
              <a:t>Anderes Beispiel wäre hier die </a:t>
            </a:r>
            <a:r>
              <a:rPr lang="de-DE" dirty="0" err="1"/>
              <a:t>KlippKlapp</a:t>
            </a:r>
            <a:r>
              <a:rPr lang="de-DE" dirty="0"/>
              <a:t>-App, bei der das Zusammenfalten von Würfelnetzen per Schieberegler möglich wird.</a:t>
            </a:r>
            <a:endParaRPr lang="de-DE" dirty="0">
              <a:solidFill>
                <a:srgbClr val="000000"/>
              </a:solidFill>
              <a:effectLst/>
              <a:latin typeface="Gill Sans" panose="020B0502020104020203" pitchFamily="34" charset="-79"/>
              <a:cs typeface="Gill Sans" panose="020B0502020104020203" pitchFamily="34" charset="-79"/>
            </a:endParaRPr>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29</a:t>
            </a:fld>
            <a:endParaRPr lang="de-DE"/>
          </a:p>
        </p:txBody>
      </p:sp>
    </p:spTree>
    <p:extLst>
      <p:ext uri="{BB962C8B-B14F-4D97-AF65-F5344CB8AC3E}">
        <p14:creationId xmlns:p14="http://schemas.microsoft.com/office/powerpoint/2010/main" val="1128066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Für den Aufbau von tragfähigen Vorstellungsbildern ist sowohl das konkrete als auch gedankliche Durchführen und Nachvollziehen (aktiver) Handlungen an geeignetem didaktischen Material sinnvoll. Allerdings passt die Handlung am Material nicht immer zur mentalen Operationen, weshalb digitale Medien hier unterstützen können </a:t>
            </a:r>
            <a:r>
              <a:rPr lang="de-DE" sz="1200" b="0" i="0" u="none" strike="noStrike" kern="1200" dirty="0">
                <a:solidFill>
                  <a:schemeClr val="tx1"/>
                </a:solidFill>
                <a:effectLst/>
                <a:latin typeface="Arial" panose="020B0604020202020204" pitchFamily="34" charset="0"/>
                <a:ea typeface="+mn-ea"/>
                <a:cs typeface="Arial" panose="020B0604020202020204" pitchFamily="34" charset="0"/>
              </a:rPr>
              <a:t>(Walter, 2018).</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u="none" strike="noStrike" kern="1200" dirty="0">
                <a:solidFill>
                  <a:schemeClr val="tx1"/>
                </a:solidFill>
                <a:effectLst/>
                <a:latin typeface="Arial" panose="020B0604020202020204" pitchFamily="34" charset="0"/>
                <a:ea typeface="+mn-ea"/>
                <a:cs typeface="Arial" panose="020B0604020202020204" pitchFamily="34" charset="0"/>
              </a:rPr>
              <a:t>Das Beispiel zeigt eine Darstellung angelehnt an die App „</a:t>
            </a:r>
            <a:r>
              <a:rPr lang="de-DE" sz="1200" b="0" i="0" u="none" strike="noStrike" kern="1200" dirty="0" err="1">
                <a:solidFill>
                  <a:schemeClr val="tx1"/>
                </a:solidFill>
                <a:effectLst/>
                <a:latin typeface="Arial" panose="020B0604020202020204" pitchFamily="34" charset="0"/>
                <a:ea typeface="+mn-ea"/>
                <a:cs typeface="Arial" panose="020B0604020202020204" pitchFamily="34" charset="0"/>
              </a:rPr>
              <a:t>KlippKlapp</a:t>
            </a:r>
            <a:r>
              <a:rPr lang="de-DE" sz="1200" b="0" i="0" u="none" strike="noStrike" kern="1200" dirty="0">
                <a:solidFill>
                  <a:schemeClr val="tx1"/>
                </a:solidFill>
                <a:effectLst/>
                <a:latin typeface="Arial" panose="020B0604020202020204" pitchFamily="34" charset="0"/>
                <a:ea typeface="+mn-ea"/>
                <a:cs typeface="Arial" panose="020B0604020202020204" pitchFamily="34" charset="0"/>
              </a:rPr>
              <a:t>“, bei der das Würfelnetz ähnlich der mentalen Vorstellung auf und zu geklappt werden kann und so der räumlichen Vorstellung entspricht.</a:t>
            </a:r>
          </a:p>
          <a:p>
            <a:r>
              <a:rPr lang="de-DE" altLang="de-DE" dirty="0">
                <a:latin typeface="Arial" panose="020B0604020202020204" pitchFamily="34" charset="0"/>
                <a:ea typeface="ＭＳ Ｐゴシック" panose="020B0600070205080204" pitchFamily="34" charset="-128"/>
                <a:cs typeface="Arial" panose="020B0604020202020204" pitchFamily="34" charset="0"/>
              </a:rPr>
              <a:t>Ein weiteres Beispiel: Wenn man sich den Lösungsweg zur Aufgabe 12-3 mit Multisystemblock-Material vorstellt, so hat man eine Zehnerstange und zwei </a:t>
            </a:r>
            <a:r>
              <a:rPr lang="de-DE" altLang="de-DE" dirty="0" err="1">
                <a:latin typeface="Arial" panose="020B0604020202020204" pitchFamily="34" charset="0"/>
                <a:ea typeface="ＭＳ Ｐゴシック" panose="020B0600070205080204" pitchFamily="34" charset="-128"/>
                <a:cs typeface="Arial" panose="020B0604020202020204" pitchFamily="34" charset="0"/>
              </a:rPr>
              <a:t>Einerwürfel</a:t>
            </a:r>
            <a:r>
              <a:rPr lang="de-DE" altLang="de-DE" dirty="0">
                <a:latin typeface="Arial" panose="020B0604020202020204" pitchFamily="34" charset="0"/>
                <a:ea typeface="ＭＳ Ｐゴシック" panose="020B0600070205080204" pitchFamily="34" charset="-128"/>
                <a:cs typeface="Arial" panose="020B0604020202020204" pitchFamily="34" charset="0"/>
              </a:rPr>
              <a:t>. Gedanklich kann man die zwei separaten </a:t>
            </a:r>
            <a:r>
              <a:rPr lang="de-DE" altLang="de-DE" dirty="0" err="1">
                <a:latin typeface="Arial" panose="020B0604020202020204" pitchFamily="34" charset="0"/>
                <a:ea typeface="ＭＳ Ｐゴシック" panose="020B0600070205080204" pitchFamily="34" charset="-128"/>
                <a:cs typeface="Arial" panose="020B0604020202020204" pitchFamily="34" charset="0"/>
              </a:rPr>
              <a:t>Einerwürfel</a:t>
            </a:r>
            <a:r>
              <a:rPr lang="de-DE" altLang="de-DE" dirty="0">
                <a:latin typeface="Arial" panose="020B0604020202020204" pitchFamily="34" charset="0"/>
                <a:ea typeface="ＭＳ Ｐゴシック" panose="020B0600070205080204" pitchFamily="34" charset="-128"/>
                <a:cs typeface="Arial" panose="020B0604020202020204" pitchFamily="34" charset="0"/>
              </a:rPr>
              <a:t> sowie einen weiteren </a:t>
            </a:r>
            <a:r>
              <a:rPr lang="de-DE" altLang="de-DE" dirty="0" err="1">
                <a:latin typeface="Arial" panose="020B0604020202020204" pitchFamily="34" charset="0"/>
                <a:ea typeface="ＭＳ Ｐゴシック" panose="020B0600070205080204" pitchFamily="34" charset="-128"/>
                <a:cs typeface="Arial" panose="020B0604020202020204" pitchFamily="34" charset="0"/>
              </a:rPr>
              <a:t>Einerwürfel</a:t>
            </a:r>
            <a:r>
              <a:rPr lang="de-DE" altLang="de-DE" dirty="0">
                <a:latin typeface="Arial" panose="020B0604020202020204" pitchFamily="34" charset="0"/>
                <a:ea typeface="ＭＳ Ｐゴシック" panose="020B0600070205080204" pitchFamily="34" charset="-128"/>
                <a:cs typeface="Arial" panose="020B0604020202020204" pitchFamily="34" charset="0"/>
              </a:rPr>
              <a:t> von der Zehnerstange „wegnehmen“. Es bleiben 9 einzelne Würfel übrig. Führt man diese Operation handelnd am Material aus, so muss man die Zehnerstange erst gegen 10 </a:t>
            </a:r>
            <a:r>
              <a:rPr lang="de-DE" altLang="de-DE" dirty="0" err="1">
                <a:latin typeface="Arial" panose="020B0604020202020204" pitchFamily="34" charset="0"/>
                <a:ea typeface="ＭＳ Ｐゴシック" panose="020B0600070205080204" pitchFamily="34" charset="-128"/>
                <a:cs typeface="Arial" panose="020B0604020202020204" pitchFamily="34" charset="0"/>
              </a:rPr>
              <a:t>Einerwürfel</a:t>
            </a:r>
            <a:r>
              <a:rPr lang="de-DE" altLang="de-DE" dirty="0">
                <a:latin typeface="Arial" panose="020B0604020202020204" pitchFamily="34" charset="0"/>
                <a:ea typeface="ＭＳ Ｐゴシック" panose="020B0600070205080204" pitchFamily="34" charset="-128"/>
                <a:cs typeface="Arial" panose="020B0604020202020204" pitchFamily="34" charset="0"/>
              </a:rPr>
              <a:t> eintauschen. Damit liegen nun andere Einer vor einem, als die, die zuvor in der Zehnerstange repräsentiert wurden. Dies entspricht nicht der mentalen Operation.</a:t>
            </a:r>
          </a:p>
          <a:p>
            <a:r>
              <a:rPr lang="de-DE" dirty="0">
                <a:latin typeface="Arial" panose="020B0604020202020204" pitchFamily="34" charset="0"/>
                <a:cs typeface="Arial" panose="020B0604020202020204" pitchFamily="34" charset="0"/>
              </a:rPr>
              <a:t>Apps, die über dieses Potential verfügen, sind z. B. </a:t>
            </a:r>
          </a:p>
          <a:p>
            <a:pPr marL="171450" indent="-171450">
              <a:buFont typeface="Arial" panose="020B0604020202020204" pitchFamily="34" charset="0"/>
              <a:buChar char="•"/>
            </a:pPr>
            <a:r>
              <a:rPr lang="de-DE" sz="1200" b="0" i="0" u="none" strike="noStrike" kern="1200" dirty="0" err="1">
                <a:solidFill>
                  <a:schemeClr val="tx1"/>
                </a:solidFill>
                <a:effectLst/>
                <a:latin typeface="+mn-lt"/>
                <a:ea typeface="+mn-ea"/>
                <a:cs typeface="+mn-cs"/>
              </a:rPr>
              <a:t>Number</a:t>
            </a:r>
            <a:r>
              <a:rPr lang="de-DE" sz="1200" b="0" i="0" u="none" strike="noStrike" kern="1200" dirty="0">
                <a:solidFill>
                  <a:schemeClr val="tx1"/>
                </a:solidFill>
                <a:effectLst/>
                <a:latin typeface="+mn-lt"/>
                <a:ea typeface="+mn-ea"/>
                <a:cs typeface="+mn-cs"/>
              </a:rPr>
              <a:t> </a:t>
            </a:r>
            <a:r>
              <a:rPr lang="de-DE" sz="1200" b="0" i="0" u="none" strike="noStrike" kern="1200" dirty="0" err="1">
                <a:solidFill>
                  <a:schemeClr val="tx1"/>
                </a:solidFill>
                <a:effectLst/>
                <a:latin typeface="+mn-lt"/>
                <a:ea typeface="+mn-ea"/>
                <a:cs typeface="+mn-cs"/>
              </a:rPr>
              <a:t>Pieces</a:t>
            </a:r>
            <a:endParaRPr lang="de-DE"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de-DE" sz="1200" b="0" i="0" u="none" strike="noStrike" kern="1200" dirty="0">
                <a:solidFill>
                  <a:schemeClr val="tx1"/>
                </a:solidFill>
                <a:effectLst/>
                <a:latin typeface="+mn-lt"/>
                <a:ea typeface="+mn-ea"/>
                <a:cs typeface="+mn-cs"/>
              </a:rPr>
              <a:t>Stellenwerte üben</a:t>
            </a:r>
          </a:p>
          <a:p>
            <a:pPr marL="171450" indent="-171450">
              <a:buFont typeface="Arial" panose="020B0604020202020204" pitchFamily="34" charset="0"/>
              <a:buChar char="•"/>
            </a:pPr>
            <a:r>
              <a:rPr lang="de-DE" sz="1200" b="0" i="0" u="none" strike="noStrike" kern="1200" dirty="0">
                <a:solidFill>
                  <a:schemeClr val="tx1"/>
                </a:solidFill>
                <a:effectLst/>
                <a:latin typeface="+mn-lt"/>
                <a:ea typeface="+mn-ea"/>
                <a:cs typeface="+mn-cs"/>
              </a:rPr>
              <a:t>Virtuelles Zwanzigerfeld (einen 5er legen, ein Einer weg; statt tauschen am physischen Zwanzigerfeld)</a:t>
            </a:r>
          </a:p>
          <a:p>
            <a:pPr marL="171450" indent="-171450">
              <a:buFont typeface="Arial" panose="020B0604020202020204" pitchFamily="34" charset="0"/>
              <a:buChar char="•"/>
            </a:pPr>
            <a:r>
              <a:rPr lang="de-DE" altLang="de-DE" sz="1200" b="0" i="0" u="none" strike="noStrike" kern="1200" dirty="0" err="1">
                <a:solidFill>
                  <a:schemeClr val="tx1"/>
                </a:solidFill>
                <a:effectLst/>
                <a:latin typeface="+mn-lt"/>
                <a:ea typeface="+mn-ea"/>
                <a:cs typeface="+mn-cs"/>
              </a:rPr>
              <a:t>KlippKlapp</a:t>
            </a:r>
            <a:endParaRPr lang="de-DE" altLang="de-DE" dirty="0">
              <a:latin typeface="Arial" panose="020B0604020202020204" pitchFamily="34" charset="0"/>
              <a:ea typeface="ＭＳ Ｐゴシック" panose="020B0600070205080204" pitchFamily="34" charset="-128"/>
              <a:cs typeface="Arial" panose="020B0604020202020204" pitchFamily="34" charset="0"/>
            </a:endParaRPr>
          </a:p>
          <a:p>
            <a:pPr fontAlgn="base"/>
            <a:endParaRPr lang="de-DE" sz="1200" b="0" i="0" u="none" strike="noStrike" kern="1200" dirty="0">
              <a:solidFill>
                <a:schemeClr val="tx1"/>
              </a:solidFill>
              <a:effectLst/>
              <a:latin typeface="Arial" panose="020B0604020202020204" pitchFamily="34" charset="0"/>
              <a:ea typeface="+mn-ea"/>
              <a:cs typeface="Arial" panose="020B0604020202020204" pitchFamily="34" charset="0"/>
            </a:endParaRPr>
          </a:p>
          <a:p>
            <a:endParaRPr lang="de-DE" dirty="0"/>
          </a:p>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30</a:t>
            </a:fld>
            <a:endParaRPr lang="de-DE"/>
          </a:p>
        </p:txBody>
      </p:sp>
    </p:spTree>
    <p:extLst>
      <p:ext uri="{BB962C8B-B14F-4D97-AF65-F5344CB8AC3E}">
        <p14:creationId xmlns:p14="http://schemas.microsoft.com/office/powerpoint/2010/main" val="26106205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Beim Üben nach dem Vier-Phasen-Modell sollen anfängliche Handlungen am Material nach und nach zugunsten mentaler Vorstellungen abgelöst werden. Natürlich kann eine App den Aufbau von Vorstellungsbildern nicht übernehmen, aber sie kann unterstützen, wenn sie sinnvoll in den Prozess integriert ist.</a:t>
            </a:r>
            <a:endParaRPr lang="de-DE" dirty="0">
              <a:solidFill>
                <a:srgbClr val="000000"/>
              </a:solidFill>
              <a:effectLst/>
              <a:latin typeface="Gill Sans" panose="020B0502020104020203" pitchFamily="34" charset="-79"/>
              <a:cs typeface="Gill Sans" panose="020B0502020104020203" pitchFamily="34" charset="-79"/>
            </a:endParaRPr>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31</a:t>
            </a:fld>
            <a:endParaRPr lang="de-DE"/>
          </a:p>
        </p:txBody>
      </p:sp>
    </p:spTree>
    <p:extLst>
      <p:ext uri="{BB962C8B-B14F-4D97-AF65-F5344CB8AC3E}">
        <p14:creationId xmlns:p14="http://schemas.microsoft.com/office/powerpoint/2010/main" val="823115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32</a:t>
            </a:fld>
            <a:endParaRPr lang="de-DE"/>
          </a:p>
        </p:txBody>
      </p:sp>
    </p:spTree>
    <p:extLst>
      <p:ext uri="{BB962C8B-B14F-4D97-AF65-F5344CB8AC3E}">
        <p14:creationId xmlns:p14="http://schemas.microsoft.com/office/powerpoint/2010/main" val="1776893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33</a:t>
            </a:fld>
            <a:endParaRPr lang="de-DE"/>
          </a:p>
        </p:txBody>
      </p:sp>
    </p:spTree>
    <p:extLst>
      <p:ext uri="{BB962C8B-B14F-4D97-AF65-F5344CB8AC3E}">
        <p14:creationId xmlns:p14="http://schemas.microsoft.com/office/powerpoint/2010/main" val="32339804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Kernbotschaft soll die vorherigen Ausführungen zusammenfassen. </a:t>
            </a:r>
          </a:p>
        </p:txBody>
      </p:sp>
      <p:sp>
        <p:nvSpPr>
          <p:cNvPr id="4" name="Fußzeilenplatzhalter 3"/>
          <p:cNvSpPr>
            <a:spLocks noGrp="1"/>
          </p:cNvSpPr>
          <p:nvPr>
            <p:ph type="ftr" sz="quarter" idx="4"/>
          </p:nvPr>
        </p:nvSpPr>
        <p:spPr/>
        <p:txBody>
          <a:bodyPr/>
          <a:lstStyle/>
          <a:p>
            <a:r>
              <a:rPr lang="de-DE" dirty="0"/>
              <a:t>© PIKAS (</a:t>
            </a:r>
            <a:r>
              <a:rPr lang="de-DE" dirty="0" err="1"/>
              <a:t>pikas.dzlm.de</a:t>
            </a:r>
            <a:r>
              <a:rPr lang="de-DE" dirty="0"/>
              <a:t>) </a:t>
            </a:r>
          </a:p>
          <a:p>
            <a:r>
              <a:rPr lang="de-DE" dirty="0"/>
              <a:t>
</a:t>
            </a:r>
          </a:p>
        </p:txBody>
      </p:sp>
      <p:sp>
        <p:nvSpPr>
          <p:cNvPr id="5" name="Foliennummernplatzhalter 4"/>
          <p:cNvSpPr>
            <a:spLocks noGrp="1"/>
          </p:cNvSpPr>
          <p:nvPr>
            <p:ph type="sldNum" sz="quarter" idx="5"/>
          </p:nvPr>
        </p:nvSpPr>
        <p:spPr/>
        <p:txBody>
          <a:bodyPr/>
          <a:lstStyle/>
          <a:p>
            <a:fld id="{C2F1FC34-C851-E548-AB94-15AC694A075D}" type="slidenum">
              <a:rPr lang="de-DE" smtClean="0"/>
              <a:t>34</a:t>
            </a:fld>
            <a:endParaRPr lang="de-DE"/>
          </a:p>
        </p:txBody>
      </p:sp>
    </p:spTree>
    <p:extLst>
      <p:ext uri="{BB962C8B-B14F-4D97-AF65-F5344CB8AC3E}">
        <p14:creationId xmlns:p14="http://schemas.microsoft.com/office/powerpoint/2010/main" val="790907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ltLang="de-DE" dirty="0">
                <a:latin typeface="Arial"/>
                <a:ea typeface="ＭＳ Ｐゴシック"/>
                <a:cs typeface="Arial"/>
              </a:rPr>
              <a:t>Zusammenfassend kann man an dieser Stelle das Bild einblenden, um den TN zu verdeutlichen, dass es eine App, die alles kann, nicht geben wird.</a:t>
            </a:r>
            <a:endParaRPr lang="de-DE" altLang="de-DE"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endParaRPr lang="de-DE" dirty="0"/>
          </a:p>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8</a:t>
            </a:fld>
            <a:endParaRPr lang="de-DE"/>
          </a:p>
        </p:txBody>
      </p:sp>
    </p:spTree>
    <p:extLst>
      <p:ext uri="{BB962C8B-B14F-4D97-AF65-F5344CB8AC3E}">
        <p14:creationId xmlns:p14="http://schemas.microsoft.com/office/powerpoint/2010/main" val="1203630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Zu Beginn des Moduls sollen die Teilnehmenden über die Ausgangslage und die Bedeutung zum Lernen mit digitalen Medien informiert werden. </a:t>
            </a:r>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35</a:t>
            </a:fld>
            <a:endParaRPr lang="de-DE"/>
          </a:p>
        </p:txBody>
      </p:sp>
    </p:spTree>
    <p:extLst>
      <p:ext uri="{BB962C8B-B14F-4D97-AF65-F5344CB8AC3E}">
        <p14:creationId xmlns:p14="http://schemas.microsoft.com/office/powerpoint/2010/main" val="23999122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latin typeface=""/>
            </a:endParaRPr>
          </a:p>
          <a:p>
            <a:endParaRPr lang="de-DE" dirty="0"/>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36</a:t>
            </a:fld>
            <a:endParaRPr lang="de-DE"/>
          </a:p>
        </p:txBody>
      </p:sp>
    </p:spTree>
    <p:extLst>
      <p:ext uri="{BB962C8B-B14F-4D97-AF65-F5344CB8AC3E}">
        <p14:creationId xmlns:p14="http://schemas.microsoft.com/office/powerpoint/2010/main" val="32046701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222222"/>
                </a:solidFill>
                <a:effectLst/>
                <a:latin typeface="Open Sans" panose="020B0606030504020204" pitchFamily="34" charset="0"/>
              </a:rPr>
              <a:t>Bildungsstandards und Lehrpläne geben vor, dass die Lernenden im Mathematikunterricht sowohl inhaltsbezogene als auch prozessbezogene Kompetenzen erwerben können sollen. Geeignete Programme und Apps bieten zahlreiche Gelegenheiten, zu argumentieren, darzustellen, Probleme zu lösen und zu modellieren. Diverse Beispiele finden sich in der Rubrik </a:t>
            </a:r>
            <a:r>
              <a:rPr lang="de-DE" b="0" i="0" u="none" strike="noStrike" dirty="0">
                <a:solidFill>
                  <a:srgbClr val="327D87"/>
                </a:solidFill>
                <a:effectLst/>
                <a:latin typeface="Open Sans" panose="020B0606030504020204" pitchFamily="34" charset="0"/>
                <a:hlinkClick r:id="rId3"/>
              </a:rPr>
              <a:t>Unterricht</a:t>
            </a:r>
            <a:r>
              <a:rPr lang="de-DE" b="0" i="0" u="none" strike="noStrike" dirty="0">
                <a:solidFill>
                  <a:srgbClr val="222222"/>
                </a:solidFill>
                <a:effectLst/>
                <a:latin typeface="Open Sans" panose="020B0606030504020204" pitchFamily="34" charset="0"/>
              </a:rPr>
              <a:t>.</a:t>
            </a:r>
            <a:br>
              <a:rPr lang="de-DE" dirty="0"/>
            </a:br>
            <a:r>
              <a:rPr lang="de-DE" b="0" i="0" u="none" strike="noStrike" dirty="0">
                <a:solidFill>
                  <a:srgbClr val="222222"/>
                </a:solidFill>
                <a:effectLst/>
                <a:latin typeface="Open Sans" panose="020B0606030504020204" pitchFamily="34" charset="0"/>
              </a:rPr>
              <a:t>Insbesondere das Problemlösen und das Modellieren weisen eine strukturelle Nähe zu Teilen des Programmierungsprozesses auf. Nach Ratz et al. (2014) steht zu Beginn dieses Prozesses ein Problem, zu welchem eine Lösung entwickelt und in eine algorithmische Beschreibung gebracht wird. Diese wird durch die Übersetzung in eine Programmiersprache zu einem ausführbaren Programm, welches schließlich die Lösung des Problems generiert. Der Weg vom Problem zur algorithmischen Beschreibung wird in diesem Ablauf als Modellierung bezeichnet, die mit dem mathematischen Verständnis des Modellierens gleichzusetzen ist.</a:t>
            </a:r>
            <a:br>
              <a:rPr lang="de-DE" dirty="0"/>
            </a:br>
            <a:r>
              <a:rPr lang="de-DE" b="0" i="0" u="none" strike="noStrike" dirty="0">
                <a:solidFill>
                  <a:srgbClr val="222222"/>
                </a:solidFill>
                <a:effectLst/>
                <a:latin typeface="Open Sans" panose="020B0606030504020204" pitchFamily="34" charset="0"/>
              </a:rPr>
              <a:t>Algorithmen begegnen uns auch bei den schriftlichen Rechenverfahren, in Rechenvorschriften für Übungsformate wie im </a:t>
            </a:r>
            <a:r>
              <a:rPr lang="de-DE" b="0" i="0" u="none" strike="noStrike" dirty="0">
                <a:solidFill>
                  <a:srgbClr val="327D87"/>
                </a:solidFill>
                <a:effectLst/>
                <a:latin typeface="Open Sans" panose="020B0606030504020204" pitchFamily="34" charset="0"/>
                <a:hlinkClick r:id="rId4"/>
              </a:rPr>
              <a:t>PIKAS: Selbststudiumsmodul zu Minustürmen </a:t>
            </a:r>
            <a:r>
              <a:rPr lang="de-DE" b="0" i="0" u="none" strike="noStrike" dirty="0">
                <a:solidFill>
                  <a:srgbClr val="222222"/>
                </a:solidFill>
                <a:effectLst/>
                <a:latin typeface="Open Sans" panose="020B0606030504020204" pitchFamily="34" charset="0"/>
              </a:rPr>
              <a:t>oder bei der Erstellung von Mustern. Im Programmierungsprozess nimmt die Darstellung von Lösungsentwürfen in Form von Handlungsvorschriften einen wesentlichen Teil ein. Das Denken in Algorithmen ist eine zentrale mathematische Aktivität.</a:t>
            </a:r>
            <a:endParaRPr lang="de-DE" dirty="0">
              <a:solidFill>
                <a:srgbClr val="000000"/>
              </a:solidFill>
              <a:effectLst/>
              <a:latin typeface="Gill Sans" panose="020B0502020104020203" pitchFamily="34" charset="-79"/>
              <a:cs typeface="Gill Sans" panose="020B0502020104020203" pitchFamily="34" charset="-79"/>
            </a:endParaRPr>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37</a:t>
            </a:fld>
            <a:endParaRPr lang="de-DE"/>
          </a:p>
        </p:txBody>
      </p:sp>
    </p:spTree>
    <p:extLst>
      <p:ext uri="{BB962C8B-B14F-4D97-AF65-F5344CB8AC3E}">
        <p14:creationId xmlns:p14="http://schemas.microsoft.com/office/powerpoint/2010/main" val="1696379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38</a:t>
            </a:fld>
            <a:endParaRPr lang="de-DE"/>
          </a:p>
        </p:txBody>
      </p:sp>
    </p:spTree>
    <p:extLst>
      <p:ext uri="{BB962C8B-B14F-4D97-AF65-F5344CB8AC3E}">
        <p14:creationId xmlns:p14="http://schemas.microsoft.com/office/powerpoint/2010/main" val="3459995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39</a:t>
            </a:fld>
            <a:endParaRPr lang="de-DE"/>
          </a:p>
        </p:txBody>
      </p:sp>
    </p:spTree>
    <p:extLst>
      <p:ext uri="{BB962C8B-B14F-4D97-AF65-F5344CB8AC3E}">
        <p14:creationId xmlns:p14="http://schemas.microsoft.com/office/powerpoint/2010/main" val="3756416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40</a:t>
            </a:fld>
            <a:endParaRPr lang="de-DE"/>
          </a:p>
        </p:txBody>
      </p:sp>
    </p:spTree>
    <p:extLst>
      <p:ext uri="{BB962C8B-B14F-4D97-AF65-F5344CB8AC3E}">
        <p14:creationId xmlns:p14="http://schemas.microsoft.com/office/powerpoint/2010/main" val="14351558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Kernbotschaft soll die vorherigen Ausführungen zusammenfassen. </a:t>
            </a:r>
          </a:p>
          <a:p>
            <a:endParaRPr lang="de-DE" dirty="0"/>
          </a:p>
        </p:txBody>
      </p:sp>
      <p:sp>
        <p:nvSpPr>
          <p:cNvPr id="4" name="Fußzeilenplatzhalter 3"/>
          <p:cNvSpPr>
            <a:spLocks noGrp="1"/>
          </p:cNvSpPr>
          <p:nvPr>
            <p:ph type="ftr" sz="quarter" idx="4"/>
          </p:nvPr>
        </p:nvSpPr>
        <p:spPr/>
        <p:txBody>
          <a:bodyPr/>
          <a:lstStyle/>
          <a:p>
            <a:r>
              <a:rPr lang="de-DE" dirty="0"/>
              <a:t>© PIKAS (</a:t>
            </a:r>
            <a:r>
              <a:rPr lang="de-DE" dirty="0" err="1"/>
              <a:t>pikas.dzlm.de</a:t>
            </a:r>
            <a:r>
              <a:rPr lang="de-DE" dirty="0"/>
              <a:t>) </a:t>
            </a:r>
          </a:p>
          <a:p>
            <a:r>
              <a:rPr lang="de-DE" dirty="0"/>
              <a:t>
</a:t>
            </a:r>
          </a:p>
        </p:txBody>
      </p:sp>
      <p:sp>
        <p:nvSpPr>
          <p:cNvPr id="5" name="Foliennummernplatzhalter 4"/>
          <p:cNvSpPr>
            <a:spLocks noGrp="1"/>
          </p:cNvSpPr>
          <p:nvPr>
            <p:ph type="sldNum" sz="quarter" idx="5"/>
          </p:nvPr>
        </p:nvSpPr>
        <p:spPr/>
        <p:txBody>
          <a:bodyPr/>
          <a:lstStyle/>
          <a:p>
            <a:fld id="{C2F1FC34-C851-E548-AB94-15AC694A075D}" type="slidenum">
              <a:rPr lang="de-DE" smtClean="0"/>
              <a:t>41</a:t>
            </a:fld>
            <a:endParaRPr lang="de-DE"/>
          </a:p>
        </p:txBody>
      </p:sp>
    </p:spTree>
    <p:extLst>
      <p:ext uri="{BB962C8B-B14F-4D97-AF65-F5344CB8AC3E}">
        <p14:creationId xmlns:p14="http://schemas.microsoft.com/office/powerpoint/2010/main" val="3151424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Zu Beginn des Moduls sollen die Teilnehmenden über die Ausgangslage und die Bedeutung zum Lernen mit digitalen Medien informiert werden. </a:t>
            </a:r>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42</a:t>
            </a:fld>
            <a:endParaRPr lang="de-DE"/>
          </a:p>
        </p:txBody>
      </p:sp>
    </p:spTree>
    <p:extLst>
      <p:ext uri="{BB962C8B-B14F-4D97-AF65-F5344CB8AC3E}">
        <p14:creationId xmlns:p14="http://schemas.microsoft.com/office/powerpoint/2010/main" val="19616113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dieser Website gibt es Anregungen zum Einsatz der App. Auf der zugehörigen </a:t>
            </a:r>
            <a:r>
              <a:rPr lang="de-DE" dirty="0" err="1"/>
              <a:t>TaskCard</a:t>
            </a:r>
            <a:r>
              <a:rPr lang="de-DE" dirty="0"/>
              <a:t> werden Ideen gesammelt, die aber kritisch überprüft werden müssen, da sie noch nicht ausgearbeitet worden sind.</a:t>
            </a:r>
          </a:p>
          <a:p>
            <a:r>
              <a:rPr lang="de-DE" dirty="0"/>
              <a:t>http://</a:t>
            </a:r>
            <a:r>
              <a:rPr lang="de-DE" dirty="0" err="1"/>
              <a:t>www.lernsoftware-mathematik.de</a:t>
            </a:r>
            <a:r>
              <a:rPr lang="de-DE" dirty="0"/>
              <a:t>/?</a:t>
            </a:r>
            <a:r>
              <a:rPr lang="de-DE" dirty="0" err="1"/>
              <a:t>page_id</a:t>
            </a:r>
            <a:r>
              <a:rPr lang="de-DE" dirty="0"/>
              <a:t>=2026 </a:t>
            </a:r>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43</a:t>
            </a:fld>
            <a:endParaRPr lang="de-DE"/>
          </a:p>
        </p:txBody>
      </p:sp>
    </p:spTree>
    <p:extLst>
      <p:ext uri="{BB962C8B-B14F-4D97-AF65-F5344CB8AC3E}">
        <p14:creationId xmlns:p14="http://schemas.microsoft.com/office/powerpoint/2010/main" val="11541318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44</a:t>
            </a:fld>
            <a:endParaRPr lang="de-DE"/>
          </a:p>
        </p:txBody>
      </p:sp>
    </p:spTree>
    <p:extLst>
      <p:ext uri="{BB962C8B-B14F-4D97-AF65-F5344CB8AC3E}">
        <p14:creationId xmlns:p14="http://schemas.microsoft.com/office/powerpoint/2010/main" val="1437832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9</a:t>
            </a:fld>
            <a:endParaRPr lang="de-DE"/>
          </a:p>
        </p:txBody>
      </p:sp>
    </p:spTree>
    <p:extLst>
      <p:ext uri="{BB962C8B-B14F-4D97-AF65-F5344CB8AC3E}">
        <p14:creationId xmlns:p14="http://schemas.microsoft.com/office/powerpoint/2010/main" val="35445938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48</a:t>
            </a:fld>
            <a:endParaRPr lang="de-DE"/>
          </a:p>
        </p:txBody>
      </p:sp>
    </p:spTree>
    <p:extLst>
      <p:ext uri="{BB962C8B-B14F-4D97-AF65-F5344CB8AC3E}">
        <p14:creationId xmlns:p14="http://schemas.microsoft.com/office/powerpoint/2010/main" val="18228771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49</a:t>
            </a:fld>
            <a:endParaRPr lang="de-DE"/>
          </a:p>
        </p:txBody>
      </p:sp>
    </p:spTree>
    <p:extLst>
      <p:ext uri="{BB962C8B-B14F-4D97-AF65-F5344CB8AC3E}">
        <p14:creationId xmlns:p14="http://schemas.microsoft.com/office/powerpoint/2010/main" val="21978557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50</a:t>
            </a:fld>
            <a:endParaRPr lang="de-DE"/>
          </a:p>
        </p:txBody>
      </p:sp>
    </p:spTree>
    <p:extLst>
      <p:ext uri="{BB962C8B-B14F-4D97-AF65-F5344CB8AC3E}">
        <p14:creationId xmlns:p14="http://schemas.microsoft.com/office/powerpoint/2010/main" val="1828107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51</a:t>
            </a:fld>
            <a:endParaRPr lang="de-DE"/>
          </a:p>
        </p:txBody>
      </p:sp>
    </p:spTree>
    <p:extLst>
      <p:ext uri="{BB962C8B-B14F-4D97-AF65-F5344CB8AC3E}">
        <p14:creationId xmlns:p14="http://schemas.microsoft.com/office/powerpoint/2010/main" val="3586941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52</a:t>
            </a:fld>
            <a:endParaRPr lang="de-DE"/>
          </a:p>
        </p:txBody>
      </p:sp>
    </p:spTree>
    <p:extLst>
      <p:ext uri="{BB962C8B-B14F-4D97-AF65-F5344CB8AC3E}">
        <p14:creationId xmlns:p14="http://schemas.microsoft.com/office/powerpoint/2010/main" val="272206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10</a:t>
            </a:fld>
            <a:endParaRPr lang="de-DE"/>
          </a:p>
        </p:txBody>
      </p:sp>
    </p:spTree>
    <p:extLst>
      <p:ext uri="{BB962C8B-B14F-4D97-AF65-F5344CB8AC3E}">
        <p14:creationId xmlns:p14="http://schemas.microsoft.com/office/powerpoint/2010/main" val="1893815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11</a:t>
            </a:fld>
            <a:endParaRPr lang="de-DE"/>
          </a:p>
        </p:txBody>
      </p:sp>
    </p:spTree>
    <p:extLst>
      <p:ext uri="{BB962C8B-B14F-4D97-AF65-F5344CB8AC3E}">
        <p14:creationId xmlns:p14="http://schemas.microsoft.com/office/powerpoint/2010/main" val="576098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dirty="0">
                <a:solidFill>
                  <a:schemeClr val="tx1"/>
                </a:solidFill>
                <a:effectLst/>
                <a:latin typeface="+mn-lt"/>
                <a:ea typeface="+mn-ea"/>
                <a:cs typeface="+mn-cs"/>
              </a:rPr>
              <a:t>Jede Auswahl sollte vor dem Hintergrund der anvisierten Ziele begründet getroffen werden. Egal, ob es sich um digitale oder analoge Medien handelt. Die Auswahl der Materialien sollte stets gut durchdacht sein.</a:t>
            </a:r>
          </a:p>
          <a:p>
            <a:r>
              <a:rPr lang="de-DE" sz="1200" kern="1200" dirty="0">
                <a:solidFill>
                  <a:schemeClr val="tx1"/>
                </a:solidFill>
                <a:effectLst/>
                <a:latin typeface="+mn-lt"/>
                <a:ea typeface="+mn-ea"/>
                <a:cs typeface="+mn-cs"/>
              </a:rPr>
              <a:t>Dabei ist zu beachten, dass jedes Medium einerseits als Hilfe für das Lernen fungieren kann. Andererseits muss der Umgang damit erst einmal erlernt werden. Somit stellt jedes Medium zugleich einen Lernstoff für den Lernenden dar (Schipper, 2005).</a:t>
            </a:r>
          </a:p>
          <a:p>
            <a:r>
              <a:rPr lang="de-DE" sz="1200" kern="1200" dirty="0">
                <a:solidFill>
                  <a:schemeClr val="tx1"/>
                </a:solidFill>
                <a:effectLst/>
                <a:latin typeface="+mn-lt"/>
                <a:ea typeface="+mn-ea"/>
                <a:cs typeface="+mn-cs"/>
              </a:rPr>
              <a:t>Im Vorfeld muss sich die Lehrkraft mit den Potentialen ebenso intensiv auseinandersetzt wie mit möglichen Einschränkungen.</a:t>
            </a:r>
          </a:p>
          <a:p>
            <a:r>
              <a:rPr lang="de-DE" sz="1200" kern="1200" dirty="0">
                <a:solidFill>
                  <a:schemeClr val="tx1"/>
                </a:solidFill>
                <a:effectLst/>
                <a:latin typeface="+mn-lt"/>
                <a:ea typeface="+mn-ea"/>
                <a:cs typeface="+mn-cs"/>
              </a:rPr>
              <a:t>Grundsätzlich und perspektivisch sollte ein Zusammenspiel verschiedener konventioneller und digitaler Medien realisiert werden, um so die jeweiligen spezifischen Eigenschaften gewinnbringend nutzen zu können (Barzel &amp; Schreiber, 2017).</a:t>
            </a:r>
          </a:p>
          <a:p>
            <a:r>
              <a:rPr lang="de-DE" sz="1200" b="0" i="0" u="none" strike="noStrike" kern="1200" dirty="0">
                <a:solidFill>
                  <a:schemeClr val="tx1"/>
                </a:solidFill>
                <a:effectLst/>
                <a:latin typeface="+mn-lt"/>
                <a:ea typeface="+mn-ea"/>
                <a:cs typeface="+mn-cs"/>
              </a:rPr>
              <a:t>Im Sinne der im Medienkompetenzrahmen NRW festgeschriebenen Anforderungen sollte zudem mit den Lernenden darüber reflektiert werden, wann und für welche Zwecke digitale Medien für das Lernen hilfreich sind (Medienberatung NRW, 2018).</a:t>
            </a:r>
            <a:endParaRPr lang="de-DE" sz="1200" kern="1200" dirty="0">
              <a:solidFill>
                <a:schemeClr val="tx1"/>
              </a:solidFill>
              <a:effectLst/>
              <a:latin typeface="+mn-lt"/>
              <a:ea typeface="+mn-ea"/>
              <a:cs typeface="+mn-cs"/>
            </a:endParaRPr>
          </a:p>
          <a:p>
            <a:endParaRPr lang="de-DE" dirty="0"/>
          </a:p>
          <a:p>
            <a:endParaRPr lang="de-DE" dirty="0"/>
          </a:p>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12</a:t>
            </a:fld>
            <a:endParaRPr lang="de-DE"/>
          </a:p>
        </p:txBody>
      </p:sp>
    </p:spTree>
    <p:extLst>
      <p:ext uri="{BB962C8B-B14F-4D97-AF65-F5344CB8AC3E}">
        <p14:creationId xmlns:p14="http://schemas.microsoft.com/office/powerpoint/2010/main" val="1394080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Begründete Auswahl vor dem Hintergrund der anvisierten Ziele:</a:t>
            </a:r>
          </a:p>
          <a:p>
            <a:pPr marL="171450" indent="-171450">
              <a:buFontTx/>
              <a:buChar char="-"/>
            </a:pPr>
            <a:r>
              <a:rPr lang="de-DE" dirty="0"/>
              <a:t>Wann würden Sie sich für dieses Material entscheiden? Egal ob analog oder digital.</a:t>
            </a:r>
          </a:p>
          <a:p>
            <a:pPr marL="0" indent="0">
              <a:buFontTx/>
              <a:buNone/>
            </a:pPr>
            <a:r>
              <a:rPr lang="de-DE" dirty="0"/>
              <a:t>Das Material kann im Zahlenraum bis 20 eingesetzt werden. Je höher der Zahlenraum desto unsinniger wäre es mit einzelnen Plättchen zu arbeiten. </a:t>
            </a:r>
          </a:p>
          <a:p>
            <a:pPr marL="0" indent="0">
              <a:buFontTx/>
              <a:buNone/>
            </a:pPr>
            <a:r>
              <a:rPr lang="de-DE" dirty="0"/>
              <a:t>Das analoge Material bietet die Möglichkeit auch die Motorik der Kinder zu fordern. Das digitale Material bietet die Möglichkeit unbegrenzt Plättchen bereit zu stellen. Es können keine Plättchen herunterfallen. Wenn die App und die Handhabung bekannt ist, könnte es beim Aufräumen sogar schneller gehen. </a:t>
            </a:r>
          </a:p>
          <a:p>
            <a:pPr marL="171450" indent="-171450">
              <a:buFontTx/>
              <a:buChar char="-"/>
            </a:pPr>
            <a:endParaRPr lang="de-DE" dirty="0"/>
          </a:p>
          <a:p>
            <a:pPr marL="0" indent="0">
              <a:buFontTx/>
              <a:buNone/>
            </a:pPr>
            <a:r>
              <a:rPr lang="de-DE" dirty="0"/>
              <a:t>Jedes Medium ist zugleich Hilfe aber auch Lernstoff:</a:t>
            </a:r>
          </a:p>
          <a:p>
            <a:pPr marL="171450" indent="-171450">
              <a:buFontTx/>
              <a:buChar char="-"/>
            </a:pPr>
            <a:r>
              <a:rPr lang="de-DE" dirty="0"/>
              <a:t>Was müssten die Kinder in Bezug auf das analoge und das virtuelle Material lernen, bevor sie es ihnen eine sinnvolle Unterstützung bietet?</a:t>
            </a:r>
          </a:p>
          <a:p>
            <a:pPr marL="0" indent="0">
              <a:buFontTx/>
              <a:buNone/>
            </a:pPr>
            <a:r>
              <a:rPr lang="de-DE" dirty="0"/>
              <a:t>Sie müssen die Struktur des Zwanzigerfeldes kennen. Sie müssen die Bedeutung der mathematischen Symbolik + kennen, um zu wissen, welche Handlung dahinter steckt. </a:t>
            </a:r>
          </a:p>
          <a:p>
            <a:pPr marL="171450" indent="-171450">
              <a:buFontTx/>
              <a:buChar char="-"/>
            </a:pPr>
            <a:endParaRPr lang="de-DE" dirty="0"/>
          </a:p>
          <a:p>
            <a:pPr marL="0" indent="0">
              <a:buFontTx/>
              <a:buNone/>
            </a:pPr>
            <a:r>
              <a:rPr lang="de-DE" dirty="0"/>
              <a:t>Zusammenspiel verschiedener konventioneller und digitaler Medien:</a:t>
            </a:r>
          </a:p>
          <a:p>
            <a:pPr marL="0" indent="0">
              <a:buFontTx/>
              <a:buNone/>
            </a:pPr>
            <a:r>
              <a:rPr lang="de-DE" dirty="0"/>
              <a:t>- Wie könnte ein Zusammenspiel beider Medien in diesem Fall aussehen?</a:t>
            </a:r>
            <a:endParaRPr lang="de-DE" sz="1200" kern="1200" dirty="0">
              <a:solidFill>
                <a:schemeClr val="tx1"/>
              </a:solidFill>
              <a:effectLst/>
              <a:latin typeface="+mn-lt"/>
              <a:ea typeface="+mn-ea"/>
              <a:cs typeface="+mn-cs"/>
            </a:endParaRPr>
          </a:p>
          <a:p>
            <a:endParaRPr lang="de-DE" dirty="0"/>
          </a:p>
          <a:p>
            <a:endParaRPr lang="de-DE" dirty="0"/>
          </a:p>
          <a:p>
            <a:endParaRPr lang="de-DE" dirty="0"/>
          </a:p>
        </p:txBody>
      </p:sp>
      <p:sp>
        <p:nvSpPr>
          <p:cNvPr id="4" name="Fußzeilenplatzhalter 3"/>
          <p:cNvSpPr>
            <a:spLocks noGrp="1"/>
          </p:cNvSpPr>
          <p:nvPr>
            <p:ph type="ftr" sz="quarter" idx="4"/>
          </p:nvPr>
        </p:nvSpPr>
        <p:spPr/>
        <p:txBody>
          <a:bodyPr/>
          <a:lstStyle/>
          <a:p>
            <a:r>
              <a:rPr lang="de-DE"/>
              <a:t>© PIKAS (pikas.dzlm.de) </a:t>
            </a:r>
          </a:p>
          <a:p>
            <a:r>
              <a:rPr lang="de-DE"/>
              <a:t>
</a:t>
            </a:r>
          </a:p>
        </p:txBody>
      </p:sp>
      <p:sp>
        <p:nvSpPr>
          <p:cNvPr id="5" name="Foliennummernplatzhalter 4"/>
          <p:cNvSpPr>
            <a:spLocks noGrp="1"/>
          </p:cNvSpPr>
          <p:nvPr>
            <p:ph type="sldNum" sz="quarter" idx="5"/>
          </p:nvPr>
        </p:nvSpPr>
        <p:spPr/>
        <p:txBody>
          <a:bodyPr/>
          <a:lstStyle/>
          <a:p>
            <a:fld id="{C2F1FC34-C851-E548-AB94-15AC694A075D}" type="slidenum">
              <a:rPr lang="de-DE" smtClean="0"/>
              <a:t>13</a:t>
            </a:fld>
            <a:endParaRPr lang="de-DE"/>
          </a:p>
        </p:txBody>
      </p:sp>
    </p:spTree>
    <p:extLst>
      <p:ext uri="{BB962C8B-B14F-4D97-AF65-F5344CB8AC3E}">
        <p14:creationId xmlns:p14="http://schemas.microsoft.com/office/powerpoint/2010/main" val="19916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Rechenfeld App: https://</a:t>
            </a:r>
            <a:r>
              <a:rPr lang="de-DE" dirty="0" err="1"/>
              <a:t>apps.apple.com</a:t>
            </a:r>
            <a:r>
              <a:rPr lang="de-DE" dirty="0"/>
              <a:t>/</a:t>
            </a:r>
            <a:r>
              <a:rPr lang="de-DE" dirty="0" err="1"/>
              <a:t>uy</a:t>
            </a:r>
            <a:r>
              <a:rPr lang="de-DE" dirty="0"/>
              <a:t>/</a:t>
            </a:r>
            <a:r>
              <a:rPr lang="de-DE" dirty="0" err="1"/>
              <a:t>app</a:t>
            </a:r>
            <a:r>
              <a:rPr lang="de-DE" dirty="0"/>
              <a:t>/</a:t>
            </a:r>
            <a:r>
              <a:rPr lang="de-DE" dirty="0" err="1"/>
              <a:t>rechenfeld</a:t>
            </a:r>
            <a:r>
              <a:rPr lang="de-DE" dirty="0"/>
              <a:t>/id1558366734 </a:t>
            </a:r>
          </a:p>
        </p:txBody>
      </p:sp>
      <p:sp>
        <p:nvSpPr>
          <p:cNvPr id="4" name="Fußzeilenplatzhalter 3"/>
          <p:cNvSpPr>
            <a:spLocks noGrp="1"/>
          </p:cNvSpPr>
          <p:nvPr>
            <p:ph type="ftr" sz="quarter" idx="10"/>
          </p:nvPr>
        </p:nvSpPr>
        <p:spPr/>
        <p:txBody>
          <a:bodyPr/>
          <a:lstStyle/>
          <a:p>
            <a:r>
              <a:rPr lang="de-DE"/>
              <a:t>© PIKAS (pikas.dzlm.de) </a:t>
            </a:r>
          </a:p>
          <a:p>
            <a:r>
              <a:rPr lang="de-DE"/>
              <a:t>
</a:t>
            </a:r>
          </a:p>
        </p:txBody>
      </p:sp>
      <p:sp>
        <p:nvSpPr>
          <p:cNvPr id="5" name="Foliennummernplatzhalter 4"/>
          <p:cNvSpPr>
            <a:spLocks noGrp="1"/>
          </p:cNvSpPr>
          <p:nvPr>
            <p:ph type="sldNum" sz="quarter" idx="11"/>
          </p:nvPr>
        </p:nvSpPr>
        <p:spPr/>
        <p:txBody>
          <a:bodyPr/>
          <a:lstStyle/>
          <a:p>
            <a:fld id="{C2F1FC34-C851-E548-AB94-15AC694A075D}" type="slidenum">
              <a:rPr lang="de-DE" smtClean="0"/>
              <a:t>14</a:t>
            </a:fld>
            <a:endParaRPr lang="de-DE"/>
          </a:p>
        </p:txBody>
      </p:sp>
    </p:spTree>
    <p:extLst>
      <p:ext uri="{BB962C8B-B14F-4D97-AF65-F5344CB8AC3E}">
        <p14:creationId xmlns:p14="http://schemas.microsoft.com/office/powerpoint/2010/main" val="4677643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Master" Target="../slideMasters/slideMaster1.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hyperlink" Target="https://pikas.dzlm.de/node/1253" TargetMode="External"/><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2E4CA37D-4AFF-CD40-9D00-226DBADC01D8}"/>
              </a:ext>
            </a:extLst>
          </p:cNvPr>
          <p:cNvPicPr>
            <a:picLocks/>
          </p:cNvPicPr>
          <p:nvPr userDrawn="1"/>
        </p:nvPicPr>
        <p:blipFill>
          <a:blip r:embed="rId2"/>
          <a:stretch>
            <a:fillRect/>
          </a:stretch>
        </p:blipFill>
        <p:spPr>
          <a:xfrm>
            <a:off x="-934848" y="1347370"/>
            <a:ext cx="10832400" cy="2488673"/>
          </a:xfrm>
          <a:prstGeom prst="rect">
            <a:avLst/>
          </a:prstGeom>
        </p:spPr>
      </p:pic>
      <p:sp>
        <p:nvSpPr>
          <p:cNvPr id="19" name="Rechteck 18">
            <a:extLst>
              <a:ext uri="{FF2B5EF4-FFF2-40B4-BE49-F238E27FC236}">
                <a16:creationId xmlns:a16="http://schemas.microsoft.com/office/drawing/2014/main" id="{D36BC334-6FD1-1A40-8825-BAF30D28767D}"/>
              </a:ext>
            </a:extLst>
          </p:cNvPr>
          <p:cNvSpPr/>
          <p:nvPr userDrawn="1"/>
        </p:nvSpPr>
        <p:spPr>
          <a:xfrm>
            <a:off x="244032" y="3167743"/>
            <a:ext cx="8598632" cy="58020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7" name="Untertitel 2">
            <a:extLst>
              <a:ext uri="{FF2B5EF4-FFF2-40B4-BE49-F238E27FC236}">
                <a16:creationId xmlns:a16="http://schemas.microsoft.com/office/drawing/2014/main" id="{D2BC6747-6E7B-4347-9DAE-C03322AB17CC}"/>
              </a:ext>
            </a:extLst>
          </p:cNvPr>
          <p:cNvSpPr>
            <a:spLocks noGrp="1"/>
          </p:cNvSpPr>
          <p:nvPr>
            <p:ph type="subTitle" idx="1" hasCustomPrompt="1"/>
          </p:nvPr>
        </p:nvSpPr>
        <p:spPr>
          <a:xfrm>
            <a:off x="244032" y="4222525"/>
            <a:ext cx="8598632" cy="876659"/>
          </a:xfrm>
          <a:prstGeom prst="rect">
            <a:avLst/>
          </a:prstGeom>
        </p:spPr>
        <p:txBody>
          <a:bodyPr>
            <a:norm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2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 1</a:t>
            </a:r>
          </a:p>
        </p:txBody>
      </p:sp>
      <p:sp>
        <p:nvSpPr>
          <p:cNvPr id="6" name="Titel 1">
            <a:extLst>
              <a:ext uri="{FF2B5EF4-FFF2-40B4-BE49-F238E27FC236}">
                <a16:creationId xmlns:a16="http://schemas.microsoft.com/office/drawing/2014/main" id="{B297FD74-E173-FE4F-93A9-11A0DF79436D}"/>
              </a:ext>
            </a:extLst>
          </p:cNvPr>
          <p:cNvSpPr>
            <a:spLocks noGrp="1"/>
          </p:cNvSpPr>
          <p:nvPr>
            <p:ph type="ctrTitle" hasCustomPrompt="1"/>
          </p:nvPr>
        </p:nvSpPr>
        <p:spPr>
          <a:xfrm>
            <a:off x="244032" y="1773667"/>
            <a:ext cx="8598632" cy="1975784"/>
          </a:xfrm>
          <a:prstGeom prst="rect">
            <a:avLst/>
          </a:prstGeom>
        </p:spPr>
        <p:txBody>
          <a:bodyPr anchor="b">
            <a:normAutofit/>
          </a:bodyPr>
          <a:lstStyle>
            <a:lvl1pPr algn="ctr">
              <a:defRPr sz="2800" b="0" i="0">
                <a:solidFill>
                  <a:srgbClr val="327D87"/>
                </a:solidFill>
                <a:latin typeface="Arial" panose="020B0604020202020204" pitchFamily="34" charset="0"/>
                <a:cs typeface="Arial" panose="020B0604020202020204" pitchFamily="34" charset="0"/>
              </a:defRPr>
            </a:lvl1pPr>
          </a:lstStyle>
          <a:p>
            <a:r>
              <a:rPr lang="de-DE" dirty="0"/>
              <a:t>MASTERTITELFORMAT BEARBEITEN</a:t>
            </a:r>
          </a:p>
        </p:txBody>
      </p:sp>
      <p:pic>
        <p:nvPicPr>
          <p:cNvPr id="8" name="Grafik 7">
            <a:extLst>
              <a:ext uri="{FF2B5EF4-FFF2-40B4-BE49-F238E27FC236}">
                <a16:creationId xmlns:a16="http://schemas.microsoft.com/office/drawing/2014/main" id="{36ED114E-39A2-B441-A495-D46442195B5F}"/>
              </a:ext>
            </a:extLst>
          </p:cNvPr>
          <p:cNvPicPr>
            <a:picLocks/>
          </p:cNvPicPr>
          <p:nvPr userDrawn="1"/>
        </p:nvPicPr>
        <p:blipFill>
          <a:blip r:embed="rId3"/>
          <a:stretch>
            <a:fillRect/>
          </a:stretch>
        </p:blipFill>
        <p:spPr>
          <a:xfrm>
            <a:off x="244032" y="159143"/>
            <a:ext cx="2725200" cy="1028778"/>
          </a:xfrm>
          <a:prstGeom prst="rect">
            <a:avLst/>
          </a:prstGeom>
        </p:spPr>
      </p:pic>
      <p:pic>
        <p:nvPicPr>
          <p:cNvPr id="10" name="Grafik 9">
            <a:extLst>
              <a:ext uri="{FF2B5EF4-FFF2-40B4-BE49-F238E27FC236}">
                <a16:creationId xmlns:a16="http://schemas.microsoft.com/office/drawing/2014/main" id="{19D352EF-A16F-BF4D-8B19-222D9975B4C6}"/>
              </a:ext>
            </a:extLst>
          </p:cNvPr>
          <p:cNvPicPr>
            <a:picLocks/>
          </p:cNvPicPr>
          <p:nvPr userDrawn="1"/>
        </p:nvPicPr>
        <p:blipFill>
          <a:blip r:embed="rId4"/>
          <a:stretch>
            <a:fillRect/>
          </a:stretch>
        </p:blipFill>
        <p:spPr>
          <a:xfrm>
            <a:off x="7467899" y="6052711"/>
            <a:ext cx="1530435" cy="338587"/>
          </a:xfrm>
          <a:prstGeom prst="rect">
            <a:avLst/>
          </a:prstGeom>
        </p:spPr>
      </p:pic>
      <p:pic>
        <p:nvPicPr>
          <p:cNvPr id="11" name="Grafik 10">
            <a:extLst>
              <a:ext uri="{FF2B5EF4-FFF2-40B4-BE49-F238E27FC236}">
                <a16:creationId xmlns:a16="http://schemas.microsoft.com/office/drawing/2014/main" id="{35CA4E71-1757-F14F-B344-CAC528132383}"/>
              </a:ext>
            </a:extLst>
          </p:cNvPr>
          <p:cNvPicPr>
            <a:picLocks/>
          </p:cNvPicPr>
          <p:nvPr userDrawn="1"/>
        </p:nvPicPr>
        <p:blipFill>
          <a:blip r:embed="rId5"/>
          <a:stretch>
            <a:fillRect/>
          </a:stretch>
        </p:blipFill>
        <p:spPr>
          <a:xfrm>
            <a:off x="152602" y="6049009"/>
            <a:ext cx="1730654" cy="353896"/>
          </a:xfrm>
          <a:prstGeom prst="rect">
            <a:avLst/>
          </a:prstGeom>
        </p:spPr>
      </p:pic>
      <p:pic>
        <p:nvPicPr>
          <p:cNvPr id="12" name="Grafik 11">
            <a:extLst>
              <a:ext uri="{FF2B5EF4-FFF2-40B4-BE49-F238E27FC236}">
                <a16:creationId xmlns:a16="http://schemas.microsoft.com/office/drawing/2014/main" id="{6BA6BC30-95EA-E24B-AC8A-6CBAA4547555}"/>
              </a:ext>
            </a:extLst>
          </p:cNvPr>
          <p:cNvPicPr>
            <a:picLocks/>
          </p:cNvPicPr>
          <p:nvPr userDrawn="1"/>
        </p:nvPicPr>
        <p:blipFill>
          <a:blip r:embed="rId6"/>
          <a:stretch>
            <a:fillRect/>
          </a:stretch>
        </p:blipFill>
        <p:spPr>
          <a:xfrm>
            <a:off x="2077423" y="6067333"/>
            <a:ext cx="1398783" cy="278170"/>
          </a:xfrm>
          <a:prstGeom prst="rect">
            <a:avLst/>
          </a:prstGeom>
        </p:spPr>
      </p:pic>
      <p:cxnSp>
        <p:nvCxnSpPr>
          <p:cNvPr id="13" name="Gerade Verbindung 12">
            <a:extLst>
              <a:ext uri="{FF2B5EF4-FFF2-40B4-BE49-F238E27FC236}">
                <a16:creationId xmlns:a16="http://schemas.microsoft.com/office/drawing/2014/main" id="{6CCDD94E-CC7B-0846-9D6B-3CCDCA316FFC}"/>
              </a:ext>
            </a:extLst>
          </p:cNvPr>
          <p:cNvCxnSpPr>
            <a:cxnSpLocks/>
          </p:cNvCxnSpPr>
          <p:nvPr userDrawn="1"/>
        </p:nvCxnSpPr>
        <p:spPr>
          <a:xfrm>
            <a:off x="145465" y="5881034"/>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Textplatzhalter 2">
            <a:extLst>
              <a:ext uri="{FF2B5EF4-FFF2-40B4-BE49-F238E27FC236}">
                <a16:creationId xmlns:a16="http://schemas.microsoft.com/office/drawing/2014/main" id="{1929A247-8EAA-8D4D-A15C-210407BB7114}"/>
              </a:ext>
            </a:extLst>
          </p:cNvPr>
          <p:cNvSpPr>
            <a:spLocks noGrp="1"/>
          </p:cNvSpPr>
          <p:nvPr>
            <p:ph type="body" idx="10" hasCustomPrompt="1"/>
          </p:nvPr>
        </p:nvSpPr>
        <p:spPr>
          <a:xfrm>
            <a:off x="244032" y="4827041"/>
            <a:ext cx="8598632" cy="727070"/>
          </a:xfrm>
          <a:prstGeom prst="rect">
            <a:avLst/>
          </a:prstGeom>
        </p:spPr>
        <p:txBody>
          <a:bodyPr>
            <a:normAutofit/>
          </a:bodyPr>
          <a:lstStyle>
            <a:lvl1pPr marL="0" indent="0" algn="ctr">
              <a:buNone/>
              <a:defRPr sz="18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Master-Untertitel 2</a:t>
            </a:r>
          </a:p>
        </p:txBody>
      </p:sp>
      <p:pic>
        <p:nvPicPr>
          <p:cNvPr id="21" name="Grafik 20">
            <a:extLst>
              <a:ext uri="{FF2B5EF4-FFF2-40B4-BE49-F238E27FC236}">
                <a16:creationId xmlns:a16="http://schemas.microsoft.com/office/drawing/2014/main" id="{E51E040C-A167-534E-94A6-7F102A9A248E}"/>
              </a:ext>
            </a:extLst>
          </p:cNvPr>
          <p:cNvPicPr>
            <a:picLocks/>
          </p:cNvPicPr>
          <p:nvPr userDrawn="1"/>
        </p:nvPicPr>
        <p:blipFill>
          <a:blip r:embed="rId7"/>
          <a:stretch>
            <a:fillRect/>
          </a:stretch>
        </p:blipFill>
        <p:spPr>
          <a:xfrm>
            <a:off x="3670373" y="6075833"/>
            <a:ext cx="2076231" cy="243041"/>
          </a:xfrm>
          <a:prstGeom prst="rect">
            <a:avLst/>
          </a:prstGeom>
        </p:spPr>
      </p:pic>
      <p:pic>
        <p:nvPicPr>
          <p:cNvPr id="27" name="Grafik 26">
            <a:extLst>
              <a:ext uri="{FF2B5EF4-FFF2-40B4-BE49-F238E27FC236}">
                <a16:creationId xmlns:a16="http://schemas.microsoft.com/office/drawing/2014/main" id="{9B961665-1F46-1441-A5FF-E7D2784C221E}"/>
              </a:ext>
            </a:extLst>
          </p:cNvPr>
          <p:cNvPicPr>
            <a:picLocks/>
          </p:cNvPicPr>
          <p:nvPr userDrawn="1"/>
        </p:nvPicPr>
        <p:blipFill>
          <a:blip r:embed="rId8"/>
          <a:stretch>
            <a:fillRect/>
          </a:stretch>
        </p:blipFill>
        <p:spPr>
          <a:xfrm>
            <a:off x="5940771" y="6049009"/>
            <a:ext cx="1332960" cy="353896"/>
          </a:xfrm>
          <a:prstGeom prst="rect">
            <a:avLst/>
          </a:prstGeom>
        </p:spPr>
      </p:pic>
    </p:spTree>
    <p:extLst>
      <p:ext uri="{BB962C8B-B14F-4D97-AF65-F5344CB8AC3E}">
        <p14:creationId xmlns:p14="http://schemas.microsoft.com/office/powerpoint/2010/main" val="328957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Bild/Diagramm/Tabell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ADACF4-A42A-994A-910B-691FDD1EDE30}"/>
              </a:ext>
            </a:extLst>
          </p:cNvPr>
          <p:cNvSpPr>
            <a:spLocks noGrp="1"/>
          </p:cNvSpPr>
          <p:nvPr>
            <p:ph sz="half" idx="1" hasCustomPrompt="1"/>
          </p:nvPr>
        </p:nvSpPr>
        <p:spPr>
          <a:xfrm>
            <a:off x="1096423" y="1184109"/>
            <a:ext cx="3418427" cy="4992854"/>
          </a:xfrm>
          <a:prstGeom prst="rect">
            <a:avLst/>
          </a:prstGeom>
        </p:spPr>
        <p:txBody>
          <a:bodyPr ancho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e-DE" dirty="0"/>
              <a:t>Erste Ebene</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2D5CF4B7-9E2E-CE4D-8FD1-27F8DAD3E8FD}"/>
              </a:ext>
            </a:extLst>
          </p:cNvPr>
          <p:cNvSpPr>
            <a:spLocks noGrp="1"/>
          </p:cNvSpPr>
          <p:nvPr>
            <p:ph sz="half" idx="2" hasCustomPrompt="1"/>
          </p:nvPr>
        </p:nvSpPr>
        <p:spPr>
          <a:xfrm>
            <a:off x="4629150" y="1184110"/>
            <a:ext cx="3476782" cy="4628827"/>
          </a:xfrm>
          <a:prstGeom prst="rect">
            <a:avLst/>
          </a:prstGeom>
        </p:spPr>
        <p:txBody>
          <a:bodyPr ancho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e-DE" dirty="0"/>
              <a:t>Erste Ebene</a:t>
            </a:r>
          </a:p>
          <a:p>
            <a:pPr lvl="1"/>
            <a:r>
              <a:rPr lang="de-DE" dirty="0"/>
              <a:t>Zweite Ebene</a:t>
            </a:r>
          </a:p>
          <a:p>
            <a:pPr lvl="2"/>
            <a:r>
              <a:rPr lang="de-DE" dirty="0"/>
              <a:t>Dritte Ebene</a:t>
            </a:r>
          </a:p>
          <a:p>
            <a:pPr lvl="0"/>
            <a:endParaRPr lang="de-DE" dirty="0"/>
          </a:p>
        </p:txBody>
      </p:sp>
      <p:cxnSp>
        <p:nvCxnSpPr>
          <p:cNvPr id="19" name="Gerade Verbindung 18">
            <a:extLst>
              <a:ext uri="{FF2B5EF4-FFF2-40B4-BE49-F238E27FC236}">
                <a16:creationId xmlns:a16="http://schemas.microsoft.com/office/drawing/2014/main" id="{B2988F85-4B9C-6D45-B14B-C09E6D6F3BA1}"/>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Textplatzhalter 24">
            <a:extLst>
              <a:ext uri="{FF2B5EF4-FFF2-40B4-BE49-F238E27FC236}">
                <a16:creationId xmlns:a16="http://schemas.microsoft.com/office/drawing/2014/main" id="{60380B33-E283-7C4E-B3BF-7BC0120F193A}"/>
              </a:ext>
            </a:extLst>
          </p:cNvPr>
          <p:cNvSpPr>
            <a:spLocks noGrp="1"/>
          </p:cNvSpPr>
          <p:nvPr>
            <p:ph type="body" sz="quarter" idx="10" hasCustomPrompt="1"/>
          </p:nvPr>
        </p:nvSpPr>
        <p:spPr>
          <a:xfrm>
            <a:off x="4629150" y="5895592"/>
            <a:ext cx="3476782" cy="328997"/>
          </a:xfrm>
          <a:prstGeom prst="rect">
            <a:avLst/>
          </a:prstGeom>
        </p:spPr>
        <p:txBody>
          <a:bodyPr>
            <a:noAutofit/>
          </a:bodyPr>
          <a:lstStyle>
            <a:lvl1pPr marL="0" indent="0" algn="ctr">
              <a:buNone/>
              <a:defRPr sz="1200" b="1">
                <a:latin typeface="Arial" panose="020B0604020202020204" pitchFamily="34" charset="0"/>
                <a:cs typeface="Arial" panose="020B0604020202020204" pitchFamily="34" charset="0"/>
              </a:defRPr>
            </a:lvl1pPr>
          </a:lstStyle>
          <a:p>
            <a:pPr lvl="0"/>
            <a:r>
              <a:rPr lang="de-DE" sz="1200" dirty="0"/>
              <a:t>Bild: Quelle</a:t>
            </a:r>
            <a:endParaRPr lang="de-DE" dirty="0"/>
          </a:p>
        </p:txBody>
      </p:sp>
      <p:sp>
        <p:nvSpPr>
          <p:cNvPr id="33" name="Titel 1">
            <a:extLst>
              <a:ext uri="{FF2B5EF4-FFF2-40B4-BE49-F238E27FC236}">
                <a16:creationId xmlns:a16="http://schemas.microsoft.com/office/drawing/2014/main" id="{4F14642F-7A54-EF43-B54C-FAE43A52A01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pic>
        <p:nvPicPr>
          <p:cNvPr id="28" name="Grafik 27">
            <a:extLst>
              <a:ext uri="{FF2B5EF4-FFF2-40B4-BE49-F238E27FC236}">
                <a16:creationId xmlns:a16="http://schemas.microsoft.com/office/drawing/2014/main" id="{E5C6E036-6B73-3943-B25F-F217ECECF6E8}"/>
              </a:ext>
            </a:extLst>
          </p:cNvPr>
          <p:cNvPicPr>
            <a:picLocks/>
          </p:cNvPicPr>
          <p:nvPr userDrawn="1"/>
        </p:nvPicPr>
        <p:blipFill>
          <a:blip r:embed="rId2"/>
          <a:stretch>
            <a:fillRect/>
          </a:stretch>
        </p:blipFill>
        <p:spPr>
          <a:xfrm>
            <a:off x="121429" y="260617"/>
            <a:ext cx="855317" cy="732691"/>
          </a:xfrm>
          <a:prstGeom prst="rect">
            <a:avLst/>
          </a:prstGeom>
        </p:spPr>
      </p:pic>
      <p:sp>
        <p:nvSpPr>
          <p:cNvPr id="13" name="Rechteck 12">
            <a:extLst>
              <a:ext uri="{FF2B5EF4-FFF2-40B4-BE49-F238E27FC236}">
                <a16:creationId xmlns:a16="http://schemas.microsoft.com/office/drawing/2014/main" id="{6762FC48-FD7D-5449-A95D-43FDF106AE52}"/>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CE96F660-DBD5-DE44-9A50-26C57122963A}"/>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D0C00531-FEDD-E74B-A04D-C9F2A05400F8}"/>
              </a:ext>
            </a:extLst>
          </p:cNvPr>
          <p:cNvSpPr>
            <a:spLocks noGrp="1"/>
          </p:cNvSpPr>
          <p:nvPr>
            <p:ph type="dt" sz="half" idx="11"/>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6" name="Foliennummernplatzhalter 20">
            <a:extLst>
              <a:ext uri="{FF2B5EF4-FFF2-40B4-BE49-F238E27FC236}">
                <a16:creationId xmlns:a16="http://schemas.microsoft.com/office/drawing/2014/main" id="{5F714830-EA3B-E541-95AC-B507F2E45BEC}"/>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17" name="Datumsplatzhalter 18">
            <a:extLst>
              <a:ext uri="{FF2B5EF4-FFF2-40B4-BE49-F238E27FC236}">
                <a16:creationId xmlns:a16="http://schemas.microsoft.com/office/drawing/2014/main" id="{A9F50EBA-3638-6E4E-AB7D-0A298664B7DF}"/>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176838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mp; Schülerdokum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ADACF4-A42A-994A-910B-691FDD1EDE30}"/>
              </a:ext>
            </a:extLst>
          </p:cNvPr>
          <p:cNvSpPr>
            <a:spLocks noGrp="1"/>
          </p:cNvSpPr>
          <p:nvPr>
            <p:ph sz="half" idx="1" hasCustomPrompt="1"/>
          </p:nvPr>
        </p:nvSpPr>
        <p:spPr>
          <a:xfrm>
            <a:off x="1096423" y="1184109"/>
            <a:ext cx="3418427" cy="4992854"/>
          </a:xfrm>
          <a:prstGeom prst="rect">
            <a:avLst/>
          </a:prstGeom>
        </p:spPr>
        <p:txBody>
          <a:bodyPr ancho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e-DE" dirty="0"/>
              <a:t>Erste Ebene</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2D5CF4B7-9E2E-CE4D-8FD1-27F8DAD3E8FD}"/>
              </a:ext>
            </a:extLst>
          </p:cNvPr>
          <p:cNvSpPr>
            <a:spLocks noGrp="1"/>
          </p:cNvSpPr>
          <p:nvPr>
            <p:ph sz="half" idx="2" hasCustomPrompt="1"/>
          </p:nvPr>
        </p:nvSpPr>
        <p:spPr>
          <a:xfrm>
            <a:off x="4629150" y="1184110"/>
            <a:ext cx="3476782" cy="4628827"/>
          </a:xfrm>
          <a:prstGeom prst="rect">
            <a:avLst/>
          </a:prstGeom>
        </p:spPr>
        <p:txBody>
          <a:bodyPr ancho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e-DE" dirty="0"/>
              <a:t>Erste Ebene</a:t>
            </a:r>
          </a:p>
          <a:p>
            <a:pPr lvl="1"/>
            <a:r>
              <a:rPr lang="de-DE" dirty="0"/>
              <a:t>Zweite Ebene</a:t>
            </a:r>
          </a:p>
          <a:p>
            <a:pPr lvl="2"/>
            <a:r>
              <a:rPr lang="de-DE" dirty="0"/>
              <a:t>Dritte Ebene</a:t>
            </a:r>
          </a:p>
          <a:p>
            <a:pPr lvl="0"/>
            <a:endParaRPr lang="de-DE" dirty="0"/>
          </a:p>
        </p:txBody>
      </p:sp>
      <p:cxnSp>
        <p:nvCxnSpPr>
          <p:cNvPr id="19" name="Gerade Verbindung 18">
            <a:extLst>
              <a:ext uri="{FF2B5EF4-FFF2-40B4-BE49-F238E27FC236}">
                <a16:creationId xmlns:a16="http://schemas.microsoft.com/office/drawing/2014/main" id="{B2988F85-4B9C-6D45-B14B-C09E6D6F3BA1}"/>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Textplatzhalter 24">
            <a:extLst>
              <a:ext uri="{FF2B5EF4-FFF2-40B4-BE49-F238E27FC236}">
                <a16:creationId xmlns:a16="http://schemas.microsoft.com/office/drawing/2014/main" id="{60380B33-E283-7C4E-B3BF-7BC0120F193A}"/>
              </a:ext>
            </a:extLst>
          </p:cNvPr>
          <p:cNvSpPr>
            <a:spLocks noGrp="1"/>
          </p:cNvSpPr>
          <p:nvPr>
            <p:ph type="body" sz="quarter" idx="10" hasCustomPrompt="1"/>
          </p:nvPr>
        </p:nvSpPr>
        <p:spPr>
          <a:xfrm>
            <a:off x="4629150" y="5895592"/>
            <a:ext cx="3476782" cy="328997"/>
          </a:xfrm>
          <a:prstGeom prst="rect">
            <a:avLst/>
          </a:prstGeom>
        </p:spPr>
        <p:txBody>
          <a:bodyPr>
            <a:noAutofit/>
          </a:bodyPr>
          <a:lstStyle>
            <a:lvl1pPr marL="0" indent="0" algn="ctr">
              <a:buNone/>
              <a:defRPr sz="1200" b="1">
                <a:latin typeface="Arial" panose="020B0604020202020204" pitchFamily="34" charset="0"/>
                <a:cs typeface="Arial" panose="020B0604020202020204" pitchFamily="34" charset="0"/>
              </a:defRPr>
            </a:lvl1pPr>
          </a:lstStyle>
          <a:p>
            <a:pPr lvl="0"/>
            <a:r>
              <a:rPr lang="de-DE" sz="1200" dirty="0"/>
              <a:t>Bild: Quelle</a:t>
            </a:r>
            <a:endParaRPr lang="de-DE" dirty="0"/>
          </a:p>
        </p:txBody>
      </p:sp>
      <p:sp>
        <p:nvSpPr>
          <p:cNvPr id="33" name="Titel 1">
            <a:extLst>
              <a:ext uri="{FF2B5EF4-FFF2-40B4-BE49-F238E27FC236}">
                <a16:creationId xmlns:a16="http://schemas.microsoft.com/office/drawing/2014/main" id="{4F14642F-7A54-EF43-B54C-FAE43A52A01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pic>
        <p:nvPicPr>
          <p:cNvPr id="16" name="Grafik 15">
            <a:extLst>
              <a:ext uri="{FF2B5EF4-FFF2-40B4-BE49-F238E27FC236}">
                <a16:creationId xmlns:a16="http://schemas.microsoft.com/office/drawing/2014/main" id="{9FA9D25A-0A50-604D-8CFC-1F33E6BB84C7}"/>
              </a:ext>
            </a:extLst>
          </p:cNvPr>
          <p:cNvPicPr>
            <a:picLocks noChangeAspect="1"/>
          </p:cNvPicPr>
          <p:nvPr userDrawn="1"/>
        </p:nvPicPr>
        <p:blipFill>
          <a:blip r:embed="rId2"/>
          <a:stretch>
            <a:fillRect/>
          </a:stretch>
        </p:blipFill>
        <p:spPr>
          <a:xfrm>
            <a:off x="170314" y="314693"/>
            <a:ext cx="860400" cy="651868"/>
          </a:xfrm>
          <a:prstGeom prst="rect">
            <a:avLst/>
          </a:prstGeom>
        </p:spPr>
      </p:pic>
      <p:sp>
        <p:nvSpPr>
          <p:cNvPr id="13" name="Rechteck 12">
            <a:extLst>
              <a:ext uri="{FF2B5EF4-FFF2-40B4-BE49-F238E27FC236}">
                <a16:creationId xmlns:a16="http://schemas.microsoft.com/office/drawing/2014/main" id="{1751AD8F-64F5-E847-9323-7E732DBAEAD9}"/>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AF266374-CE3B-A74C-AEE6-1B24B8B6B231}"/>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8EC4B4F5-DDCD-F64F-800F-894DA440B01B}"/>
              </a:ext>
            </a:extLst>
          </p:cNvPr>
          <p:cNvSpPr>
            <a:spLocks noGrp="1"/>
          </p:cNvSpPr>
          <p:nvPr>
            <p:ph type="dt" sz="half" idx="11"/>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7" name="Foliennummernplatzhalter 20">
            <a:extLst>
              <a:ext uri="{FF2B5EF4-FFF2-40B4-BE49-F238E27FC236}">
                <a16:creationId xmlns:a16="http://schemas.microsoft.com/office/drawing/2014/main" id="{9E9145D7-5D02-8D45-A824-5052E2398BC4}"/>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1" name="Datumsplatzhalter 18">
            <a:extLst>
              <a:ext uri="{FF2B5EF4-FFF2-40B4-BE49-F238E27FC236}">
                <a16:creationId xmlns:a16="http://schemas.microsoft.com/office/drawing/2014/main" id="{BC57D59C-F935-804B-A656-59BBA205A01D}"/>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1820343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A060695-0CBC-0943-80DE-1C5349A3CA09}"/>
              </a:ext>
            </a:extLst>
          </p:cNvPr>
          <p:cNvPicPr>
            <a:picLocks/>
          </p:cNvPicPr>
          <p:nvPr userDrawn="1"/>
        </p:nvPicPr>
        <p:blipFill>
          <a:blip r:embed="rId2"/>
          <a:stretch>
            <a:fillRect/>
          </a:stretch>
        </p:blipFill>
        <p:spPr>
          <a:xfrm>
            <a:off x="4689083" y="1641402"/>
            <a:ext cx="3704400" cy="3873573"/>
          </a:xfrm>
          <a:prstGeom prst="rect">
            <a:avLst/>
          </a:prstGeom>
        </p:spPr>
      </p:pic>
      <p:sp>
        <p:nvSpPr>
          <p:cNvPr id="14" name="Abgerundete rechteckige Legende 13">
            <a:extLst>
              <a:ext uri="{FF2B5EF4-FFF2-40B4-BE49-F238E27FC236}">
                <a16:creationId xmlns:a16="http://schemas.microsoft.com/office/drawing/2014/main" id="{79FA3857-A6E0-D74B-B732-AF02A66B8633}"/>
              </a:ext>
            </a:extLst>
          </p:cNvPr>
          <p:cNvSpPr/>
          <p:nvPr userDrawn="1"/>
        </p:nvSpPr>
        <p:spPr>
          <a:xfrm>
            <a:off x="1080655" y="696190"/>
            <a:ext cx="4491875" cy="1682465"/>
          </a:xfrm>
          <a:prstGeom prst="wedgeRoundRectCallout">
            <a:avLst>
              <a:gd name="adj1" fmla="val 38391"/>
              <a:gd name="adj2" fmla="val 7405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20" name="Gerade Verbindung 19">
            <a:extLst>
              <a:ext uri="{FF2B5EF4-FFF2-40B4-BE49-F238E27FC236}">
                <a16:creationId xmlns:a16="http://schemas.microsoft.com/office/drawing/2014/main" id="{D9CCE579-6D50-F747-9F5F-C629FFB02955}"/>
              </a:ext>
            </a:extLst>
          </p:cNvPr>
          <p:cNvCxnSpPr>
            <a:cxnSpLocks/>
          </p:cNvCxnSpPr>
          <p:nvPr userDrawn="1"/>
        </p:nvCxnSpPr>
        <p:spPr>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1" name="Grafik 10">
            <a:extLst>
              <a:ext uri="{FF2B5EF4-FFF2-40B4-BE49-F238E27FC236}">
                <a16:creationId xmlns:a16="http://schemas.microsoft.com/office/drawing/2014/main" id="{A2424DE8-144D-9C43-9F4A-384236884D85}"/>
              </a:ext>
            </a:extLst>
          </p:cNvPr>
          <p:cNvPicPr>
            <a:picLocks/>
          </p:cNvPicPr>
          <p:nvPr userDrawn="1"/>
        </p:nvPicPr>
        <p:blipFill>
          <a:blip r:embed="rId3"/>
          <a:stretch>
            <a:fillRect/>
          </a:stretch>
        </p:blipFill>
        <p:spPr>
          <a:xfrm>
            <a:off x="7467899" y="6052711"/>
            <a:ext cx="1530435" cy="338587"/>
          </a:xfrm>
          <a:prstGeom prst="rect">
            <a:avLst/>
          </a:prstGeom>
        </p:spPr>
      </p:pic>
      <p:pic>
        <p:nvPicPr>
          <p:cNvPr id="12" name="Grafik 11">
            <a:extLst>
              <a:ext uri="{FF2B5EF4-FFF2-40B4-BE49-F238E27FC236}">
                <a16:creationId xmlns:a16="http://schemas.microsoft.com/office/drawing/2014/main" id="{5DA9A059-C525-2544-A9FE-6B941A579399}"/>
              </a:ext>
            </a:extLst>
          </p:cNvPr>
          <p:cNvPicPr>
            <a:picLocks/>
          </p:cNvPicPr>
          <p:nvPr userDrawn="1"/>
        </p:nvPicPr>
        <p:blipFill>
          <a:blip r:embed="rId4"/>
          <a:stretch>
            <a:fillRect/>
          </a:stretch>
        </p:blipFill>
        <p:spPr>
          <a:xfrm>
            <a:off x="152602" y="6049009"/>
            <a:ext cx="1730654" cy="353896"/>
          </a:xfrm>
          <a:prstGeom prst="rect">
            <a:avLst/>
          </a:prstGeom>
        </p:spPr>
      </p:pic>
      <p:pic>
        <p:nvPicPr>
          <p:cNvPr id="13" name="Grafik 12">
            <a:extLst>
              <a:ext uri="{FF2B5EF4-FFF2-40B4-BE49-F238E27FC236}">
                <a16:creationId xmlns:a16="http://schemas.microsoft.com/office/drawing/2014/main" id="{515EC80C-C121-DB4B-A740-BB3DE7324D35}"/>
              </a:ext>
            </a:extLst>
          </p:cNvPr>
          <p:cNvPicPr>
            <a:picLocks/>
          </p:cNvPicPr>
          <p:nvPr userDrawn="1"/>
        </p:nvPicPr>
        <p:blipFill>
          <a:blip r:embed="rId5"/>
          <a:stretch>
            <a:fillRect/>
          </a:stretch>
        </p:blipFill>
        <p:spPr>
          <a:xfrm>
            <a:off x="2077423" y="6067333"/>
            <a:ext cx="1398783" cy="278170"/>
          </a:xfrm>
          <a:prstGeom prst="rect">
            <a:avLst/>
          </a:prstGeom>
        </p:spPr>
      </p:pic>
      <p:pic>
        <p:nvPicPr>
          <p:cNvPr id="21" name="Grafik 20">
            <a:extLst>
              <a:ext uri="{FF2B5EF4-FFF2-40B4-BE49-F238E27FC236}">
                <a16:creationId xmlns:a16="http://schemas.microsoft.com/office/drawing/2014/main" id="{36C1D0F9-7922-0F43-883B-97C01B0C4D99}"/>
              </a:ext>
            </a:extLst>
          </p:cNvPr>
          <p:cNvPicPr>
            <a:picLocks/>
          </p:cNvPicPr>
          <p:nvPr userDrawn="1"/>
        </p:nvPicPr>
        <p:blipFill>
          <a:blip r:embed="rId6"/>
          <a:stretch>
            <a:fillRect/>
          </a:stretch>
        </p:blipFill>
        <p:spPr>
          <a:xfrm>
            <a:off x="3670373" y="6075833"/>
            <a:ext cx="2076231" cy="243041"/>
          </a:xfrm>
          <a:prstGeom prst="rect">
            <a:avLst/>
          </a:prstGeom>
        </p:spPr>
      </p:pic>
      <p:pic>
        <p:nvPicPr>
          <p:cNvPr id="22" name="Grafik 21">
            <a:extLst>
              <a:ext uri="{FF2B5EF4-FFF2-40B4-BE49-F238E27FC236}">
                <a16:creationId xmlns:a16="http://schemas.microsoft.com/office/drawing/2014/main" id="{4121163C-BBCF-7F40-A9A6-5C0772D1BA28}"/>
              </a:ext>
            </a:extLst>
          </p:cNvPr>
          <p:cNvPicPr>
            <a:picLocks/>
          </p:cNvPicPr>
          <p:nvPr userDrawn="1"/>
        </p:nvPicPr>
        <p:blipFill>
          <a:blip r:embed="rId7"/>
          <a:stretch>
            <a:fillRect/>
          </a:stretch>
        </p:blipFill>
        <p:spPr>
          <a:xfrm>
            <a:off x="5940771" y="6049009"/>
            <a:ext cx="1332960" cy="353896"/>
          </a:xfrm>
          <a:prstGeom prst="rect">
            <a:avLst/>
          </a:prstGeom>
        </p:spPr>
      </p:pic>
      <p:sp>
        <p:nvSpPr>
          <p:cNvPr id="2" name="Textfeld 1">
            <a:extLst>
              <a:ext uri="{FF2B5EF4-FFF2-40B4-BE49-F238E27FC236}">
                <a16:creationId xmlns:a16="http://schemas.microsoft.com/office/drawing/2014/main" id="{63081271-CA52-A14D-AB75-C8D92DA489DE}"/>
              </a:ext>
            </a:extLst>
          </p:cNvPr>
          <p:cNvSpPr txBox="1"/>
          <p:nvPr userDrawn="1"/>
        </p:nvSpPr>
        <p:spPr>
          <a:xfrm>
            <a:off x="1083037" y="1008722"/>
            <a:ext cx="4491875" cy="1015663"/>
          </a:xfrm>
          <a:prstGeom prst="rect">
            <a:avLst/>
          </a:prstGeom>
          <a:noFill/>
        </p:spPr>
        <p:txBody>
          <a:bodyPr wrap="square" rtlCol="0">
            <a:spAutoFit/>
          </a:bodyPr>
          <a:lstStyle/>
          <a:p>
            <a:pPr algn="ctr">
              <a:lnSpc>
                <a:spcPct val="100000"/>
              </a:lnSpc>
            </a:pPr>
            <a:r>
              <a:rPr lang="de-DE" sz="3000" b="1" dirty="0">
                <a:latin typeface="Arial" panose="020B0604020202020204" pitchFamily="34" charset="0"/>
                <a:cs typeface="Arial" panose="020B0604020202020204" pitchFamily="34" charset="0"/>
              </a:rPr>
              <a:t>Vielen Dank für</a:t>
            </a:r>
            <a:br>
              <a:rPr lang="de-DE" sz="3000" b="1" dirty="0">
                <a:latin typeface="Arial" panose="020B0604020202020204" pitchFamily="34" charset="0"/>
                <a:cs typeface="Arial" panose="020B0604020202020204" pitchFamily="34" charset="0"/>
              </a:rPr>
            </a:br>
            <a:r>
              <a:rPr lang="de-DE" sz="3000" b="1" dirty="0">
                <a:latin typeface="Arial" panose="020B0604020202020204" pitchFamily="34" charset="0"/>
                <a:cs typeface="Arial" panose="020B0604020202020204" pitchFamily="34" charset="0"/>
              </a:rPr>
              <a:t>Ihre Aufmerksamkeit!</a:t>
            </a:r>
          </a:p>
        </p:txBody>
      </p:sp>
    </p:spTree>
    <p:extLst>
      <p:ext uri="{BB962C8B-B14F-4D97-AF65-F5344CB8AC3E}">
        <p14:creationId xmlns:p14="http://schemas.microsoft.com/office/powerpoint/2010/main" val="4172986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Gliederung">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2D5E18-FCD9-8D44-89B8-E765E700D9E0}"/>
              </a:ext>
            </a:extLst>
          </p:cNvPr>
          <p:cNvSpPr/>
          <p:nvPr userDrawn="1"/>
        </p:nvSpPr>
        <p:spPr>
          <a:xfrm>
            <a:off x="1" y="1070264"/>
            <a:ext cx="9144000" cy="5787737"/>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Inhaltsplatzhalter 2">
            <a:extLst>
              <a:ext uri="{FF2B5EF4-FFF2-40B4-BE49-F238E27FC236}">
                <a16:creationId xmlns:a16="http://schemas.microsoft.com/office/drawing/2014/main" id="{7162E419-32E6-0B4F-B0FB-5ED8276B2683}"/>
              </a:ext>
            </a:extLst>
          </p:cNvPr>
          <p:cNvSpPr>
            <a:spLocks noGrp="1"/>
          </p:cNvSpPr>
          <p:nvPr>
            <p:ph idx="1"/>
          </p:nvPr>
        </p:nvSpPr>
        <p:spPr>
          <a:xfrm>
            <a:off x="1096423" y="1146655"/>
            <a:ext cx="7009509" cy="5031449"/>
          </a:xfrm>
          <a:prstGeom prst="rect">
            <a:avLst/>
          </a:prstGeom>
        </p:spPr>
        <p:txBody>
          <a:bodyPr anchor="t">
            <a:noAutofit/>
          </a:bodyPr>
          <a:lstStyle>
            <a:lvl1pPr marL="457200" indent="-457200">
              <a:lnSpc>
                <a:spcPct val="150000"/>
              </a:lnSpc>
              <a:buFont typeface="+mj-lt"/>
              <a:buAutoNum type="arabicPeriod"/>
              <a:defRPr sz="1800">
                <a:latin typeface="Arial" panose="020B0604020202020204" pitchFamily="34" charset="0"/>
                <a:cs typeface="Arial" panose="020B0604020202020204" pitchFamily="34" charset="0"/>
              </a:defRPr>
            </a:lvl1pPr>
            <a:lvl2pPr>
              <a:lnSpc>
                <a:spcPct val="150000"/>
              </a:lnSpc>
              <a:defRPr sz="18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0"/>
            <a:r>
              <a:rPr lang="de-DE" dirty="0"/>
              <a:t>Mastertextformat bearbeiten</a:t>
            </a:r>
          </a:p>
          <a:p>
            <a:pPr lvl="1"/>
            <a:r>
              <a:rPr lang="de-DE" dirty="0"/>
              <a:t>Zweite Ebene</a:t>
            </a:r>
          </a:p>
          <a:p>
            <a:pPr lvl="2"/>
            <a:endParaRPr lang="de-DE" dirty="0"/>
          </a:p>
        </p:txBody>
      </p:sp>
      <p:sp>
        <p:nvSpPr>
          <p:cNvPr id="14" name="Titel 1">
            <a:extLst>
              <a:ext uri="{FF2B5EF4-FFF2-40B4-BE49-F238E27FC236}">
                <a16:creationId xmlns:a16="http://schemas.microsoft.com/office/drawing/2014/main" id="{EA65EC35-2A7B-9941-96C0-A671F58314DE}"/>
              </a:ext>
            </a:extLst>
          </p:cNvPr>
          <p:cNvSpPr>
            <a:spLocks noGrp="1"/>
          </p:cNvSpPr>
          <p:nvPr>
            <p:ph type="title" hasCustomPrompt="1"/>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Gliederung</a:t>
            </a:r>
          </a:p>
        </p:txBody>
      </p:sp>
      <p:pic>
        <p:nvPicPr>
          <p:cNvPr id="24" name="Grafik 23">
            <a:extLst>
              <a:ext uri="{FF2B5EF4-FFF2-40B4-BE49-F238E27FC236}">
                <a16:creationId xmlns:a16="http://schemas.microsoft.com/office/drawing/2014/main" id="{0CB86085-8795-2447-9524-949F65AC5762}"/>
              </a:ext>
            </a:extLst>
          </p:cNvPr>
          <p:cNvPicPr>
            <a:picLocks/>
          </p:cNvPicPr>
          <p:nvPr userDrawn="1"/>
        </p:nvPicPr>
        <p:blipFill>
          <a:blip r:embed="rId2"/>
          <a:stretch>
            <a:fillRect/>
          </a:stretch>
        </p:blipFill>
        <p:spPr>
          <a:xfrm>
            <a:off x="121429" y="260617"/>
            <a:ext cx="855317" cy="732691"/>
          </a:xfrm>
          <a:prstGeom prst="rect">
            <a:avLst/>
          </a:prstGeom>
        </p:spPr>
      </p:pic>
      <p:sp>
        <p:nvSpPr>
          <p:cNvPr id="15" name="Rechteck 14">
            <a:extLst>
              <a:ext uri="{FF2B5EF4-FFF2-40B4-BE49-F238E27FC236}">
                <a16:creationId xmlns:a16="http://schemas.microsoft.com/office/drawing/2014/main" id="{7A2DE4E8-0779-3840-9FA1-229CAB4C9154}"/>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7" name="Datumsplatzhalter 18">
            <a:extLst>
              <a:ext uri="{FF2B5EF4-FFF2-40B4-BE49-F238E27FC236}">
                <a16:creationId xmlns:a16="http://schemas.microsoft.com/office/drawing/2014/main" id="{82736F46-DE94-0B4E-B336-F31913CCEC3E}"/>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9" name="Foliennummernplatzhalter 20">
            <a:extLst>
              <a:ext uri="{FF2B5EF4-FFF2-40B4-BE49-F238E27FC236}">
                <a16:creationId xmlns:a16="http://schemas.microsoft.com/office/drawing/2014/main" id="{CBDB55BB-A363-FF4D-8931-80FD84C61E0F}"/>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0" name="Datumsplatzhalter 18">
            <a:extLst>
              <a:ext uri="{FF2B5EF4-FFF2-40B4-BE49-F238E27FC236}">
                <a16:creationId xmlns:a16="http://schemas.microsoft.com/office/drawing/2014/main" id="{1CE19599-D176-2646-99DE-B0BEF8975430}"/>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1413183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orschlag Zeitstruktur">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2D5E18-FCD9-8D44-89B8-E765E700D9E0}"/>
              </a:ext>
            </a:extLst>
          </p:cNvPr>
          <p:cNvSpPr/>
          <p:nvPr userDrawn="1"/>
        </p:nvSpPr>
        <p:spPr>
          <a:xfrm>
            <a:off x="1" y="1070264"/>
            <a:ext cx="9144000" cy="5787737"/>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Titel 1">
            <a:extLst>
              <a:ext uri="{FF2B5EF4-FFF2-40B4-BE49-F238E27FC236}">
                <a16:creationId xmlns:a16="http://schemas.microsoft.com/office/drawing/2014/main" id="{EA65EC35-2A7B-9941-96C0-A671F58314DE}"/>
              </a:ext>
            </a:extLst>
          </p:cNvPr>
          <p:cNvSpPr>
            <a:spLocks noGrp="1"/>
          </p:cNvSpPr>
          <p:nvPr>
            <p:ph type="title" hasCustomPrompt="1"/>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Vorschlag für Zeitstruktur</a:t>
            </a:r>
          </a:p>
        </p:txBody>
      </p:sp>
      <p:pic>
        <p:nvPicPr>
          <p:cNvPr id="24" name="Grafik 23">
            <a:extLst>
              <a:ext uri="{FF2B5EF4-FFF2-40B4-BE49-F238E27FC236}">
                <a16:creationId xmlns:a16="http://schemas.microsoft.com/office/drawing/2014/main" id="{0CB86085-8795-2447-9524-949F65AC5762}"/>
              </a:ext>
            </a:extLst>
          </p:cNvPr>
          <p:cNvPicPr>
            <a:picLocks/>
          </p:cNvPicPr>
          <p:nvPr userDrawn="1"/>
        </p:nvPicPr>
        <p:blipFill>
          <a:blip r:embed="rId2"/>
          <a:stretch>
            <a:fillRect/>
          </a:stretch>
        </p:blipFill>
        <p:spPr>
          <a:xfrm>
            <a:off x="121429" y="260617"/>
            <a:ext cx="855317" cy="732691"/>
          </a:xfrm>
          <a:prstGeom prst="rect">
            <a:avLst/>
          </a:prstGeom>
        </p:spPr>
      </p:pic>
      <p:sp>
        <p:nvSpPr>
          <p:cNvPr id="15" name="Rechteck 14">
            <a:extLst>
              <a:ext uri="{FF2B5EF4-FFF2-40B4-BE49-F238E27FC236}">
                <a16:creationId xmlns:a16="http://schemas.microsoft.com/office/drawing/2014/main" id="{7A2DE4E8-0779-3840-9FA1-229CAB4C9154}"/>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7" name="Datumsplatzhalter 18">
            <a:extLst>
              <a:ext uri="{FF2B5EF4-FFF2-40B4-BE49-F238E27FC236}">
                <a16:creationId xmlns:a16="http://schemas.microsoft.com/office/drawing/2014/main" id="{82736F46-DE94-0B4E-B336-F31913CCEC3E}"/>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9" name="Foliennummernplatzhalter 20">
            <a:extLst>
              <a:ext uri="{FF2B5EF4-FFF2-40B4-BE49-F238E27FC236}">
                <a16:creationId xmlns:a16="http://schemas.microsoft.com/office/drawing/2014/main" id="{CBDB55BB-A363-FF4D-8931-80FD84C61E0F}"/>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0" name="Datumsplatzhalter 18">
            <a:extLst>
              <a:ext uri="{FF2B5EF4-FFF2-40B4-BE49-F238E27FC236}">
                <a16:creationId xmlns:a16="http://schemas.microsoft.com/office/drawing/2014/main" id="{1CE19599-D176-2646-99DE-B0BEF8975430}"/>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graphicFrame>
        <p:nvGraphicFramePr>
          <p:cNvPr id="7" name="Tabelle 7">
            <a:extLst>
              <a:ext uri="{FF2B5EF4-FFF2-40B4-BE49-F238E27FC236}">
                <a16:creationId xmlns:a16="http://schemas.microsoft.com/office/drawing/2014/main" id="{B4BE65E5-FA1C-3847-801F-BD8CFCB43029}"/>
              </a:ext>
            </a:extLst>
          </p:cNvPr>
          <p:cNvGraphicFramePr>
            <a:graphicFrameLocks noGrp="1"/>
          </p:cNvGraphicFramePr>
          <p:nvPr userDrawn="1">
            <p:extLst>
              <p:ext uri="{D42A27DB-BD31-4B8C-83A1-F6EECF244321}">
                <p14:modId xmlns:p14="http://schemas.microsoft.com/office/powerpoint/2010/main" val="4069058490"/>
              </p:ext>
            </p:extLst>
          </p:nvPr>
        </p:nvGraphicFramePr>
        <p:xfrm>
          <a:off x="1096422" y="1278082"/>
          <a:ext cx="7009509" cy="5054556"/>
        </p:xfrm>
        <a:graphic>
          <a:graphicData uri="http://schemas.openxmlformats.org/drawingml/2006/table">
            <a:tbl>
              <a:tblPr firstRow="1" bandRow="1">
                <a:tableStyleId>{5C22544A-7EE6-4342-B048-85BDC9FD1C3A}</a:tableStyleId>
              </a:tblPr>
              <a:tblGrid>
                <a:gridCol w="1091193">
                  <a:extLst>
                    <a:ext uri="{9D8B030D-6E8A-4147-A177-3AD203B41FA5}">
                      <a16:colId xmlns:a16="http://schemas.microsoft.com/office/drawing/2014/main" val="2451071188"/>
                    </a:ext>
                  </a:extLst>
                </a:gridCol>
                <a:gridCol w="4132162">
                  <a:extLst>
                    <a:ext uri="{9D8B030D-6E8A-4147-A177-3AD203B41FA5}">
                      <a16:colId xmlns:a16="http://schemas.microsoft.com/office/drawing/2014/main" val="4131643764"/>
                    </a:ext>
                  </a:extLst>
                </a:gridCol>
                <a:gridCol w="1786154">
                  <a:extLst>
                    <a:ext uri="{9D8B030D-6E8A-4147-A177-3AD203B41FA5}">
                      <a16:colId xmlns:a16="http://schemas.microsoft.com/office/drawing/2014/main" val="4078067269"/>
                    </a:ext>
                  </a:extLst>
                </a:gridCol>
              </a:tblGrid>
              <a:tr h="261351">
                <a:tc>
                  <a:txBody>
                    <a:bodyPr/>
                    <a:lstStyle/>
                    <a:p>
                      <a:r>
                        <a:rPr lang="de-DE" sz="1200" b="0" dirty="0">
                          <a:solidFill>
                            <a:srgbClr val="327D87"/>
                          </a:solidFill>
                          <a:latin typeface="Arial" panose="020B0604020202020204" pitchFamily="34" charset="0"/>
                          <a:ea typeface="Roboto" panose="02000000000000000000" pitchFamily="2" charset="0"/>
                          <a:cs typeface="Arial" panose="020B0604020202020204" pitchFamily="34" charset="0"/>
                        </a:rPr>
                        <a:t>ZEIT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a:solidFill>
                            <a:srgbClr val="327D87"/>
                          </a:solidFill>
                          <a:latin typeface="Arial" panose="020B0604020202020204" pitchFamily="34" charset="0"/>
                          <a:ea typeface="Roboto" panose="02000000000000000000" pitchFamily="2" charset="0"/>
                          <a:cs typeface="Arial" panose="020B0604020202020204" pitchFamily="34" charset="0"/>
                        </a:rPr>
                        <a:t>INHALT / AKTIVITÄT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200" b="0" dirty="0">
                          <a:solidFill>
                            <a:srgbClr val="327D87"/>
                          </a:solidFill>
                          <a:latin typeface="Arial" panose="020B0604020202020204" pitchFamily="34" charset="0"/>
                          <a:ea typeface="Roboto" panose="02000000000000000000" pitchFamily="2" charset="0"/>
                          <a:cs typeface="Arial" panose="020B0604020202020204" pitchFamily="34" charset="0"/>
                        </a:rPr>
                        <a:t>MATERIAL / MEDIEN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2781870"/>
                  </a:ext>
                </a:extLst>
              </a:tr>
              <a:tr h="6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Arial" panose="020B0604020202020204" pitchFamily="34" charset="0"/>
                          <a:ea typeface="Roboto" panose="02000000000000000000" pitchFamily="2" charset="0"/>
                          <a:cs typeface="Arial" panose="020B0604020202020204" pitchFamily="34" charset="0"/>
                        </a:rPr>
                        <a:t>1. Phase:</a:t>
                      </a:r>
                      <a:endParaRPr lang="de-DE" sz="1400" kern="1200" dirty="0">
                        <a:solidFill>
                          <a:schemeClr val="dk1"/>
                        </a:solidFill>
                        <a:effectLst/>
                        <a:latin typeface="Arial" panose="020B0604020202020204" pitchFamily="34" charset="0"/>
                        <a:ea typeface="Roboto" panose="02000000000000000000" pitchFamily="2" charset="0"/>
                        <a:cs typeface="Arial" panose="020B0604020202020204" pitchFamily="34" charset="0"/>
                      </a:endParaRPr>
                    </a:p>
                    <a:p>
                      <a:pPr algn="ctr"/>
                      <a:endParaRPr lang="de-DE" sz="1400" dirty="0">
                        <a:latin typeface="Arial" panose="020B0604020202020204" pitchFamily="34" charset="0"/>
                        <a:ea typeface="Roboto" panose="02000000000000000000" pitchFamily="2"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Arial" panose="020B0604020202020204" pitchFamily="34" charset="0"/>
                          <a:ea typeface="Roboto" panose="02000000000000000000" pitchFamily="2" charset="0"/>
                          <a:cs typeface="Arial" panose="020B0604020202020204" pitchFamily="34" charset="0"/>
                        </a:rPr>
                        <a:t>Hintergründe zum gemeinsamen Gegenstand (ca. 10 min)</a:t>
                      </a:r>
                      <a:endParaRPr lang="de-DE" sz="1400" kern="1200" dirty="0">
                        <a:solidFill>
                          <a:schemeClr val="dk1"/>
                        </a:solidFill>
                        <a:effectLst/>
                        <a:latin typeface="Arial" panose="020B0604020202020204" pitchFamily="34" charset="0"/>
                        <a:ea typeface="Roboto" panose="02000000000000000000" pitchFamily="2"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2652488"/>
                  </a:ext>
                </a:extLst>
              </a:tr>
              <a:tr h="609600">
                <a:tc>
                  <a:txBody>
                    <a:bodyPr/>
                    <a:lstStyle/>
                    <a:p>
                      <a:pPr algn="ctr">
                        <a:lnSpc>
                          <a:spcPct val="100000"/>
                        </a:lnSpc>
                        <a:spcAft>
                          <a:spcPts val="1200"/>
                        </a:spcAft>
                      </a:pPr>
                      <a:r>
                        <a:rPr lang="de-DE" sz="1200" dirty="0">
                          <a:effectLst/>
                          <a:latin typeface="Arial" panose="020B0604020202020204" pitchFamily="34" charset="0"/>
                          <a:ea typeface="Roboto" panose="02000000000000000000" pitchFamily="2" charset="0"/>
                          <a:cs typeface="Arial" panose="020B0604020202020204" pitchFamily="34" charset="0"/>
                        </a:rPr>
                        <a:t>ca. 2‘</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7D87">
                        <a:alpha val="20000"/>
                      </a:srgbClr>
                    </a:solidFill>
                  </a:tcPr>
                </a:tc>
                <a:tc>
                  <a:txBody>
                    <a:bodyPr/>
                    <a:lstStyle/>
                    <a:p>
                      <a:pPr>
                        <a:lnSpc>
                          <a:spcPct val="100000"/>
                        </a:lnSpc>
                        <a:spcAft>
                          <a:spcPts val="1200"/>
                        </a:spcAft>
                      </a:pPr>
                      <a:r>
                        <a:rPr lang="de-DE" sz="1200" dirty="0">
                          <a:effectLst/>
                          <a:latin typeface="Arial" panose="020B0604020202020204" pitchFamily="34" charset="0"/>
                          <a:ea typeface="Roboto" panose="02000000000000000000" pitchFamily="2" charset="0"/>
                          <a:cs typeface="Arial" panose="020B0604020202020204" pitchFamily="34" charset="0"/>
                        </a:rPr>
                        <a:t>Input: Vorstellung des Programms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7D87">
                        <a:alpha val="20000"/>
                      </a:srgbClr>
                    </a:solidFill>
                  </a:tcPr>
                </a:tc>
                <a:tc>
                  <a:txBody>
                    <a:bodyPr/>
                    <a:lstStyle/>
                    <a:p>
                      <a:pPr>
                        <a:lnSpc>
                          <a:spcPct val="100000"/>
                        </a:lnSpc>
                        <a:spcAft>
                          <a:spcPts val="1200"/>
                        </a:spcAft>
                      </a:pPr>
                      <a:r>
                        <a:rPr lang="de-DE" sz="1200" dirty="0">
                          <a:latin typeface="Arial" panose="020B0604020202020204" pitchFamily="34" charset="0"/>
                          <a:ea typeface="Roboto" panose="02000000000000000000" pitchFamily="2" charset="0"/>
                          <a:cs typeface="Arial" panose="020B0604020202020204" pitchFamily="34" charset="0"/>
                        </a:rPr>
                        <a:t>Folie 1</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327D87">
                        <a:alpha val="20000"/>
                      </a:srgbClr>
                    </a:solidFill>
                  </a:tcPr>
                </a:tc>
                <a:extLst>
                  <a:ext uri="{0D108BD9-81ED-4DB2-BD59-A6C34878D82A}">
                    <a16:rowId xmlns:a16="http://schemas.microsoft.com/office/drawing/2014/main" val="801331516"/>
                  </a:ext>
                </a:extLst>
              </a:tr>
              <a:tr h="609600">
                <a:tc>
                  <a:txBody>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lang="de-DE" sz="1200" kern="1200" dirty="0">
                          <a:solidFill>
                            <a:schemeClr val="dk1"/>
                          </a:solidFill>
                          <a:effectLst/>
                          <a:latin typeface="Arial" panose="020B0604020202020204" pitchFamily="34" charset="0"/>
                          <a:ea typeface="Roboto" panose="02000000000000000000" pitchFamily="2" charset="0"/>
                          <a:cs typeface="Arial" panose="020B0604020202020204" pitchFamily="34" charset="0"/>
                        </a:rPr>
                        <a:t>ca. 8‘</a:t>
                      </a:r>
                    </a:p>
                    <a:p>
                      <a:pPr algn="ctr">
                        <a:lnSpc>
                          <a:spcPct val="100000"/>
                        </a:lnSpc>
                        <a:spcAft>
                          <a:spcPts val="1200"/>
                        </a:spcAft>
                      </a:pPr>
                      <a:endParaRPr lang="de-DE" sz="1200" dirty="0">
                        <a:effectLst/>
                        <a:latin typeface="Arial" panose="020B0604020202020204" pitchFamily="34" charset="0"/>
                        <a:ea typeface="Roboto" panose="02000000000000000000" pitchFamily="2"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7D87">
                        <a:alpha val="20000"/>
                      </a:srgbClr>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de-DE" sz="1200" kern="1200" dirty="0">
                          <a:solidFill>
                            <a:schemeClr val="dk1"/>
                          </a:solidFill>
                          <a:effectLst/>
                          <a:latin typeface="Arial" panose="020B0604020202020204" pitchFamily="34" charset="0"/>
                          <a:ea typeface="Roboto" panose="02000000000000000000" pitchFamily="2" charset="0"/>
                          <a:cs typeface="Arial" panose="020B0604020202020204" pitchFamily="34" charset="0"/>
                        </a:rPr>
                        <a:t>Input: Einführung der Charakteristika des gemeinsamen Lernens am gemeinsamen Gegenstand </a:t>
                      </a: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7D87">
                        <a:alpha val="20000"/>
                      </a:srgbClr>
                    </a:solid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de-DE" sz="1200" dirty="0">
                          <a:latin typeface="Arial" panose="020B0604020202020204" pitchFamily="34" charset="0"/>
                          <a:ea typeface="Roboto" panose="02000000000000000000" pitchFamily="2" charset="0"/>
                          <a:cs typeface="Arial" panose="020B0604020202020204" pitchFamily="34" charset="0"/>
                        </a:rPr>
                        <a:t>Folie 2 - 9</a:t>
                      </a:r>
                    </a:p>
                    <a:p>
                      <a:pPr>
                        <a:lnSpc>
                          <a:spcPct val="100000"/>
                        </a:lnSpc>
                        <a:spcAft>
                          <a:spcPts val="1200"/>
                        </a:spcAft>
                      </a:pPr>
                      <a:endParaRPr lang="de-DE" sz="1200" dirty="0">
                        <a:latin typeface="Arial" panose="020B0604020202020204" pitchFamily="34" charset="0"/>
                        <a:ea typeface="Roboto" panose="02000000000000000000" pitchFamily="2" charset="0"/>
                        <a:cs typeface="Arial" panose="020B0604020202020204" pitchFamily="34" charset="0"/>
                      </a:endParaRPr>
                    </a:p>
                  </a:txBody>
                  <a:tcPr marL="45720" marR="4572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327D87">
                        <a:alpha val="20000"/>
                      </a:srgbClr>
                    </a:solidFill>
                  </a:tcPr>
                </a:tc>
                <a:extLst>
                  <a:ext uri="{0D108BD9-81ED-4DB2-BD59-A6C34878D82A}">
                    <a16:rowId xmlns:a16="http://schemas.microsoft.com/office/drawing/2014/main" val="1701752742"/>
                  </a:ext>
                </a:extLst>
              </a:tr>
              <a:tr h="6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Arial" panose="020B0604020202020204" pitchFamily="34" charset="0"/>
                          <a:ea typeface="Roboto" panose="02000000000000000000" pitchFamily="2" charset="0"/>
                          <a:cs typeface="Arial" panose="020B0604020202020204" pitchFamily="34" charset="0"/>
                        </a:rPr>
                        <a:t>2. Phase:</a:t>
                      </a:r>
                      <a:endParaRPr lang="de-DE" sz="1400" kern="1200" dirty="0">
                        <a:solidFill>
                          <a:schemeClr val="dk1"/>
                        </a:solidFill>
                        <a:effectLst/>
                        <a:latin typeface="Arial" panose="020B0604020202020204" pitchFamily="34" charset="0"/>
                        <a:ea typeface="Roboto" panose="02000000000000000000" pitchFamily="2"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Arial" panose="020B0604020202020204" pitchFamily="34" charset="0"/>
                          <a:ea typeface="Roboto" panose="02000000000000000000" pitchFamily="2" charset="0"/>
                          <a:cs typeface="Arial" panose="020B0604020202020204" pitchFamily="34" charset="0"/>
                        </a:rPr>
                        <a:t>Diagnose von Lernenden-Voraussetzungen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400" b="1" kern="1200" dirty="0">
                          <a:solidFill>
                            <a:schemeClr val="dk1"/>
                          </a:solidFill>
                          <a:effectLst/>
                          <a:latin typeface="Arial" panose="020B0604020202020204" pitchFamily="34" charset="0"/>
                          <a:ea typeface="Roboto" panose="02000000000000000000" pitchFamily="2" charset="0"/>
                          <a:cs typeface="Arial" panose="020B0604020202020204" pitchFamily="34" charset="0"/>
                        </a:rPr>
                        <a:t>(ca. 40 min)</a:t>
                      </a:r>
                      <a:endParaRPr lang="de-DE" sz="1400" kern="1200" dirty="0">
                        <a:solidFill>
                          <a:schemeClr val="dk1"/>
                        </a:solidFill>
                        <a:effectLst/>
                        <a:latin typeface="Arial" panose="020B0604020202020204" pitchFamily="34" charset="0"/>
                        <a:ea typeface="Roboto" panose="02000000000000000000" pitchFamily="2"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244281"/>
                  </a:ext>
                </a:extLst>
              </a:tr>
              <a:tr h="609600">
                <a:tc>
                  <a:txBody>
                    <a:bodyPr/>
                    <a:lstStyle/>
                    <a:p>
                      <a:pPr algn="ctr">
                        <a:spcAft>
                          <a:spcPts val="0"/>
                        </a:spcAft>
                      </a:pPr>
                      <a:r>
                        <a:rPr lang="de-DE" sz="1200" dirty="0">
                          <a:effectLst/>
                          <a:latin typeface="Arial" panose="020B0604020202020204" pitchFamily="34" charset="0"/>
                          <a:ea typeface="Open Sans" panose="020B0606030504020204" pitchFamily="34" charset="0"/>
                          <a:cs typeface="Arial" panose="020B0604020202020204" pitchFamily="34" charset="0"/>
                        </a:rPr>
                        <a:t>ca. 20‘ </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de-DE" sz="1200" b="0" i="0" dirty="0">
                          <a:solidFill>
                            <a:srgbClr val="327A86"/>
                          </a:solidFill>
                          <a:effectLst/>
                          <a:latin typeface="Arial" panose="020B0604020202020204" pitchFamily="34" charset="0"/>
                          <a:ea typeface="Open Sans" panose="020B0606030504020204" pitchFamily="34" charset="0"/>
                          <a:cs typeface="Arial" panose="020B0604020202020204" pitchFamily="34" charset="0"/>
                        </a:rPr>
                        <a:t>AKTIVITÄT A: Sortierung von Diagnoseaufgaben: </a:t>
                      </a:r>
                      <a:r>
                        <a:rPr lang="de-DE" sz="1200" dirty="0">
                          <a:effectLst/>
                          <a:latin typeface="Arial" panose="020B0604020202020204" pitchFamily="34" charset="0"/>
                          <a:ea typeface="Open Sans" panose="020B0606030504020204" pitchFamily="34" charset="0"/>
                          <a:cs typeface="Arial" panose="020B0604020202020204" pitchFamily="34" charset="0"/>
                        </a:rPr>
                        <a:t>Diagnose von Lernenden-Voraussetzungen und erste Strukturierung des Lerngegenstands (natürliche Zahlen)</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de-DE" sz="1200" dirty="0">
                          <a:effectLst/>
                          <a:latin typeface="Arial" panose="020B0604020202020204" pitchFamily="34" charset="0"/>
                          <a:ea typeface="Times New Roman" panose="02020603050405020304" pitchFamily="18" charset="0"/>
                          <a:cs typeface="Arial" panose="020B0604020202020204" pitchFamily="34" charset="0"/>
                        </a:rPr>
                        <a:t>„DZLM-Inklusiv und gemeinsam-BS2D-AM-Diagnose zu natürlichen Zahlen.docx“</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7941389"/>
                  </a:ext>
                </a:extLst>
              </a:tr>
              <a:tr h="609600">
                <a:tc>
                  <a:txBody>
                    <a:bodyPr/>
                    <a:lstStyle/>
                    <a:p>
                      <a:pPr algn="ctr">
                        <a:spcAft>
                          <a:spcPts val="0"/>
                        </a:spcAft>
                      </a:pPr>
                      <a:r>
                        <a:rPr lang="de-DE" sz="1200" dirty="0">
                          <a:effectLst/>
                          <a:latin typeface="Arial" panose="020B0604020202020204" pitchFamily="34" charset="0"/>
                          <a:ea typeface="Open Sans" panose="020B0606030504020204" pitchFamily="34" charset="0"/>
                          <a:cs typeface="Arial" panose="020B0604020202020204" pitchFamily="34" charset="0"/>
                        </a:rPr>
                        <a:t>ca. 15‘ </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de-DE" sz="1200" dirty="0">
                          <a:effectLst/>
                          <a:latin typeface="Arial" panose="020B0604020202020204" pitchFamily="34" charset="0"/>
                          <a:ea typeface="Open Sans" panose="020B0606030504020204" pitchFamily="34" charset="0"/>
                          <a:cs typeface="Arial" panose="020B0604020202020204" pitchFamily="34" charset="0"/>
                        </a:rPr>
                        <a:t>Gemeinsame Reflexion der Sortierung (ggf. fachliche Klärung)</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de-DE" sz="1200" dirty="0">
                          <a:effectLst/>
                          <a:latin typeface="Arial" panose="020B0604020202020204" pitchFamily="34" charset="0"/>
                          <a:ea typeface="Times New Roman" panose="02020603050405020304" pitchFamily="18" charset="0"/>
                          <a:cs typeface="Arial" panose="020B0604020202020204" pitchFamily="34" charset="0"/>
                        </a:rPr>
                        <a:t>Sammeln auf Flipchart bzw. Tafel (Scheren)</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2614307"/>
                  </a:ext>
                </a:extLst>
              </a:tr>
              <a:tr h="351082">
                <a:tc>
                  <a:txBody>
                    <a:bodyPr/>
                    <a:lstStyle/>
                    <a:p>
                      <a:pPr algn="ctr">
                        <a:spcAft>
                          <a:spcPts val="0"/>
                        </a:spcAft>
                      </a:pPr>
                      <a:r>
                        <a:rPr lang="de-DE" sz="1200" dirty="0">
                          <a:effectLst/>
                          <a:latin typeface="Arial" panose="020B0604020202020204" pitchFamily="34" charset="0"/>
                          <a:ea typeface="Open Sans" panose="020B0606030504020204" pitchFamily="34" charset="0"/>
                          <a:cs typeface="Arial" panose="020B0604020202020204" pitchFamily="34" charset="0"/>
                        </a:rPr>
                        <a:t>ca. 5‘ </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de-DE" sz="1200" dirty="0">
                          <a:effectLst/>
                          <a:latin typeface="Arial" panose="020B0604020202020204" pitchFamily="34" charset="0"/>
                          <a:ea typeface="Open Sans" panose="020B0606030504020204" pitchFamily="34" charset="0"/>
                          <a:cs typeface="Arial" panose="020B0604020202020204" pitchFamily="34" charset="0"/>
                        </a:rPr>
                        <a:t>Input zur Einordnung der Sortierung</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de-DE" sz="1200" dirty="0">
                          <a:latin typeface="Arial" panose="020B0604020202020204" pitchFamily="34" charset="0"/>
                          <a:ea typeface="Roboto" panose="02000000000000000000" pitchFamily="2" charset="0"/>
                          <a:cs typeface="Arial" panose="020B0604020202020204" pitchFamily="34" charset="0"/>
                        </a:rPr>
                        <a:t>Folie … - …</a:t>
                      </a:r>
                    </a:p>
                  </a:txBody>
                  <a:tcPr marL="35513" marR="35513" marT="17445" marB="17445">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6211789"/>
                  </a:ext>
                </a:extLst>
              </a:tr>
              <a:tr h="614744">
                <a:tc>
                  <a:txBody>
                    <a:bodyPr/>
                    <a:lstStyle/>
                    <a:p>
                      <a:endParaRPr lang="de-DE"/>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de-D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1329633"/>
                  </a:ext>
                </a:extLst>
              </a:tr>
            </a:tbl>
          </a:graphicData>
        </a:graphic>
      </p:graphicFrame>
      <p:sp>
        <p:nvSpPr>
          <p:cNvPr id="9" name="Textfeld 8">
            <a:extLst>
              <a:ext uri="{FF2B5EF4-FFF2-40B4-BE49-F238E27FC236}">
                <a16:creationId xmlns:a16="http://schemas.microsoft.com/office/drawing/2014/main" id="{AA06C941-FF8F-174A-A50C-F89D138B84BF}"/>
              </a:ext>
            </a:extLst>
          </p:cNvPr>
          <p:cNvSpPr txBox="1"/>
          <p:nvPr userDrawn="1"/>
        </p:nvSpPr>
        <p:spPr>
          <a:xfrm rot="20907127">
            <a:off x="6825363" y="5394342"/>
            <a:ext cx="2335938" cy="646331"/>
          </a:xfrm>
          <a:prstGeom prst="rect">
            <a:avLst/>
          </a:prstGeom>
          <a:noFill/>
        </p:spPr>
        <p:txBody>
          <a:bodyPr wrap="square" rtlCol="0">
            <a:spAutoFit/>
          </a:bodyPr>
          <a:lstStyle/>
          <a:p>
            <a:pPr algn="ctr"/>
            <a:r>
              <a:rPr lang="de-DE" sz="3600" b="1" dirty="0">
                <a:solidFill>
                  <a:srgbClr val="327D87">
                    <a:alpha val="82719"/>
                  </a:srgbClr>
                </a:solidFill>
                <a:latin typeface="Arial" panose="020B0604020202020204" pitchFamily="34" charset="0"/>
                <a:cs typeface="Arial" panose="020B0604020202020204" pitchFamily="34" charset="0"/>
              </a:rPr>
              <a:t>BEISPIEL</a:t>
            </a:r>
          </a:p>
        </p:txBody>
      </p:sp>
    </p:spTree>
    <p:extLst>
      <p:ext uri="{BB962C8B-B14F-4D97-AF65-F5344CB8AC3E}">
        <p14:creationId xmlns:p14="http://schemas.microsoft.com/office/powerpoint/2010/main" val="1279277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Aufzählung">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0902958C-7F4E-8C4E-AD14-DC497A227BFF}"/>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Titel 1">
            <a:extLst>
              <a:ext uri="{FF2B5EF4-FFF2-40B4-BE49-F238E27FC236}">
                <a16:creationId xmlns:a16="http://schemas.microsoft.com/office/drawing/2014/main" id="{97C625BC-C586-AD41-BBFA-EBD9A0646D0B}"/>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sp>
        <p:nvSpPr>
          <p:cNvPr id="24" name="Textplatzhalter 23">
            <a:extLst>
              <a:ext uri="{FF2B5EF4-FFF2-40B4-BE49-F238E27FC236}">
                <a16:creationId xmlns:a16="http://schemas.microsoft.com/office/drawing/2014/main" id="{D65D3D9F-F8C7-8242-8FCC-BF2CDF6777BA}"/>
              </a:ext>
            </a:extLst>
          </p:cNvPr>
          <p:cNvSpPr>
            <a:spLocks noGrp="1"/>
          </p:cNvSpPr>
          <p:nvPr>
            <p:ph type="body" sz="quarter" idx="13" hasCustomPrompt="1"/>
          </p:nvPr>
        </p:nvSpPr>
        <p:spPr>
          <a:xfrm>
            <a:off x="1096266" y="1194030"/>
            <a:ext cx="7009509" cy="445628"/>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a:solidFill>
                  <a:srgbClr val="327D87"/>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de-DE" dirty="0"/>
              <a:t>ÜBERSCHRIFT AUFZÄHLUNG</a:t>
            </a:r>
          </a:p>
          <a:p>
            <a:pPr lvl="0"/>
            <a:endParaRPr lang="de-DE" dirty="0"/>
          </a:p>
        </p:txBody>
      </p:sp>
      <p:sp>
        <p:nvSpPr>
          <p:cNvPr id="25" name="Inhaltsplatzhalter 2">
            <a:extLst>
              <a:ext uri="{FF2B5EF4-FFF2-40B4-BE49-F238E27FC236}">
                <a16:creationId xmlns:a16="http://schemas.microsoft.com/office/drawing/2014/main" id="{35DF33B1-1A9A-C34E-AE50-1D81E5E8CCAD}"/>
              </a:ext>
            </a:extLst>
          </p:cNvPr>
          <p:cNvSpPr>
            <a:spLocks noGrp="1"/>
          </p:cNvSpPr>
          <p:nvPr>
            <p:ph idx="1" hasCustomPrompt="1"/>
          </p:nvPr>
        </p:nvSpPr>
        <p:spPr>
          <a:xfrm>
            <a:off x="1096423" y="1748860"/>
            <a:ext cx="7009509" cy="4418617"/>
          </a:xfrm>
          <a:prstGeom prst="rect">
            <a:avLst/>
          </a:prstGeom>
        </p:spPr>
        <p:txBody>
          <a:bodyPr anchor="t">
            <a:noAutofit/>
          </a:bodyPr>
          <a:lstStyle>
            <a:lvl1pPr marL="285750" marR="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sz="1800" b="0">
                <a:solidFill>
                  <a:schemeClr val="tx1"/>
                </a:solidFill>
                <a:latin typeface="Arial" panose="020B0604020202020204" pitchFamily="34" charset="0"/>
                <a:cs typeface="Arial" panose="020B0604020202020204" pitchFamily="34" charset="0"/>
              </a:defRPr>
            </a:lvl1pPr>
            <a:lvl2pPr marL="45720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lang="de-DE" dirty="0"/>
          </a:p>
          <a:p>
            <a:pPr lvl="0"/>
            <a:endParaRPr lang="de-DE" dirty="0"/>
          </a:p>
          <a:p>
            <a:pPr lvl="0"/>
            <a:endParaRPr lang="de-DE" dirty="0"/>
          </a:p>
        </p:txBody>
      </p:sp>
      <p:pic>
        <p:nvPicPr>
          <p:cNvPr id="26" name="Grafik 25">
            <a:extLst>
              <a:ext uri="{FF2B5EF4-FFF2-40B4-BE49-F238E27FC236}">
                <a16:creationId xmlns:a16="http://schemas.microsoft.com/office/drawing/2014/main" id="{728CD939-D6A7-344C-8FC9-AF751BFD23C8}"/>
              </a:ext>
            </a:extLst>
          </p:cNvPr>
          <p:cNvPicPr>
            <a:picLocks/>
          </p:cNvPicPr>
          <p:nvPr userDrawn="1"/>
        </p:nvPicPr>
        <p:blipFill>
          <a:blip r:embed="rId2"/>
          <a:stretch>
            <a:fillRect/>
          </a:stretch>
        </p:blipFill>
        <p:spPr>
          <a:xfrm>
            <a:off x="121429" y="260617"/>
            <a:ext cx="855317" cy="732691"/>
          </a:xfrm>
          <a:prstGeom prst="rect">
            <a:avLst/>
          </a:prstGeom>
        </p:spPr>
      </p:pic>
      <p:sp>
        <p:nvSpPr>
          <p:cNvPr id="12" name="Rechteck 11">
            <a:extLst>
              <a:ext uri="{FF2B5EF4-FFF2-40B4-BE49-F238E27FC236}">
                <a16:creationId xmlns:a16="http://schemas.microsoft.com/office/drawing/2014/main" id="{C264C8AF-6701-6743-93D4-A3A8DC27A127}"/>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0DB42B74-E911-0D43-80A1-ABB98D69FEF6}"/>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9B10DAAC-E653-4D42-A4A1-73716BF3D34F}"/>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8" name="Foliennummernplatzhalter 20">
            <a:extLst>
              <a:ext uri="{FF2B5EF4-FFF2-40B4-BE49-F238E27FC236}">
                <a16:creationId xmlns:a16="http://schemas.microsoft.com/office/drawing/2014/main" id="{7BE7A799-73F7-594A-B406-3534E8C178F8}"/>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19" name="Datumsplatzhalter 18">
            <a:extLst>
              <a:ext uri="{FF2B5EF4-FFF2-40B4-BE49-F238E27FC236}">
                <a16:creationId xmlns:a16="http://schemas.microsoft.com/office/drawing/2014/main" id="{3313E98B-D0AF-BB4F-83E2-3D7E6DA5FEC2}"/>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2158656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Zitat">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CDF3FF3D-3C3E-6845-B596-2CE52DBF33F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cxnSp>
        <p:nvCxnSpPr>
          <p:cNvPr id="23" name="Gerade Verbindung 22">
            <a:extLst>
              <a:ext uri="{FF2B5EF4-FFF2-40B4-BE49-F238E27FC236}">
                <a16:creationId xmlns:a16="http://schemas.microsoft.com/office/drawing/2014/main" id="{1C3F2A41-24A1-F946-83CB-E4E36D9F11AD}"/>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Textplatzhalter 17">
            <a:extLst>
              <a:ext uri="{FF2B5EF4-FFF2-40B4-BE49-F238E27FC236}">
                <a16:creationId xmlns:a16="http://schemas.microsoft.com/office/drawing/2014/main" id="{FD7B20E5-BE4B-5C4F-98CD-9224BCAF01D0}"/>
              </a:ext>
            </a:extLst>
          </p:cNvPr>
          <p:cNvSpPr>
            <a:spLocks noGrp="1"/>
          </p:cNvSpPr>
          <p:nvPr>
            <p:ph type="body" sz="quarter" idx="13" hasCustomPrompt="1"/>
          </p:nvPr>
        </p:nvSpPr>
        <p:spPr>
          <a:xfrm>
            <a:off x="1763316" y="5380414"/>
            <a:ext cx="6438900" cy="452438"/>
          </a:xfrm>
          <a:prstGeom prst="rect">
            <a:avLst/>
          </a:prstGeom>
        </p:spPr>
        <p:txBody>
          <a:bodyPr>
            <a:normAutofit/>
          </a:bodyPr>
          <a:lstStyle>
            <a:lvl1pPr marL="0" indent="0" algn="r">
              <a:buNone/>
              <a:defRPr sz="1200" b="1">
                <a:latin typeface="Arial" panose="020B0604020202020204" pitchFamily="34" charset="0"/>
                <a:cs typeface="Arial" panose="020B0604020202020204" pitchFamily="34" charset="0"/>
              </a:defRPr>
            </a:lvl1pPr>
          </a:lstStyle>
          <a:p>
            <a:pPr lvl="0"/>
            <a:r>
              <a:rPr lang="de-DE" sz="1200" b="1" dirty="0"/>
              <a:t>(Quelle, Jahr)</a:t>
            </a:r>
            <a:endParaRPr lang="de-DE" dirty="0"/>
          </a:p>
        </p:txBody>
      </p:sp>
      <p:sp>
        <p:nvSpPr>
          <p:cNvPr id="40" name="Textplatzhalter 6">
            <a:extLst>
              <a:ext uri="{FF2B5EF4-FFF2-40B4-BE49-F238E27FC236}">
                <a16:creationId xmlns:a16="http://schemas.microsoft.com/office/drawing/2014/main" id="{DC2248B3-B904-124F-A177-D58551433DC7}"/>
              </a:ext>
            </a:extLst>
          </p:cNvPr>
          <p:cNvSpPr>
            <a:spLocks noGrp="1"/>
          </p:cNvSpPr>
          <p:nvPr>
            <p:ph type="body" sz="quarter" idx="14"/>
          </p:nvPr>
        </p:nvSpPr>
        <p:spPr>
          <a:xfrm>
            <a:off x="1763316" y="1660385"/>
            <a:ext cx="6438900" cy="3578878"/>
          </a:xfrm>
          <a:prstGeom prst="rect">
            <a:avLst/>
          </a:prstGeom>
        </p:spPr>
        <p:txBody>
          <a:bodyPr>
            <a:normAutofit/>
          </a:bodyPr>
          <a:lstStyle>
            <a:lvl1pPr marL="0" indent="0">
              <a:lnSpc>
                <a:spcPct val="150000"/>
              </a:lnSpc>
              <a:buNone/>
              <a:defRPr sz="2200">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de-DE" dirty="0"/>
              <a:t>Mastertextformat bearbeiten</a:t>
            </a:r>
          </a:p>
        </p:txBody>
      </p:sp>
      <p:pic>
        <p:nvPicPr>
          <p:cNvPr id="3" name="Grafik 2">
            <a:extLst>
              <a:ext uri="{FF2B5EF4-FFF2-40B4-BE49-F238E27FC236}">
                <a16:creationId xmlns:a16="http://schemas.microsoft.com/office/drawing/2014/main" id="{BD0B6586-760D-7147-9806-A0AC54008231}"/>
              </a:ext>
            </a:extLst>
          </p:cNvPr>
          <p:cNvPicPr>
            <a:picLocks noChangeAspect="1"/>
          </p:cNvPicPr>
          <p:nvPr userDrawn="1"/>
        </p:nvPicPr>
        <p:blipFill>
          <a:blip r:embed="rId2"/>
          <a:stretch>
            <a:fillRect/>
          </a:stretch>
        </p:blipFill>
        <p:spPr>
          <a:xfrm>
            <a:off x="164789" y="270945"/>
            <a:ext cx="860400" cy="728031"/>
          </a:xfrm>
          <a:prstGeom prst="rect">
            <a:avLst/>
          </a:prstGeom>
        </p:spPr>
      </p:pic>
      <p:pic>
        <p:nvPicPr>
          <p:cNvPr id="20" name="Grafik 19">
            <a:extLst>
              <a:ext uri="{FF2B5EF4-FFF2-40B4-BE49-F238E27FC236}">
                <a16:creationId xmlns:a16="http://schemas.microsoft.com/office/drawing/2014/main" id="{F4A50C45-4542-EF40-BCE2-4D62472D65B4}"/>
              </a:ext>
            </a:extLst>
          </p:cNvPr>
          <p:cNvPicPr>
            <a:picLocks/>
          </p:cNvPicPr>
          <p:nvPr userDrawn="1"/>
        </p:nvPicPr>
        <p:blipFill>
          <a:blip r:embed="rId3"/>
          <a:stretch>
            <a:fillRect/>
          </a:stretch>
        </p:blipFill>
        <p:spPr>
          <a:xfrm>
            <a:off x="1128322" y="1707437"/>
            <a:ext cx="475200" cy="475200"/>
          </a:xfrm>
          <a:prstGeom prst="rect">
            <a:avLst/>
          </a:prstGeom>
        </p:spPr>
      </p:pic>
      <p:sp>
        <p:nvSpPr>
          <p:cNvPr id="13" name="Rechteck 12">
            <a:extLst>
              <a:ext uri="{FF2B5EF4-FFF2-40B4-BE49-F238E27FC236}">
                <a16:creationId xmlns:a16="http://schemas.microsoft.com/office/drawing/2014/main" id="{EED7C407-117E-934E-B32C-F1EF624CC1EA}"/>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4227AB4C-D0B3-EB42-8D21-1D29999B3E5C}"/>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75A6C415-8756-764F-A2D5-8D28589CBFA1}"/>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6" name="Foliennummernplatzhalter 20">
            <a:extLst>
              <a:ext uri="{FF2B5EF4-FFF2-40B4-BE49-F238E27FC236}">
                <a16:creationId xmlns:a16="http://schemas.microsoft.com/office/drawing/2014/main" id="{93D44D21-4325-684A-9931-169BFC85E6A9}"/>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17" name="Datumsplatzhalter 18">
            <a:extLst>
              <a:ext uri="{FF2B5EF4-FFF2-40B4-BE49-F238E27FC236}">
                <a16:creationId xmlns:a16="http://schemas.microsoft.com/office/drawing/2014/main" id="{B7D6D6ED-6B81-B448-98A1-03F46B538800}"/>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3260942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chüleräußerung">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CDF3FF3D-3C3E-6845-B596-2CE52DBF33F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cxnSp>
        <p:nvCxnSpPr>
          <p:cNvPr id="23" name="Gerade Verbindung 22">
            <a:extLst>
              <a:ext uri="{FF2B5EF4-FFF2-40B4-BE49-F238E27FC236}">
                <a16:creationId xmlns:a16="http://schemas.microsoft.com/office/drawing/2014/main" id="{1C3F2A41-24A1-F946-83CB-E4E36D9F11AD}"/>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4" name="Textfeld 13">
            <a:extLst>
              <a:ext uri="{FF2B5EF4-FFF2-40B4-BE49-F238E27FC236}">
                <a16:creationId xmlns:a16="http://schemas.microsoft.com/office/drawing/2014/main" id="{9BE05909-9D75-5D49-ABC8-AAD3560D0235}"/>
              </a:ext>
            </a:extLst>
          </p:cNvPr>
          <p:cNvSpPr txBox="1"/>
          <p:nvPr userDrawn="1"/>
        </p:nvSpPr>
        <p:spPr>
          <a:xfrm>
            <a:off x="1674078" y="1282667"/>
            <a:ext cx="5854198" cy="276999"/>
          </a:xfrm>
          <a:prstGeom prst="rect">
            <a:avLst/>
          </a:prstGeom>
          <a:noFill/>
        </p:spPr>
        <p:txBody>
          <a:bodyPr wrap="square" rtlCol="0">
            <a:noAutofit/>
          </a:bodyPr>
          <a:lstStyle/>
          <a:p>
            <a:r>
              <a:rPr lang="de-DE" sz="1600" dirty="0" err="1">
                <a:solidFill>
                  <a:srgbClr val="327D87"/>
                </a:solidFill>
                <a:latin typeface="Arial" panose="020B0604020202020204" pitchFamily="34" charset="0"/>
                <a:cs typeface="Arial" panose="020B0604020202020204" pitchFamily="34" charset="0"/>
              </a:rPr>
              <a:t>LERNENDENÄUßERUNG</a:t>
            </a:r>
            <a:endParaRPr lang="de-DE" sz="1600" dirty="0">
              <a:solidFill>
                <a:srgbClr val="327D87"/>
              </a:solidFill>
              <a:latin typeface="Arial" panose="020B0604020202020204" pitchFamily="34" charset="0"/>
              <a:cs typeface="Arial" panose="020B0604020202020204" pitchFamily="34" charset="0"/>
            </a:endParaRPr>
          </a:p>
        </p:txBody>
      </p:sp>
      <p:sp>
        <p:nvSpPr>
          <p:cNvPr id="8" name="Textplatzhalter 7">
            <a:extLst>
              <a:ext uri="{FF2B5EF4-FFF2-40B4-BE49-F238E27FC236}">
                <a16:creationId xmlns:a16="http://schemas.microsoft.com/office/drawing/2014/main" id="{A05C3984-9A82-2148-AC0F-0D1434FD79BF}"/>
              </a:ext>
            </a:extLst>
          </p:cNvPr>
          <p:cNvSpPr>
            <a:spLocks noGrp="1"/>
          </p:cNvSpPr>
          <p:nvPr>
            <p:ph type="body" sz="quarter" idx="13"/>
          </p:nvPr>
        </p:nvSpPr>
        <p:spPr>
          <a:xfrm>
            <a:off x="1096423" y="4134419"/>
            <a:ext cx="7105899" cy="2033019"/>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a:lvl3pPr>
          </a:lstStyle>
          <a:p>
            <a:pPr lvl="0"/>
            <a:r>
              <a:rPr lang="de-DE" dirty="0"/>
              <a:t>Mastertextformat bearbeiten</a:t>
            </a:r>
          </a:p>
          <a:p>
            <a:pPr lvl="1"/>
            <a:r>
              <a:rPr lang="de-DE" dirty="0"/>
              <a:t>Zweite Ebene</a:t>
            </a:r>
          </a:p>
        </p:txBody>
      </p:sp>
      <p:cxnSp>
        <p:nvCxnSpPr>
          <p:cNvPr id="25" name="Gerade Verbindung 24">
            <a:extLst>
              <a:ext uri="{FF2B5EF4-FFF2-40B4-BE49-F238E27FC236}">
                <a16:creationId xmlns:a16="http://schemas.microsoft.com/office/drawing/2014/main" id="{1B687C66-28AE-BD4F-9150-02510D841DA0}"/>
              </a:ext>
            </a:extLst>
          </p:cNvPr>
          <p:cNvCxnSpPr>
            <a:cxnSpLocks/>
          </p:cNvCxnSpPr>
          <p:nvPr userDrawn="1"/>
        </p:nvCxnSpPr>
        <p:spPr>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36" name="Textplatzhalter 6">
            <a:extLst>
              <a:ext uri="{FF2B5EF4-FFF2-40B4-BE49-F238E27FC236}">
                <a16:creationId xmlns:a16="http://schemas.microsoft.com/office/drawing/2014/main" id="{599E6DFE-FE44-044C-900D-1C4497F3A21E}"/>
              </a:ext>
            </a:extLst>
          </p:cNvPr>
          <p:cNvSpPr>
            <a:spLocks noGrp="1"/>
          </p:cNvSpPr>
          <p:nvPr>
            <p:ph type="body" sz="quarter" idx="14"/>
          </p:nvPr>
        </p:nvSpPr>
        <p:spPr>
          <a:xfrm>
            <a:off x="1763316" y="1660386"/>
            <a:ext cx="6438900" cy="2225815"/>
          </a:xfrm>
          <a:prstGeom prst="rect">
            <a:avLst/>
          </a:prstGeom>
        </p:spPr>
        <p:txBody>
          <a:bodyPr>
            <a:normAutofit/>
          </a:bodyPr>
          <a:lstStyle>
            <a:lvl1pPr marL="0" indent="0">
              <a:lnSpc>
                <a:spcPct val="150000"/>
              </a:lnSpc>
              <a:buNone/>
              <a:defRPr sz="2200">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de-DE" dirty="0"/>
              <a:t>Mastertextformat bearbeiten</a:t>
            </a:r>
          </a:p>
        </p:txBody>
      </p:sp>
      <p:pic>
        <p:nvPicPr>
          <p:cNvPr id="4" name="Grafik 3">
            <a:extLst>
              <a:ext uri="{FF2B5EF4-FFF2-40B4-BE49-F238E27FC236}">
                <a16:creationId xmlns:a16="http://schemas.microsoft.com/office/drawing/2014/main" id="{5AFCF2FE-13ED-F74C-985D-EAE48DAAA334}"/>
              </a:ext>
            </a:extLst>
          </p:cNvPr>
          <p:cNvPicPr>
            <a:picLocks noChangeAspect="1"/>
          </p:cNvPicPr>
          <p:nvPr userDrawn="1"/>
        </p:nvPicPr>
        <p:blipFill>
          <a:blip r:embed="rId2"/>
          <a:stretch>
            <a:fillRect/>
          </a:stretch>
        </p:blipFill>
        <p:spPr>
          <a:xfrm>
            <a:off x="170314" y="314693"/>
            <a:ext cx="860400" cy="651868"/>
          </a:xfrm>
          <a:prstGeom prst="rect">
            <a:avLst/>
          </a:prstGeom>
        </p:spPr>
      </p:pic>
      <p:pic>
        <p:nvPicPr>
          <p:cNvPr id="20" name="Grafik 19">
            <a:extLst>
              <a:ext uri="{FF2B5EF4-FFF2-40B4-BE49-F238E27FC236}">
                <a16:creationId xmlns:a16="http://schemas.microsoft.com/office/drawing/2014/main" id="{744E7B68-9CEC-C54A-95DB-9FE5B802942B}"/>
              </a:ext>
            </a:extLst>
          </p:cNvPr>
          <p:cNvPicPr>
            <a:picLocks/>
          </p:cNvPicPr>
          <p:nvPr userDrawn="1"/>
        </p:nvPicPr>
        <p:blipFill>
          <a:blip r:embed="rId3"/>
          <a:stretch>
            <a:fillRect/>
          </a:stretch>
        </p:blipFill>
        <p:spPr>
          <a:xfrm>
            <a:off x="1128322" y="1707437"/>
            <a:ext cx="475200" cy="475200"/>
          </a:xfrm>
          <a:prstGeom prst="rect">
            <a:avLst/>
          </a:prstGeom>
        </p:spPr>
      </p:pic>
      <p:sp>
        <p:nvSpPr>
          <p:cNvPr id="15" name="Rechteck 14">
            <a:extLst>
              <a:ext uri="{FF2B5EF4-FFF2-40B4-BE49-F238E27FC236}">
                <a16:creationId xmlns:a16="http://schemas.microsoft.com/office/drawing/2014/main" id="{ECBE86EA-B937-1E45-BB90-93CF447A23DD}"/>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6" name="Rechteck 15">
            <a:extLst>
              <a:ext uri="{FF2B5EF4-FFF2-40B4-BE49-F238E27FC236}">
                <a16:creationId xmlns:a16="http://schemas.microsoft.com/office/drawing/2014/main" id="{57BF075A-27BB-EA4F-9B6A-70C76BE91A00}"/>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7" name="Datumsplatzhalter 18">
            <a:extLst>
              <a:ext uri="{FF2B5EF4-FFF2-40B4-BE49-F238E27FC236}">
                <a16:creationId xmlns:a16="http://schemas.microsoft.com/office/drawing/2014/main" id="{22295ECC-670A-E546-B3B6-3BC0EBB8E138}"/>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8" name="Foliennummernplatzhalter 20">
            <a:extLst>
              <a:ext uri="{FF2B5EF4-FFF2-40B4-BE49-F238E27FC236}">
                <a16:creationId xmlns:a16="http://schemas.microsoft.com/office/drawing/2014/main" id="{CDC90118-1BEC-8343-A607-0AB15F588099}"/>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1" name="Datumsplatzhalter 18">
            <a:extLst>
              <a:ext uri="{FF2B5EF4-FFF2-40B4-BE49-F238E27FC236}">
                <a16:creationId xmlns:a16="http://schemas.microsoft.com/office/drawing/2014/main" id="{BB4B4764-2465-A245-B502-954B24CA736D}"/>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891962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Reflexionsfrage">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CDF3FF3D-3C3E-6845-B596-2CE52DBF33F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cxnSp>
        <p:nvCxnSpPr>
          <p:cNvPr id="23" name="Gerade Verbindung 22">
            <a:extLst>
              <a:ext uri="{FF2B5EF4-FFF2-40B4-BE49-F238E27FC236}">
                <a16:creationId xmlns:a16="http://schemas.microsoft.com/office/drawing/2014/main" id="{1C3F2A41-24A1-F946-83CB-E4E36D9F11AD}"/>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4" name="Grafik 3">
            <a:extLst>
              <a:ext uri="{FF2B5EF4-FFF2-40B4-BE49-F238E27FC236}">
                <a16:creationId xmlns:a16="http://schemas.microsoft.com/office/drawing/2014/main" id="{3E0577BA-EC77-CD40-9582-CFB31801D475}"/>
              </a:ext>
            </a:extLst>
          </p:cNvPr>
          <p:cNvPicPr>
            <a:picLocks/>
          </p:cNvPicPr>
          <p:nvPr userDrawn="1"/>
        </p:nvPicPr>
        <p:blipFill>
          <a:blip r:embed="rId2"/>
          <a:stretch>
            <a:fillRect/>
          </a:stretch>
        </p:blipFill>
        <p:spPr>
          <a:xfrm>
            <a:off x="1128322" y="1707437"/>
            <a:ext cx="475200" cy="475200"/>
          </a:xfrm>
          <a:prstGeom prst="rect">
            <a:avLst/>
          </a:prstGeom>
        </p:spPr>
      </p:pic>
      <p:sp>
        <p:nvSpPr>
          <p:cNvPr id="14" name="Textfeld 13">
            <a:extLst>
              <a:ext uri="{FF2B5EF4-FFF2-40B4-BE49-F238E27FC236}">
                <a16:creationId xmlns:a16="http://schemas.microsoft.com/office/drawing/2014/main" id="{9BE05909-9D75-5D49-ABC8-AAD3560D0235}"/>
              </a:ext>
            </a:extLst>
          </p:cNvPr>
          <p:cNvSpPr txBox="1"/>
          <p:nvPr userDrawn="1"/>
        </p:nvSpPr>
        <p:spPr>
          <a:xfrm>
            <a:off x="1674078" y="1282667"/>
            <a:ext cx="5854198" cy="276999"/>
          </a:xfrm>
          <a:prstGeom prst="rect">
            <a:avLst/>
          </a:prstGeom>
          <a:noFill/>
        </p:spPr>
        <p:txBody>
          <a:bodyPr wrap="square" rtlCol="0">
            <a:noAutofit/>
          </a:bodyPr>
          <a:lstStyle/>
          <a:p>
            <a:r>
              <a:rPr lang="de-DE" sz="1600" spc="0" dirty="0">
                <a:solidFill>
                  <a:srgbClr val="327D87"/>
                </a:solidFill>
                <a:latin typeface="Arial" panose="020B0604020202020204" pitchFamily="34" charset="0"/>
                <a:cs typeface="Arial" panose="020B0604020202020204" pitchFamily="34" charset="0"/>
              </a:rPr>
              <a:t>REFLEXIONSFRAGE</a:t>
            </a:r>
          </a:p>
        </p:txBody>
      </p:sp>
      <p:cxnSp>
        <p:nvCxnSpPr>
          <p:cNvPr id="16" name="Gerade Verbindung 15">
            <a:extLst>
              <a:ext uri="{FF2B5EF4-FFF2-40B4-BE49-F238E27FC236}">
                <a16:creationId xmlns:a16="http://schemas.microsoft.com/office/drawing/2014/main" id="{57F5725D-7565-F544-85AE-13BEFA33FC3E}"/>
              </a:ext>
            </a:extLst>
          </p:cNvPr>
          <p:cNvCxnSpPr>
            <a:cxnSpLocks/>
          </p:cNvCxnSpPr>
          <p:nvPr userDrawn="1"/>
        </p:nvCxnSpPr>
        <p:spPr>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a:extLst>
              <a:ext uri="{FF2B5EF4-FFF2-40B4-BE49-F238E27FC236}">
                <a16:creationId xmlns:a16="http://schemas.microsoft.com/office/drawing/2014/main" id="{A05C3984-9A82-2148-AC0F-0D1434FD79BF}"/>
              </a:ext>
            </a:extLst>
          </p:cNvPr>
          <p:cNvSpPr>
            <a:spLocks noGrp="1"/>
          </p:cNvSpPr>
          <p:nvPr>
            <p:ph type="body" sz="quarter" idx="13"/>
          </p:nvPr>
        </p:nvSpPr>
        <p:spPr>
          <a:xfrm>
            <a:off x="1096423" y="4134423"/>
            <a:ext cx="7105899" cy="2033015"/>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a:lvl3pPr>
          </a:lstStyle>
          <a:p>
            <a:pPr lvl="0"/>
            <a:r>
              <a:rPr lang="de-DE" dirty="0"/>
              <a:t>Mastertextformat bearbeiten</a:t>
            </a:r>
          </a:p>
          <a:p>
            <a:pPr lvl="1"/>
            <a:r>
              <a:rPr lang="de-DE" dirty="0"/>
              <a:t>Zweite Ebene</a:t>
            </a:r>
          </a:p>
        </p:txBody>
      </p:sp>
      <p:sp>
        <p:nvSpPr>
          <p:cNvPr id="7" name="Textplatzhalter 6">
            <a:extLst>
              <a:ext uri="{FF2B5EF4-FFF2-40B4-BE49-F238E27FC236}">
                <a16:creationId xmlns:a16="http://schemas.microsoft.com/office/drawing/2014/main" id="{461BB96C-27EF-4844-A059-1C669CCC038B}"/>
              </a:ext>
            </a:extLst>
          </p:cNvPr>
          <p:cNvSpPr>
            <a:spLocks noGrp="1"/>
          </p:cNvSpPr>
          <p:nvPr>
            <p:ph type="body" sz="quarter" idx="14"/>
          </p:nvPr>
        </p:nvSpPr>
        <p:spPr>
          <a:xfrm>
            <a:off x="1763316" y="1660386"/>
            <a:ext cx="6438900" cy="2225815"/>
          </a:xfrm>
          <a:prstGeom prst="rect">
            <a:avLst/>
          </a:prstGeom>
        </p:spPr>
        <p:txBody>
          <a:bodyPr>
            <a:normAutofit/>
          </a:bodyPr>
          <a:lstStyle>
            <a:lvl1pPr marL="0" indent="0">
              <a:lnSpc>
                <a:spcPct val="150000"/>
              </a:lnSpc>
              <a:buNone/>
              <a:defRPr sz="2200">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de-DE" dirty="0"/>
              <a:t>Mastertextformat bearbeiten</a:t>
            </a:r>
          </a:p>
        </p:txBody>
      </p:sp>
      <p:pic>
        <p:nvPicPr>
          <p:cNvPr id="5" name="Grafik 4">
            <a:extLst>
              <a:ext uri="{FF2B5EF4-FFF2-40B4-BE49-F238E27FC236}">
                <a16:creationId xmlns:a16="http://schemas.microsoft.com/office/drawing/2014/main" id="{9B7CDAB3-C822-3E47-8E61-492A3FFABA4C}"/>
              </a:ext>
            </a:extLst>
          </p:cNvPr>
          <p:cNvPicPr>
            <a:picLocks noChangeAspect="1"/>
          </p:cNvPicPr>
          <p:nvPr userDrawn="1"/>
        </p:nvPicPr>
        <p:blipFill>
          <a:blip r:embed="rId3"/>
          <a:stretch>
            <a:fillRect/>
          </a:stretch>
        </p:blipFill>
        <p:spPr>
          <a:xfrm>
            <a:off x="197731" y="301804"/>
            <a:ext cx="860400" cy="728031"/>
          </a:xfrm>
          <a:prstGeom prst="rect">
            <a:avLst/>
          </a:prstGeom>
        </p:spPr>
      </p:pic>
      <p:sp>
        <p:nvSpPr>
          <p:cNvPr id="15" name="Rechteck 14">
            <a:extLst>
              <a:ext uri="{FF2B5EF4-FFF2-40B4-BE49-F238E27FC236}">
                <a16:creationId xmlns:a16="http://schemas.microsoft.com/office/drawing/2014/main" id="{2FA72385-6EF2-DA42-B779-03AE26213B5D}"/>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Rechteck 16">
            <a:extLst>
              <a:ext uri="{FF2B5EF4-FFF2-40B4-BE49-F238E27FC236}">
                <a16:creationId xmlns:a16="http://schemas.microsoft.com/office/drawing/2014/main" id="{8443D593-1EDB-894D-98B0-A39987FB600B}"/>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8" name="Datumsplatzhalter 18">
            <a:extLst>
              <a:ext uri="{FF2B5EF4-FFF2-40B4-BE49-F238E27FC236}">
                <a16:creationId xmlns:a16="http://schemas.microsoft.com/office/drawing/2014/main" id="{F6539B57-F5BD-7C47-BCAB-99833AEECE15}"/>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22" name="Foliennummernplatzhalter 20">
            <a:extLst>
              <a:ext uri="{FF2B5EF4-FFF2-40B4-BE49-F238E27FC236}">
                <a16:creationId xmlns:a16="http://schemas.microsoft.com/office/drawing/2014/main" id="{67B9168A-CFC6-7A48-A23C-7B9E63E21321}"/>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4" name="Datumsplatzhalter 18">
            <a:extLst>
              <a:ext uri="{FF2B5EF4-FFF2-40B4-BE49-F238E27FC236}">
                <a16:creationId xmlns:a16="http://schemas.microsoft.com/office/drawing/2014/main" id="{0C0ED5A7-F1B0-084E-A28A-C2D39792ABEE}"/>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12906409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amp; Bild/Diagramm/Tabelle...">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ADACF4-A42A-994A-910B-691FDD1EDE30}"/>
              </a:ext>
            </a:extLst>
          </p:cNvPr>
          <p:cNvSpPr>
            <a:spLocks noGrp="1"/>
          </p:cNvSpPr>
          <p:nvPr>
            <p:ph sz="half" idx="1" hasCustomPrompt="1"/>
          </p:nvPr>
        </p:nvSpPr>
        <p:spPr>
          <a:xfrm>
            <a:off x="1096423" y="1184109"/>
            <a:ext cx="3418427" cy="4992854"/>
          </a:xfrm>
          <a:prstGeom prst="rect">
            <a:avLst/>
          </a:prstGeom>
        </p:spPr>
        <p:txBody>
          <a:bodyPr ancho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e-DE" dirty="0"/>
              <a:t>Erste Ebene</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2D5CF4B7-9E2E-CE4D-8FD1-27F8DAD3E8FD}"/>
              </a:ext>
            </a:extLst>
          </p:cNvPr>
          <p:cNvSpPr>
            <a:spLocks noGrp="1"/>
          </p:cNvSpPr>
          <p:nvPr>
            <p:ph sz="half" idx="2" hasCustomPrompt="1"/>
          </p:nvPr>
        </p:nvSpPr>
        <p:spPr>
          <a:xfrm>
            <a:off x="4629150" y="1184110"/>
            <a:ext cx="3476782" cy="4628827"/>
          </a:xfrm>
          <a:prstGeom prst="rect">
            <a:avLst/>
          </a:prstGeom>
        </p:spPr>
        <p:txBody>
          <a:bodyPr ancho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e-DE" dirty="0"/>
              <a:t>Erste Ebene</a:t>
            </a:r>
          </a:p>
          <a:p>
            <a:pPr lvl="1"/>
            <a:r>
              <a:rPr lang="de-DE" dirty="0"/>
              <a:t>Zweite Ebene</a:t>
            </a:r>
          </a:p>
          <a:p>
            <a:pPr lvl="2"/>
            <a:r>
              <a:rPr lang="de-DE" dirty="0"/>
              <a:t>Dritte Ebene</a:t>
            </a:r>
          </a:p>
          <a:p>
            <a:pPr lvl="0"/>
            <a:endParaRPr lang="de-DE" dirty="0"/>
          </a:p>
        </p:txBody>
      </p:sp>
      <p:cxnSp>
        <p:nvCxnSpPr>
          <p:cNvPr id="19" name="Gerade Verbindung 18">
            <a:extLst>
              <a:ext uri="{FF2B5EF4-FFF2-40B4-BE49-F238E27FC236}">
                <a16:creationId xmlns:a16="http://schemas.microsoft.com/office/drawing/2014/main" id="{B2988F85-4B9C-6D45-B14B-C09E6D6F3BA1}"/>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Textplatzhalter 24">
            <a:extLst>
              <a:ext uri="{FF2B5EF4-FFF2-40B4-BE49-F238E27FC236}">
                <a16:creationId xmlns:a16="http://schemas.microsoft.com/office/drawing/2014/main" id="{60380B33-E283-7C4E-B3BF-7BC0120F193A}"/>
              </a:ext>
            </a:extLst>
          </p:cNvPr>
          <p:cNvSpPr>
            <a:spLocks noGrp="1"/>
          </p:cNvSpPr>
          <p:nvPr>
            <p:ph type="body" sz="quarter" idx="10" hasCustomPrompt="1"/>
          </p:nvPr>
        </p:nvSpPr>
        <p:spPr>
          <a:xfrm>
            <a:off x="4629150" y="5895592"/>
            <a:ext cx="3476782" cy="328997"/>
          </a:xfrm>
          <a:prstGeom prst="rect">
            <a:avLst/>
          </a:prstGeom>
        </p:spPr>
        <p:txBody>
          <a:bodyPr>
            <a:noAutofit/>
          </a:bodyPr>
          <a:lstStyle>
            <a:lvl1pPr marL="0" indent="0" algn="ctr">
              <a:buNone/>
              <a:defRPr sz="1200" b="1">
                <a:latin typeface="Arial" panose="020B0604020202020204" pitchFamily="34" charset="0"/>
                <a:cs typeface="Arial" panose="020B0604020202020204" pitchFamily="34" charset="0"/>
              </a:defRPr>
            </a:lvl1pPr>
          </a:lstStyle>
          <a:p>
            <a:pPr lvl="0"/>
            <a:r>
              <a:rPr lang="de-DE" sz="1200" dirty="0"/>
              <a:t>Bild: Quelle</a:t>
            </a:r>
            <a:endParaRPr lang="de-DE" dirty="0"/>
          </a:p>
        </p:txBody>
      </p:sp>
      <p:sp>
        <p:nvSpPr>
          <p:cNvPr id="33" name="Titel 1">
            <a:extLst>
              <a:ext uri="{FF2B5EF4-FFF2-40B4-BE49-F238E27FC236}">
                <a16:creationId xmlns:a16="http://schemas.microsoft.com/office/drawing/2014/main" id="{4F14642F-7A54-EF43-B54C-FAE43A52A01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pic>
        <p:nvPicPr>
          <p:cNvPr id="28" name="Grafik 27">
            <a:extLst>
              <a:ext uri="{FF2B5EF4-FFF2-40B4-BE49-F238E27FC236}">
                <a16:creationId xmlns:a16="http://schemas.microsoft.com/office/drawing/2014/main" id="{E5C6E036-6B73-3943-B25F-F217ECECF6E8}"/>
              </a:ext>
            </a:extLst>
          </p:cNvPr>
          <p:cNvPicPr>
            <a:picLocks/>
          </p:cNvPicPr>
          <p:nvPr userDrawn="1"/>
        </p:nvPicPr>
        <p:blipFill>
          <a:blip r:embed="rId2"/>
          <a:stretch>
            <a:fillRect/>
          </a:stretch>
        </p:blipFill>
        <p:spPr>
          <a:xfrm>
            <a:off x="121429" y="260617"/>
            <a:ext cx="855317" cy="732691"/>
          </a:xfrm>
          <a:prstGeom prst="rect">
            <a:avLst/>
          </a:prstGeom>
        </p:spPr>
      </p:pic>
      <p:sp>
        <p:nvSpPr>
          <p:cNvPr id="13" name="Rechteck 12">
            <a:extLst>
              <a:ext uri="{FF2B5EF4-FFF2-40B4-BE49-F238E27FC236}">
                <a16:creationId xmlns:a16="http://schemas.microsoft.com/office/drawing/2014/main" id="{6762FC48-FD7D-5449-A95D-43FDF106AE52}"/>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CE96F660-DBD5-DE44-9A50-26C57122963A}"/>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D0C00531-FEDD-E74B-A04D-C9F2A05400F8}"/>
              </a:ext>
            </a:extLst>
          </p:cNvPr>
          <p:cNvSpPr>
            <a:spLocks noGrp="1"/>
          </p:cNvSpPr>
          <p:nvPr>
            <p:ph type="dt" sz="half" idx="11"/>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6" name="Foliennummernplatzhalter 20">
            <a:extLst>
              <a:ext uri="{FF2B5EF4-FFF2-40B4-BE49-F238E27FC236}">
                <a16:creationId xmlns:a16="http://schemas.microsoft.com/office/drawing/2014/main" id="{5F714830-EA3B-E541-95AC-B507F2E45BEC}"/>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17" name="Datumsplatzhalter 18">
            <a:extLst>
              <a:ext uri="{FF2B5EF4-FFF2-40B4-BE49-F238E27FC236}">
                <a16:creationId xmlns:a16="http://schemas.microsoft.com/office/drawing/2014/main" id="{A9F50EBA-3638-6E4E-AB7D-0A298664B7DF}"/>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526446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ohne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0870D-8B72-B344-A348-AF94320F7375}"/>
              </a:ext>
            </a:extLst>
          </p:cNvPr>
          <p:cNvSpPr>
            <a:spLocks noGrp="1"/>
          </p:cNvSpPr>
          <p:nvPr>
            <p:ph type="ctrTitle"/>
          </p:nvPr>
        </p:nvSpPr>
        <p:spPr>
          <a:xfrm>
            <a:off x="1143000" y="1534179"/>
            <a:ext cx="6858000" cy="1975784"/>
          </a:xfrm>
          <a:prstGeom prst="rect">
            <a:avLst/>
          </a:prstGeom>
        </p:spPr>
        <p:txBody>
          <a:bodyPr anchor="b">
            <a:normAutofit/>
          </a:bodyPr>
          <a:lstStyle>
            <a:lvl1pPr algn="ctr">
              <a:defRPr sz="4000" b="1">
                <a:latin typeface="Arial" panose="020B0604020202020204" pitchFamily="34" charset="0"/>
                <a:cs typeface="Arial" panose="020B0604020202020204" pitchFamily="34" charset="0"/>
              </a:defRPr>
            </a:lvl1pPr>
          </a:lstStyle>
          <a:p>
            <a:r>
              <a:rPr lang="de-DE" dirty="0"/>
              <a:t>Mastertitelformat bearbeiten</a:t>
            </a:r>
          </a:p>
        </p:txBody>
      </p:sp>
      <p:sp>
        <p:nvSpPr>
          <p:cNvPr id="3" name="Untertitel 2">
            <a:extLst>
              <a:ext uri="{FF2B5EF4-FFF2-40B4-BE49-F238E27FC236}">
                <a16:creationId xmlns:a16="http://schemas.microsoft.com/office/drawing/2014/main" id="{B3E8FEC9-EC93-9C4C-9C18-27444ECE3F3A}"/>
              </a:ext>
            </a:extLst>
          </p:cNvPr>
          <p:cNvSpPr>
            <a:spLocks noGrp="1"/>
          </p:cNvSpPr>
          <p:nvPr>
            <p:ph type="subTitle" idx="1" hasCustomPrompt="1"/>
          </p:nvPr>
        </p:nvSpPr>
        <p:spPr>
          <a:xfrm>
            <a:off x="1143000" y="3602039"/>
            <a:ext cx="6858000" cy="626288"/>
          </a:xfrm>
          <a:prstGeom prst="rect">
            <a:avLst/>
          </a:prstGeom>
        </p:spPr>
        <p:txBody>
          <a:bodyPr>
            <a:noAutofit/>
          </a:bodyPr>
          <a:lstStyle>
            <a:lvl1pPr marL="0" marR="0" indent="0" algn="ctr" defTabSz="914400" rtl="0" eaLnBrk="1" fontAlgn="auto" latinLnBrk="0" hangingPunct="1">
              <a:lnSpc>
                <a:spcPct val="150000"/>
              </a:lnSpc>
              <a:spcBef>
                <a:spcPts val="1000"/>
              </a:spcBef>
              <a:spcAft>
                <a:spcPts val="0"/>
              </a:spcAft>
              <a:buClrTx/>
              <a:buSzTx/>
              <a:buFont typeface="Arial" panose="020B0604020202020204" pitchFamily="34" charset="0"/>
              <a:buNone/>
              <a:tabLst/>
              <a:defRPr sz="2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 1</a:t>
            </a:r>
          </a:p>
        </p:txBody>
      </p:sp>
      <p:sp>
        <p:nvSpPr>
          <p:cNvPr id="19" name="Textplatzhalter 2">
            <a:extLst>
              <a:ext uri="{FF2B5EF4-FFF2-40B4-BE49-F238E27FC236}">
                <a16:creationId xmlns:a16="http://schemas.microsoft.com/office/drawing/2014/main" id="{D4F97576-CF87-FB43-AD75-9CD188C5704D}"/>
              </a:ext>
            </a:extLst>
          </p:cNvPr>
          <p:cNvSpPr>
            <a:spLocks noGrp="1"/>
          </p:cNvSpPr>
          <p:nvPr>
            <p:ph type="body" idx="10" hasCustomPrompt="1"/>
          </p:nvPr>
        </p:nvSpPr>
        <p:spPr>
          <a:xfrm>
            <a:off x="1143000" y="4321846"/>
            <a:ext cx="6858000" cy="1179692"/>
          </a:xfrm>
          <a:prstGeom prst="rect">
            <a:avLst/>
          </a:prstGeom>
        </p:spPr>
        <p:txBody>
          <a:bodyPr>
            <a:normAutofit/>
          </a:bodyPr>
          <a:lstStyle>
            <a:lvl1pPr marL="0" indent="0" algn="ctr">
              <a:buNone/>
              <a:defRPr sz="2000">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Master-Untertitel 2</a:t>
            </a:r>
          </a:p>
        </p:txBody>
      </p:sp>
      <p:cxnSp>
        <p:nvCxnSpPr>
          <p:cNvPr id="18" name="Gerade Verbindung 17">
            <a:extLst>
              <a:ext uri="{FF2B5EF4-FFF2-40B4-BE49-F238E27FC236}">
                <a16:creationId xmlns:a16="http://schemas.microsoft.com/office/drawing/2014/main" id="{D12FD106-4C81-5447-A14E-1A71B4162FDE}"/>
              </a:ext>
            </a:extLst>
          </p:cNvPr>
          <p:cNvCxnSpPr>
            <a:cxnSpLocks/>
          </p:cNvCxnSpPr>
          <p:nvPr userDrawn="1"/>
        </p:nvCxnSpPr>
        <p:spPr>
          <a:xfrm>
            <a:off x="145465" y="5881034"/>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a:extLst>
              <a:ext uri="{FF2B5EF4-FFF2-40B4-BE49-F238E27FC236}">
                <a16:creationId xmlns:a16="http://schemas.microsoft.com/office/drawing/2014/main" id="{6E7B7BCE-3948-0141-9D81-CF74D90E81E0}"/>
              </a:ext>
            </a:extLst>
          </p:cNvPr>
          <p:cNvCxnSpPr>
            <a:cxnSpLocks/>
          </p:cNvCxnSpPr>
          <p:nvPr userDrawn="1"/>
        </p:nvCxnSpPr>
        <p:spPr>
          <a:xfrm>
            <a:off x="145465" y="3550359"/>
            <a:ext cx="8904035"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3" name="Grafik 12">
            <a:extLst>
              <a:ext uri="{FF2B5EF4-FFF2-40B4-BE49-F238E27FC236}">
                <a16:creationId xmlns:a16="http://schemas.microsoft.com/office/drawing/2014/main" id="{F36B75A0-10E2-E143-9B1E-B9FD57082D72}"/>
              </a:ext>
            </a:extLst>
          </p:cNvPr>
          <p:cNvPicPr>
            <a:picLocks/>
          </p:cNvPicPr>
          <p:nvPr userDrawn="1"/>
        </p:nvPicPr>
        <p:blipFill>
          <a:blip r:embed="rId2"/>
          <a:stretch>
            <a:fillRect/>
          </a:stretch>
        </p:blipFill>
        <p:spPr>
          <a:xfrm>
            <a:off x="244032" y="159143"/>
            <a:ext cx="2725200" cy="1028778"/>
          </a:xfrm>
          <a:prstGeom prst="rect">
            <a:avLst/>
          </a:prstGeom>
        </p:spPr>
      </p:pic>
      <p:pic>
        <p:nvPicPr>
          <p:cNvPr id="14" name="Grafik 13">
            <a:extLst>
              <a:ext uri="{FF2B5EF4-FFF2-40B4-BE49-F238E27FC236}">
                <a16:creationId xmlns:a16="http://schemas.microsoft.com/office/drawing/2014/main" id="{8DFD1FBA-B7BF-034E-943A-600C94B9C148}"/>
              </a:ext>
            </a:extLst>
          </p:cNvPr>
          <p:cNvPicPr>
            <a:picLocks/>
          </p:cNvPicPr>
          <p:nvPr userDrawn="1"/>
        </p:nvPicPr>
        <p:blipFill>
          <a:blip r:embed="rId3"/>
          <a:stretch>
            <a:fillRect/>
          </a:stretch>
        </p:blipFill>
        <p:spPr>
          <a:xfrm>
            <a:off x="7467899" y="6052711"/>
            <a:ext cx="1530435" cy="338587"/>
          </a:xfrm>
          <a:prstGeom prst="rect">
            <a:avLst/>
          </a:prstGeom>
        </p:spPr>
      </p:pic>
      <p:pic>
        <p:nvPicPr>
          <p:cNvPr id="23" name="Grafik 22">
            <a:extLst>
              <a:ext uri="{FF2B5EF4-FFF2-40B4-BE49-F238E27FC236}">
                <a16:creationId xmlns:a16="http://schemas.microsoft.com/office/drawing/2014/main" id="{F1A672F9-FC77-7B48-A4D6-AC30D8B63823}"/>
              </a:ext>
            </a:extLst>
          </p:cNvPr>
          <p:cNvPicPr>
            <a:picLocks/>
          </p:cNvPicPr>
          <p:nvPr userDrawn="1"/>
        </p:nvPicPr>
        <p:blipFill>
          <a:blip r:embed="rId4"/>
          <a:stretch>
            <a:fillRect/>
          </a:stretch>
        </p:blipFill>
        <p:spPr>
          <a:xfrm>
            <a:off x="152602" y="6049009"/>
            <a:ext cx="1730654" cy="353896"/>
          </a:xfrm>
          <a:prstGeom prst="rect">
            <a:avLst/>
          </a:prstGeom>
        </p:spPr>
      </p:pic>
      <p:pic>
        <p:nvPicPr>
          <p:cNvPr id="24" name="Grafik 23">
            <a:extLst>
              <a:ext uri="{FF2B5EF4-FFF2-40B4-BE49-F238E27FC236}">
                <a16:creationId xmlns:a16="http://schemas.microsoft.com/office/drawing/2014/main" id="{7922DC20-5985-454D-93B8-5EE986B8B968}"/>
              </a:ext>
            </a:extLst>
          </p:cNvPr>
          <p:cNvPicPr>
            <a:picLocks/>
          </p:cNvPicPr>
          <p:nvPr userDrawn="1"/>
        </p:nvPicPr>
        <p:blipFill>
          <a:blip r:embed="rId5"/>
          <a:stretch>
            <a:fillRect/>
          </a:stretch>
        </p:blipFill>
        <p:spPr>
          <a:xfrm>
            <a:off x="2077423" y="6067333"/>
            <a:ext cx="1398783" cy="278170"/>
          </a:xfrm>
          <a:prstGeom prst="rect">
            <a:avLst/>
          </a:prstGeom>
        </p:spPr>
      </p:pic>
      <p:pic>
        <p:nvPicPr>
          <p:cNvPr id="25" name="Grafik 24">
            <a:extLst>
              <a:ext uri="{FF2B5EF4-FFF2-40B4-BE49-F238E27FC236}">
                <a16:creationId xmlns:a16="http://schemas.microsoft.com/office/drawing/2014/main" id="{5F281E04-2D93-DB44-861D-76724915DB04}"/>
              </a:ext>
            </a:extLst>
          </p:cNvPr>
          <p:cNvPicPr>
            <a:picLocks/>
          </p:cNvPicPr>
          <p:nvPr userDrawn="1"/>
        </p:nvPicPr>
        <p:blipFill>
          <a:blip r:embed="rId6"/>
          <a:stretch>
            <a:fillRect/>
          </a:stretch>
        </p:blipFill>
        <p:spPr>
          <a:xfrm>
            <a:off x="3670373" y="6075833"/>
            <a:ext cx="2076231" cy="243041"/>
          </a:xfrm>
          <a:prstGeom prst="rect">
            <a:avLst/>
          </a:prstGeom>
        </p:spPr>
      </p:pic>
      <p:pic>
        <p:nvPicPr>
          <p:cNvPr id="26" name="Grafik 25">
            <a:extLst>
              <a:ext uri="{FF2B5EF4-FFF2-40B4-BE49-F238E27FC236}">
                <a16:creationId xmlns:a16="http://schemas.microsoft.com/office/drawing/2014/main" id="{8F47D03B-D24F-3C47-A71F-6B60410567D6}"/>
              </a:ext>
            </a:extLst>
          </p:cNvPr>
          <p:cNvPicPr>
            <a:picLocks/>
          </p:cNvPicPr>
          <p:nvPr userDrawn="1"/>
        </p:nvPicPr>
        <p:blipFill>
          <a:blip r:embed="rId7"/>
          <a:stretch>
            <a:fillRect/>
          </a:stretch>
        </p:blipFill>
        <p:spPr>
          <a:xfrm>
            <a:off x="5940771" y="6049009"/>
            <a:ext cx="1332960" cy="353896"/>
          </a:xfrm>
          <a:prstGeom prst="rect">
            <a:avLst/>
          </a:prstGeom>
        </p:spPr>
      </p:pic>
    </p:spTree>
    <p:extLst>
      <p:ext uri="{BB962C8B-B14F-4D97-AF65-F5344CB8AC3E}">
        <p14:creationId xmlns:p14="http://schemas.microsoft.com/office/powerpoint/2010/main" val="3929511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amp; Schülerdokumen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9ADACF4-A42A-994A-910B-691FDD1EDE30}"/>
              </a:ext>
            </a:extLst>
          </p:cNvPr>
          <p:cNvSpPr>
            <a:spLocks noGrp="1"/>
          </p:cNvSpPr>
          <p:nvPr>
            <p:ph sz="half" idx="1" hasCustomPrompt="1"/>
          </p:nvPr>
        </p:nvSpPr>
        <p:spPr>
          <a:xfrm>
            <a:off x="1096423" y="1184109"/>
            <a:ext cx="3418427" cy="4992854"/>
          </a:xfrm>
          <a:prstGeom prst="rect">
            <a:avLst/>
          </a:prstGeom>
        </p:spPr>
        <p:txBody>
          <a:bodyPr ancho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e-DE" dirty="0"/>
              <a:t>Erste Ebene</a:t>
            </a:r>
          </a:p>
          <a:p>
            <a:pPr lvl="1"/>
            <a:r>
              <a:rPr lang="de-DE" dirty="0"/>
              <a:t>Zweite Ebene</a:t>
            </a:r>
          </a:p>
          <a:p>
            <a:pPr lvl="2"/>
            <a:r>
              <a:rPr lang="de-DE" dirty="0"/>
              <a:t>Dritte Ebene</a:t>
            </a:r>
          </a:p>
        </p:txBody>
      </p:sp>
      <p:sp>
        <p:nvSpPr>
          <p:cNvPr id="4" name="Inhaltsplatzhalter 3">
            <a:extLst>
              <a:ext uri="{FF2B5EF4-FFF2-40B4-BE49-F238E27FC236}">
                <a16:creationId xmlns:a16="http://schemas.microsoft.com/office/drawing/2014/main" id="{2D5CF4B7-9E2E-CE4D-8FD1-27F8DAD3E8FD}"/>
              </a:ext>
            </a:extLst>
          </p:cNvPr>
          <p:cNvSpPr>
            <a:spLocks noGrp="1"/>
          </p:cNvSpPr>
          <p:nvPr>
            <p:ph sz="half" idx="2" hasCustomPrompt="1"/>
          </p:nvPr>
        </p:nvSpPr>
        <p:spPr>
          <a:xfrm>
            <a:off x="4629150" y="1184110"/>
            <a:ext cx="3476782" cy="4628827"/>
          </a:xfrm>
          <a:prstGeom prst="rect">
            <a:avLst/>
          </a:prstGeom>
        </p:spPr>
        <p:txBody>
          <a:bodyPr anchor="t"/>
          <a:lstStyle>
            <a:lvl1pPr>
              <a:defRPr sz="20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600">
                <a:latin typeface="Arial" panose="020B0604020202020204" pitchFamily="34" charset="0"/>
                <a:cs typeface="Arial" panose="020B0604020202020204" pitchFamily="34" charset="0"/>
              </a:defRPr>
            </a:lvl3pPr>
          </a:lstStyle>
          <a:p>
            <a:pPr lvl="0"/>
            <a:r>
              <a:rPr lang="de-DE" dirty="0"/>
              <a:t>Erste Ebene</a:t>
            </a:r>
          </a:p>
          <a:p>
            <a:pPr lvl="1"/>
            <a:r>
              <a:rPr lang="de-DE" dirty="0"/>
              <a:t>Zweite Ebene</a:t>
            </a:r>
          </a:p>
          <a:p>
            <a:pPr lvl="2"/>
            <a:r>
              <a:rPr lang="de-DE" dirty="0"/>
              <a:t>Dritte Ebene</a:t>
            </a:r>
          </a:p>
          <a:p>
            <a:pPr lvl="0"/>
            <a:endParaRPr lang="de-DE" dirty="0"/>
          </a:p>
        </p:txBody>
      </p:sp>
      <p:cxnSp>
        <p:nvCxnSpPr>
          <p:cNvPr id="19" name="Gerade Verbindung 18">
            <a:extLst>
              <a:ext uri="{FF2B5EF4-FFF2-40B4-BE49-F238E27FC236}">
                <a16:creationId xmlns:a16="http://schemas.microsoft.com/office/drawing/2014/main" id="{B2988F85-4B9C-6D45-B14B-C09E6D6F3BA1}"/>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25" name="Textplatzhalter 24">
            <a:extLst>
              <a:ext uri="{FF2B5EF4-FFF2-40B4-BE49-F238E27FC236}">
                <a16:creationId xmlns:a16="http://schemas.microsoft.com/office/drawing/2014/main" id="{60380B33-E283-7C4E-B3BF-7BC0120F193A}"/>
              </a:ext>
            </a:extLst>
          </p:cNvPr>
          <p:cNvSpPr>
            <a:spLocks noGrp="1"/>
          </p:cNvSpPr>
          <p:nvPr>
            <p:ph type="body" sz="quarter" idx="10" hasCustomPrompt="1"/>
          </p:nvPr>
        </p:nvSpPr>
        <p:spPr>
          <a:xfrm>
            <a:off x="4629150" y="5895592"/>
            <a:ext cx="3476782" cy="328997"/>
          </a:xfrm>
          <a:prstGeom prst="rect">
            <a:avLst/>
          </a:prstGeom>
        </p:spPr>
        <p:txBody>
          <a:bodyPr>
            <a:noAutofit/>
          </a:bodyPr>
          <a:lstStyle>
            <a:lvl1pPr marL="0" indent="0" algn="ctr">
              <a:buNone/>
              <a:defRPr sz="1200" b="1">
                <a:latin typeface="Arial" panose="020B0604020202020204" pitchFamily="34" charset="0"/>
                <a:cs typeface="Arial" panose="020B0604020202020204" pitchFamily="34" charset="0"/>
              </a:defRPr>
            </a:lvl1pPr>
          </a:lstStyle>
          <a:p>
            <a:pPr lvl="0"/>
            <a:r>
              <a:rPr lang="de-DE" sz="1200" dirty="0"/>
              <a:t>Bild: Quelle</a:t>
            </a:r>
            <a:endParaRPr lang="de-DE" dirty="0"/>
          </a:p>
        </p:txBody>
      </p:sp>
      <p:sp>
        <p:nvSpPr>
          <p:cNvPr id="33" name="Titel 1">
            <a:extLst>
              <a:ext uri="{FF2B5EF4-FFF2-40B4-BE49-F238E27FC236}">
                <a16:creationId xmlns:a16="http://schemas.microsoft.com/office/drawing/2014/main" id="{4F14642F-7A54-EF43-B54C-FAE43A52A01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pic>
        <p:nvPicPr>
          <p:cNvPr id="16" name="Grafik 15">
            <a:extLst>
              <a:ext uri="{FF2B5EF4-FFF2-40B4-BE49-F238E27FC236}">
                <a16:creationId xmlns:a16="http://schemas.microsoft.com/office/drawing/2014/main" id="{9FA9D25A-0A50-604D-8CFC-1F33E6BB84C7}"/>
              </a:ext>
            </a:extLst>
          </p:cNvPr>
          <p:cNvPicPr>
            <a:picLocks noChangeAspect="1"/>
          </p:cNvPicPr>
          <p:nvPr userDrawn="1"/>
        </p:nvPicPr>
        <p:blipFill>
          <a:blip r:embed="rId2"/>
          <a:stretch>
            <a:fillRect/>
          </a:stretch>
        </p:blipFill>
        <p:spPr>
          <a:xfrm>
            <a:off x="170314" y="314693"/>
            <a:ext cx="860400" cy="651868"/>
          </a:xfrm>
          <a:prstGeom prst="rect">
            <a:avLst/>
          </a:prstGeom>
        </p:spPr>
      </p:pic>
      <p:sp>
        <p:nvSpPr>
          <p:cNvPr id="13" name="Rechteck 12">
            <a:extLst>
              <a:ext uri="{FF2B5EF4-FFF2-40B4-BE49-F238E27FC236}">
                <a16:creationId xmlns:a16="http://schemas.microsoft.com/office/drawing/2014/main" id="{1751AD8F-64F5-E847-9323-7E732DBAEAD9}"/>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AF266374-CE3B-A74C-AEE6-1B24B8B6B231}"/>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8EC4B4F5-DDCD-F64F-800F-894DA440B01B}"/>
              </a:ext>
            </a:extLst>
          </p:cNvPr>
          <p:cNvSpPr>
            <a:spLocks noGrp="1"/>
          </p:cNvSpPr>
          <p:nvPr>
            <p:ph type="dt" sz="half" idx="11"/>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7" name="Foliennummernplatzhalter 20">
            <a:extLst>
              <a:ext uri="{FF2B5EF4-FFF2-40B4-BE49-F238E27FC236}">
                <a16:creationId xmlns:a16="http://schemas.microsoft.com/office/drawing/2014/main" id="{9E9145D7-5D02-8D45-A824-5052E2398BC4}"/>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1" name="Datumsplatzhalter 18">
            <a:extLst>
              <a:ext uri="{FF2B5EF4-FFF2-40B4-BE49-F238E27FC236}">
                <a16:creationId xmlns:a16="http://schemas.microsoft.com/office/drawing/2014/main" id="{BC57D59C-F935-804B-A656-59BBA205A01D}"/>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155523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chlussfolie">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A060695-0CBC-0943-80DE-1C5349A3CA09}"/>
              </a:ext>
            </a:extLst>
          </p:cNvPr>
          <p:cNvPicPr>
            <a:picLocks/>
          </p:cNvPicPr>
          <p:nvPr userDrawn="1"/>
        </p:nvPicPr>
        <p:blipFill>
          <a:blip r:embed="rId2"/>
          <a:stretch>
            <a:fillRect/>
          </a:stretch>
        </p:blipFill>
        <p:spPr>
          <a:xfrm>
            <a:off x="4689083" y="1641402"/>
            <a:ext cx="3704400" cy="3873573"/>
          </a:xfrm>
          <a:prstGeom prst="rect">
            <a:avLst/>
          </a:prstGeom>
        </p:spPr>
      </p:pic>
      <p:sp>
        <p:nvSpPr>
          <p:cNvPr id="14" name="Abgerundete rechteckige Legende 13">
            <a:extLst>
              <a:ext uri="{FF2B5EF4-FFF2-40B4-BE49-F238E27FC236}">
                <a16:creationId xmlns:a16="http://schemas.microsoft.com/office/drawing/2014/main" id="{79FA3857-A6E0-D74B-B732-AF02A66B8633}"/>
              </a:ext>
            </a:extLst>
          </p:cNvPr>
          <p:cNvSpPr/>
          <p:nvPr userDrawn="1"/>
        </p:nvSpPr>
        <p:spPr>
          <a:xfrm>
            <a:off x="1080655" y="696190"/>
            <a:ext cx="4491875" cy="1682465"/>
          </a:xfrm>
          <a:prstGeom prst="wedgeRoundRectCallout">
            <a:avLst>
              <a:gd name="adj1" fmla="val 38391"/>
              <a:gd name="adj2" fmla="val 74059"/>
              <a:gd name="adj3" fmla="val 16667"/>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cxnSp>
        <p:nvCxnSpPr>
          <p:cNvPr id="20" name="Gerade Verbindung 19">
            <a:extLst>
              <a:ext uri="{FF2B5EF4-FFF2-40B4-BE49-F238E27FC236}">
                <a16:creationId xmlns:a16="http://schemas.microsoft.com/office/drawing/2014/main" id="{D9CCE579-6D50-F747-9F5F-C629FFB02955}"/>
              </a:ext>
            </a:extLst>
          </p:cNvPr>
          <p:cNvCxnSpPr>
            <a:cxnSpLocks/>
          </p:cNvCxnSpPr>
          <p:nvPr userDrawn="1"/>
        </p:nvCxnSpPr>
        <p:spPr>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11" name="Grafik 10">
            <a:extLst>
              <a:ext uri="{FF2B5EF4-FFF2-40B4-BE49-F238E27FC236}">
                <a16:creationId xmlns:a16="http://schemas.microsoft.com/office/drawing/2014/main" id="{A2424DE8-144D-9C43-9F4A-384236884D85}"/>
              </a:ext>
            </a:extLst>
          </p:cNvPr>
          <p:cNvPicPr>
            <a:picLocks/>
          </p:cNvPicPr>
          <p:nvPr userDrawn="1"/>
        </p:nvPicPr>
        <p:blipFill>
          <a:blip r:embed="rId3"/>
          <a:stretch>
            <a:fillRect/>
          </a:stretch>
        </p:blipFill>
        <p:spPr>
          <a:xfrm>
            <a:off x="7467899" y="6052711"/>
            <a:ext cx="1530435" cy="338587"/>
          </a:xfrm>
          <a:prstGeom prst="rect">
            <a:avLst/>
          </a:prstGeom>
        </p:spPr>
      </p:pic>
      <p:pic>
        <p:nvPicPr>
          <p:cNvPr id="12" name="Grafik 11">
            <a:extLst>
              <a:ext uri="{FF2B5EF4-FFF2-40B4-BE49-F238E27FC236}">
                <a16:creationId xmlns:a16="http://schemas.microsoft.com/office/drawing/2014/main" id="{5DA9A059-C525-2544-A9FE-6B941A579399}"/>
              </a:ext>
            </a:extLst>
          </p:cNvPr>
          <p:cNvPicPr>
            <a:picLocks/>
          </p:cNvPicPr>
          <p:nvPr userDrawn="1"/>
        </p:nvPicPr>
        <p:blipFill>
          <a:blip r:embed="rId4"/>
          <a:stretch>
            <a:fillRect/>
          </a:stretch>
        </p:blipFill>
        <p:spPr>
          <a:xfrm>
            <a:off x="152602" y="6049009"/>
            <a:ext cx="1730654" cy="353896"/>
          </a:xfrm>
          <a:prstGeom prst="rect">
            <a:avLst/>
          </a:prstGeom>
        </p:spPr>
      </p:pic>
      <p:pic>
        <p:nvPicPr>
          <p:cNvPr id="13" name="Grafik 12">
            <a:extLst>
              <a:ext uri="{FF2B5EF4-FFF2-40B4-BE49-F238E27FC236}">
                <a16:creationId xmlns:a16="http://schemas.microsoft.com/office/drawing/2014/main" id="{515EC80C-C121-DB4B-A740-BB3DE7324D35}"/>
              </a:ext>
            </a:extLst>
          </p:cNvPr>
          <p:cNvPicPr>
            <a:picLocks/>
          </p:cNvPicPr>
          <p:nvPr userDrawn="1"/>
        </p:nvPicPr>
        <p:blipFill>
          <a:blip r:embed="rId5"/>
          <a:stretch>
            <a:fillRect/>
          </a:stretch>
        </p:blipFill>
        <p:spPr>
          <a:xfrm>
            <a:off x="2077423" y="6067333"/>
            <a:ext cx="1398783" cy="278170"/>
          </a:xfrm>
          <a:prstGeom prst="rect">
            <a:avLst/>
          </a:prstGeom>
        </p:spPr>
      </p:pic>
      <p:pic>
        <p:nvPicPr>
          <p:cNvPr id="21" name="Grafik 20">
            <a:extLst>
              <a:ext uri="{FF2B5EF4-FFF2-40B4-BE49-F238E27FC236}">
                <a16:creationId xmlns:a16="http://schemas.microsoft.com/office/drawing/2014/main" id="{36C1D0F9-7922-0F43-883B-97C01B0C4D99}"/>
              </a:ext>
            </a:extLst>
          </p:cNvPr>
          <p:cNvPicPr>
            <a:picLocks/>
          </p:cNvPicPr>
          <p:nvPr userDrawn="1"/>
        </p:nvPicPr>
        <p:blipFill>
          <a:blip r:embed="rId6"/>
          <a:stretch>
            <a:fillRect/>
          </a:stretch>
        </p:blipFill>
        <p:spPr>
          <a:xfrm>
            <a:off x="3670373" y="6075833"/>
            <a:ext cx="2076231" cy="243041"/>
          </a:xfrm>
          <a:prstGeom prst="rect">
            <a:avLst/>
          </a:prstGeom>
        </p:spPr>
      </p:pic>
      <p:pic>
        <p:nvPicPr>
          <p:cNvPr id="22" name="Grafik 21">
            <a:extLst>
              <a:ext uri="{FF2B5EF4-FFF2-40B4-BE49-F238E27FC236}">
                <a16:creationId xmlns:a16="http://schemas.microsoft.com/office/drawing/2014/main" id="{4121163C-BBCF-7F40-A9A6-5C0772D1BA28}"/>
              </a:ext>
            </a:extLst>
          </p:cNvPr>
          <p:cNvPicPr>
            <a:picLocks/>
          </p:cNvPicPr>
          <p:nvPr userDrawn="1"/>
        </p:nvPicPr>
        <p:blipFill>
          <a:blip r:embed="rId7"/>
          <a:stretch>
            <a:fillRect/>
          </a:stretch>
        </p:blipFill>
        <p:spPr>
          <a:xfrm>
            <a:off x="5940771" y="6049009"/>
            <a:ext cx="1332960" cy="353896"/>
          </a:xfrm>
          <a:prstGeom prst="rect">
            <a:avLst/>
          </a:prstGeom>
        </p:spPr>
      </p:pic>
      <p:sp>
        <p:nvSpPr>
          <p:cNvPr id="2" name="Textfeld 1">
            <a:extLst>
              <a:ext uri="{FF2B5EF4-FFF2-40B4-BE49-F238E27FC236}">
                <a16:creationId xmlns:a16="http://schemas.microsoft.com/office/drawing/2014/main" id="{63081271-CA52-A14D-AB75-C8D92DA489DE}"/>
              </a:ext>
            </a:extLst>
          </p:cNvPr>
          <p:cNvSpPr txBox="1"/>
          <p:nvPr userDrawn="1"/>
        </p:nvSpPr>
        <p:spPr>
          <a:xfrm>
            <a:off x="1083037" y="1008722"/>
            <a:ext cx="4491875" cy="1015663"/>
          </a:xfrm>
          <a:prstGeom prst="rect">
            <a:avLst/>
          </a:prstGeom>
          <a:noFill/>
        </p:spPr>
        <p:txBody>
          <a:bodyPr wrap="square" rtlCol="0">
            <a:spAutoFit/>
          </a:bodyPr>
          <a:lstStyle/>
          <a:p>
            <a:pPr algn="ctr">
              <a:lnSpc>
                <a:spcPct val="100000"/>
              </a:lnSpc>
            </a:pPr>
            <a:r>
              <a:rPr lang="de-DE" sz="3000" b="1" dirty="0">
                <a:latin typeface="Arial" panose="020B0604020202020204" pitchFamily="34" charset="0"/>
                <a:cs typeface="Arial" panose="020B0604020202020204" pitchFamily="34" charset="0"/>
              </a:rPr>
              <a:t>Vielen Dank für</a:t>
            </a:r>
            <a:br>
              <a:rPr lang="de-DE" sz="3000" b="1" dirty="0">
                <a:latin typeface="Arial" panose="020B0604020202020204" pitchFamily="34" charset="0"/>
                <a:cs typeface="Arial" panose="020B0604020202020204" pitchFamily="34" charset="0"/>
              </a:rPr>
            </a:br>
            <a:r>
              <a:rPr lang="de-DE" sz="3000" b="1" dirty="0">
                <a:latin typeface="Arial" panose="020B0604020202020204" pitchFamily="34" charset="0"/>
                <a:cs typeface="Arial" panose="020B0604020202020204" pitchFamily="34" charset="0"/>
              </a:rPr>
              <a:t>Ihre Aufmerksamkeit!</a:t>
            </a:r>
          </a:p>
        </p:txBody>
      </p:sp>
    </p:spTree>
    <p:extLst>
      <p:ext uri="{BB962C8B-B14F-4D97-AF65-F5344CB8AC3E}">
        <p14:creationId xmlns:p14="http://schemas.microsoft.com/office/powerpoint/2010/main" val="41538586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enutzerdefiniertes Layout">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05B420EF-13F9-05EB-0293-69864B19DFD4}"/>
              </a:ext>
            </a:extLst>
          </p:cNvPr>
          <p:cNvSpPr/>
          <p:nvPr userDrawn="1"/>
        </p:nvSpPr>
        <p:spPr>
          <a:xfrm>
            <a:off x="-122663" y="-111512"/>
            <a:ext cx="9355873" cy="6385311"/>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4" name="Abgerundete rechteckige Legende 3">
            <a:extLst>
              <a:ext uri="{FF2B5EF4-FFF2-40B4-BE49-F238E27FC236}">
                <a16:creationId xmlns:a16="http://schemas.microsoft.com/office/drawing/2014/main" id="{5022DA13-07BD-DCB4-26BD-B2C9A333C4EC}"/>
              </a:ext>
            </a:extLst>
          </p:cNvPr>
          <p:cNvSpPr/>
          <p:nvPr userDrawn="1"/>
        </p:nvSpPr>
        <p:spPr>
          <a:xfrm flipH="1">
            <a:off x="600101" y="448207"/>
            <a:ext cx="3793482" cy="1914264"/>
          </a:xfrm>
          <a:prstGeom prst="wedgeRoundRectCallout">
            <a:avLst>
              <a:gd name="adj1" fmla="val 9611"/>
              <a:gd name="adj2" fmla="val 66154"/>
              <a:gd name="adj3" fmla="val 16667"/>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5" name="Textfeld 4">
            <a:extLst>
              <a:ext uri="{FF2B5EF4-FFF2-40B4-BE49-F238E27FC236}">
                <a16:creationId xmlns:a16="http://schemas.microsoft.com/office/drawing/2014/main" id="{1C9E57CB-510A-ED7E-4C17-B7A780238CB0}"/>
              </a:ext>
            </a:extLst>
          </p:cNvPr>
          <p:cNvSpPr txBox="1"/>
          <p:nvPr userDrawn="1"/>
        </p:nvSpPr>
        <p:spPr>
          <a:xfrm>
            <a:off x="543987" y="754739"/>
            <a:ext cx="3928954" cy="1261884"/>
          </a:xfrm>
          <a:prstGeom prst="rect">
            <a:avLst/>
          </a:prstGeom>
          <a:noFill/>
        </p:spPr>
        <p:txBody>
          <a:bodyPr wrap="square" rtlCol="0">
            <a:spAutoFit/>
          </a:bodyPr>
          <a:lstStyle/>
          <a:p>
            <a:pPr algn="ctr">
              <a:lnSpc>
                <a:spcPct val="100000"/>
              </a:lnSpc>
            </a:pPr>
            <a:r>
              <a:rPr lang="de-DE" sz="2800" b="1" dirty="0">
                <a:latin typeface="Calibri" panose="020F0502020204030204" pitchFamily="34" charset="0"/>
                <a:cs typeface="Calibri" panose="020F0502020204030204" pitchFamily="34" charset="0"/>
              </a:rPr>
              <a:t>PIKAS</a:t>
            </a:r>
            <a:r>
              <a:rPr lang="de-DE" sz="2400" b="1" dirty="0">
                <a:latin typeface="Arial" panose="020B0604020202020204" pitchFamily="34" charset="0"/>
                <a:cs typeface="Arial" panose="020B0604020202020204" pitchFamily="34" charset="0"/>
              </a:rPr>
              <a:t> gibt es auch </a:t>
            </a:r>
          </a:p>
          <a:p>
            <a:pPr algn="ctr">
              <a:lnSpc>
                <a:spcPct val="100000"/>
              </a:lnSpc>
            </a:pPr>
            <a:r>
              <a:rPr lang="de-DE" sz="2400" b="1" dirty="0">
                <a:latin typeface="Arial" panose="020B0604020202020204" pitchFamily="34" charset="0"/>
                <a:cs typeface="Arial" panose="020B0604020202020204" pitchFamily="34" charset="0"/>
              </a:rPr>
              <a:t>auf YouTube, Instagram und Facebook!</a:t>
            </a:r>
          </a:p>
        </p:txBody>
      </p:sp>
      <p:pic>
        <p:nvPicPr>
          <p:cNvPr id="7" name="Grafik 6">
            <a:extLst>
              <a:ext uri="{FF2B5EF4-FFF2-40B4-BE49-F238E27FC236}">
                <a16:creationId xmlns:a16="http://schemas.microsoft.com/office/drawing/2014/main" id="{D591C6C2-4E82-6AFB-B595-9547DC9E522F}"/>
              </a:ext>
            </a:extLst>
          </p:cNvPr>
          <p:cNvPicPr>
            <a:picLocks noChangeAspect="1"/>
          </p:cNvPicPr>
          <p:nvPr userDrawn="1"/>
        </p:nvPicPr>
        <p:blipFill>
          <a:blip r:embed="rId2"/>
          <a:stretch>
            <a:fillRect/>
          </a:stretch>
        </p:blipFill>
        <p:spPr>
          <a:xfrm flipH="1">
            <a:off x="415586" y="2183747"/>
            <a:ext cx="4800134" cy="4099493"/>
          </a:xfrm>
          <a:prstGeom prst="rect">
            <a:avLst/>
          </a:prstGeom>
        </p:spPr>
      </p:pic>
      <p:pic>
        <p:nvPicPr>
          <p:cNvPr id="11" name="Grafik 10">
            <a:extLst>
              <a:ext uri="{FF2B5EF4-FFF2-40B4-BE49-F238E27FC236}">
                <a16:creationId xmlns:a16="http://schemas.microsoft.com/office/drawing/2014/main" id="{AFEEB950-2AAC-A4E5-D5B6-748528247218}"/>
              </a:ext>
            </a:extLst>
          </p:cNvPr>
          <p:cNvPicPr>
            <a:picLocks noChangeAspect="1"/>
          </p:cNvPicPr>
          <p:nvPr userDrawn="1"/>
        </p:nvPicPr>
        <p:blipFill>
          <a:blip r:embed="rId3"/>
          <a:stretch>
            <a:fillRect/>
          </a:stretch>
        </p:blipFill>
        <p:spPr>
          <a:xfrm>
            <a:off x="5835061" y="4376825"/>
            <a:ext cx="749300" cy="749300"/>
          </a:xfrm>
          <a:prstGeom prst="rect">
            <a:avLst/>
          </a:prstGeom>
        </p:spPr>
      </p:pic>
      <p:pic>
        <p:nvPicPr>
          <p:cNvPr id="13" name="Grafik 12">
            <a:extLst>
              <a:ext uri="{FF2B5EF4-FFF2-40B4-BE49-F238E27FC236}">
                <a16:creationId xmlns:a16="http://schemas.microsoft.com/office/drawing/2014/main" id="{E02F33C2-8C3C-4052-0AEF-4D04D74021F8}"/>
              </a:ext>
            </a:extLst>
          </p:cNvPr>
          <p:cNvPicPr>
            <a:picLocks noChangeAspect="1"/>
          </p:cNvPicPr>
          <p:nvPr userDrawn="1"/>
        </p:nvPicPr>
        <p:blipFill>
          <a:blip r:embed="rId4"/>
          <a:stretch>
            <a:fillRect/>
          </a:stretch>
        </p:blipFill>
        <p:spPr>
          <a:xfrm>
            <a:off x="5779484" y="2701061"/>
            <a:ext cx="762000" cy="762000"/>
          </a:xfrm>
          <a:prstGeom prst="rect">
            <a:avLst/>
          </a:prstGeom>
        </p:spPr>
      </p:pic>
      <p:pic>
        <p:nvPicPr>
          <p:cNvPr id="15" name="Grafik 14">
            <a:extLst>
              <a:ext uri="{FF2B5EF4-FFF2-40B4-BE49-F238E27FC236}">
                <a16:creationId xmlns:a16="http://schemas.microsoft.com/office/drawing/2014/main" id="{1EC80648-8592-FED7-3CF3-9EE4297C47F9}"/>
              </a:ext>
            </a:extLst>
          </p:cNvPr>
          <p:cNvPicPr>
            <a:picLocks noChangeAspect="1"/>
          </p:cNvPicPr>
          <p:nvPr userDrawn="1"/>
        </p:nvPicPr>
        <p:blipFill>
          <a:blip r:embed="rId5"/>
          <a:stretch>
            <a:fillRect/>
          </a:stretch>
        </p:blipFill>
        <p:spPr>
          <a:xfrm>
            <a:off x="5684234" y="1023344"/>
            <a:ext cx="952500" cy="698500"/>
          </a:xfrm>
          <a:prstGeom prst="rect">
            <a:avLst/>
          </a:prstGeom>
        </p:spPr>
      </p:pic>
      <p:pic>
        <p:nvPicPr>
          <p:cNvPr id="17" name="Grafik 16">
            <a:extLst>
              <a:ext uri="{FF2B5EF4-FFF2-40B4-BE49-F238E27FC236}">
                <a16:creationId xmlns:a16="http://schemas.microsoft.com/office/drawing/2014/main" id="{9A037381-BDCA-7DE6-7986-66ABA06AFF8A}"/>
              </a:ext>
            </a:extLst>
          </p:cNvPr>
          <p:cNvPicPr>
            <a:picLocks noChangeAspect="1"/>
          </p:cNvPicPr>
          <p:nvPr userDrawn="1"/>
        </p:nvPicPr>
        <p:blipFill>
          <a:blip r:embed="rId6"/>
          <a:stretch>
            <a:fillRect/>
          </a:stretch>
        </p:blipFill>
        <p:spPr>
          <a:xfrm>
            <a:off x="7019638" y="4233494"/>
            <a:ext cx="1440000" cy="1440000"/>
          </a:xfrm>
          <a:prstGeom prst="rect">
            <a:avLst/>
          </a:prstGeom>
        </p:spPr>
      </p:pic>
      <p:pic>
        <p:nvPicPr>
          <p:cNvPr id="19" name="Grafik 18">
            <a:extLst>
              <a:ext uri="{FF2B5EF4-FFF2-40B4-BE49-F238E27FC236}">
                <a16:creationId xmlns:a16="http://schemas.microsoft.com/office/drawing/2014/main" id="{F8046A04-EF25-26EE-EF37-7AACEFFA93A9}"/>
              </a:ext>
            </a:extLst>
          </p:cNvPr>
          <p:cNvPicPr>
            <a:picLocks noChangeAspect="1"/>
          </p:cNvPicPr>
          <p:nvPr userDrawn="1"/>
        </p:nvPicPr>
        <p:blipFill>
          <a:blip r:embed="rId7"/>
          <a:stretch>
            <a:fillRect/>
          </a:stretch>
        </p:blipFill>
        <p:spPr>
          <a:xfrm>
            <a:off x="6976847" y="801451"/>
            <a:ext cx="1440000" cy="1440000"/>
          </a:xfrm>
          <a:prstGeom prst="rect">
            <a:avLst/>
          </a:prstGeom>
        </p:spPr>
      </p:pic>
      <p:pic>
        <p:nvPicPr>
          <p:cNvPr id="21" name="Grafik 20">
            <a:extLst>
              <a:ext uri="{FF2B5EF4-FFF2-40B4-BE49-F238E27FC236}">
                <a16:creationId xmlns:a16="http://schemas.microsoft.com/office/drawing/2014/main" id="{38CC1568-95CC-A1C0-009E-67A48F8A1A92}"/>
              </a:ext>
            </a:extLst>
          </p:cNvPr>
          <p:cNvPicPr>
            <a:picLocks noChangeAspect="1"/>
          </p:cNvPicPr>
          <p:nvPr userDrawn="1"/>
        </p:nvPicPr>
        <p:blipFill>
          <a:blip r:embed="rId8"/>
          <a:stretch>
            <a:fillRect/>
          </a:stretch>
        </p:blipFill>
        <p:spPr>
          <a:xfrm>
            <a:off x="6976847" y="2512879"/>
            <a:ext cx="1440000" cy="1440000"/>
          </a:xfrm>
          <a:prstGeom prst="rect">
            <a:avLst/>
          </a:prstGeom>
        </p:spPr>
      </p:pic>
      <p:sp>
        <p:nvSpPr>
          <p:cNvPr id="2" name="Textfeld 1">
            <a:extLst>
              <a:ext uri="{FF2B5EF4-FFF2-40B4-BE49-F238E27FC236}">
                <a16:creationId xmlns:a16="http://schemas.microsoft.com/office/drawing/2014/main" id="{4D179E90-EB61-A997-D9F7-AE3B3BBEDC19}"/>
              </a:ext>
            </a:extLst>
          </p:cNvPr>
          <p:cNvSpPr txBox="1"/>
          <p:nvPr userDrawn="1"/>
        </p:nvSpPr>
        <p:spPr>
          <a:xfrm>
            <a:off x="5489711" y="5172098"/>
            <a:ext cx="1440000" cy="338554"/>
          </a:xfrm>
          <a:prstGeom prst="rect">
            <a:avLst/>
          </a:prstGeom>
          <a:noFill/>
        </p:spPr>
        <p:txBody>
          <a:bodyPr wrap="square" rtlCol="0">
            <a:spAutoFit/>
          </a:bodyPr>
          <a:lstStyle/>
          <a:p>
            <a:pPr algn="ctr"/>
            <a:r>
              <a:rPr lang="de-DE" sz="1600" b="0" i="1" dirty="0">
                <a:solidFill>
                  <a:schemeClr val="tx1"/>
                </a:solidFill>
                <a:latin typeface="Calibri" panose="020F0502020204030204" pitchFamily="34" charset="0"/>
                <a:cs typeface="Calibri" panose="020F0502020204030204" pitchFamily="34" charset="0"/>
              </a:rPr>
              <a:t>@</a:t>
            </a:r>
            <a:r>
              <a:rPr lang="de-DE" sz="1600" b="0" i="1" dirty="0" err="1">
                <a:solidFill>
                  <a:schemeClr val="tx1"/>
                </a:solidFill>
                <a:latin typeface="Calibri" panose="020F0502020204030204" pitchFamily="34" charset="0"/>
                <a:cs typeface="Calibri" panose="020F0502020204030204" pitchFamily="34" charset="0"/>
              </a:rPr>
              <a:t>PIKASdzlm</a:t>
            </a:r>
            <a:endParaRPr lang="de-DE" sz="1600" b="0" i="1" dirty="0">
              <a:solidFill>
                <a:schemeClr val="tx1"/>
              </a:solidFill>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EF24E776-38A9-795E-5FDC-C1EF3019BF3B}"/>
              </a:ext>
            </a:extLst>
          </p:cNvPr>
          <p:cNvSpPr txBox="1"/>
          <p:nvPr userDrawn="1"/>
        </p:nvSpPr>
        <p:spPr>
          <a:xfrm>
            <a:off x="5305647" y="3466339"/>
            <a:ext cx="1605260" cy="338554"/>
          </a:xfrm>
          <a:prstGeom prst="rect">
            <a:avLst/>
          </a:prstGeom>
          <a:noFill/>
        </p:spPr>
        <p:txBody>
          <a:bodyPr wrap="square" rtlCol="0">
            <a:spAutoFit/>
          </a:bodyPr>
          <a:lstStyle/>
          <a:p>
            <a:pPr algn="ctr"/>
            <a:r>
              <a:rPr lang="de-DE" sz="1600" b="0" i="1" dirty="0">
                <a:solidFill>
                  <a:schemeClr val="tx1"/>
                </a:solidFill>
                <a:latin typeface="Calibri" panose="020F0502020204030204" pitchFamily="34" charset="0"/>
                <a:cs typeface="Calibri" panose="020F0502020204030204" pitchFamily="34" charset="0"/>
              </a:rPr>
              <a:t>@</a:t>
            </a:r>
            <a:r>
              <a:rPr lang="de-DE" sz="1600" b="0" i="1" dirty="0" err="1">
                <a:solidFill>
                  <a:schemeClr val="tx1"/>
                </a:solidFill>
                <a:latin typeface="Calibri" panose="020F0502020204030204" pitchFamily="34" charset="0"/>
                <a:cs typeface="Calibri" panose="020F0502020204030204" pitchFamily="34" charset="0"/>
              </a:rPr>
              <a:t>PIKAS_und_co</a:t>
            </a:r>
            <a:endParaRPr lang="de-DE" sz="1600" b="0" i="1" dirty="0">
              <a:solidFill>
                <a:schemeClr val="tx1"/>
              </a:solidFill>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AEACAA9D-4FAE-4C28-2780-FC717E7AF729}"/>
              </a:ext>
            </a:extLst>
          </p:cNvPr>
          <p:cNvSpPr txBox="1"/>
          <p:nvPr userDrawn="1"/>
        </p:nvSpPr>
        <p:spPr>
          <a:xfrm>
            <a:off x="5305647" y="1718053"/>
            <a:ext cx="1547428" cy="338554"/>
          </a:xfrm>
          <a:prstGeom prst="rect">
            <a:avLst/>
          </a:prstGeom>
          <a:noFill/>
        </p:spPr>
        <p:txBody>
          <a:bodyPr wrap="square" rtlCol="0">
            <a:spAutoFit/>
          </a:bodyPr>
          <a:lstStyle/>
          <a:p>
            <a:pPr algn="ctr"/>
            <a:r>
              <a:rPr lang="de-DE" sz="1600" b="0" i="1" dirty="0">
                <a:solidFill>
                  <a:schemeClr val="tx1"/>
                </a:solidFill>
                <a:latin typeface="Calibri" panose="020F0502020204030204" pitchFamily="34" charset="0"/>
                <a:cs typeface="Calibri" panose="020F0502020204030204" pitchFamily="34" charset="0"/>
              </a:rPr>
              <a:t>@</a:t>
            </a:r>
            <a:r>
              <a:rPr lang="de-DE" sz="1600" b="0" i="1" dirty="0" err="1">
                <a:solidFill>
                  <a:schemeClr val="tx1"/>
                </a:solidFill>
                <a:latin typeface="Calibri" panose="020F0502020204030204" pitchFamily="34" charset="0"/>
                <a:cs typeface="Calibri" panose="020F0502020204030204" pitchFamily="34" charset="0"/>
              </a:rPr>
              <a:t>PIKAS_und_co</a:t>
            </a:r>
            <a:endParaRPr lang="de-DE" sz="1600" b="0" i="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4877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E7E08154-A70B-D46A-A27D-102F53084B01}"/>
              </a:ext>
            </a:extLst>
          </p:cNvPr>
          <p:cNvSpPr/>
          <p:nvPr userDrawn="1"/>
        </p:nvSpPr>
        <p:spPr>
          <a:xfrm>
            <a:off x="-122663" y="-111512"/>
            <a:ext cx="9355873" cy="6385311"/>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3" name="Abgerundete rechteckige Legende 2">
            <a:extLst>
              <a:ext uri="{FF2B5EF4-FFF2-40B4-BE49-F238E27FC236}">
                <a16:creationId xmlns:a16="http://schemas.microsoft.com/office/drawing/2014/main" id="{04AC5FA3-32F8-8617-E1FF-C6619C14D780}"/>
              </a:ext>
            </a:extLst>
          </p:cNvPr>
          <p:cNvSpPr/>
          <p:nvPr userDrawn="1"/>
        </p:nvSpPr>
        <p:spPr>
          <a:xfrm>
            <a:off x="4796098" y="975404"/>
            <a:ext cx="3703869" cy="1733309"/>
          </a:xfrm>
          <a:prstGeom prst="wedgeRoundRectCallout">
            <a:avLst>
              <a:gd name="adj1" fmla="val 7847"/>
              <a:gd name="adj2" fmla="val 69649"/>
              <a:gd name="adj3" fmla="val 16667"/>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0" name="Textfeld 9">
            <a:extLst>
              <a:ext uri="{FF2B5EF4-FFF2-40B4-BE49-F238E27FC236}">
                <a16:creationId xmlns:a16="http://schemas.microsoft.com/office/drawing/2014/main" id="{A5106E34-1DC3-13B1-E071-BFDCAF807397}"/>
              </a:ext>
            </a:extLst>
          </p:cNvPr>
          <p:cNvSpPr txBox="1"/>
          <p:nvPr userDrawn="1"/>
        </p:nvSpPr>
        <p:spPr>
          <a:xfrm>
            <a:off x="4930773" y="1241895"/>
            <a:ext cx="3525790" cy="1200329"/>
          </a:xfrm>
          <a:prstGeom prst="rect">
            <a:avLst/>
          </a:prstGeom>
          <a:noFill/>
        </p:spPr>
        <p:txBody>
          <a:bodyPr wrap="square" rtlCol="0">
            <a:spAutoFit/>
          </a:bodyPr>
          <a:lstStyle/>
          <a:p>
            <a:pPr algn="ctr">
              <a:lnSpc>
                <a:spcPct val="100000"/>
              </a:lnSpc>
            </a:pPr>
            <a:r>
              <a:rPr lang="de-DE" sz="2400" b="1" dirty="0">
                <a:latin typeface="Arial" panose="020B0604020202020204" pitchFamily="34" charset="0"/>
                <a:cs typeface="Arial" panose="020B0604020202020204" pitchFamily="34" charset="0"/>
              </a:rPr>
              <a:t>Besuchen Sie </a:t>
            </a:r>
          </a:p>
          <a:p>
            <a:pPr algn="ctr">
              <a:lnSpc>
                <a:spcPct val="100000"/>
              </a:lnSpc>
            </a:pPr>
            <a:r>
              <a:rPr lang="de-DE" sz="2400" b="1" dirty="0">
                <a:latin typeface="Arial" panose="020B0604020202020204" pitchFamily="34" charset="0"/>
                <a:cs typeface="Arial" panose="020B0604020202020204" pitchFamily="34" charset="0"/>
              </a:rPr>
              <a:t>uns doch </a:t>
            </a:r>
            <a:r>
              <a:rPr lang="de-DE" sz="2400" b="1">
                <a:latin typeface="Arial" panose="020B0604020202020204" pitchFamily="34" charset="0"/>
                <a:cs typeface="Arial" panose="020B0604020202020204" pitchFamily="34" charset="0"/>
              </a:rPr>
              <a:t>auf unseren </a:t>
            </a:r>
            <a:r>
              <a:rPr lang="de-DE" sz="2400" b="1" dirty="0">
                <a:latin typeface="Arial" panose="020B0604020202020204" pitchFamily="34" charset="0"/>
                <a:cs typeface="Arial" panose="020B0604020202020204" pitchFamily="34" charset="0"/>
              </a:rPr>
              <a:t>Webseiten! </a:t>
            </a:r>
          </a:p>
        </p:txBody>
      </p:sp>
      <p:sp>
        <p:nvSpPr>
          <p:cNvPr id="23" name="Rechteck 22">
            <a:extLst>
              <a:ext uri="{FF2B5EF4-FFF2-40B4-BE49-F238E27FC236}">
                <a16:creationId xmlns:a16="http://schemas.microsoft.com/office/drawing/2014/main" id="{D7D11A95-CEC6-5A16-954C-0957FC62A399}"/>
              </a:ext>
            </a:extLst>
          </p:cNvPr>
          <p:cNvSpPr>
            <a:spLocks noChangeAspect="1"/>
          </p:cNvSpPr>
          <p:nvPr userDrawn="1"/>
        </p:nvSpPr>
        <p:spPr>
          <a:xfrm>
            <a:off x="368929" y="168888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Rechteck 23">
            <a:extLst>
              <a:ext uri="{FF2B5EF4-FFF2-40B4-BE49-F238E27FC236}">
                <a16:creationId xmlns:a16="http://schemas.microsoft.com/office/drawing/2014/main" id="{3729B01C-D451-5477-AAB4-4C0C9F57224F}"/>
              </a:ext>
            </a:extLst>
          </p:cNvPr>
          <p:cNvSpPr>
            <a:spLocks noChangeAspect="1"/>
          </p:cNvSpPr>
          <p:nvPr userDrawn="1"/>
        </p:nvSpPr>
        <p:spPr>
          <a:xfrm>
            <a:off x="2102094" y="178084"/>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a:extLst>
              <a:ext uri="{FF2B5EF4-FFF2-40B4-BE49-F238E27FC236}">
                <a16:creationId xmlns:a16="http://schemas.microsoft.com/office/drawing/2014/main" id="{622C45ED-D82E-41CE-6D41-4AD1DE9C429F}"/>
              </a:ext>
            </a:extLst>
          </p:cNvPr>
          <p:cNvSpPr>
            <a:spLocks noChangeAspect="1"/>
          </p:cNvSpPr>
          <p:nvPr userDrawn="1"/>
        </p:nvSpPr>
        <p:spPr>
          <a:xfrm>
            <a:off x="2102094" y="4686690"/>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C46B0B18-921A-432E-9069-549050FEF714}"/>
              </a:ext>
            </a:extLst>
          </p:cNvPr>
          <p:cNvSpPr>
            <a:spLocks noChangeAspect="1"/>
          </p:cNvSpPr>
          <p:nvPr userDrawn="1"/>
        </p:nvSpPr>
        <p:spPr>
          <a:xfrm>
            <a:off x="373500" y="318016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26F05549-F4D8-5EBA-B03E-9BB4262C3680}"/>
              </a:ext>
            </a:extLst>
          </p:cNvPr>
          <p:cNvSpPr>
            <a:spLocks noChangeAspect="1"/>
          </p:cNvSpPr>
          <p:nvPr userDrawn="1"/>
        </p:nvSpPr>
        <p:spPr>
          <a:xfrm>
            <a:off x="2102094" y="3180166"/>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Rechteck 27">
            <a:extLst>
              <a:ext uri="{FF2B5EF4-FFF2-40B4-BE49-F238E27FC236}">
                <a16:creationId xmlns:a16="http://schemas.microsoft.com/office/drawing/2014/main" id="{E31554F3-6F7E-7C4F-5799-DBE620F73815}"/>
              </a:ext>
            </a:extLst>
          </p:cNvPr>
          <p:cNvSpPr>
            <a:spLocks noChangeAspect="1"/>
          </p:cNvSpPr>
          <p:nvPr userDrawn="1"/>
        </p:nvSpPr>
        <p:spPr>
          <a:xfrm>
            <a:off x="373500" y="4686690"/>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910864B3-D50A-6DE1-D5CE-DF016519D9E1}"/>
              </a:ext>
            </a:extLst>
          </p:cNvPr>
          <p:cNvPicPr>
            <a:picLocks noChangeAspect="1"/>
          </p:cNvPicPr>
          <p:nvPr userDrawn="1"/>
        </p:nvPicPr>
        <p:blipFill>
          <a:blip r:embed="rId2"/>
          <a:stretch>
            <a:fillRect/>
          </a:stretch>
        </p:blipFill>
        <p:spPr>
          <a:xfrm>
            <a:off x="466007" y="1823817"/>
            <a:ext cx="1440000" cy="1107693"/>
          </a:xfrm>
          <a:prstGeom prst="rect">
            <a:avLst/>
          </a:prstGeom>
        </p:spPr>
      </p:pic>
      <p:pic>
        <p:nvPicPr>
          <p:cNvPr id="21" name="Grafik 20">
            <a:extLst>
              <a:ext uri="{FF2B5EF4-FFF2-40B4-BE49-F238E27FC236}">
                <a16:creationId xmlns:a16="http://schemas.microsoft.com/office/drawing/2014/main" id="{9F587886-B1EA-F8FB-F7A7-8911FCEF427C}"/>
              </a:ext>
            </a:extLst>
          </p:cNvPr>
          <p:cNvPicPr>
            <a:picLocks noChangeAspect="1"/>
          </p:cNvPicPr>
          <p:nvPr userDrawn="1"/>
        </p:nvPicPr>
        <p:blipFill>
          <a:blip r:embed="rId3"/>
          <a:stretch>
            <a:fillRect/>
          </a:stretch>
        </p:blipFill>
        <p:spPr>
          <a:xfrm>
            <a:off x="463500" y="3390506"/>
            <a:ext cx="1440000" cy="1107693"/>
          </a:xfrm>
          <a:prstGeom prst="rect">
            <a:avLst/>
          </a:prstGeom>
        </p:spPr>
      </p:pic>
      <p:pic>
        <p:nvPicPr>
          <p:cNvPr id="30" name="Grafik 29">
            <a:extLst>
              <a:ext uri="{FF2B5EF4-FFF2-40B4-BE49-F238E27FC236}">
                <a16:creationId xmlns:a16="http://schemas.microsoft.com/office/drawing/2014/main" id="{C163BDE7-ED96-781A-67EB-0334AFF1BCD8}"/>
              </a:ext>
            </a:extLst>
          </p:cNvPr>
          <p:cNvPicPr>
            <a:picLocks noChangeAspect="1"/>
          </p:cNvPicPr>
          <p:nvPr userDrawn="1"/>
        </p:nvPicPr>
        <p:blipFill>
          <a:blip r:embed="rId4"/>
          <a:stretch>
            <a:fillRect/>
          </a:stretch>
        </p:blipFill>
        <p:spPr>
          <a:xfrm>
            <a:off x="2192094" y="395616"/>
            <a:ext cx="1440000" cy="1107692"/>
          </a:xfrm>
          <a:prstGeom prst="rect">
            <a:avLst/>
          </a:prstGeom>
        </p:spPr>
      </p:pic>
      <p:pic>
        <p:nvPicPr>
          <p:cNvPr id="32" name="Grafik 31">
            <a:extLst>
              <a:ext uri="{FF2B5EF4-FFF2-40B4-BE49-F238E27FC236}">
                <a16:creationId xmlns:a16="http://schemas.microsoft.com/office/drawing/2014/main" id="{4CA39A62-723A-4A0D-F01B-32F1DBC369BA}"/>
              </a:ext>
            </a:extLst>
          </p:cNvPr>
          <p:cNvPicPr>
            <a:picLocks noChangeAspect="1"/>
          </p:cNvPicPr>
          <p:nvPr userDrawn="1"/>
        </p:nvPicPr>
        <p:blipFill>
          <a:blip r:embed="rId5"/>
          <a:stretch>
            <a:fillRect/>
          </a:stretch>
        </p:blipFill>
        <p:spPr>
          <a:xfrm>
            <a:off x="2177045" y="3385843"/>
            <a:ext cx="1440000" cy="1107692"/>
          </a:xfrm>
          <a:prstGeom prst="rect">
            <a:avLst/>
          </a:prstGeom>
        </p:spPr>
      </p:pic>
      <p:pic>
        <p:nvPicPr>
          <p:cNvPr id="34" name="Grafik 33">
            <a:extLst>
              <a:ext uri="{FF2B5EF4-FFF2-40B4-BE49-F238E27FC236}">
                <a16:creationId xmlns:a16="http://schemas.microsoft.com/office/drawing/2014/main" id="{D45C7596-0510-EE48-3975-E5D4E5142E0D}"/>
              </a:ext>
            </a:extLst>
          </p:cNvPr>
          <p:cNvPicPr>
            <a:picLocks noChangeAspect="1"/>
          </p:cNvPicPr>
          <p:nvPr userDrawn="1"/>
        </p:nvPicPr>
        <p:blipFill>
          <a:blip r:embed="rId6"/>
          <a:stretch>
            <a:fillRect/>
          </a:stretch>
        </p:blipFill>
        <p:spPr>
          <a:xfrm>
            <a:off x="482094" y="4869121"/>
            <a:ext cx="1440000" cy="1107693"/>
          </a:xfrm>
          <a:prstGeom prst="rect">
            <a:avLst/>
          </a:prstGeom>
        </p:spPr>
      </p:pic>
      <p:pic>
        <p:nvPicPr>
          <p:cNvPr id="36" name="Grafik 35">
            <a:extLst>
              <a:ext uri="{FF2B5EF4-FFF2-40B4-BE49-F238E27FC236}">
                <a16:creationId xmlns:a16="http://schemas.microsoft.com/office/drawing/2014/main" id="{3889C56C-DAE2-8A41-F9A8-6D220B5473E5}"/>
              </a:ext>
            </a:extLst>
          </p:cNvPr>
          <p:cNvPicPr>
            <a:picLocks noChangeAspect="1"/>
          </p:cNvPicPr>
          <p:nvPr userDrawn="1"/>
        </p:nvPicPr>
        <p:blipFill>
          <a:blip r:embed="rId7"/>
          <a:stretch>
            <a:fillRect/>
          </a:stretch>
        </p:blipFill>
        <p:spPr>
          <a:xfrm>
            <a:off x="2243952" y="4859797"/>
            <a:ext cx="1440000" cy="1107692"/>
          </a:xfrm>
          <a:prstGeom prst="rect">
            <a:avLst/>
          </a:prstGeom>
        </p:spPr>
      </p:pic>
      <p:pic>
        <p:nvPicPr>
          <p:cNvPr id="13" name="Grafik 12">
            <a:extLst>
              <a:ext uri="{FF2B5EF4-FFF2-40B4-BE49-F238E27FC236}">
                <a16:creationId xmlns:a16="http://schemas.microsoft.com/office/drawing/2014/main" id="{86534000-49CC-7F9A-D8B2-F4A283265D1B}"/>
              </a:ext>
            </a:extLst>
          </p:cNvPr>
          <p:cNvPicPr>
            <a:picLocks noChangeAspect="1"/>
          </p:cNvPicPr>
          <p:nvPr userDrawn="1"/>
        </p:nvPicPr>
        <p:blipFill>
          <a:blip r:embed="rId8"/>
          <a:stretch>
            <a:fillRect/>
          </a:stretch>
        </p:blipFill>
        <p:spPr>
          <a:xfrm>
            <a:off x="4277854" y="2961488"/>
            <a:ext cx="4400139" cy="3111312"/>
          </a:xfrm>
          <a:prstGeom prst="rect">
            <a:avLst/>
          </a:prstGeom>
        </p:spPr>
      </p:pic>
      <p:sp>
        <p:nvSpPr>
          <p:cNvPr id="37" name="Textfeld 36">
            <a:extLst>
              <a:ext uri="{FF2B5EF4-FFF2-40B4-BE49-F238E27FC236}">
                <a16:creationId xmlns:a16="http://schemas.microsoft.com/office/drawing/2014/main" id="{D127B6D0-F825-DE9E-B4FD-1CFB2843276D}"/>
              </a:ext>
            </a:extLst>
          </p:cNvPr>
          <p:cNvSpPr txBox="1"/>
          <p:nvPr userDrawn="1"/>
        </p:nvSpPr>
        <p:spPr>
          <a:xfrm>
            <a:off x="5421908" y="553352"/>
            <a:ext cx="2472263" cy="338554"/>
          </a:xfrm>
          <a:prstGeom prst="rect">
            <a:avLst/>
          </a:prstGeom>
          <a:noFill/>
        </p:spPr>
        <p:txBody>
          <a:bodyPr wrap="square" rtlCol="0">
            <a:spAutoFit/>
          </a:bodyPr>
          <a:lstStyle/>
          <a:p>
            <a:pPr algn="ctr"/>
            <a:r>
              <a:rPr lang="de-DE" sz="1600" b="0" i="1" dirty="0" err="1">
                <a:solidFill>
                  <a:schemeClr val="tx1"/>
                </a:solidFill>
                <a:latin typeface="Calibri" panose="020F0502020204030204" pitchFamily="34" charset="0"/>
                <a:cs typeface="Calibri" panose="020F0502020204030204" pitchFamily="34" charset="0"/>
              </a:rPr>
              <a:t>proprima.dzlm.de</a:t>
            </a:r>
            <a:r>
              <a:rPr lang="de-DE" sz="1600" b="0" i="1" dirty="0">
                <a:solidFill>
                  <a:schemeClr val="tx1"/>
                </a:solidFill>
                <a:latin typeface="Calibri" panose="020F0502020204030204" pitchFamily="34" charset="0"/>
                <a:cs typeface="Calibri" panose="020F0502020204030204" pitchFamily="34" charset="0"/>
              </a:rPr>
              <a:t>/</a:t>
            </a:r>
            <a:r>
              <a:rPr lang="de-DE" sz="1600" b="0" i="1" dirty="0" err="1">
                <a:solidFill>
                  <a:schemeClr val="tx1"/>
                </a:solidFill>
                <a:latin typeface="Calibri" panose="020F0502020204030204" pitchFamily="34" charset="0"/>
                <a:cs typeface="Calibri" panose="020F0502020204030204" pitchFamily="34" charset="0"/>
              </a:rPr>
              <a:t>websites</a:t>
            </a:r>
            <a:endParaRPr lang="de-DE" sz="1600" b="0" i="1" dirty="0">
              <a:solidFill>
                <a:schemeClr val="tx1"/>
              </a:solidFill>
              <a:latin typeface="Calibri" panose="020F0502020204030204" pitchFamily="34" charset="0"/>
              <a:cs typeface="Calibri" panose="020F0502020204030204" pitchFamily="34" charset="0"/>
            </a:endParaRPr>
          </a:p>
        </p:txBody>
      </p:sp>
      <p:sp>
        <p:nvSpPr>
          <p:cNvPr id="38" name="Rechteck 37">
            <a:extLst>
              <a:ext uri="{FF2B5EF4-FFF2-40B4-BE49-F238E27FC236}">
                <a16:creationId xmlns:a16="http://schemas.microsoft.com/office/drawing/2014/main" id="{654FC2B6-A065-B599-AAF0-F16D87C830F3}"/>
              </a:ext>
            </a:extLst>
          </p:cNvPr>
          <p:cNvSpPr>
            <a:spLocks noChangeAspect="1"/>
          </p:cNvSpPr>
          <p:nvPr userDrawn="1"/>
        </p:nvSpPr>
        <p:spPr>
          <a:xfrm>
            <a:off x="2104509" y="1684608"/>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1" name="Grafik 40">
            <a:extLst>
              <a:ext uri="{FF2B5EF4-FFF2-40B4-BE49-F238E27FC236}">
                <a16:creationId xmlns:a16="http://schemas.microsoft.com/office/drawing/2014/main" id="{5BBB6910-B1F2-4063-A626-7F83D037F1E4}"/>
              </a:ext>
            </a:extLst>
          </p:cNvPr>
          <p:cNvPicPr>
            <a:picLocks noChangeAspect="1"/>
          </p:cNvPicPr>
          <p:nvPr userDrawn="1"/>
        </p:nvPicPr>
        <p:blipFill>
          <a:blip r:embed="rId9"/>
          <a:stretch>
            <a:fillRect/>
          </a:stretch>
        </p:blipFill>
        <p:spPr>
          <a:xfrm>
            <a:off x="2200260" y="1823817"/>
            <a:ext cx="1440000" cy="1107692"/>
          </a:xfrm>
          <a:prstGeom prst="rect">
            <a:avLst/>
          </a:prstGeom>
        </p:spPr>
      </p:pic>
      <p:sp>
        <p:nvSpPr>
          <p:cNvPr id="42" name="Rechteck 41">
            <a:extLst>
              <a:ext uri="{FF2B5EF4-FFF2-40B4-BE49-F238E27FC236}">
                <a16:creationId xmlns:a16="http://schemas.microsoft.com/office/drawing/2014/main" id="{755F7866-1D70-F1D9-90E0-1FD41F6ED780}"/>
              </a:ext>
            </a:extLst>
          </p:cNvPr>
          <p:cNvSpPr>
            <a:spLocks noChangeAspect="1"/>
          </p:cNvSpPr>
          <p:nvPr userDrawn="1"/>
        </p:nvSpPr>
        <p:spPr>
          <a:xfrm>
            <a:off x="368929" y="186207"/>
            <a:ext cx="1620000" cy="1386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5" name="Grafik 44">
            <a:extLst>
              <a:ext uri="{FF2B5EF4-FFF2-40B4-BE49-F238E27FC236}">
                <a16:creationId xmlns:a16="http://schemas.microsoft.com/office/drawing/2014/main" id="{1EB5E9AE-DA19-67D2-A4F9-679637B8C4B0}"/>
              </a:ext>
            </a:extLst>
          </p:cNvPr>
          <p:cNvPicPr>
            <a:picLocks noChangeAspect="1"/>
          </p:cNvPicPr>
          <p:nvPr userDrawn="1"/>
        </p:nvPicPr>
        <p:blipFill>
          <a:blip r:embed="rId10"/>
          <a:stretch>
            <a:fillRect/>
          </a:stretch>
        </p:blipFill>
        <p:spPr>
          <a:xfrm>
            <a:off x="463500" y="317308"/>
            <a:ext cx="1440000" cy="1103448"/>
          </a:xfrm>
          <a:prstGeom prst="rect">
            <a:avLst/>
          </a:prstGeom>
        </p:spPr>
      </p:pic>
    </p:spTree>
    <p:extLst>
      <p:ext uri="{BB962C8B-B14F-4D97-AF65-F5344CB8AC3E}">
        <p14:creationId xmlns:p14="http://schemas.microsoft.com/office/powerpoint/2010/main" val="4067208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ktivität Gruppenarbeit">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C73553ED-7366-B940-BBFC-7F58A92E820E}"/>
              </a:ext>
            </a:extLst>
          </p:cNvPr>
          <p:cNvSpPr/>
          <p:nvPr userDrawn="1"/>
        </p:nvSpPr>
        <p:spPr>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Titel 1">
            <a:extLst>
              <a:ext uri="{FF2B5EF4-FFF2-40B4-BE49-F238E27FC236}">
                <a16:creationId xmlns:a16="http://schemas.microsoft.com/office/drawing/2014/main" id="{CDF3FF3D-3C3E-6845-B596-2CE52DBF33F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sp>
        <p:nvSpPr>
          <p:cNvPr id="14" name="Textfeld 13">
            <a:extLst>
              <a:ext uri="{FF2B5EF4-FFF2-40B4-BE49-F238E27FC236}">
                <a16:creationId xmlns:a16="http://schemas.microsoft.com/office/drawing/2014/main" id="{9BE05909-9D75-5D49-ABC8-AAD3560D0235}"/>
              </a:ext>
            </a:extLst>
          </p:cNvPr>
          <p:cNvSpPr txBox="1"/>
          <p:nvPr userDrawn="1"/>
        </p:nvSpPr>
        <p:spPr>
          <a:xfrm>
            <a:off x="1674078" y="1282667"/>
            <a:ext cx="5854198" cy="276999"/>
          </a:xfrm>
          <a:prstGeom prst="rect">
            <a:avLst/>
          </a:prstGeom>
          <a:noFill/>
        </p:spPr>
        <p:txBody>
          <a:bodyPr wrap="square" rtlCol="0">
            <a:noAutofit/>
          </a:bodyPr>
          <a:lstStyle/>
          <a:p>
            <a:r>
              <a:rPr lang="de-DE" sz="1600" spc="0" dirty="0">
                <a:solidFill>
                  <a:srgbClr val="327D87"/>
                </a:solidFill>
                <a:latin typeface="Arial" panose="020B0604020202020204" pitchFamily="34" charset="0"/>
                <a:cs typeface="Arial" panose="020B0604020202020204" pitchFamily="34" charset="0"/>
              </a:rPr>
              <a:t>AKTIVITÄT</a:t>
            </a:r>
          </a:p>
        </p:txBody>
      </p:sp>
      <p:cxnSp>
        <p:nvCxnSpPr>
          <p:cNvPr id="16" name="Gerade Verbindung 15">
            <a:extLst>
              <a:ext uri="{FF2B5EF4-FFF2-40B4-BE49-F238E27FC236}">
                <a16:creationId xmlns:a16="http://schemas.microsoft.com/office/drawing/2014/main" id="{57F5725D-7565-F544-85AE-13BEFA33FC3E}"/>
              </a:ext>
            </a:extLst>
          </p:cNvPr>
          <p:cNvCxnSpPr>
            <a:cxnSpLocks/>
          </p:cNvCxnSpPr>
          <p:nvPr userDrawn="1"/>
        </p:nvCxnSpPr>
        <p:spPr>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a:extLst>
              <a:ext uri="{FF2B5EF4-FFF2-40B4-BE49-F238E27FC236}">
                <a16:creationId xmlns:a16="http://schemas.microsoft.com/office/drawing/2014/main" id="{A05C3984-9A82-2148-AC0F-0D1434FD79BF}"/>
              </a:ext>
            </a:extLst>
          </p:cNvPr>
          <p:cNvSpPr>
            <a:spLocks noGrp="1"/>
          </p:cNvSpPr>
          <p:nvPr>
            <p:ph type="body" sz="quarter" idx="13" hasCustomPrompt="1"/>
          </p:nvPr>
        </p:nvSpPr>
        <p:spPr>
          <a:xfrm>
            <a:off x="1096423" y="4134423"/>
            <a:ext cx="7105899" cy="2033015"/>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a:lvl3pPr>
          </a:lstStyle>
          <a:p>
            <a:pPr lvl="0"/>
            <a:r>
              <a:rPr lang="de-DE" dirty="0"/>
              <a:t>Was würden Sie </a:t>
            </a:r>
            <a:r>
              <a:rPr lang="de-DE" dirty="0" err="1"/>
              <a:t>Rael</a:t>
            </a:r>
            <a:r>
              <a:rPr lang="de-DE" dirty="0"/>
              <a:t> antworten? Wie könnten Sie sie fördern? Was wäre eine gelungene Reduktion/Erweiterung der Aufgabe?</a:t>
            </a:r>
          </a:p>
          <a:p>
            <a:pPr lvl="0"/>
            <a:r>
              <a:rPr lang="de-DE" dirty="0"/>
              <a:t>…</a:t>
            </a:r>
          </a:p>
        </p:txBody>
      </p:sp>
      <p:sp>
        <p:nvSpPr>
          <p:cNvPr id="32" name="Textplatzhalter 6">
            <a:extLst>
              <a:ext uri="{FF2B5EF4-FFF2-40B4-BE49-F238E27FC236}">
                <a16:creationId xmlns:a16="http://schemas.microsoft.com/office/drawing/2014/main" id="{D220200C-E886-6C4B-A2F4-7C2BE80C268B}"/>
              </a:ext>
            </a:extLst>
          </p:cNvPr>
          <p:cNvSpPr>
            <a:spLocks noGrp="1"/>
          </p:cNvSpPr>
          <p:nvPr>
            <p:ph type="body" sz="quarter" idx="14" hasCustomPrompt="1"/>
          </p:nvPr>
        </p:nvSpPr>
        <p:spPr>
          <a:xfrm>
            <a:off x="1763316" y="1660386"/>
            <a:ext cx="6438900" cy="2225815"/>
          </a:xfrm>
          <a:prstGeom prst="rect">
            <a:avLst/>
          </a:prstGeom>
        </p:spPr>
        <p:txBody>
          <a:bodyPr>
            <a:normAutofit/>
          </a:bodyPr>
          <a:lstStyle>
            <a:lvl1pPr marL="0" indent="0">
              <a:lnSpc>
                <a:spcPct val="150000"/>
              </a:lnSpc>
              <a:buNone/>
              <a:defRPr sz="2200">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de-DE" dirty="0"/>
              <a:t>Überlegen Sie mit Ihrem Sitznachbarn welche der Schüleräußerungen…</a:t>
            </a:r>
          </a:p>
        </p:txBody>
      </p:sp>
      <p:pic>
        <p:nvPicPr>
          <p:cNvPr id="17" name="Grafik 16">
            <a:extLst>
              <a:ext uri="{FF2B5EF4-FFF2-40B4-BE49-F238E27FC236}">
                <a16:creationId xmlns:a16="http://schemas.microsoft.com/office/drawing/2014/main" id="{8465BD0F-ADAF-6743-8E79-87DCE0CDE22F}"/>
              </a:ext>
            </a:extLst>
          </p:cNvPr>
          <p:cNvPicPr>
            <a:picLocks noChangeAspect="1"/>
          </p:cNvPicPr>
          <p:nvPr userDrawn="1"/>
        </p:nvPicPr>
        <p:blipFill>
          <a:blip r:embed="rId2"/>
          <a:stretch>
            <a:fillRect/>
          </a:stretch>
        </p:blipFill>
        <p:spPr>
          <a:xfrm>
            <a:off x="106005" y="340821"/>
            <a:ext cx="860400" cy="650226"/>
          </a:xfrm>
          <a:prstGeom prst="rect">
            <a:avLst/>
          </a:prstGeom>
        </p:spPr>
      </p:pic>
      <p:sp>
        <p:nvSpPr>
          <p:cNvPr id="18" name="Rechteck 17">
            <a:extLst>
              <a:ext uri="{FF2B5EF4-FFF2-40B4-BE49-F238E27FC236}">
                <a16:creationId xmlns:a16="http://schemas.microsoft.com/office/drawing/2014/main" id="{FA77C7D0-4C79-4441-862D-6051B7B4A5C9}"/>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22" name="Datumsplatzhalter 18">
            <a:extLst>
              <a:ext uri="{FF2B5EF4-FFF2-40B4-BE49-F238E27FC236}">
                <a16:creationId xmlns:a16="http://schemas.microsoft.com/office/drawing/2014/main" id="{875A0AA3-41A7-D747-AFBA-C5476284C33A}"/>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25" name="Foliennummernplatzhalter 20">
            <a:extLst>
              <a:ext uri="{FF2B5EF4-FFF2-40B4-BE49-F238E27FC236}">
                <a16:creationId xmlns:a16="http://schemas.microsoft.com/office/drawing/2014/main" id="{457AAAD4-9124-0A4E-B1EC-BC57C03CABD5}"/>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6" name="Datumsplatzhalter 18">
            <a:extLst>
              <a:ext uri="{FF2B5EF4-FFF2-40B4-BE49-F238E27FC236}">
                <a16:creationId xmlns:a16="http://schemas.microsoft.com/office/drawing/2014/main" id="{AA2EA3D9-55E7-EB40-9CE6-ACE364DB6ED2}"/>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pic>
        <p:nvPicPr>
          <p:cNvPr id="9" name="Grafik 8">
            <a:extLst>
              <a:ext uri="{FF2B5EF4-FFF2-40B4-BE49-F238E27FC236}">
                <a16:creationId xmlns:a16="http://schemas.microsoft.com/office/drawing/2014/main" id="{83A46DB3-5A43-CE4C-A0AC-0515EA7D51F4}"/>
              </a:ext>
            </a:extLst>
          </p:cNvPr>
          <p:cNvPicPr>
            <a:picLocks noChangeAspect="1"/>
          </p:cNvPicPr>
          <p:nvPr userDrawn="1"/>
        </p:nvPicPr>
        <p:blipFill>
          <a:blip r:embed="rId3"/>
          <a:stretch>
            <a:fillRect/>
          </a:stretch>
        </p:blipFill>
        <p:spPr>
          <a:xfrm>
            <a:off x="580260" y="1260000"/>
            <a:ext cx="967765" cy="720000"/>
          </a:xfrm>
          <a:prstGeom prst="rect">
            <a:avLst/>
          </a:prstGeom>
        </p:spPr>
      </p:pic>
    </p:spTree>
    <p:extLst>
      <p:ext uri="{BB962C8B-B14F-4D97-AF65-F5344CB8AC3E}">
        <p14:creationId xmlns:p14="http://schemas.microsoft.com/office/powerpoint/2010/main" val="3841788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ktivität Einzelarbeit">
    <p:spTree>
      <p:nvGrpSpPr>
        <p:cNvPr id="1" name=""/>
        <p:cNvGrpSpPr/>
        <p:nvPr/>
      </p:nvGrpSpPr>
      <p:grpSpPr>
        <a:xfrm>
          <a:off x="0" y="0"/>
          <a:ext cx="0" cy="0"/>
          <a:chOff x="0" y="0"/>
          <a:chExt cx="0" cy="0"/>
        </a:xfrm>
      </p:grpSpPr>
      <p:sp>
        <p:nvSpPr>
          <p:cNvPr id="21" name="Rechteck 20">
            <a:extLst>
              <a:ext uri="{FF2B5EF4-FFF2-40B4-BE49-F238E27FC236}">
                <a16:creationId xmlns:a16="http://schemas.microsoft.com/office/drawing/2014/main" id="{67844477-D4E6-0247-A67B-BC1E591D663E}"/>
              </a:ext>
            </a:extLst>
          </p:cNvPr>
          <p:cNvSpPr/>
          <p:nvPr userDrawn="1"/>
        </p:nvSpPr>
        <p:spPr>
          <a:xfrm>
            <a:off x="0" y="1051580"/>
            <a:ext cx="9144000" cy="580641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9" name="Titel 1">
            <a:extLst>
              <a:ext uri="{FF2B5EF4-FFF2-40B4-BE49-F238E27FC236}">
                <a16:creationId xmlns:a16="http://schemas.microsoft.com/office/drawing/2014/main" id="{CDF3FF3D-3C3E-6845-B596-2CE52DBF33F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sp>
        <p:nvSpPr>
          <p:cNvPr id="14" name="Textfeld 13">
            <a:extLst>
              <a:ext uri="{FF2B5EF4-FFF2-40B4-BE49-F238E27FC236}">
                <a16:creationId xmlns:a16="http://schemas.microsoft.com/office/drawing/2014/main" id="{9BE05909-9D75-5D49-ABC8-AAD3560D0235}"/>
              </a:ext>
            </a:extLst>
          </p:cNvPr>
          <p:cNvSpPr txBox="1"/>
          <p:nvPr userDrawn="1"/>
        </p:nvSpPr>
        <p:spPr>
          <a:xfrm>
            <a:off x="1674078" y="1282667"/>
            <a:ext cx="5854198" cy="276999"/>
          </a:xfrm>
          <a:prstGeom prst="rect">
            <a:avLst/>
          </a:prstGeom>
          <a:noFill/>
        </p:spPr>
        <p:txBody>
          <a:bodyPr wrap="square" rtlCol="0">
            <a:noAutofit/>
          </a:bodyPr>
          <a:lstStyle/>
          <a:p>
            <a:r>
              <a:rPr lang="de-DE" sz="1600" spc="0" dirty="0">
                <a:solidFill>
                  <a:srgbClr val="327D87"/>
                </a:solidFill>
                <a:latin typeface="Arial" panose="020B0604020202020204" pitchFamily="34" charset="0"/>
                <a:cs typeface="Arial" panose="020B0604020202020204" pitchFamily="34" charset="0"/>
              </a:rPr>
              <a:t>AKTIVITÄT</a:t>
            </a:r>
          </a:p>
        </p:txBody>
      </p:sp>
      <p:cxnSp>
        <p:nvCxnSpPr>
          <p:cNvPr id="16" name="Gerade Verbindung 15">
            <a:extLst>
              <a:ext uri="{FF2B5EF4-FFF2-40B4-BE49-F238E27FC236}">
                <a16:creationId xmlns:a16="http://schemas.microsoft.com/office/drawing/2014/main" id="{57F5725D-7565-F544-85AE-13BEFA33FC3E}"/>
              </a:ext>
            </a:extLst>
          </p:cNvPr>
          <p:cNvCxnSpPr>
            <a:cxnSpLocks/>
          </p:cNvCxnSpPr>
          <p:nvPr userDrawn="1"/>
        </p:nvCxnSpPr>
        <p:spPr>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a:extLst>
              <a:ext uri="{FF2B5EF4-FFF2-40B4-BE49-F238E27FC236}">
                <a16:creationId xmlns:a16="http://schemas.microsoft.com/office/drawing/2014/main" id="{A05C3984-9A82-2148-AC0F-0D1434FD79BF}"/>
              </a:ext>
            </a:extLst>
          </p:cNvPr>
          <p:cNvSpPr>
            <a:spLocks noGrp="1"/>
          </p:cNvSpPr>
          <p:nvPr>
            <p:ph type="body" sz="quarter" idx="13" hasCustomPrompt="1"/>
          </p:nvPr>
        </p:nvSpPr>
        <p:spPr>
          <a:xfrm>
            <a:off x="1096423" y="4134423"/>
            <a:ext cx="7105899" cy="2033015"/>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a:lvl3pPr>
          </a:lstStyle>
          <a:p>
            <a:pPr lvl="0"/>
            <a:r>
              <a:rPr lang="de-DE" dirty="0"/>
              <a:t>Was würden Sie </a:t>
            </a:r>
            <a:r>
              <a:rPr lang="de-DE" dirty="0" err="1"/>
              <a:t>Rael</a:t>
            </a:r>
            <a:r>
              <a:rPr lang="de-DE" dirty="0"/>
              <a:t> antworten? Wie könnten Sie sie fördern? Was wäre eine gelungene Reduktion/Erweiterung der Aufgabe?</a:t>
            </a:r>
          </a:p>
          <a:p>
            <a:pPr lvl="0"/>
            <a:r>
              <a:rPr lang="de-DE" dirty="0"/>
              <a:t>…</a:t>
            </a:r>
          </a:p>
        </p:txBody>
      </p:sp>
      <p:sp>
        <p:nvSpPr>
          <p:cNvPr id="32" name="Textplatzhalter 6">
            <a:extLst>
              <a:ext uri="{FF2B5EF4-FFF2-40B4-BE49-F238E27FC236}">
                <a16:creationId xmlns:a16="http://schemas.microsoft.com/office/drawing/2014/main" id="{D220200C-E886-6C4B-A2F4-7C2BE80C268B}"/>
              </a:ext>
            </a:extLst>
          </p:cNvPr>
          <p:cNvSpPr>
            <a:spLocks noGrp="1"/>
          </p:cNvSpPr>
          <p:nvPr>
            <p:ph type="body" sz="quarter" idx="14" hasCustomPrompt="1"/>
          </p:nvPr>
        </p:nvSpPr>
        <p:spPr>
          <a:xfrm>
            <a:off x="1763316" y="1660386"/>
            <a:ext cx="6438900" cy="2225815"/>
          </a:xfrm>
          <a:prstGeom prst="rect">
            <a:avLst/>
          </a:prstGeom>
        </p:spPr>
        <p:txBody>
          <a:bodyPr>
            <a:normAutofit/>
          </a:bodyPr>
          <a:lstStyle>
            <a:lvl1pPr marL="0" indent="0">
              <a:lnSpc>
                <a:spcPct val="150000"/>
              </a:lnSpc>
              <a:buNone/>
              <a:defRPr sz="2200">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de-DE" dirty="0"/>
              <a:t>Überlegen Sie mit Ihrem Sitznachbarn welche der Schüleräußerungen…</a:t>
            </a:r>
          </a:p>
        </p:txBody>
      </p:sp>
      <p:pic>
        <p:nvPicPr>
          <p:cNvPr id="17" name="Grafik 16">
            <a:extLst>
              <a:ext uri="{FF2B5EF4-FFF2-40B4-BE49-F238E27FC236}">
                <a16:creationId xmlns:a16="http://schemas.microsoft.com/office/drawing/2014/main" id="{8465BD0F-ADAF-6743-8E79-87DCE0CDE22F}"/>
              </a:ext>
            </a:extLst>
          </p:cNvPr>
          <p:cNvPicPr>
            <a:picLocks noChangeAspect="1"/>
          </p:cNvPicPr>
          <p:nvPr userDrawn="1"/>
        </p:nvPicPr>
        <p:blipFill>
          <a:blip r:embed="rId2"/>
          <a:stretch>
            <a:fillRect/>
          </a:stretch>
        </p:blipFill>
        <p:spPr>
          <a:xfrm>
            <a:off x="106005" y="340821"/>
            <a:ext cx="860400" cy="650226"/>
          </a:xfrm>
          <a:prstGeom prst="rect">
            <a:avLst/>
          </a:prstGeom>
        </p:spPr>
      </p:pic>
      <p:sp>
        <p:nvSpPr>
          <p:cNvPr id="18" name="Rechteck 17">
            <a:extLst>
              <a:ext uri="{FF2B5EF4-FFF2-40B4-BE49-F238E27FC236}">
                <a16:creationId xmlns:a16="http://schemas.microsoft.com/office/drawing/2014/main" id="{FA77C7D0-4C79-4441-862D-6051B7B4A5C9}"/>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22" name="Datumsplatzhalter 18">
            <a:extLst>
              <a:ext uri="{FF2B5EF4-FFF2-40B4-BE49-F238E27FC236}">
                <a16:creationId xmlns:a16="http://schemas.microsoft.com/office/drawing/2014/main" id="{875A0AA3-41A7-D747-AFBA-C5476284C33A}"/>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25" name="Foliennummernplatzhalter 20">
            <a:extLst>
              <a:ext uri="{FF2B5EF4-FFF2-40B4-BE49-F238E27FC236}">
                <a16:creationId xmlns:a16="http://schemas.microsoft.com/office/drawing/2014/main" id="{457AAAD4-9124-0A4E-B1EC-BC57C03CABD5}"/>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6" name="Datumsplatzhalter 18">
            <a:extLst>
              <a:ext uri="{FF2B5EF4-FFF2-40B4-BE49-F238E27FC236}">
                <a16:creationId xmlns:a16="http://schemas.microsoft.com/office/drawing/2014/main" id="{AA2EA3D9-55E7-EB40-9CE6-ACE364DB6ED2}"/>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pic>
        <p:nvPicPr>
          <p:cNvPr id="4" name="Grafik 3">
            <a:extLst>
              <a:ext uri="{FF2B5EF4-FFF2-40B4-BE49-F238E27FC236}">
                <a16:creationId xmlns:a16="http://schemas.microsoft.com/office/drawing/2014/main" id="{2C0EE336-054B-404A-8D5B-0B62C788885B}"/>
              </a:ext>
            </a:extLst>
          </p:cNvPr>
          <p:cNvPicPr>
            <a:picLocks noChangeAspect="1"/>
          </p:cNvPicPr>
          <p:nvPr userDrawn="1"/>
        </p:nvPicPr>
        <p:blipFill>
          <a:blip r:embed="rId3"/>
          <a:stretch>
            <a:fillRect/>
          </a:stretch>
        </p:blipFill>
        <p:spPr>
          <a:xfrm flipH="1">
            <a:off x="868968" y="1259999"/>
            <a:ext cx="756000" cy="720000"/>
          </a:xfrm>
          <a:prstGeom prst="rect">
            <a:avLst/>
          </a:prstGeom>
        </p:spPr>
      </p:pic>
    </p:spTree>
    <p:extLst>
      <p:ext uri="{BB962C8B-B14F-4D97-AF65-F5344CB8AC3E}">
        <p14:creationId xmlns:p14="http://schemas.microsoft.com/office/powerpoint/2010/main" val="2976923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rprobungsauftrag">
    <p:spTree>
      <p:nvGrpSpPr>
        <p:cNvPr id="1" name=""/>
        <p:cNvGrpSpPr/>
        <p:nvPr/>
      </p:nvGrpSpPr>
      <p:grpSpPr>
        <a:xfrm>
          <a:off x="0" y="0"/>
          <a:ext cx="0" cy="0"/>
          <a:chOff x="0" y="0"/>
          <a:chExt cx="0" cy="0"/>
        </a:xfrm>
      </p:grpSpPr>
      <p:sp>
        <p:nvSpPr>
          <p:cNvPr id="20" name="Rechteck 19">
            <a:extLst>
              <a:ext uri="{FF2B5EF4-FFF2-40B4-BE49-F238E27FC236}">
                <a16:creationId xmlns:a16="http://schemas.microsoft.com/office/drawing/2014/main" id="{C73553ED-7366-B940-BBFC-7F58A92E820E}"/>
              </a:ext>
            </a:extLst>
          </p:cNvPr>
          <p:cNvSpPr/>
          <p:nvPr userDrawn="1"/>
        </p:nvSpPr>
        <p:spPr>
          <a:xfrm>
            <a:off x="0" y="1051580"/>
            <a:ext cx="9144000" cy="5806418"/>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8" name="Rechteck 17">
            <a:extLst>
              <a:ext uri="{FF2B5EF4-FFF2-40B4-BE49-F238E27FC236}">
                <a16:creationId xmlns:a16="http://schemas.microsoft.com/office/drawing/2014/main" id="{FA77C7D0-4C79-4441-862D-6051B7B4A5C9}"/>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033683B1-A008-5F40-882E-CBFCAB5FED8A}"/>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21" name="Foliennummernplatzhalter 20">
            <a:extLst>
              <a:ext uri="{FF2B5EF4-FFF2-40B4-BE49-F238E27FC236}">
                <a16:creationId xmlns:a16="http://schemas.microsoft.com/office/drawing/2014/main" id="{99C5039F-EFA6-3745-A665-E57EB377D2AC}"/>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4" name="Datumsplatzhalter 18">
            <a:extLst>
              <a:ext uri="{FF2B5EF4-FFF2-40B4-BE49-F238E27FC236}">
                <a16:creationId xmlns:a16="http://schemas.microsoft.com/office/drawing/2014/main" id="{C46D8417-E64C-DB4C-B3CD-D9AF19D9E9FC}"/>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
        <p:nvSpPr>
          <p:cNvPr id="27" name="Textfeld 26">
            <a:extLst>
              <a:ext uri="{FF2B5EF4-FFF2-40B4-BE49-F238E27FC236}">
                <a16:creationId xmlns:a16="http://schemas.microsoft.com/office/drawing/2014/main" id="{E5B7FBBC-9B5F-C74A-B7B4-F9E7BF274775}"/>
              </a:ext>
            </a:extLst>
          </p:cNvPr>
          <p:cNvSpPr txBox="1"/>
          <p:nvPr userDrawn="1"/>
        </p:nvSpPr>
        <p:spPr>
          <a:xfrm>
            <a:off x="1674078" y="1282667"/>
            <a:ext cx="5854198" cy="276999"/>
          </a:xfrm>
          <a:prstGeom prst="rect">
            <a:avLst/>
          </a:prstGeom>
          <a:noFill/>
        </p:spPr>
        <p:txBody>
          <a:bodyPr wrap="square" rtlCol="0">
            <a:noAutofit/>
          </a:bodyPr>
          <a:lstStyle/>
          <a:p>
            <a:r>
              <a:rPr lang="de-DE" sz="1600" dirty="0">
                <a:solidFill>
                  <a:srgbClr val="327D87"/>
                </a:solidFill>
                <a:latin typeface="Arial" panose="020B0604020202020204" pitchFamily="34" charset="0"/>
                <a:cs typeface="Arial" panose="020B0604020202020204" pitchFamily="34" charset="0"/>
              </a:rPr>
              <a:t>ERPROBUNGSAUFTRAG</a:t>
            </a:r>
          </a:p>
        </p:txBody>
      </p:sp>
      <p:sp>
        <p:nvSpPr>
          <p:cNvPr id="28" name="Textplatzhalter 7">
            <a:extLst>
              <a:ext uri="{FF2B5EF4-FFF2-40B4-BE49-F238E27FC236}">
                <a16:creationId xmlns:a16="http://schemas.microsoft.com/office/drawing/2014/main" id="{6754452A-790B-1D4D-9356-682FBD996F12}"/>
              </a:ext>
            </a:extLst>
          </p:cNvPr>
          <p:cNvSpPr>
            <a:spLocks noGrp="1"/>
          </p:cNvSpPr>
          <p:nvPr>
            <p:ph type="body" sz="quarter" idx="13"/>
          </p:nvPr>
        </p:nvSpPr>
        <p:spPr>
          <a:xfrm>
            <a:off x="1096423" y="4134419"/>
            <a:ext cx="7105899" cy="2033019"/>
          </a:xfrm>
          <a:prstGeom prst="rect">
            <a:avLst/>
          </a:prstGeom>
        </p:spPr>
        <p:txBody>
          <a:bodyPr/>
          <a:lstStyle>
            <a:lvl1pPr marL="0" indent="0">
              <a:buNone/>
              <a:defRPr sz="20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a:lvl3pPr>
          </a:lstStyle>
          <a:p>
            <a:pPr lvl="0"/>
            <a:r>
              <a:rPr lang="de-DE" dirty="0"/>
              <a:t>Mastertextformat bearbeiten</a:t>
            </a:r>
          </a:p>
          <a:p>
            <a:pPr lvl="1"/>
            <a:r>
              <a:rPr lang="de-DE" dirty="0"/>
              <a:t>Zweite Ebene</a:t>
            </a:r>
          </a:p>
        </p:txBody>
      </p:sp>
      <p:cxnSp>
        <p:nvCxnSpPr>
          <p:cNvPr id="29" name="Gerade Verbindung 28">
            <a:extLst>
              <a:ext uri="{FF2B5EF4-FFF2-40B4-BE49-F238E27FC236}">
                <a16:creationId xmlns:a16="http://schemas.microsoft.com/office/drawing/2014/main" id="{C86A15EB-AEC1-084A-8719-9879711B2294}"/>
              </a:ext>
            </a:extLst>
          </p:cNvPr>
          <p:cNvCxnSpPr>
            <a:cxnSpLocks/>
          </p:cNvCxnSpPr>
          <p:nvPr userDrawn="1"/>
        </p:nvCxnSpPr>
        <p:spPr>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30" name="Textplatzhalter 6">
            <a:extLst>
              <a:ext uri="{FF2B5EF4-FFF2-40B4-BE49-F238E27FC236}">
                <a16:creationId xmlns:a16="http://schemas.microsoft.com/office/drawing/2014/main" id="{32DDB7FE-1503-0946-B2E8-F6E1EA363887}"/>
              </a:ext>
            </a:extLst>
          </p:cNvPr>
          <p:cNvSpPr>
            <a:spLocks noGrp="1"/>
          </p:cNvSpPr>
          <p:nvPr>
            <p:ph type="body" sz="quarter" idx="14"/>
          </p:nvPr>
        </p:nvSpPr>
        <p:spPr>
          <a:xfrm>
            <a:off x="1763316" y="1660386"/>
            <a:ext cx="6438900" cy="2225815"/>
          </a:xfrm>
          <a:prstGeom prst="rect">
            <a:avLst/>
          </a:prstGeom>
        </p:spPr>
        <p:txBody>
          <a:bodyPr>
            <a:normAutofit/>
          </a:bodyPr>
          <a:lstStyle>
            <a:lvl1pPr marL="0" indent="0">
              <a:lnSpc>
                <a:spcPct val="150000"/>
              </a:lnSpc>
              <a:buNone/>
              <a:defRPr sz="2200">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de-DE" dirty="0"/>
              <a:t>Mastertextformat bearbeiten</a:t>
            </a:r>
          </a:p>
        </p:txBody>
      </p:sp>
      <p:sp>
        <p:nvSpPr>
          <p:cNvPr id="31" name="Titel 1">
            <a:extLst>
              <a:ext uri="{FF2B5EF4-FFF2-40B4-BE49-F238E27FC236}">
                <a16:creationId xmlns:a16="http://schemas.microsoft.com/office/drawing/2014/main" id="{B7A02116-3456-E54B-91A3-710DE4C9C01C}"/>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pic>
        <p:nvPicPr>
          <p:cNvPr id="3" name="Grafik 2">
            <a:extLst>
              <a:ext uri="{FF2B5EF4-FFF2-40B4-BE49-F238E27FC236}">
                <a16:creationId xmlns:a16="http://schemas.microsoft.com/office/drawing/2014/main" id="{0C688019-E633-A042-8333-4ABD2087D809}"/>
              </a:ext>
            </a:extLst>
          </p:cNvPr>
          <p:cNvPicPr>
            <a:picLocks noChangeAspect="1"/>
          </p:cNvPicPr>
          <p:nvPr userDrawn="1"/>
        </p:nvPicPr>
        <p:blipFill>
          <a:blip r:embed="rId2"/>
          <a:stretch>
            <a:fillRect/>
          </a:stretch>
        </p:blipFill>
        <p:spPr>
          <a:xfrm>
            <a:off x="124291" y="270000"/>
            <a:ext cx="884437" cy="650225"/>
          </a:xfrm>
          <a:prstGeom prst="rect">
            <a:avLst/>
          </a:prstGeom>
        </p:spPr>
      </p:pic>
      <p:pic>
        <p:nvPicPr>
          <p:cNvPr id="6" name="Grafik 5">
            <a:extLst>
              <a:ext uri="{FF2B5EF4-FFF2-40B4-BE49-F238E27FC236}">
                <a16:creationId xmlns:a16="http://schemas.microsoft.com/office/drawing/2014/main" id="{FA154EBE-1580-AC49-9253-CA70C6E0B3F7}"/>
              </a:ext>
            </a:extLst>
          </p:cNvPr>
          <p:cNvPicPr>
            <a:picLocks noChangeAspect="1"/>
          </p:cNvPicPr>
          <p:nvPr userDrawn="1"/>
        </p:nvPicPr>
        <p:blipFill>
          <a:blip r:embed="rId3"/>
          <a:stretch>
            <a:fillRect/>
          </a:stretch>
        </p:blipFill>
        <p:spPr>
          <a:xfrm>
            <a:off x="566509" y="1260000"/>
            <a:ext cx="986824" cy="720000"/>
          </a:xfrm>
          <a:prstGeom prst="rect">
            <a:avLst/>
          </a:prstGeom>
        </p:spPr>
      </p:pic>
    </p:spTree>
    <p:extLst>
      <p:ext uri="{BB962C8B-B14F-4D97-AF65-F5344CB8AC3E}">
        <p14:creationId xmlns:p14="http://schemas.microsoft.com/office/powerpoint/2010/main" val="36370668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Hintergrundinfos Moderator:innen">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2D5E18-FCD9-8D44-89B8-E765E700D9E0}"/>
              </a:ext>
            </a:extLst>
          </p:cNvPr>
          <p:cNvSpPr/>
          <p:nvPr userDrawn="1"/>
        </p:nvSpPr>
        <p:spPr>
          <a:xfrm>
            <a:off x="1" y="1070264"/>
            <a:ext cx="9144000" cy="578773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Titel 1">
            <a:extLst>
              <a:ext uri="{FF2B5EF4-FFF2-40B4-BE49-F238E27FC236}">
                <a16:creationId xmlns:a16="http://schemas.microsoft.com/office/drawing/2014/main" id="{EA65EC35-2A7B-9941-96C0-A671F58314DE}"/>
              </a:ext>
            </a:extLst>
          </p:cNvPr>
          <p:cNvSpPr>
            <a:spLocks noGrp="1"/>
          </p:cNvSpPr>
          <p:nvPr>
            <p:ph type="title" hasCustomPrompt="1"/>
          </p:nvPr>
        </p:nvSpPr>
        <p:spPr>
          <a:xfrm>
            <a:off x="1096424" y="382774"/>
            <a:ext cx="3143068"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Hintergrundinfos</a:t>
            </a:r>
          </a:p>
        </p:txBody>
      </p:sp>
      <p:sp>
        <p:nvSpPr>
          <p:cNvPr id="15" name="Rechteck 14">
            <a:extLst>
              <a:ext uri="{FF2B5EF4-FFF2-40B4-BE49-F238E27FC236}">
                <a16:creationId xmlns:a16="http://schemas.microsoft.com/office/drawing/2014/main" id="{7A2DE4E8-0779-3840-9FA1-229CAB4C9154}"/>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7" name="Datumsplatzhalter 18">
            <a:extLst>
              <a:ext uri="{FF2B5EF4-FFF2-40B4-BE49-F238E27FC236}">
                <a16:creationId xmlns:a16="http://schemas.microsoft.com/office/drawing/2014/main" id="{82736F46-DE94-0B4E-B336-F31913CCEC3E}"/>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9" name="Foliennummernplatzhalter 20">
            <a:extLst>
              <a:ext uri="{FF2B5EF4-FFF2-40B4-BE49-F238E27FC236}">
                <a16:creationId xmlns:a16="http://schemas.microsoft.com/office/drawing/2014/main" id="{CBDB55BB-A363-FF4D-8931-80FD84C61E0F}"/>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0" name="Datumsplatzhalter 18">
            <a:extLst>
              <a:ext uri="{FF2B5EF4-FFF2-40B4-BE49-F238E27FC236}">
                <a16:creationId xmlns:a16="http://schemas.microsoft.com/office/drawing/2014/main" id="{1CE19599-D176-2646-99DE-B0BEF8975430}"/>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
        <p:nvSpPr>
          <p:cNvPr id="11" name="Textplatzhalter 23">
            <a:extLst>
              <a:ext uri="{FF2B5EF4-FFF2-40B4-BE49-F238E27FC236}">
                <a16:creationId xmlns:a16="http://schemas.microsoft.com/office/drawing/2014/main" id="{1C66619B-492C-DF40-8DAB-37EE96028D30}"/>
              </a:ext>
            </a:extLst>
          </p:cNvPr>
          <p:cNvSpPr>
            <a:spLocks noGrp="1"/>
          </p:cNvSpPr>
          <p:nvPr>
            <p:ph type="body" sz="quarter" idx="13" hasCustomPrompt="1"/>
          </p:nvPr>
        </p:nvSpPr>
        <p:spPr>
          <a:xfrm>
            <a:off x="1096266" y="1194030"/>
            <a:ext cx="7009509" cy="445628"/>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a:solidFill>
                  <a:srgbClr val="327D87"/>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de-DE" dirty="0"/>
              <a:t>ÜBERSCHRIFT</a:t>
            </a:r>
          </a:p>
          <a:p>
            <a:pPr lvl="0"/>
            <a:endParaRPr lang="de-DE" dirty="0"/>
          </a:p>
        </p:txBody>
      </p:sp>
      <p:sp>
        <p:nvSpPr>
          <p:cNvPr id="12" name="Inhaltsplatzhalter 2">
            <a:extLst>
              <a:ext uri="{FF2B5EF4-FFF2-40B4-BE49-F238E27FC236}">
                <a16:creationId xmlns:a16="http://schemas.microsoft.com/office/drawing/2014/main" id="{4573CCD4-B461-4B43-A126-0731339F8708}"/>
              </a:ext>
            </a:extLst>
          </p:cNvPr>
          <p:cNvSpPr>
            <a:spLocks noGrp="1"/>
          </p:cNvSpPr>
          <p:nvPr>
            <p:ph idx="1" hasCustomPrompt="1"/>
          </p:nvPr>
        </p:nvSpPr>
        <p:spPr>
          <a:xfrm>
            <a:off x="1096423" y="1639658"/>
            <a:ext cx="7009509" cy="4527819"/>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0">
                <a:solidFill>
                  <a:schemeClr val="tx1"/>
                </a:solidFill>
                <a:latin typeface="Arial" panose="020B0604020202020204" pitchFamily="34" charset="0"/>
                <a:cs typeface="Arial" panose="020B0604020202020204" pitchFamily="34" charset="0"/>
              </a:defRPr>
            </a:lvl1pPr>
            <a:lvl2pPr marL="45720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a:t>
            </a:r>
          </a:p>
          <a:p>
            <a:pPr lvl="0"/>
            <a:endParaRPr lang="de-DE" dirty="0"/>
          </a:p>
        </p:txBody>
      </p:sp>
      <p:sp>
        <p:nvSpPr>
          <p:cNvPr id="16" name="Titel 1">
            <a:extLst>
              <a:ext uri="{FF2B5EF4-FFF2-40B4-BE49-F238E27FC236}">
                <a16:creationId xmlns:a16="http://schemas.microsoft.com/office/drawing/2014/main" id="{FA00F6DA-0275-BC4D-85C8-FA2F93DB85C0}"/>
              </a:ext>
            </a:extLst>
          </p:cNvPr>
          <p:cNvSpPr txBox="1">
            <a:spLocks/>
          </p:cNvSpPr>
          <p:nvPr userDrawn="1"/>
        </p:nvSpPr>
        <p:spPr>
          <a:xfrm>
            <a:off x="4166936" y="499651"/>
            <a:ext cx="4761164" cy="364318"/>
          </a:xfrm>
          <a:prstGeom prst="rect">
            <a:avLst/>
          </a:prstGeom>
        </p:spPr>
        <p:txBody>
          <a:bodyPr>
            <a:normAutofit fontScale="85000" lnSpcReduction="20000"/>
          </a:bodyPr>
          <a:lstStyle>
            <a:lvl1pPr marL="9525" indent="0" algn="l" defTabSz="914400" rtl="0" eaLnBrk="1" latinLnBrk="0" hangingPunct="1">
              <a:lnSpc>
                <a:spcPct val="90000"/>
              </a:lnSpc>
              <a:spcBef>
                <a:spcPct val="0"/>
              </a:spcBef>
              <a:buNone/>
              <a:tabLst/>
              <a:defRPr sz="2800" b="1" kern="1200">
                <a:solidFill>
                  <a:schemeClr val="tx1"/>
                </a:solidFill>
                <a:latin typeface="Arial" panose="020B0604020202020204" pitchFamily="34" charset="0"/>
                <a:ea typeface="+mj-ea"/>
                <a:cs typeface="Arial" panose="020B0604020202020204" pitchFamily="34" charset="0"/>
              </a:defRPr>
            </a:lvl1pPr>
          </a:lstStyle>
          <a:p>
            <a:r>
              <a:rPr lang="de-DE" b="0" dirty="0"/>
              <a:t>FÜR MODERATOR:INNEN</a:t>
            </a:r>
            <a:endParaRPr lang="de-DE" dirty="0"/>
          </a:p>
        </p:txBody>
      </p:sp>
      <p:pic>
        <p:nvPicPr>
          <p:cNvPr id="21" name="Grafik 20">
            <a:extLst>
              <a:ext uri="{FF2B5EF4-FFF2-40B4-BE49-F238E27FC236}">
                <a16:creationId xmlns:a16="http://schemas.microsoft.com/office/drawing/2014/main" id="{7100F8D3-8097-9B2C-0A65-DA770201EC3E}"/>
              </a:ext>
            </a:extLst>
          </p:cNvPr>
          <p:cNvPicPr>
            <a:picLocks/>
          </p:cNvPicPr>
          <p:nvPr userDrawn="1"/>
        </p:nvPicPr>
        <p:blipFill>
          <a:blip r:embed="rId2"/>
          <a:stretch>
            <a:fillRect/>
          </a:stretch>
        </p:blipFill>
        <p:spPr>
          <a:xfrm>
            <a:off x="121429" y="260617"/>
            <a:ext cx="855317" cy="732691"/>
          </a:xfrm>
          <a:prstGeom prst="rect">
            <a:avLst/>
          </a:prstGeom>
        </p:spPr>
      </p:pic>
      <p:sp>
        <p:nvSpPr>
          <p:cNvPr id="22" name="Rechteck 21">
            <a:extLst>
              <a:ext uri="{FF2B5EF4-FFF2-40B4-BE49-F238E27FC236}">
                <a16:creationId xmlns:a16="http://schemas.microsoft.com/office/drawing/2014/main" id="{46F75C2C-870D-D2CF-E580-B4F102E9E5A7}"/>
              </a:ext>
            </a:extLst>
          </p:cNvPr>
          <p:cNvSpPr/>
          <p:nvPr userDrawn="1"/>
        </p:nvSpPr>
        <p:spPr>
          <a:xfrm>
            <a:off x="5416952" y="39947"/>
            <a:ext cx="3744749" cy="246221"/>
          </a:xfrm>
          <a:prstGeom prst="rect">
            <a:avLst/>
          </a:prstGeom>
        </p:spPr>
        <p:txBody>
          <a:bodyPr wrap="square">
            <a:spAutoFit/>
          </a:bodyPr>
          <a:lstStyle/>
          <a:p>
            <a:pPr algn="ctr"/>
            <a:r>
              <a:rPr lang="de-DE" sz="1000" dirty="0">
                <a:solidFill>
                  <a:srgbClr val="327D87"/>
                </a:solidFill>
                <a:latin typeface="Arial" panose="020B0604020202020204" pitchFamily="34" charset="0"/>
                <a:cs typeface="Arial" panose="020B0604020202020204" pitchFamily="34" charset="0"/>
              </a:rPr>
              <a:t>NUR FÜR MODERATOR:INNEN SICHTBAR, GGF. PRÜFEN.</a:t>
            </a:r>
          </a:p>
        </p:txBody>
      </p:sp>
    </p:spTree>
    <p:extLst>
      <p:ext uri="{BB962C8B-B14F-4D97-AF65-F5344CB8AC3E}">
        <p14:creationId xmlns:p14="http://schemas.microsoft.com/office/powerpoint/2010/main" val="284910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utzungsbedingungen">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1944EAE9-8EE3-C348-8D8B-F81700391880}"/>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21" name="Gerade Verbindung 20">
            <a:extLst>
              <a:ext uri="{FF2B5EF4-FFF2-40B4-BE49-F238E27FC236}">
                <a16:creationId xmlns:a16="http://schemas.microsoft.com/office/drawing/2014/main" id="{46734E2C-44DA-7D4E-B72E-C3AADC748CEE}"/>
              </a:ext>
            </a:extLst>
          </p:cNvPr>
          <p:cNvCxnSpPr>
            <a:cxnSpLocks/>
          </p:cNvCxnSpPr>
          <p:nvPr userDrawn="1"/>
        </p:nvCxnSpPr>
        <p:spPr>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2" name="Grafik 21">
            <a:extLst>
              <a:ext uri="{FF2B5EF4-FFF2-40B4-BE49-F238E27FC236}">
                <a16:creationId xmlns:a16="http://schemas.microsoft.com/office/drawing/2014/main" id="{A9C379D9-54B5-AE4C-8C9E-0DC083DA538A}"/>
              </a:ext>
            </a:extLst>
          </p:cNvPr>
          <p:cNvPicPr>
            <a:picLocks/>
          </p:cNvPicPr>
          <p:nvPr userDrawn="1"/>
        </p:nvPicPr>
        <p:blipFill>
          <a:blip r:embed="rId2"/>
          <a:stretch>
            <a:fillRect/>
          </a:stretch>
        </p:blipFill>
        <p:spPr>
          <a:xfrm>
            <a:off x="7467899" y="6052711"/>
            <a:ext cx="1530435" cy="338587"/>
          </a:xfrm>
          <a:prstGeom prst="rect">
            <a:avLst/>
          </a:prstGeom>
        </p:spPr>
      </p:pic>
      <p:pic>
        <p:nvPicPr>
          <p:cNvPr id="23" name="Grafik 22">
            <a:extLst>
              <a:ext uri="{FF2B5EF4-FFF2-40B4-BE49-F238E27FC236}">
                <a16:creationId xmlns:a16="http://schemas.microsoft.com/office/drawing/2014/main" id="{238E52D1-0F6B-E44E-996D-0C5972C77625}"/>
              </a:ext>
            </a:extLst>
          </p:cNvPr>
          <p:cNvPicPr>
            <a:picLocks/>
          </p:cNvPicPr>
          <p:nvPr userDrawn="1"/>
        </p:nvPicPr>
        <p:blipFill>
          <a:blip r:embed="rId3"/>
          <a:stretch>
            <a:fillRect/>
          </a:stretch>
        </p:blipFill>
        <p:spPr>
          <a:xfrm>
            <a:off x="152602" y="6049009"/>
            <a:ext cx="1730654" cy="353896"/>
          </a:xfrm>
          <a:prstGeom prst="rect">
            <a:avLst/>
          </a:prstGeom>
        </p:spPr>
      </p:pic>
      <p:pic>
        <p:nvPicPr>
          <p:cNvPr id="24" name="Grafik 23">
            <a:extLst>
              <a:ext uri="{FF2B5EF4-FFF2-40B4-BE49-F238E27FC236}">
                <a16:creationId xmlns:a16="http://schemas.microsoft.com/office/drawing/2014/main" id="{9019B17A-AD5F-7544-AEC4-BDF9F95B89EF}"/>
              </a:ext>
            </a:extLst>
          </p:cNvPr>
          <p:cNvPicPr>
            <a:picLocks/>
          </p:cNvPicPr>
          <p:nvPr userDrawn="1"/>
        </p:nvPicPr>
        <p:blipFill>
          <a:blip r:embed="rId4"/>
          <a:stretch>
            <a:fillRect/>
          </a:stretch>
        </p:blipFill>
        <p:spPr>
          <a:xfrm>
            <a:off x="2077423" y="6067333"/>
            <a:ext cx="1398783" cy="278170"/>
          </a:xfrm>
          <a:prstGeom prst="rect">
            <a:avLst/>
          </a:prstGeom>
        </p:spPr>
      </p:pic>
      <p:pic>
        <p:nvPicPr>
          <p:cNvPr id="26" name="Grafik 25">
            <a:extLst>
              <a:ext uri="{FF2B5EF4-FFF2-40B4-BE49-F238E27FC236}">
                <a16:creationId xmlns:a16="http://schemas.microsoft.com/office/drawing/2014/main" id="{380E5D0A-C7EE-AD4D-AC45-B5BC8ADC17C4}"/>
              </a:ext>
            </a:extLst>
          </p:cNvPr>
          <p:cNvPicPr>
            <a:picLocks/>
          </p:cNvPicPr>
          <p:nvPr userDrawn="1"/>
        </p:nvPicPr>
        <p:blipFill>
          <a:blip r:embed="rId5"/>
          <a:stretch>
            <a:fillRect/>
          </a:stretch>
        </p:blipFill>
        <p:spPr>
          <a:xfrm>
            <a:off x="5940771" y="6049009"/>
            <a:ext cx="1332960" cy="353896"/>
          </a:xfrm>
          <a:prstGeom prst="rect">
            <a:avLst/>
          </a:prstGeom>
        </p:spPr>
      </p:pic>
      <p:pic>
        <p:nvPicPr>
          <p:cNvPr id="14" name="Grafik 13">
            <a:extLst>
              <a:ext uri="{FF2B5EF4-FFF2-40B4-BE49-F238E27FC236}">
                <a16:creationId xmlns:a16="http://schemas.microsoft.com/office/drawing/2014/main" id="{BB89EF21-CDF9-0073-CFDD-8ED1DD9E6C4B}"/>
              </a:ext>
            </a:extLst>
          </p:cNvPr>
          <p:cNvPicPr>
            <a:picLocks/>
          </p:cNvPicPr>
          <p:nvPr userDrawn="1"/>
        </p:nvPicPr>
        <p:blipFill>
          <a:blip r:embed="rId6"/>
          <a:stretch>
            <a:fillRect/>
          </a:stretch>
        </p:blipFill>
        <p:spPr>
          <a:xfrm>
            <a:off x="121429" y="260617"/>
            <a:ext cx="855317" cy="732691"/>
          </a:xfrm>
          <a:prstGeom prst="rect">
            <a:avLst/>
          </a:prstGeom>
        </p:spPr>
      </p:pic>
      <p:sp>
        <p:nvSpPr>
          <p:cNvPr id="13" name="Rechteck 12">
            <a:extLst>
              <a:ext uri="{FF2B5EF4-FFF2-40B4-BE49-F238E27FC236}">
                <a16:creationId xmlns:a16="http://schemas.microsoft.com/office/drawing/2014/main" id="{D72DC8A8-2466-6084-3516-7419FC0297B3}"/>
              </a:ext>
            </a:extLst>
          </p:cNvPr>
          <p:cNvSpPr/>
          <p:nvPr userDrawn="1"/>
        </p:nvSpPr>
        <p:spPr>
          <a:xfrm>
            <a:off x="5416952" y="39947"/>
            <a:ext cx="3744749" cy="246221"/>
          </a:xfrm>
          <a:prstGeom prst="rect">
            <a:avLst/>
          </a:prstGeom>
        </p:spPr>
        <p:txBody>
          <a:bodyPr wrap="square">
            <a:spAutoFit/>
          </a:bodyPr>
          <a:lstStyle/>
          <a:p>
            <a:pPr algn="ctr"/>
            <a:r>
              <a:rPr lang="de-DE" sz="1000" dirty="0">
                <a:solidFill>
                  <a:srgbClr val="327D87"/>
                </a:solidFill>
                <a:latin typeface="Arial" panose="020B0604020202020204" pitchFamily="34" charset="0"/>
                <a:cs typeface="Arial" panose="020B0604020202020204" pitchFamily="34" charset="0"/>
              </a:rPr>
              <a:t>NUR FÜR MODERATOR:INNEN SICHTBAR, GGF. PRÜFEN.</a:t>
            </a:r>
          </a:p>
        </p:txBody>
      </p:sp>
      <p:pic>
        <p:nvPicPr>
          <p:cNvPr id="3" name="Grafik 2">
            <a:extLst>
              <a:ext uri="{FF2B5EF4-FFF2-40B4-BE49-F238E27FC236}">
                <a16:creationId xmlns:a16="http://schemas.microsoft.com/office/drawing/2014/main" id="{0D7640CD-94E2-C2BA-2A1D-752691EEC9CB}"/>
              </a:ext>
            </a:extLst>
          </p:cNvPr>
          <p:cNvPicPr>
            <a:picLocks noChangeAspect="1"/>
          </p:cNvPicPr>
          <p:nvPr userDrawn="1"/>
        </p:nvPicPr>
        <p:blipFill>
          <a:blip r:embed="rId7"/>
          <a:stretch>
            <a:fillRect/>
          </a:stretch>
        </p:blipFill>
        <p:spPr>
          <a:xfrm>
            <a:off x="3591088" y="6100772"/>
            <a:ext cx="2207980" cy="242463"/>
          </a:xfrm>
          <a:prstGeom prst="rect">
            <a:avLst/>
          </a:prstGeom>
        </p:spPr>
      </p:pic>
      <p:sp>
        <p:nvSpPr>
          <p:cNvPr id="2" name="Textfeld 1">
            <a:extLst>
              <a:ext uri="{FF2B5EF4-FFF2-40B4-BE49-F238E27FC236}">
                <a16:creationId xmlns:a16="http://schemas.microsoft.com/office/drawing/2014/main" id="{6F3E72A2-FB82-BA52-EA3D-5DABC5A955E3}"/>
              </a:ext>
            </a:extLst>
          </p:cNvPr>
          <p:cNvSpPr txBox="1"/>
          <p:nvPr userDrawn="1"/>
        </p:nvSpPr>
        <p:spPr>
          <a:xfrm>
            <a:off x="1089243" y="1627429"/>
            <a:ext cx="7223484" cy="4025225"/>
          </a:xfrm>
          <a:prstGeom prst="rect">
            <a:avLst/>
          </a:prstGeom>
          <a:noFill/>
        </p:spPr>
        <p:txBody>
          <a:bodyPr wrap="square" rtlCol="0">
            <a:noAutofit/>
          </a:bodyPr>
          <a:lstStyle/>
          <a:p>
            <a:pPr marL="0" indent="0" algn="l">
              <a:lnSpc>
                <a:spcPct val="120000"/>
              </a:lnSpc>
              <a:spcBef>
                <a:spcPts val="600"/>
              </a:spcBef>
              <a:buFont typeface="Arial" panose="020B0604020202020204" pitchFamily="34" charset="0"/>
              <a:buNone/>
              <a:defRPr/>
            </a:pPr>
            <a:r>
              <a:rPr lang="de-DE" sz="1400" dirty="0">
                <a:latin typeface="Arial" panose="020B0604020202020204" pitchFamily="34" charset="0"/>
                <a:cs typeface="Arial" panose="020B0604020202020204" pitchFamily="34" charset="0"/>
              </a:rPr>
              <a:t>Dieses Material wurde vom PIKAS-Team für das Deutsche Zentrum für Lehrkräftebildung Mathematik (DZLM) konzipiert und kann unter der </a:t>
            </a:r>
            <a:r>
              <a:rPr lang="de-DE" sz="1400" i="1" dirty="0">
                <a:latin typeface="Arial" panose="020B0604020202020204" pitchFamily="34" charset="0"/>
                <a:cs typeface="Arial" panose="020B0604020202020204" pitchFamily="34" charset="0"/>
              </a:rPr>
              <a:t>Creative Commons Lizenz BY-SA: Namensnennung – Weitergabe unter gleichen Bedingungen 4.0 International</a:t>
            </a:r>
            <a:r>
              <a:rPr lang="de-DE" sz="1400" dirty="0">
                <a:latin typeface="Arial" panose="020B0604020202020204" pitchFamily="34" charset="0"/>
                <a:cs typeface="Arial" panose="020B0604020202020204" pitchFamily="34" charset="0"/>
              </a:rPr>
              <a:t> weiterverwendet werden. Das bedeutet: </a:t>
            </a:r>
          </a:p>
          <a:p>
            <a:pPr marL="285750" indent="-285750" algn="l">
              <a:lnSpc>
                <a:spcPct val="120000"/>
              </a:lnSpc>
              <a:spcBef>
                <a:spcPts val="600"/>
              </a:spcBef>
              <a:buFont typeface="Arial" panose="020B0604020202020204" pitchFamily="34" charset="0"/>
              <a:buChar char="•"/>
              <a:defRPr/>
            </a:pPr>
            <a:r>
              <a:rPr lang="de-DE" sz="1400" dirty="0">
                <a:latin typeface="Arial" panose="020B0604020202020204" pitchFamily="34" charset="0"/>
                <a:cs typeface="Arial" panose="020B0604020202020204" pitchFamily="34" charset="0"/>
              </a:rPr>
              <a:t>Alle Folien und Materialien </a:t>
            </a:r>
            <a:r>
              <a:rPr lang="de-DE" sz="1400" dirty="0"/>
              <a:t>(z. B. auch einzelne Folie oder Ausschnitte/Abbildungen)</a:t>
            </a:r>
            <a:r>
              <a:rPr lang="de-DE" sz="1400" dirty="0">
                <a:latin typeface="Arial" panose="020B0604020202020204" pitchFamily="34" charset="0"/>
                <a:cs typeface="Arial" panose="020B0604020202020204" pitchFamily="34" charset="0"/>
              </a:rPr>
              <a:t> können zum Zweck der Aus- und Fortbildung unter der Bedingung heruntergeladen, verändert und genutzt werden, dass alle Quellenangaben erhalten bleiben, PIKAS als Urheber genannt (z. B. mit der Angabe der Kurz-URL) und das neu entstandene Material unter der oben genannten Lizenz weitergegeben wird.</a:t>
            </a:r>
          </a:p>
          <a:p>
            <a:pPr marL="285750" indent="-285750" algn="l">
              <a:lnSpc>
                <a:spcPct val="120000"/>
              </a:lnSpc>
              <a:spcBef>
                <a:spcPts val="600"/>
              </a:spcBef>
              <a:buFont typeface="Arial" panose="020B0604020202020204" pitchFamily="34" charset="0"/>
              <a:buChar char="•"/>
              <a:defRPr/>
            </a:pPr>
            <a:r>
              <a:rPr lang="de-DE" sz="1400" dirty="0">
                <a:latin typeface="Arial" panose="020B0604020202020204" pitchFamily="34" charset="0"/>
                <a:cs typeface="Arial" panose="020B0604020202020204" pitchFamily="34" charset="0"/>
              </a:rPr>
              <a:t>Von der Weitergabe ausgenommen sind Fotos, die erkennbar reale Personen zeigen.</a:t>
            </a:r>
          </a:p>
          <a:p>
            <a:pPr marL="285750" indent="-285750" algn="l">
              <a:lnSpc>
                <a:spcPct val="120000"/>
              </a:lnSpc>
              <a:spcBef>
                <a:spcPts val="600"/>
              </a:spcBef>
              <a:buFont typeface="Arial" panose="020B0604020202020204" pitchFamily="34" charset="0"/>
              <a:buChar char="•"/>
              <a:defRPr/>
            </a:pPr>
            <a:r>
              <a:rPr lang="de-DE" sz="1400" dirty="0">
                <a:latin typeface="Arial" panose="020B0604020202020204" pitchFamily="34" charset="0"/>
                <a:cs typeface="Arial" panose="020B0604020202020204" pitchFamily="34" charset="0"/>
              </a:rPr>
              <a:t>Bildnachweise und Zitatquellen finden sich auf den jeweiligen Folien bzw. in den Zusatzmaterialien.</a:t>
            </a:r>
          </a:p>
          <a:p>
            <a:pPr marL="285750" marR="0" indent="-285750" algn="l" defTabSz="4572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de-DE" sz="1400" dirty="0">
                <a:latin typeface="Arial" panose="020B0604020202020204" pitchFamily="34" charset="0"/>
                <a:cs typeface="Arial" panose="020B0604020202020204" pitchFamily="34" charset="0"/>
              </a:rPr>
              <a:t>Diese und weitere Hinweise und Informationen zu den Nutzungsbedingungen finden Sie unter </a:t>
            </a:r>
            <a:r>
              <a:rPr lang="de-DE" sz="1400" u="none" dirty="0">
                <a:solidFill>
                  <a:srgbClr val="327D87"/>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https://pikas.dzlm.de/node/1253</a:t>
            </a:r>
            <a:r>
              <a:rPr lang="de-DE" sz="1400" u="none" dirty="0">
                <a:solidFill>
                  <a:srgbClr val="327D87"/>
                </a:solidFill>
                <a:latin typeface="Arial" panose="020B0604020202020204" pitchFamily="34" charset="0"/>
                <a:cs typeface="Arial" panose="020B0604020202020204" pitchFamily="34" charset="0"/>
              </a:rPr>
              <a:t> </a:t>
            </a:r>
            <a:r>
              <a:rPr lang="de-DE" sz="1400" u="none" dirty="0">
                <a:solidFill>
                  <a:schemeClr val="tx1"/>
                </a:solidFill>
                <a:latin typeface="Arial" panose="020B0604020202020204" pitchFamily="34" charset="0"/>
                <a:cs typeface="Arial" panose="020B0604020202020204" pitchFamily="34" charset="0"/>
              </a:rPr>
              <a:t>sowie auf der nachfolgenden Folie.</a:t>
            </a:r>
            <a:endParaRPr lang="de-DE" sz="1800" u="none" dirty="0">
              <a:solidFill>
                <a:srgbClr val="327D87"/>
              </a:solidFill>
            </a:endParaRPr>
          </a:p>
          <a:p>
            <a:endParaRPr lang="de-DE" sz="1800" dirty="0"/>
          </a:p>
        </p:txBody>
      </p:sp>
      <p:sp>
        <p:nvSpPr>
          <p:cNvPr id="4" name="Textfeld 3">
            <a:extLst>
              <a:ext uri="{FF2B5EF4-FFF2-40B4-BE49-F238E27FC236}">
                <a16:creationId xmlns:a16="http://schemas.microsoft.com/office/drawing/2014/main" id="{96E1973D-FBBA-5903-6160-4DF1C1B4B4A5}"/>
              </a:ext>
            </a:extLst>
          </p:cNvPr>
          <p:cNvSpPr txBox="1"/>
          <p:nvPr userDrawn="1"/>
        </p:nvSpPr>
        <p:spPr>
          <a:xfrm>
            <a:off x="1004185" y="368599"/>
            <a:ext cx="7009509" cy="584775"/>
          </a:xfrm>
          <a:prstGeom prst="rect">
            <a:avLst/>
          </a:prstGeom>
          <a:noFill/>
        </p:spPr>
        <p:txBody>
          <a:bodyPr wrap="square" rtlCol="0">
            <a:spAutoFit/>
          </a:bodyPr>
          <a:lstStyle/>
          <a:p>
            <a:r>
              <a:rPr lang="de-DE" sz="3200" b="1" dirty="0">
                <a:latin typeface="Arial" panose="020B0604020202020204" pitchFamily="34" charset="0"/>
                <a:cs typeface="Arial" panose="020B0604020202020204" pitchFamily="34" charset="0"/>
              </a:rPr>
              <a:t> </a:t>
            </a:r>
            <a:r>
              <a:rPr lang="de-DE" sz="2200" b="0" dirty="0">
                <a:latin typeface="Arial" panose="020B0604020202020204" pitchFamily="34" charset="0"/>
                <a:cs typeface="Arial" panose="020B0604020202020204" pitchFamily="34" charset="0"/>
              </a:rPr>
              <a:t>NUTZUNGSBEDINGUNGEN</a:t>
            </a:r>
          </a:p>
        </p:txBody>
      </p:sp>
      <p:sp>
        <p:nvSpPr>
          <p:cNvPr id="5" name="Textfeld 4">
            <a:extLst>
              <a:ext uri="{FF2B5EF4-FFF2-40B4-BE49-F238E27FC236}">
                <a16:creationId xmlns:a16="http://schemas.microsoft.com/office/drawing/2014/main" id="{458558E4-8E6D-3E86-E891-5FBE78C4FE97}"/>
              </a:ext>
            </a:extLst>
          </p:cNvPr>
          <p:cNvSpPr txBox="1"/>
          <p:nvPr userDrawn="1"/>
        </p:nvSpPr>
        <p:spPr>
          <a:xfrm>
            <a:off x="1090800" y="1282667"/>
            <a:ext cx="6612715" cy="276999"/>
          </a:xfrm>
          <a:prstGeom prst="rect">
            <a:avLst/>
          </a:prstGeom>
          <a:noFill/>
        </p:spPr>
        <p:txBody>
          <a:bodyPr wrap="square" rtlCol="0">
            <a:noAutofit/>
          </a:bodyPr>
          <a:lstStyle/>
          <a:p>
            <a:r>
              <a:rPr lang="de-DE" sz="1200" dirty="0">
                <a:solidFill>
                  <a:srgbClr val="327D87"/>
                </a:solidFill>
                <a:latin typeface="Arial" panose="020B0604020202020204" pitchFamily="34" charset="0"/>
                <a:cs typeface="Arial" panose="020B0604020202020204" pitchFamily="34" charset="0"/>
              </a:rPr>
              <a:t>DIESE FOLIE GEHÖRT ZUM MATERIAL UND DARF NICHT ENTFERNT WERDEN.</a:t>
            </a:r>
          </a:p>
        </p:txBody>
      </p:sp>
    </p:spTree>
    <p:extLst>
      <p:ext uri="{BB962C8B-B14F-4D97-AF65-F5344CB8AC3E}">
        <p14:creationId xmlns:p14="http://schemas.microsoft.com/office/powerpoint/2010/main" val="2838048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nweise Nutzungsbedingungen">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1944EAE9-8EE3-C348-8D8B-F81700391880}"/>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Textfeld 17">
            <a:extLst>
              <a:ext uri="{FF2B5EF4-FFF2-40B4-BE49-F238E27FC236}">
                <a16:creationId xmlns:a16="http://schemas.microsoft.com/office/drawing/2014/main" id="{7F672074-9E4B-1C48-B570-C85AE643407F}"/>
              </a:ext>
            </a:extLst>
          </p:cNvPr>
          <p:cNvSpPr txBox="1"/>
          <p:nvPr userDrawn="1"/>
        </p:nvSpPr>
        <p:spPr>
          <a:xfrm>
            <a:off x="1089243" y="1627429"/>
            <a:ext cx="7223484" cy="4025225"/>
          </a:xfrm>
          <a:prstGeom prst="rect">
            <a:avLst/>
          </a:prstGeom>
          <a:noFill/>
        </p:spPr>
        <p:txBody>
          <a:bodyPr wrap="square" rtlCol="0">
            <a:noAutofit/>
          </a:bodyPr>
          <a:lstStyle/>
          <a:p>
            <a:pPr marL="0" indent="0" algn="l">
              <a:lnSpc>
                <a:spcPct val="120000"/>
              </a:lnSpc>
              <a:spcBef>
                <a:spcPts val="600"/>
              </a:spcBef>
              <a:buFont typeface="Arial" panose="020B0604020202020204" pitchFamily="34" charset="0"/>
              <a:buNone/>
              <a:defRPr/>
            </a:pPr>
            <a:r>
              <a:rPr lang="de-DE" sz="1400" dirty="0">
                <a:latin typeface="Arial" panose="020B0604020202020204" pitchFamily="34" charset="0"/>
                <a:cs typeface="Arial" panose="020B0604020202020204" pitchFamily="34" charset="0"/>
              </a:rPr>
              <a:t>Verwenden Sie</a:t>
            </a:r>
          </a:p>
          <a:p>
            <a:pPr marL="285750" indent="-285750">
              <a:lnSpc>
                <a:spcPct val="120000"/>
              </a:lnSpc>
              <a:spcBef>
                <a:spcPts val="600"/>
              </a:spcBef>
              <a:buFont typeface="Arial" panose="020B0604020202020204" pitchFamily="34" charset="0"/>
              <a:buChar char="•"/>
            </a:pPr>
            <a:r>
              <a:rPr lang="de-DE" sz="1400" dirty="0">
                <a:latin typeface="Arial" panose="020B0604020202020204" pitchFamily="34" charset="0"/>
                <a:cs typeface="Arial" panose="020B0604020202020204" pitchFamily="34" charset="0"/>
              </a:rPr>
              <a:t>… den </a:t>
            </a:r>
            <a:r>
              <a:rPr lang="de-DE" sz="1400" i="1" dirty="0">
                <a:latin typeface="Arial" panose="020B0604020202020204" pitchFamily="34" charset="0"/>
                <a:cs typeface="Arial" panose="020B0604020202020204" pitchFamily="34" charset="0"/>
              </a:rPr>
              <a:t>gesamten Foliensatz</a:t>
            </a:r>
            <a:r>
              <a:rPr lang="de-DE" sz="1400" dirty="0">
                <a:latin typeface="Arial" panose="020B0604020202020204" pitchFamily="34" charset="0"/>
                <a:cs typeface="Arial" panose="020B0604020202020204" pitchFamily="34" charset="0"/>
              </a:rPr>
              <a:t>, verweisen Sie entweder zu Beginn oder am Ende des Foliensatzes mit einer Folie auf die entsprechende PIKAS-Seite, von der der Foliensatz entnommen wurde („Quelle: https://pikas.dzlm.de/</a:t>
            </a:r>
            <a:r>
              <a:rPr lang="de-DE" sz="1400" dirty="0" err="1">
                <a:latin typeface="Arial" panose="020B0604020202020204" pitchFamily="34" charset="0"/>
                <a:cs typeface="Arial" panose="020B0604020202020204" pitchFamily="34" charset="0"/>
              </a:rPr>
              <a:t>node</a:t>
            </a:r>
            <a:r>
              <a:rPr lang="de-DE" sz="1400" dirty="0">
                <a:latin typeface="Arial" panose="020B0604020202020204" pitchFamily="34" charset="0"/>
                <a:cs typeface="Arial" panose="020B0604020202020204" pitchFamily="34" charset="0"/>
              </a:rPr>
              <a:t>/588“)</a:t>
            </a:r>
          </a:p>
          <a:p>
            <a:pPr marL="285750" indent="-285750">
              <a:lnSpc>
                <a:spcPct val="120000"/>
              </a:lnSpc>
              <a:spcBef>
                <a:spcPts val="600"/>
              </a:spcBef>
              <a:buFont typeface="Arial" panose="020B0604020202020204" pitchFamily="34" charset="0"/>
              <a:buChar char="•"/>
            </a:pPr>
            <a:r>
              <a:rPr lang="de-DE" sz="1400" dirty="0">
                <a:latin typeface="Arial" panose="020B0604020202020204" pitchFamily="34" charset="0"/>
                <a:cs typeface="Arial" panose="020B0604020202020204" pitchFamily="34" charset="0"/>
              </a:rPr>
              <a:t>… nur </a:t>
            </a:r>
            <a:r>
              <a:rPr lang="de-DE" sz="1400" i="1" dirty="0">
                <a:latin typeface="Arial" panose="020B0604020202020204" pitchFamily="34" charset="0"/>
                <a:cs typeface="Arial" panose="020B0604020202020204" pitchFamily="34" charset="0"/>
              </a:rPr>
              <a:t>Einzelfolien aus dem Foliensatz</a:t>
            </a:r>
            <a:r>
              <a:rPr lang="de-DE" sz="1400" dirty="0">
                <a:latin typeface="Arial" panose="020B0604020202020204" pitchFamily="34" charset="0"/>
                <a:cs typeface="Arial" panose="020B0604020202020204" pitchFamily="34" charset="0"/>
              </a:rPr>
              <a:t>, setzen Sie den Verweis auf jede der entnommenen Folien (z. B. unten an den Folienrand „Quelle: https://</a:t>
            </a:r>
            <a:r>
              <a:rPr lang="de-DE" sz="1400" dirty="0" err="1">
                <a:latin typeface="Arial" panose="020B0604020202020204" pitchFamily="34" charset="0"/>
                <a:cs typeface="Arial" panose="020B0604020202020204" pitchFamily="34" charset="0"/>
              </a:rPr>
              <a:t>pikas.dzlm.de</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node</a:t>
            </a:r>
            <a:r>
              <a:rPr lang="de-DE" sz="1400" dirty="0">
                <a:latin typeface="Arial" panose="020B0604020202020204" pitchFamily="34" charset="0"/>
                <a:cs typeface="Arial" panose="020B0604020202020204" pitchFamily="34" charset="0"/>
              </a:rPr>
              <a:t>/588“).</a:t>
            </a:r>
          </a:p>
          <a:p>
            <a:pPr marL="285750" indent="-285750">
              <a:lnSpc>
                <a:spcPct val="120000"/>
              </a:lnSpc>
              <a:spcBef>
                <a:spcPts val="600"/>
              </a:spcBef>
              <a:buFont typeface="Arial" panose="020B0604020202020204" pitchFamily="34" charset="0"/>
              <a:buChar char="•"/>
            </a:pPr>
            <a:r>
              <a:rPr lang="de-DE" sz="1400" dirty="0">
                <a:latin typeface="Arial" panose="020B0604020202020204" pitchFamily="34" charset="0"/>
                <a:cs typeface="Arial" panose="020B0604020202020204" pitchFamily="34" charset="0"/>
              </a:rPr>
              <a:t>… nur </a:t>
            </a:r>
            <a:r>
              <a:rPr lang="de-DE" sz="1400" i="1" dirty="0">
                <a:latin typeface="Arial" panose="020B0604020202020204" pitchFamily="34" charset="0"/>
                <a:cs typeface="Arial" panose="020B0604020202020204" pitchFamily="34" charset="0"/>
              </a:rPr>
              <a:t>Teile einer Folie</a:t>
            </a:r>
            <a:r>
              <a:rPr lang="de-DE" sz="1400" dirty="0">
                <a:latin typeface="Arial" panose="020B0604020202020204" pitchFamily="34" charset="0"/>
                <a:cs typeface="Arial" panose="020B0604020202020204" pitchFamily="34" charset="0"/>
              </a:rPr>
              <a:t>, setzen Sie den Verweis auf der neu erstellten Folie unter den entnommenen Teil der Originalfolie (z. B. unter ein Bild/ einen Absatz „Quelle: https://</a:t>
            </a:r>
            <a:r>
              <a:rPr lang="de-DE" sz="1400" dirty="0" err="1">
                <a:latin typeface="Arial" panose="020B0604020202020204" pitchFamily="34" charset="0"/>
                <a:cs typeface="Arial" panose="020B0604020202020204" pitchFamily="34" charset="0"/>
              </a:rPr>
              <a:t>pikas.dzlm.de</a:t>
            </a:r>
            <a:r>
              <a:rPr lang="de-DE" sz="1400" dirty="0">
                <a:latin typeface="Arial" panose="020B0604020202020204" pitchFamily="34" charset="0"/>
                <a:cs typeface="Arial" panose="020B0604020202020204" pitchFamily="34" charset="0"/>
              </a:rPr>
              <a:t>/</a:t>
            </a:r>
            <a:r>
              <a:rPr lang="de-DE" sz="1400" dirty="0" err="1">
                <a:latin typeface="Arial" panose="020B0604020202020204" pitchFamily="34" charset="0"/>
                <a:cs typeface="Arial" panose="020B0604020202020204" pitchFamily="34" charset="0"/>
              </a:rPr>
              <a:t>node</a:t>
            </a:r>
            <a:r>
              <a:rPr lang="de-DE" sz="1400" dirty="0">
                <a:latin typeface="Arial" panose="020B0604020202020204" pitchFamily="34" charset="0"/>
                <a:cs typeface="Arial" panose="020B0604020202020204" pitchFamily="34" charset="0"/>
              </a:rPr>
              <a:t>/588“).</a:t>
            </a:r>
          </a:p>
          <a:p>
            <a:endParaRPr lang="de-DE" sz="1800" dirty="0"/>
          </a:p>
        </p:txBody>
      </p:sp>
      <p:sp>
        <p:nvSpPr>
          <p:cNvPr id="28" name="Textfeld 27">
            <a:extLst>
              <a:ext uri="{FF2B5EF4-FFF2-40B4-BE49-F238E27FC236}">
                <a16:creationId xmlns:a16="http://schemas.microsoft.com/office/drawing/2014/main" id="{1F3A6B6E-B399-8046-B86A-70D6F53A12D0}"/>
              </a:ext>
            </a:extLst>
          </p:cNvPr>
          <p:cNvSpPr txBox="1"/>
          <p:nvPr userDrawn="1"/>
        </p:nvSpPr>
        <p:spPr>
          <a:xfrm>
            <a:off x="1107055" y="368599"/>
            <a:ext cx="7009509" cy="584775"/>
          </a:xfrm>
          <a:prstGeom prst="rect">
            <a:avLst/>
          </a:prstGeom>
          <a:noFill/>
        </p:spPr>
        <p:txBody>
          <a:bodyPr wrap="square" rtlCol="0">
            <a:spAutoFit/>
          </a:bodyPr>
          <a:lstStyle/>
          <a:p>
            <a:r>
              <a:rPr lang="de-DE" sz="2800" b="1" dirty="0">
                <a:latin typeface="Arial" panose="020B0604020202020204" pitchFamily="34" charset="0"/>
                <a:cs typeface="Arial" panose="020B0604020202020204" pitchFamily="34" charset="0"/>
              </a:rPr>
              <a:t>Hinweise</a:t>
            </a:r>
            <a:r>
              <a:rPr lang="de-DE" sz="3200" b="1" dirty="0">
                <a:latin typeface="Arial" panose="020B0604020202020204" pitchFamily="34" charset="0"/>
                <a:cs typeface="Arial" panose="020B0604020202020204" pitchFamily="34" charset="0"/>
              </a:rPr>
              <a:t> </a:t>
            </a:r>
            <a:r>
              <a:rPr lang="de-DE" sz="2200" b="0" dirty="0">
                <a:latin typeface="Arial" panose="020B0604020202020204" pitchFamily="34" charset="0"/>
                <a:cs typeface="Arial" panose="020B0604020202020204" pitchFamily="34" charset="0"/>
              </a:rPr>
              <a:t>NUTZUNGSBEDINGUNGEN</a:t>
            </a:r>
          </a:p>
        </p:txBody>
      </p:sp>
      <p:cxnSp>
        <p:nvCxnSpPr>
          <p:cNvPr id="21" name="Gerade Verbindung 20">
            <a:extLst>
              <a:ext uri="{FF2B5EF4-FFF2-40B4-BE49-F238E27FC236}">
                <a16:creationId xmlns:a16="http://schemas.microsoft.com/office/drawing/2014/main" id="{46734E2C-44DA-7D4E-B72E-C3AADC748CEE}"/>
              </a:ext>
            </a:extLst>
          </p:cNvPr>
          <p:cNvCxnSpPr>
            <a:cxnSpLocks/>
          </p:cNvCxnSpPr>
          <p:nvPr userDrawn="1"/>
        </p:nvCxnSpPr>
        <p:spPr>
          <a:xfrm>
            <a:off x="50006" y="5910970"/>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22" name="Grafik 21">
            <a:extLst>
              <a:ext uri="{FF2B5EF4-FFF2-40B4-BE49-F238E27FC236}">
                <a16:creationId xmlns:a16="http://schemas.microsoft.com/office/drawing/2014/main" id="{A9C379D9-54B5-AE4C-8C9E-0DC083DA538A}"/>
              </a:ext>
            </a:extLst>
          </p:cNvPr>
          <p:cNvPicPr>
            <a:picLocks/>
          </p:cNvPicPr>
          <p:nvPr userDrawn="1"/>
        </p:nvPicPr>
        <p:blipFill>
          <a:blip r:embed="rId2"/>
          <a:stretch>
            <a:fillRect/>
          </a:stretch>
        </p:blipFill>
        <p:spPr>
          <a:xfrm>
            <a:off x="7467899" y="6052711"/>
            <a:ext cx="1530435" cy="338587"/>
          </a:xfrm>
          <a:prstGeom prst="rect">
            <a:avLst/>
          </a:prstGeom>
        </p:spPr>
      </p:pic>
      <p:pic>
        <p:nvPicPr>
          <p:cNvPr id="23" name="Grafik 22">
            <a:extLst>
              <a:ext uri="{FF2B5EF4-FFF2-40B4-BE49-F238E27FC236}">
                <a16:creationId xmlns:a16="http://schemas.microsoft.com/office/drawing/2014/main" id="{238E52D1-0F6B-E44E-996D-0C5972C77625}"/>
              </a:ext>
            </a:extLst>
          </p:cNvPr>
          <p:cNvPicPr>
            <a:picLocks/>
          </p:cNvPicPr>
          <p:nvPr userDrawn="1"/>
        </p:nvPicPr>
        <p:blipFill>
          <a:blip r:embed="rId3"/>
          <a:stretch>
            <a:fillRect/>
          </a:stretch>
        </p:blipFill>
        <p:spPr>
          <a:xfrm>
            <a:off x="152602" y="6049009"/>
            <a:ext cx="1730654" cy="353896"/>
          </a:xfrm>
          <a:prstGeom prst="rect">
            <a:avLst/>
          </a:prstGeom>
        </p:spPr>
      </p:pic>
      <p:pic>
        <p:nvPicPr>
          <p:cNvPr id="24" name="Grafik 23">
            <a:extLst>
              <a:ext uri="{FF2B5EF4-FFF2-40B4-BE49-F238E27FC236}">
                <a16:creationId xmlns:a16="http://schemas.microsoft.com/office/drawing/2014/main" id="{9019B17A-AD5F-7544-AEC4-BDF9F95B89EF}"/>
              </a:ext>
            </a:extLst>
          </p:cNvPr>
          <p:cNvPicPr>
            <a:picLocks/>
          </p:cNvPicPr>
          <p:nvPr userDrawn="1"/>
        </p:nvPicPr>
        <p:blipFill>
          <a:blip r:embed="rId4"/>
          <a:stretch>
            <a:fillRect/>
          </a:stretch>
        </p:blipFill>
        <p:spPr>
          <a:xfrm>
            <a:off x="2077423" y="6067333"/>
            <a:ext cx="1398783" cy="278170"/>
          </a:xfrm>
          <a:prstGeom prst="rect">
            <a:avLst/>
          </a:prstGeom>
        </p:spPr>
      </p:pic>
      <p:pic>
        <p:nvPicPr>
          <p:cNvPr id="26" name="Grafik 25">
            <a:extLst>
              <a:ext uri="{FF2B5EF4-FFF2-40B4-BE49-F238E27FC236}">
                <a16:creationId xmlns:a16="http://schemas.microsoft.com/office/drawing/2014/main" id="{380E5D0A-C7EE-AD4D-AC45-B5BC8ADC17C4}"/>
              </a:ext>
            </a:extLst>
          </p:cNvPr>
          <p:cNvPicPr>
            <a:picLocks/>
          </p:cNvPicPr>
          <p:nvPr userDrawn="1"/>
        </p:nvPicPr>
        <p:blipFill>
          <a:blip r:embed="rId5"/>
          <a:stretch>
            <a:fillRect/>
          </a:stretch>
        </p:blipFill>
        <p:spPr>
          <a:xfrm>
            <a:off x="5940771" y="6049009"/>
            <a:ext cx="1332960" cy="353896"/>
          </a:xfrm>
          <a:prstGeom prst="rect">
            <a:avLst/>
          </a:prstGeom>
        </p:spPr>
      </p:pic>
      <p:pic>
        <p:nvPicPr>
          <p:cNvPr id="14" name="Grafik 13">
            <a:extLst>
              <a:ext uri="{FF2B5EF4-FFF2-40B4-BE49-F238E27FC236}">
                <a16:creationId xmlns:a16="http://schemas.microsoft.com/office/drawing/2014/main" id="{BB89EF21-CDF9-0073-CFDD-8ED1DD9E6C4B}"/>
              </a:ext>
            </a:extLst>
          </p:cNvPr>
          <p:cNvPicPr>
            <a:picLocks/>
          </p:cNvPicPr>
          <p:nvPr userDrawn="1"/>
        </p:nvPicPr>
        <p:blipFill>
          <a:blip r:embed="rId6"/>
          <a:stretch>
            <a:fillRect/>
          </a:stretch>
        </p:blipFill>
        <p:spPr>
          <a:xfrm>
            <a:off x="121429" y="260617"/>
            <a:ext cx="855317" cy="732691"/>
          </a:xfrm>
          <a:prstGeom prst="rect">
            <a:avLst/>
          </a:prstGeom>
        </p:spPr>
      </p:pic>
      <p:sp>
        <p:nvSpPr>
          <p:cNvPr id="13" name="Rechteck 12">
            <a:extLst>
              <a:ext uri="{FF2B5EF4-FFF2-40B4-BE49-F238E27FC236}">
                <a16:creationId xmlns:a16="http://schemas.microsoft.com/office/drawing/2014/main" id="{D72DC8A8-2466-6084-3516-7419FC0297B3}"/>
              </a:ext>
            </a:extLst>
          </p:cNvPr>
          <p:cNvSpPr/>
          <p:nvPr userDrawn="1"/>
        </p:nvSpPr>
        <p:spPr>
          <a:xfrm>
            <a:off x="5416952" y="39947"/>
            <a:ext cx="3744749" cy="246221"/>
          </a:xfrm>
          <a:prstGeom prst="rect">
            <a:avLst/>
          </a:prstGeom>
        </p:spPr>
        <p:txBody>
          <a:bodyPr wrap="square">
            <a:spAutoFit/>
          </a:bodyPr>
          <a:lstStyle/>
          <a:p>
            <a:pPr algn="ctr"/>
            <a:r>
              <a:rPr lang="de-DE" sz="1000" dirty="0">
                <a:solidFill>
                  <a:srgbClr val="327D87"/>
                </a:solidFill>
                <a:latin typeface="Arial" panose="020B0604020202020204" pitchFamily="34" charset="0"/>
                <a:cs typeface="Arial" panose="020B0604020202020204" pitchFamily="34" charset="0"/>
              </a:rPr>
              <a:t>NUR FÜR MODERATOR:INNEN SICHTBAR, GGF. PRÜFEN.</a:t>
            </a:r>
          </a:p>
        </p:txBody>
      </p:sp>
      <p:pic>
        <p:nvPicPr>
          <p:cNvPr id="3" name="Grafik 2">
            <a:extLst>
              <a:ext uri="{FF2B5EF4-FFF2-40B4-BE49-F238E27FC236}">
                <a16:creationId xmlns:a16="http://schemas.microsoft.com/office/drawing/2014/main" id="{0D7640CD-94E2-C2BA-2A1D-752691EEC9CB}"/>
              </a:ext>
            </a:extLst>
          </p:cNvPr>
          <p:cNvPicPr>
            <a:picLocks noChangeAspect="1"/>
          </p:cNvPicPr>
          <p:nvPr userDrawn="1"/>
        </p:nvPicPr>
        <p:blipFill>
          <a:blip r:embed="rId7"/>
          <a:stretch>
            <a:fillRect/>
          </a:stretch>
        </p:blipFill>
        <p:spPr>
          <a:xfrm>
            <a:off x="3591088" y="6100772"/>
            <a:ext cx="2207980" cy="242463"/>
          </a:xfrm>
          <a:prstGeom prst="rect">
            <a:avLst/>
          </a:prstGeom>
        </p:spPr>
      </p:pic>
      <p:sp>
        <p:nvSpPr>
          <p:cNvPr id="2" name="Textfeld 1">
            <a:extLst>
              <a:ext uri="{FF2B5EF4-FFF2-40B4-BE49-F238E27FC236}">
                <a16:creationId xmlns:a16="http://schemas.microsoft.com/office/drawing/2014/main" id="{37052136-00D4-9706-133D-01670904B126}"/>
              </a:ext>
            </a:extLst>
          </p:cNvPr>
          <p:cNvSpPr txBox="1"/>
          <p:nvPr userDrawn="1"/>
        </p:nvSpPr>
        <p:spPr>
          <a:xfrm>
            <a:off x="1090800" y="1282667"/>
            <a:ext cx="6612715" cy="276999"/>
          </a:xfrm>
          <a:prstGeom prst="rect">
            <a:avLst/>
          </a:prstGeom>
          <a:noFill/>
        </p:spPr>
        <p:txBody>
          <a:bodyPr wrap="square" rtlCol="0">
            <a:noAutofit/>
          </a:bodyPr>
          <a:lstStyle/>
          <a:p>
            <a:r>
              <a:rPr lang="de-DE" sz="1200" dirty="0">
                <a:solidFill>
                  <a:srgbClr val="327D87"/>
                </a:solidFill>
                <a:latin typeface="Arial" panose="020B0604020202020204" pitchFamily="34" charset="0"/>
                <a:cs typeface="Arial" panose="020B0604020202020204" pitchFamily="34" charset="0"/>
              </a:rPr>
              <a:t>DIESE FOLIE GEHÖRT ZUM MATERIAL UND DARF NICHT ENTFERNT WERDEN.</a:t>
            </a:r>
          </a:p>
        </p:txBody>
      </p:sp>
    </p:spTree>
    <p:extLst>
      <p:ext uri="{BB962C8B-B14F-4D97-AF65-F5344CB8AC3E}">
        <p14:creationId xmlns:p14="http://schemas.microsoft.com/office/powerpoint/2010/main" val="1888887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ntergrundinfos Fortbildner">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802D5E18-FCD9-8D44-89B8-E765E700D9E0}"/>
              </a:ext>
            </a:extLst>
          </p:cNvPr>
          <p:cNvSpPr/>
          <p:nvPr userDrawn="1"/>
        </p:nvSpPr>
        <p:spPr>
          <a:xfrm>
            <a:off x="1" y="1070264"/>
            <a:ext cx="9144000" cy="5787737"/>
          </a:xfrm>
          <a:prstGeom prst="rect">
            <a:avLst/>
          </a:prstGeom>
          <a:solidFill>
            <a:srgbClr val="327D87">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Titel 1">
            <a:extLst>
              <a:ext uri="{FF2B5EF4-FFF2-40B4-BE49-F238E27FC236}">
                <a16:creationId xmlns:a16="http://schemas.microsoft.com/office/drawing/2014/main" id="{EA65EC35-2A7B-9941-96C0-A671F58314DE}"/>
              </a:ext>
            </a:extLst>
          </p:cNvPr>
          <p:cNvSpPr>
            <a:spLocks noGrp="1"/>
          </p:cNvSpPr>
          <p:nvPr>
            <p:ph type="title" hasCustomPrompt="1"/>
          </p:nvPr>
        </p:nvSpPr>
        <p:spPr>
          <a:xfrm>
            <a:off x="1096424" y="382774"/>
            <a:ext cx="3143068"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Hintergrundinfos</a:t>
            </a:r>
          </a:p>
        </p:txBody>
      </p:sp>
      <p:pic>
        <p:nvPicPr>
          <p:cNvPr id="24" name="Grafik 23">
            <a:extLst>
              <a:ext uri="{FF2B5EF4-FFF2-40B4-BE49-F238E27FC236}">
                <a16:creationId xmlns:a16="http://schemas.microsoft.com/office/drawing/2014/main" id="{0CB86085-8795-2447-9524-949F65AC5762}"/>
              </a:ext>
            </a:extLst>
          </p:cNvPr>
          <p:cNvPicPr>
            <a:picLocks/>
          </p:cNvPicPr>
          <p:nvPr userDrawn="1"/>
        </p:nvPicPr>
        <p:blipFill>
          <a:blip r:embed="rId2"/>
          <a:stretch>
            <a:fillRect/>
          </a:stretch>
        </p:blipFill>
        <p:spPr>
          <a:xfrm>
            <a:off x="121429" y="260617"/>
            <a:ext cx="855317" cy="732691"/>
          </a:xfrm>
          <a:prstGeom prst="rect">
            <a:avLst/>
          </a:prstGeom>
        </p:spPr>
      </p:pic>
      <p:sp>
        <p:nvSpPr>
          <p:cNvPr id="15" name="Rechteck 14">
            <a:extLst>
              <a:ext uri="{FF2B5EF4-FFF2-40B4-BE49-F238E27FC236}">
                <a16:creationId xmlns:a16="http://schemas.microsoft.com/office/drawing/2014/main" id="{7A2DE4E8-0779-3840-9FA1-229CAB4C9154}"/>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7" name="Datumsplatzhalter 18">
            <a:extLst>
              <a:ext uri="{FF2B5EF4-FFF2-40B4-BE49-F238E27FC236}">
                <a16:creationId xmlns:a16="http://schemas.microsoft.com/office/drawing/2014/main" id="{82736F46-DE94-0B4E-B336-F31913CCEC3E}"/>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9" name="Foliennummernplatzhalter 20">
            <a:extLst>
              <a:ext uri="{FF2B5EF4-FFF2-40B4-BE49-F238E27FC236}">
                <a16:creationId xmlns:a16="http://schemas.microsoft.com/office/drawing/2014/main" id="{CBDB55BB-A363-FF4D-8931-80FD84C61E0F}"/>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0" name="Datumsplatzhalter 18">
            <a:extLst>
              <a:ext uri="{FF2B5EF4-FFF2-40B4-BE49-F238E27FC236}">
                <a16:creationId xmlns:a16="http://schemas.microsoft.com/office/drawing/2014/main" id="{1CE19599-D176-2646-99DE-B0BEF8975430}"/>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
        <p:nvSpPr>
          <p:cNvPr id="11" name="Textplatzhalter 23">
            <a:extLst>
              <a:ext uri="{FF2B5EF4-FFF2-40B4-BE49-F238E27FC236}">
                <a16:creationId xmlns:a16="http://schemas.microsoft.com/office/drawing/2014/main" id="{1C66619B-492C-DF40-8DAB-37EE96028D30}"/>
              </a:ext>
            </a:extLst>
          </p:cNvPr>
          <p:cNvSpPr>
            <a:spLocks noGrp="1"/>
          </p:cNvSpPr>
          <p:nvPr>
            <p:ph type="body" sz="quarter" idx="13" hasCustomPrompt="1"/>
          </p:nvPr>
        </p:nvSpPr>
        <p:spPr>
          <a:xfrm>
            <a:off x="1096266" y="1194030"/>
            <a:ext cx="7009509" cy="445628"/>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a:solidFill>
                  <a:srgbClr val="327D87"/>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de-DE" dirty="0"/>
              <a:t>ÜBERSCHRIFT</a:t>
            </a:r>
          </a:p>
          <a:p>
            <a:pPr lvl="0"/>
            <a:endParaRPr lang="de-DE" dirty="0"/>
          </a:p>
        </p:txBody>
      </p:sp>
      <p:sp>
        <p:nvSpPr>
          <p:cNvPr id="12" name="Inhaltsplatzhalter 2">
            <a:extLst>
              <a:ext uri="{FF2B5EF4-FFF2-40B4-BE49-F238E27FC236}">
                <a16:creationId xmlns:a16="http://schemas.microsoft.com/office/drawing/2014/main" id="{4573CCD4-B461-4B43-A126-0731339F8708}"/>
              </a:ext>
            </a:extLst>
          </p:cNvPr>
          <p:cNvSpPr>
            <a:spLocks noGrp="1"/>
          </p:cNvSpPr>
          <p:nvPr>
            <p:ph idx="1" hasCustomPrompt="1"/>
          </p:nvPr>
        </p:nvSpPr>
        <p:spPr>
          <a:xfrm>
            <a:off x="1096423" y="1639658"/>
            <a:ext cx="7009509" cy="4527819"/>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0">
                <a:solidFill>
                  <a:schemeClr val="tx1"/>
                </a:solidFill>
                <a:latin typeface="Arial" panose="020B0604020202020204" pitchFamily="34" charset="0"/>
                <a:cs typeface="Arial" panose="020B0604020202020204" pitchFamily="34" charset="0"/>
              </a:defRPr>
            </a:lvl1pPr>
            <a:lvl2pPr marL="45720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a:t>
            </a:r>
          </a:p>
          <a:p>
            <a:pPr lvl="0"/>
            <a:endParaRPr lang="de-DE" dirty="0"/>
          </a:p>
        </p:txBody>
      </p:sp>
      <p:sp>
        <p:nvSpPr>
          <p:cNvPr id="16" name="Titel 1">
            <a:extLst>
              <a:ext uri="{FF2B5EF4-FFF2-40B4-BE49-F238E27FC236}">
                <a16:creationId xmlns:a16="http://schemas.microsoft.com/office/drawing/2014/main" id="{FA00F6DA-0275-BC4D-85C8-FA2F93DB85C0}"/>
              </a:ext>
            </a:extLst>
          </p:cNvPr>
          <p:cNvSpPr txBox="1">
            <a:spLocks/>
          </p:cNvSpPr>
          <p:nvPr userDrawn="1"/>
        </p:nvSpPr>
        <p:spPr>
          <a:xfrm>
            <a:off x="4166936" y="499651"/>
            <a:ext cx="3143068" cy="364318"/>
          </a:xfrm>
          <a:prstGeom prst="rect">
            <a:avLst/>
          </a:prstGeom>
        </p:spPr>
        <p:txBody>
          <a:bodyPr>
            <a:normAutofit fontScale="62500" lnSpcReduction="20000"/>
          </a:bodyPr>
          <a:lstStyle>
            <a:lvl1pPr marL="9525" indent="0" algn="l" defTabSz="914400" rtl="0" eaLnBrk="1" latinLnBrk="0" hangingPunct="1">
              <a:lnSpc>
                <a:spcPct val="90000"/>
              </a:lnSpc>
              <a:spcBef>
                <a:spcPct val="0"/>
              </a:spcBef>
              <a:buNone/>
              <a:tabLst/>
              <a:defRPr sz="2800" b="1" kern="1200">
                <a:solidFill>
                  <a:schemeClr val="tx1"/>
                </a:solidFill>
                <a:latin typeface="Arial" panose="020B0604020202020204" pitchFamily="34" charset="0"/>
                <a:ea typeface="+mj-ea"/>
                <a:cs typeface="Arial" panose="020B0604020202020204" pitchFamily="34" charset="0"/>
              </a:defRPr>
            </a:lvl1pPr>
          </a:lstStyle>
          <a:p>
            <a:r>
              <a:rPr lang="de-DE" b="0" dirty="0"/>
              <a:t>FÜR MODERATOR:INNEN</a:t>
            </a:r>
            <a:endParaRPr lang="de-DE" dirty="0"/>
          </a:p>
        </p:txBody>
      </p:sp>
      <p:sp>
        <p:nvSpPr>
          <p:cNvPr id="2" name="Rechteck 1">
            <a:extLst>
              <a:ext uri="{FF2B5EF4-FFF2-40B4-BE49-F238E27FC236}">
                <a16:creationId xmlns:a16="http://schemas.microsoft.com/office/drawing/2014/main" id="{8A17164D-6F26-D735-0E5B-E2C92EB9B423}"/>
              </a:ext>
            </a:extLst>
          </p:cNvPr>
          <p:cNvSpPr/>
          <p:nvPr userDrawn="1"/>
        </p:nvSpPr>
        <p:spPr>
          <a:xfrm>
            <a:off x="5416952" y="39947"/>
            <a:ext cx="3744749" cy="246221"/>
          </a:xfrm>
          <a:prstGeom prst="rect">
            <a:avLst/>
          </a:prstGeom>
        </p:spPr>
        <p:txBody>
          <a:bodyPr wrap="square">
            <a:spAutoFit/>
          </a:bodyPr>
          <a:lstStyle/>
          <a:p>
            <a:pPr algn="ctr"/>
            <a:r>
              <a:rPr lang="de-DE" sz="1000" dirty="0">
                <a:solidFill>
                  <a:srgbClr val="327D87"/>
                </a:solidFill>
                <a:latin typeface="Arial" panose="020B0604020202020204" pitchFamily="34" charset="0"/>
                <a:cs typeface="Arial" panose="020B0604020202020204" pitchFamily="34" charset="0"/>
              </a:rPr>
              <a:t>NUR FÜR MODERATOR:INNEN SICHTBAR, GGF. PRÜFEN.</a:t>
            </a:r>
          </a:p>
        </p:txBody>
      </p:sp>
    </p:spTree>
    <p:extLst>
      <p:ext uri="{BB962C8B-B14F-4D97-AF65-F5344CB8AC3E}">
        <p14:creationId xmlns:p14="http://schemas.microsoft.com/office/powerpoint/2010/main" val="301817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0902958C-7F4E-8C4E-AD14-DC497A227BFF}"/>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Titel 1">
            <a:extLst>
              <a:ext uri="{FF2B5EF4-FFF2-40B4-BE49-F238E27FC236}">
                <a16:creationId xmlns:a16="http://schemas.microsoft.com/office/drawing/2014/main" id="{97C625BC-C586-AD41-BBFA-EBD9A0646D0B}"/>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sp>
        <p:nvSpPr>
          <p:cNvPr id="24" name="Textplatzhalter 23">
            <a:extLst>
              <a:ext uri="{FF2B5EF4-FFF2-40B4-BE49-F238E27FC236}">
                <a16:creationId xmlns:a16="http://schemas.microsoft.com/office/drawing/2014/main" id="{D65D3D9F-F8C7-8242-8FCC-BF2CDF6777BA}"/>
              </a:ext>
            </a:extLst>
          </p:cNvPr>
          <p:cNvSpPr>
            <a:spLocks noGrp="1"/>
          </p:cNvSpPr>
          <p:nvPr>
            <p:ph type="body" sz="quarter" idx="13" hasCustomPrompt="1"/>
          </p:nvPr>
        </p:nvSpPr>
        <p:spPr>
          <a:xfrm>
            <a:off x="1096266" y="1194030"/>
            <a:ext cx="7009509" cy="445628"/>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a:solidFill>
                  <a:srgbClr val="327D87"/>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de-DE" dirty="0"/>
              <a:t>ÜBERSCHRIFT</a:t>
            </a:r>
          </a:p>
          <a:p>
            <a:pPr lvl="0"/>
            <a:endParaRPr lang="de-DE" dirty="0"/>
          </a:p>
        </p:txBody>
      </p:sp>
      <p:sp>
        <p:nvSpPr>
          <p:cNvPr id="25" name="Inhaltsplatzhalter 2">
            <a:extLst>
              <a:ext uri="{FF2B5EF4-FFF2-40B4-BE49-F238E27FC236}">
                <a16:creationId xmlns:a16="http://schemas.microsoft.com/office/drawing/2014/main" id="{35DF33B1-1A9A-C34E-AE50-1D81E5E8CCAD}"/>
              </a:ext>
            </a:extLst>
          </p:cNvPr>
          <p:cNvSpPr>
            <a:spLocks noGrp="1"/>
          </p:cNvSpPr>
          <p:nvPr>
            <p:ph idx="1" hasCustomPrompt="1"/>
          </p:nvPr>
        </p:nvSpPr>
        <p:spPr>
          <a:xfrm>
            <a:off x="1096423" y="1748860"/>
            <a:ext cx="7009509" cy="4418617"/>
          </a:xfrm>
          <a:prstGeom prst="rect">
            <a:avLst/>
          </a:prstGeom>
        </p:spPr>
        <p:txBody>
          <a:bodyPr anchor="t">
            <a:noAutofit/>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800" b="0">
                <a:solidFill>
                  <a:schemeClr val="tx1"/>
                </a:solidFill>
                <a:latin typeface="Arial" panose="020B0604020202020204" pitchFamily="34" charset="0"/>
                <a:cs typeface="Arial" panose="020B0604020202020204" pitchFamily="34" charset="0"/>
              </a:defRPr>
            </a:lvl1pPr>
            <a:lvl2pPr marL="45720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a:t>
            </a:r>
          </a:p>
          <a:p>
            <a:pPr lvl="0"/>
            <a:endParaRPr lang="de-DE" dirty="0"/>
          </a:p>
        </p:txBody>
      </p:sp>
      <p:pic>
        <p:nvPicPr>
          <p:cNvPr id="26" name="Grafik 25">
            <a:extLst>
              <a:ext uri="{FF2B5EF4-FFF2-40B4-BE49-F238E27FC236}">
                <a16:creationId xmlns:a16="http://schemas.microsoft.com/office/drawing/2014/main" id="{728CD939-D6A7-344C-8FC9-AF751BFD23C8}"/>
              </a:ext>
            </a:extLst>
          </p:cNvPr>
          <p:cNvPicPr>
            <a:picLocks/>
          </p:cNvPicPr>
          <p:nvPr userDrawn="1"/>
        </p:nvPicPr>
        <p:blipFill>
          <a:blip r:embed="rId2"/>
          <a:stretch>
            <a:fillRect/>
          </a:stretch>
        </p:blipFill>
        <p:spPr>
          <a:xfrm>
            <a:off x="121429" y="260617"/>
            <a:ext cx="855317" cy="732691"/>
          </a:xfrm>
          <a:prstGeom prst="rect">
            <a:avLst/>
          </a:prstGeom>
        </p:spPr>
      </p:pic>
      <p:sp>
        <p:nvSpPr>
          <p:cNvPr id="12" name="Rechteck 11">
            <a:extLst>
              <a:ext uri="{FF2B5EF4-FFF2-40B4-BE49-F238E27FC236}">
                <a16:creationId xmlns:a16="http://schemas.microsoft.com/office/drawing/2014/main" id="{C264C8AF-6701-6743-93D4-A3A8DC27A127}"/>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0DB42B74-E911-0D43-80A1-ABB98D69FEF6}"/>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9B10DAAC-E653-4D42-A4A1-73716BF3D34F}"/>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8" name="Foliennummernplatzhalter 20">
            <a:extLst>
              <a:ext uri="{FF2B5EF4-FFF2-40B4-BE49-F238E27FC236}">
                <a16:creationId xmlns:a16="http://schemas.microsoft.com/office/drawing/2014/main" id="{7BE7A799-73F7-594A-B406-3534E8C178F8}"/>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19" name="Datumsplatzhalter 18">
            <a:extLst>
              <a:ext uri="{FF2B5EF4-FFF2-40B4-BE49-F238E27FC236}">
                <a16:creationId xmlns:a16="http://schemas.microsoft.com/office/drawing/2014/main" id="{3313E98B-D0AF-BB4F-83E2-3D7E6DA5FEC2}"/>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1695853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cxnSp>
        <p:nvCxnSpPr>
          <p:cNvPr id="7" name="Gerade Verbindung 6">
            <a:extLst>
              <a:ext uri="{FF2B5EF4-FFF2-40B4-BE49-F238E27FC236}">
                <a16:creationId xmlns:a16="http://schemas.microsoft.com/office/drawing/2014/main" id="{0902958C-7F4E-8C4E-AD14-DC497A227BFF}"/>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3" name="Titel 1">
            <a:extLst>
              <a:ext uri="{FF2B5EF4-FFF2-40B4-BE49-F238E27FC236}">
                <a16:creationId xmlns:a16="http://schemas.microsoft.com/office/drawing/2014/main" id="{97C625BC-C586-AD41-BBFA-EBD9A0646D0B}"/>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sp>
        <p:nvSpPr>
          <p:cNvPr id="24" name="Textplatzhalter 23">
            <a:extLst>
              <a:ext uri="{FF2B5EF4-FFF2-40B4-BE49-F238E27FC236}">
                <a16:creationId xmlns:a16="http://schemas.microsoft.com/office/drawing/2014/main" id="{D65D3D9F-F8C7-8242-8FCC-BF2CDF6777BA}"/>
              </a:ext>
            </a:extLst>
          </p:cNvPr>
          <p:cNvSpPr>
            <a:spLocks noGrp="1"/>
          </p:cNvSpPr>
          <p:nvPr>
            <p:ph type="body" sz="quarter" idx="13" hasCustomPrompt="1"/>
          </p:nvPr>
        </p:nvSpPr>
        <p:spPr>
          <a:xfrm>
            <a:off x="1096266" y="1194030"/>
            <a:ext cx="7009509" cy="445628"/>
          </a:xfrm>
          <a:prstGeom prst="rect">
            <a:avLst/>
          </a:prstGeom>
        </p:spPr>
        <p:txBody>
          <a:bodyPr/>
          <a:lstStyle>
            <a:lvl1pPr marL="0" marR="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sz="1600">
                <a:solidFill>
                  <a:srgbClr val="327D87"/>
                </a:solidFill>
                <a:latin typeface="Arial" panose="020B0604020202020204" pitchFamily="34" charset="0"/>
                <a:cs typeface="Arial" panose="020B0604020202020204" pitchFamily="34" charset="0"/>
              </a:defRPr>
            </a:lvl1pPr>
            <a:lvl2pPr marL="457200" indent="0">
              <a:buNone/>
              <a:defRPr/>
            </a:lvl2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lang="de-DE" dirty="0"/>
              <a:t>ÜBERSCHRIFT AUFZÄHLUNG</a:t>
            </a:r>
          </a:p>
          <a:p>
            <a:pPr lvl="0"/>
            <a:endParaRPr lang="de-DE" dirty="0"/>
          </a:p>
        </p:txBody>
      </p:sp>
      <p:sp>
        <p:nvSpPr>
          <p:cNvPr id="25" name="Inhaltsplatzhalter 2">
            <a:extLst>
              <a:ext uri="{FF2B5EF4-FFF2-40B4-BE49-F238E27FC236}">
                <a16:creationId xmlns:a16="http://schemas.microsoft.com/office/drawing/2014/main" id="{35DF33B1-1A9A-C34E-AE50-1D81E5E8CCAD}"/>
              </a:ext>
            </a:extLst>
          </p:cNvPr>
          <p:cNvSpPr>
            <a:spLocks noGrp="1"/>
          </p:cNvSpPr>
          <p:nvPr>
            <p:ph idx="1" hasCustomPrompt="1"/>
          </p:nvPr>
        </p:nvSpPr>
        <p:spPr>
          <a:xfrm>
            <a:off x="1096423" y="1748860"/>
            <a:ext cx="7009509" cy="4418617"/>
          </a:xfrm>
          <a:prstGeom prst="rect">
            <a:avLst/>
          </a:prstGeom>
        </p:spPr>
        <p:txBody>
          <a:bodyPr anchor="t">
            <a:noAutofit/>
          </a:bodyPr>
          <a:lstStyle>
            <a:lvl1pPr marL="285750" marR="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sz="1800" b="0">
                <a:solidFill>
                  <a:schemeClr val="tx1"/>
                </a:solidFill>
                <a:latin typeface="Arial" panose="020B0604020202020204" pitchFamily="34" charset="0"/>
                <a:cs typeface="Arial" panose="020B0604020202020204" pitchFamily="34" charset="0"/>
              </a:defRPr>
            </a:lvl1pPr>
            <a:lvl2pPr marL="457200" marR="0" indent="0" algn="l" defTabSz="914400" rtl="0" eaLnBrk="1" fontAlgn="auto" latinLnBrk="0" hangingPunct="1">
              <a:lnSpc>
                <a:spcPct val="150000"/>
              </a:lnSpc>
              <a:spcBef>
                <a:spcPts val="500"/>
              </a:spcBef>
              <a:spcAft>
                <a:spcPts val="0"/>
              </a:spcAft>
              <a:buClrTx/>
              <a:buSzTx/>
              <a:buFont typeface="Arial" panose="020B0604020202020204" pitchFamily="34" charset="0"/>
              <a:buNone/>
              <a:tabLst/>
              <a:defRPr sz="2000">
                <a:latin typeface="Arial" panose="020B0604020202020204" pitchFamily="34" charset="0"/>
                <a:cs typeface="Arial" panose="020B0604020202020204" pitchFamily="34" charset="0"/>
              </a:defRPr>
            </a:lvl2pPr>
            <a:lvl3pPr marL="914400" indent="0">
              <a:buNone/>
              <a:defRPr sz="1600">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err="1"/>
              <a:t>Lorem</a:t>
            </a:r>
            <a:r>
              <a:rPr lang="de-DE" dirty="0"/>
              <a:t> </a:t>
            </a:r>
            <a:r>
              <a:rPr lang="de-DE" dirty="0" err="1"/>
              <a:t>ipsum</a:t>
            </a:r>
            <a:r>
              <a:rPr lang="de-DE" dirty="0"/>
              <a:t> </a:t>
            </a:r>
            <a:r>
              <a:rPr lang="de-DE" dirty="0" err="1"/>
              <a:t>dolor</a:t>
            </a:r>
            <a:r>
              <a:rPr lang="de-DE" dirty="0"/>
              <a:t>…</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r>
              <a:rPr lang="de-DE" dirty="0" err="1"/>
              <a:t>Lorem</a:t>
            </a:r>
            <a:r>
              <a:rPr lang="de-DE" dirty="0"/>
              <a:t> </a:t>
            </a:r>
            <a:r>
              <a:rPr lang="de-DE" dirty="0" err="1"/>
              <a:t>ipsum</a:t>
            </a:r>
            <a:r>
              <a:rPr lang="de-DE" dirty="0"/>
              <a:t> </a:t>
            </a:r>
            <a:r>
              <a:rPr lang="de-DE" dirty="0" err="1"/>
              <a:t>dolor</a:t>
            </a:r>
            <a:r>
              <a:rPr lang="de-DE" dirty="0"/>
              <a:t>…</a:t>
            </a:r>
          </a:p>
          <a:p>
            <a:pPr marL="285750" marR="0" lvl="0" indent="-285750" algn="l" defTabSz="914400" rtl="0" eaLnBrk="1" fontAlgn="auto" latinLnBrk="0" hangingPunct="1">
              <a:lnSpc>
                <a:spcPct val="150000"/>
              </a:lnSpc>
              <a:spcBef>
                <a:spcPts val="1000"/>
              </a:spcBef>
              <a:spcAft>
                <a:spcPts val="0"/>
              </a:spcAft>
              <a:buClrTx/>
              <a:buSzTx/>
              <a:buFont typeface="Arial" panose="020B0604020202020204" pitchFamily="34" charset="0"/>
              <a:buChar char="•"/>
              <a:tabLst/>
              <a:defRPr/>
            </a:pPr>
            <a:endParaRPr lang="de-DE" dirty="0"/>
          </a:p>
          <a:p>
            <a:pPr lvl="0"/>
            <a:endParaRPr lang="de-DE" dirty="0"/>
          </a:p>
          <a:p>
            <a:pPr lvl="0"/>
            <a:endParaRPr lang="de-DE" dirty="0"/>
          </a:p>
        </p:txBody>
      </p:sp>
      <p:pic>
        <p:nvPicPr>
          <p:cNvPr id="26" name="Grafik 25">
            <a:extLst>
              <a:ext uri="{FF2B5EF4-FFF2-40B4-BE49-F238E27FC236}">
                <a16:creationId xmlns:a16="http://schemas.microsoft.com/office/drawing/2014/main" id="{728CD939-D6A7-344C-8FC9-AF751BFD23C8}"/>
              </a:ext>
            </a:extLst>
          </p:cNvPr>
          <p:cNvPicPr>
            <a:picLocks/>
          </p:cNvPicPr>
          <p:nvPr userDrawn="1"/>
        </p:nvPicPr>
        <p:blipFill>
          <a:blip r:embed="rId2"/>
          <a:stretch>
            <a:fillRect/>
          </a:stretch>
        </p:blipFill>
        <p:spPr>
          <a:xfrm>
            <a:off x="121429" y="260617"/>
            <a:ext cx="855317" cy="732691"/>
          </a:xfrm>
          <a:prstGeom prst="rect">
            <a:avLst/>
          </a:prstGeom>
        </p:spPr>
      </p:pic>
      <p:sp>
        <p:nvSpPr>
          <p:cNvPr id="12" name="Rechteck 11">
            <a:extLst>
              <a:ext uri="{FF2B5EF4-FFF2-40B4-BE49-F238E27FC236}">
                <a16:creationId xmlns:a16="http://schemas.microsoft.com/office/drawing/2014/main" id="{C264C8AF-6701-6743-93D4-A3A8DC27A127}"/>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0DB42B74-E911-0D43-80A1-ABB98D69FEF6}"/>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9B10DAAC-E653-4D42-A4A1-73716BF3D34F}"/>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8" name="Foliennummernplatzhalter 20">
            <a:extLst>
              <a:ext uri="{FF2B5EF4-FFF2-40B4-BE49-F238E27FC236}">
                <a16:creationId xmlns:a16="http://schemas.microsoft.com/office/drawing/2014/main" id="{7BE7A799-73F7-594A-B406-3534E8C178F8}"/>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19" name="Datumsplatzhalter 18">
            <a:extLst>
              <a:ext uri="{FF2B5EF4-FFF2-40B4-BE49-F238E27FC236}">
                <a16:creationId xmlns:a16="http://schemas.microsoft.com/office/drawing/2014/main" id="{3313E98B-D0AF-BB4F-83E2-3D7E6DA5FEC2}"/>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3008819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Zitat">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CDF3FF3D-3C3E-6845-B596-2CE52DBF33F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cxnSp>
        <p:nvCxnSpPr>
          <p:cNvPr id="23" name="Gerade Verbindung 22">
            <a:extLst>
              <a:ext uri="{FF2B5EF4-FFF2-40B4-BE49-F238E27FC236}">
                <a16:creationId xmlns:a16="http://schemas.microsoft.com/office/drawing/2014/main" id="{1C3F2A41-24A1-F946-83CB-E4E36D9F11AD}"/>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
        <p:nvSpPr>
          <p:cNvPr id="18" name="Textplatzhalter 17">
            <a:extLst>
              <a:ext uri="{FF2B5EF4-FFF2-40B4-BE49-F238E27FC236}">
                <a16:creationId xmlns:a16="http://schemas.microsoft.com/office/drawing/2014/main" id="{FD7B20E5-BE4B-5C4F-98CD-9224BCAF01D0}"/>
              </a:ext>
            </a:extLst>
          </p:cNvPr>
          <p:cNvSpPr>
            <a:spLocks noGrp="1"/>
          </p:cNvSpPr>
          <p:nvPr>
            <p:ph type="body" sz="quarter" idx="13" hasCustomPrompt="1"/>
          </p:nvPr>
        </p:nvSpPr>
        <p:spPr>
          <a:xfrm>
            <a:off x="1763316" y="5380414"/>
            <a:ext cx="6438900" cy="452438"/>
          </a:xfrm>
          <a:prstGeom prst="rect">
            <a:avLst/>
          </a:prstGeom>
        </p:spPr>
        <p:txBody>
          <a:bodyPr>
            <a:normAutofit/>
          </a:bodyPr>
          <a:lstStyle>
            <a:lvl1pPr marL="0" indent="0" algn="r">
              <a:buNone/>
              <a:defRPr sz="1200" b="1">
                <a:latin typeface="Arial" panose="020B0604020202020204" pitchFamily="34" charset="0"/>
                <a:cs typeface="Arial" panose="020B0604020202020204" pitchFamily="34" charset="0"/>
              </a:defRPr>
            </a:lvl1pPr>
          </a:lstStyle>
          <a:p>
            <a:pPr lvl="0"/>
            <a:r>
              <a:rPr lang="de-DE" sz="1200" b="1" dirty="0"/>
              <a:t>(Quelle, Jahr)</a:t>
            </a:r>
            <a:endParaRPr lang="de-DE" dirty="0"/>
          </a:p>
        </p:txBody>
      </p:sp>
      <p:sp>
        <p:nvSpPr>
          <p:cNvPr id="40" name="Textplatzhalter 6">
            <a:extLst>
              <a:ext uri="{FF2B5EF4-FFF2-40B4-BE49-F238E27FC236}">
                <a16:creationId xmlns:a16="http://schemas.microsoft.com/office/drawing/2014/main" id="{DC2248B3-B904-124F-A177-D58551433DC7}"/>
              </a:ext>
            </a:extLst>
          </p:cNvPr>
          <p:cNvSpPr>
            <a:spLocks noGrp="1"/>
          </p:cNvSpPr>
          <p:nvPr>
            <p:ph type="body" sz="quarter" idx="14"/>
          </p:nvPr>
        </p:nvSpPr>
        <p:spPr>
          <a:xfrm>
            <a:off x="1763316" y="1660385"/>
            <a:ext cx="6438900" cy="3578878"/>
          </a:xfrm>
          <a:prstGeom prst="rect">
            <a:avLst/>
          </a:prstGeom>
        </p:spPr>
        <p:txBody>
          <a:bodyPr>
            <a:normAutofit/>
          </a:bodyPr>
          <a:lstStyle>
            <a:lvl1pPr marL="0" indent="0">
              <a:lnSpc>
                <a:spcPct val="150000"/>
              </a:lnSpc>
              <a:buNone/>
              <a:defRPr sz="2200">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de-DE" dirty="0"/>
              <a:t>Mastertextformat bearbeiten</a:t>
            </a:r>
          </a:p>
        </p:txBody>
      </p:sp>
      <p:pic>
        <p:nvPicPr>
          <p:cNvPr id="3" name="Grafik 2">
            <a:extLst>
              <a:ext uri="{FF2B5EF4-FFF2-40B4-BE49-F238E27FC236}">
                <a16:creationId xmlns:a16="http://schemas.microsoft.com/office/drawing/2014/main" id="{BD0B6586-760D-7147-9806-A0AC54008231}"/>
              </a:ext>
            </a:extLst>
          </p:cNvPr>
          <p:cNvPicPr>
            <a:picLocks noChangeAspect="1"/>
          </p:cNvPicPr>
          <p:nvPr userDrawn="1"/>
        </p:nvPicPr>
        <p:blipFill>
          <a:blip r:embed="rId2"/>
          <a:stretch>
            <a:fillRect/>
          </a:stretch>
        </p:blipFill>
        <p:spPr>
          <a:xfrm>
            <a:off x="164789" y="270945"/>
            <a:ext cx="860400" cy="728031"/>
          </a:xfrm>
          <a:prstGeom prst="rect">
            <a:avLst/>
          </a:prstGeom>
        </p:spPr>
      </p:pic>
      <p:pic>
        <p:nvPicPr>
          <p:cNvPr id="20" name="Grafik 19">
            <a:extLst>
              <a:ext uri="{FF2B5EF4-FFF2-40B4-BE49-F238E27FC236}">
                <a16:creationId xmlns:a16="http://schemas.microsoft.com/office/drawing/2014/main" id="{F4A50C45-4542-EF40-BCE2-4D62472D65B4}"/>
              </a:ext>
            </a:extLst>
          </p:cNvPr>
          <p:cNvPicPr>
            <a:picLocks/>
          </p:cNvPicPr>
          <p:nvPr userDrawn="1"/>
        </p:nvPicPr>
        <p:blipFill>
          <a:blip r:embed="rId3"/>
          <a:stretch>
            <a:fillRect/>
          </a:stretch>
        </p:blipFill>
        <p:spPr>
          <a:xfrm>
            <a:off x="1128322" y="1707437"/>
            <a:ext cx="475200" cy="475200"/>
          </a:xfrm>
          <a:prstGeom prst="rect">
            <a:avLst/>
          </a:prstGeom>
        </p:spPr>
      </p:pic>
      <p:sp>
        <p:nvSpPr>
          <p:cNvPr id="13" name="Rechteck 12">
            <a:extLst>
              <a:ext uri="{FF2B5EF4-FFF2-40B4-BE49-F238E27FC236}">
                <a16:creationId xmlns:a16="http://schemas.microsoft.com/office/drawing/2014/main" id="{EED7C407-117E-934E-B32C-F1EF624CC1EA}"/>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4" name="Rechteck 13">
            <a:extLst>
              <a:ext uri="{FF2B5EF4-FFF2-40B4-BE49-F238E27FC236}">
                <a16:creationId xmlns:a16="http://schemas.microsoft.com/office/drawing/2014/main" id="{4227AB4C-D0B3-EB42-8D21-1D29999B3E5C}"/>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5" name="Datumsplatzhalter 18">
            <a:extLst>
              <a:ext uri="{FF2B5EF4-FFF2-40B4-BE49-F238E27FC236}">
                <a16:creationId xmlns:a16="http://schemas.microsoft.com/office/drawing/2014/main" id="{75A6C415-8756-764F-A2D5-8D28589CBFA1}"/>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16" name="Foliennummernplatzhalter 20">
            <a:extLst>
              <a:ext uri="{FF2B5EF4-FFF2-40B4-BE49-F238E27FC236}">
                <a16:creationId xmlns:a16="http://schemas.microsoft.com/office/drawing/2014/main" id="{93D44D21-4325-684A-9931-169BFC85E6A9}"/>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17" name="Datumsplatzhalter 18">
            <a:extLst>
              <a:ext uri="{FF2B5EF4-FFF2-40B4-BE49-F238E27FC236}">
                <a16:creationId xmlns:a16="http://schemas.microsoft.com/office/drawing/2014/main" id="{B7D6D6ED-6B81-B448-98A1-03F46B538800}"/>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1868868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xionsfrage">
    <p:spTree>
      <p:nvGrpSpPr>
        <p:cNvPr id="1" name=""/>
        <p:cNvGrpSpPr/>
        <p:nvPr/>
      </p:nvGrpSpPr>
      <p:grpSpPr>
        <a:xfrm>
          <a:off x="0" y="0"/>
          <a:ext cx="0" cy="0"/>
          <a:chOff x="0" y="0"/>
          <a:chExt cx="0" cy="0"/>
        </a:xfrm>
      </p:grpSpPr>
      <p:sp>
        <p:nvSpPr>
          <p:cNvPr id="19" name="Titel 1">
            <a:extLst>
              <a:ext uri="{FF2B5EF4-FFF2-40B4-BE49-F238E27FC236}">
                <a16:creationId xmlns:a16="http://schemas.microsoft.com/office/drawing/2014/main" id="{CDF3FF3D-3C3E-6845-B596-2CE52DBF33F1}"/>
              </a:ext>
            </a:extLst>
          </p:cNvPr>
          <p:cNvSpPr>
            <a:spLocks noGrp="1"/>
          </p:cNvSpPr>
          <p:nvPr>
            <p:ph type="title"/>
          </p:nvPr>
        </p:nvSpPr>
        <p:spPr>
          <a:xfrm>
            <a:off x="1096423" y="382774"/>
            <a:ext cx="7009509" cy="603704"/>
          </a:xfrm>
          <a:prstGeom prst="rect">
            <a:avLst/>
          </a:prstGeom>
        </p:spPr>
        <p:txBody>
          <a:bodyPr>
            <a:normAutofit/>
          </a:bodyPr>
          <a:lstStyle>
            <a:lvl1pPr marL="9525" indent="0">
              <a:tabLst/>
              <a:defRPr sz="2800" b="1">
                <a:latin typeface="Arial" panose="020B0604020202020204" pitchFamily="34" charset="0"/>
                <a:cs typeface="Arial" panose="020B0604020202020204" pitchFamily="34" charset="0"/>
              </a:defRPr>
            </a:lvl1pPr>
          </a:lstStyle>
          <a:p>
            <a:r>
              <a:rPr lang="de-DE" dirty="0"/>
              <a:t>Mastertitelformat</a:t>
            </a:r>
          </a:p>
        </p:txBody>
      </p:sp>
      <p:cxnSp>
        <p:nvCxnSpPr>
          <p:cNvPr id="23" name="Gerade Verbindung 22">
            <a:extLst>
              <a:ext uri="{FF2B5EF4-FFF2-40B4-BE49-F238E27FC236}">
                <a16:creationId xmlns:a16="http://schemas.microsoft.com/office/drawing/2014/main" id="{1C3F2A41-24A1-F946-83CB-E4E36D9F11AD}"/>
              </a:ext>
            </a:extLst>
          </p:cNvPr>
          <p:cNvCxnSpPr>
            <a:cxnSpLocks/>
          </p:cNvCxnSpPr>
          <p:nvPr userDrawn="1"/>
        </p:nvCxnSpPr>
        <p:spPr>
          <a:xfrm>
            <a:off x="50006" y="1045056"/>
            <a:ext cx="9043988"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pic>
        <p:nvPicPr>
          <p:cNvPr id="4" name="Grafik 3">
            <a:extLst>
              <a:ext uri="{FF2B5EF4-FFF2-40B4-BE49-F238E27FC236}">
                <a16:creationId xmlns:a16="http://schemas.microsoft.com/office/drawing/2014/main" id="{3E0577BA-EC77-CD40-9582-CFB31801D475}"/>
              </a:ext>
            </a:extLst>
          </p:cNvPr>
          <p:cNvPicPr>
            <a:picLocks/>
          </p:cNvPicPr>
          <p:nvPr userDrawn="1"/>
        </p:nvPicPr>
        <p:blipFill>
          <a:blip r:embed="rId2"/>
          <a:stretch>
            <a:fillRect/>
          </a:stretch>
        </p:blipFill>
        <p:spPr>
          <a:xfrm>
            <a:off x="1128322" y="1707437"/>
            <a:ext cx="475200" cy="475200"/>
          </a:xfrm>
          <a:prstGeom prst="rect">
            <a:avLst/>
          </a:prstGeom>
        </p:spPr>
      </p:pic>
      <p:sp>
        <p:nvSpPr>
          <p:cNvPr id="14" name="Textfeld 13">
            <a:extLst>
              <a:ext uri="{FF2B5EF4-FFF2-40B4-BE49-F238E27FC236}">
                <a16:creationId xmlns:a16="http://schemas.microsoft.com/office/drawing/2014/main" id="{9BE05909-9D75-5D49-ABC8-AAD3560D0235}"/>
              </a:ext>
            </a:extLst>
          </p:cNvPr>
          <p:cNvSpPr txBox="1"/>
          <p:nvPr userDrawn="1"/>
        </p:nvSpPr>
        <p:spPr>
          <a:xfrm>
            <a:off x="1674078" y="1282667"/>
            <a:ext cx="5854198" cy="276999"/>
          </a:xfrm>
          <a:prstGeom prst="rect">
            <a:avLst/>
          </a:prstGeom>
          <a:noFill/>
        </p:spPr>
        <p:txBody>
          <a:bodyPr wrap="square" rtlCol="0">
            <a:noAutofit/>
          </a:bodyPr>
          <a:lstStyle/>
          <a:p>
            <a:r>
              <a:rPr lang="de-DE" sz="1600" spc="0" dirty="0">
                <a:solidFill>
                  <a:srgbClr val="327D87"/>
                </a:solidFill>
                <a:latin typeface="Arial" panose="020B0604020202020204" pitchFamily="34" charset="0"/>
                <a:cs typeface="Arial" panose="020B0604020202020204" pitchFamily="34" charset="0"/>
              </a:rPr>
              <a:t>REFLEXIONSFRAGE</a:t>
            </a:r>
          </a:p>
        </p:txBody>
      </p:sp>
      <p:cxnSp>
        <p:nvCxnSpPr>
          <p:cNvPr id="16" name="Gerade Verbindung 15">
            <a:extLst>
              <a:ext uri="{FF2B5EF4-FFF2-40B4-BE49-F238E27FC236}">
                <a16:creationId xmlns:a16="http://schemas.microsoft.com/office/drawing/2014/main" id="{57F5725D-7565-F544-85AE-13BEFA33FC3E}"/>
              </a:ext>
            </a:extLst>
          </p:cNvPr>
          <p:cNvCxnSpPr>
            <a:cxnSpLocks/>
          </p:cNvCxnSpPr>
          <p:nvPr userDrawn="1"/>
        </p:nvCxnSpPr>
        <p:spPr>
          <a:xfrm>
            <a:off x="941679" y="4056794"/>
            <a:ext cx="7573672" cy="0"/>
          </a:xfrm>
          <a:prstGeom prst="line">
            <a:avLst/>
          </a:prstGeom>
          <a:ln w="12700">
            <a:prstDash val="sysDot"/>
          </a:ln>
        </p:spPr>
        <p:style>
          <a:lnRef idx="1">
            <a:schemeClr val="dk1"/>
          </a:lnRef>
          <a:fillRef idx="0">
            <a:schemeClr val="dk1"/>
          </a:fillRef>
          <a:effectRef idx="0">
            <a:schemeClr val="dk1"/>
          </a:effectRef>
          <a:fontRef idx="minor">
            <a:schemeClr val="tx1"/>
          </a:fontRef>
        </p:style>
      </p:cxnSp>
      <p:sp>
        <p:nvSpPr>
          <p:cNvPr id="8" name="Textplatzhalter 7">
            <a:extLst>
              <a:ext uri="{FF2B5EF4-FFF2-40B4-BE49-F238E27FC236}">
                <a16:creationId xmlns:a16="http://schemas.microsoft.com/office/drawing/2014/main" id="{A05C3984-9A82-2148-AC0F-0D1434FD79BF}"/>
              </a:ext>
            </a:extLst>
          </p:cNvPr>
          <p:cNvSpPr>
            <a:spLocks noGrp="1"/>
          </p:cNvSpPr>
          <p:nvPr>
            <p:ph type="body" sz="quarter" idx="13"/>
          </p:nvPr>
        </p:nvSpPr>
        <p:spPr>
          <a:xfrm>
            <a:off x="1096423" y="4134423"/>
            <a:ext cx="7105899" cy="2033015"/>
          </a:xfrm>
          <a:prstGeom prst="rect">
            <a:avLst/>
          </a:prstGeom>
        </p:spPr>
        <p:txBody>
          <a:bodyPr>
            <a:normAutofit/>
          </a:bodyPr>
          <a:lstStyle>
            <a:lvl1pPr marL="0" indent="0">
              <a:buNone/>
              <a:defRPr sz="1800">
                <a:latin typeface="Arial" panose="020B0604020202020204" pitchFamily="34" charset="0"/>
                <a:cs typeface="Arial" panose="020B0604020202020204" pitchFamily="34" charset="0"/>
              </a:defRPr>
            </a:lvl1pPr>
            <a:lvl2pPr marL="457200" indent="0">
              <a:buNone/>
              <a:defRPr sz="1600">
                <a:latin typeface="Arial" panose="020B0604020202020204" pitchFamily="34" charset="0"/>
                <a:cs typeface="Arial" panose="020B0604020202020204" pitchFamily="34" charset="0"/>
              </a:defRPr>
            </a:lvl2pPr>
            <a:lvl3pPr marL="914400" indent="0">
              <a:buNone/>
              <a:defRPr/>
            </a:lvl3pPr>
          </a:lstStyle>
          <a:p>
            <a:pPr lvl="0"/>
            <a:r>
              <a:rPr lang="de-DE" dirty="0"/>
              <a:t>Mastertextformat bearbeiten</a:t>
            </a:r>
          </a:p>
          <a:p>
            <a:pPr lvl="1"/>
            <a:r>
              <a:rPr lang="de-DE" dirty="0"/>
              <a:t>Zweite Ebene</a:t>
            </a:r>
          </a:p>
        </p:txBody>
      </p:sp>
      <p:sp>
        <p:nvSpPr>
          <p:cNvPr id="7" name="Textplatzhalter 6">
            <a:extLst>
              <a:ext uri="{FF2B5EF4-FFF2-40B4-BE49-F238E27FC236}">
                <a16:creationId xmlns:a16="http://schemas.microsoft.com/office/drawing/2014/main" id="{461BB96C-27EF-4844-A059-1C669CCC038B}"/>
              </a:ext>
            </a:extLst>
          </p:cNvPr>
          <p:cNvSpPr>
            <a:spLocks noGrp="1"/>
          </p:cNvSpPr>
          <p:nvPr>
            <p:ph type="body" sz="quarter" idx="14"/>
          </p:nvPr>
        </p:nvSpPr>
        <p:spPr>
          <a:xfrm>
            <a:off x="1763316" y="1660386"/>
            <a:ext cx="6438900" cy="2225815"/>
          </a:xfrm>
          <a:prstGeom prst="rect">
            <a:avLst/>
          </a:prstGeom>
        </p:spPr>
        <p:txBody>
          <a:bodyPr>
            <a:normAutofit/>
          </a:bodyPr>
          <a:lstStyle>
            <a:lvl1pPr marL="0" indent="0">
              <a:lnSpc>
                <a:spcPct val="150000"/>
              </a:lnSpc>
              <a:buNone/>
              <a:defRPr sz="2200">
                <a:latin typeface="Arial" panose="020B0604020202020204" pitchFamily="34" charset="0"/>
                <a:cs typeface="Arial" panose="020B0604020202020204" pitchFamily="34" charset="0"/>
              </a:defRPr>
            </a:lvl1pPr>
            <a:lvl2pPr marL="457200" indent="0">
              <a:buNone/>
              <a:defRPr sz="2400"/>
            </a:lvl2pPr>
            <a:lvl3pPr marL="914400" indent="0">
              <a:buNone/>
              <a:defRPr sz="2400"/>
            </a:lvl3pPr>
            <a:lvl4pPr marL="1371600" indent="0">
              <a:buNone/>
              <a:defRPr sz="2400"/>
            </a:lvl4pPr>
            <a:lvl5pPr marL="1828800" indent="0">
              <a:buNone/>
              <a:defRPr sz="2400"/>
            </a:lvl5pPr>
          </a:lstStyle>
          <a:p>
            <a:pPr lvl="0"/>
            <a:r>
              <a:rPr lang="de-DE" dirty="0"/>
              <a:t>Mastertextformat bearbeiten</a:t>
            </a:r>
          </a:p>
        </p:txBody>
      </p:sp>
      <p:pic>
        <p:nvPicPr>
          <p:cNvPr id="5" name="Grafik 4">
            <a:extLst>
              <a:ext uri="{FF2B5EF4-FFF2-40B4-BE49-F238E27FC236}">
                <a16:creationId xmlns:a16="http://schemas.microsoft.com/office/drawing/2014/main" id="{9B7CDAB3-C822-3E47-8E61-492A3FFABA4C}"/>
              </a:ext>
            </a:extLst>
          </p:cNvPr>
          <p:cNvPicPr>
            <a:picLocks noChangeAspect="1"/>
          </p:cNvPicPr>
          <p:nvPr userDrawn="1"/>
        </p:nvPicPr>
        <p:blipFill>
          <a:blip r:embed="rId3"/>
          <a:stretch>
            <a:fillRect/>
          </a:stretch>
        </p:blipFill>
        <p:spPr>
          <a:xfrm>
            <a:off x="197731" y="301804"/>
            <a:ext cx="860400" cy="728031"/>
          </a:xfrm>
          <a:prstGeom prst="rect">
            <a:avLst/>
          </a:prstGeom>
        </p:spPr>
      </p:pic>
      <p:sp>
        <p:nvSpPr>
          <p:cNvPr id="15" name="Rechteck 14">
            <a:extLst>
              <a:ext uri="{FF2B5EF4-FFF2-40B4-BE49-F238E27FC236}">
                <a16:creationId xmlns:a16="http://schemas.microsoft.com/office/drawing/2014/main" id="{2FA72385-6EF2-DA42-B779-03AE26213B5D}"/>
              </a:ext>
            </a:extLst>
          </p:cNvPr>
          <p:cNvSpPr/>
          <p:nvPr userDrawn="1"/>
        </p:nvSpPr>
        <p:spPr>
          <a:xfrm>
            <a:off x="1" y="6268157"/>
            <a:ext cx="9144000" cy="589844"/>
          </a:xfrm>
          <a:prstGeom prst="rect">
            <a:avLst/>
          </a:prstGeom>
          <a:solidFill>
            <a:srgbClr val="D9D9D9">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a:p>
        </p:txBody>
      </p:sp>
      <p:sp>
        <p:nvSpPr>
          <p:cNvPr id="17" name="Rechteck 16">
            <a:extLst>
              <a:ext uri="{FF2B5EF4-FFF2-40B4-BE49-F238E27FC236}">
                <a16:creationId xmlns:a16="http://schemas.microsoft.com/office/drawing/2014/main" id="{8443D593-1EDB-894D-98B0-A39987FB600B}"/>
              </a:ext>
            </a:extLst>
          </p:cNvPr>
          <p:cNvSpPr/>
          <p:nvPr userDrawn="1"/>
        </p:nvSpPr>
        <p:spPr>
          <a:xfrm>
            <a:off x="394855" y="6351730"/>
            <a:ext cx="8354291" cy="365125"/>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800" dirty="0"/>
              <a:t> </a:t>
            </a:r>
          </a:p>
        </p:txBody>
      </p:sp>
      <p:sp>
        <p:nvSpPr>
          <p:cNvPr id="18" name="Datumsplatzhalter 18">
            <a:extLst>
              <a:ext uri="{FF2B5EF4-FFF2-40B4-BE49-F238E27FC236}">
                <a16:creationId xmlns:a16="http://schemas.microsoft.com/office/drawing/2014/main" id="{F6539B57-F5BD-7C47-BCAB-99833AEECE15}"/>
              </a:ext>
            </a:extLst>
          </p:cNvPr>
          <p:cNvSpPr>
            <a:spLocks noGrp="1"/>
          </p:cNvSpPr>
          <p:nvPr>
            <p:ph type="dt" sz="half" idx="10"/>
          </p:nvPr>
        </p:nvSpPr>
        <p:spPr>
          <a:xfrm>
            <a:off x="580260" y="6338729"/>
            <a:ext cx="2057400" cy="393256"/>
          </a:xfrm>
          <a:prstGeom prst="rect">
            <a:avLst/>
          </a:prstGeom>
        </p:spPr>
        <p:txBody>
          <a:bodyPr/>
          <a:lstStyle>
            <a:lvl1pPr>
              <a:defRPr sz="1200">
                <a:solidFill>
                  <a:schemeClr val="bg2">
                    <a:lumMod val="50000"/>
                  </a:schemeClr>
                </a:solidFill>
                <a:latin typeface="Arial" panose="020B0604020202020204" pitchFamily="34" charset="0"/>
                <a:cs typeface="Arial" panose="020B0604020202020204" pitchFamily="34" charset="0"/>
              </a:defRPr>
            </a:lvl1pPr>
          </a:lstStyle>
          <a:p>
            <a:pPr>
              <a:lnSpc>
                <a:spcPct val="150000"/>
              </a:lnSpc>
            </a:pPr>
            <a:endParaRPr lang="de-DE" dirty="0"/>
          </a:p>
        </p:txBody>
      </p:sp>
      <p:sp>
        <p:nvSpPr>
          <p:cNvPr id="22" name="Foliennummernplatzhalter 20">
            <a:extLst>
              <a:ext uri="{FF2B5EF4-FFF2-40B4-BE49-F238E27FC236}">
                <a16:creationId xmlns:a16="http://schemas.microsoft.com/office/drawing/2014/main" id="{67B9168A-CFC6-7A48-A23C-7B9E63E21321}"/>
              </a:ext>
            </a:extLst>
          </p:cNvPr>
          <p:cNvSpPr>
            <a:spLocks noGrp="1"/>
          </p:cNvSpPr>
          <p:nvPr>
            <p:ph type="sldNum" sz="quarter" idx="12"/>
          </p:nvPr>
        </p:nvSpPr>
        <p:spPr>
          <a:xfrm>
            <a:off x="6457950" y="6352795"/>
            <a:ext cx="2057400" cy="365125"/>
          </a:xfrm>
          <a:prstGeom prst="rect">
            <a:avLst/>
          </a:prstGeom>
        </p:spPr>
        <p:txBody>
          <a:bodyPr/>
          <a:lstStyle>
            <a:lvl1pPr algn="r">
              <a:lnSpc>
                <a:spcPct val="150000"/>
              </a:lnSpc>
              <a:defRPr sz="1200">
                <a:solidFill>
                  <a:schemeClr val="bg2">
                    <a:lumMod val="50000"/>
                  </a:schemeClr>
                </a:solidFill>
                <a:latin typeface="Arial" panose="020B0604020202020204" pitchFamily="34" charset="0"/>
                <a:cs typeface="Arial" panose="020B0604020202020204" pitchFamily="34" charset="0"/>
              </a:defRPr>
            </a:lvl1pPr>
          </a:lstStyle>
          <a:p>
            <a:fld id="{C3752B7C-18A9-864D-BBCB-54A9F41B5594}" type="slidenum">
              <a:rPr lang="de-DE" smtClean="0"/>
              <a:pPr/>
              <a:t>‹Nr.›</a:t>
            </a:fld>
            <a:endParaRPr lang="de-DE" dirty="0"/>
          </a:p>
        </p:txBody>
      </p:sp>
      <p:sp>
        <p:nvSpPr>
          <p:cNvPr id="24" name="Datumsplatzhalter 18">
            <a:extLst>
              <a:ext uri="{FF2B5EF4-FFF2-40B4-BE49-F238E27FC236}">
                <a16:creationId xmlns:a16="http://schemas.microsoft.com/office/drawing/2014/main" id="{0C0ED5A7-F1B0-084E-A28A-C2D39792ABEE}"/>
              </a:ext>
            </a:extLst>
          </p:cNvPr>
          <p:cNvSpPr txBox="1">
            <a:spLocks/>
          </p:cNvSpPr>
          <p:nvPr userDrawn="1"/>
        </p:nvSpPr>
        <p:spPr>
          <a:xfrm>
            <a:off x="3503518" y="6338729"/>
            <a:ext cx="2057400" cy="39325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ct val="150000"/>
              </a:lnSpc>
            </a:pPr>
            <a:r>
              <a:rPr lang="de-DE" dirty="0">
                <a:solidFill>
                  <a:schemeClr val="bg2">
                    <a:lumMod val="50000"/>
                  </a:schemeClr>
                </a:solidFill>
                <a:latin typeface="Arial" panose="020B0604020202020204" pitchFamily="34" charset="0"/>
                <a:cs typeface="Arial" panose="020B0604020202020204" pitchFamily="34" charset="0"/>
              </a:rPr>
              <a:t>© PIKAS (</a:t>
            </a:r>
            <a:r>
              <a:rPr lang="de-DE" dirty="0" err="1">
                <a:solidFill>
                  <a:schemeClr val="bg2">
                    <a:lumMod val="50000"/>
                  </a:schemeClr>
                </a:solidFill>
                <a:latin typeface="Arial" panose="020B0604020202020204" pitchFamily="34" charset="0"/>
                <a:cs typeface="Arial" panose="020B0604020202020204" pitchFamily="34" charset="0"/>
              </a:rPr>
              <a:t>pikas.dzlm.de</a:t>
            </a:r>
            <a:r>
              <a:rPr lang="de-DE" dirty="0">
                <a:solidFill>
                  <a:schemeClr val="bg2">
                    <a:lumMod val="50000"/>
                  </a:schemeClr>
                </a:solidFill>
                <a:latin typeface="Arial" panose="020B0604020202020204" pitchFamily="34" charset="0"/>
                <a:cs typeface="Arial" panose="020B0604020202020204" pitchFamily="34" charset="0"/>
              </a:rPr>
              <a:t>)  </a:t>
            </a:r>
            <a:endParaRPr lang="de-DE" dirty="0">
              <a:solidFill>
                <a:schemeClr val="bg2">
                  <a:lumMod val="50000"/>
                </a:schemeClr>
              </a:solidFill>
            </a:endParaRPr>
          </a:p>
        </p:txBody>
      </p:sp>
    </p:spTree>
    <p:extLst>
      <p:ext uri="{BB962C8B-B14F-4D97-AF65-F5344CB8AC3E}">
        <p14:creationId xmlns:p14="http://schemas.microsoft.com/office/powerpoint/2010/main" val="1270220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563261"/>
      </p:ext>
    </p:extLst>
  </p:cSld>
  <p:clrMap bg1="lt1" tx1="dk1" bg2="lt2" tx2="dk2" accent1="accent1" accent2="accent2" accent3="accent3" accent4="accent4" accent5="accent5" accent6="accent6" hlink="hlink" folHlink="folHlink"/>
  <p:sldLayoutIdLst>
    <p:sldLayoutId id="2147483682" r:id="rId1"/>
    <p:sldLayoutId id="2147483649" r:id="rId2"/>
    <p:sldLayoutId id="2147483706" r:id="rId3"/>
    <p:sldLayoutId id="2147483707" r:id="rId4"/>
    <p:sldLayoutId id="2147483689" r:id="rId5"/>
    <p:sldLayoutId id="2147483686" r:id="rId6"/>
    <p:sldLayoutId id="2147483688" r:id="rId7"/>
    <p:sldLayoutId id="2147483661" r:id="rId8"/>
    <p:sldLayoutId id="2147483669" r:id="rId9"/>
    <p:sldLayoutId id="2147483652" r:id="rId10"/>
    <p:sldLayoutId id="2147483668" r:id="rId11"/>
    <p:sldLayoutId id="2147483662" r:id="rId12"/>
    <p:sldLayoutId id="2147483693" r:id="rId13"/>
    <p:sldLayoutId id="2147483694" r:id="rId14"/>
    <p:sldLayoutId id="2147483696" r:id="rId15"/>
    <p:sldLayoutId id="2147483697" r:id="rId16"/>
    <p:sldLayoutId id="2147483698" r:id="rId17"/>
    <p:sldLayoutId id="2147483699" r:id="rId18"/>
    <p:sldLayoutId id="2147483700" r:id="rId19"/>
    <p:sldLayoutId id="2147483701" r:id="rId20"/>
    <p:sldLayoutId id="2147483702" r:id="rId21"/>
    <p:sldLayoutId id="2147483710" r:id="rId22"/>
    <p:sldLayoutId id="2147483711" r:id="rId23"/>
    <p:sldLayoutId id="2147483703" r:id="rId24"/>
    <p:sldLayoutId id="2147483704" r:id="rId25"/>
    <p:sldLayoutId id="2147483705" r:id="rId26"/>
    <p:sldLayoutId id="2147483708" r:id="rId27"/>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pikas-digi.dzlm.de/node/33" TargetMode="External"/><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2186DF51-666A-A24C-A54C-47F78BBA3B38}"/>
              </a:ext>
            </a:extLst>
          </p:cNvPr>
          <p:cNvSpPr>
            <a:spLocks noGrp="1"/>
          </p:cNvSpPr>
          <p:nvPr>
            <p:ph type="subTitle" idx="1"/>
          </p:nvPr>
        </p:nvSpPr>
        <p:spPr/>
        <p:txBody>
          <a:bodyPr>
            <a:normAutofit/>
          </a:bodyPr>
          <a:lstStyle/>
          <a:p>
            <a:r>
              <a:rPr lang="de-DE" dirty="0"/>
              <a:t>Mathematikunterricht mit dem Tablet</a:t>
            </a:r>
          </a:p>
        </p:txBody>
      </p:sp>
      <p:sp>
        <p:nvSpPr>
          <p:cNvPr id="3" name="Titel 2">
            <a:extLst>
              <a:ext uri="{FF2B5EF4-FFF2-40B4-BE49-F238E27FC236}">
                <a16:creationId xmlns:a16="http://schemas.microsoft.com/office/drawing/2014/main" id="{FC4C3345-AA9E-B549-8E81-AF6C6B177643}"/>
              </a:ext>
            </a:extLst>
          </p:cNvPr>
          <p:cNvSpPr>
            <a:spLocks noGrp="1"/>
          </p:cNvSpPr>
          <p:nvPr>
            <p:ph type="ctrTitle"/>
          </p:nvPr>
        </p:nvSpPr>
        <p:spPr/>
        <p:txBody>
          <a:bodyPr/>
          <a:lstStyle/>
          <a:p>
            <a:r>
              <a:rPr lang="de-DE" dirty="0"/>
              <a:t>LERNEN MIT DIGITALEN MEDIEN</a:t>
            </a:r>
          </a:p>
        </p:txBody>
      </p:sp>
      <p:sp>
        <p:nvSpPr>
          <p:cNvPr id="4" name="Textplatzhalter 3">
            <a:extLst>
              <a:ext uri="{FF2B5EF4-FFF2-40B4-BE49-F238E27FC236}">
                <a16:creationId xmlns:a16="http://schemas.microsoft.com/office/drawing/2014/main" id="{88A891FF-4D11-E048-BB3C-A4812753FC7A}"/>
              </a:ext>
            </a:extLst>
          </p:cNvPr>
          <p:cNvSpPr>
            <a:spLocks noGrp="1"/>
          </p:cNvSpPr>
          <p:nvPr>
            <p:ph type="body" idx="10"/>
          </p:nvPr>
        </p:nvSpPr>
        <p:spPr/>
        <p:txBody>
          <a:bodyPr/>
          <a:lstStyle/>
          <a:p>
            <a:endParaRPr lang="de-DE" dirty="0"/>
          </a:p>
        </p:txBody>
      </p:sp>
    </p:spTree>
    <p:extLst>
      <p:ext uri="{BB962C8B-B14F-4D97-AF65-F5344CB8AC3E}">
        <p14:creationId xmlns:p14="http://schemas.microsoft.com/office/powerpoint/2010/main" val="316200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94D5D3-22C9-1545-8464-B65640C8EF15}"/>
              </a:ext>
            </a:extLst>
          </p:cNvPr>
          <p:cNvSpPr>
            <a:spLocks noGrp="1"/>
          </p:cNvSpPr>
          <p:nvPr>
            <p:ph type="title"/>
          </p:nvPr>
        </p:nvSpPr>
        <p:spPr/>
        <p:txBody>
          <a:bodyPr anchor="ctr"/>
          <a:lstStyle/>
          <a:p>
            <a:r>
              <a:rPr lang="de-DE" dirty="0"/>
              <a:t>Gliederung</a:t>
            </a:r>
          </a:p>
        </p:txBody>
      </p:sp>
      <p:sp>
        <p:nvSpPr>
          <p:cNvPr id="5" name="Foliennummernplatzhalter 4">
            <a:extLst>
              <a:ext uri="{FF2B5EF4-FFF2-40B4-BE49-F238E27FC236}">
                <a16:creationId xmlns:a16="http://schemas.microsoft.com/office/drawing/2014/main" id="{F4D56939-6917-854D-B993-7A02A06476B1}"/>
              </a:ext>
            </a:extLst>
          </p:cNvPr>
          <p:cNvSpPr>
            <a:spLocks noGrp="1"/>
          </p:cNvSpPr>
          <p:nvPr>
            <p:ph type="sldNum" sz="quarter" idx="12"/>
          </p:nvPr>
        </p:nvSpPr>
        <p:spPr/>
        <p:txBody>
          <a:bodyPr/>
          <a:lstStyle/>
          <a:p>
            <a:fld id="{C3752B7C-18A9-864D-BBCB-54A9F41B5594}" type="slidenum">
              <a:rPr lang="de-DE" smtClean="0"/>
              <a:pPr/>
              <a:t>10</a:t>
            </a:fld>
            <a:endParaRPr lang="de-DE" dirty="0"/>
          </a:p>
        </p:txBody>
      </p:sp>
      <p:sp>
        <p:nvSpPr>
          <p:cNvPr id="8" name="Inhaltsplatzhalter 1">
            <a:extLst>
              <a:ext uri="{FF2B5EF4-FFF2-40B4-BE49-F238E27FC236}">
                <a16:creationId xmlns:a16="http://schemas.microsoft.com/office/drawing/2014/main" id="{31CC66B7-F6BA-5729-8337-3E22A66A8B00}"/>
              </a:ext>
            </a:extLst>
          </p:cNvPr>
          <p:cNvSpPr txBox="1">
            <a:spLocks/>
          </p:cNvSpPr>
          <p:nvPr/>
        </p:nvSpPr>
        <p:spPr>
          <a:xfrm>
            <a:off x="1248823" y="1299055"/>
            <a:ext cx="7173960" cy="5031449"/>
          </a:xfrm>
          <a:prstGeom prst="rect">
            <a:avLst/>
          </a:prstGeom>
        </p:spPr>
        <p:txBody>
          <a:bodyPr anchor="t">
            <a:noAutofit/>
          </a:bodyPr>
          <a:lstStyle>
            <a:lvl1pPr marL="457200" indent="-457200" algn="l" defTabSz="914400" rtl="0" eaLnBrk="1" latinLnBrk="0" hangingPunct="1">
              <a:lnSpc>
                <a:spcPct val="150000"/>
              </a:lnSpc>
              <a:spcBef>
                <a:spcPts val="1000"/>
              </a:spcBef>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5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b="1" dirty="0"/>
              <a:t>Guten Mathematikunterricht mit digitalen Medien gestalten</a:t>
            </a:r>
          </a:p>
          <a:p>
            <a:r>
              <a:rPr lang="de-DE" sz="2000" dirty="0"/>
              <a:t>Beziehungsreiches Üben durch digitale Medien stützen</a:t>
            </a:r>
          </a:p>
          <a:p>
            <a:r>
              <a:rPr lang="de-DE" sz="2000" dirty="0"/>
              <a:t>Verstehensprozesse durch die Potentiale digitaler Medien unterstützen</a:t>
            </a:r>
          </a:p>
          <a:p>
            <a:r>
              <a:rPr lang="de-DE" sz="2000" dirty="0"/>
              <a:t>Prozessbezogene Kompetenzen durch digitale Medien fördern</a:t>
            </a:r>
          </a:p>
          <a:p>
            <a:r>
              <a:rPr lang="de-DE" sz="2000" dirty="0"/>
              <a:t>Erprobungsauftrag</a:t>
            </a:r>
          </a:p>
        </p:txBody>
      </p:sp>
    </p:spTree>
    <p:extLst>
      <p:ext uri="{BB962C8B-B14F-4D97-AF65-F5344CB8AC3E}">
        <p14:creationId xmlns:p14="http://schemas.microsoft.com/office/powerpoint/2010/main" val="3672998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11</a:t>
            </a:fld>
            <a:endParaRPr lang="de-DE" dirty="0"/>
          </a:p>
        </p:txBody>
      </p:sp>
      <p:sp>
        <p:nvSpPr>
          <p:cNvPr id="5" name="Textplatzhalter 4"/>
          <p:cNvSpPr>
            <a:spLocks noGrp="1"/>
          </p:cNvSpPr>
          <p:nvPr>
            <p:ph type="body" sz="quarter" idx="13"/>
          </p:nvPr>
        </p:nvSpPr>
        <p:spPr/>
        <p:txBody>
          <a:bodyPr/>
          <a:lstStyle/>
          <a:p>
            <a:r>
              <a:rPr lang="de-DE" dirty="0">
                <a:solidFill>
                  <a:schemeClr val="tx1"/>
                </a:solidFill>
              </a:rPr>
              <a:t>HINWEISE ZU DEN FOLIEN 12-17</a:t>
            </a:r>
          </a:p>
        </p:txBody>
      </p:sp>
      <p:sp>
        <p:nvSpPr>
          <p:cNvPr id="6" name="Inhaltsplatzhalter 5"/>
          <p:cNvSpPr>
            <a:spLocks noGrp="1"/>
          </p:cNvSpPr>
          <p:nvPr>
            <p:ph idx="1"/>
          </p:nvPr>
        </p:nvSpPr>
        <p:spPr/>
        <p:txBody>
          <a:bodyPr/>
          <a:lstStyle/>
          <a:p>
            <a:pPr>
              <a:lnSpc>
                <a:spcPct val="114000"/>
              </a:lnSpc>
              <a:spcBef>
                <a:spcPts val="0"/>
              </a:spcBef>
            </a:pPr>
            <a:r>
              <a:rPr lang="de-DE" sz="1400" b="1" dirty="0"/>
              <a:t>Kernbotschaft (Folie 17):</a:t>
            </a:r>
          </a:p>
          <a:p>
            <a:pPr marL="171450" indent="-171450">
              <a:lnSpc>
                <a:spcPct val="114000"/>
              </a:lnSpc>
              <a:spcBef>
                <a:spcPts val="0"/>
              </a:spcBef>
              <a:buFont typeface="Arial" panose="020B0604020202020204" pitchFamily="34" charset="0"/>
              <a:buChar char="•"/>
            </a:pPr>
            <a:r>
              <a:rPr lang="de-DE" sz="1400" b="1" dirty="0">
                <a:effectLst/>
                <a:latin typeface="Arial" panose="020B0604020202020204" pitchFamily="34" charset="0"/>
                <a:cs typeface="Arial" panose="020B0604020202020204" pitchFamily="34" charset="0"/>
              </a:rPr>
              <a:t>Wenn das Lernziel im Zentrum der Überlegungen der Softwareauswahl steht, können digitale Medien Lernprozesse unterstützen.</a:t>
            </a:r>
          </a:p>
          <a:p>
            <a:pPr marL="171450" indent="-171450">
              <a:lnSpc>
                <a:spcPct val="114000"/>
              </a:lnSpc>
              <a:spcBef>
                <a:spcPts val="0"/>
              </a:spcBef>
              <a:buFont typeface="Arial" panose="020B0604020202020204" pitchFamily="34" charset="0"/>
              <a:buChar char="•"/>
            </a:pPr>
            <a:endParaRPr lang="de-DE" altLang="de-DE" sz="14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a:lnSpc>
                <a:spcPct val="114000"/>
              </a:lnSpc>
            </a:pPr>
            <a:r>
              <a:rPr lang="de-DE" altLang="de-DE" sz="1400" dirty="0">
                <a:ea typeface="ＭＳ Ｐゴシック" panose="020B0600070205080204" pitchFamily="34" charset="-128"/>
                <a:sym typeface="Wingdings" pitchFamily="2" charset="2"/>
              </a:rPr>
              <a:t>Folien 12-13: Die erste Leitidee wird vorgestellt und erläutert. Dabei wird neben der Bedeutung der unterrichtlichen Zielsetzung auch darauf eingegangen, dass auch eine neue App für die Lernenden immer auch einen neue</a:t>
            </a:r>
            <a:r>
              <a:rPr lang="de-DE" altLang="de-DE" sz="1400" strike="sngStrike" dirty="0">
                <a:ea typeface="ＭＳ Ｐゴシック" panose="020B0600070205080204" pitchFamily="34" charset="-128"/>
                <a:sym typeface="Wingdings" pitchFamily="2" charset="2"/>
              </a:rPr>
              <a:t>r</a:t>
            </a:r>
            <a:r>
              <a:rPr lang="de-DE" altLang="de-DE" sz="1400" dirty="0">
                <a:ea typeface="ＭＳ Ｐゴシック" panose="020B0600070205080204" pitchFamily="34" charset="-128"/>
                <a:sym typeface="Wingdings" pitchFamily="2" charset="2"/>
              </a:rPr>
              <a:t>n Lernstoff bedeutet. Das Zusammenspiel digitaler und physischer Medien ist oft eine gute Idee für einen guten Lernprozess.</a:t>
            </a:r>
            <a:endParaRPr lang="de-DE" altLang="de-DE" sz="1400" dirty="0">
              <a:latin typeface="Arial" panose="020B0604020202020204" pitchFamily="34" charset="0"/>
              <a:ea typeface="ＭＳ Ｐゴシック" panose="020B0600070205080204" pitchFamily="34" charset="-128"/>
              <a:cs typeface="Arial" panose="020B0604020202020204" pitchFamily="34" charset="0"/>
            </a:endParaRPr>
          </a:p>
          <a:p>
            <a:pPr>
              <a:lnSpc>
                <a:spcPct val="114000"/>
              </a:lnSpc>
            </a:pPr>
            <a:r>
              <a:rPr lang="de-DE" sz="1400" dirty="0">
                <a:ea typeface="ＭＳ Ｐゴシック" panose="020B0600070205080204" pitchFamily="34" charset="-128"/>
                <a:sym typeface="Wingdings" pitchFamily="2" charset="2"/>
              </a:rPr>
              <a:t>Folie 16: Aktivität (Hinweise s. Folie 14,15)</a:t>
            </a:r>
          </a:p>
          <a:p>
            <a:pPr>
              <a:lnSpc>
                <a:spcPct val="114000"/>
              </a:lnSpc>
            </a:pPr>
            <a:endParaRPr lang="de-DE" sz="1400" dirty="0"/>
          </a:p>
          <a:p>
            <a:pPr>
              <a:lnSpc>
                <a:spcPct val="114000"/>
              </a:lnSpc>
            </a:pPr>
            <a:endParaRPr lang="de-DE" altLang="de-DE" sz="1400" dirty="0">
              <a:latin typeface="Arial" panose="020B0604020202020204" pitchFamily="34" charset="0"/>
              <a:ea typeface="ＭＳ Ｐゴシック" panose="020B0600070205080204" pitchFamily="34" charset="-128"/>
              <a:cs typeface="Arial" panose="020B0604020202020204" pitchFamily="34" charset="0"/>
            </a:endParaRPr>
          </a:p>
          <a:p>
            <a:pPr>
              <a:lnSpc>
                <a:spcPct val="114000"/>
              </a:lnSpc>
            </a:pPr>
            <a:endParaRPr lang="de-DE" sz="1400" dirty="0"/>
          </a:p>
          <a:p>
            <a:pPr>
              <a:lnSpc>
                <a:spcPct val="114000"/>
              </a:lnSpc>
            </a:pPr>
            <a:endParaRPr lang="de-DE" sz="1400" dirty="0"/>
          </a:p>
          <a:p>
            <a:pPr>
              <a:lnSpc>
                <a:spcPct val="114000"/>
              </a:lnSpc>
            </a:pPr>
            <a:endParaRPr lang="de-DE" altLang="de-DE" sz="1400" dirty="0">
              <a:latin typeface="Arial" panose="020B0604020202020204" pitchFamily="34" charset="0"/>
              <a:ea typeface="ＭＳ Ｐゴシック" panose="020B0600070205080204" pitchFamily="34" charset="-128"/>
              <a:cs typeface="Arial" panose="020B0604020202020204" pitchFamily="34" charset="0"/>
            </a:endParaRPr>
          </a:p>
          <a:p>
            <a:pPr>
              <a:lnSpc>
                <a:spcPct val="114000"/>
              </a:lnSpc>
            </a:pPr>
            <a:endParaRPr lang="de-DE" sz="1400" dirty="0"/>
          </a:p>
          <a:p>
            <a:pPr>
              <a:lnSpc>
                <a:spcPct val="114000"/>
              </a:lnSpc>
            </a:pPr>
            <a:endParaRPr lang="de-DE" sz="1400" dirty="0"/>
          </a:p>
          <a:p>
            <a:pPr>
              <a:lnSpc>
                <a:spcPct val="114000"/>
              </a:lnSpc>
            </a:pPr>
            <a:endParaRPr lang="de-DE" sz="1400" dirty="0"/>
          </a:p>
        </p:txBody>
      </p:sp>
    </p:spTree>
    <p:extLst>
      <p:ext uri="{BB962C8B-B14F-4D97-AF65-F5344CB8AC3E}">
        <p14:creationId xmlns:p14="http://schemas.microsoft.com/office/powerpoint/2010/main" val="281307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3" y="382774"/>
            <a:ext cx="8047577" cy="603704"/>
          </a:xfrm>
        </p:spPr>
        <p:txBody>
          <a:bodyPr>
            <a:noAutofit/>
          </a:bodyPr>
          <a:lstStyle/>
          <a:p>
            <a:r>
              <a:rPr lang="de-DE" sz="2200" dirty="0"/>
              <a:t>Guten Mathematikunterricht mit digitalen Medien gestalten</a:t>
            </a:r>
          </a:p>
        </p:txBody>
      </p:sp>
      <p:sp>
        <p:nvSpPr>
          <p:cNvPr id="4" name="Inhaltsplatzhalter 3"/>
          <p:cNvSpPr>
            <a:spLocks noGrp="1"/>
          </p:cNvSpPr>
          <p:nvPr>
            <p:ph idx="1"/>
          </p:nvPr>
        </p:nvSpPr>
        <p:spPr/>
        <p:txBody>
          <a:bodyPr/>
          <a:lstStyle/>
          <a:p>
            <a:pPr>
              <a:lnSpc>
                <a:spcPct val="100000"/>
              </a:lnSpc>
            </a:pPr>
            <a:r>
              <a:rPr lang="de-DE" dirty="0"/>
              <a:t>Begründete Auswahl vor dem Hintergrund der anvisierten Ziele</a:t>
            </a:r>
          </a:p>
          <a:p>
            <a:pPr>
              <a:lnSpc>
                <a:spcPct val="100000"/>
              </a:lnSpc>
            </a:pPr>
            <a:r>
              <a:rPr lang="de-DE" dirty="0"/>
              <a:t>Jedes Medium ist zugleich Hilfe aber auch Lernstoff (Schipper,2005)</a:t>
            </a:r>
          </a:p>
          <a:p>
            <a:pPr>
              <a:lnSpc>
                <a:spcPct val="100000"/>
              </a:lnSpc>
            </a:pPr>
            <a:r>
              <a:rPr lang="de-DE" dirty="0"/>
              <a:t>Zusammenspiel verschiedener konventioneller und digitaler Medien (Barzel &amp; Schreiber, 2017)</a:t>
            </a:r>
          </a:p>
          <a:p>
            <a:pPr marL="0" indent="0">
              <a:lnSpc>
                <a:spcPct val="100000"/>
              </a:lnSpc>
              <a:buNone/>
            </a:pPr>
            <a:endParaRPr lang="de-DE" dirty="0"/>
          </a:p>
          <a:p>
            <a:pPr marL="0" indent="0">
              <a:lnSpc>
                <a:spcPct val="100000"/>
              </a:lnSpc>
              <a:buNone/>
            </a:pPr>
            <a:endParaRPr lang="de-DE" dirty="0"/>
          </a:p>
        </p:txBody>
      </p:sp>
      <p:sp>
        <p:nvSpPr>
          <p:cNvPr id="6" name="Foliennummernplatzhalter 5"/>
          <p:cNvSpPr>
            <a:spLocks noGrp="1"/>
          </p:cNvSpPr>
          <p:nvPr>
            <p:ph type="sldNum" sz="quarter" idx="12"/>
          </p:nvPr>
        </p:nvSpPr>
        <p:spPr/>
        <p:txBody>
          <a:bodyPr/>
          <a:lstStyle/>
          <a:p>
            <a:fld id="{C3752B7C-18A9-864D-BBCB-54A9F41B5594}" type="slidenum">
              <a:rPr lang="de-DE" smtClean="0"/>
              <a:pPr/>
              <a:t>12</a:t>
            </a:fld>
            <a:endParaRPr lang="de-DE" dirty="0"/>
          </a:p>
        </p:txBody>
      </p:sp>
      <p:sp>
        <p:nvSpPr>
          <p:cNvPr id="7" name="Textplatzhalter 6">
            <a:extLst>
              <a:ext uri="{FF2B5EF4-FFF2-40B4-BE49-F238E27FC236}">
                <a16:creationId xmlns:a16="http://schemas.microsoft.com/office/drawing/2014/main" id="{FC3D56E0-12AD-891E-4F10-85583F7217D7}"/>
              </a:ext>
            </a:extLst>
          </p:cNvPr>
          <p:cNvSpPr>
            <a:spLocks noGrp="1"/>
          </p:cNvSpPr>
          <p:nvPr>
            <p:ph type="body" sz="quarter" idx="13"/>
          </p:nvPr>
        </p:nvSpPr>
        <p:spPr/>
        <p:txBody>
          <a:bodyPr/>
          <a:lstStyle/>
          <a:p>
            <a:r>
              <a:rPr lang="de-DE" dirty="0"/>
              <a:t>GRUNDLEGENDE ÜBERLEGUNGEN ZUR LEITIDEE</a:t>
            </a:r>
          </a:p>
        </p:txBody>
      </p:sp>
    </p:spTree>
    <p:extLst>
      <p:ext uri="{BB962C8B-B14F-4D97-AF65-F5344CB8AC3E}">
        <p14:creationId xmlns:p14="http://schemas.microsoft.com/office/powerpoint/2010/main" val="391428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3" y="382774"/>
            <a:ext cx="8047577" cy="603704"/>
          </a:xfrm>
        </p:spPr>
        <p:txBody>
          <a:bodyPr>
            <a:noAutofit/>
          </a:bodyPr>
          <a:lstStyle/>
          <a:p>
            <a:r>
              <a:rPr lang="de-DE" sz="2200" dirty="0"/>
              <a:t>Guten Mathematikunterricht mit digitalen Medien gestalten</a:t>
            </a:r>
          </a:p>
        </p:txBody>
      </p:sp>
      <p:sp>
        <p:nvSpPr>
          <p:cNvPr id="6" name="Foliennummernplatzhalter 5"/>
          <p:cNvSpPr>
            <a:spLocks noGrp="1"/>
          </p:cNvSpPr>
          <p:nvPr>
            <p:ph type="sldNum" sz="quarter" idx="12"/>
          </p:nvPr>
        </p:nvSpPr>
        <p:spPr/>
        <p:txBody>
          <a:bodyPr/>
          <a:lstStyle/>
          <a:p>
            <a:fld id="{C3752B7C-18A9-864D-BBCB-54A9F41B5594}" type="slidenum">
              <a:rPr lang="de-DE" smtClean="0"/>
              <a:pPr/>
              <a:t>13</a:t>
            </a:fld>
            <a:endParaRPr lang="de-DE" dirty="0"/>
          </a:p>
        </p:txBody>
      </p:sp>
      <p:sp>
        <p:nvSpPr>
          <p:cNvPr id="7" name="Textplatzhalter 6">
            <a:extLst>
              <a:ext uri="{FF2B5EF4-FFF2-40B4-BE49-F238E27FC236}">
                <a16:creationId xmlns:a16="http://schemas.microsoft.com/office/drawing/2014/main" id="{FC3D56E0-12AD-891E-4F10-85583F7217D7}"/>
              </a:ext>
            </a:extLst>
          </p:cNvPr>
          <p:cNvSpPr>
            <a:spLocks noGrp="1"/>
          </p:cNvSpPr>
          <p:nvPr>
            <p:ph type="body" sz="quarter" idx="13"/>
          </p:nvPr>
        </p:nvSpPr>
        <p:spPr/>
        <p:txBody>
          <a:bodyPr/>
          <a:lstStyle/>
          <a:p>
            <a:r>
              <a:rPr lang="de-DE" dirty="0"/>
              <a:t>GRUNDLEGENDE ÜBERLEGUNGEN ZUR LEITIDEE</a:t>
            </a:r>
          </a:p>
          <a:p>
            <a:endParaRPr lang="de-DE" dirty="0"/>
          </a:p>
        </p:txBody>
      </p:sp>
      <p:pic>
        <p:nvPicPr>
          <p:cNvPr id="8" name="Bild 1">
            <a:extLst>
              <a:ext uri="{FF2B5EF4-FFF2-40B4-BE49-F238E27FC236}">
                <a16:creationId xmlns:a16="http://schemas.microsoft.com/office/drawing/2014/main" id="{69902090-40B1-BEDD-63FC-D473B97AD07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13661" y="2692447"/>
            <a:ext cx="2884093" cy="2278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feld 3">
            <a:extLst>
              <a:ext uri="{FF2B5EF4-FFF2-40B4-BE49-F238E27FC236}">
                <a16:creationId xmlns:a16="http://schemas.microsoft.com/office/drawing/2014/main" id="{DAAF7DED-B770-56B9-9D27-2B91AA3CD7D8}"/>
              </a:ext>
            </a:extLst>
          </p:cNvPr>
          <p:cNvSpPr txBox="1">
            <a:spLocks noChangeArrowheads="1"/>
          </p:cNvSpPr>
          <p:nvPr/>
        </p:nvSpPr>
        <p:spPr bwMode="auto">
          <a:xfrm>
            <a:off x="5488662" y="2337757"/>
            <a:ext cx="287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de-DE" altLang="de-DE" sz="1800" dirty="0">
                <a:ea typeface="Open Sans" panose="020B0606030504020204" pitchFamily="34" charset="0"/>
              </a:rPr>
              <a:t>Virtuelles Zwanzigerfeld</a:t>
            </a:r>
          </a:p>
        </p:txBody>
      </p:sp>
      <p:sp>
        <p:nvSpPr>
          <p:cNvPr id="10" name="Textfeld 9">
            <a:extLst>
              <a:ext uri="{FF2B5EF4-FFF2-40B4-BE49-F238E27FC236}">
                <a16:creationId xmlns:a16="http://schemas.microsoft.com/office/drawing/2014/main" id="{5DA447F2-2E77-ABD6-13BE-17C1DB52E7DB}"/>
              </a:ext>
            </a:extLst>
          </p:cNvPr>
          <p:cNvSpPr txBox="1"/>
          <p:nvPr/>
        </p:nvSpPr>
        <p:spPr>
          <a:xfrm>
            <a:off x="5307219" y="4971011"/>
            <a:ext cx="2890535" cy="246221"/>
          </a:xfrm>
          <a:prstGeom prst="rect">
            <a:avLst/>
          </a:prstGeom>
          <a:noFill/>
        </p:spPr>
        <p:txBody>
          <a:bodyPr wrap="none" rtlCol="0">
            <a:spAutoFit/>
          </a:bodyPr>
          <a:lstStyle/>
          <a:p>
            <a:r>
              <a:rPr lang="de-DE" sz="1000" dirty="0">
                <a:solidFill>
                  <a:schemeClr val="bg1">
                    <a:lumMod val="65000"/>
                  </a:schemeClr>
                </a:solidFill>
                <a:latin typeface="Arial" panose="020B0604020202020204" pitchFamily="34" charset="0"/>
                <a:cs typeface="Arial" panose="020B0604020202020204" pitchFamily="34" charset="0"/>
              </a:rPr>
              <a:t>Screenshot App ‚Zwanzigerfeld‘ © Christian </a:t>
            </a:r>
            <a:r>
              <a:rPr lang="de-DE" sz="1000" dirty="0" err="1">
                <a:solidFill>
                  <a:schemeClr val="bg1">
                    <a:lumMod val="65000"/>
                  </a:schemeClr>
                </a:solidFill>
                <a:latin typeface="Arial" panose="020B0604020202020204" pitchFamily="34" charset="0"/>
                <a:cs typeface="Arial" panose="020B0604020202020204" pitchFamily="34" charset="0"/>
              </a:rPr>
              <a:t>Urff</a:t>
            </a:r>
            <a:endParaRPr lang="de-DE" sz="1000" dirty="0">
              <a:solidFill>
                <a:schemeClr val="bg1">
                  <a:lumMod val="65000"/>
                </a:schemeClr>
              </a:solidFill>
              <a:latin typeface="Arial" panose="020B0604020202020204" pitchFamily="34" charset="0"/>
              <a:cs typeface="Arial" panose="020B0604020202020204" pitchFamily="34" charset="0"/>
            </a:endParaRPr>
          </a:p>
        </p:txBody>
      </p:sp>
      <p:grpSp>
        <p:nvGrpSpPr>
          <p:cNvPr id="11" name="Gruppieren 10">
            <a:extLst>
              <a:ext uri="{FF2B5EF4-FFF2-40B4-BE49-F238E27FC236}">
                <a16:creationId xmlns:a16="http://schemas.microsoft.com/office/drawing/2014/main" id="{F2B16939-74F6-4D22-8967-E045C5F33C71}"/>
              </a:ext>
            </a:extLst>
          </p:cNvPr>
          <p:cNvGrpSpPr/>
          <p:nvPr/>
        </p:nvGrpSpPr>
        <p:grpSpPr>
          <a:xfrm>
            <a:off x="1360897" y="3710477"/>
            <a:ext cx="3432409" cy="641374"/>
            <a:chOff x="324100" y="3361974"/>
            <a:chExt cx="3959750" cy="786818"/>
          </a:xfrm>
        </p:grpSpPr>
        <p:pic>
          <p:nvPicPr>
            <p:cNvPr id="12" name="Grafik 11">
              <a:extLst>
                <a:ext uri="{FF2B5EF4-FFF2-40B4-BE49-F238E27FC236}">
                  <a16:creationId xmlns:a16="http://schemas.microsoft.com/office/drawing/2014/main" id="{73FA32C3-9C20-95B2-2D72-33C6E715BFCD}"/>
                </a:ext>
              </a:extLst>
            </p:cNvPr>
            <p:cNvPicPr>
              <a:picLocks noChangeAspect="1"/>
            </p:cNvPicPr>
            <p:nvPr/>
          </p:nvPicPr>
          <p:blipFill>
            <a:blip r:embed="rId4"/>
            <a:stretch>
              <a:fillRect/>
            </a:stretch>
          </p:blipFill>
          <p:spPr>
            <a:xfrm>
              <a:off x="324100" y="3361974"/>
              <a:ext cx="3959750" cy="786818"/>
            </a:xfrm>
            <a:prstGeom prst="rect">
              <a:avLst/>
            </a:prstGeom>
          </p:spPr>
        </p:pic>
        <p:pic>
          <p:nvPicPr>
            <p:cNvPr id="13" name="Grafik 12">
              <a:extLst>
                <a:ext uri="{FF2B5EF4-FFF2-40B4-BE49-F238E27FC236}">
                  <a16:creationId xmlns:a16="http://schemas.microsoft.com/office/drawing/2014/main" id="{7B4F01C5-0AF8-78DE-9DEB-8B8AB94F7D4E}"/>
                </a:ext>
              </a:extLst>
            </p:cNvPr>
            <p:cNvPicPr>
              <a:picLocks noChangeAspect="1"/>
            </p:cNvPicPr>
            <p:nvPr/>
          </p:nvPicPr>
          <p:blipFill>
            <a:blip r:embed="rId5"/>
            <a:stretch>
              <a:fillRect/>
            </a:stretch>
          </p:blipFill>
          <p:spPr>
            <a:xfrm>
              <a:off x="772423" y="3399348"/>
              <a:ext cx="324000" cy="324000"/>
            </a:xfrm>
            <a:prstGeom prst="rect">
              <a:avLst/>
            </a:prstGeom>
          </p:spPr>
        </p:pic>
        <p:pic>
          <p:nvPicPr>
            <p:cNvPr id="14" name="Grafik 13">
              <a:extLst>
                <a:ext uri="{FF2B5EF4-FFF2-40B4-BE49-F238E27FC236}">
                  <a16:creationId xmlns:a16="http://schemas.microsoft.com/office/drawing/2014/main" id="{E60FFEDC-DC18-6E45-C37C-17FE298631B1}"/>
                </a:ext>
              </a:extLst>
            </p:cNvPr>
            <p:cNvPicPr>
              <a:picLocks noChangeAspect="1"/>
            </p:cNvPicPr>
            <p:nvPr/>
          </p:nvPicPr>
          <p:blipFill>
            <a:blip r:embed="rId6"/>
            <a:stretch>
              <a:fillRect/>
            </a:stretch>
          </p:blipFill>
          <p:spPr>
            <a:xfrm>
              <a:off x="2770007" y="3399348"/>
              <a:ext cx="324000" cy="324000"/>
            </a:xfrm>
            <a:prstGeom prst="rect">
              <a:avLst/>
            </a:prstGeom>
          </p:spPr>
        </p:pic>
        <p:pic>
          <p:nvPicPr>
            <p:cNvPr id="15" name="Grafik 14">
              <a:extLst>
                <a:ext uri="{FF2B5EF4-FFF2-40B4-BE49-F238E27FC236}">
                  <a16:creationId xmlns:a16="http://schemas.microsoft.com/office/drawing/2014/main" id="{A662DCDA-1710-B65E-5AE6-A6C895031000}"/>
                </a:ext>
              </a:extLst>
            </p:cNvPr>
            <p:cNvPicPr>
              <a:picLocks noChangeAspect="1"/>
            </p:cNvPicPr>
            <p:nvPr/>
          </p:nvPicPr>
          <p:blipFill>
            <a:blip r:embed="rId6"/>
            <a:stretch>
              <a:fillRect/>
            </a:stretch>
          </p:blipFill>
          <p:spPr>
            <a:xfrm>
              <a:off x="3151009" y="3390431"/>
              <a:ext cx="324000" cy="324000"/>
            </a:xfrm>
            <a:prstGeom prst="rect">
              <a:avLst/>
            </a:prstGeom>
          </p:spPr>
        </p:pic>
        <p:pic>
          <p:nvPicPr>
            <p:cNvPr id="16" name="Grafik 15">
              <a:extLst>
                <a:ext uri="{FF2B5EF4-FFF2-40B4-BE49-F238E27FC236}">
                  <a16:creationId xmlns:a16="http://schemas.microsoft.com/office/drawing/2014/main" id="{57ABF1BE-72B0-4AFE-11A8-C00ADE554079}"/>
                </a:ext>
              </a:extLst>
            </p:cNvPr>
            <p:cNvPicPr>
              <a:picLocks noChangeAspect="1"/>
            </p:cNvPicPr>
            <p:nvPr/>
          </p:nvPicPr>
          <p:blipFill>
            <a:blip r:embed="rId5"/>
            <a:stretch>
              <a:fillRect/>
            </a:stretch>
          </p:blipFill>
          <p:spPr>
            <a:xfrm>
              <a:off x="2389005" y="3391535"/>
              <a:ext cx="324000" cy="324000"/>
            </a:xfrm>
            <a:prstGeom prst="rect">
              <a:avLst/>
            </a:prstGeom>
          </p:spPr>
        </p:pic>
        <p:pic>
          <p:nvPicPr>
            <p:cNvPr id="17" name="Grafik 16">
              <a:extLst>
                <a:ext uri="{FF2B5EF4-FFF2-40B4-BE49-F238E27FC236}">
                  <a16:creationId xmlns:a16="http://schemas.microsoft.com/office/drawing/2014/main" id="{FDDC534B-3077-2D95-3C96-E1EB5446864F}"/>
                </a:ext>
              </a:extLst>
            </p:cNvPr>
            <p:cNvPicPr>
              <a:picLocks noChangeAspect="1"/>
            </p:cNvPicPr>
            <p:nvPr/>
          </p:nvPicPr>
          <p:blipFill>
            <a:blip r:embed="rId5"/>
            <a:stretch>
              <a:fillRect/>
            </a:stretch>
          </p:blipFill>
          <p:spPr>
            <a:xfrm>
              <a:off x="409793" y="3391535"/>
              <a:ext cx="324000" cy="324000"/>
            </a:xfrm>
            <a:prstGeom prst="rect">
              <a:avLst/>
            </a:prstGeom>
          </p:spPr>
        </p:pic>
        <p:pic>
          <p:nvPicPr>
            <p:cNvPr id="18" name="Grafik 17">
              <a:extLst>
                <a:ext uri="{FF2B5EF4-FFF2-40B4-BE49-F238E27FC236}">
                  <a16:creationId xmlns:a16="http://schemas.microsoft.com/office/drawing/2014/main" id="{A97EF176-0FE0-4975-613F-5E5056096377}"/>
                </a:ext>
              </a:extLst>
            </p:cNvPr>
            <p:cNvPicPr>
              <a:picLocks noChangeAspect="1"/>
            </p:cNvPicPr>
            <p:nvPr/>
          </p:nvPicPr>
          <p:blipFill>
            <a:blip r:embed="rId5"/>
            <a:stretch>
              <a:fillRect/>
            </a:stretch>
          </p:blipFill>
          <p:spPr>
            <a:xfrm>
              <a:off x="1138184" y="3398898"/>
              <a:ext cx="324000" cy="324000"/>
            </a:xfrm>
            <a:prstGeom prst="rect">
              <a:avLst/>
            </a:prstGeom>
          </p:spPr>
        </p:pic>
        <p:pic>
          <p:nvPicPr>
            <p:cNvPr id="19" name="Grafik 18">
              <a:extLst>
                <a:ext uri="{FF2B5EF4-FFF2-40B4-BE49-F238E27FC236}">
                  <a16:creationId xmlns:a16="http://schemas.microsoft.com/office/drawing/2014/main" id="{6998FFCA-2084-FA59-1F21-3ED57FFAEDB3}"/>
                </a:ext>
              </a:extLst>
            </p:cNvPr>
            <p:cNvPicPr>
              <a:picLocks noChangeAspect="1"/>
            </p:cNvPicPr>
            <p:nvPr/>
          </p:nvPicPr>
          <p:blipFill>
            <a:blip r:embed="rId5"/>
            <a:stretch>
              <a:fillRect/>
            </a:stretch>
          </p:blipFill>
          <p:spPr>
            <a:xfrm>
              <a:off x="1539715" y="3391535"/>
              <a:ext cx="324000" cy="324000"/>
            </a:xfrm>
            <a:prstGeom prst="rect">
              <a:avLst/>
            </a:prstGeom>
          </p:spPr>
        </p:pic>
        <p:pic>
          <p:nvPicPr>
            <p:cNvPr id="20" name="Grafik 19">
              <a:extLst>
                <a:ext uri="{FF2B5EF4-FFF2-40B4-BE49-F238E27FC236}">
                  <a16:creationId xmlns:a16="http://schemas.microsoft.com/office/drawing/2014/main" id="{C25BA88F-6802-2568-6E57-EAC9032CB52F}"/>
                </a:ext>
              </a:extLst>
            </p:cNvPr>
            <p:cNvPicPr>
              <a:picLocks noChangeAspect="1"/>
            </p:cNvPicPr>
            <p:nvPr/>
          </p:nvPicPr>
          <p:blipFill>
            <a:blip r:embed="rId5"/>
            <a:stretch>
              <a:fillRect/>
            </a:stretch>
          </p:blipFill>
          <p:spPr>
            <a:xfrm>
              <a:off x="1923606" y="3407365"/>
              <a:ext cx="324000" cy="324000"/>
            </a:xfrm>
            <a:prstGeom prst="rect">
              <a:avLst/>
            </a:prstGeom>
          </p:spPr>
        </p:pic>
      </p:grpSp>
      <p:grpSp>
        <p:nvGrpSpPr>
          <p:cNvPr id="21" name="Gruppieren 20">
            <a:extLst>
              <a:ext uri="{FF2B5EF4-FFF2-40B4-BE49-F238E27FC236}">
                <a16:creationId xmlns:a16="http://schemas.microsoft.com/office/drawing/2014/main" id="{AFAC947F-C870-DF27-F10A-DAE53A4B76D7}"/>
              </a:ext>
            </a:extLst>
          </p:cNvPr>
          <p:cNvGrpSpPr/>
          <p:nvPr/>
        </p:nvGrpSpPr>
        <p:grpSpPr>
          <a:xfrm>
            <a:off x="3404756" y="2707089"/>
            <a:ext cx="1397316" cy="951739"/>
            <a:chOff x="2843219" y="2174182"/>
            <a:chExt cx="1545308" cy="1096651"/>
          </a:xfrm>
        </p:grpSpPr>
        <p:grpSp>
          <p:nvGrpSpPr>
            <p:cNvPr id="22" name="Gruppieren 21">
              <a:extLst>
                <a:ext uri="{FF2B5EF4-FFF2-40B4-BE49-F238E27FC236}">
                  <a16:creationId xmlns:a16="http://schemas.microsoft.com/office/drawing/2014/main" id="{583EEE8F-AADF-13C5-36C3-14FDA27AD694}"/>
                </a:ext>
              </a:extLst>
            </p:cNvPr>
            <p:cNvGrpSpPr/>
            <p:nvPr/>
          </p:nvGrpSpPr>
          <p:grpSpPr>
            <a:xfrm>
              <a:off x="2843219" y="2174182"/>
              <a:ext cx="1320087" cy="988808"/>
              <a:chOff x="2843219" y="2174182"/>
              <a:chExt cx="1320087" cy="988808"/>
            </a:xfrm>
          </p:grpSpPr>
          <p:pic>
            <p:nvPicPr>
              <p:cNvPr id="25" name="Grafik 24">
                <a:extLst>
                  <a:ext uri="{FF2B5EF4-FFF2-40B4-BE49-F238E27FC236}">
                    <a16:creationId xmlns:a16="http://schemas.microsoft.com/office/drawing/2014/main" id="{6AE37D87-415C-013D-B0F7-9A7096F1D460}"/>
                  </a:ext>
                </a:extLst>
              </p:cNvPr>
              <p:cNvPicPr>
                <a:picLocks noChangeAspect="1"/>
              </p:cNvPicPr>
              <p:nvPr/>
            </p:nvPicPr>
            <p:blipFill>
              <a:blip r:embed="rId5"/>
              <a:stretch>
                <a:fillRect/>
              </a:stretch>
            </p:blipFill>
            <p:spPr>
              <a:xfrm>
                <a:off x="3409834" y="2174182"/>
                <a:ext cx="324000" cy="324000"/>
              </a:xfrm>
              <a:prstGeom prst="rect">
                <a:avLst/>
              </a:prstGeom>
            </p:spPr>
          </p:pic>
          <p:grpSp>
            <p:nvGrpSpPr>
              <p:cNvPr id="26" name="Gruppieren 25">
                <a:extLst>
                  <a:ext uri="{FF2B5EF4-FFF2-40B4-BE49-F238E27FC236}">
                    <a16:creationId xmlns:a16="http://schemas.microsoft.com/office/drawing/2014/main" id="{3D0A243C-B40E-7B08-43BB-B1E4F1EC49DA}"/>
                  </a:ext>
                </a:extLst>
              </p:cNvPr>
              <p:cNvGrpSpPr/>
              <p:nvPr/>
            </p:nvGrpSpPr>
            <p:grpSpPr>
              <a:xfrm>
                <a:off x="2843219" y="2482488"/>
                <a:ext cx="1320087" cy="680502"/>
                <a:chOff x="1721880" y="2368447"/>
                <a:chExt cx="1320087" cy="680502"/>
              </a:xfrm>
            </p:grpSpPr>
            <p:pic>
              <p:nvPicPr>
                <p:cNvPr id="27" name="Grafik 26">
                  <a:extLst>
                    <a:ext uri="{FF2B5EF4-FFF2-40B4-BE49-F238E27FC236}">
                      <a16:creationId xmlns:a16="http://schemas.microsoft.com/office/drawing/2014/main" id="{37493BB6-5957-2026-B6C1-7A5A0DB2AC16}"/>
                    </a:ext>
                  </a:extLst>
                </p:cNvPr>
                <p:cNvPicPr>
                  <a:picLocks noChangeAspect="1"/>
                </p:cNvPicPr>
                <p:nvPr/>
              </p:nvPicPr>
              <p:blipFill>
                <a:blip r:embed="rId6"/>
                <a:stretch>
                  <a:fillRect/>
                </a:stretch>
              </p:blipFill>
              <p:spPr>
                <a:xfrm>
                  <a:off x="2551005" y="2368447"/>
                  <a:ext cx="324000" cy="324000"/>
                </a:xfrm>
                <a:prstGeom prst="rect">
                  <a:avLst/>
                </a:prstGeom>
              </p:spPr>
            </p:pic>
            <p:pic>
              <p:nvPicPr>
                <p:cNvPr id="28" name="Grafik 27">
                  <a:extLst>
                    <a:ext uri="{FF2B5EF4-FFF2-40B4-BE49-F238E27FC236}">
                      <a16:creationId xmlns:a16="http://schemas.microsoft.com/office/drawing/2014/main" id="{0B79632D-EC70-B288-A237-74F10ABF9D83}"/>
                    </a:ext>
                  </a:extLst>
                </p:cNvPr>
                <p:cNvPicPr>
                  <a:picLocks noChangeAspect="1"/>
                </p:cNvPicPr>
                <p:nvPr/>
              </p:nvPicPr>
              <p:blipFill>
                <a:blip r:embed="rId5"/>
                <a:stretch>
                  <a:fillRect/>
                </a:stretch>
              </p:blipFill>
              <p:spPr>
                <a:xfrm>
                  <a:off x="2113494" y="2475282"/>
                  <a:ext cx="324000" cy="324000"/>
                </a:xfrm>
                <a:prstGeom prst="rect">
                  <a:avLst/>
                </a:prstGeom>
              </p:spPr>
            </p:pic>
            <p:pic>
              <p:nvPicPr>
                <p:cNvPr id="29" name="Grafik 28">
                  <a:extLst>
                    <a:ext uri="{FF2B5EF4-FFF2-40B4-BE49-F238E27FC236}">
                      <a16:creationId xmlns:a16="http://schemas.microsoft.com/office/drawing/2014/main" id="{DB934C18-38C9-59F4-B8B1-679D1C7CBC80}"/>
                    </a:ext>
                  </a:extLst>
                </p:cNvPr>
                <p:cNvPicPr>
                  <a:picLocks noChangeAspect="1"/>
                </p:cNvPicPr>
                <p:nvPr/>
              </p:nvPicPr>
              <p:blipFill>
                <a:blip r:embed="rId6"/>
                <a:stretch>
                  <a:fillRect/>
                </a:stretch>
              </p:blipFill>
              <p:spPr>
                <a:xfrm>
                  <a:off x="2717967" y="2724949"/>
                  <a:ext cx="324000" cy="324000"/>
                </a:xfrm>
                <a:prstGeom prst="rect">
                  <a:avLst/>
                </a:prstGeom>
              </p:spPr>
            </p:pic>
            <p:pic>
              <p:nvPicPr>
                <p:cNvPr id="30" name="Grafik 29">
                  <a:extLst>
                    <a:ext uri="{FF2B5EF4-FFF2-40B4-BE49-F238E27FC236}">
                      <a16:creationId xmlns:a16="http://schemas.microsoft.com/office/drawing/2014/main" id="{2CD37241-2ADE-6EF4-7E88-9166DC2275BB}"/>
                    </a:ext>
                  </a:extLst>
                </p:cNvPr>
                <p:cNvPicPr>
                  <a:picLocks noChangeAspect="1"/>
                </p:cNvPicPr>
                <p:nvPr/>
              </p:nvPicPr>
              <p:blipFill>
                <a:blip r:embed="rId5"/>
                <a:stretch>
                  <a:fillRect/>
                </a:stretch>
              </p:blipFill>
              <p:spPr>
                <a:xfrm>
                  <a:off x="1721880" y="2583355"/>
                  <a:ext cx="324000" cy="324000"/>
                </a:xfrm>
                <a:prstGeom prst="rect">
                  <a:avLst/>
                </a:prstGeom>
              </p:spPr>
            </p:pic>
          </p:grpSp>
        </p:grpSp>
        <p:pic>
          <p:nvPicPr>
            <p:cNvPr id="23" name="Grafik 22">
              <a:extLst>
                <a:ext uri="{FF2B5EF4-FFF2-40B4-BE49-F238E27FC236}">
                  <a16:creationId xmlns:a16="http://schemas.microsoft.com/office/drawing/2014/main" id="{D600092E-6905-D779-5FF4-7D9192EFEEA8}"/>
                </a:ext>
              </a:extLst>
            </p:cNvPr>
            <p:cNvPicPr>
              <a:picLocks noChangeAspect="1"/>
            </p:cNvPicPr>
            <p:nvPr/>
          </p:nvPicPr>
          <p:blipFill>
            <a:blip r:embed="rId5"/>
            <a:stretch>
              <a:fillRect/>
            </a:stretch>
          </p:blipFill>
          <p:spPr>
            <a:xfrm>
              <a:off x="4064527" y="2501017"/>
              <a:ext cx="324000" cy="324000"/>
            </a:xfrm>
            <a:prstGeom prst="rect">
              <a:avLst/>
            </a:prstGeom>
          </p:spPr>
        </p:pic>
        <p:pic>
          <p:nvPicPr>
            <p:cNvPr id="24" name="Grafik 23">
              <a:extLst>
                <a:ext uri="{FF2B5EF4-FFF2-40B4-BE49-F238E27FC236}">
                  <a16:creationId xmlns:a16="http://schemas.microsoft.com/office/drawing/2014/main" id="{2A688BDC-C9E7-8BCA-FE82-5F4FAD1D7894}"/>
                </a:ext>
              </a:extLst>
            </p:cNvPr>
            <p:cNvPicPr>
              <a:picLocks noChangeAspect="1"/>
            </p:cNvPicPr>
            <p:nvPr/>
          </p:nvPicPr>
          <p:blipFill>
            <a:blip r:embed="rId6"/>
            <a:stretch>
              <a:fillRect/>
            </a:stretch>
          </p:blipFill>
          <p:spPr>
            <a:xfrm>
              <a:off x="3359000" y="2946833"/>
              <a:ext cx="324000" cy="324000"/>
            </a:xfrm>
            <a:prstGeom prst="rect">
              <a:avLst/>
            </a:prstGeom>
          </p:spPr>
        </p:pic>
      </p:grpSp>
      <p:sp>
        <p:nvSpPr>
          <p:cNvPr id="31" name="Textfeld 30">
            <a:extLst>
              <a:ext uri="{FF2B5EF4-FFF2-40B4-BE49-F238E27FC236}">
                <a16:creationId xmlns:a16="http://schemas.microsoft.com/office/drawing/2014/main" id="{1B396EB8-17A1-0479-F88C-8350B79EBCEB}"/>
              </a:ext>
            </a:extLst>
          </p:cNvPr>
          <p:cNvSpPr txBox="1"/>
          <p:nvPr/>
        </p:nvSpPr>
        <p:spPr>
          <a:xfrm>
            <a:off x="2588719" y="4330423"/>
            <a:ext cx="1841497" cy="707886"/>
          </a:xfrm>
          <a:prstGeom prst="rect">
            <a:avLst/>
          </a:prstGeom>
          <a:noFill/>
        </p:spPr>
        <p:txBody>
          <a:bodyPr wrap="square" rtlCol="0">
            <a:spAutoFit/>
          </a:bodyPr>
          <a:lstStyle/>
          <a:p>
            <a:r>
              <a:rPr lang="de-DE" sz="2800" dirty="0">
                <a:latin typeface="Arial" panose="020B0604020202020204" pitchFamily="34" charset="0"/>
                <a:cs typeface="Arial" panose="020B0604020202020204" pitchFamily="34" charset="0"/>
              </a:rPr>
              <a:t>6 + 2 =</a:t>
            </a:r>
            <a:r>
              <a:rPr lang="de-DE" sz="4000" dirty="0">
                <a:latin typeface="Arial" panose="020B0604020202020204" pitchFamily="34" charset="0"/>
                <a:cs typeface="Arial" panose="020B0604020202020204" pitchFamily="34" charset="0"/>
              </a:rPr>
              <a:t> </a:t>
            </a:r>
          </a:p>
        </p:txBody>
      </p:sp>
      <p:sp>
        <p:nvSpPr>
          <p:cNvPr id="32" name="Textfeld 3">
            <a:extLst>
              <a:ext uri="{FF2B5EF4-FFF2-40B4-BE49-F238E27FC236}">
                <a16:creationId xmlns:a16="http://schemas.microsoft.com/office/drawing/2014/main" id="{A18A99C0-D740-1964-578B-2D59313CA6D8}"/>
              </a:ext>
            </a:extLst>
          </p:cNvPr>
          <p:cNvSpPr txBox="1">
            <a:spLocks noChangeArrowheads="1"/>
          </p:cNvSpPr>
          <p:nvPr/>
        </p:nvSpPr>
        <p:spPr bwMode="auto">
          <a:xfrm>
            <a:off x="1530048" y="2334765"/>
            <a:ext cx="287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de-DE" altLang="de-DE" sz="1800" dirty="0">
                <a:ea typeface="Open Sans" panose="020B0606030504020204" pitchFamily="34" charset="0"/>
              </a:rPr>
              <a:t>Analoges Zwanzigerfeld</a:t>
            </a:r>
          </a:p>
        </p:txBody>
      </p:sp>
    </p:spTree>
    <p:extLst>
      <p:ext uri="{BB962C8B-B14F-4D97-AF65-F5344CB8AC3E}">
        <p14:creationId xmlns:p14="http://schemas.microsoft.com/office/powerpoint/2010/main" val="334098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707975-2486-C18F-32DE-5057FF420AD9}"/>
              </a:ext>
            </a:extLst>
          </p:cNvPr>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14</a:t>
            </a:fld>
            <a:endParaRPr lang="de-DE" dirty="0"/>
          </a:p>
        </p:txBody>
      </p:sp>
      <p:sp>
        <p:nvSpPr>
          <p:cNvPr id="10" name="Textplatzhalter 9">
            <a:extLst>
              <a:ext uri="{FF2B5EF4-FFF2-40B4-BE49-F238E27FC236}">
                <a16:creationId xmlns:a16="http://schemas.microsoft.com/office/drawing/2014/main" id="{77EEF315-8077-DAF4-ECDD-9F8FD8ED8FA2}"/>
              </a:ext>
            </a:extLst>
          </p:cNvPr>
          <p:cNvSpPr>
            <a:spLocks noGrp="1"/>
          </p:cNvSpPr>
          <p:nvPr>
            <p:ph type="body" sz="quarter" idx="13"/>
          </p:nvPr>
        </p:nvSpPr>
        <p:spPr/>
        <p:txBody>
          <a:bodyPr/>
          <a:lstStyle/>
          <a:p>
            <a:r>
              <a:rPr lang="de-DE" dirty="0"/>
              <a:t>ANMERKUNGEN ZUR AKTIVITÄT AUF DER FOLIE 16</a:t>
            </a:r>
          </a:p>
        </p:txBody>
      </p:sp>
      <p:sp>
        <p:nvSpPr>
          <p:cNvPr id="6" name="Inhaltsplatzhalter 5"/>
          <p:cNvSpPr>
            <a:spLocks noGrp="1"/>
          </p:cNvSpPr>
          <p:nvPr>
            <p:ph idx="1"/>
          </p:nvPr>
        </p:nvSpPr>
        <p:spPr/>
        <p:txBody>
          <a:bodyPr/>
          <a:lstStyle/>
          <a:p>
            <a:pPr>
              <a:lnSpc>
                <a:spcPct val="114000"/>
              </a:lnSpc>
              <a:spcBef>
                <a:spcPts val="600"/>
              </a:spcBef>
            </a:pPr>
            <a:r>
              <a:rPr lang="de-DE" sz="1400" b="1" dirty="0"/>
              <a:t>Ziel: </a:t>
            </a:r>
            <a:r>
              <a:rPr lang="de-DE" sz="1400" dirty="0"/>
              <a:t>Sensibilisierung für die Bedeutung der Zielsetzung des Unterrichts und den damit verbundenen Lernvoraussetzungen der Lernenden in Bezug auf die Nutzung der Apps.</a:t>
            </a:r>
          </a:p>
          <a:p>
            <a:pPr>
              <a:lnSpc>
                <a:spcPct val="114000"/>
              </a:lnSpc>
              <a:spcBef>
                <a:spcPts val="600"/>
              </a:spcBef>
            </a:pPr>
            <a:r>
              <a:rPr lang="de-DE" sz="1400" b="1" dirty="0"/>
              <a:t>Hinweise zur Durchführung (Teil 1):  </a:t>
            </a:r>
          </a:p>
          <a:p>
            <a:pPr>
              <a:lnSpc>
                <a:spcPct val="114000"/>
              </a:lnSpc>
              <a:spcBef>
                <a:spcPts val="600"/>
              </a:spcBef>
            </a:pPr>
            <a:r>
              <a:rPr lang="de-DE" sz="1400" dirty="0"/>
              <a:t>Die Teilnehmenden sollen die angegebenen Ziele im Hinblick auf die Verwendung der App (Rechenfeld) überprüfen. Dabei sollen sie dafür sensibilisiert werden, wie wichtig es ist insbesondere bei der Verwendung einer App die eigenen Unterrichtsziele im Blick zu haben, damit der Lernprozess der Lernenden auch unterstützt werden kann. Neben dem Ziel sind auch immer die Lernvoraussetzungen der Lernenden bezüglich des Inhalts aber natürlich auch in Bezug auf die Verwendung der App zu berücksichtigen, damit das inhaltliche Ziel weiterhin im Fokus steht und nicht aufgrund technischer Hürden in den Hintergrund gerät. </a:t>
            </a:r>
          </a:p>
          <a:p>
            <a:pPr>
              <a:lnSpc>
                <a:spcPct val="114000"/>
              </a:lnSpc>
              <a:spcBef>
                <a:spcPts val="0"/>
              </a:spcBef>
            </a:pPr>
            <a:endParaRPr lang="de-DE" sz="1400" dirty="0"/>
          </a:p>
          <a:p>
            <a:pPr>
              <a:lnSpc>
                <a:spcPct val="114000"/>
              </a:lnSpc>
              <a:spcBef>
                <a:spcPts val="600"/>
              </a:spcBef>
            </a:pPr>
            <a:endParaRPr lang="de-DE" altLang="de-DE" sz="125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1431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707975-2486-C18F-32DE-5057FF420AD9}"/>
              </a:ext>
            </a:extLst>
          </p:cNvPr>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15</a:t>
            </a:fld>
            <a:endParaRPr lang="de-DE" dirty="0"/>
          </a:p>
        </p:txBody>
      </p:sp>
      <p:sp>
        <p:nvSpPr>
          <p:cNvPr id="10" name="Textplatzhalter 9">
            <a:extLst>
              <a:ext uri="{FF2B5EF4-FFF2-40B4-BE49-F238E27FC236}">
                <a16:creationId xmlns:a16="http://schemas.microsoft.com/office/drawing/2014/main" id="{77EEF315-8077-DAF4-ECDD-9F8FD8ED8FA2}"/>
              </a:ext>
            </a:extLst>
          </p:cNvPr>
          <p:cNvSpPr>
            <a:spLocks noGrp="1"/>
          </p:cNvSpPr>
          <p:nvPr>
            <p:ph type="body" sz="quarter" idx="13"/>
          </p:nvPr>
        </p:nvSpPr>
        <p:spPr/>
        <p:txBody>
          <a:bodyPr/>
          <a:lstStyle/>
          <a:p>
            <a:r>
              <a:rPr lang="de-DE" dirty="0"/>
              <a:t>ANMERKUNGEN ZUR AKTIVITÄT AUF DER FOLIE 16</a:t>
            </a:r>
          </a:p>
        </p:txBody>
      </p:sp>
      <p:sp>
        <p:nvSpPr>
          <p:cNvPr id="6" name="Inhaltsplatzhalter 5"/>
          <p:cNvSpPr>
            <a:spLocks noGrp="1"/>
          </p:cNvSpPr>
          <p:nvPr>
            <p:ph idx="1"/>
          </p:nvPr>
        </p:nvSpPr>
        <p:spPr>
          <a:xfrm>
            <a:off x="1111014" y="1722208"/>
            <a:ext cx="7793746" cy="4630587"/>
          </a:xfrm>
        </p:spPr>
        <p:txBody>
          <a:bodyPr/>
          <a:lstStyle/>
          <a:p>
            <a:pPr>
              <a:lnSpc>
                <a:spcPct val="114000"/>
              </a:lnSpc>
              <a:spcBef>
                <a:spcPts val="600"/>
              </a:spcBef>
            </a:pPr>
            <a:r>
              <a:rPr lang="de-DE" sz="1400" b="1" dirty="0"/>
              <a:t>Hinweise zur Durchführung (Teil 2):  </a:t>
            </a:r>
            <a:endParaRPr lang="de-DE" sz="1400" dirty="0"/>
          </a:p>
          <a:p>
            <a:pPr>
              <a:lnSpc>
                <a:spcPct val="114000"/>
              </a:lnSpc>
              <a:spcBef>
                <a:spcPts val="0"/>
              </a:spcBef>
            </a:pPr>
            <a:r>
              <a:rPr lang="de-DE" sz="1400" b="0" i="0" u="none" strike="noStrike" dirty="0">
                <a:effectLst/>
                <a:latin typeface="Arial" panose="020B0604020202020204" pitchFamily="34" charset="0"/>
                <a:cs typeface="Arial" panose="020B0604020202020204" pitchFamily="34" charset="0"/>
              </a:rPr>
              <a:t>Das Kind ist in der Lage,…</a:t>
            </a:r>
          </a:p>
          <a:p>
            <a:pPr marL="285750" indent="-285750">
              <a:lnSpc>
                <a:spcPct val="114000"/>
              </a:lnSpc>
              <a:spcBef>
                <a:spcPts val="0"/>
              </a:spcBef>
              <a:buFont typeface="Arial" panose="020B0604020202020204" pitchFamily="34" charset="0"/>
              <a:buChar char="•"/>
            </a:pPr>
            <a:r>
              <a:rPr lang="de-DE" sz="1400" b="1" dirty="0">
                <a:latin typeface="Arial" panose="020B0604020202020204" pitchFamily="34" charset="0"/>
                <a:cs typeface="Arial" panose="020B0604020202020204" pitchFamily="34" charset="0"/>
              </a:rPr>
              <a:t>Additionsaufgaben im 20er-Feld zu legen und zu lösen. </a:t>
            </a:r>
          </a:p>
          <a:p>
            <a:pPr>
              <a:lnSpc>
                <a:spcPct val="114000"/>
              </a:lnSpc>
              <a:spcBef>
                <a:spcPts val="0"/>
              </a:spcBef>
            </a:pPr>
            <a:r>
              <a:rPr lang="de-DE" sz="1400" b="0" i="0" u="none" strike="noStrike" dirty="0">
                <a:effectLst/>
              </a:rPr>
              <a:t>      Dadurch, dass in der App Rechenfeld neben einzelnen Plättchen auch direkt 5 oder 10  </a:t>
            </a:r>
          </a:p>
          <a:p>
            <a:pPr>
              <a:lnSpc>
                <a:spcPct val="114000"/>
              </a:lnSpc>
              <a:spcBef>
                <a:spcPts val="0"/>
              </a:spcBef>
            </a:pPr>
            <a:r>
              <a:rPr lang="de-DE" sz="1400" dirty="0"/>
              <a:t>     </a:t>
            </a:r>
            <a:r>
              <a:rPr lang="de-DE" sz="1400" b="0" i="0" u="none" strike="noStrike" dirty="0">
                <a:effectLst/>
              </a:rPr>
              <a:t> Plättchen gelegt werden, kann das </a:t>
            </a:r>
            <a:r>
              <a:rPr lang="de-DE" sz="1400" b="1" i="1" u="none" strike="noStrike" dirty="0">
                <a:effectLst/>
              </a:rPr>
              <a:t>geschickte Legen</a:t>
            </a:r>
            <a:r>
              <a:rPr lang="de-DE" sz="1400" b="0" i="0" u="none" strike="noStrike" dirty="0">
                <a:effectLst/>
              </a:rPr>
              <a:t> fokussiert werden. Im Vergleich zum</a:t>
            </a:r>
          </a:p>
          <a:p>
            <a:pPr>
              <a:lnSpc>
                <a:spcPct val="114000"/>
              </a:lnSpc>
              <a:spcBef>
                <a:spcPts val="0"/>
              </a:spcBef>
            </a:pPr>
            <a:r>
              <a:rPr lang="de-DE" sz="1400" dirty="0"/>
              <a:t>     </a:t>
            </a:r>
            <a:r>
              <a:rPr lang="de-DE" sz="1400" b="0" i="0" u="none" strike="noStrike" dirty="0">
                <a:effectLst/>
              </a:rPr>
              <a:t> analogen Material sind hier mehr Variationen möglich, da </a:t>
            </a:r>
            <a:r>
              <a:rPr lang="de-DE" sz="1400" dirty="0"/>
              <a:t>zum Beispiel beim Legen von 9</a:t>
            </a:r>
          </a:p>
          <a:p>
            <a:pPr>
              <a:lnSpc>
                <a:spcPct val="114000"/>
              </a:lnSpc>
              <a:spcBef>
                <a:spcPts val="0"/>
              </a:spcBef>
            </a:pPr>
            <a:r>
              <a:rPr lang="de-DE" sz="1400" dirty="0"/>
              <a:t>      Plättchen 10 gelegt und eins wieder entfernt werden kann. </a:t>
            </a:r>
            <a:endParaRPr lang="de-DE" sz="1400" b="0" i="0" u="none" strike="noStrike" dirty="0">
              <a:effectLst/>
              <a:latin typeface="Arial" panose="020B0604020202020204" pitchFamily="34" charset="0"/>
              <a:cs typeface="Arial" panose="020B0604020202020204" pitchFamily="34" charset="0"/>
            </a:endParaRPr>
          </a:p>
          <a:p>
            <a:pPr marL="285750" indent="-285750">
              <a:lnSpc>
                <a:spcPct val="114000"/>
              </a:lnSpc>
              <a:spcBef>
                <a:spcPts val="0"/>
              </a:spcBef>
              <a:buFont typeface="Arial" panose="020B0604020202020204" pitchFamily="34" charset="0"/>
              <a:buChar char="•"/>
            </a:pPr>
            <a:r>
              <a:rPr lang="de-DE" sz="1400" b="1" i="0" u="none" strike="noStrike" dirty="0">
                <a:effectLst/>
                <a:latin typeface="Arial" panose="020B0604020202020204" pitchFamily="34" charset="0"/>
                <a:cs typeface="Arial" panose="020B0604020202020204" pitchFamily="34" charset="0"/>
              </a:rPr>
              <a:t>zu einer Additionsaufgabe die Tauschaufgabe zu finden. </a:t>
            </a:r>
          </a:p>
          <a:p>
            <a:pPr>
              <a:lnSpc>
                <a:spcPct val="114000"/>
              </a:lnSpc>
              <a:spcBef>
                <a:spcPts val="0"/>
              </a:spcBef>
            </a:pPr>
            <a:r>
              <a:rPr lang="de-DE" sz="1400" dirty="0"/>
              <a:t>     </a:t>
            </a:r>
            <a:r>
              <a:rPr lang="de-DE" sz="1400" b="0" i="0" u="none" strike="noStrike" dirty="0">
                <a:effectLst/>
                <a:latin typeface="Arial" panose="020B0604020202020204" pitchFamily="34" charset="0"/>
                <a:cs typeface="Arial" panose="020B0604020202020204" pitchFamily="34" charset="0"/>
              </a:rPr>
              <a:t>Durch die Funktion “wenden“ können Lernende die Tauschaufgabe finden </a:t>
            </a:r>
            <a:r>
              <a:rPr lang="de-DE" sz="1400" b="1" i="1" u="none" strike="noStrike" dirty="0">
                <a:effectLst/>
                <a:latin typeface="Arial" panose="020B0604020202020204" pitchFamily="34" charset="0"/>
                <a:cs typeface="Arial" panose="020B0604020202020204" pitchFamily="34" charset="0"/>
              </a:rPr>
              <a:t>ohne, dass sich</a:t>
            </a:r>
          </a:p>
          <a:p>
            <a:pPr>
              <a:lnSpc>
                <a:spcPct val="114000"/>
              </a:lnSpc>
              <a:spcBef>
                <a:spcPts val="0"/>
              </a:spcBef>
            </a:pPr>
            <a:r>
              <a:rPr lang="de-DE" sz="1400" b="1" i="1" dirty="0"/>
              <a:t>    </a:t>
            </a:r>
            <a:r>
              <a:rPr lang="de-DE" sz="1400" b="1" i="1" u="none" strike="noStrike" dirty="0">
                <a:effectLst/>
                <a:latin typeface="Arial" panose="020B0604020202020204" pitchFamily="34" charset="0"/>
                <a:cs typeface="Arial" panose="020B0604020202020204" pitchFamily="34" charset="0"/>
              </a:rPr>
              <a:t> das Ergebnis ändert oder sie wieder neu beginnen zu rechnen</a:t>
            </a:r>
            <a:r>
              <a:rPr lang="de-DE" sz="1400" b="1" i="0" u="none" strike="noStrike" dirty="0">
                <a:effectLst/>
                <a:latin typeface="Arial" panose="020B0604020202020204" pitchFamily="34" charset="0"/>
                <a:cs typeface="Arial" panose="020B0604020202020204" pitchFamily="34" charset="0"/>
              </a:rPr>
              <a:t>. </a:t>
            </a:r>
          </a:p>
          <a:p>
            <a:pPr marL="285750" indent="-285750">
              <a:lnSpc>
                <a:spcPct val="114000"/>
              </a:lnSpc>
              <a:spcBef>
                <a:spcPts val="0"/>
              </a:spcBef>
              <a:buFont typeface="Arial" panose="020B0604020202020204" pitchFamily="34" charset="0"/>
              <a:buChar char="•"/>
            </a:pPr>
            <a:r>
              <a:rPr lang="de-DE" sz="1400" b="1" dirty="0">
                <a:latin typeface="Arial" panose="020B0604020202020204" pitchFamily="34" charset="0"/>
                <a:ea typeface="Open Sans" panose="020B0606030504020204" pitchFamily="34" charset="0"/>
                <a:cs typeface="Arial" panose="020B0604020202020204" pitchFamily="34" charset="0"/>
              </a:rPr>
              <a:t>Beziehungen zwischen einzelnen Zahlen (Ergebnis, 1. Zahl, …) zu beschreiben.</a:t>
            </a:r>
          </a:p>
          <a:p>
            <a:pPr>
              <a:lnSpc>
                <a:spcPct val="114000"/>
              </a:lnSpc>
              <a:spcBef>
                <a:spcPts val="0"/>
              </a:spcBef>
            </a:pPr>
            <a:r>
              <a:rPr lang="de-DE" sz="1400" dirty="0">
                <a:ea typeface="Open Sans" panose="020B0606030504020204" pitchFamily="34" charset="0"/>
              </a:rPr>
              <a:t>      Durch die simultane Veränderung werden </a:t>
            </a:r>
            <a:r>
              <a:rPr lang="de-DE" sz="1400" b="1" i="1" dirty="0">
                <a:ea typeface="Open Sans" panose="020B0606030504020204" pitchFamily="34" charset="0"/>
              </a:rPr>
              <a:t>Beziehungen direkt sichtbar gemacht</a:t>
            </a:r>
            <a:r>
              <a:rPr lang="de-DE" sz="1400" dirty="0">
                <a:ea typeface="Open Sans" panose="020B0606030504020204" pitchFamily="34" charset="0"/>
              </a:rPr>
              <a:t> und</a:t>
            </a:r>
          </a:p>
          <a:p>
            <a:pPr>
              <a:lnSpc>
                <a:spcPct val="114000"/>
              </a:lnSpc>
              <a:spcBef>
                <a:spcPts val="0"/>
              </a:spcBef>
            </a:pPr>
            <a:r>
              <a:rPr lang="de-DE" sz="1400" dirty="0">
                <a:ea typeface="Open Sans" panose="020B0606030504020204" pitchFamily="34" charset="0"/>
              </a:rPr>
              <a:t>      müssen nicht erst von den Kindern selber vorgenommen werden. </a:t>
            </a:r>
            <a:endParaRPr lang="de-DE" sz="1400" dirty="0"/>
          </a:p>
          <a:p>
            <a:pPr>
              <a:lnSpc>
                <a:spcPct val="114000"/>
              </a:lnSpc>
              <a:spcBef>
                <a:spcPts val="600"/>
              </a:spcBef>
            </a:pPr>
            <a:endParaRPr lang="de-DE" altLang="de-DE" sz="125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63704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66658-AA6B-4FCD-83CC-BF0BB7565AB7}"/>
              </a:ext>
            </a:extLst>
          </p:cNvPr>
          <p:cNvSpPr>
            <a:spLocks noGrp="1"/>
          </p:cNvSpPr>
          <p:nvPr>
            <p:ph type="title"/>
          </p:nvPr>
        </p:nvSpPr>
        <p:spPr>
          <a:xfrm>
            <a:off x="1096423" y="382774"/>
            <a:ext cx="7489793" cy="603704"/>
          </a:xfrm>
        </p:spPr>
        <p:txBody>
          <a:bodyPr>
            <a:noAutofit/>
          </a:bodyPr>
          <a:lstStyle/>
          <a:p>
            <a:r>
              <a:rPr lang="de-DE" sz="2200" dirty="0"/>
              <a:t>Guten Mathematikunterricht mit digitalen Medien gestalten</a:t>
            </a:r>
            <a:endParaRPr lang="de-DE" sz="2200" dirty="0">
              <a:highlight>
                <a:srgbClr val="FFFF00"/>
              </a:highlight>
            </a:endParaRPr>
          </a:p>
        </p:txBody>
      </p:sp>
      <p:sp>
        <p:nvSpPr>
          <p:cNvPr id="3" name="Textplatzhalter 2">
            <a:extLst>
              <a:ext uri="{FF2B5EF4-FFF2-40B4-BE49-F238E27FC236}">
                <a16:creationId xmlns:a16="http://schemas.microsoft.com/office/drawing/2014/main" id="{0DA0B46F-6503-4B89-82B9-35ECA26FB20F}"/>
              </a:ext>
            </a:extLst>
          </p:cNvPr>
          <p:cNvSpPr>
            <a:spLocks noGrp="1"/>
          </p:cNvSpPr>
          <p:nvPr>
            <p:ph type="body" sz="quarter" idx="13"/>
          </p:nvPr>
        </p:nvSpPr>
        <p:spPr/>
        <p:txBody>
          <a:bodyPr>
            <a:normAutofit/>
          </a:bodyPr>
          <a:lstStyle/>
          <a:p>
            <a:r>
              <a:rPr lang="de-DE" dirty="0"/>
              <a:t>Tauschen Sie sich mit Ihrem/Ihrer Sitznachbarn/Sitznachbarin aus. </a:t>
            </a:r>
          </a:p>
          <a:p>
            <a:endParaRPr lang="de-DE" dirty="0"/>
          </a:p>
        </p:txBody>
      </p:sp>
      <p:sp>
        <p:nvSpPr>
          <p:cNvPr id="4" name="Textplatzhalter 3">
            <a:extLst>
              <a:ext uri="{FF2B5EF4-FFF2-40B4-BE49-F238E27FC236}">
                <a16:creationId xmlns:a16="http://schemas.microsoft.com/office/drawing/2014/main" id="{66C40E96-0345-4215-AD5D-DC68212AF256}"/>
              </a:ext>
            </a:extLst>
          </p:cNvPr>
          <p:cNvSpPr>
            <a:spLocks noGrp="1"/>
          </p:cNvSpPr>
          <p:nvPr>
            <p:ph type="body" sz="quarter" idx="14"/>
          </p:nvPr>
        </p:nvSpPr>
        <p:spPr/>
        <p:txBody>
          <a:bodyPr>
            <a:noAutofit/>
          </a:bodyPr>
          <a:lstStyle/>
          <a:p>
            <a:pPr>
              <a:lnSpc>
                <a:spcPct val="100000"/>
              </a:lnSpc>
            </a:pPr>
            <a:r>
              <a:rPr lang="de-DE" sz="1800" dirty="0"/>
              <a:t>Schauen Sie sich die verschiedenen Ziele an. Wie kann die App Rechenfeld hier unterstützen das Ziel zu erreichen? </a:t>
            </a:r>
          </a:p>
        </p:txBody>
      </p:sp>
      <p:sp>
        <p:nvSpPr>
          <p:cNvPr id="6" name="Foliennummernplatzhalter 5">
            <a:extLst>
              <a:ext uri="{FF2B5EF4-FFF2-40B4-BE49-F238E27FC236}">
                <a16:creationId xmlns:a16="http://schemas.microsoft.com/office/drawing/2014/main" id="{4CA6C5EE-9151-437F-B343-94537F06CB23}"/>
              </a:ext>
            </a:extLst>
          </p:cNvPr>
          <p:cNvSpPr>
            <a:spLocks noGrp="1"/>
          </p:cNvSpPr>
          <p:nvPr>
            <p:ph type="sldNum" sz="quarter" idx="12"/>
          </p:nvPr>
        </p:nvSpPr>
        <p:spPr/>
        <p:txBody>
          <a:bodyPr/>
          <a:lstStyle/>
          <a:p>
            <a:fld id="{C3752B7C-18A9-864D-BBCB-54A9F41B5594}" type="slidenum">
              <a:rPr lang="de-DE" smtClean="0"/>
              <a:pPr/>
              <a:t>16</a:t>
            </a:fld>
            <a:endParaRPr lang="de-DE" dirty="0"/>
          </a:p>
        </p:txBody>
      </p:sp>
      <p:sp>
        <p:nvSpPr>
          <p:cNvPr id="5" name="Abgerundetes Rechteck 4">
            <a:extLst>
              <a:ext uri="{FF2B5EF4-FFF2-40B4-BE49-F238E27FC236}">
                <a16:creationId xmlns:a16="http://schemas.microsoft.com/office/drawing/2014/main" id="{F93CCBF7-4DF9-674D-34D5-A5C77F081F4E}"/>
              </a:ext>
            </a:extLst>
          </p:cNvPr>
          <p:cNvSpPr/>
          <p:nvPr/>
        </p:nvSpPr>
        <p:spPr>
          <a:xfrm>
            <a:off x="1763316" y="2511707"/>
            <a:ext cx="6171316" cy="14373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327D87"/>
              </a:solidFill>
            </a:endParaRPr>
          </a:p>
        </p:txBody>
      </p:sp>
      <p:sp>
        <p:nvSpPr>
          <p:cNvPr id="7" name="Textfeld 6">
            <a:extLst>
              <a:ext uri="{FF2B5EF4-FFF2-40B4-BE49-F238E27FC236}">
                <a16:creationId xmlns:a16="http://schemas.microsoft.com/office/drawing/2014/main" id="{D8E5CE5E-FC32-5435-566D-1F9219338EA9}"/>
              </a:ext>
            </a:extLst>
          </p:cNvPr>
          <p:cNvSpPr txBox="1"/>
          <p:nvPr/>
        </p:nvSpPr>
        <p:spPr>
          <a:xfrm>
            <a:off x="1763316" y="2594195"/>
            <a:ext cx="6171316" cy="1323439"/>
          </a:xfrm>
          <a:prstGeom prst="rect">
            <a:avLst/>
          </a:prstGeom>
          <a:noFill/>
        </p:spPr>
        <p:txBody>
          <a:bodyPr wrap="square" rtlCol="0">
            <a:spAutoFit/>
          </a:bodyPr>
          <a:lstStyle/>
          <a:p>
            <a:r>
              <a:rPr lang="de-DE" sz="1600" b="0" i="0" u="none" strike="noStrike" dirty="0">
                <a:solidFill>
                  <a:srgbClr val="222222"/>
                </a:solidFill>
                <a:effectLst/>
                <a:latin typeface="Arial" panose="020B0604020202020204" pitchFamily="34" charset="0"/>
                <a:cs typeface="Arial" panose="020B0604020202020204" pitchFamily="34" charset="0"/>
              </a:rPr>
              <a:t>Das Kind ist in der Lage,…</a:t>
            </a:r>
          </a:p>
          <a:p>
            <a:pPr marL="285750" indent="-285750">
              <a:buFont typeface="Arial" panose="020B0604020202020204" pitchFamily="34" charset="0"/>
              <a:buChar char="•"/>
            </a:pPr>
            <a:r>
              <a:rPr lang="de-DE" sz="1600" dirty="0">
                <a:solidFill>
                  <a:srgbClr val="222222"/>
                </a:solidFill>
                <a:latin typeface="Arial" panose="020B0604020202020204" pitchFamily="34" charset="0"/>
                <a:cs typeface="Arial" panose="020B0604020202020204" pitchFamily="34" charset="0"/>
              </a:rPr>
              <a:t>Additionsaufgaben im 20er-Feld zu legen und zu lösen.</a:t>
            </a:r>
            <a:endParaRPr lang="de-DE" sz="1600" b="0" i="0" u="none" strike="noStrike" dirty="0">
              <a:solidFill>
                <a:srgbClr val="222222"/>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600" b="0" i="0" u="none" strike="noStrike" dirty="0">
                <a:solidFill>
                  <a:srgbClr val="222222"/>
                </a:solidFill>
                <a:effectLst/>
                <a:latin typeface="Arial" panose="020B0604020202020204" pitchFamily="34" charset="0"/>
                <a:cs typeface="Arial" panose="020B0604020202020204" pitchFamily="34" charset="0"/>
              </a:rPr>
              <a:t>zu einer Additionsaufgabe die Tauschaufgabe zu finden.</a:t>
            </a:r>
          </a:p>
          <a:p>
            <a:pPr marL="285750" indent="-285750">
              <a:buFont typeface="Arial" panose="020B0604020202020204" pitchFamily="34" charset="0"/>
              <a:buChar char="•"/>
            </a:pPr>
            <a:r>
              <a:rPr lang="de-DE" sz="1600" dirty="0">
                <a:latin typeface="Arial" panose="020B0604020202020204" pitchFamily="34" charset="0"/>
                <a:ea typeface="Open Sans" panose="020B0606030504020204" pitchFamily="34" charset="0"/>
                <a:cs typeface="Arial" panose="020B0604020202020204" pitchFamily="34" charset="0"/>
              </a:rPr>
              <a:t>Beziehungen zwischen einzelnen Zahlen (Ergebnis, 1.Zahl, …) </a:t>
            </a:r>
          </a:p>
          <a:p>
            <a:pPr marL="285750" indent="-285750">
              <a:buFont typeface="Arial" panose="020B0604020202020204" pitchFamily="34" charset="0"/>
              <a:buChar char="•"/>
            </a:pPr>
            <a:r>
              <a:rPr lang="de-DE" sz="1600" dirty="0">
                <a:latin typeface="Arial" panose="020B0604020202020204" pitchFamily="34" charset="0"/>
                <a:ea typeface="Open Sans" panose="020B0606030504020204" pitchFamily="34" charset="0"/>
                <a:cs typeface="Arial" panose="020B0604020202020204" pitchFamily="34" charset="0"/>
              </a:rPr>
              <a:t>zu beschreiben.</a:t>
            </a:r>
          </a:p>
        </p:txBody>
      </p:sp>
    </p:spTree>
    <p:extLst>
      <p:ext uri="{BB962C8B-B14F-4D97-AF65-F5344CB8AC3E}">
        <p14:creationId xmlns:p14="http://schemas.microsoft.com/office/powerpoint/2010/main" val="1433080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644062" cy="603704"/>
          </a:xfrm>
        </p:spPr>
        <p:txBody>
          <a:bodyPr>
            <a:noAutofit/>
          </a:bodyPr>
          <a:lstStyle/>
          <a:p>
            <a:r>
              <a:rPr lang="de-DE" sz="2200" dirty="0"/>
              <a:t>Guten Mathematikunterricht mit digitalen Medien gestalten</a:t>
            </a:r>
            <a:endParaRPr lang="de-DE" sz="2200" dirty="0">
              <a:highlight>
                <a:srgbClr val="FFFF00"/>
              </a:highlight>
            </a:endParaRPr>
          </a:p>
        </p:txBody>
      </p:sp>
      <p:sp>
        <p:nvSpPr>
          <p:cNvPr id="3" name="Textplatzhalter 2"/>
          <p:cNvSpPr>
            <a:spLocks noGrp="1"/>
          </p:cNvSpPr>
          <p:nvPr>
            <p:ph type="body" sz="quarter" idx="13"/>
          </p:nvPr>
        </p:nvSpPr>
        <p:spPr/>
        <p:txBody>
          <a:bodyPr/>
          <a:lstStyle/>
          <a:p>
            <a:r>
              <a:rPr lang="de-DE" dirty="0"/>
              <a:t>KERNBOTSCHAFT</a:t>
            </a:r>
          </a:p>
        </p:txBody>
      </p:sp>
      <p:sp>
        <p:nvSpPr>
          <p:cNvPr id="6" name="Foliennummernplatzhalter 5"/>
          <p:cNvSpPr>
            <a:spLocks noGrp="1"/>
          </p:cNvSpPr>
          <p:nvPr>
            <p:ph type="sldNum" sz="quarter" idx="12"/>
          </p:nvPr>
        </p:nvSpPr>
        <p:spPr/>
        <p:txBody>
          <a:bodyPr/>
          <a:lstStyle/>
          <a:p>
            <a:fld id="{C3752B7C-18A9-864D-BBCB-54A9F41B5594}" type="slidenum">
              <a:rPr lang="de-DE" smtClean="0"/>
              <a:pPr/>
              <a:t>17</a:t>
            </a:fld>
            <a:endParaRPr lang="de-DE" dirty="0"/>
          </a:p>
        </p:txBody>
      </p:sp>
      <p:sp>
        <p:nvSpPr>
          <p:cNvPr id="8" name="Gefaltete Ecke 7"/>
          <p:cNvSpPr/>
          <p:nvPr/>
        </p:nvSpPr>
        <p:spPr>
          <a:xfrm>
            <a:off x="1244600" y="1983776"/>
            <a:ext cx="6337300" cy="3782024"/>
          </a:xfrm>
          <a:prstGeom prst="foldedCorner">
            <a:avLst>
              <a:gd name="adj" fmla="val 637"/>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a:solidFill>
                  <a:schemeClr val="tx1"/>
                </a:solidFill>
                <a:effectLst/>
                <a:latin typeface="Arial" panose="020B0604020202020204" pitchFamily="34" charset="0"/>
                <a:cs typeface="Arial" panose="020B0604020202020204" pitchFamily="34" charset="0"/>
              </a:rPr>
              <a:t>Wenn das Lernziel im Zentrum der Überlegungen der Softwareauswahl steht, können digitale Medien Lernprozesse unterstützen.</a:t>
            </a:r>
          </a:p>
        </p:txBody>
      </p:sp>
      <p:pic>
        <p:nvPicPr>
          <p:cNvPr id="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1662" y="4588593"/>
            <a:ext cx="1788823" cy="149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695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94D5D3-22C9-1545-8464-B65640C8EF15}"/>
              </a:ext>
            </a:extLst>
          </p:cNvPr>
          <p:cNvSpPr>
            <a:spLocks noGrp="1"/>
          </p:cNvSpPr>
          <p:nvPr>
            <p:ph type="title"/>
          </p:nvPr>
        </p:nvSpPr>
        <p:spPr/>
        <p:txBody>
          <a:bodyPr anchor="ctr"/>
          <a:lstStyle/>
          <a:p>
            <a:r>
              <a:rPr lang="de-DE" dirty="0"/>
              <a:t>Gliederung</a:t>
            </a:r>
          </a:p>
        </p:txBody>
      </p:sp>
      <p:sp>
        <p:nvSpPr>
          <p:cNvPr id="5" name="Foliennummernplatzhalter 4">
            <a:extLst>
              <a:ext uri="{FF2B5EF4-FFF2-40B4-BE49-F238E27FC236}">
                <a16:creationId xmlns:a16="http://schemas.microsoft.com/office/drawing/2014/main" id="{F4D56939-6917-854D-B993-7A02A06476B1}"/>
              </a:ext>
            </a:extLst>
          </p:cNvPr>
          <p:cNvSpPr>
            <a:spLocks noGrp="1"/>
          </p:cNvSpPr>
          <p:nvPr>
            <p:ph type="sldNum" sz="quarter" idx="12"/>
          </p:nvPr>
        </p:nvSpPr>
        <p:spPr/>
        <p:txBody>
          <a:bodyPr/>
          <a:lstStyle/>
          <a:p>
            <a:fld id="{C3752B7C-18A9-864D-BBCB-54A9F41B5594}" type="slidenum">
              <a:rPr lang="de-DE" smtClean="0"/>
              <a:pPr/>
              <a:t>18</a:t>
            </a:fld>
            <a:endParaRPr lang="de-DE" dirty="0"/>
          </a:p>
        </p:txBody>
      </p:sp>
      <p:sp>
        <p:nvSpPr>
          <p:cNvPr id="8" name="Inhaltsplatzhalter 1">
            <a:extLst>
              <a:ext uri="{FF2B5EF4-FFF2-40B4-BE49-F238E27FC236}">
                <a16:creationId xmlns:a16="http://schemas.microsoft.com/office/drawing/2014/main" id="{31CC66B7-F6BA-5729-8337-3E22A66A8B00}"/>
              </a:ext>
            </a:extLst>
          </p:cNvPr>
          <p:cNvSpPr txBox="1">
            <a:spLocks/>
          </p:cNvSpPr>
          <p:nvPr/>
        </p:nvSpPr>
        <p:spPr>
          <a:xfrm>
            <a:off x="1248823" y="1299055"/>
            <a:ext cx="7173960" cy="5031449"/>
          </a:xfrm>
          <a:prstGeom prst="rect">
            <a:avLst/>
          </a:prstGeom>
        </p:spPr>
        <p:txBody>
          <a:bodyPr anchor="t">
            <a:noAutofit/>
          </a:bodyPr>
          <a:lstStyle>
            <a:lvl1pPr marL="457200" indent="-457200" algn="l" defTabSz="914400" rtl="0" eaLnBrk="1" latinLnBrk="0" hangingPunct="1">
              <a:lnSpc>
                <a:spcPct val="150000"/>
              </a:lnSpc>
              <a:spcBef>
                <a:spcPts val="1000"/>
              </a:spcBef>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5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Guten Mathematikunterricht mit digitalen Medien gestalten</a:t>
            </a:r>
          </a:p>
          <a:p>
            <a:r>
              <a:rPr lang="de-DE" sz="2000" b="1" dirty="0"/>
              <a:t>Beziehungsreiches Üben durch digitale Medien stützen</a:t>
            </a:r>
          </a:p>
          <a:p>
            <a:r>
              <a:rPr lang="de-DE" sz="2000" dirty="0"/>
              <a:t>Verstehensprozesse durch die Potentiale digitaler Medien unterstützen</a:t>
            </a:r>
          </a:p>
          <a:p>
            <a:r>
              <a:rPr lang="de-DE" sz="2000" dirty="0"/>
              <a:t>Prozessbezogene Kompetenzen durch digitale Medien fördern</a:t>
            </a:r>
          </a:p>
          <a:p>
            <a:r>
              <a:rPr lang="de-DE" sz="2000" dirty="0"/>
              <a:t>Erprobungsauftrag</a:t>
            </a:r>
          </a:p>
        </p:txBody>
      </p:sp>
    </p:spTree>
    <p:extLst>
      <p:ext uri="{BB962C8B-B14F-4D97-AF65-F5344CB8AC3E}">
        <p14:creationId xmlns:p14="http://schemas.microsoft.com/office/powerpoint/2010/main" val="3108840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19</a:t>
            </a:fld>
            <a:endParaRPr lang="de-DE" dirty="0"/>
          </a:p>
        </p:txBody>
      </p:sp>
      <p:sp>
        <p:nvSpPr>
          <p:cNvPr id="5" name="Textplatzhalter 4"/>
          <p:cNvSpPr>
            <a:spLocks noGrp="1"/>
          </p:cNvSpPr>
          <p:nvPr>
            <p:ph type="body" sz="quarter" idx="13"/>
          </p:nvPr>
        </p:nvSpPr>
        <p:spPr>
          <a:xfrm>
            <a:off x="811161" y="1175880"/>
            <a:ext cx="7744420" cy="445628"/>
          </a:xfrm>
        </p:spPr>
        <p:txBody>
          <a:bodyPr/>
          <a:lstStyle/>
          <a:p>
            <a:r>
              <a:rPr lang="de-DE" dirty="0">
                <a:solidFill>
                  <a:schemeClr val="tx1"/>
                </a:solidFill>
              </a:rPr>
              <a:t>HINWEISE ZU DEN FOLIEN 20-24</a:t>
            </a:r>
          </a:p>
        </p:txBody>
      </p:sp>
      <p:sp>
        <p:nvSpPr>
          <p:cNvPr id="6" name="Inhaltsplatzhalter 5"/>
          <p:cNvSpPr>
            <a:spLocks noGrp="1"/>
          </p:cNvSpPr>
          <p:nvPr>
            <p:ph idx="1"/>
          </p:nvPr>
        </p:nvSpPr>
        <p:spPr>
          <a:xfrm>
            <a:off x="811161" y="1621508"/>
            <a:ext cx="8035127" cy="4527819"/>
          </a:xfrm>
        </p:spPr>
        <p:txBody>
          <a:bodyPr/>
          <a:lstStyle/>
          <a:p>
            <a:pPr>
              <a:lnSpc>
                <a:spcPct val="114000"/>
              </a:lnSpc>
              <a:spcBef>
                <a:spcPts val="0"/>
              </a:spcBef>
            </a:pPr>
            <a:r>
              <a:rPr lang="de-DE" sz="1400" b="1" dirty="0"/>
              <a:t>Kernbotschaft (Folie 24):</a:t>
            </a:r>
          </a:p>
          <a:p>
            <a:pPr marL="171450" indent="-171450">
              <a:lnSpc>
                <a:spcPct val="114000"/>
              </a:lnSpc>
              <a:spcBef>
                <a:spcPts val="0"/>
              </a:spcBef>
              <a:buFont typeface="Arial" panose="020B0604020202020204" pitchFamily="34" charset="0"/>
              <a:buChar char="•"/>
            </a:pPr>
            <a:r>
              <a:rPr lang="de-DE" sz="1400" b="1" dirty="0">
                <a:latin typeface="Arial" panose="020B0604020202020204" pitchFamily="34" charset="0"/>
                <a:cs typeface="Arial" panose="020B0604020202020204" pitchFamily="34" charset="0"/>
              </a:rPr>
              <a:t>Grundlegendes Verständnis ist die Voraussetzung für das Üben mit Apps, wobei Apps zum beziehungsreichen Üben bevorzugt genutzt werden sollten.</a:t>
            </a:r>
          </a:p>
          <a:p>
            <a:pPr>
              <a:lnSpc>
                <a:spcPct val="114000"/>
              </a:lnSpc>
            </a:pPr>
            <a:r>
              <a:rPr lang="de-DE" sz="1400" dirty="0"/>
              <a:t>Folie 20, 21: Die zweite Leitidee rückt die Auswahl von Apps, die das beziehungsreiche Üben ermöglichen in den Fokus. Neben der Auswahl einer geeigneten App ist aber auch entscheidend, dass diese nicht zu früh im Lernprozess eingesetzt wird. Die Gefahr, dass dies im Unterrichtsalltag geschieht ist groß. Aus diesem Grund soll bei dieser Leitidee insbesondere auf den Verständnisaufbau eingegangen werden. Dementsprechend betont die Kernbotschaft diesen Teil der Leitidee besonders und auch die Aktivität ist darauf ausgerichtet.</a:t>
            </a:r>
          </a:p>
          <a:p>
            <a:pPr>
              <a:lnSpc>
                <a:spcPct val="114000"/>
              </a:lnSpc>
            </a:pPr>
            <a:r>
              <a:rPr lang="de-DE" sz="1400" dirty="0">
                <a:ea typeface="ＭＳ Ｐゴシック" panose="020B0600070205080204" pitchFamily="34" charset="-128"/>
                <a:sym typeface="Wingdings" pitchFamily="2" charset="2"/>
              </a:rPr>
              <a:t>Folie 23: Aktivität (Hinweise s. Folie 22)</a:t>
            </a:r>
            <a:endParaRPr lang="de-DE" altLang="de-DE" sz="1400" dirty="0">
              <a:latin typeface="Arial" panose="020B0604020202020204" pitchFamily="34" charset="0"/>
              <a:ea typeface="ＭＳ Ｐゴシック" panose="020B0600070205080204" pitchFamily="34" charset="-128"/>
              <a:cs typeface="Arial" panose="020B0604020202020204" pitchFamily="34" charset="0"/>
            </a:endParaRPr>
          </a:p>
          <a:p>
            <a:endParaRPr lang="de-DE" sz="800" dirty="0">
              <a:solidFill>
                <a:srgbClr val="FF0000"/>
              </a:solidFill>
            </a:endParaRPr>
          </a:p>
          <a:p>
            <a:endParaRPr lang="de-DE" sz="800" dirty="0">
              <a:solidFill>
                <a:srgbClr val="FF0000"/>
              </a:solidFill>
            </a:endParaRPr>
          </a:p>
          <a:p>
            <a:endParaRPr lang="de-DE" altLang="de-DE" sz="10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de-DE" sz="1000" dirty="0">
              <a:solidFill>
                <a:srgbClr val="FF0000"/>
              </a:solidFill>
            </a:endParaRPr>
          </a:p>
          <a:p>
            <a:pPr>
              <a:lnSpc>
                <a:spcPts val="1740"/>
              </a:lnSpc>
            </a:pPr>
            <a:endParaRPr lang="de-DE" sz="1200" dirty="0">
              <a:solidFill>
                <a:srgbClr val="FF0000"/>
              </a:solidFill>
            </a:endParaRPr>
          </a:p>
          <a:p>
            <a:endParaRPr lang="de-DE" sz="1200" dirty="0">
              <a:solidFill>
                <a:srgbClr val="FF0000"/>
              </a:solidFill>
            </a:endParaRPr>
          </a:p>
        </p:txBody>
      </p:sp>
    </p:spTree>
    <p:extLst>
      <p:ext uri="{BB962C8B-B14F-4D97-AF65-F5344CB8AC3E}">
        <p14:creationId xmlns:p14="http://schemas.microsoft.com/office/powerpoint/2010/main" val="444688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976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892832" cy="603704"/>
          </a:xfrm>
        </p:spPr>
        <p:txBody>
          <a:bodyPr>
            <a:noAutofit/>
          </a:bodyPr>
          <a:lstStyle/>
          <a:p>
            <a:r>
              <a:rPr lang="de-DE" sz="2200" dirty="0"/>
              <a:t>Beziehungsreiches Üben durch digitale Medien stützen</a:t>
            </a:r>
          </a:p>
        </p:txBody>
      </p:sp>
      <p:sp>
        <p:nvSpPr>
          <p:cNvPr id="3" name="Textplatzhalter 2"/>
          <p:cNvSpPr>
            <a:spLocks noGrp="1"/>
          </p:cNvSpPr>
          <p:nvPr>
            <p:ph type="body" sz="quarter" idx="13"/>
          </p:nvPr>
        </p:nvSpPr>
        <p:spPr>
          <a:xfrm>
            <a:off x="1096266" y="1194030"/>
            <a:ext cx="7892989" cy="445628"/>
          </a:xfrm>
        </p:spPr>
        <p:txBody>
          <a:bodyPr/>
          <a:lstStyle/>
          <a:p>
            <a:r>
              <a:rPr lang="de-DE" dirty="0"/>
              <a:t>GRUNDLEGENDE ÜBERLEGUNGEN ZUR LEITIDEE</a:t>
            </a:r>
          </a:p>
        </p:txBody>
      </p:sp>
      <p:sp>
        <p:nvSpPr>
          <p:cNvPr id="4" name="Inhaltsplatzhalter 3"/>
          <p:cNvSpPr>
            <a:spLocks noGrp="1"/>
          </p:cNvSpPr>
          <p:nvPr>
            <p:ph idx="1"/>
          </p:nvPr>
        </p:nvSpPr>
        <p:spPr>
          <a:xfrm>
            <a:off x="1096423" y="1748860"/>
            <a:ext cx="7727537" cy="4418617"/>
          </a:xfrm>
        </p:spPr>
        <p:txBody>
          <a:bodyPr/>
          <a:lstStyle/>
          <a:p>
            <a:r>
              <a:rPr lang="de-DE" sz="1700" dirty="0"/>
              <a:t>Üben &amp; Automatisieren setzt eine sichere Verständnisgrundlage voraus</a:t>
            </a:r>
          </a:p>
          <a:p>
            <a:r>
              <a:rPr lang="de-DE" sz="1700" dirty="0"/>
              <a:t>Beziehungsreiches Üben erweitert die Einsicht in mathematische Zusammenhänge (Scherer &amp; Moser Opitz, 2010)</a:t>
            </a:r>
          </a:p>
          <a:p>
            <a:r>
              <a:rPr lang="de-DE" sz="1700" dirty="0"/>
              <a:t>Fachdidaktisch fundierte Apps, die beziehungsreiches Üben ermöglichen, sollten ausgewählt werden</a:t>
            </a:r>
          </a:p>
          <a:p>
            <a:r>
              <a:rPr lang="de-DE" sz="1700" dirty="0"/>
              <a:t>Apps zur Automatisierung sollten nicht zu früh eingesetzt werden (</a:t>
            </a:r>
            <a:r>
              <a:rPr lang="de-DE" sz="1700" dirty="0" err="1"/>
              <a:t>Ladel</a:t>
            </a:r>
            <a:r>
              <a:rPr lang="de-DE" sz="1700" dirty="0"/>
              <a:t>, 2017)</a:t>
            </a:r>
          </a:p>
        </p:txBody>
      </p:sp>
      <p:sp>
        <p:nvSpPr>
          <p:cNvPr id="6" name="Foliennummernplatzhalter 5"/>
          <p:cNvSpPr>
            <a:spLocks noGrp="1"/>
          </p:cNvSpPr>
          <p:nvPr>
            <p:ph type="sldNum" sz="quarter" idx="12"/>
          </p:nvPr>
        </p:nvSpPr>
        <p:spPr/>
        <p:txBody>
          <a:bodyPr/>
          <a:lstStyle/>
          <a:p>
            <a:fld id="{C3752B7C-18A9-864D-BBCB-54A9F41B5594}" type="slidenum">
              <a:rPr lang="de-DE" smtClean="0"/>
              <a:pPr/>
              <a:t>20</a:t>
            </a:fld>
            <a:endParaRPr lang="de-DE" dirty="0"/>
          </a:p>
        </p:txBody>
      </p:sp>
    </p:spTree>
    <p:extLst>
      <p:ext uri="{BB962C8B-B14F-4D97-AF65-F5344CB8AC3E}">
        <p14:creationId xmlns:p14="http://schemas.microsoft.com/office/powerpoint/2010/main" val="26325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892832" cy="603704"/>
          </a:xfrm>
        </p:spPr>
        <p:txBody>
          <a:bodyPr>
            <a:noAutofit/>
          </a:bodyPr>
          <a:lstStyle/>
          <a:p>
            <a:r>
              <a:rPr lang="de-DE" sz="2200" dirty="0"/>
              <a:t>Beziehungsreiches Üben durch digitale Medien stützen</a:t>
            </a:r>
          </a:p>
        </p:txBody>
      </p:sp>
      <p:sp>
        <p:nvSpPr>
          <p:cNvPr id="3" name="Textplatzhalter 2"/>
          <p:cNvSpPr>
            <a:spLocks noGrp="1"/>
          </p:cNvSpPr>
          <p:nvPr>
            <p:ph type="body" sz="quarter" idx="13"/>
          </p:nvPr>
        </p:nvSpPr>
        <p:spPr>
          <a:xfrm>
            <a:off x="1096266" y="1194030"/>
            <a:ext cx="7892989" cy="445628"/>
          </a:xfrm>
        </p:spPr>
        <p:txBody>
          <a:bodyPr/>
          <a:lstStyle/>
          <a:p>
            <a:r>
              <a:rPr lang="de-DE" dirty="0"/>
              <a:t>GRUNDLEGENDE ÜBERLEGUNGEN ZUR LEITIDEE</a:t>
            </a:r>
          </a:p>
          <a:p>
            <a:endParaRPr lang="de-DE" dirty="0"/>
          </a:p>
        </p:txBody>
      </p:sp>
      <p:sp>
        <p:nvSpPr>
          <p:cNvPr id="6" name="Foliennummernplatzhalter 5"/>
          <p:cNvSpPr>
            <a:spLocks noGrp="1"/>
          </p:cNvSpPr>
          <p:nvPr>
            <p:ph type="sldNum" sz="quarter" idx="12"/>
          </p:nvPr>
        </p:nvSpPr>
        <p:spPr/>
        <p:txBody>
          <a:bodyPr/>
          <a:lstStyle/>
          <a:p>
            <a:fld id="{C3752B7C-18A9-864D-BBCB-54A9F41B5594}" type="slidenum">
              <a:rPr lang="de-DE" smtClean="0"/>
              <a:pPr/>
              <a:t>21</a:t>
            </a:fld>
            <a:endParaRPr lang="de-DE" dirty="0"/>
          </a:p>
        </p:txBody>
      </p:sp>
      <p:grpSp>
        <p:nvGrpSpPr>
          <p:cNvPr id="8" name="Gruppieren 7">
            <a:extLst>
              <a:ext uri="{FF2B5EF4-FFF2-40B4-BE49-F238E27FC236}">
                <a16:creationId xmlns:a16="http://schemas.microsoft.com/office/drawing/2014/main" id="{4EB05705-63ED-4CF3-574B-1A990E90BB92}"/>
              </a:ext>
            </a:extLst>
          </p:cNvPr>
          <p:cNvGrpSpPr>
            <a:grpSpLocks noChangeAspect="1"/>
          </p:cNvGrpSpPr>
          <p:nvPr/>
        </p:nvGrpSpPr>
        <p:grpSpPr>
          <a:xfrm>
            <a:off x="1309608" y="2874141"/>
            <a:ext cx="1856697" cy="2520000"/>
            <a:chOff x="896300" y="2764425"/>
            <a:chExt cx="2445333" cy="3318933"/>
          </a:xfrm>
        </p:grpSpPr>
        <p:pic>
          <p:nvPicPr>
            <p:cNvPr id="9" name="Grafik 8">
              <a:extLst>
                <a:ext uri="{FF2B5EF4-FFF2-40B4-BE49-F238E27FC236}">
                  <a16:creationId xmlns:a16="http://schemas.microsoft.com/office/drawing/2014/main" id="{CD00E8C7-193D-496E-EB5B-C327B4992F2D}"/>
                </a:ext>
              </a:extLst>
            </p:cNvPr>
            <p:cNvPicPr>
              <a:picLocks noChangeAspect="1"/>
            </p:cNvPicPr>
            <p:nvPr/>
          </p:nvPicPr>
          <p:blipFill>
            <a:blip r:embed="rId3"/>
            <a:stretch>
              <a:fillRect/>
            </a:stretch>
          </p:blipFill>
          <p:spPr>
            <a:xfrm>
              <a:off x="896300" y="2764425"/>
              <a:ext cx="2445333" cy="3047542"/>
            </a:xfrm>
            <a:prstGeom prst="rect">
              <a:avLst/>
            </a:prstGeom>
          </p:spPr>
        </p:pic>
        <p:sp>
          <p:nvSpPr>
            <p:cNvPr id="10" name="Textfeld 9">
              <a:extLst>
                <a:ext uri="{FF2B5EF4-FFF2-40B4-BE49-F238E27FC236}">
                  <a16:creationId xmlns:a16="http://schemas.microsoft.com/office/drawing/2014/main" id="{6A54241A-A4E9-F9DE-2949-F2A3F0B718CD}"/>
                </a:ext>
              </a:extLst>
            </p:cNvPr>
            <p:cNvSpPr txBox="1"/>
            <p:nvPr/>
          </p:nvSpPr>
          <p:spPr>
            <a:xfrm>
              <a:off x="1096423" y="5837137"/>
              <a:ext cx="2190614" cy="246221"/>
            </a:xfrm>
            <a:prstGeom prst="rect">
              <a:avLst/>
            </a:prstGeom>
            <a:noFill/>
          </p:spPr>
          <p:txBody>
            <a:bodyPr wrap="square" rtlCol="0">
              <a:spAutoFit/>
            </a:bodyPr>
            <a:lstStyle/>
            <a:p>
              <a:r>
                <a:rPr lang="de-DE" sz="1000" dirty="0">
                  <a:solidFill>
                    <a:schemeClr val="bg1">
                      <a:lumMod val="65000"/>
                    </a:schemeClr>
                  </a:solidFill>
                  <a:latin typeface="Arial" panose="020B0604020202020204" pitchFamily="34" charset="0"/>
                  <a:cs typeface="Arial" panose="020B0604020202020204" pitchFamily="34" charset="0"/>
                </a:rPr>
                <a:t>PIKAS digi. Lizenz: CC BY-SA 4.0</a:t>
              </a:r>
            </a:p>
          </p:txBody>
        </p:sp>
      </p:grpSp>
      <p:sp>
        <p:nvSpPr>
          <p:cNvPr id="11" name="Textfeld 3">
            <a:extLst>
              <a:ext uri="{FF2B5EF4-FFF2-40B4-BE49-F238E27FC236}">
                <a16:creationId xmlns:a16="http://schemas.microsoft.com/office/drawing/2014/main" id="{7AC4E4AD-F9AE-7CFA-5A29-9C47A4AE3D50}"/>
              </a:ext>
            </a:extLst>
          </p:cNvPr>
          <p:cNvSpPr txBox="1">
            <a:spLocks noChangeArrowheads="1"/>
          </p:cNvSpPr>
          <p:nvPr/>
        </p:nvSpPr>
        <p:spPr bwMode="auto">
          <a:xfrm>
            <a:off x="1056495" y="2047550"/>
            <a:ext cx="28797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de-DE" altLang="de-DE" sz="1800" dirty="0">
                <a:ea typeface="Open Sans" panose="020B0606030504020204" pitchFamily="34" charset="0"/>
              </a:rPr>
              <a:t>Rechne aus!</a:t>
            </a:r>
          </a:p>
        </p:txBody>
      </p:sp>
      <p:sp>
        <p:nvSpPr>
          <p:cNvPr id="12" name="Textfeld 3">
            <a:extLst>
              <a:ext uri="{FF2B5EF4-FFF2-40B4-BE49-F238E27FC236}">
                <a16:creationId xmlns:a16="http://schemas.microsoft.com/office/drawing/2014/main" id="{EC5FEF7E-B0D5-D529-E8DC-52451C71A6F0}"/>
              </a:ext>
            </a:extLst>
          </p:cNvPr>
          <p:cNvSpPr txBox="1">
            <a:spLocks noChangeArrowheads="1"/>
          </p:cNvSpPr>
          <p:nvPr/>
        </p:nvSpPr>
        <p:spPr bwMode="auto">
          <a:xfrm>
            <a:off x="4828280" y="2049621"/>
            <a:ext cx="400506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de-DE" altLang="de-DE" sz="1800" dirty="0">
                <a:ea typeface="Open Sans" panose="020B0606030504020204" pitchFamily="34" charset="0"/>
              </a:rPr>
              <a:t>Rechne aus! Benutze dein iPad/ das Zwanzigerfeld. </a:t>
            </a:r>
          </a:p>
          <a:p>
            <a:pPr eaLnBrk="1" hangingPunct="1">
              <a:spcBef>
                <a:spcPct val="0"/>
              </a:spcBef>
              <a:buFontTx/>
              <a:buNone/>
            </a:pPr>
            <a:r>
              <a:rPr lang="de-DE" altLang="de-DE" sz="1800" dirty="0">
                <a:ea typeface="Open Sans" panose="020B0606030504020204" pitchFamily="34" charset="0"/>
              </a:rPr>
              <a:t>Was fällt dir auf?</a:t>
            </a:r>
          </a:p>
        </p:txBody>
      </p:sp>
      <p:grpSp>
        <p:nvGrpSpPr>
          <p:cNvPr id="13" name="Gruppieren 12">
            <a:extLst>
              <a:ext uri="{FF2B5EF4-FFF2-40B4-BE49-F238E27FC236}">
                <a16:creationId xmlns:a16="http://schemas.microsoft.com/office/drawing/2014/main" id="{74BC7104-C5D3-8DAE-1B21-5D7556F770A4}"/>
              </a:ext>
            </a:extLst>
          </p:cNvPr>
          <p:cNvGrpSpPr>
            <a:grpSpLocks noChangeAspect="1"/>
          </p:cNvGrpSpPr>
          <p:nvPr/>
        </p:nvGrpSpPr>
        <p:grpSpPr>
          <a:xfrm>
            <a:off x="6065264" y="3170423"/>
            <a:ext cx="2152580" cy="1656000"/>
            <a:chOff x="5992077" y="2649733"/>
            <a:chExt cx="2890535" cy="2223718"/>
          </a:xfrm>
        </p:grpSpPr>
        <p:pic>
          <p:nvPicPr>
            <p:cNvPr id="14" name="Bild 1">
              <a:extLst>
                <a:ext uri="{FF2B5EF4-FFF2-40B4-BE49-F238E27FC236}">
                  <a16:creationId xmlns:a16="http://schemas.microsoft.com/office/drawing/2014/main" id="{0785AE67-88F4-59E3-70BA-AD68E5119F3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79504" y="2649733"/>
              <a:ext cx="2476888" cy="1956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feld 14">
              <a:extLst>
                <a:ext uri="{FF2B5EF4-FFF2-40B4-BE49-F238E27FC236}">
                  <a16:creationId xmlns:a16="http://schemas.microsoft.com/office/drawing/2014/main" id="{A3F46EBE-0272-F08D-BC6F-B9EA709D46F3}"/>
                </a:ext>
              </a:extLst>
            </p:cNvPr>
            <p:cNvSpPr txBox="1"/>
            <p:nvPr/>
          </p:nvSpPr>
          <p:spPr>
            <a:xfrm>
              <a:off x="5992077" y="4627230"/>
              <a:ext cx="2890535" cy="246221"/>
            </a:xfrm>
            <a:prstGeom prst="rect">
              <a:avLst/>
            </a:prstGeom>
            <a:noFill/>
          </p:spPr>
          <p:txBody>
            <a:bodyPr wrap="none" rtlCol="0">
              <a:spAutoFit/>
            </a:bodyPr>
            <a:lstStyle/>
            <a:p>
              <a:r>
                <a:rPr lang="de-DE" sz="1000" dirty="0">
                  <a:solidFill>
                    <a:schemeClr val="bg1">
                      <a:lumMod val="65000"/>
                    </a:schemeClr>
                  </a:solidFill>
                  <a:latin typeface="Arial" panose="020B0604020202020204" pitchFamily="34" charset="0"/>
                  <a:cs typeface="Arial" panose="020B0604020202020204" pitchFamily="34" charset="0"/>
                </a:rPr>
                <a:t>Screenshot App ‚Zwanzigerfeld‘ © Christian </a:t>
              </a:r>
              <a:r>
                <a:rPr lang="de-DE" sz="1000" dirty="0" err="1">
                  <a:solidFill>
                    <a:schemeClr val="bg1">
                      <a:lumMod val="65000"/>
                    </a:schemeClr>
                  </a:solidFill>
                  <a:latin typeface="Arial" panose="020B0604020202020204" pitchFamily="34" charset="0"/>
                  <a:cs typeface="Arial" panose="020B0604020202020204" pitchFamily="34" charset="0"/>
                </a:rPr>
                <a:t>Urff</a:t>
              </a:r>
              <a:endParaRPr lang="de-DE" sz="1000" dirty="0">
                <a:solidFill>
                  <a:schemeClr val="bg1">
                    <a:lumMod val="65000"/>
                  </a:schemeClr>
                </a:solidFill>
                <a:latin typeface="Arial" panose="020B0604020202020204" pitchFamily="34" charset="0"/>
                <a:cs typeface="Arial" panose="020B0604020202020204" pitchFamily="34" charset="0"/>
              </a:endParaRPr>
            </a:p>
          </p:txBody>
        </p:sp>
      </p:grpSp>
      <p:grpSp>
        <p:nvGrpSpPr>
          <p:cNvPr id="16" name="Gruppieren 15">
            <a:extLst>
              <a:ext uri="{FF2B5EF4-FFF2-40B4-BE49-F238E27FC236}">
                <a16:creationId xmlns:a16="http://schemas.microsoft.com/office/drawing/2014/main" id="{69996717-FE30-5C0B-7B26-EE2DA0A93E25}"/>
              </a:ext>
            </a:extLst>
          </p:cNvPr>
          <p:cNvGrpSpPr/>
          <p:nvPr/>
        </p:nvGrpSpPr>
        <p:grpSpPr>
          <a:xfrm>
            <a:off x="5797739" y="5120876"/>
            <a:ext cx="2717611" cy="540000"/>
            <a:chOff x="3274159" y="5330025"/>
            <a:chExt cx="2717611" cy="540000"/>
          </a:xfrm>
        </p:grpSpPr>
        <p:pic>
          <p:nvPicPr>
            <p:cNvPr id="17" name="Grafik 16">
              <a:extLst>
                <a:ext uri="{FF2B5EF4-FFF2-40B4-BE49-F238E27FC236}">
                  <a16:creationId xmlns:a16="http://schemas.microsoft.com/office/drawing/2014/main" id="{F59EF404-5D71-06E7-8609-1950837543D3}"/>
                </a:ext>
              </a:extLst>
            </p:cNvPr>
            <p:cNvPicPr>
              <a:picLocks noChangeAspect="1"/>
            </p:cNvPicPr>
            <p:nvPr/>
          </p:nvPicPr>
          <p:blipFill>
            <a:blip r:embed="rId5"/>
            <a:stretch>
              <a:fillRect/>
            </a:stretch>
          </p:blipFill>
          <p:spPr>
            <a:xfrm>
              <a:off x="3274159" y="5330025"/>
              <a:ext cx="2717611" cy="540000"/>
            </a:xfrm>
            <a:prstGeom prst="rect">
              <a:avLst/>
            </a:prstGeom>
          </p:spPr>
        </p:pic>
        <p:pic>
          <p:nvPicPr>
            <p:cNvPr id="18" name="Grafik 17">
              <a:extLst>
                <a:ext uri="{FF2B5EF4-FFF2-40B4-BE49-F238E27FC236}">
                  <a16:creationId xmlns:a16="http://schemas.microsoft.com/office/drawing/2014/main" id="{2036994C-CE12-74CD-5912-D6F41BBBF99F}"/>
                </a:ext>
              </a:extLst>
            </p:cNvPr>
            <p:cNvPicPr>
              <a:picLocks noChangeAspect="1"/>
            </p:cNvPicPr>
            <p:nvPr/>
          </p:nvPicPr>
          <p:blipFill>
            <a:blip r:embed="rId6"/>
            <a:stretch>
              <a:fillRect/>
            </a:stretch>
          </p:blipFill>
          <p:spPr>
            <a:xfrm>
              <a:off x="3577154" y="5372184"/>
              <a:ext cx="216000" cy="216000"/>
            </a:xfrm>
            <a:prstGeom prst="rect">
              <a:avLst/>
            </a:prstGeom>
          </p:spPr>
        </p:pic>
        <p:pic>
          <p:nvPicPr>
            <p:cNvPr id="19" name="Grafik 18">
              <a:extLst>
                <a:ext uri="{FF2B5EF4-FFF2-40B4-BE49-F238E27FC236}">
                  <a16:creationId xmlns:a16="http://schemas.microsoft.com/office/drawing/2014/main" id="{3057C4A4-E7AE-B273-72DD-72CCB3E87164}"/>
                </a:ext>
              </a:extLst>
            </p:cNvPr>
            <p:cNvPicPr>
              <a:picLocks noChangeAspect="1"/>
            </p:cNvPicPr>
            <p:nvPr/>
          </p:nvPicPr>
          <p:blipFill>
            <a:blip r:embed="rId7"/>
            <a:stretch>
              <a:fillRect/>
            </a:stretch>
          </p:blipFill>
          <p:spPr>
            <a:xfrm>
              <a:off x="4942738" y="5372678"/>
              <a:ext cx="216000" cy="216000"/>
            </a:xfrm>
            <a:prstGeom prst="rect">
              <a:avLst/>
            </a:prstGeom>
          </p:spPr>
        </p:pic>
        <p:pic>
          <p:nvPicPr>
            <p:cNvPr id="20" name="Grafik 19">
              <a:extLst>
                <a:ext uri="{FF2B5EF4-FFF2-40B4-BE49-F238E27FC236}">
                  <a16:creationId xmlns:a16="http://schemas.microsoft.com/office/drawing/2014/main" id="{D60FFD75-85FC-A134-43FE-13FC8C54D509}"/>
                </a:ext>
              </a:extLst>
            </p:cNvPr>
            <p:cNvPicPr>
              <a:picLocks noChangeAspect="1"/>
            </p:cNvPicPr>
            <p:nvPr/>
          </p:nvPicPr>
          <p:blipFill>
            <a:blip r:embed="rId7"/>
            <a:stretch>
              <a:fillRect/>
            </a:stretch>
          </p:blipFill>
          <p:spPr>
            <a:xfrm>
              <a:off x="5213086" y="5364052"/>
              <a:ext cx="216000" cy="216000"/>
            </a:xfrm>
            <a:prstGeom prst="rect">
              <a:avLst/>
            </a:prstGeom>
          </p:spPr>
        </p:pic>
        <p:pic>
          <p:nvPicPr>
            <p:cNvPr id="21" name="Grafik 20">
              <a:extLst>
                <a:ext uri="{FF2B5EF4-FFF2-40B4-BE49-F238E27FC236}">
                  <a16:creationId xmlns:a16="http://schemas.microsoft.com/office/drawing/2014/main" id="{4CA04251-7B67-F4AE-B1C3-3B64C02CD07A}"/>
                </a:ext>
              </a:extLst>
            </p:cNvPr>
            <p:cNvPicPr>
              <a:picLocks noChangeAspect="1"/>
            </p:cNvPicPr>
            <p:nvPr/>
          </p:nvPicPr>
          <p:blipFill>
            <a:blip r:embed="rId6"/>
            <a:stretch>
              <a:fillRect/>
            </a:stretch>
          </p:blipFill>
          <p:spPr>
            <a:xfrm>
              <a:off x="4699564" y="5372678"/>
              <a:ext cx="216000" cy="216000"/>
            </a:xfrm>
            <a:prstGeom prst="rect">
              <a:avLst/>
            </a:prstGeom>
          </p:spPr>
        </p:pic>
        <p:pic>
          <p:nvPicPr>
            <p:cNvPr id="22" name="Grafik 21">
              <a:extLst>
                <a:ext uri="{FF2B5EF4-FFF2-40B4-BE49-F238E27FC236}">
                  <a16:creationId xmlns:a16="http://schemas.microsoft.com/office/drawing/2014/main" id="{FB8B0A79-0FB7-FF38-C22A-A2564464B2D0}"/>
                </a:ext>
              </a:extLst>
            </p:cNvPr>
            <p:cNvPicPr>
              <a:picLocks noChangeAspect="1"/>
            </p:cNvPicPr>
            <p:nvPr/>
          </p:nvPicPr>
          <p:blipFill>
            <a:blip r:embed="rId6"/>
            <a:stretch>
              <a:fillRect/>
            </a:stretch>
          </p:blipFill>
          <p:spPr>
            <a:xfrm>
              <a:off x="3326124" y="5363717"/>
              <a:ext cx="216000" cy="216000"/>
            </a:xfrm>
            <a:prstGeom prst="rect">
              <a:avLst/>
            </a:prstGeom>
          </p:spPr>
        </p:pic>
        <p:pic>
          <p:nvPicPr>
            <p:cNvPr id="23" name="Grafik 22">
              <a:extLst>
                <a:ext uri="{FF2B5EF4-FFF2-40B4-BE49-F238E27FC236}">
                  <a16:creationId xmlns:a16="http://schemas.microsoft.com/office/drawing/2014/main" id="{F1DD5BE9-2F9B-E971-7861-FB0990753553}"/>
                </a:ext>
              </a:extLst>
            </p:cNvPr>
            <p:cNvPicPr>
              <a:picLocks noChangeAspect="1"/>
            </p:cNvPicPr>
            <p:nvPr/>
          </p:nvPicPr>
          <p:blipFill>
            <a:blip r:embed="rId6"/>
            <a:stretch>
              <a:fillRect/>
            </a:stretch>
          </p:blipFill>
          <p:spPr>
            <a:xfrm>
              <a:off x="3848906" y="5372184"/>
              <a:ext cx="216000" cy="216000"/>
            </a:xfrm>
            <a:prstGeom prst="rect">
              <a:avLst/>
            </a:prstGeom>
          </p:spPr>
        </p:pic>
        <p:pic>
          <p:nvPicPr>
            <p:cNvPr id="24" name="Grafik 23">
              <a:extLst>
                <a:ext uri="{FF2B5EF4-FFF2-40B4-BE49-F238E27FC236}">
                  <a16:creationId xmlns:a16="http://schemas.microsoft.com/office/drawing/2014/main" id="{73CB507E-6FA3-59A6-9B62-8D414AF950F8}"/>
                </a:ext>
              </a:extLst>
            </p:cNvPr>
            <p:cNvPicPr>
              <a:picLocks noChangeAspect="1"/>
            </p:cNvPicPr>
            <p:nvPr/>
          </p:nvPicPr>
          <p:blipFill>
            <a:blip r:embed="rId6"/>
            <a:stretch>
              <a:fillRect/>
            </a:stretch>
          </p:blipFill>
          <p:spPr>
            <a:xfrm>
              <a:off x="4110685" y="5355585"/>
              <a:ext cx="216000" cy="216000"/>
            </a:xfrm>
            <a:prstGeom prst="rect">
              <a:avLst/>
            </a:prstGeom>
          </p:spPr>
        </p:pic>
        <p:pic>
          <p:nvPicPr>
            <p:cNvPr id="25" name="Grafik 24">
              <a:extLst>
                <a:ext uri="{FF2B5EF4-FFF2-40B4-BE49-F238E27FC236}">
                  <a16:creationId xmlns:a16="http://schemas.microsoft.com/office/drawing/2014/main" id="{751228EB-A392-9E7D-1C51-3C08B7CE45B1}"/>
                </a:ext>
              </a:extLst>
            </p:cNvPr>
            <p:cNvPicPr>
              <a:picLocks noChangeAspect="1"/>
            </p:cNvPicPr>
            <p:nvPr/>
          </p:nvPicPr>
          <p:blipFill>
            <a:blip r:embed="rId6"/>
            <a:stretch>
              <a:fillRect/>
            </a:stretch>
          </p:blipFill>
          <p:spPr>
            <a:xfrm>
              <a:off x="4361383" y="5364211"/>
              <a:ext cx="216000" cy="216000"/>
            </a:xfrm>
            <a:prstGeom prst="rect">
              <a:avLst/>
            </a:prstGeom>
          </p:spPr>
        </p:pic>
      </p:grpSp>
      <p:grpSp>
        <p:nvGrpSpPr>
          <p:cNvPr id="26" name="Gruppieren 25">
            <a:extLst>
              <a:ext uri="{FF2B5EF4-FFF2-40B4-BE49-F238E27FC236}">
                <a16:creationId xmlns:a16="http://schemas.microsoft.com/office/drawing/2014/main" id="{51A7EC05-7D83-26ED-E9DD-E5804F22141C}"/>
              </a:ext>
            </a:extLst>
          </p:cNvPr>
          <p:cNvGrpSpPr/>
          <p:nvPr/>
        </p:nvGrpSpPr>
        <p:grpSpPr>
          <a:xfrm>
            <a:off x="4834828" y="3271216"/>
            <a:ext cx="1156516" cy="1227667"/>
            <a:chOff x="4627966" y="3183371"/>
            <a:chExt cx="1156516" cy="1227667"/>
          </a:xfrm>
        </p:grpSpPr>
        <p:sp>
          <p:nvSpPr>
            <p:cNvPr id="27" name="Rechteck 26">
              <a:extLst>
                <a:ext uri="{FF2B5EF4-FFF2-40B4-BE49-F238E27FC236}">
                  <a16:creationId xmlns:a16="http://schemas.microsoft.com/office/drawing/2014/main" id="{F10B2A8D-65C8-70E5-3D4F-91A569B22607}"/>
                </a:ext>
              </a:extLst>
            </p:cNvPr>
            <p:cNvSpPr/>
            <p:nvPr/>
          </p:nvSpPr>
          <p:spPr>
            <a:xfrm>
              <a:off x="4627966" y="3183371"/>
              <a:ext cx="1038561" cy="1227667"/>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28" name="Textfeld 3">
              <a:extLst>
                <a:ext uri="{FF2B5EF4-FFF2-40B4-BE49-F238E27FC236}">
                  <a16:creationId xmlns:a16="http://schemas.microsoft.com/office/drawing/2014/main" id="{E9E7F382-4E54-E881-5667-DD67FBCAB748}"/>
                </a:ext>
              </a:extLst>
            </p:cNvPr>
            <p:cNvSpPr txBox="1">
              <a:spLocks noChangeArrowheads="1"/>
            </p:cNvSpPr>
            <p:nvPr/>
          </p:nvSpPr>
          <p:spPr bwMode="auto">
            <a:xfrm>
              <a:off x="4711184" y="3306047"/>
              <a:ext cx="1073298" cy="1020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lnSpc>
                  <a:spcPct val="114000"/>
                </a:lnSpc>
                <a:spcBef>
                  <a:spcPct val="0"/>
                </a:spcBef>
                <a:buFontTx/>
                <a:buNone/>
              </a:pPr>
              <a:r>
                <a:rPr lang="de-DE" altLang="de-DE" sz="1800" dirty="0">
                  <a:ea typeface="Open Sans" panose="020B0606030504020204" pitchFamily="34" charset="0"/>
                </a:rPr>
                <a:t>6+2=</a:t>
              </a:r>
            </a:p>
            <a:p>
              <a:pPr eaLnBrk="1" hangingPunct="1">
                <a:lnSpc>
                  <a:spcPct val="114000"/>
                </a:lnSpc>
                <a:spcBef>
                  <a:spcPct val="0"/>
                </a:spcBef>
                <a:buFontTx/>
                <a:buNone/>
              </a:pPr>
              <a:r>
                <a:rPr lang="de-DE" altLang="de-DE" sz="1800" dirty="0">
                  <a:ea typeface="Open Sans" panose="020B0606030504020204" pitchFamily="34" charset="0"/>
                </a:rPr>
                <a:t>6+3=</a:t>
              </a:r>
            </a:p>
            <a:p>
              <a:pPr eaLnBrk="1" hangingPunct="1">
                <a:lnSpc>
                  <a:spcPct val="114000"/>
                </a:lnSpc>
                <a:spcBef>
                  <a:spcPct val="0"/>
                </a:spcBef>
                <a:buFontTx/>
                <a:buNone/>
              </a:pPr>
              <a:r>
                <a:rPr lang="de-DE" altLang="de-DE" sz="1800" dirty="0">
                  <a:ea typeface="Open Sans" panose="020B0606030504020204" pitchFamily="34" charset="0"/>
                </a:rPr>
                <a:t>6+4=</a:t>
              </a:r>
            </a:p>
          </p:txBody>
        </p:sp>
      </p:grpSp>
      <p:cxnSp>
        <p:nvCxnSpPr>
          <p:cNvPr id="29" name="Gerade Verbindung 28">
            <a:extLst>
              <a:ext uri="{FF2B5EF4-FFF2-40B4-BE49-F238E27FC236}">
                <a16:creationId xmlns:a16="http://schemas.microsoft.com/office/drawing/2014/main" id="{E2ED7BB9-7BA7-02AA-C6C2-31BFA45C1261}"/>
              </a:ext>
            </a:extLst>
          </p:cNvPr>
          <p:cNvCxnSpPr>
            <a:cxnSpLocks/>
          </p:cNvCxnSpPr>
          <p:nvPr/>
        </p:nvCxnSpPr>
        <p:spPr>
          <a:xfrm flipH="1">
            <a:off x="4572000" y="1839202"/>
            <a:ext cx="13649" cy="4358655"/>
          </a:xfrm>
          <a:prstGeom prst="line">
            <a:avLst/>
          </a:prstGeom>
          <a:ln w="254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0360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707975-2486-C18F-32DE-5057FF420AD9}"/>
              </a:ext>
            </a:extLst>
          </p:cNvPr>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22</a:t>
            </a:fld>
            <a:endParaRPr lang="de-DE" dirty="0"/>
          </a:p>
        </p:txBody>
      </p:sp>
      <p:sp>
        <p:nvSpPr>
          <p:cNvPr id="10" name="Textplatzhalter 9">
            <a:extLst>
              <a:ext uri="{FF2B5EF4-FFF2-40B4-BE49-F238E27FC236}">
                <a16:creationId xmlns:a16="http://schemas.microsoft.com/office/drawing/2014/main" id="{77EEF315-8077-DAF4-ECDD-9F8FD8ED8FA2}"/>
              </a:ext>
            </a:extLst>
          </p:cNvPr>
          <p:cNvSpPr>
            <a:spLocks noGrp="1"/>
          </p:cNvSpPr>
          <p:nvPr>
            <p:ph type="body" sz="quarter" idx="13"/>
          </p:nvPr>
        </p:nvSpPr>
        <p:spPr/>
        <p:txBody>
          <a:bodyPr/>
          <a:lstStyle/>
          <a:p>
            <a:r>
              <a:rPr lang="de-DE" dirty="0"/>
              <a:t>ANMERKUNGEN ZUR AKTIVITÄT AUF DER FOLIE 23</a:t>
            </a:r>
          </a:p>
        </p:txBody>
      </p:sp>
      <p:sp>
        <p:nvSpPr>
          <p:cNvPr id="6" name="Inhaltsplatzhalter 5"/>
          <p:cNvSpPr>
            <a:spLocks noGrp="1"/>
          </p:cNvSpPr>
          <p:nvPr>
            <p:ph idx="1"/>
          </p:nvPr>
        </p:nvSpPr>
        <p:spPr>
          <a:xfrm>
            <a:off x="1111014" y="1722208"/>
            <a:ext cx="7793746" cy="4630587"/>
          </a:xfrm>
        </p:spPr>
        <p:txBody>
          <a:bodyPr/>
          <a:lstStyle/>
          <a:p>
            <a:pPr>
              <a:lnSpc>
                <a:spcPct val="114000"/>
              </a:lnSpc>
              <a:spcBef>
                <a:spcPts val="600"/>
              </a:spcBef>
            </a:pPr>
            <a:r>
              <a:rPr lang="de-DE" sz="1400" b="1" dirty="0"/>
              <a:t>Ziel: </a:t>
            </a:r>
            <a:r>
              <a:rPr lang="de-DE" sz="1400" dirty="0"/>
              <a:t>Fokussierung auf die Verständnisgrundlage der Lernenden, um eine App zum Üben und Automatisieren sinnvoll einsetzen zu können. </a:t>
            </a:r>
          </a:p>
          <a:p>
            <a:pPr>
              <a:lnSpc>
                <a:spcPct val="114000"/>
              </a:lnSpc>
              <a:spcBef>
                <a:spcPts val="600"/>
              </a:spcBef>
            </a:pPr>
            <a:r>
              <a:rPr lang="de-DE" sz="1400" b="1" dirty="0"/>
              <a:t>Hinweise zur Durchführung:  </a:t>
            </a:r>
          </a:p>
          <a:p>
            <a:pPr>
              <a:lnSpc>
                <a:spcPct val="114000"/>
              </a:lnSpc>
              <a:spcBef>
                <a:spcPts val="0"/>
              </a:spcBef>
            </a:pPr>
            <a:r>
              <a:rPr lang="de-DE" sz="1400" dirty="0"/>
              <a:t>Die Teilnehmenden sollen die App (Fingerzahlen) hinsichtlich der notwendigen inhaltlichen Voraussetzungen der Lernenden überprüfen. Dies soll den Teilnehmenden bewusst machen, dass es unbedingt notwendig ist eine solche Beurteilung durchzuführen, bevor Lernende mit einer App selbstständig üben. </a:t>
            </a:r>
          </a:p>
          <a:p>
            <a:pPr>
              <a:lnSpc>
                <a:spcPct val="114000"/>
              </a:lnSpc>
              <a:spcBef>
                <a:spcPts val="0"/>
              </a:spcBef>
            </a:pPr>
            <a:r>
              <a:rPr lang="de-DE" sz="1400" dirty="0"/>
              <a:t>Je nach ausgewählter Übung müssen die Lernenden über unterschiedliche inhaltliche Voraussetzungen verfügen. Allgemein sollten die Lernenden das Zeigen einer Zahl mit den</a:t>
            </a:r>
          </a:p>
          <a:p>
            <a:pPr>
              <a:lnSpc>
                <a:spcPct val="114000"/>
              </a:lnSpc>
              <a:spcBef>
                <a:spcPts val="0"/>
              </a:spcBef>
            </a:pPr>
            <a:r>
              <a:rPr lang="de-DE" sz="1400" dirty="0"/>
              <a:t>Fingern ohne das einzelne Abzählen der Finger beherrschen. Bei den Additionsaufgaben</a:t>
            </a:r>
          </a:p>
          <a:p>
            <a:pPr>
              <a:lnSpc>
                <a:spcPct val="114000"/>
              </a:lnSpc>
              <a:spcBef>
                <a:spcPts val="0"/>
              </a:spcBef>
            </a:pPr>
            <a:r>
              <a:rPr lang="de-DE" sz="1400" dirty="0"/>
              <a:t>zählt die App nur die gesamte Anzahl der Finger und unterscheidet nicht zwischen der linken</a:t>
            </a:r>
          </a:p>
          <a:p>
            <a:pPr>
              <a:lnSpc>
                <a:spcPct val="114000"/>
              </a:lnSpc>
              <a:spcBef>
                <a:spcPts val="0"/>
              </a:spcBef>
            </a:pPr>
            <a:r>
              <a:rPr lang="de-DE" sz="1400" dirty="0"/>
              <a:t>und rechten Hand. Es sollte vorher also thematisiert worden sein, dass es unterschiedliche</a:t>
            </a:r>
          </a:p>
          <a:p>
            <a:pPr>
              <a:lnSpc>
                <a:spcPct val="114000"/>
              </a:lnSpc>
              <a:spcBef>
                <a:spcPts val="0"/>
              </a:spcBef>
            </a:pPr>
            <a:r>
              <a:rPr lang="de-DE" sz="1400" dirty="0"/>
              <a:t>Möglichkeiten gibt Zahlen mit den Fingern zu zeigen. Darüber hinaus müssen die Lernenden</a:t>
            </a:r>
          </a:p>
          <a:p>
            <a:pPr>
              <a:lnSpc>
                <a:spcPct val="114000"/>
              </a:lnSpc>
              <a:spcBef>
                <a:spcPts val="0"/>
              </a:spcBef>
            </a:pPr>
            <a:r>
              <a:rPr lang="de-DE" sz="1400" dirty="0"/>
              <a:t>für die vierte Übung die Addition und insbesondere das Pluszeichen als „etwas hinzufügen“</a:t>
            </a:r>
          </a:p>
          <a:p>
            <a:pPr>
              <a:lnSpc>
                <a:spcPct val="114000"/>
              </a:lnSpc>
              <a:spcBef>
                <a:spcPts val="0"/>
              </a:spcBef>
            </a:pPr>
            <a:r>
              <a:rPr lang="de-DE" sz="1400" dirty="0"/>
              <a:t>sowie bei der Subtraktion das Minuszeichen als „etwas wegnehmen“ verstanden haben. </a:t>
            </a:r>
          </a:p>
          <a:p>
            <a:pPr>
              <a:lnSpc>
                <a:spcPct val="114000"/>
              </a:lnSpc>
              <a:spcBef>
                <a:spcPts val="0"/>
              </a:spcBef>
            </a:pPr>
            <a:r>
              <a:rPr lang="de-DE" sz="1400" dirty="0"/>
              <a:t>     </a:t>
            </a:r>
          </a:p>
          <a:p>
            <a:pPr marL="285750" indent="-285750">
              <a:lnSpc>
                <a:spcPct val="114000"/>
              </a:lnSpc>
              <a:spcBef>
                <a:spcPts val="600"/>
              </a:spcBef>
              <a:buFont typeface="Arial" panose="020B0604020202020204" pitchFamily="34" charset="0"/>
              <a:buChar char="•"/>
            </a:pPr>
            <a:endParaRPr lang="de-DE" sz="1400" dirty="0"/>
          </a:p>
          <a:p>
            <a:pPr>
              <a:lnSpc>
                <a:spcPct val="114000"/>
              </a:lnSpc>
              <a:spcBef>
                <a:spcPts val="600"/>
              </a:spcBef>
            </a:pPr>
            <a:endParaRPr lang="de-DE" altLang="de-DE" sz="1250"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26666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66658-AA6B-4FCD-83CC-BF0BB7565AB7}"/>
              </a:ext>
            </a:extLst>
          </p:cNvPr>
          <p:cNvSpPr>
            <a:spLocks noGrp="1"/>
          </p:cNvSpPr>
          <p:nvPr>
            <p:ph type="title"/>
          </p:nvPr>
        </p:nvSpPr>
        <p:spPr>
          <a:xfrm>
            <a:off x="1096423" y="382774"/>
            <a:ext cx="7489793" cy="603704"/>
          </a:xfrm>
        </p:spPr>
        <p:txBody>
          <a:bodyPr>
            <a:noAutofit/>
          </a:bodyPr>
          <a:lstStyle/>
          <a:p>
            <a:r>
              <a:rPr lang="de-DE" sz="2200" dirty="0"/>
              <a:t>Guten Mathematikunterricht mit digitalen Medien gestalten</a:t>
            </a:r>
            <a:endParaRPr lang="de-DE" sz="2200" dirty="0">
              <a:highlight>
                <a:srgbClr val="FFFF00"/>
              </a:highlight>
            </a:endParaRPr>
          </a:p>
        </p:txBody>
      </p:sp>
      <p:sp>
        <p:nvSpPr>
          <p:cNvPr id="3" name="Textplatzhalter 2">
            <a:extLst>
              <a:ext uri="{FF2B5EF4-FFF2-40B4-BE49-F238E27FC236}">
                <a16:creationId xmlns:a16="http://schemas.microsoft.com/office/drawing/2014/main" id="{0DA0B46F-6503-4B89-82B9-35ECA26FB20F}"/>
              </a:ext>
            </a:extLst>
          </p:cNvPr>
          <p:cNvSpPr>
            <a:spLocks noGrp="1"/>
          </p:cNvSpPr>
          <p:nvPr>
            <p:ph type="body" sz="quarter" idx="13"/>
          </p:nvPr>
        </p:nvSpPr>
        <p:spPr/>
        <p:txBody>
          <a:bodyPr>
            <a:normAutofit/>
          </a:bodyPr>
          <a:lstStyle/>
          <a:p>
            <a:r>
              <a:rPr lang="de-DE" dirty="0"/>
              <a:t>Tauschen Sie sich mit Ihrem/Ihrer Sitznachbarn/Sitznachbarin aus. </a:t>
            </a:r>
          </a:p>
          <a:p>
            <a:endParaRPr lang="de-DE" dirty="0"/>
          </a:p>
        </p:txBody>
      </p:sp>
      <p:sp>
        <p:nvSpPr>
          <p:cNvPr id="4" name="Textplatzhalter 3">
            <a:extLst>
              <a:ext uri="{FF2B5EF4-FFF2-40B4-BE49-F238E27FC236}">
                <a16:creationId xmlns:a16="http://schemas.microsoft.com/office/drawing/2014/main" id="{66C40E96-0345-4215-AD5D-DC68212AF256}"/>
              </a:ext>
            </a:extLst>
          </p:cNvPr>
          <p:cNvSpPr>
            <a:spLocks noGrp="1"/>
          </p:cNvSpPr>
          <p:nvPr>
            <p:ph type="body" sz="quarter" idx="14"/>
          </p:nvPr>
        </p:nvSpPr>
        <p:spPr/>
        <p:txBody>
          <a:bodyPr>
            <a:noAutofit/>
          </a:bodyPr>
          <a:lstStyle/>
          <a:p>
            <a:pPr>
              <a:lnSpc>
                <a:spcPct val="100000"/>
              </a:lnSpc>
            </a:pPr>
            <a:r>
              <a:rPr lang="de-DE" sz="1800" dirty="0"/>
              <a:t>Schauen Sie sich die App Fingerzahlen an. Welche inhaltlichen Voraussetzungen müssen die Lernenden erfüllen, um mit dieser App sinnvoll Üben zu können?</a:t>
            </a:r>
          </a:p>
        </p:txBody>
      </p:sp>
      <p:sp>
        <p:nvSpPr>
          <p:cNvPr id="6" name="Foliennummernplatzhalter 5">
            <a:extLst>
              <a:ext uri="{FF2B5EF4-FFF2-40B4-BE49-F238E27FC236}">
                <a16:creationId xmlns:a16="http://schemas.microsoft.com/office/drawing/2014/main" id="{4CA6C5EE-9151-437F-B343-94537F06CB23}"/>
              </a:ext>
            </a:extLst>
          </p:cNvPr>
          <p:cNvSpPr>
            <a:spLocks noGrp="1"/>
          </p:cNvSpPr>
          <p:nvPr>
            <p:ph type="sldNum" sz="quarter" idx="12"/>
          </p:nvPr>
        </p:nvSpPr>
        <p:spPr/>
        <p:txBody>
          <a:bodyPr/>
          <a:lstStyle/>
          <a:p>
            <a:fld id="{C3752B7C-18A9-864D-BBCB-54A9F41B5594}" type="slidenum">
              <a:rPr lang="de-DE" smtClean="0"/>
              <a:pPr/>
              <a:t>23</a:t>
            </a:fld>
            <a:endParaRPr lang="de-DE" dirty="0"/>
          </a:p>
        </p:txBody>
      </p:sp>
      <p:pic>
        <p:nvPicPr>
          <p:cNvPr id="5" name="Bild 22" descr="PNG-Bild (Portable Network Graphics)-3B9C3218B42F-1.png">
            <a:extLst>
              <a:ext uri="{FF2B5EF4-FFF2-40B4-BE49-F238E27FC236}">
                <a16:creationId xmlns:a16="http://schemas.microsoft.com/office/drawing/2014/main" id="{826C6C35-5338-FCC8-BBE6-3BB80333BD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9437" y="2869066"/>
            <a:ext cx="1392779"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7450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200" dirty="0"/>
              <a:t>Beziehungsreiches Üben durch digitale Medien stützen</a:t>
            </a:r>
            <a:endParaRPr lang="de-DE" sz="2200" dirty="0">
              <a:highlight>
                <a:srgbClr val="FFFF00"/>
              </a:highlight>
            </a:endParaRPr>
          </a:p>
        </p:txBody>
      </p:sp>
      <p:sp>
        <p:nvSpPr>
          <p:cNvPr id="3" name="Textplatzhalter 2"/>
          <p:cNvSpPr>
            <a:spLocks noGrp="1"/>
          </p:cNvSpPr>
          <p:nvPr>
            <p:ph type="body" sz="quarter" idx="13"/>
          </p:nvPr>
        </p:nvSpPr>
        <p:spPr/>
        <p:txBody>
          <a:bodyPr/>
          <a:lstStyle/>
          <a:p>
            <a:r>
              <a:rPr lang="de-DE" dirty="0"/>
              <a:t>KERNBOTSCHAFT</a:t>
            </a:r>
          </a:p>
        </p:txBody>
      </p:sp>
      <p:sp>
        <p:nvSpPr>
          <p:cNvPr id="6" name="Foliennummernplatzhalter 5"/>
          <p:cNvSpPr>
            <a:spLocks noGrp="1"/>
          </p:cNvSpPr>
          <p:nvPr>
            <p:ph type="sldNum" sz="quarter" idx="12"/>
          </p:nvPr>
        </p:nvSpPr>
        <p:spPr/>
        <p:txBody>
          <a:bodyPr/>
          <a:lstStyle/>
          <a:p>
            <a:fld id="{C3752B7C-18A9-864D-BBCB-54A9F41B5594}" type="slidenum">
              <a:rPr lang="de-DE" smtClean="0"/>
              <a:pPr/>
              <a:t>24</a:t>
            </a:fld>
            <a:endParaRPr lang="de-DE" dirty="0"/>
          </a:p>
        </p:txBody>
      </p:sp>
      <p:sp>
        <p:nvSpPr>
          <p:cNvPr id="8" name="Gefaltete Ecke 7"/>
          <p:cNvSpPr/>
          <p:nvPr/>
        </p:nvSpPr>
        <p:spPr>
          <a:xfrm>
            <a:off x="1244600" y="1983776"/>
            <a:ext cx="6337300" cy="3782024"/>
          </a:xfrm>
          <a:prstGeom prst="foldedCorner">
            <a:avLst>
              <a:gd name="adj" fmla="val 637"/>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Grundlegendes Verständnis ist die Voraussetzung für das Üben mit Apps, wobei Apps zum beziehungsreichen Üben bevorzugt genutzt werden sollten.</a:t>
            </a:r>
          </a:p>
        </p:txBody>
      </p:sp>
      <p:pic>
        <p:nvPicPr>
          <p:cNvPr id="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1662" y="4588593"/>
            <a:ext cx="1788823" cy="149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087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94D5D3-22C9-1545-8464-B65640C8EF15}"/>
              </a:ext>
            </a:extLst>
          </p:cNvPr>
          <p:cNvSpPr>
            <a:spLocks noGrp="1"/>
          </p:cNvSpPr>
          <p:nvPr>
            <p:ph type="title"/>
          </p:nvPr>
        </p:nvSpPr>
        <p:spPr/>
        <p:txBody>
          <a:bodyPr anchor="ctr"/>
          <a:lstStyle/>
          <a:p>
            <a:r>
              <a:rPr lang="de-DE" dirty="0"/>
              <a:t>Gliederung</a:t>
            </a:r>
          </a:p>
        </p:txBody>
      </p:sp>
      <p:sp>
        <p:nvSpPr>
          <p:cNvPr id="5" name="Foliennummernplatzhalter 4">
            <a:extLst>
              <a:ext uri="{FF2B5EF4-FFF2-40B4-BE49-F238E27FC236}">
                <a16:creationId xmlns:a16="http://schemas.microsoft.com/office/drawing/2014/main" id="{F4D56939-6917-854D-B993-7A02A06476B1}"/>
              </a:ext>
            </a:extLst>
          </p:cNvPr>
          <p:cNvSpPr>
            <a:spLocks noGrp="1"/>
          </p:cNvSpPr>
          <p:nvPr>
            <p:ph type="sldNum" sz="quarter" idx="12"/>
          </p:nvPr>
        </p:nvSpPr>
        <p:spPr/>
        <p:txBody>
          <a:bodyPr/>
          <a:lstStyle/>
          <a:p>
            <a:fld id="{C3752B7C-18A9-864D-BBCB-54A9F41B5594}" type="slidenum">
              <a:rPr lang="de-DE" smtClean="0"/>
              <a:pPr/>
              <a:t>25</a:t>
            </a:fld>
            <a:endParaRPr lang="de-DE" dirty="0"/>
          </a:p>
        </p:txBody>
      </p:sp>
      <p:sp>
        <p:nvSpPr>
          <p:cNvPr id="2" name="Inhaltsplatzhalter 1">
            <a:extLst>
              <a:ext uri="{FF2B5EF4-FFF2-40B4-BE49-F238E27FC236}">
                <a16:creationId xmlns:a16="http://schemas.microsoft.com/office/drawing/2014/main" id="{C36EDBD1-9605-BB02-9799-2FF8CC5DB789}"/>
              </a:ext>
            </a:extLst>
          </p:cNvPr>
          <p:cNvSpPr txBox="1">
            <a:spLocks/>
          </p:cNvSpPr>
          <p:nvPr/>
        </p:nvSpPr>
        <p:spPr>
          <a:xfrm>
            <a:off x="1248823" y="1299055"/>
            <a:ext cx="7173960" cy="5031449"/>
          </a:xfrm>
          <a:prstGeom prst="rect">
            <a:avLst/>
          </a:prstGeom>
        </p:spPr>
        <p:txBody>
          <a:bodyPr anchor="t">
            <a:noAutofit/>
          </a:bodyPr>
          <a:lstStyle>
            <a:lvl1pPr marL="457200" indent="-457200" algn="l" defTabSz="914400" rtl="0" eaLnBrk="1" latinLnBrk="0" hangingPunct="1">
              <a:lnSpc>
                <a:spcPct val="150000"/>
              </a:lnSpc>
              <a:spcBef>
                <a:spcPts val="1000"/>
              </a:spcBef>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5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Guten Mathematikunterricht mit digitalen Medien gestalten</a:t>
            </a:r>
          </a:p>
          <a:p>
            <a:r>
              <a:rPr lang="de-DE" sz="2000" dirty="0"/>
              <a:t>Beziehungsreiches Üben durch digitale Medien stützen</a:t>
            </a:r>
          </a:p>
          <a:p>
            <a:r>
              <a:rPr lang="de-DE" sz="2000" b="1" dirty="0"/>
              <a:t>Verstehensprozesse durch die Potentiale digitaler Medien unterstützen</a:t>
            </a:r>
          </a:p>
          <a:p>
            <a:r>
              <a:rPr lang="de-DE" sz="2000" dirty="0"/>
              <a:t>Prozessbezogene Kompetenzen durch digitale Medien fördern</a:t>
            </a:r>
          </a:p>
          <a:p>
            <a:r>
              <a:rPr lang="de-DE" sz="2000" dirty="0"/>
              <a:t>Erprobungsauftrag</a:t>
            </a:r>
          </a:p>
        </p:txBody>
      </p:sp>
    </p:spTree>
    <p:extLst>
      <p:ext uri="{BB962C8B-B14F-4D97-AF65-F5344CB8AC3E}">
        <p14:creationId xmlns:p14="http://schemas.microsoft.com/office/powerpoint/2010/main" val="1918796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26</a:t>
            </a:fld>
            <a:endParaRPr lang="de-DE" dirty="0"/>
          </a:p>
        </p:txBody>
      </p:sp>
      <p:sp>
        <p:nvSpPr>
          <p:cNvPr id="5" name="Textplatzhalter 4"/>
          <p:cNvSpPr>
            <a:spLocks noGrp="1"/>
          </p:cNvSpPr>
          <p:nvPr>
            <p:ph type="body" sz="quarter" idx="13"/>
          </p:nvPr>
        </p:nvSpPr>
        <p:spPr>
          <a:xfrm>
            <a:off x="811161" y="1175880"/>
            <a:ext cx="7744420" cy="445628"/>
          </a:xfrm>
        </p:spPr>
        <p:txBody>
          <a:bodyPr/>
          <a:lstStyle/>
          <a:p>
            <a:r>
              <a:rPr lang="de-DE" dirty="0">
                <a:solidFill>
                  <a:schemeClr val="tx1"/>
                </a:solidFill>
              </a:rPr>
              <a:t>HINWEISE ZU DEN FOLIEN 27-34</a:t>
            </a:r>
          </a:p>
        </p:txBody>
      </p:sp>
      <p:sp>
        <p:nvSpPr>
          <p:cNvPr id="6" name="Inhaltsplatzhalter 5"/>
          <p:cNvSpPr>
            <a:spLocks noGrp="1"/>
          </p:cNvSpPr>
          <p:nvPr>
            <p:ph idx="1"/>
          </p:nvPr>
        </p:nvSpPr>
        <p:spPr>
          <a:xfrm>
            <a:off x="811161" y="1621508"/>
            <a:ext cx="8035127" cy="4527819"/>
          </a:xfrm>
        </p:spPr>
        <p:txBody>
          <a:bodyPr/>
          <a:lstStyle/>
          <a:p>
            <a:pPr>
              <a:lnSpc>
                <a:spcPts val="1740"/>
              </a:lnSpc>
              <a:spcBef>
                <a:spcPts val="0"/>
              </a:spcBef>
            </a:pPr>
            <a:r>
              <a:rPr lang="de-DE" sz="1400" b="1" dirty="0"/>
              <a:t>Kernbotschaft (Folie 34):</a:t>
            </a:r>
          </a:p>
          <a:p>
            <a:pPr marL="171450" indent="-171450">
              <a:lnSpc>
                <a:spcPts val="1740"/>
              </a:lnSpc>
              <a:spcBef>
                <a:spcPts val="0"/>
              </a:spcBef>
              <a:buFont typeface="Arial" panose="020B0604020202020204" pitchFamily="34" charset="0"/>
              <a:buChar char="•"/>
            </a:pPr>
            <a:r>
              <a:rPr lang="de-DE" sz="1400" b="1" dirty="0">
                <a:effectLst/>
                <a:latin typeface="Arial" panose="020B0604020202020204" pitchFamily="34" charset="0"/>
                <a:cs typeface="Arial" panose="020B0604020202020204" pitchFamily="34" charset="0"/>
              </a:rPr>
              <a:t>Der Aufbau mentaler Vorstellungen kann durch digitale Medien unterstützt werden.</a:t>
            </a:r>
            <a:endParaRPr lang="de-DE" altLang="de-DE" sz="14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a:lnSpc>
                <a:spcPts val="1740"/>
              </a:lnSpc>
            </a:pPr>
            <a:r>
              <a:rPr lang="de-DE" altLang="de-DE" sz="1400" dirty="0">
                <a:ea typeface="ＭＳ Ｐゴシック" panose="020B0600070205080204" pitchFamily="34" charset="-128"/>
                <a:sym typeface="Wingdings" pitchFamily="2" charset="2"/>
              </a:rPr>
              <a:t>Folien 27-30: Die Leitidee fokussiert das Entstehen mentaler Vorstellungsbilder und bezieht dabei die unterrichtliche Rahmung mit ein. Hier kann nochmal auf das Potential “Mentale Operationen virtuell darstellen“ eingegangen werden, das bereits in Modul 1 thematisiert wurde. Darüber hinaus können auch die anderen Potentiale aufgegriffen werden und in Bezug auf die Chancen Mathematik besser zu verstehen in den Blick genommen werden.</a:t>
            </a:r>
          </a:p>
          <a:p>
            <a:pPr>
              <a:lnSpc>
                <a:spcPts val="1740"/>
              </a:lnSpc>
            </a:pPr>
            <a:r>
              <a:rPr lang="de-DE" altLang="de-DE" sz="14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rPr>
              <a:t>Folie </a:t>
            </a:r>
            <a:r>
              <a:rPr lang="de-DE" altLang="de-DE" sz="1400" dirty="0">
                <a:ea typeface="ＭＳ Ｐゴシック" panose="020B0600070205080204" pitchFamily="34" charset="-128"/>
                <a:sym typeface="Wingdings" pitchFamily="2" charset="2"/>
              </a:rPr>
              <a:t>31</a:t>
            </a:r>
            <a:r>
              <a:rPr lang="de-DE" altLang="de-DE" sz="14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rPr>
              <a:t>: Zur Erinnerung wird hier noch einmal das Vier-Phasen</a:t>
            </a:r>
            <a:r>
              <a:rPr lang="de-DE" altLang="de-DE" sz="1400" dirty="0">
                <a:ea typeface="ＭＳ Ｐゴシック" panose="020B0600070205080204" pitchFamily="34" charset="-128"/>
                <a:sym typeface="Wingdings" pitchFamily="2" charset="2"/>
              </a:rPr>
              <a:t>-Modell aufgeführt, das bereits aus den Modulen zur Reihe „Rechenschwierigkeiten vermeiden“ bekannt ist. Damit soll verdeutlicht werden, dass eine App den Prozess nicht ersetzen, aber bereichern kann.</a:t>
            </a:r>
            <a:endParaRPr lang="de-DE" altLang="de-DE" sz="1400" dirty="0">
              <a:latin typeface="Arial" panose="020B0604020202020204" pitchFamily="34" charset="0"/>
              <a:ea typeface="ＭＳ Ｐゴシック" panose="020B0600070205080204" pitchFamily="34" charset="-128"/>
              <a:cs typeface="Arial" panose="020B0604020202020204" pitchFamily="34" charset="0"/>
            </a:endParaRPr>
          </a:p>
          <a:p>
            <a:pPr>
              <a:lnSpc>
                <a:spcPts val="1740"/>
              </a:lnSpc>
            </a:pPr>
            <a:r>
              <a:rPr lang="de-DE" sz="1400" dirty="0">
                <a:ea typeface="ＭＳ Ｐゴシック" panose="020B0600070205080204" pitchFamily="34" charset="-128"/>
                <a:sym typeface="Wingdings" pitchFamily="2" charset="2"/>
              </a:rPr>
              <a:t>Folie 33: Aktivität (Hinweise s. Folie 32)</a:t>
            </a:r>
          </a:p>
          <a:p>
            <a:endParaRPr lang="de-DE" sz="1400" dirty="0">
              <a:solidFill>
                <a:srgbClr val="FF0000"/>
              </a:solidFill>
            </a:endParaRPr>
          </a:p>
          <a:p>
            <a:endParaRPr lang="de-DE" altLang="de-DE" sz="14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de-DE" sz="1400" dirty="0">
              <a:solidFill>
                <a:srgbClr val="FF0000"/>
              </a:solidFill>
            </a:endParaRPr>
          </a:p>
          <a:p>
            <a:endParaRPr lang="de-DE" sz="1400" dirty="0">
              <a:solidFill>
                <a:srgbClr val="FF0000"/>
              </a:solidFill>
            </a:endParaRPr>
          </a:p>
          <a:p>
            <a:endParaRPr lang="de-DE" altLang="de-DE" sz="14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endParaRPr lang="de-DE" sz="1400" dirty="0">
              <a:solidFill>
                <a:srgbClr val="FF0000"/>
              </a:solidFill>
            </a:endParaRPr>
          </a:p>
          <a:p>
            <a:pPr>
              <a:lnSpc>
                <a:spcPts val="1740"/>
              </a:lnSpc>
            </a:pPr>
            <a:endParaRPr lang="de-DE" sz="1400" dirty="0">
              <a:solidFill>
                <a:srgbClr val="FF0000"/>
              </a:solidFill>
            </a:endParaRPr>
          </a:p>
          <a:p>
            <a:endParaRPr lang="de-DE" sz="1400" dirty="0">
              <a:solidFill>
                <a:srgbClr val="FF0000"/>
              </a:solidFill>
            </a:endParaRPr>
          </a:p>
        </p:txBody>
      </p:sp>
    </p:spTree>
    <p:extLst>
      <p:ext uri="{BB962C8B-B14F-4D97-AF65-F5344CB8AC3E}">
        <p14:creationId xmlns:p14="http://schemas.microsoft.com/office/powerpoint/2010/main" val="3442121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892832" cy="603704"/>
          </a:xfrm>
        </p:spPr>
        <p:txBody>
          <a:bodyPr>
            <a:noAutofit/>
          </a:bodyPr>
          <a:lstStyle/>
          <a:p>
            <a:r>
              <a:rPr lang="de-DE" sz="2200" dirty="0"/>
              <a:t>Verstehensprozesse durch die Potentiale digitaler Medien unterstützen</a:t>
            </a:r>
          </a:p>
        </p:txBody>
      </p:sp>
      <p:sp>
        <p:nvSpPr>
          <p:cNvPr id="3" name="Textplatzhalter 2"/>
          <p:cNvSpPr>
            <a:spLocks noGrp="1"/>
          </p:cNvSpPr>
          <p:nvPr>
            <p:ph type="body" sz="quarter" idx="13"/>
          </p:nvPr>
        </p:nvSpPr>
        <p:spPr>
          <a:xfrm>
            <a:off x="1096266" y="1194030"/>
            <a:ext cx="7892989" cy="445628"/>
          </a:xfrm>
        </p:spPr>
        <p:txBody>
          <a:bodyPr/>
          <a:lstStyle/>
          <a:p>
            <a:r>
              <a:rPr lang="de-DE" dirty="0"/>
              <a:t>GRUNDLEGENDE ÜBERLEGUNGEN ZUR LEITIDEE</a:t>
            </a:r>
          </a:p>
        </p:txBody>
      </p:sp>
      <p:sp>
        <p:nvSpPr>
          <p:cNvPr id="4" name="Inhaltsplatzhalter 3"/>
          <p:cNvSpPr>
            <a:spLocks noGrp="1"/>
          </p:cNvSpPr>
          <p:nvPr>
            <p:ph idx="1"/>
          </p:nvPr>
        </p:nvSpPr>
        <p:spPr>
          <a:xfrm>
            <a:off x="1096423" y="1748860"/>
            <a:ext cx="7727537" cy="4418617"/>
          </a:xfrm>
        </p:spPr>
        <p:txBody>
          <a:bodyPr/>
          <a:lstStyle/>
          <a:p>
            <a:r>
              <a:rPr lang="de-DE" sz="1700" dirty="0"/>
              <a:t>Entwicklung des Verständnisses durch Aufbau und Konzepten und damit verbundenen mentalen Vorstellungsbildern (</a:t>
            </a:r>
            <a:r>
              <a:rPr lang="de-DE" sz="1700" dirty="0" err="1"/>
              <a:t>Wartha</a:t>
            </a:r>
            <a:r>
              <a:rPr lang="de-DE" sz="1700" dirty="0"/>
              <a:t> &amp; Schulz, 2018)</a:t>
            </a:r>
          </a:p>
          <a:p>
            <a:r>
              <a:rPr lang="de-DE" sz="1700" dirty="0"/>
              <a:t>Sinnvoller unterrichtlicher Rahmen</a:t>
            </a:r>
          </a:p>
        </p:txBody>
      </p:sp>
      <p:sp>
        <p:nvSpPr>
          <p:cNvPr id="6" name="Foliennummernplatzhalter 5"/>
          <p:cNvSpPr>
            <a:spLocks noGrp="1"/>
          </p:cNvSpPr>
          <p:nvPr>
            <p:ph type="sldNum" sz="quarter" idx="12"/>
          </p:nvPr>
        </p:nvSpPr>
        <p:spPr/>
        <p:txBody>
          <a:bodyPr/>
          <a:lstStyle/>
          <a:p>
            <a:fld id="{C3752B7C-18A9-864D-BBCB-54A9F41B5594}" type="slidenum">
              <a:rPr lang="de-DE" smtClean="0"/>
              <a:pPr/>
              <a:t>27</a:t>
            </a:fld>
            <a:endParaRPr lang="de-DE" dirty="0"/>
          </a:p>
        </p:txBody>
      </p:sp>
    </p:spTree>
    <p:extLst>
      <p:ext uri="{BB962C8B-B14F-4D97-AF65-F5344CB8AC3E}">
        <p14:creationId xmlns:p14="http://schemas.microsoft.com/office/powerpoint/2010/main" val="273079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892832" cy="603704"/>
          </a:xfrm>
        </p:spPr>
        <p:txBody>
          <a:bodyPr>
            <a:noAutofit/>
          </a:bodyPr>
          <a:lstStyle/>
          <a:p>
            <a:r>
              <a:rPr lang="de-DE" sz="2200" dirty="0"/>
              <a:t>Verstehensprozesse durch die Potentiale digitaler Medien unterstützen</a:t>
            </a:r>
          </a:p>
        </p:txBody>
      </p:sp>
      <p:sp>
        <p:nvSpPr>
          <p:cNvPr id="3" name="Textplatzhalter 2"/>
          <p:cNvSpPr>
            <a:spLocks noGrp="1"/>
          </p:cNvSpPr>
          <p:nvPr>
            <p:ph type="body" sz="quarter" idx="13"/>
          </p:nvPr>
        </p:nvSpPr>
        <p:spPr>
          <a:xfrm>
            <a:off x="1096266" y="1194030"/>
            <a:ext cx="7892989" cy="445628"/>
          </a:xfrm>
        </p:spPr>
        <p:txBody>
          <a:bodyPr/>
          <a:lstStyle/>
          <a:p>
            <a:r>
              <a:rPr lang="de-DE" dirty="0"/>
              <a:t>GRUNDLEGENDE ÜBERLEGUNGEN ZUR LEITIDEE</a:t>
            </a:r>
          </a:p>
        </p:txBody>
      </p:sp>
      <p:sp>
        <p:nvSpPr>
          <p:cNvPr id="6" name="Foliennummernplatzhalter 5"/>
          <p:cNvSpPr>
            <a:spLocks noGrp="1"/>
          </p:cNvSpPr>
          <p:nvPr>
            <p:ph type="sldNum" sz="quarter" idx="12"/>
          </p:nvPr>
        </p:nvSpPr>
        <p:spPr/>
        <p:txBody>
          <a:bodyPr/>
          <a:lstStyle/>
          <a:p>
            <a:fld id="{C3752B7C-18A9-864D-BBCB-54A9F41B5594}" type="slidenum">
              <a:rPr lang="de-DE" smtClean="0"/>
              <a:pPr/>
              <a:t>28</a:t>
            </a:fld>
            <a:endParaRPr lang="de-DE" dirty="0"/>
          </a:p>
        </p:txBody>
      </p:sp>
      <p:pic>
        <p:nvPicPr>
          <p:cNvPr id="8" name="Grafik 7" descr="Ein Bild, das Baumaterial enthält.&#10;&#10;Automatisch generierte Beschreibung">
            <a:extLst>
              <a:ext uri="{FF2B5EF4-FFF2-40B4-BE49-F238E27FC236}">
                <a16:creationId xmlns:a16="http://schemas.microsoft.com/office/drawing/2014/main" id="{B03176A0-0367-2465-05E2-B34ABB2D8DD7}"/>
              </a:ext>
            </a:extLst>
          </p:cNvPr>
          <p:cNvPicPr>
            <a:picLocks noChangeAspect="1"/>
          </p:cNvPicPr>
          <p:nvPr/>
        </p:nvPicPr>
        <p:blipFill>
          <a:blip r:embed="rId3"/>
          <a:stretch>
            <a:fillRect/>
          </a:stretch>
        </p:blipFill>
        <p:spPr>
          <a:xfrm>
            <a:off x="5218075" y="3754794"/>
            <a:ext cx="2772002" cy="792000"/>
          </a:xfrm>
          <a:prstGeom prst="rect">
            <a:avLst/>
          </a:prstGeom>
        </p:spPr>
      </p:pic>
      <p:grpSp>
        <p:nvGrpSpPr>
          <p:cNvPr id="9" name="Gruppieren 8">
            <a:extLst>
              <a:ext uri="{FF2B5EF4-FFF2-40B4-BE49-F238E27FC236}">
                <a16:creationId xmlns:a16="http://schemas.microsoft.com/office/drawing/2014/main" id="{6CD4CA89-4FF0-1C3A-2DD8-554F5E786153}"/>
              </a:ext>
            </a:extLst>
          </p:cNvPr>
          <p:cNvGrpSpPr>
            <a:grpSpLocks noChangeAspect="1"/>
          </p:cNvGrpSpPr>
          <p:nvPr/>
        </p:nvGrpSpPr>
        <p:grpSpPr>
          <a:xfrm>
            <a:off x="1315191" y="3078226"/>
            <a:ext cx="1947295" cy="1836000"/>
            <a:chOff x="625563" y="2593559"/>
            <a:chExt cx="2124897" cy="2003452"/>
          </a:xfrm>
        </p:grpSpPr>
        <p:pic>
          <p:nvPicPr>
            <p:cNvPr id="10" name="Grafik 9">
              <a:extLst>
                <a:ext uri="{FF2B5EF4-FFF2-40B4-BE49-F238E27FC236}">
                  <a16:creationId xmlns:a16="http://schemas.microsoft.com/office/drawing/2014/main" id="{7409F7B8-E6CD-A5DB-3F87-E6E9C0C5F770}"/>
                </a:ext>
              </a:extLst>
            </p:cNvPr>
            <p:cNvPicPr>
              <a:picLocks noChangeAspect="1"/>
            </p:cNvPicPr>
            <p:nvPr/>
          </p:nvPicPr>
          <p:blipFill>
            <a:blip r:embed="rId4"/>
            <a:stretch>
              <a:fillRect/>
            </a:stretch>
          </p:blipFill>
          <p:spPr>
            <a:xfrm>
              <a:off x="780904" y="3026225"/>
              <a:ext cx="374939" cy="360000"/>
            </a:xfrm>
            <a:prstGeom prst="rect">
              <a:avLst/>
            </a:prstGeom>
          </p:spPr>
        </p:pic>
        <p:pic>
          <p:nvPicPr>
            <p:cNvPr id="11" name="Grafik 10">
              <a:extLst>
                <a:ext uri="{FF2B5EF4-FFF2-40B4-BE49-F238E27FC236}">
                  <a16:creationId xmlns:a16="http://schemas.microsoft.com/office/drawing/2014/main" id="{6B9FFBF7-9F8C-ED66-B290-7F80FD42F0D9}"/>
                </a:ext>
              </a:extLst>
            </p:cNvPr>
            <p:cNvPicPr>
              <a:picLocks noChangeAspect="1"/>
            </p:cNvPicPr>
            <p:nvPr/>
          </p:nvPicPr>
          <p:blipFill>
            <a:blip r:embed="rId4"/>
            <a:stretch>
              <a:fillRect/>
            </a:stretch>
          </p:blipFill>
          <p:spPr>
            <a:xfrm>
              <a:off x="709861" y="3629324"/>
              <a:ext cx="374939" cy="360000"/>
            </a:xfrm>
            <a:prstGeom prst="rect">
              <a:avLst/>
            </a:prstGeom>
          </p:spPr>
        </p:pic>
        <p:pic>
          <p:nvPicPr>
            <p:cNvPr id="12" name="Grafik 11">
              <a:extLst>
                <a:ext uri="{FF2B5EF4-FFF2-40B4-BE49-F238E27FC236}">
                  <a16:creationId xmlns:a16="http://schemas.microsoft.com/office/drawing/2014/main" id="{44151050-F193-1F91-1B5F-0B512D40AD26}"/>
                </a:ext>
              </a:extLst>
            </p:cNvPr>
            <p:cNvPicPr>
              <a:picLocks noChangeAspect="1"/>
            </p:cNvPicPr>
            <p:nvPr/>
          </p:nvPicPr>
          <p:blipFill>
            <a:blip r:embed="rId4"/>
            <a:stretch>
              <a:fillRect/>
            </a:stretch>
          </p:blipFill>
          <p:spPr>
            <a:xfrm>
              <a:off x="1411941" y="3549696"/>
              <a:ext cx="374939" cy="360000"/>
            </a:xfrm>
            <a:prstGeom prst="rect">
              <a:avLst/>
            </a:prstGeom>
          </p:spPr>
        </p:pic>
        <p:pic>
          <p:nvPicPr>
            <p:cNvPr id="13" name="Grafik 12">
              <a:extLst>
                <a:ext uri="{FF2B5EF4-FFF2-40B4-BE49-F238E27FC236}">
                  <a16:creationId xmlns:a16="http://schemas.microsoft.com/office/drawing/2014/main" id="{C64C920F-BFD5-8554-EFC3-0A124909A305}"/>
                </a:ext>
              </a:extLst>
            </p:cNvPr>
            <p:cNvPicPr>
              <a:picLocks noChangeAspect="1"/>
            </p:cNvPicPr>
            <p:nvPr/>
          </p:nvPicPr>
          <p:blipFill>
            <a:blip r:embed="rId4"/>
            <a:stretch>
              <a:fillRect/>
            </a:stretch>
          </p:blipFill>
          <p:spPr>
            <a:xfrm>
              <a:off x="1769959" y="3042688"/>
              <a:ext cx="374939" cy="360000"/>
            </a:xfrm>
            <a:prstGeom prst="rect">
              <a:avLst/>
            </a:prstGeom>
          </p:spPr>
        </p:pic>
        <p:pic>
          <p:nvPicPr>
            <p:cNvPr id="14" name="Grafik 13">
              <a:extLst>
                <a:ext uri="{FF2B5EF4-FFF2-40B4-BE49-F238E27FC236}">
                  <a16:creationId xmlns:a16="http://schemas.microsoft.com/office/drawing/2014/main" id="{7637925C-2C86-7D8A-ABE9-6D6E65FCC9E7}"/>
                </a:ext>
              </a:extLst>
            </p:cNvPr>
            <p:cNvPicPr>
              <a:picLocks noChangeAspect="1"/>
            </p:cNvPicPr>
            <p:nvPr/>
          </p:nvPicPr>
          <p:blipFill>
            <a:blip r:embed="rId4"/>
            <a:stretch>
              <a:fillRect/>
            </a:stretch>
          </p:blipFill>
          <p:spPr>
            <a:xfrm>
              <a:off x="1323559" y="4233348"/>
              <a:ext cx="374939" cy="360000"/>
            </a:xfrm>
            <a:prstGeom prst="rect">
              <a:avLst/>
            </a:prstGeom>
          </p:spPr>
        </p:pic>
        <p:pic>
          <p:nvPicPr>
            <p:cNvPr id="15" name="Grafik 14">
              <a:extLst>
                <a:ext uri="{FF2B5EF4-FFF2-40B4-BE49-F238E27FC236}">
                  <a16:creationId xmlns:a16="http://schemas.microsoft.com/office/drawing/2014/main" id="{706DD4F1-D8E8-466D-9D22-366AB407817C}"/>
                </a:ext>
              </a:extLst>
            </p:cNvPr>
            <p:cNvPicPr>
              <a:picLocks noChangeAspect="1"/>
            </p:cNvPicPr>
            <p:nvPr/>
          </p:nvPicPr>
          <p:blipFill>
            <a:blip r:embed="rId4"/>
            <a:stretch>
              <a:fillRect/>
            </a:stretch>
          </p:blipFill>
          <p:spPr>
            <a:xfrm>
              <a:off x="625563" y="4237011"/>
              <a:ext cx="374939" cy="360000"/>
            </a:xfrm>
            <a:prstGeom prst="rect">
              <a:avLst/>
            </a:prstGeom>
          </p:spPr>
        </p:pic>
        <p:pic>
          <p:nvPicPr>
            <p:cNvPr id="16" name="Grafik 15">
              <a:extLst>
                <a:ext uri="{FF2B5EF4-FFF2-40B4-BE49-F238E27FC236}">
                  <a16:creationId xmlns:a16="http://schemas.microsoft.com/office/drawing/2014/main" id="{2142BFCF-0415-955E-B8F3-483FD3A43C1C}"/>
                </a:ext>
              </a:extLst>
            </p:cNvPr>
            <p:cNvPicPr>
              <a:picLocks noChangeAspect="1"/>
            </p:cNvPicPr>
            <p:nvPr/>
          </p:nvPicPr>
          <p:blipFill>
            <a:blip r:embed="rId4"/>
            <a:stretch>
              <a:fillRect/>
            </a:stretch>
          </p:blipFill>
          <p:spPr>
            <a:xfrm>
              <a:off x="2375521" y="3415109"/>
              <a:ext cx="374939" cy="360000"/>
            </a:xfrm>
            <a:prstGeom prst="rect">
              <a:avLst/>
            </a:prstGeom>
          </p:spPr>
        </p:pic>
        <p:pic>
          <p:nvPicPr>
            <p:cNvPr id="17" name="Grafik 16">
              <a:extLst>
                <a:ext uri="{FF2B5EF4-FFF2-40B4-BE49-F238E27FC236}">
                  <a16:creationId xmlns:a16="http://schemas.microsoft.com/office/drawing/2014/main" id="{DDCFD327-8604-DB3F-3848-A8C5CF579602}"/>
                </a:ext>
              </a:extLst>
            </p:cNvPr>
            <p:cNvPicPr>
              <a:picLocks noChangeAspect="1"/>
            </p:cNvPicPr>
            <p:nvPr/>
          </p:nvPicPr>
          <p:blipFill>
            <a:blip r:embed="rId4"/>
            <a:stretch>
              <a:fillRect/>
            </a:stretch>
          </p:blipFill>
          <p:spPr>
            <a:xfrm>
              <a:off x="1196802" y="2593559"/>
              <a:ext cx="374939" cy="360000"/>
            </a:xfrm>
            <a:prstGeom prst="rect">
              <a:avLst/>
            </a:prstGeom>
          </p:spPr>
        </p:pic>
        <p:pic>
          <p:nvPicPr>
            <p:cNvPr id="18" name="Grafik 17">
              <a:extLst>
                <a:ext uri="{FF2B5EF4-FFF2-40B4-BE49-F238E27FC236}">
                  <a16:creationId xmlns:a16="http://schemas.microsoft.com/office/drawing/2014/main" id="{53D7E458-C1EC-6F55-A3E5-602DB7D50247}"/>
                </a:ext>
              </a:extLst>
            </p:cNvPr>
            <p:cNvPicPr>
              <a:picLocks noChangeAspect="1"/>
            </p:cNvPicPr>
            <p:nvPr/>
          </p:nvPicPr>
          <p:blipFill>
            <a:blip r:embed="rId4"/>
            <a:stretch>
              <a:fillRect/>
            </a:stretch>
          </p:blipFill>
          <p:spPr>
            <a:xfrm>
              <a:off x="2216359" y="2761877"/>
              <a:ext cx="374939" cy="360000"/>
            </a:xfrm>
            <a:prstGeom prst="rect">
              <a:avLst/>
            </a:prstGeom>
          </p:spPr>
        </p:pic>
        <p:pic>
          <p:nvPicPr>
            <p:cNvPr id="19" name="Grafik 18">
              <a:extLst>
                <a:ext uri="{FF2B5EF4-FFF2-40B4-BE49-F238E27FC236}">
                  <a16:creationId xmlns:a16="http://schemas.microsoft.com/office/drawing/2014/main" id="{8809832B-C242-3A4E-1390-E9890D9C22AF}"/>
                </a:ext>
              </a:extLst>
            </p:cNvPr>
            <p:cNvPicPr>
              <a:picLocks noChangeAspect="1"/>
            </p:cNvPicPr>
            <p:nvPr/>
          </p:nvPicPr>
          <p:blipFill>
            <a:blip r:embed="rId4"/>
            <a:stretch>
              <a:fillRect/>
            </a:stretch>
          </p:blipFill>
          <p:spPr>
            <a:xfrm>
              <a:off x="2099495" y="3954161"/>
              <a:ext cx="374939" cy="360000"/>
            </a:xfrm>
            <a:prstGeom prst="rect">
              <a:avLst/>
            </a:prstGeom>
          </p:spPr>
        </p:pic>
      </p:grpSp>
      <p:sp>
        <p:nvSpPr>
          <p:cNvPr id="20" name="Pfeil nach rechts 19">
            <a:extLst>
              <a:ext uri="{FF2B5EF4-FFF2-40B4-BE49-F238E27FC236}">
                <a16:creationId xmlns:a16="http://schemas.microsoft.com/office/drawing/2014/main" id="{F48261B0-234A-D205-7E03-89E4A856B151}"/>
              </a:ext>
            </a:extLst>
          </p:cNvPr>
          <p:cNvSpPr/>
          <p:nvPr/>
        </p:nvSpPr>
        <p:spPr>
          <a:xfrm>
            <a:off x="3673734" y="3754794"/>
            <a:ext cx="1332593" cy="495480"/>
          </a:xfrm>
          <a:prstGeom prst="rightArrow">
            <a:avLst/>
          </a:prstGeom>
          <a:solidFill>
            <a:srgbClr val="327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3">
            <a:extLst>
              <a:ext uri="{FF2B5EF4-FFF2-40B4-BE49-F238E27FC236}">
                <a16:creationId xmlns:a16="http://schemas.microsoft.com/office/drawing/2014/main" id="{C851E0D6-BE77-CA99-3212-D0FF352DFC56}"/>
              </a:ext>
            </a:extLst>
          </p:cNvPr>
          <p:cNvSpPr txBox="1">
            <a:spLocks noChangeArrowheads="1"/>
          </p:cNvSpPr>
          <p:nvPr/>
        </p:nvSpPr>
        <p:spPr bwMode="auto">
          <a:xfrm>
            <a:off x="2949336" y="2297116"/>
            <a:ext cx="32453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de-DE" altLang="de-DE" sz="2000" b="1" dirty="0">
                <a:ea typeface="Open Sans" panose="020B0606030504020204" pitchFamily="34" charset="0"/>
              </a:rPr>
              <a:t>Bündeln durch Tauschen</a:t>
            </a:r>
          </a:p>
        </p:txBody>
      </p:sp>
    </p:spTree>
    <p:extLst>
      <p:ext uri="{BB962C8B-B14F-4D97-AF65-F5344CB8AC3E}">
        <p14:creationId xmlns:p14="http://schemas.microsoft.com/office/powerpoint/2010/main" val="367064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892832" cy="603704"/>
          </a:xfrm>
        </p:spPr>
        <p:txBody>
          <a:bodyPr>
            <a:noAutofit/>
          </a:bodyPr>
          <a:lstStyle/>
          <a:p>
            <a:r>
              <a:rPr lang="de-DE" sz="2200" dirty="0"/>
              <a:t>Verstehensprozesse durch die Potentiale digitaler Medien unterstützen</a:t>
            </a:r>
          </a:p>
        </p:txBody>
      </p:sp>
      <p:sp>
        <p:nvSpPr>
          <p:cNvPr id="3" name="Textplatzhalter 2"/>
          <p:cNvSpPr>
            <a:spLocks noGrp="1"/>
          </p:cNvSpPr>
          <p:nvPr>
            <p:ph type="body" sz="quarter" idx="13"/>
          </p:nvPr>
        </p:nvSpPr>
        <p:spPr>
          <a:xfrm>
            <a:off x="1096266" y="1194030"/>
            <a:ext cx="7892989" cy="445628"/>
          </a:xfrm>
        </p:spPr>
        <p:txBody>
          <a:bodyPr/>
          <a:lstStyle/>
          <a:p>
            <a:r>
              <a:rPr lang="de-DE" dirty="0"/>
              <a:t>GRUNDLEGENDE ÜBERLEGUNGEN ZUR LEITIDEE</a:t>
            </a:r>
          </a:p>
        </p:txBody>
      </p:sp>
      <p:sp>
        <p:nvSpPr>
          <p:cNvPr id="6" name="Foliennummernplatzhalter 5"/>
          <p:cNvSpPr>
            <a:spLocks noGrp="1"/>
          </p:cNvSpPr>
          <p:nvPr>
            <p:ph type="sldNum" sz="quarter" idx="12"/>
          </p:nvPr>
        </p:nvSpPr>
        <p:spPr/>
        <p:txBody>
          <a:bodyPr/>
          <a:lstStyle/>
          <a:p>
            <a:fld id="{C3752B7C-18A9-864D-BBCB-54A9F41B5594}" type="slidenum">
              <a:rPr lang="de-DE" smtClean="0"/>
              <a:pPr/>
              <a:t>29</a:t>
            </a:fld>
            <a:endParaRPr lang="de-DE" dirty="0"/>
          </a:p>
        </p:txBody>
      </p:sp>
      <p:pic>
        <p:nvPicPr>
          <p:cNvPr id="8" name="Grafik 7" descr="Ein Bild, das Text, Screenshot, Elektronik, Anzeige enthält.&#10;&#10;Automatisch generierte Beschreibung">
            <a:extLst>
              <a:ext uri="{FF2B5EF4-FFF2-40B4-BE49-F238E27FC236}">
                <a16:creationId xmlns:a16="http://schemas.microsoft.com/office/drawing/2014/main" id="{E8AA1BD2-6FFB-C009-69ED-BEB72FCB7220}"/>
              </a:ext>
            </a:extLst>
          </p:cNvPr>
          <p:cNvPicPr>
            <a:picLocks noChangeAspect="1"/>
          </p:cNvPicPr>
          <p:nvPr/>
        </p:nvPicPr>
        <p:blipFill>
          <a:blip r:embed="rId3"/>
          <a:stretch>
            <a:fillRect/>
          </a:stretch>
        </p:blipFill>
        <p:spPr>
          <a:xfrm>
            <a:off x="5892670" y="3053625"/>
            <a:ext cx="2860542" cy="2016000"/>
          </a:xfrm>
          <a:prstGeom prst="rect">
            <a:avLst/>
          </a:prstGeom>
        </p:spPr>
      </p:pic>
      <p:pic>
        <p:nvPicPr>
          <p:cNvPr id="9" name="Grafik 8" descr="Ein Bild, das Text, Monitor, Screenshot, Anzeige enthält.&#10;&#10;Automatisch generierte Beschreibung">
            <a:extLst>
              <a:ext uri="{FF2B5EF4-FFF2-40B4-BE49-F238E27FC236}">
                <a16:creationId xmlns:a16="http://schemas.microsoft.com/office/drawing/2014/main" id="{3BADCA20-7738-F2F3-7561-E829F71D4DCC}"/>
              </a:ext>
            </a:extLst>
          </p:cNvPr>
          <p:cNvPicPr>
            <a:picLocks noChangeAspect="1"/>
          </p:cNvPicPr>
          <p:nvPr/>
        </p:nvPicPr>
        <p:blipFill>
          <a:blip r:embed="rId4"/>
          <a:stretch>
            <a:fillRect/>
          </a:stretch>
        </p:blipFill>
        <p:spPr>
          <a:xfrm>
            <a:off x="1200705" y="3053625"/>
            <a:ext cx="2860541" cy="2016000"/>
          </a:xfrm>
          <a:prstGeom prst="rect">
            <a:avLst/>
          </a:prstGeom>
        </p:spPr>
      </p:pic>
      <p:sp>
        <p:nvSpPr>
          <p:cNvPr id="10" name="Pfeil nach rechts 9">
            <a:extLst>
              <a:ext uri="{FF2B5EF4-FFF2-40B4-BE49-F238E27FC236}">
                <a16:creationId xmlns:a16="http://schemas.microsoft.com/office/drawing/2014/main" id="{AAA08487-B897-C95D-BB8F-8F640B9AEB10}"/>
              </a:ext>
            </a:extLst>
          </p:cNvPr>
          <p:cNvSpPr/>
          <p:nvPr/>
        </p:nvSpPr>
        <p:spPr>
          <a:xfrm>
            <a:off x="4310661" y="3813885"/>
            <a:ext cx="1332593" cy="495480"/>
          </a:xfrm>
          <a:prstGeom prst="rightArrow">
            <a:avLst/>
          </a:prstGeom>
          <a:solidFill>
            <a:srgbClr val="327D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65850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990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3" y="382774"/>
            <a:ext cx="7881322" cy="603704"/>
          </a:xfrm>
        </p:spPr>
        <p:txBody>
          <a:bodyPr>
            <a:noAutofit/>
          </a:bodyPr>
          <a:lstStyle/>
          <a:p>
            <a:r>
              <a:rPr lang="de-DE" sz="2200" dirty="0"/>
              <a:t>Verstehensprozesse durch die Potentiale digitaler Medien unterstützen</a:t>
            </a:r>
          </a:p>
        </p:txBody>
      </p:sp>
      <p:sp>
        <p:nvSpPr>
          <p:cNvPr id="3" name="Textplatzhalter 2"/>
          <p:cNvSpPr>
            <a:spLocks noGrp="1"/>
          </p:cNvSpPr>
          <p:nvPr>
            <p:ph type="body" sz="quarter" idx="13"/>
          </p:nvPr>
        </p:nvSpPr>
        <p:spPr/>
        <p:txBody>
          <a:bodyPr/>
          <a:lstStyle/>
          <a:p>
            <a:r>
              <a:rPr lang="de-DE" dirty="0"/>
              <a:t>MENTALE OPERATIONEN VIRTUELL DARSTELLEN</a:t>
            </a:r>
          </a:p>
        </p:txBody>
      </p:sp>
      <p:sp>
        <p:nvSpPr>
          <p:cNvPr id="4" name="Inhaltsplatzhalter 3"/>
          <p:cNvSpPr>
            <a:spLocks noGrp="1"/>
          </p:cNvSpPr>
          <p:nvPr>
            <p:ph idx="1"/>
          </p:nvPr>
        </p:nvSpPr>
        <p:spPr/>
        <p:txBody>
          <a:bodyPr/>
          <a:lstStyle/>
          <a:p>
            <a:pPr marL="0" indent="0">
              <a:lnSpc>
                <a:spcPct val="100000"/>
              </a:lnSpc>
              <a:buNone/>
            </a:pPr>
            <a:endParaRPr lang="de-DE" dirty="0"/>
          </a:p>
          <a:p>
            <a:pPr marL="0" indent="0">
              <a:lnSpc>
                <a:spcPct val="100000"/>
              </a:lnSpc>
              <a:buNone/>
            </a:pPr>
            <a:endParaRPr lang="de-DE" dirty="0"/>
          </a:p>
        </p:txBody>
      </p:sp>
      <p:sp>
        <p:nvSpPr>
          <p:cNvPr id="6" name="Foliennummernplatzhalter 5"/>
          <p:cNvSpPr>
            <a:spLocks noGrp="1"/>
          </p:cNvSpPr>
          <p:nvPr>
            <p:ph type="sldNum" sz="quarter" idx="12"/>
          </p:nvPr>
        </p:nvSpPr>
        <p:spPr/>
        <p:txBody>
          <a:bodyPr/>
          <a:lstStyle/>
          <a:p>
            <a:fld id="{C3752B7C-18A9-864D-BBCB-54A9F41B5594}" type="slidenum">
              <a:rPr lang="de-DE" smtClean="0"/>
              <a:pPr/>
              <a:t>30</a:t>
            </a:fld>
            <a:endParaRPr lang="de-DE" dirty="0"/>
          </a:p>
        </p:txBody>
      </p:sp>
      <p:sp>
        <p:nvSpPr>
          <p:cNvPr id="7" name="Textfeld 6">
            <a:extLst>
              <a:ext uri="{FF2B5EF4-FFF2-40B4-BE49-F238E27FC236}">
                <a16:creationId xmlns:a16="http://schemas.microsoft.com/office/drawing/2014/main" id="{2F89FF10-ED5C-3915-7A37-994DCFB7CA47}"/>
              </a:ext>
            </a:extLst>
          </p:cNvPr>
          <p:cNvSpPr txBox="1"/>
          <p:nvPr/>
        </p:nvSpPr>
        <p:spPr>
          <a:xfrm>
            <a:off x="1262355" y="3169014"/>
            <a:ext cx="3677422"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Potential, um durch virtuelle Handlungen an gedankliche Handlungen der Kinder anzuknüpfen</a:t>
            </a:r>
          </a:p>
        </p:txBody>
      </p:sp>
      <p:sp>
        <p:nvSpPr>
          <p:cNvPr id="9" name="Textfeld 8">
            <a:extLst>
              <a:ext uri="{FF2B5EF4-FFF2-40B4-BE49-F238E27FC236}">
                <a16:creationId xmlns:a16="http://schemas.microsoft.com/office/drawing/2014/main" id="{7BDE4883-B326-A60F-D7BD-8267B83D3C99}"/>
              </a:ext>
            </a:extLst>
          </p:cNvPr>
          <p:cNvSpPr txBox="1"/>
          <p:nvPr/>
        </p:nvSpPr>
        <p:spPr>
          <a:xfrm>
            <a:off x="1180059" y="1754341"/>
            <a:ext cx="5897768" cy="369332"/>
          </a:xfrm>
          <a:prstGeom prst="rect">
            <a:avLst/>
          </a:prstGeom>
          <a:noFill/>
        </p:spPr>
        <p:txBody>
          <a:bodyPr wrap="none" rtlCol="0">
            <a:spAutoFit/>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digitale Handlungen passen zur mentalen Operation </a:t>
            </a:r>
          </a:p>
        </p:txBody>
      </p:sp>
      <p:pic>
        <p:nvPicPr>
          <p:cNvPr id="10" name="Grafik 9">
            <a:extLst>
              <a:ext uri="{FF2B5EF4-FFF2-40B4-BE49-F238E27FC236}">
                <a16:creationId xmlns:a16="http://schemas.microsoft.com/office/drawing/2014/main" id="{1BF91993-1121-7A15-DF3F-330592609EF5}"/>
              </a:ext>
            </a:extLst>
          </p:cNvPr>
          <p:cNvPicPr>
            <a:picLocks noChangeAspect="1"/>
          </p:cNvPicPr>
          <p:nvPr/>
        </p:nvPicPr>
        <p:blipFill>
          <a:blip r:embed="rId3"/>
          <a:stretch>
            <a:fillRect/>
          </a:stretch>
        </p:blipFill>
        <p:spPr>
          <a:xfrm>
            <a:off x="4572000" y="2447591"/>
            <a:ext cx="3810000" cy="3048000"/>
          </a:xfrm>
          <a:prstGeom prst="rect">
            <a:avLst/>
          </a:prstGeom>
        </p:spPr>
      </p:pic>
    </p:spTree>
    <p:extLst>
      <p:ext uri="{BB962C8B-B14F-4D97-AF65-F5344CB8AC3E}">
        <p14:creationId xmlns:p14="http://schemas.microsoft.com/office/powerpoint/2010/main" val="71649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892832" cy="603704"/>
          </a:xfrm>
        </p:spPr>
        <p:txBody>
          <a:bodyPr>
            <a:noAutofit/>
          </a:bodyPr>
          <a:lstStyle/>
          <a:p>
            <a:r>
              <a:rPr lang="de-DE" sz="2200" dirty="0"/>
              <a:t>Verstehensprozesse durch die Potentiale digitaler Medien unterstützen</a:t>
            </a:r>
          </a:p>
        </p:txBody>
      </p:sp>
      <p:sp>
        <p:nvSpPr>
          <p:cNvPr id="3" name="Textplatzhalter 2"/>
          <p:cNvSpPr>
            <a:spLocks noGrp="1"/>
          </p:cNvSpPr>
          <p:nvPr>
            <p:ph type="body" sz="quarter" idx="13"/>
          </p:nvPr>
        </p:nvSpPr>
        <p:spPr>
          <a:xfrm>
            <a:off x="1096266" y="1194030"/>
            <a:ext cx="7892989" cy="445628"/>
          </a:xfrm>
        </p:spPr>
        <p:txBody>
          <a:bodyPr/>
          <a:lstStyle/>
          <a:p>
            <a:r>
              <a:rPr lang="de-DE" dirty="0"/>
              <a:t>ÜBEN NACH DEM 4-PHASEN-MODELL</a:t>
            </a:r>
          </a:p>
        </p:txBody>
      </p:sp>
      <p:sp>
        <p:nvSpPr>
          <p:cNvPr id="6" name="Foliennummernplatzhalter 5"/>
          <p:cNvSpPr>
            <a:spLocks noGrp="1"/>
          </p:cNvSpPr>
          <p:nvPr>
            <p:ph type="sldNum" sz="quarter" idx="12"/>
          </p:nvPr>
        </p:nvSpPr>
        <p:spPr/>
        <p:txBody>
          <a:bodyPr/>
          <a:lstStyle/>
          <a:p>
            <a:fld id="{C3752B7C-18A9-864D-BBCB-54A9F41B5594}" type="slidenum">
              <a:rPr lang="de-DE" smtClean="0"/>
              <a:pPr/>
              <a:t>31</a:t>
            </a:fld>
            <a:endParaRPr lang="de-DE" dirty="0"/>
          </a:p>
        </p:txBody>
      </p:sp>
      <p:grpSp>
        <p:nvGrpSpPr>
          <p:cNvPr id="39" name="Gruppieren 38">
            <a:extLst>
              <a:ext uri="{FF2B5EF4-FFF2-40B4-BE49-F238E27FC236}">
                <a16:creationId xmlns:a16="http://schemas.microsoft.com/office/drawing/2014/main" id="{DBFF58F4-BE99-46B6-9D03-22C6E5061474}"/>
              </a:ext>
            </a:extLst>
          </p:cNvPr>
          <p:cNvGrpSpPr/>
          <p:nvPr/>
        </p:nvGrpSpPr>
        <p:grpSpPr>
          <a:xfrm>
            <a:off x="178932" y="1616945"/>
            <a:ext cx="8765567" cy="4249597"/>
            <a:chOff x="178932" y="1616945"/>
            <a:chExt cx="8765567" cy="4249597"/>
          </a:xfrm>
        </p:grpSpPr>
        <p:sp>
          <p:nvSpPr>
            <p:cNvPr id="40" name="Rechteck 39">
              <a:extLst>
                <a:ext uri="{FF2B5EF4-FFF2-40B4-BE49-F238E27FC236}">
                  <a16:creationId xmlns:a16="http://schemas.microsoft.com/office/drawing/2014/main" id="{9F98C649-3D80-B1B5-694F-6B14D5EA0693}"/>
                </a:ext>
              </a:extLst>
            </p:cNvPr>
            <p:cNvSpPr/>
            <p:nvPr/>
          </p:nvSpPr>
          <p:spPr>
            <a:xfrm>
              <a:off x="4664383" y="3769799"/>
              <a:ext cx="4280116" cy="2095217"/>
            </a:xfrm>
            <a:prstGeom prst="rect">
              <a:avLst/>
            </a:prstGeom>
            <a:solidFill>
              <a:srgbClr val="009999">
                <a:alpha val="24833"/>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Rechteck 40">
              <a:extLst>
                <a:ext uri="{FF2B5EF4-FFF2-40B4-BE49-F238E27FC236}">
                  <a16:creationId xmlns:a16="http://schemas.microsoft.com/office/drawing/2014/main" id="{6B8D5C94-9517-38C3-6D3F-ED2047D70594}"/>
                </a:ext>
              </a:extLst>
            </p:cNvPr>
            <p:cNvSpPr/>
            <p:nvPr/>
          </p:nvSpPr>
          <p:spPr>
            <a:xfrm>
              <a:off x="214767" y="3771325"/>
              <a:ext cx="4280116" cy="2095217"/>
            </a:xfrm>
            <a:prstGeom prst="rect">
              <a:avLst/>
            </a:prstGeom>
            <a:solidFill>
              <a:srgbClr val="737373">
                <a:alpha val="25267"/>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Rechteck 41">
              <a:extLst>
                <a:ext uri="{FF2B5EF4-FFF2-40B4-BE49-F238E27FC236}">
                  <a16:creationId xmlns:a16="http://schemas.microsoft.com/office/drawing/2014/main" id="{7B40AD95-C8A5-FC30-C199-FA172C2D456E}"/>
                </a:ext>
              </a:extLst>
            </p:cNvPr>
            <p:cNvSpPr/>
            <p:nvPr/>
          </p:nvSpPr>
          <p:spPr>
            <a:xfrm>
              <a:off x="4649119" y="1616945"/>
              <a:ext cx="4280116" cy="2095217"/>
            </a:xfrm>
            <a:prstGeom prst="rect">
              <a:avLst/>
            </a:prstGeom>
            <a:solidFill>
              <a:srgbClr val="F8B44F">
                <a:alpha val="24637"/>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3" name="Rechteck 42">
              <a:extLst>
                <a:ext uri="{FF2B5EF4-FFF2-40B4-BE49-F238E27FC236}">
                  <a16:creationId xmlns:a16="http://schemas.microsoft.com/office/drawing/2014/main" id="{BCBDFF6C-34E3-E9C4-5342-581D338BE991}"/>
                </a:ext>
              </a:extLst>
            </p:cNvPr>
            <p:cNvSpPr/>
            <p:nvPr/>
          </p:nvSpPr>
          <p:spPr>
            <a:xfrm>
              <a:off x="214767" y="1616945"/>
              <a:ext cx="4280116" cy="2095217"/>
            </a:xfrm>
            <a:prstGeom prst="rect">
              <a:avLst/>
            </a:prstGeom>
            <a:solidFill>
              <a:srgbClr val="CDB987">
                <a:alpha val="24777"/>
              </a:srgb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Oval 43">
              <a:extLst>
                <a:ext uri="{FF2B5EF4-FFF2-40B4-BE49-F238E27FC236}">
                  <a16:creationId xmlns:a16="http://schemas.microsoft.com/office/drawing/2014/main" id="{C5B3E373-665C-DC10-6AE4-8FF493EA92ED}"/>
                </a:ext>
              </a:extLst>
            </p:cNvPr>
            <p:cNvSpPr>
              <a:spLocks noChangeAspect="1"/>
            </p:cNvSpPr>
            <p:nvPr/>
          </p:nvSpPr>
          <p:spPr>
            <a:xfrm>
              <a:off x="352389" y="1699113"/>
              <a:ext cx="462249" cy="481529"/>
            </a:xfrm>
            <a:prstGeom prst="ellipse">
              <a:avLst/>
            </a:prstGeom>
            <a:solidFill>
              <a:srgbClr val="CDB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5" name="Textfeld 44">
              <a:extLst>
                <a:ext uri="{FF2B5EF4-FFF2-40B4-BE49-F238E27FC236}">
                  <a16:creationId xmlns:a16="http://schemas.microsoft.com/office/drawing/2014/main" id="{429C6182-5D63-AA29-7CE5-7CD039221523}"/>
                </a:ext>
              </a:extLst>
            </p:cNvPr>
            <p:cNvSpPr txBox="1"/>
            <p:nvPr/>
          </p:nvSpPr>
          <p:spPr>
            <a:xfrm>
              <a:off x="413730" y="1756605"/>
              <a:ext cx="524475" cy="366543"/>
            </a:xfrm>
            <a:prstGeom prst="rect">
              <a:avLst/>
            </a:prstGeom>
            <a:noFill/>
          </p:spPr>
          <p:txBody>
            <a:bodyPr wrap="square" rtlCol="0">
              <a:spAutoFit/>
            </a:bodyPr>
            <a:lstStyle/>
            <a:p>
              <a:r>
                <a:rPr lang="de-DE" dirty="0">
                  <a:solidFill>
                    <a:schemeClr val="bg1"/>
                  </a:solidFill>
                </a:rPr>
                <a:t>1.</a:t>
              </a:r>
            </a:p>
          </p:txBody>
        </p:sp>
        <p:sp>
          <p:nvSpPr>
            <p:cNvPr id="46" name="Oval 45">
              <a:extLst>
                <a:ext uri="{FF2B5EF4-FFF2-40B4-BE49-F238E27FC236}">
                  <a16:creationId xmlns:a16="http://schemas.microsoft.com/office/drawing/2014/main" id="{5A655486-D904-5131-1A9E-B4243D8E4D23}"/>
                </a:ext>
              </a:extLst>
            </p:cNvPr>
            <p:cNvSpPr>
              <a:spLocks noChangeAspect="1"/>
            </p:cNvSpPr>
            <p:nvPr/>
          </p:nvSpPr>
          <p:spPr>
            <a:xfrm>
              <a:off x="4783353" y="1709702"/>
              <a:ext cx="462249" cy="481529"/>
            </a:xfrm>
            <a:prstGeom prst="ellipse">
              <a:avLst/>
            </a:prstGeom>
            <a:solidFill>
              <a:srgbClr val="F8B4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7" name="Textfeld 46">
              <a:extLst>
                <a:ext uri="{FF2B5EF4-FFF2-40B4-BE49-F238E27FC236}">
                  <a16:creationId xmlns:a16="http://schemas.microsoft.com/office/drawing/2014/main" id="{5CD7FD3A-5996-0CE9-22F9-BFBB4994DADD}"/>
                </a:ext>
              </a:extLst>
            </p:cNvPr>
            <p:cNvSpPr txBox="1"/>
            <p:nvPr/>
          </p:nvSpPr>
          <p:spPr>
            <a:xfrm>
              <a:off x="4844694" y="1767194"/>
              <a:ext cx="524475" cy="366543"/>
            </a:xfrm>
            <a:prstGeom prst="rect">
              <a:avLst/>
            </a:prstGeom>
            <a:noFill/>
          </p:spPr>
          <p:txBody>
            <a:bodyPr wrap="square" rtlCol="0">
              <a:spAutoFit/>
            </a:bodyPr>
            <a:lstStyle/>
            <a:p>
              <a:r>
                <a:rPr lang="de-DE" dirty="0">
                  <a:solidFill>
                    <a:schemeClr val="bg1"/>
                  </a:solidFill>
                </a:rPr>
                <a:t>2.</a:t>
              </a:r>
            </a:p>
          </p:txBody>
        </p:sp>
        <p:sp>
          <p:nvSpPr>
            <p:cNvPr id="48" name="Oval 47">
              <a:extLst>
                <a:ext uri="{FF2B5EF4-FFF2-40B4-BE49-F238E27FC236}">
                  <a16:creationId xmlns:a16="http://schemas.microsoft.com/office/drawing/2014/main" id="{22D5237E-09CC-D862-3BC3-B986677BF161}"/>
                </a:ext>
              </a:extLst>
            </p:cNvPr>
            <p:cNvSpPr>
              <a:spLocks noChangeAspect="1"/>
            </p:cNvSpPr>
            <p:nvPr/>
          </p:nvSpPr>
          <p:spPr>
            <a:xfrm>
              <a:off x="352389" y="3852379"/>
              <a:ext cx="462249" cy="481529"/>
            </a:xfrm>
            <a:prstGeom prst="ellipse">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9" name="Textfeld 48">
              <a:extLst>
                <a:ext uri="{FF2B5EF4-FFF2-40B4-BE49-F238E27FC236}">
                  <a16:creationId xmlns:a16="http://schemas.microsoft.com/office/drawing/2014/main" id="{79FECB8E-501E-2BC5-CA39-B99E2E5EA748}"/>
                </a:ext>
              </a:extLst>
            </p:cNvPr>
            <p:cNvSpPr txBox="1"/>
            <p:nvPr/>
          </p:nvSpPr>
          <p:spPr>
            <a:xfrm>
              <a:off x="413730" y="3909871"/>
              <a:ext cx="524475" cy="366543"/>
            </a:xfrm>
            <a:prstGeom prst="rect">
              <a:avLst/>
            </a:prstGeom>
            <a:noFill/>
          </p:spPr>
          <p:txBody>
            <a:bodyPr wrap="square" rtlCol="0">
              <a:spAutoFit/>
            </a:bodyPr>
            <a:lstStyle/>
            <a:p>
              <a:r>
                <a:rPr lang="de-DE" dirty="0">
                  <a:solidFill>
                    <a:schemeClr val="bg1"/>
                  </a:solidFill>
                </a:rPr>
                <a:t>3.</a:t>
              </a:r>
            </a:p>
          </p:txBody>
        </p:sp>
        <p:sp>
          <p:nvSpPr>
            <p:cNvPr id="50" name="Textfeld 2">
              <a:extLst>
                <a:ext uri="{FF2B5EF4-FFF2-40B4-BE49-F238E27FC236}">
                  <a16:creationId xmlns:a16="http://schemas.microsoft.com/office/drawing/2014/main" id="{8FF8D35D-287E-5906-03FC-07ACB0070E0B}"/>
                </a:ext>
              </a:extLst>
            </p:cNvPr>
            <p:cNvSpPr txBox="1">
              <a:spLocks noChangeArrowheads="1"/>
            </p:cNvSpPr>
            <p:nvPr/>
          </p:nvSpPr>
          <p:spPr bwMode="auto">
            <a:xfrm>
              <a:off x="182530" y="3690918"/>
              <a:ext cx="2217490" cy="155013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400" kern="12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800" kern="12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rPr>
                <a:t>Das Kind beschreibt die Materialhandlung ohne Sicht auf das Material.</a:t>
              </a:r>
              <a:endParaRPr lang="de-DE" sz="11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Oval 50">
              <a:extLst>
                <a:ext uri="{FF2B5EF4-FFF2-40B4-BE49-F238E27FC236}">
                  <a16:creationId xmlns:a16="http://schemas.microsoft.com/office/drawing/2014/main" id="{4E9160EC-072C-3682-40C5-8330D8C702BA}"/>
                </a:ext>
              </a:extLst>
            </p:cNvPr>
            <p:cNvSpPr>
              <a:spLocks noChangeAspect="1"/>
            </p:cNvSpPr>
            <p:nvPr/>
          </p:nvSpPr>
          <p:spPr>
            <a:xfrm>
              <a:off x="4783352" y="3849491"/>
              <a:ext cx="462249" cy="481529"/>
            </a:xfrm>
            <a:prstGeom prst="ellipse">
              <a:avLst/>
            </a:prstGeom>
            <a:solidFill>
              <a:srgbClr val="327A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52" name="Textfeld 51">
              <a:extLst>
                <a:ext uri="{FF2B5EF4-FFF2-40B4-BE49-F238E27FC236}">
                  <a16:creationId xmlns:a16="http://schemas.microsoft.com/office/drawing/2014/main" id="{6BC9B640-CDEF-92AF-7B91-0E3CDC132ED3}"/>
                </a:ext>
              </a:extLst>
            </p:cNvPr>
            <p:cNvSpPr txBox="1"/>
            <p:nvPr/>
          </p:nvSpPr>
          <p:spPr>
            <a:xfrm>
              <a:off x="4844693" y="3906983"/>
              <a:ext cx="524475" cy="366543"/>
            </a:xfrm>
            <a:prstGeom prst="rect">
              <a:avLst/>
            </a:prstGeom>
            <a:noFill/>
          </p:spPr>
          <p:txBody>
            <a:bodyPr wrap="square" rtlCol="0">
              <a:spAutoFit/>
            </a:bodyPr>
            <a:lstStyle/>
            <a:p>
              <a:r>
                <a:rPr lang="de-DE" dirty="0">
                  <a:solidFill>
                    <a:schemeClr val="bg1"/>
                  </a:solidFill>
                </a:rPr>
                <a:t>4.</a:t>
              </a:r>
            </a:p>
          </p:txBody>
        </p:sp>
        <p:sp>
          <p:nvSpPr>
            <p:cNvPr id="53" name="Textfeld 2">
              <a:extLst>
                <a:ext uri="{FF2B5EF4-FFF2-40B4-BE49-F238E27FC236}">
                  <a16:creationId xmlns:a16="http://schemas.microsoft.com/office/drawing/2014/main" id="{67624BCA-E5F2-0979-35FA-4325C5EA1B7B}"/>
                </a:ext>
              </a:extLst>
            </p:cNvPr>
            <p:cNvSpPr txBox="1">
              <a:spLocks noChangeArrowheads="1"/>
            </p:cNvSpPr>
            <p:nvPr/>
          </p:nvSpPr>
          <p:spPr bwMode="auto">
            <a:xfrm>
              <a:off x="4678990" y="3480610"/>
              <a:ext cx="2217490" cy="1550137"/>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1400" kern="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400" kern="12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800" kern="12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rPr>
                <a:t>Das Kind übt auf symbolischer Ebene; ggf. wird die Handlung in der Vorstellung aktiviert</a:t>
              </a:r>
              <a:endParaRPr lang="de-DE" sz="11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feld 2">
              <a:extLst>
                <a:ext uri="{FF2B5EF4-FFF2-40B4-BE49-F238E27FC236}">
                  <a16:creationId xmlns:a16="http://schemas.microsoft.com/office/drawing/2014/main" id="{AC52C3C4-F6FE-98DD-C161-36E5E3632023}"/>
                </a:ext>
              </a:extLst>
            </p:cNvPr>
            <p:cNvSpPr txBox="1">
              <a:spLocks noChangeArrowheads="1"/>
            </p:cNvSpPr>
            <p:nvPr/>
          </p:nvSpPr>
          <p:spPr bwMode="auto">
            <a:xfrm>
              <a:off x="178932" y="1714119"/>
              <a:ext cx="2229325" cy="1416226"/>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de-DE" sz="14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DE" sz="1400" kern="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800" kern="12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rPr>
                <a:t>Das Kind handelt am Material un</a:t>
              </a:r>
              <a:r>
                <a:rPr lang="de-DE" dirty="0">
                  <a:solidFill>
                    <a:srgbClr val="327A86"/>
                  </a:solidFill>
                  <a:latin typeface="Calibri" panose="020F0502020204030204" pitchFamily="34" charset="0"/>
                  <a:ea typeface="Calibri" panose="020F0502020204030204" pitchFamily="34" charset="0"/>
                  <a:cs typeface="Times New Roman" panose="02020603050405020304" pitchFamily="18" charset="0"/>
                </a:rPr>
                <a:t>d spricht dazu</a:t>
              </a:r>
              <a:r>
                <a:rPr lang="de-DE" sz="1800" kern="12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rPr>
                <a:t>.</a:t>
              </a:r>
              <a:endParaRPr lang="de-DE" sz="1100" dirty="0">
                <a:solidFill>
                  <a:srgbClr val="327A86"/>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Gerade Verbindung 54">
              <a:extLst>
                <a:ext uri="{FF2B5EF4-FFF2-40B4-BE49-F238E27FC236}">
                  <a16:creationId xmlns:a16="http://schemas.microsoft.com/office/drawing/2014/main" id="{D75DB04C-4765-0C04-5690-E842A471BF80}"/>
                </a:ext>
              </a:extLst>
            </p:cNvPr>
            <p:cNvCxnSpPr>
              <a:cxnSpLocks/>
            </p:cNvCxnSpPr>
            <p:nvPr/>
          </p:nvCxnSpPr>
          <p:spPr>
            <a:xfrm flipH="1">
              <a:off x="2362835" y="1616945"/>
              <a:ext cx="2150" cy="20882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7CDDC9AD-19C7-C165-FE8F-B51B27EFEA19}"/>
                </a:ext>
              </a:extLst>
            </p:cNvPr>
            <p:cNvCxnSpPr>
              <a:cxnSpLocks/>
            </p:cNvCxnSpPr>
            <p:nvPr/>
          </p:nvCxnSpPr>
          <p:spPr>
            <a:xfrm flipH="1">
              <a:off x="2363405" y="3774793"/>
              <a:ext cx="2150" cy="20882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Gerade Verbindung 56">
              <a:extLst>
                <a:ext uri="{FF2B5EF4-FFF2-40B4-BE49-F238E27FC236}">
                  <a16:creationId xmlns:a16="http://schemas.microsoft.com/office/drawing/2014/main" id="{91433AE9-F4BE-311E-8C9F-A61A48FD537F}"/>
                </a:ext>
              </a:extLst>
            </p:cNvPr>
            <p:cNvCxnSpPr>
              <a:cxnSpLocks/>
            </p:cNvCxnSpPr>
            <p:nvPr/>
          </p:nvCxnSpPr>
          <p:spPr>
            <a:xfrm flipH="1">
              <a:off x="6803322" y="1623882"/>
              <a:ext cx="2150" cy="20882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58" name="Picture 4">
              <a:extLst>
                <a:ext uri="{FF2B5EF4-FFF2-40B4-BE49-F238E27FC236}">
                  <a16:creationId xmlns:a16="http://schemas.microsoft.com/office/drawing/2014/main" id="{5E84EC9F-0E97-C9D9-EA19-438CFCEE1FC1}"/>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753" r="10881" b="32600"/>
            <a:stretch/>
          </p:blipFill>
          <p:spPr bwMode="auto">
            <a:xfrm>
              <a:off x="2421763" y="1912619"/>
              <a:ext cx="2045673" cy="16978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9" name="Gruppieren 58">
              <a:extLst>
                <a:ext uri="{FF2B5EF4-FFF2-40B4-BE49-F238E27FC236}">
                  <a16:creationId xmlns:a16="http://schemas.microsoft.com/office/drawing/2014/main" id="{3769B972-2F5C-6DEA-399F-01B32D161295}"/>
                </a:ext>
              </a:extLst>
            </p:cNvPr>
            <p:cNvGrpSpPr/>
            <p:nvPr/>
          </p:nvGrpSpPr>
          <p:grpSpPr>
            <a:xfrm>
              <a:off x="6896480" y="1732267"/>
              <a:ext cx="1968913" cy="1871509"/>
              <a:chOff x="6896480" y="1732267"/>
              <a:chExt cx="1968913" cy="1871509"/>
            </a:xfrm>
          </p:grpSpPr>
          <p:pic>
            <p:nvPicPr>
              <p:cNvPr id="68" name="Picture 5">
                <a:extLst>
                  <a:ext uri="{FF2B5EF4-FFF2-40B4-BE49-F238E27FC236}">
                    <a16:creationId xmlns:a16="http://schemas.microsoft.com/office/drawing/2014/main" id="{C500C8EA-53EB-EB04-A49B-20AA65028E6C}"/>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1757" r="14846" b="35600"/>
              <a:stretch/>
            </p:blipFill>
            <p:spPr bwMode="auto">
              <a:xfrm>
                <a:off x="6990294" y="1732267"/>
                <a:ext cx="1875099" cy="1871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 name="Abgerundete rechteckige Legende 68">
                <a:extLst>
                  <a:ext uri="{FF2B5EF4-FFF2-40B4-BE49-F238E27FC236}">
                    <a16:creationId xmlns:a16="http://schemas.microsoft.com/office/drawing/2014/main" id="{82A5F633-3B98-909F-7852-1D6DB5A0FCA7}"/>
                  </a:ext>
                </a:extLst>
              </p:cNvPr>
              <p:cNvSpPr/>
              <p:nvPr/>
            </p:nvSpPr>
            <p:spPr>
              <a:xfrm>
                <a:off x="6896480" y="1767194"/>
                <a:ext cx="1326123" cy="520089"/>
              </a:xfrm>
              <a:prstGeom prst="wedgeRoundRectCallout">
                <a:avLst>
                  <a:gd name="adj1" fmla="val 5024"/>
                  <a:gd name="adj2" fmla="val 94245"/>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cs typeface="Arial" panose="020B0604020202020204" pitchFamily="34" charset="0"/>
                  </a:rPr>
                  <a:t>Lege einen Zehnerstreifen in die obere Reihe. </a:t>
                </a:r>
              </a:p>
            </p:txBody>
          </p:sp>
        </p:grpSp>
        <p:grpSp>
          <p:nvGrpSpPr>
            <p:cNvPr id="60" name="Gruppieren 59">
              <a:extLst>
                <a:ext uri="{FF2B5EF4-FFF2-40B4-BE49-F238E27FC236}">
                  <a16:creationId xmlns:a16="http://schemas.microsoft.com/office/drawing/2014/main" id="{34193455-EBC3-E954-0672-1018F3EB3AF9}"/>
                </a:ext>
              </a:extLst>
            </p:cNvPr>
            <p:cNvGrpSpPr/>
            <p:nvPr/>
          </p:nvGrpSpPr>
          <p:grpSpPr>
            <a:xfrm>
              <a:off x="2400020" y="3947180"/>
              <a:ext cx="2067416" cy="1862358"/>
              <a:chOff x="2400020" y="3947180"/>
              <a:chExt cx="2067416" cy="1862358"/>
            </a:xfrm>
          </p:grpSpPr>
          <p:pic>
            <p:nvPicPr>
              <p:cNvPr id="66" name="Picture 3">
                <a:extLst>
                  <a:ext uri="{FF2B5EF4-FFF2-40B4-BE49-F238E27FC236}">
                    <a16:creationId xmlns:a16="http://schemas.microsoft.com/office/drawing/2014/main" id="{FAAFD07B-C8DA-E2B1-9B08-5768C5B93A0E}"/>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0033" r="10197" b="29866"/>
              <a:stretch/>
            </p:blipFill>
            <p:spPr bwMode="auto">
              <a:xfrm>
                <a:off x="2400020" y="3972692"/>
                <a:ext cx="2067416" cy="1836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 name="Abgerundete rechteckige Legende 66">
                <a:extLst>
                  <a:ext uri="{FF2B5EF4-FFF2-40B4-BE49-F238E27FC236}">
                    <a16:creationId xmlns:a16="http://schemas.microsoft.com/office/drawing/2014/main" id="{0592C360-5E08-08D8-D351-EFE8E5FE805E}"/>
                  </a:ext>
                </a:extLst>
              </p:cNvPr>
              <p:cNvSpPr/>
              <p:nvPr/>
            </p:nvSpPr>
            <p:spPr>
              <a:xfrm>
                <a:off x="2421763" y="3947180"/>
                <a:ext cx="1326123" cy="520089"/>
              </a:xfrm>
              <a:prstGeom prst="wedgeRoundRectCallout">
                <a:avLst>
                  <a:gd name="adj1" fmla="val 5024"/>
                  <a:gd name="adj2" fmla="val 94245"/>
                  <a:gd name="adj3" fmla="val 16667"/>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000" dirty="0">
                    <a:solidFill>
                      <a:schemeClr val="tx1"/>
                    </a:solidFill>
                    <a:latin typeface="Arial" panose="020B0604020202020204" pitchFamily="34" charset="0"/>
                    <a:cs typeface="Arial" panose="020B0604020202020204" pitchFamily="34" charset="0"/>
                  </a:rPr>
                  <a:t>Lege einen Zehnerstreifen in die obere Reihe. </a:t>
                </a:r>
              </a:p>
            </p:txBody>
          </p:sp>
        </p:grpSp>
        <p:cxnSp>
          <p:nvCxnSpPr>
            <p:cNvPr id="61" name="Gerade Verbindung 60">
              <a:extLst>
                <a:ext uri="{FF2B5EF4-FFF2-40B4-BE49-F238E27FC236}">
                  <a16:creationId xmlns:a16="http://schemas.microsoft.com/office/drawing/2014/main" id="{756E7C2A-1E4B-B2B2-4D99-68F725439918}"/>
                </a:ext>
              </a:extLst>
            </p:cNvPr>
            <p:cNvCxnSpPr>
              <a:cxnSpLocks/>
            </p:cNvCxnSpPr>
            <p:nvPr/>
          </p:nvCxnSpPr>
          <p:spPr>
            <a:xfrm flipH="1">
              <a:off x="6806133" y="3769799"/>
              <a:ext cx="2150" cy="208828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2" name="Gruppieren 61">
              <a:extLst>
                <a:ext uri="{FF2B5EF4-FFF2-40B4-BE49-F238E27FC236}">
                  <a16:creationId xmlns:a16="http://schemas.microsoft.com/office/drawing/2014/main" id="{8B795402-65D6-0B6B-9A5B-F2C1A8768F92}"/>
                </a:ext>
              </a:extLst>
            </p:cNvPr>
            <p:cNvGrpSpPr/>
            <p:nvPr/>
          </p:nvGrpSpPr>
          <p:grpSpPr>
            <a:xfrm>
              <a:off x="6962640" y="3852379"/>
              <a:ext cx="1649615" cy="1973914"/>
              <a:chOff x="6962640" y="3852379"/>
              <a:chExt cx="1649615" cy="1973914"/>
            </a:xfrm>
          </p:grpSpPr>
          <p:sp>
            <p:nvSpPr>
              <p:cNvPr id="63" name="Wolkenförmige Legende 62">
                <a:extLst>
                  <a:ext uri="{FF2B5EF4-FFF2-40B4-BE49-F238E27FC236}">
                    <a16:creationId xmlns:a16="http://schemas.microsoft.com/office/drawing/2014/main" id="{F8E1E8BC-5BF4-39F9-8AB5-28B7E28A2137}"/>
                  </a:ext>
                </a:extLst>
              </p:cNvPr>
              <p:cNvSpPr/>
              <p:nvPr/>
            </p:nvSpPr>
            <p:spPr>
              <a:xfrm>
                <a:off x="7410450" y="3852379"/>
                <a:ext cx="1201805" cy="965028"/>
              </a:xfrm>
              <a:prstGeom prst="cloudCallout">
                <a:avLst>
                  <a:gd name="adj1" fmla="val -42044"/>
                  <a:gd name="adj2" fmla="val 55275"/>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4" name="Picture 4">
                <a:extLst>
                  <a:ext uri="{FF2B5EF4-FFF2-40B4-BE49-F238E27FC236}">
                    <a16:creationId xmlns:a16="http://schemas.microsoft.com/office/drawing/2014/main" id="{65B60424-605A-35FD-581E-541355A08E74}"/>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753" r="10881" b="32600"/>
              <a:stretch/>
            </p:blipFill>
            <p:spPr bwMode="auto">
              <a:xfrm>
                <a:off x="7616441" y="3960690"/>
                <a:ext cx="813041" cy="6748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5" name="Picture 4">
                <a:extLst>
                  <a:ext uri="{FF2B5EF4-FFF2-40B4-BE49-F238E27FC236}">
                    <a16:creationId xmlns:a16="http://schemas.microsoft.com/office/drawing/2014/main" id="{2609B4A4-AA13-FCA2-3DC0-89BA2E9CD6DA}"/>
                  </a:ext>
                </a:extLst>
              </p:cNvPr>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31813" t="37383" r="50876" b="27724"/>
              <a:stretch/>
            </p:blipFill>
            <p:spPr bwMode="auto">
              <a:xfrm>
                <a:off x="6962640" y="4794019"/>
                <a:ext cx="571635" cy="1032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grpSp>
    </p:spTree>
    <p:extLst>
      <p:ext uri="{BB962C8B-B14F-4D97-AF65-F5344CB8AC3E}">
        <p14:creationId xmlns:p14="http://schemas.microsoft.com/office/powerpoint/2010/main" val="2873959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707975-2486-C18F-32DE-5057FF420AD9}"/>
              </a:ext>
            </a:extLst>
          </p:cNvPr>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32</a:t>
            </a:fld>
            <a:endParaRPr lang="de-DE" dirty="0"/>
          </a:p>
        </p:txBody>
      </p:sp>
      <p:sp>
        <p:nvSpPr>
          <p:cNvPr id="10" name="Textplatzhalter 9">
            <a:extLst>
              <a:ext uri="{FF2B5EF4-FFF2-40B4-BE49-F238E27FC236}">
                <a16:creationId xmlns:a16="http://schemas.microsoft.com/office/drawing/2014/main" id="{77EEF315-8077-DAF4-ECDD-9F8FD8ED8FA2}"/>
              </a:ext>
            </a:extLst>
          </p:cNvPr>
          <p:cNvSpPr>
            <a:spLocks noGrp="1"/>
          </p:cNvSpPr>
          <p:nvPr>
            <p:ph type="body" sz="quarter" idx="13"/>
          </p:nvPr>
        </p:nvSpPr>
        <p:spPr/>
        <p:txBody>
          <a:bodyPr/>
          <a:lstStyle/>
          <a:p>
            <a:r>
              <a:rPr lang="de-DE" dirty="0"/>
              <a:t>ANMERKUNGEN ZUR AKTIVITÄT AUF DER FOLIE 33</a:t>
            </a:r>
          </a:p>
        </p:txBody>
      </p:sp>
      <p:sp>
        <p:nvSpPr>
          <p:cNvPr id="6" name="Inhaltsplatzhalter 5"/>
          <p:cNvSpPr>
            <a:spLocks noGrp="1"/>
          </p:cNvSpPr>
          <p:nvPr>
            <p:ph idx="1"/>
          </p:nvPr>
        </p:nvSpPr>
        <p:spPr>
          <a:xfrm>
            <a:off x="1111014" y="1722208"/>
            <a:ext cx="7793746" cy="4630587"/>
          </a:xfrm>
        </p:spPr>
        <p:txBody>
          <a:bodyPr/>
          <a:lstStyle/>
          <a:p>
            <a:pPr>
              <a:lnSpc>
                <a:spcPct val="114000"/>
              </a:lnSpc>
              <a:spcBef>
                <a:spcPts val="600"/>
              </a:spcBef>
            </a:pPr>
            <a:r>
              <a:rPr lang="de-DE" sz="1400" b="1" dirty="0"/>
              <a:t>Ziel: </a:t>
            </a:r>
            <a:r>
              <a:rPr lang="de-DE" sz="1400" dirty="0"/>
              <a:t>Einbettung der App Stellenwerte üben in einen sinnvollen unterrichtlichen Kontext im Hinblick auf das Vier-Phasen-Modell.</a:t>
            </a:r>
          </a:p>
          <a:p>
            <a:pPr>
              <a:lnSpc>
                <a:spcPct val="114000"/>
              </a:lnSpc>
              <a:spcBef>
                <a:spcPts val="600"/>
              </a:spcBef>
            </a:pPr>
            <a:r>
              <a:rPr lang="de-DE" sz="1400" b="1" dirty="0"/>
              <a:t>Hinweise zur Durchführung:  </a:t>
            </a:r>
          </a:p>
          <a:p>
            <a:pPr>
              <a:lnSpc>
                <a:spcPct val="114000"/>
              </a:lnSpc>
              <a:spcBef>
                <a:spcPts val="600"/>
              </a:spcBef>
            </a:pPr>
            <a:r>
              <a:rPr lang="de-DE" sz="1400" dirty="0"/>
              <a:t>Die Teilnehmenden wurden vor der Aktivität an das Vier-Phasen-Modell erinnert, das als Methode dient, um mentale Vorstellungsbilder aufzubauen. Nun soll die App sinnvoll integriert werden. Dabei wird deutlich, dass die App den Aufbau im gesamtunterrichtlichen Kontext nicht ersetzen, sondern nur bereichern kann.</a:t>
            </a:r>
          </a:p>
          <a:p>
            <a:pPr>
              <a:lnSpc>
                <a:spcPct val="114000"/>
              </a:lnSpc>
              <a:spcBef>
                <a:spcPts val="600"/>
              </a:spcBef>
            </a:pPr>
            <a:endParaRPr lang="de-DE" altLang="de-DE" sz="125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4834618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66658-AA6B-4FCD-83CC-BF0BB7565AB7}"/>
              </a:ext>
            </a:extLst>
          </p:cNvPr>
          <p:cNvSpPr>
            <a:spLocks noGrp="1"/>
          </p:cNvSpPr>
          <p:nvPr>
            <p:ph type="title"/>
          </p:nvPr>
        </p:nvSpPr>
        <p:spPr>
          <a:xfrm>
            <a:off x="1096423" y="382774"/>
            <a:ext cx="7489793" cy="603704"/>
          </a:xfrm>
        </p:spPr>
        <p:txBody>
          <a:bodyPr>
            <a:noAutofit/>
          </a:bodyPr>
          <a:lstStyle/>
          <a:p>
            <a:r>
              <a:rPr lang="de-DE" sz="2200" dirty="0"/>
              <a:t>Guten Mathematikunterricht mit digitalen Medien gestalten</a:t>
            </a:r>
            <a:endParaRPr lang="de-DE" sz="2200" dirty="0">
              <a:highlight>
                <a:srgbClr val="FFFF00"/>
              </a:highlight>
            </a:endParaRPr>
          </a:p>
        </p:txBody>
      </p:sp>
      <p:sp>
        <p:nvSpPr>
          <p:cNvPr id="3" name="Textplatzhalter 2">
            <a:extLst>
              <a:ext uri="{FF2B5EF4-FFF2-40B4-BE49-F238E27FC236}">
                <a16:creationId xmlns:a16="http://schemas.microsoft.com/office/drawing/2014/main" id="{0DA0B46F-6503-4B89-82B9-35ECA26FB20F}"/>
              </a:ext>
            </a:extLst>
          </p:cNvPr>
          <p:cNvSpPr>
            <a:spLocks noGrp="1"/>
          </p:cNvSpPr>
          <p:nvPr>
            <p:ph type="body" sz="quarter" idx="13"/>
          </p:nvPr>
        </p:nvSpPr>
        <p:spPr/>
        <p:txBody>
          <a:bodyPr>
            <a:normAutofit/>
          </a:bodyPr>
          <a:lstStyle/>
          <a:p>
            <a:r>
              <a:rPr lang="de-DE" dirty="0"/>
              <a:t>Tauschen Sie sich mit Ihrem/Ihrer Sitznachbarn/Sitznachbarin aus. </a:t>
            </a:r>
          </a:p>
          <a:p>
            <a:endParaRPr lang="de-DE" dirty="0"/>
          </a:p>
        </p:txBody>
      </p:sp>
      <p:sp>
        <p:nvSpPr>
          <p:cNvPr id="4" name="Textplatzhalter 3">
            <a:extLst>
              <a:ext uri="{FF2B5EF4-FFF2-40B4-BE49-F238E27FC236}">
                <a16:creationId xmlns:a16="http://schemas.microsoft.com/office/drawing/2014/main" id="{66C40E96-0345-4215-AD5D-DC68212AF256}"/>
              </a:ext>
            </a:extLst>
          </p:cNvPr>
          <p:cNvSpPr>
            <a:spLocks noGrp="1"/>
          </p:cNvSpPr>
          <p:nvPr>
            <p:ph type="body" sz="quarter" idx="14"/>
          </p:nvPr>
        </p:nvSpPr>
        <p:spPr/>
        <p:txBody>
          <a:bodyPr>
            <a:noAutofit/>
          </a:bodyPr>
          <a:lstStyle/>
          <a:p>
            <a:pPr>
              <a:lnSpc>
                <a:spcPct val="100000"/>
              </a:lnSpc>
            </a:pPr>
            <a:r>
              <a:rPr lang="de-DE" sz="1800" dirty="0"/>
              <a:t>Erproben Sie die App Stellenwerte üben. Wie könnte die Arbeit mit der App in den Unterrichtskontext eingebunden werden mit dem Ziel mentale Vorstellungsbilder aufzubauen? </a:t>
            </a:r>
          </a:p>
        </p:txBody>
      </p:sp>
      <p:sp>
        <p:nvSpPr>
          <p:cNvPr id="6" name="Foliennummernplatzhalter 5">
            <a:extLst>
              <a:ext uri="{FF2B5EF4-FFF2-40B4-BE49-F238E27FC236}">
                <a16:creationId xmlns:a16="http://schemas.microsoft.com/office/drawing/2014/main" id="{4CA6C5EE-9151-437F-B343-94537F06CB23}"/>
              </a:ext>
            </a:extLst>
          </p:cNvPr>
          <p:cNvSpPr>
            <a:spLocks noGrp="1"/>
          </p:cNvSpPr>
          <p:nvPr>
            <p:ph type="sldNum" sz="quarter" idx="12"/>
          </p:nvPr>
        </p:nvSpPr>
        <p:spPr/>
        <p:txBody>
          <a:bodyPr/>
          <a:lstStyle/>
          <a:p>
            <a:fld id="{C3752B7C-18A9-864D-BBCB-54A9F41B5594}" type="slidenum">
              <a:rPr lang="de-DE" smtClean="0"/>
              <a:pPr/>
              <a:t>33</a:t>
            </a:fld>
            <a:endParaRPr lang="de-DE" dirty="0"/>
          </a:p>
        </p:txBody>
      </p:sp>
      <p:pic>
        <p:nvPicPr>
          <p:cNvPr id="5" name="Bild 24" descr="DFG_2017-07-20-08-54-34.png">
            <a:extLst>
              <a:ext uri="{FF2B5EF4-FFF2-40B4-BE49-F238E27FC236}">
                <a16:creationId xmlns:a16="http://schemas.microsoft.com/office/drawing/2014/main" id="{69213E91-6500-B6CC-D510-C0BB613C4605}"/>
              </a:ext>
            </a:extLst>
          </p:cNvPr>
          <p:cNvPicPr>
            <a:picLocks/>
          </p:cNvPicPr>
          <p:nvPr/>
        </p:nvPicPr>
        <p:blipFill>
          <a:blip r:embed="rId3">
            <a:extLst>
              <a:ext uri="{28A0092B-C50C-407E-A947-70E740481C1C}">
                <a14:useLocalDpi xmlns:a14="http://schemas.microsoft.com/office/drawing/2010/main" val="0"/>
              </a:ext>
            </a:extLst>
          </a:blip>
          <a:srcRect l="5972" t="11475" r="5782" b="10269"/>
          <a:stretch>
            <a:fillRect/>
          </a:stretch>
        </p:blipFill>
        <p:spPr bwMode="auto">
          <a:xfrm>
            <a:off x="6584555" y="2991558"/>
            <a:ext cx="1368000" cy="1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074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644062" cy="603704"/>
          </a:xfrm>
        </p:spPr>
        <p:txBody>
          <a:bodyPr>
            <a:noAutofit/>
          </a:bodyPr>
          <a:lstStyle/>
          <a:p>
            <a:r>
              <a:rPr lang="de-DE" sz="2200" dirty="0"/>
              <a:t>Verstehensprozesse durch die Potentiale digitaler Medien unterstützen</a:t>
            </a:r>
            <a:endParaRPr lang="de-DE" sz="2200" dirty="0">
              <a:highlight>
                <a:srgbClr val="FFFF00"/>
              </a:highlight>
            </a:endParaRPr>
          </a:p>
        </p:txBody>
      </p:sp>
      <p:sp>
        <p:nvSpPr>
          <p:cNvPr id="3" name="Textplatzhalter 2"/>
          <p:cNvSpPr>
            <a:spLocks noGrp="1"/>
          </p:cNvSpPr>
          <p:nvPr>
            <p:ph type="body" sz="quarter" idx="13"/>
          </p:nvPr>
        </p:nvSpPr>
        <p:spPr/>
        <p:txBody>
          <a:bodyPr/>
          <a:lstStyle/>
          <a:p>
            <a:r>
              <a:rPr lang="de-DE" dirty="0"/>
              <a:t>KERNBOTSCHAFT</a:t>
            </a:r>
          </a:p>
        </p:txBody>
      </p:sp>
      <p:sp>
        <p:nvSpPr>
          <p:cNvPr id="6" name="Foliennummernplatzhalter 5"/>
          <p:cNvSpPr>
            <a:spLocks noGrp="1"/>
          </p:cNvSpPr>
          <p:nvPr>
            <p:ph type="sldNum" sz="quarter" idx="12"/>
          </p:nvPr>
        </p:nvSpPr>
        <p:spPr/>
        <p:txBody>
          <a:bodyPr/>
          <a:lstStyle/>
          <a:p>
            <a:fld id="{C3752B7C-18A9-864D-BBCB-54A9F41B5594}" type="slidenum">
              <a:rPr lang="de-DE" smtClean="0"/>
              <a:pPr/>
              <a:t>34</a:t>
            </a:fld>
            <a:endParaRPr lang="de-DE" dirty="0"/>
          </a:p>
        </p:txBody>
      </p:sp>
      <p:sp>
        <p:nvSpPr>
          <p:cNvPr id="8" name="Gefaltete Ecke 7"/>
          <p:cNvSpPr/>
          <p:nvPr/>
        </p:nvSpPr>
        <p:spPr>
          <a:xfrm>
            <a:off x="1244600" y="1983776"/>
            <a:ext cx="6337300" cy="3782024"/>
          </a:xfrm>
          <a:prstGeom prst="foldedCorner">
            <a:avLst>
              <a:gd name="adj" fmla="val 637"/>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a:solidFill>
                  <a:schemeClr val="tx1"/>
                </a:solidFill>
                <a:effectLst/>
                <a:latin typeface="Arial" panose="020B0604020202020204" pitchFamily="34" charset="0"/>
                <a:cs typeface="Arial" panose="020B0604020202020204" pitchFamily="34" charset="0"/>
              </a:rPr>
              <a:t>Der Aufbau mentaler Vorstellungen kann durch digitale Medien unterstützt werden.</a:t>
            </a:r>
          </a:p>
        </p:txBody>
      </p:sp>
      <p:pic>
        <p:nvPicPr>
          <p:cNvPr id="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1662" y="4588593"/>
            <a:ext cx="1788823" cy="149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802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94D5D3-22C9-1545-8464-B65640C8EF15}"/>
              </a:ext>
            </a:extLst>
          </p:cNvPr>
          <p:cNvSpPr>
            <a:spLocks noGrp="1"/>
          </p:cNvSpPr>
          <p:nvPr>
            <p:ph type="title"/>
          </p:nvPr>
        </p:nvSpPr>
        <p:spPr/>
        <p:txBody>
          <a:bodyPr anchor="ctr"/>
          <a:lstStyle/>
          <a:p>
            <a:r>
              <a:rPr lang="de-DE" dirty="0"/>
              <a:t>Gliederung</a:t>
            </a:r>
          </a:p>
        </p:txBody>
      </p:sp>
      <p:sp>
        <p:nvSpPr>
          <p:cNvPr id="5" name="Foliennummernplatzhalter 4">
            <a:extLst>
              <a:ext uri="{FF2B5EF4-FFF2-40B4-BE49-F238E27FC236}">
                <a16:creationId xmlns:a16="http://schemas.microsoft.com/office/drawing/2014/main" id="{F4D56939-6917-854D-B993-7A02A06476B1}"/>
              </a:ext>
            </a:extLst>
          </p:cNvPr>
          <p:cNvSpPr>
            <a:spLocks noGrp="1"/>
          </p:cNvSpPr>
          <p:nvPr>
            <p:ph type="sldNum" sz="quarter" idx="12"/>
          </p:nvPr>
        </p:nvSpPr>
        <p:spPr/>
        <p:txBody>
          <a:bodyPr/>
          <a:lstStyle/>
          <a:p>
            <a:fld id="{C3752B7C-18A9-864D-BBCB-54A9F41B5594}" type="slidenum">
              <a:rPr lang="de-DE" smtClean="0"/>
              <a:pPr/>
              <a:t>35</a:t>
            </a:fld>
            <a:endParaRPr lang="de-DE" dirty="0"/>
          </a:p>
        </p:txBody>
      </p:sp>
      <p:sp>
        <p:nvSpPr>
          <p:cNvPr id="8" name="Inhaltsplatzhalter 1">
            <a:extLst>
              <a:ext uri="{FF2B5EF4-FFF2-40B4-BE49-F238E27FC236}">
                <a16:creationId xmlns:a16="http://schemas.microsoft.com/office/drawing/2014/main" id="{31CC66B7-F6BA-5729-8337-3E22A66A8B00}"/>
              </a:ext>
            </a:extLst>
          </p:cNvPr>
          <p:cNvSpPr txBox="1">
            <a:spLocks/>
          </p:cNvSpPr>
          <p:nvPr/>
        </p:nvSpPr>
        <p:spPr>
          <a:xfrm>
            <a:off x="1248823" y="1299055"/>
            <a:ext cx="7173960" cy="5031449"/>
          </a:xfrm>
          <a:prstGeom prst="rect">
            <a:avLst/>
          </a:prstGeom>
        </p:spPr>
        <p:txBody>
          <a:bodyPr anchor="t">
            <a:noAutofit/>
          </a:bodyPr>
          <a:lstStyle>
            <a:lvl1pPr marL="457200" indent="-457200" algn="l" defTabSz="914400" rtl="0" eaLnBrk="1" latinLnBrk="0" hangingPunct="1">
              <a:lnSpc>
                <a:spcPct val="150000"/>
              </a:lnSpc>
              <a:spcBef>
                <a:spcPts val="1000"/>
              </a:spcBef>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5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Guten Mathematikunterricht mit digitalen Medien gestalten</a:t>
            </a:r>
          </a:p>
          <a:p>
            <a:r>
              <a:rPr lang="de-DE" sz="2000" dirty="0"/>
              <a:t>Beziehungsreiches Üben durch digitale Medien stützen</a:t>
            </a:r>
          </a:p>
          <a:p>
            <a:r>
              <a:rPr lang="de-DE" sz="2000" dirty="0"/>
              <a:t>Verstehensprozesse durch die Potentiale digitaler Medien unterstützen</a:t>
            </a:r>
          </a:p>
          <a:p>
            <a:r>
              <a:rPr lang="de-DE" sz="2000" b="1" dirty="0"/>
              <a:t>Prozessbezogene Kompetenzen durch digitale Medien fördern</a:t>
            </a:r>
          </a:p>
          <a:p>
            <a:r>
              <a:rPr lang="de-DE" sz="2000" dirty="0"/>
              <a:t>Erprobungsauftrag</a:t>
            </a:r>
          </a:p>
        </p:txBody>
      </p:sp>
    </p:spTree>
    <p:extLst>
      <p:ext uri="{BB962C8B-B14F-4D97-AF65-F5344CB8AC3E}">
        <p14:creationId xmlns:p14="http://schemas.microsoft.com/office/powerpoint/2010/main" val="6170447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36</a:t>
            </a:fld>
            <a:endParaRPr lang="de-DE" dirty="0"/>
          </a:p>
        </p:txBody>
      </p:sp>
      <p:sp>
        <p:nvSpPr>
          <p:cNvPr id="5" name="Textplatzhalter 4"/>
          <p:cNvSpPr>
            <a:spLocks noGrp="1"/>
          </p:cNvSpPr>
          <p:nvPr>
            <p:ph type="body" sz="quarter" idx="13"/>
          </p:nvPr>
        </p:nvSpPr>
        <p:spPr>
          <a:xfrm>
            <a:off x="811161" y="1175880"/>
            <a:ext cx="7744420" cy="445628"/>
          </a:xfrm>
        </p:spPr>
        <p:txBody>
          <a:bodyPr/>
          <a:lstStyle/>
          <a:p>
            <a:r>
              <a:rPr lang="de-DE" dirty="0">
                <a:solidFill>
                  <a:schemeClr val="tx1"/>
                </a:solidFill>
              </a:rPr>
              <a:t>HINWEISE ZU DEN </a:t>
            </a:r>
            <a:r>
              <a:rPr lang="de-DE">
                <a:solidFill>
                  <a:schemeClr val="tx1"/>
                </a:solidFill>
              </a:rPr>
              <a:t>FOLIEN 37-41</a:t>
            </a:r>
            <a:endParaRPr lang="de-DE" dirty="0">
              <a:solidFill>
                <a:schemeClr val="tx1"/>
              </a:solidFill>
            </a:endParaRPr>
          </a:p>
        </p:txBody>
      </p:sp>
      <p:sp>
        <p:nvSpPr>
          <p:cNvPr id="6" name="Inhaltsplatzhalter 5"/>
          <p:cNvSpPr>
            <a:spLocks noGrp="1"/>
          </p:cNvSpPr>
          <p:nvPr>
            <p:ph idx="1"/>
          </p:nvPr>
        </p:nvSpPr>
        <p:spPr>
          <a:xfrm>
            <a:off x="811161" y="1621508"/>
            <a:ext cx="8035127" cy="4527819"/>
          </a:xfrm>
        </p:spPr>
        <p:txBody>
          <a:bodyPr/>
          <a:lstStyle/>
          <a:p>
            <a:pPr>
              <a:lnSpc>
                <a:spcPct val="114000"/>
              </a:lnSpc>
              <a:spcBef>
                <a:spcPts val="0"/>
              </a:spcBef>
            </a:pPr>
            <a:r>
              <a:rPr lang="de-DE" sz="1400" b="1" dirty="0"/>
              <a:t>Kernbotschaft (Folie 41):</a:t>
            </a:r>
          </a:p>
          <a:p>
            <a:pPr marL="171450" indent="-171450">
              <a:lnSpc>
                <a:spcPct val="114000"/>
              </a:lnSpc>
              <a:spcBef>
                <a:spcPts val="0"/>
              </a:spcBef>
              <a:buFont typeface="Arial" panose="020B0604020202020204" pitchFamily="34" charset="0"/>
              <a:buChar char="•"/>
            </a:pPr>
            <a:r>
              <a:rPr lang="de-DE" sz="1400" b="1" dirty="0">
                <a:effectLst/>
                <a:latin typeface="Arial" panose="020B0604020202020204" pitchFamily="34" charset="0"/>
                <a:cs typeface="Arial" panose="020B0604020202020204" pitchFamily="34" charset="0"/>
              </a:rPr>
              <a:t>Prozessbezogene Kompetenzen können mittels geeigneter Apps und dazu passenden Impulsen und Aufgaben ausgebaut werden.</a:t>
            </a:r>
            <a:endParaRPr lang="de-DE" altLang="de-DE" sz="14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endParaRPr>
          </a:p>
          <a:p>
            <a:pPr>
              <a:lnSpc>
                <a:spcPct val="114000"/>
              </a:lnSpc>
            </a:pPr>
            <a:r>
              <a:rPr lang="de-DE" altLang="de-DE" sz="1400" dirty="0">
                <a:ea typeface="ＭＳ Ｐゴシック" panose="020B0600070205080204" pitchFamily="34" charset="-128"/>
                <a:sym typeface="Wingdings" pitchFamily="2" charset="2"/>
              </a:rPr>
              <a:t>Folien 37: </a:t>
            </a:r>
            <a:r>
              <a:rPr lang="de-DE" altLang="de-DE" sz="14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rPr>
              <a:t>Damit neben inhaltsbezogenen Kompetenzen auch prozessbezogene Kompetenzen gefördert werden, bedarf es neben der Auswahl geeigneter Apps insbesondere das Finden geeigneter Impulse und Aufgabenstellungen. Neben mathematikspezifischen Apps mit denen prozessbezogene Kompetenzen gefördert werden, gibt es eine Reihe an Funktionen des </a:t>
            </a:r>
            <a:r>
              <a:rPr lang="de-DE" altLang="de-DE" sz="1400" dirty="0">
                <a:ea typeface="ＭＳ Ｐゴシック" panose="020B0600070205080204" pitchFamily="34" charset="-128"/>
                <a:sym typeface="Wingdings" pitchFamily="2" charset="2"/>
              </a:rPr>
              <a:t>T</a:t>
            </a:r>
            <a:r>
              <a:rPr lang="de-DE" altLang="de-DE" sz="1400" dirty="0">
                <a:latin typeface="Arial" panose="020B0604020202020204" pitchFamily="34" charset="0"/>
                <a:ea typeface="ＭＳ Ｐゴシック" panose="020B0600070205080204" pitchFamily="34" charset="-128"/>
                <a:cs typeface="Arial" panose="020B0604020202020204" pitchFamily="34" charset="0"/>
                <a:sym typeface="Wingdings" pitchFamily="2" charset="2"/>
              </a:rPr>
              <a:t>ablets, die genutzt werden können, um den Aufbau prozessbezogener Kompetenzen anzuregen.</a:t>
            </a:r>
            <a:endParaRPr lang="de-DE" altLang="de-DE" sz="14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14000"/>
              </a:lnSpc>
            </a:pPr>
            <a:r>
              <a:rPr lang="de-DE" sz="1400" dirty="0">
                <a:ea typeface="ＭＳ Ｐゴシック" panose="020B0600070205080204" pitchFamily="34" charset="-128"/>
                <a:sym typeface="Wingdings" pitchFamily="2" charset="2"/>
              </a:rPr>
              <a:t>Folie 39: Aktivität (Hinweise s. Folie 38)</a:t>
            </a:r>
          </a:p>
          <a:p>
            <a:pPr>
              <a:lnSpc>
                <a:spcPct val="114000"/>
              </a:lnSpc>
            </a:pPr>
            <a:endParaRPr lang="de-DE" sz="1400" dirty="0">
              <a:solidFill>
                <a:srgbClr val="FF0000"/>
              </a:solidFill>
            </a:endParaRPr>
          </a:p>
          <a:p>
            <a:pPr>
              <a:lnSpc>
                <a:spcPct val="114000"/>
              </a:lnSpc>
            </a:pPr>
            <a:endParaRPr lang="de-DE" altLang="de-DE" sz="14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14000"/>
              </a:lnSpc>
            </a:pPr>
            <a:endParaRPr lang="de-DE" sz="1400" dirty="0">
              <a:solidFill>
                <a:srgbClr val="FF0000"/>
              </a:solidFill>
            </a:endParaRPr>
          </a:p>
          <a:p>
            <a:pPr>
              <a:lnSpc>
                <a:spcPct val="114000"/>
              </a:lnSpc>
            </a:pPr>
            <a:endParaRPr lang="de-DE" sz="1400" dirty="0">
              <a:solidFill>
                <a:srgbClr val="FF0000"/>
              </a:solidFill>
            </a:endParaRPr>
          </a:p>
          <a:p>
            <a:pPr>
              <a:lnSpc>
                <a:spcPct val="114000"/>
              </a:lnSpc>
            </a:pPr>
            <a:endParaRPr lang="de-DE" altLang="de-DE" sz="140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a:p>
            <a:pPr>
              <a:lnSpc>
                <a:spcPct val="114000"/>
              </a:lnSpc>
            </a:pPr>
            <a:endParaRPr lang="de-DE" sz="1400" dirty="0">
              <a:solidFill>
                <a:srgbClr val="FF0000"/>
              </a:solidFill>
            </a:endParaRPr>
          </a:p>
          <a:p>
            <a:pPr>
              <a:lnSpc>
                <a:spcPct val="114000"/>
              </a:lnSpc>
            </a:pPr>
            <a:endParaRPr lang="de-DE" sz="1400" dirty="0">
              <a:solidFill>
                <a:srgbClr val="FF0000"/>
              </a:solidFill>
            </a:endParaRPr>
          </a:p>
          <a:p>
            <a:pPr>
              <a:lnSpc>
                <a:spcPct val="114000"/>
              </a:lnSpc>
            </a:pPr>
            <a:endParaRPr lang="de-DE" sz="1400" dirty="0">
              <a:solidFill>
                <a:srgbClr val="FF0000"/>
              </a:solidFill>
            </a:endParaRPr>
          </a:p>
        </p:txBody>
      </p:sp>
    </p:spTree>
    <p:extLst>
      <p:ext uri="{BB962C8B-B14F-4D97-AF65-F5344CB8AC3E}">
        <p14:creationId xmlns:p14="http://schemas.microsoft.com/office/powerpoint/2010/main" val="9981182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892832" cy="603704"/>
          </a:xfrm>
        </p:spPr>
        <p:txBody>
          <a:bodyPr>
            <a:noAutofit/>
          </a:bodyPr>
          <a:lstStyle/>
          <a:p>
            <a:r>
              <a:rPr lang="de-DE" sz="2200" dirty="0"/>
              <a:t>Prozessbezogene Kompetenzen durch digitale Medien fördern</a:t>
            </a:r>
          </a:p>
        </p:txBody>
      </p:sp>
      <p:sp>
        <p:nvSpPr>
          <p:cNvPr id="3" name="Textplatzhalter 2"/>
          <p:cNvSpPr>
            <a:spLocks noGrp="1"/>
          </p:cNvSpPr>
          <p:nvPr>
            <p:ph type="body" sz="quarter" idx="13"/>
          </p:nvPr>
        </p:nvSpPr>
        <p:spPr>
          <a:xfrm>
            <a:off x="1096266" y="1194030"/>
            <a:ext cx="7892989" cy="445628"/>
          </a:xfrm>
        </p:spPr>
        <p:txBody>
          <a:bodyPr/>
          <a:lstStyle/>
          <a:p>
            <a:r>
              <a:rPr lang="de-DE" dirty="0"/>
              <a:t>GRUNDLEGENDE ÜBERLEGUNGEN ZUR LEITIDEE</a:t>
            </a:r>
          </a:p>
        </p:txBody>
      </p:sp>
      <p:sp>
        <p:nvSpPr>
          <p:cNvPr id="4" name="Inhaltsplatzhalter 3"/>
          <p:cNvSpPr>
            <a:spLocks noGrp="1"/>
          </p:cNvSpPr>
          <p:nvPr>
            <p:ph idx="1"/>
          </p:nvPr>
        </p:nvSpPr>
        <p:spPr>
          <a:xfrm>
            <a:off x="1096423" y="1748860"/>
            <a:ext cx="7727537" cy="4418617"/>
          </a:xfrm>
        </p:spPr>
        <p:txBody>
          <a:bodyPr/>
          <a:lstStyle/>
          <a:p>
            <a:r>
              <a:rPr lang="de-DE" sz="1700" dirty="0"/>
              <a:t>Geeignete Programme und Apps bieten zahlreiche Gelegenheiten die Prozessbezogenen Kompetenzen zu fördern.</a:t>
            </a:r>
          </a:p>
          <a:p>
            <a:r>
              <a:rPr lang="de-DE" sz="1700" dirty="0"/>
              <a:t>Durch entsprechende Aufgaben können digitale Medien oder Produkte digitaler Medien unterschiedlich genutzt werden. Sie können zum Anlass genommen werden sich auszutauschen, zu argumentieren, Darstellungen zu vergleichen, etc. (Klötzchen Bauwerke, 3D Konstruktionen (</a:t>
            </a:r>
            <a:r>
              <a:rPr lang="de-DE" sz="1700" dirty="0" err="1"/>
              <a:t>Tinkercad</a:t>
            </a:r>
            <a:r>
              <a:rPr lang="de-DE" sz="1700" dirty="0"/>
              <a:t>), eigene Erklärvideos, etc.)</a:t>
            </a:r>
          </a:p>
        </p:txBody>
      </p:sp>
      <p:sp>
        <p:nvSpPr>
          <p:cNvPr id="6" name="Foliennummernplatzhalter 5"/>
          <p:cNvSpPr>
            <a:spLocks noGrp="1"/>
          </p:cNvSpPr>
          <p:nvPr>
            <p:ph type="sldNum" sz="quarter" idx="12"/>
          </p:nvPr>
        </p:nvSpPr>
        <p:spPr/>
        <p:txBody>
          <a:bodyPr/>
          <a:lstStyle/>
          <a:p>
            <a:fld id="{C3752B7C-18A9-864D-BBCB-54A9F41B5594}" type="slidenum">
              <a:rPr lang="de-DE" smtClean="0"/>
              <a:pPr/>
              <a:t>37</a:t>
            </a:fld>
            <a:endParaRPr lang="de-DE" dirty="0"/>
          </a:p>
        </p:txBody>
      </p:sp>
    </p:spTree>
    <p:extLst>
      <p:ext uri="{BB962C8B-B14F-4D97-AF65-F5344CB8AC3E}">
        <p14:creationId xmlns:p14="http://schemas.microsoft.com/office/powerpoint/2010/main" val="355525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707975-2486-C18F-32DE-5057FF420AD9}"/>
              </a:ext>
            </a:extLst>
          </p:cNvPr>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38</a:t>
            </a:fld>
            <a:endParaRPr lang="de-DE" dirty="0"/>
          </a:p>
        </p:txBody>
      </p:sp>
      <p:sp>
        <p:nvSpPr>
          <p:cNvPr id="10" name="Textplatzhalter 9">
            <a:extLst>
              <a:ext uri="{FF2B5EF4-FFF2-40B4-BE49-F238E27FC236}">
                <a16:creationId xmlns:a16="http://schemas.microsoft.com/office/drawing/2014/main" id="{77EEF315-8077-DAF4-ECDD-9F8FD8ED8FA2}"/>
              </a:ext>
            </a:extLst>
          </p:cNvPr>
          <p:cNvSpPr>
            <a:spLocks noGrp="1"/>
          </p:cNvSpPr>
          <p:nvPr>
            <p:ph type="body" sz="quarter" idx="13"/>
          </p:nvPr>
        </p:nvSpPr>
        <p:spPr/>
        <p:txBody>
          <a:bodyPr/>
          <a:lstStyle/>
          <a:p>
            <a:r>
              <a:rPr lang="de-DE" dirty="0"/>
              <a:t>ANMERKUNGEN ZUR AKTIVITÄT AUF DER FOLIE 40</a:t>
            </a:r>
          </a:p>
        </p:txBody>
      </p:sp>
      <p:sp>
        <p:nvSpPr>
          <p:cNvPr id="6" name="Inhaltsplatzhalter 5"/>
          <p:cNvSpPr>
            <a:spLocks noGrp="1"/>
          </p:cNvSpPr>
          <p:nvPr>
            <p:ph idx="1"/>
          </p:nvPr>
        </p:nvSpPr>
        <p:spPr>
          <a:xfrm>
            <a:off x="1111014" y="1722208"/>
            <a:ext cx="7793746" cy="4630587"/>
          </a:xfrm>
        </p:spPr>
        <p:txBody>
          <a:bodyPr/>
          <a:lstStyle/>
          <a:p>
            <a:pPr>
              <a:lnSpc>
                <a:spcPct val="114000"/>
              </a:lnSpc>
              <a:spcBef>
                <a:spcPts val="600"/>
              </a:spcBef>
            </a:pPr>
            <a:r>
              <a:rPr lang="de-DE" sz="1400" b="1" dirty="0"/>
              <a:t>Ziel: </a:t>
            </a:r>
            <a:r>
              <a:rPr lang="de-DE" sz="1400" dirty="0"/>
              <a:t>Nutzen verschiedener Anwendungen des Tablets zur Förderung Prozessbezogener Kompetenzen.</a:t>
            </a:r>
          </a:p>
          <a:p>
            <a:pPr>
              <a:lnSpc>
                <a:spcPct val="114000"/>
              </a:lnSpc>
              <a:spcBef>
                <a:spcPts val="600"/>
              </a:spcBef>
            </a:pPr>
            <a:r>
              <a:rPr lang="de-DE" sz="1400" b="1" dirty="0"/>
              <a:t>Hinweise zur Durchführung (Teil 1):  </a:t>
            </a:r>
          </a:p>
          <a:p>
            <a:pPr>
              <a:lnSpc>
                <a:spcPct val="114000"/>
              </a:lnSpc>
              <a:spcBef>
                <a:spcPts val="600"/>
              </a:spcBef>
            </a:pPr>
            <a:r>
              <a:rPr lang="de-DE" sz="1400" dirty="0"/>
              <a:t>Tablets bieten neben der Verwendung fachspezifischer Apps für den Unterricht auch eine Reihe an Anwendungen, die eingebettet in einen sinnvollen Unterrichtskontext Prozessbezogene Kompetenzen fördern können. Insbesondere das Darstellen kann, durch die Möglichkeit Aktivitäten der Lernenden durch Bild- oder Videoaufnahmen aufzunehmen, gefördert werden. Viele Schulen nutzen eine Schulplattform, durch die Anwendungen, wie zum Beispiel ein Messenger zur Verfügung gestellt werden. Dadurch wird beispielsweise in Mathekonferenzen die Kommunikation auch zwischen den Gruppen ermöglicht. Hervorgehoben werden muss an dieser Stelle auch wieder die Rolle der Lehrkraft, da die Anwendungen nicht automatisch Prozessbezogene Kompetenzen fördern, sondern auch hier zielgerichtete Aufgaben und Impulse der Lehrkraft benötigt werden.</a:t>
            </a:r>
          </a:p>
          <a:p>
            <a:pPr>
              <a:lnSpc>
                <a:spcPct val="114000"/>
              </a:lnSpc>
              <a:spcBef>
                <a:spcPts val="600"/>
              </a:spcBef>
            </a:pPr>
            <a:endParaRPr lang="de-DE" altLang="de-DE" sz="125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0621309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707975-2486-C18F-32DE-5057FF420AD9}"/>
              </a:ext>
            </a:extLst>
          </p:cNvPr>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39</a:t>
            </a:fld>
            <a:endParaRPr lang="de-DE" dirty="0"/>
          </a:p>
        </p:txBody>
      </p:sp>
      <p:sp>
        <p:nvSpPr>
          <p:cNvPr id="10" name="Textplatzhalter 9">
            <a:extLst>
              <a:ext uri="{FF2B5EF4-FFF2-40B4-BE49-F238E27FC236}">
                <a16:creationId xmlns:a16="http://schemas.microsoft.com/office/drawing/2014/main" id="{77EEF315-8077-DAF4-ECDD-9F8FD8ED8FA2}"/>
              </a:ext>
            </a:extLst>
          </p:cNvPr>
          <p:cNvSpPr>
            <a:spLocks noGrp="1"/>
          </p:cNvSpPr>
          <p:nvPr>
            <p:ph type="body" sz="quarter" idx="13"/>
          </p:nvPr>
        </p:nvSpPr>
        <p:spPr/>
        <p:txBody>
          <a:bodyPr/>
          <a:lstStyle/>
          <a:p>
            <a:r>
              <a:rPr lang="de-DE" dirty="0"/>
              <a:t>ANMERKUNGEN ZUR AKTIVITÄT AUF DER FOLIE 40</a:t>
            </a:r>
          </a:p>
        </p:txBody>
      </p:sp>
      <p:sp>
        <p:nvSpPr>
          <p:cNvPr id="6" name="Inhaltsplatzhalter 5"/>
          <p:cNvSpPr>
            <a:spLocks noGrp="1"/>
          </p:cNvSpPr>
          <p:nvPr>
            <p:ph idx="1"/>
          </p:nvPr>
        </p:nvSpPr>
        <p:spPr>
          <a:xfrm>
            <a:off x="1111014" y="1722208"/>
            <a:ext cx="7793746" cy="4630587"/>
          </a:xfrm>
        </p:spPr>
        <p:txBody>
          <a:bodyPr/>
          <a:lstStyle/>
          <a:p>
            <a:pPr>
              <a:lnSpc>
                <a:spcPct val="114000"/>
              </a:lnSpc>
              <a:spcBef>
                <a:spcPts val="600"/>
              </a:spcBef>
            </a:pPr>
            <a:r>
              <a:rPr lang="de-DE" sz="1400" b="1" dirty="0"/>
              <a:t>Hinweise zur Durchführung (Teil 2):  </a:t>
            </a:r>
          </a:p>
          <a:p>
            <a:pPr>
              <a:lnSpc>
                <a:spcPct val="114000"/>
              </a:lnSpc>
              <a:spcBef>
                <a:spcPts val="600"/>
              </a:spcBef>
            </a:pPr>
            <a:r>
              <a:rPr lang="de-DE" sz="1400" dirty="0"/>
              <a:t>Beispiele für </a:t>
            </a:r>
            <a:r>
              <a:rPr lang="de-DE" sz="1400" dirty="0" err="1"/>
              <a:t>Anwendugsszenarien</a:t>
            </a:r>
            <a:r>
              <a:rPr lang="de-DE" sz="1400" dirty="0"/>
              <a:t>:</a:t>
            </a:r>
          </a:p>
          <a:p>
            <a:pPr marL="342900" indent="-342900">
              <a:lnSpc>
                <a:spcPct val="114000"/>
              </a:lnSpc>
              <a:spcBef>
                <a:spcPts val="600"/>
              </a:spcBef>
              <a:buAutoNum type="arabicPeriod"/>
            </a:pPr>
            <a:r>
              <a:rPr lang="de-DE" sz="1400" dirty="0"/>
              <a:t>Die Kinder legen mit Würfelmaterial zwei Zahlen und filmen oder fotografieren, wie sie die Zahlen addieren und dabei ggf. bündeln. Anhand ihrer Fotos oder Videos erklären Sie ihr Vorgehen den anderen Kindern. (Darstellen/Kommunizieren)</a:t>
            </a:r>
          </a:p>
          <a:p>
            <a:pPr marL="342900" indent="-342900">
              <a:lnSpc>
                <a:spcPct val="114000"/>
              </a:lnSpc>
              <a:spcBef>
                <a:spcPts val="600"/>
              </a:spcBef>
              <a:buAutoNum type="arabicPeriod"/>
            </a:pPr>
            <a:r>
              <a:rPr lang="de-DE" sz="1400" dirty="0"/>
              <a:t>Die Kinder sehen auf einem bearbeitbaren Dokument (auf einer Schulplattform) ein Entdeckerpäckchen. Sie erläutern in einer Mathekonferenz, was ihnen auffällt. Ihre Ideen schreiben sie direkt in das bearbeitbare Dokument, sodass ein Gespräch auch zwischen den einzelnen Gruppen entsteht. (Darstellen/Kommunizieren)</a:t>
            </a:r>
          </a:p>
          <a:p>
            <a:pPr marL="342900" indent="-342900">
              <a:lnSpc>
                <a:spcPct val="114000"/>
              </a:lnSpc>
              <a:spcBef>
                <a:spcPts val="600"/>
              </a:spcBef>
              <a:buAutoNum type="arabicPeriod"/>
            </a:pPr>
            <a:endParaRPr lang="de-DE" sz="1400" dirty="0"/>
          </a:p>
          <a:p>
            <a:pPr>
              <a:lnSpc>
                <a:spcPct val="114000"/>
              </a:lnSpc>
              <a:spcBef>
                <a:spcPts val="600"/>
              </a:spcBef>
            </a:pPr>
            <a:endParaRPr lang="de-DE" altLang="de-DE" sz="1250" dirty="0">
              <a:solidFill>
                <a:srgbClr val="FF0000"/>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03714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0D2336-7C5D-4969-807B-D1AE2A4B454F}"/>
              </a:ext>
            </a:extLst>
          </p:cNvPr>
          <p:cNvSpPr>
            <a:spLocks noGrp="1"/>
          </p:cNvSpPr>
          <p:nvPr>
            <p:ph type="title"/>
          </p:nvPr>
        </p:nvSpPr>
        <p:spPr>
          <a:xfrm>
            <a:off x="1096422" y="382774"/>
            <a:ext cx="8047577" cy="434523"/>
          </a:xfrm>
        </p:spPr>
        <p:txBody>
          <a:bodyPr>
            <a:noAutofit/>
          </a:bodyPr>
          <a:lstStyle/>
          <a:p>
            <a:r>
              <a:rPr lang="de-DE" dirty="0"/>
              <a:t>Lernen mit digitalen Medien</a:t>
            </a:r>
          </a:p>
        </p:txBody>
      </p:sp>
      <p:sp>
        <p:nvSpPr>
          <p:cNvPr id="6" name="Foliennummernplatzhalter 5">
            <a:extLst>
              <a:ext uri="{FF2B5EF4-FFF2-40B4-BE49-F238E27FC236}">
                <a16:creationId xmlns:a16="http://schemas.microsoft.com/office/drawing/2014/main" id="{1876BA96-E5F8-475E-B9D5-42F981318F66}"/>
              </a:ext>
            </a:extLst>
          </p:cNvPr>
          <p:cNvSpPr>
            <a:spLocks noGrp="1"/>
          </p:cNvSpPr>
          <p:nvPr>
            <p:ph type="sldNum" sz="quarter" idx="12"/>
          </p:nvPr>
        </p:nvSpPr>
        <p:spPr/>
        <p:txBody>
          <a:bodyPr/>
          <a:lstStyle/>
          <a:p>
            <a:fld id="{C3752B7C-18A9-864D-BBCB-54A9F41B5594}" type="slidenum">
              <a:rPr lang="de-DE" smtClean="0"/>
              <a:pPr/>
              <a:t>4</a:t>
            </a:fld>
            <a:endParaRPr lang="de-DE" dirty="0"/>
          </a:p>
        </p:txBody>
      </p:sp>
      <p:sp>
        <p:nvSpPr>
          <p:cNvPr id="8" name="Textplatzhalter 7">
            <a:extLst>
              <a:ext uri="{FF2B5EF4-FFF2-40B4-BE49-F238E27FC236}">
                <a16:creationId xmlns:a16="http://schemas.microsoft.com/office/drawing/2014/main" id="{5123C983-DF99-390D-E059-816C4B0D5DE5}"/>
              </a:ext>
            </a:extLst>
          </p:cNvPr>
          <p:cNvSpPr>
            <a:spLocks noGrp="1"/>
          </p:cNvSpPr>
          <p:nvPr>
            <p:ph type="body" sz="quarter" idx="13"/>
          </p:nvPr>
        </p:nvSpPr>
        <p:spPr/>
        <p:txBody>
          <a:bodyPr/>
          <a:lstStyle/>
          <a:p>
            <a:r>
              <a:rPr lang="de-DE" dirty="0"/>
              <a:t>MODULE DER VERANSTALTUNGSREIHE </a:t>
            </a:r>
          </a:p>
          <a:p>
            <a:endParaRPr lang="de-DE" dirty="0"/>
          </a:p>
        </p:txBody>
      </p:sp>
      <p:sp>
        <p:nvSpPr>
          <p:cNvPr id="10" name="Inhaltsplatzhalter 3">
            <a:extLst>
              <a:ext uri="{FF2B5EF4-FFF2-40B4-BE49-F238E27FC236}">
                <a16:creationId xmlns:a16="http://schemas.microsoft.com/office/drawing/2014/main" id="{3FC210CF-29EA-417E-FE69-DB56B0ED7D40}"/>
              </a:ext>
            </a:extLst>
          </p:cNvPr>
          <p:cNvSpPr>
            <a:spLocks noGrp="1"/>
          </p:cNvSpPr>
          <p:nvPr>
            <p:ph idx="1"/>
          </p:nvPr>
        </p:nvSpPr>
        <p:spPr>
          <a:xfrm>
            <a:off x="1096423" y="1748860"/>
            <a:ext cx="7009509" cy="4418617"/>
          </a:xfrm>
        </p:spPr>
        <p:txBody>
          <a:bodyPr/>
          <a:lstStyle/>
          <a:p>
            <a:r>
              <a:rPr lang="de-DE" dirty="0"/>
              <a:t>Modul 1: Digitale Medien im Mathematikunterricht – Ein Überblick</a:t>
            </a:r>
          </a:p>
          <a:p>
            <a:r>
              <a:rPr lang="de-DE" dirty="0">
                <a:solidFill>
                  <a:srgbClr val="327D87"/>
                </a:solidFill>
              </a:rPr>
              <a:t>Modul 2: Mathematikunterricht mit dem Tablet</a:t>
            </a:r>
          </a:p>
          <a:p>
            <a:r>
              <a:rPr lang="de-DE" dirty="0"/>
              <a:t>Modul 3: Lernvideos und die digitale Lernumgebung </a:t>
            </a:r>
            <a:r>
              <a:rPr lang="de-DE" dirty="0" err="1"/>
              <a:t>divomath</a:t>
            </a:r>
            <a:endParaRPr lang="de-DE" dirty="0"/>
          </a:p>
          <a:p>
            <a:r>
              <a:rPr lang="de-DE" dirty="0"/>
              <a:t>Modul 4: Geometrie lernen digital unterstützen</a:t>
            </a:r>
          </a:p>
          <a:p>
            <a:r>
              <a:rPr lang="de-DE" dirty="0"/>
              <a:t>Modul 5: Umgang mit Daten, Häufigkeiten und Wahrscheinlichkeiten digital unterstützen</a:t>
            </a:r>
          </a:p>
          <a:p>
            <a:r>
              <a:rPr lang="de-DE" dirty="0"/>
              <a:t>Modul 6: Informatische Bildung</a:t>
            </a:r>
          </a:p>
          <a:p>
            <a:pPr marL="0" indent="0">
              <a:buNone/>
            </a:pPr>
            <a:endParaRPr lang="de-DE" dirty="0"/>
          </a:p>
        </p:txBody>
      </p:sp>
    </p:spTree>
    <p:extLst>
      <p:ext uri="{BB962C8B-B14F-4D97-AF65-F5344CB8AC3E}">
        <p14:creationId xmlns:p14="http://schemas.microsoft.com/office/powerpoint/2010/main" val="232519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966658-AA6B-4FCD-83CC-BF0BB7565AB7}"/>
              </a:ext>
            </a:extLst>
          </p:cNvPr>
          <p:cNvSpPr>
            <a:spLocks noGrp="1"/>
          </p:cNvSpPr>
          <p:nvPr>
            <p:ph type="title"/>
          </p:nvPr>
        </p:nvSpPr>
        <p:spPr>
          <a:xfrm>
            <a:off x="1096423" y="382774"/>
            <a:ext cx="7489793" cy="603704"/>
          </a:xfrm>
        </p:spPr>
        <p:txBody>
          <a:bodyPr>
            <a:noAutofit/>
          </a:bodyPr>
          <a:lstStyle/>
          <a:p>
            <a:r>
              <a:rPr lang="de-DE" sz="2200" dirty="0"/>
              <a:t>Guten Mathematikunterricht mit digitalen Medien gestalten</a:t>
            </a:r>
            <a:endParaRPr lang="de-DE" sz="2200" dirty="0">
              <a:highlight>
                <a:srgbClr val="FFFF00"/>
              </a:highlight>
            </a:endParaRPr>
          </a:p>
        </p:txBody>
      </p:sp>
      <p:sp>
        <p:nvSpPr>
          <p:cNvPr id="3" name="Textplatzhalter 2">
            <a:extLst>
              <a:ext uri="{FF2B5EF4-FFF2-40B4-BE49-F238E27FC236}">
                <a16:creationId xmlns:a16="http://schemas.microsoft.com/office/drawing/2014/main" id="{0DA0B46F-6503-4B89-82B9-35ECA26FB20F}"/>
              </a:ext>
            </a:extLst>
          </p:cNvPr>
          <p:cNvSpPr>
            <a:spLocks noGrp="1"/>
          </p:cNvSpPr>
          <p:nvPr>
            <p:ph type="body" sz="quarter" idx="13"/>
          </p:nvPr>
        </p:nvSpPr>
        <p:spPr/>
        <p:txBody>
          <a:bodyPr>
            <a:normAutofit/>
          </a:bodyPr>
          <a:lstStyle/>
          <a:p>
            <a:r>
              <a:rPr lang="de-DE" dirty="0"/>
              <a:t>Tauschen Sie sich mit Ihrem/Ihrer Sitznachbarn/Sitznachbarin aus. </a:t>
            </a:r>
          </a:p>
          <a:p>
            <a:endParaRPr lang="de-DE" dirty="0"/>
          </a:p>
        </p:txBody>
      </p:sp>
      <p:sp>
        <p:nvSpPr>
          <p:cNvPr id="4" name="Textplatzhalter 3">
            <a:extLst>
              <a:ext uri="{FF2B5EF4-FFF2-40B4-BE49-F238E27FC236}">
                <a16:creationId xmlns:a16="http://schemas.microsoft.com/office/drawing/2014/main" id="{66C40E96-0345-4215-AD5D-DC68212AF256}"/>
              </a:ext>
            </a:extLst>
          </p:cNvPr>
          <p:cNvSpPr>
            <a:spLocks noGrp="1"/>
          </p:cNvSpPr>
          <p:nvPr>
            <p:ph type="body" sz="quarter" idx="14"/>
          </p:nvPr>
        </p:nvSpPr>
        <p:spPr/>
        <p:txBody>
          <a:bodyPr>
            <a:noAutofit/>
          </a:bodyPr>
          <a:lstStyle/>
          <a:p>
            <a:pPr>
              <a:lnSpc>
                <a:spcPct val="100000"/>
              </a:lnSpc>
            </a:pPr>
            <a:r>
              <a:rPr lang="de-DE" sz="1800" dirty="0"/>
              <a:t>Welche fächerübergreifenden Apps oder Funktionen des Tablets fallen Ihnen ein, um prozessbezogene Kompetenzen zu fördern? Beschreiben Sie ein kurzes Anwendungsszenario und ordnen es einer oder mehrerer PBK zu.</a:t>
            </a:r>
          </a:p>
        </p:txBody>
      </p:sp>
      <p:sp>
        <p:nvSpPr>
          <p:cNvPr id="6" name="Foliennummernplatzhalter 5">
            <a:extLst>
              <a:ext uri="{FF2B5EF4-FFF2-40B4-BE49-F238E27FC236}">
                <a16:creationId xmlns:a16="http://schemas.microsoft.com/office/drawing/2014/main" id="{4CA6C5EE-9151-437F-B343-94537F06CB23}"/>
              </a:ext>
            </a:extLst>
          </p:cNvPr>
          <p:cNvSpPr>
            <a:spLocks noGrp="1"/>
          </p:cNvSpPr>
          <p:nvPr>
            <p:ph type="sldNum" sz="quarter" idx="12"/>
          </p:nvPr>
        </p:nvSpPr>
        <p:spPr/>
        <p:txBody>
          <a:bodyPr/>
          <a:lstStyle/>
          <a:p>
            <a:fld id="{C3752B7C-18A9-864D-BBCB-54A9F41B5594}" type="slidenum">
              <a:rPr lang="de-DE" smtClean="0"/>
              <a:pPr/>
              <a:t>40</a:t>
            </a:fld>
            <a:endParaRPr lang="de-DE" dirty="0"/>
          </a:p>
        </p:txBody>
      </p:sp>
      <p:pic>
        <p:nvPicPr>
          <p:cNvPr id="5" name="Bild 5">
            <a:extLst>
              <a:ext uri="{FF2B5EF4-FFF2-40B4-BE49-F238E27FC236}">
                <a16:creationId xmlns:a16="http://schemas.microsoft.com/office/drawing/2014/main" id="{EC6FDDC0-1C59-DDFC-4BB7-12F9C6C3FE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7950" y="2662201"/>
            <a:ext cx="1579800" cy="12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feld 6">
            <a:extLst>
              <a:ext uri="{FF2B5EF4-FFF2-40B4-BE49-F238E27FC236}">
                <a16:creationId xmlns:a16="http://schemas.microsoft.com/office/drawing/2014/main" id="{D2ED3335-2228-8EC0-CE42-E76CAEAF3AB1}"/>
              </a:ext>
            </a:extLst>
          </p:cNvPr>
          <p:cNvSpPr txBox="1"/>
          <p:nvPr/>
        </p:nvSpPr>
        <p:spPr>
          <a:xfrm>
            <a:off x="4251960" y="5976104"/>
            <a:ext cx="4572000" cy="276999"/>
          </a:xfrm>
          <a:prstGeom prst="rect">
            <a:avLst/>
          </a:prstGeom>
          <a:noFill/>
        </p:spPr>
        <p:txBody>
          <a:bodyPr wrap="square">
            <a:spAutoFit/>
          </a:bodyPr>
          <a:lstStyle/>
          <a:p>
            <a:pPr marL="0" indent="0" algn="r">
              <a:buNone/>
            </a:pPr>
            <a:r>
              <a:rPr lang="de-DE" sz="1200" dirty="0">
                <a:latin typeface="Arial" panose="020B0604020202020204" pitchFamily="34" charset="0"/>
                <a:cs typeface="Arial" panose="020B0604020202020204" pitchFamily="34" charset="0"/>
              </a:rPr>
              <a:t>(</a:t>
            </a:r>
            <a:r>
              <a:rPr lang="de-DE" sz="1200" dirty="0" err="1">
                <a:latin typeface="Arial" panose="020B0604020202020204" pitchFamily="34" charset="0"/>
                <a:cs typeface="Arial" panose="020B0604020202020204" pitchFamily="34" charset="0"/>
              </a:rPr>
              <a:t>Explain</a:t>
            </a:r>
            <a:r>
              <a:rPr lang="de-DE" sz="1200" dirty="0">
                <a:latin typeface="Arial" panose="020B0604020202020204" pitchFamily="34" charset="0"/>
                <a:cs typeface="Arial" panose="020B0604020202020204" pitchFamily="34" charset="0"/>
              </a:rPr>
              <a:t> </a:t>
            </a:r>
            <a:r>
              <a:rPr lang="de-DE" sz="1200" dirty="0" err="1">
                <a:latin typeface="Arial" panose="020B0604020202020204" pitchFamily="34" charset="0"/>
                <a:cs typeface="Arial" panose="020B0604020202020204" pitchFamily="34" charset="0"/>
              </a:rPr>
              <a:t>Everything</a:t>
            </a:r>
            <a:r>
              <a:rPr lang="de-DE" sz="1200" dirty="0">
                <a:latin typeface="Arial" panose="020B0604020202020204" pitchFamily="34" charset="0"/>
                <a:cs typeface="Arial" panose="020B0604020202020204" pitchFamily="34" charset="0"/>
              </a:rPr>
              <a:t>, 2022; Tools </a:t>
            </a:r>
            <a:r>
              <a:rPr lang="de-DE" sz="1200" dirty="0" err="1">
                <a:latin typeface="Arial" panose="020B0604020202020204" pitchFamily="34" charset="0"/>
                <a:cs typeface="Arial" panose="020B0604020202020204" pitchFamily="34" charset="0"/>
              </a:rPr>
              <a:t>for</a:t>
            </a:r>
            <a:r>
              <a:rPr lang="de-DE" sz="1200" dirty="0">
                <a:latin typeface="Arial" panose="020B0604020202020204" pitchFamily="34" charset="0"/>
                <a:cs typeface="Arial" panose="020B0604020202020204" pitchFamily="34" charset="0"/>
              </a:rPr>
              <a:t> Schools Limited, 2023)</a:t>
            </a:r>
          </a:p>
        </p:txBody>
      </p:sp>
    </p:spTree>
    <p:extLst>
      <p:ext uri="{BB962C8B-B14F-4D97-AF65-F5344CB8AC3E}">
        <p14:creationId xmlns:p14="http://schemas.microsoft.com/office/powerpoint/2010/main" val="3001084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96424" y="382774"/>
            <a:ext cx="7644062" cy="603704"/>
          </a:xfrm>
        </p:spPr>
        <p:txBody>
          <a:bodyPr>
            <a:noAutofit/>
          </a:bodyPr>
          <a:lstStyle/>
          <a:p>
            <a:r>
              <a:rPr lang="de-DE" sz="2200" dirty="0"/>
              <a:t>Verstehensprozesse durch die Potentiale digitaler Medien unterstützen</a:t>
            </a:r>
            <a:endParaRPr lang="de-DE" sz="2200" dirty="0">
              <a:highlight>
                <a:srgbClr val="FFFF00"/>
              </a:highlight>
            </a:endParaRPr>
          </a:p>
        </p:txBody>
      </p:sp>
      <p:sp>
        <p:nvSpPr>
          <p:cNvPr id="3" name="Textplatzhalter 2"/>
          <p:cNvSpPr>
            <a:spLocks noGrp="1"/>
          </p:cNvSpPr>
          <p:nvPr>
            <p:ph type="body" sz="quarter" idx="13"/>
          </p:nvPr>
        </p:nvSpPr>
        <p:spPr/>
        <p:txBody>
          <a:bodyPr/>
          <a:lstStyle/>
          <a:p>
            <a:r>
              <a:rPr lang="de-DE" dirty="0"/>
              <a:t>KERNBOTSCHAFT</a:t>
            </a:r>
          </a:p>
        </p:txBody>
      </p:sp>
      <p:sp>
        <p:nvSpPr>
          <p:cNvPr id="6" name="Foliennummernplatzhalter 5"/>
          <p:cNvSpPr>
            <a:spLocks noGrp="1"/>
          </p:cNvSpPr>
          <p:nvPr>
            <p:ph type="sldNum" sz="quarter" idx="12"/>
          </p:nvPr>
        </p:nvSpPr>
        <p:spPr/>
        <p:txBody>
          <a:bodyPr/>
          <a:lstStyle/>
          <a:p>
            <a:fld id="{C3752B7C-18A9-864D-BBCB-54A9F41B5594}" type="slidenum">
              <a:rPr lang="de-DE" smtClean="0"/>
              <a:pPr/>
              <a:t>41</a:t>
            </a:fld>
            <a:endParaRPr lang="de-DE" dirty="0"/>
          </a:p>
        </p:txBody>
      </p:sp>
      <p:sp>
        <p:nvSpPr>
          <p:cNvPr id="8" name="Gefaltete Ecke 7"/>
          <p:cNvSpPr/>
          <p:nvPr/>
        </p:nvSpPr>
        <p:spPr>
          <a:xfrm>
            <a:off x="1244600" y="1983776"/>
            <a:ext cx="6337300" cy="3782024"/>
          </a:xfrm>
          <a:prstGeom prst="foldedCorner">
            <a:avLst>
              <a:gd name="adj" fmla="val 637"/>
            </a:avLst>
          </a:prstGeom>
          <a:solidFill>
            <a:schemeClr val="bg1"/>
          </a:solidFill>
          <a:ln w="63500" cmpd="dbl">
            <a:solidFill>
              <a:srgbClr val="327C8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de-DE" sz="2400" dirty="0">
                <a:solidFill>
                  <a:schemeClr val="tx1"/>
                </a:solidFill>
                <a:effectLst/>
                <a:latin typeface="Arial" panose="020B0604020202020204" pitchFamily="34" charset="0"/>
                <a:cs typeface="Arial" panose="020B0604020202020204" pitchFamily="34" charset="0"/>
              </a:rPr>
              <a:t>Prozessbezogene Kompetenzen können mittels geeigneter Apps und dazu passenden Impulsen und Aufgaben ausgebaut werden.</a:t>
            </a:r>
          </a:p>
        </p:txBody>
      </p:sp>
      <p:pic>
        <p:nvPicPr>
          <p:cNvPr id="9"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1662" y="4588593"/>
            <a:ext cx="1788823" cy="1495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298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94D5D3-22C9-1545-8464-B65640C8EF15}"/>
              </a:ext>
            </a:extLst>
          </p:cNvPr>
          <p:cNvSpPr>
            <a:spLocks noGrp="1"/>
          </p:cNvSpPr>
          <p:nvPr>
            <p:ph type="title"/>
          </p:nvPr>
        </p:nvSpPr>
        <p:spPr/>
        <p:txBody>
          <a:bodyPr anchor="ctr"/>
          <a:lstStyle/>
          <a:p>
            <a:r>
              <a:rPr lang="de-DE" dirty="0"/>
              <a:t>Gliederung</a:t>
            </a:r>
          </a:p>
        </p:txBody>
      </p:sp>
      <p:sp>
        <p:nvSpPr>
          <p:cNvPr id="5" name="Foliennummernplatzhalter 4">
            <a:extLst>
              <a:ext uri="{FF2B5EF4-FFF2-40B4-BE49-F238E27FC236}">
                <a16:creationId xmlns:a16="http://schemas.microsoft.com/office/drawing/2014/main" id="{F4D56939-6917-854D-B993-7A02A06476B1}"/>
              </a:ext>
            </a:extLst>
          </p:cNvPr>
          <p:cNvSpPr>
            <a:spLocks noGrp="1"/>
          </p:cNvSpPr>
          <p:nvPr>
            <p:ph type="sldNum" sz="quarter" idx="12"/>
          </p:nvPr>
        </p:nvSpPr>
        <p:spPr/>
        <p:txBody>
          <a:bodyPr/>
          <a:lstStyle/>
          <a:p>
            <a:fld id="{C3752B7C-18A9-864D-BBCB-54A9F41B5594}" type="slidenum">
              <a:rPr lang="de-DE" smtClean="0"/>
              <a:pPr/>
              <a:t>42</a:t>
            </a:fld>
            <a:endParaRPr lang="de-DE" dirty="0"/>
          </a:p>
        </p:txBody>
      </p:sp>
      <p:sp>
        <p:nvSpPr>
          <p:cNvPr id="8" name="Inhaltsplatzhalter 1">
            <a:extLst>
              <a:ext uri="{FF2B5EF4-FFF2-40B4-BE49-F238E27FC236}">
                <a16:creationId xmlns:a16="http://schemas.microsoft.com/office/drawing/2014/main" id="{31CC66B7-F6BA-5729-8337-3E22A66A8B00}"/>
              </a:ext>
            </a:extLst>
          </p:cNvPr>
          <p:cNvSpPr txBox="1">
            <a:spLocks/>
          </p:cNvSpPr>
          <p:nvPr/>
        </p:nvSpPr>
        <p:spPr>
          <a:xfrm>
            <a:off x="1248823" y="1299055"/>
            <a:ext cx="7173960" cy="5031449"/>
          </a:xfrm>
          <a:prstGeom prst="rect">
            <a:avLst/>
          </a:prstGeom>
        </p:spPr>
        <p:txBody>
          <a:bodyPr anchor="t">
            <a:noAutofit/>
          </a:bodyPr>
          <a:lstStyle>
            <a:lvl1pPr marL="457200" indent="-457200" algn="l" defTabSz="914400" rtl="0" eaLnBrk="1" latinLnBrk="0" hangingPunct="1">
              <a:lnSpc>
                <a:spcPct val="150000"/>
              </a:lnSpc>
              <a:spcBef>
                <a:spcPts val="1000"/>
              </a:spcBef>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5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Guten Mathematikunterricht mit digitalen Medien gestalten</a:t>
            </a:r>
          </a:p>
          <a:p>
            <a:r>
              <a:rPr lang="de-DE" sz="2000" dirty="0"/>
              <a:t>Beziehungsreiches Üben durch digitale Medien stützen</a:t>
            </a:r>
          </a:p>
          <a:p>
            <a:r>
              <a:rPr lang="de-DE" sz="2000" dirty="0"/>
              <a:t>Verstehensprozesse durch die Potentiale digitaler Medien unterstützen</a:t>
            </a:r>
          </a:p>
          <a:p>
            <a:r>
              <a:rPr lang="de-DE" sz="2000" dirty="0"/>
              <a:t>Prozessbezogene Kompetenzen durch digitale Medien fördern</a:t>
            </a:r>
          </a:p>
          <a:p>
            <a:r>
              <a:rPr lang="de-DE" sz="2000" b="1" dirty="0"/>
              <a:t>Erprobungsauftrag</a:t>
            </a:r>
          </a:p>
        </p:txBody>
      </p:sp>
    </p:spTree>
    <p:extLst>
      <p:ext uri="{BB962C8B-B14F-4D97-AF65-F5344CB8AC3E}">
        <p14:creationId xmlns:p14="http://schemas.microsoft.com/office/powerpoint/2010/main" val="257949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8707975-2486-C18F-32DE-5057FF420AD9}"/>
              </a:ext>
            </a:extLst>
          </p:cNvPr>
          <p:cNvSpPr>
            <a:spLocks noGrp="1"/>
          </p:cNvSpPr>
          <p:nvPr>
            <p:ph type="title"/>
          </p:nvPr>
        </p:nvSpPr>
        <p:spPr/>
        <p:txBody>
          <a:bodyPr/>
          <a:lstStyle/>
          <a:p>
            <a:r>
              <a:rPr lang="de-DE" dirty="0"/>
              <a:t>Hintergrundinfos</a:t>
            </a:r>
          </a:p>
        </p:txBody>
      </p:sp>
      <p:sp>
        <p:nvSpPr>
          <p:cNvPr id="4" name="Foliennummernplatzhalter 3"/>
          <p:cNvSpPr>
            <a:spLocks noGrp="1"/>
          </p:cNvSpPr>
          <p:nvPr>
            <p:ph type="sldNum" sz="quarter" idx="12"/>
          </p:nvPr>
        </p:nvSpPr>
        <p:spPr/>
        <p:txBody>
          <a:bodyPr/>
          <a:lstStyle/>
          <a:p>
            <a:fld id="{C3752B7C-18A9-864D-BBCB-54A9F41B5594}" type="slidenum">
              <a:rPr lang="de-DE" smtClean="0"/>
              <a:pPr/>
              <a:t>43</a:t>
            </a:fld>
            <a:endParaRPr lang="de-DE" dirty="0"/>
          </a:p>
        </p:txBody>
      </p:sp>
      <p:sp>
        <p:nvSpPr>
          <p:cNvPr id="10" name="Textplatzhalter 9">
            <a:extLst>
              <a:ext uri="{FF2B5EF4-FFF2-40B4-BE49-F238E27FC236}">
                <a16:creationId xmlns:a16="http://schemas.microsoft.com/office/drawing/2014/main" id="{77EEF315-8077-DAF4-ECDD-9F8FD8ED8FA2}"/>
              </a:ext>
            </a:extLst>
          </p:cNvPr>
          <p:cNvSpPr>
            <a:spLocks noGrp="1"/>
          </p:cNvSpPr>
          <p:nvPr>
            <p:ph type="body" sz="quarter" idx="13"/>
          </p:nvPr>
        </p:nvSpPr>
        <p:spPr/>
        <p:txBody>
          <a:bodyPr/>
          <a:lstStyle/>
          <a:p>
            <a:r>
              <a:rPr lang="de-DE" dirty="0"/>
              <a:t>ANMERKUNGEN ZUR AKTIVITÄT AUF </a:t>
            </a:r>
            <a:r>
              <a:rPr lang="de-DE"/>
              <a:t>FOLIE 44</a:t>
            </a:r>
            <a:endParaRPr lang="de-DE" dirty="0"/>
          </a:p>
        </p:txBody>
      </p:sp>
      <p:sp>
        <p:nvSpPr>
          <p:cNvPr id="6" name="Inhaltsplatzhalter 5"/>
          <p:cNvSpPr>
            <a:spLocks noGrp="1"/>
          </p:cNvSpPr>
          <p:nvPr>
            <p:ph idx="1"/>
          </p:nvPr>
        </p:nvSpPr>
        <p:spPr>
          <a:xfrm>
            <a:off x="1111014" y="1722208"/>
            <a:ext cx="7793746" cy="4630587"/>
          </a:xfrm>
        </p:spPr>
        <p:txBody>
          <a:bodyPr/>
          <a:lstStyle/>
          <a:p>
            <a:r>
              <a:rPr lang="de-DE" sz="1400" b="1" dirty="0"/>
              <a:t>Ziel: </a:t>
            </a:r>
            <a:r>
              <a:rPr lang="de-DE" sz="1400" dirty="0"/>
              <a:t>Planung einer Unterrichtseinheit mit der App Rechenfeld unter Berücksichtigung drei der vier Leitideen.</a:t>
            </a:r>
          </a:p>
          <a:p>
            <a:pPr>
              <a:lnSpc>
                <a:spcPct val="100000"/>
              </a:lnSpc>
              <a:spcBef>
                <a:spcPts val="600"/>
              </a:spcBef>
            </a:pPr>
            <a:r>
              <a:rPr lang="de-DE" sz="1400" b="1" dirty="0"/>
              <a:t>Hinweise zur Durchführung:  </a:t>
            </a:r>
          </a:p>
          <a:p>
            <a:pPr>
              <a:buClr>
                <a:schemeClr val="tx2"/>
              </a:buClr>
            </a:pPr>
            <a:r>
              <a:rPr lang="de-DE" sz="1400" dirty="0"/>
              <a:t>Die App Rechenfeld ermöglicht den Erprobungsauftrag flexibel auf die Jahrgangsstufe anzupassen. Da es sich hier um eine App als Arbeitsmittel handelt, wird die Leitidee, die speziell das Üben und Automatisieren berücksichtigt, nicht berücksichtigt. Neben den drei anderen Leitideen und dazu passenden Planungsfragen, sollen sich die Teilnehmenden über allgemeine organisatorische Aspekte und mögliche Stolpersteine Gedanken machen, damit der Einsatz der App in der Unterrichtseinheit gewinnbringend ist. Dazu soll das Planungsraster eine Orientierung bieten. Die Planung kann innerhalb der Veranstaltung beginnen. Dabei bietet es sich an Gruppen zu bilden, die den Erprobungsauftrag im gleichen Jahrgang durchführen möchten. Dennoch ist ein Austausch auch mit den Gruppen anderer Jahrgänge interessant.</a:t>
            </a:r>
            <a:endParaRPr lang="de-DE" sz="1200" dirty="0"/>
          </a:p>
        </p:txBody>
      </p:sp>
    </p:spTree>
    <p:extLst>
      <p:ext uri="{BB962C8B-B14F-4D97-AF65-F5344CB8AC3E}">
        <p14:creationId xmlns:p14="http://schemas.microsoft.com/office/powerpoint/2010/main" val="473959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A75AC857-CDC6-49F1-9168-7EEFC6F43631}"/>
              </a:ext>
            </a:extLst>
          </p:cNvPr>
          <p:cNvSpPr>
            <a:spLocks noGrp="1"/>
          </p:cNvSpPr>
          <p:nvPr>
            <p:ph type="sldNum" sz="quarter" idx="12"/>
          </p:nvPr>
        </p:nvSpPr>
        <p:spPr/>
        <p:txBody>
          <a:bodyPr/>
          <a:lstStyle/>
          <a:p>
            <a:fld id="{C3752B7C-18A9-864D-BBCB-54A9F41B5594}" type="slidenum">
              <a:rPr lang="de-DE" smtClean="0"/>
              <a:pPr/>
              <a:t>44</a:t>
            </a:fld>
            <a:endParaRPr lang="de-DE" dirty="0"/>
          </a:p>
        </p:txBody>
      </p:sp>
      <p:sp>
        <p:nvSpPr>
          <p:cNvPr id="4" name="Inhaltsplatzhalter 3">
            <a:extLst>
              <a:ext uri="{FF2B5EF4-FFF2-40B4-BE49-F238E27FC236}">
                <a16:creationId xmlns:a16="http://schemas.microsoft.com/office/drawing/2014/main" id="{053C123A-DE84-4937-B885-D5A9365792F9}"/>
              </a:ext>
            </a:extLst>
          </p:cNvPr>
          <p:cNvSpPr>
            <a:spLocks noGrp="1"/>
          </p:cNvSpPr>
          <p:nvPr>
            <p:ph type="body" sz="quarter" idx="14"/>
          </p:nvPr>
        </p:nvSpPr>
        <p:spPr>
          <a:xfrm>
            <a:off x="1763316" y="1660386"/>
            <a:ext cx="6438900" cy="2288680"/>
          </a:xfrm>
        </p:spPr>
        <p:txBody>
          <a:bodyPr>
            <a:noAutofit/>
          </a:bodyPr>
          <a:lstStyle/>
          <a:p>
            <a:pPr>
              <a:spcBef>
                <a:spcPts val="0"/>
              </a:spcBef>
            </a:pPr>
            <a:r>
              <a:rPr lang="de-DE" altLang="de-DE" sz="1800" dirty="0"/>
              <a:t>Planen Sie den Einsatz der App Rechenfeld in Ihrem Unterricht unter Berücksichtigung der drei der vier Leitideen.</a:t>
            </a:r>
          </a:p>
          <a:p>
            <a:pPr>
              <a:spcBef>
                <a:spcPts val="0"/>
              </a:spcBef>
            </a:pPr>
            <a:endParaRPr lang="de-DE" altLang="de-DE" sz="800" dirty="0"/>
          </a:p>
          <a:p>
            <a:pPr marL="213750" indent="-285750">
              <a:lnSpc>
                <a:spcPct val="130000"/>
              </a:lnSpc>
              <a:spcBef>
                <a:spcPts val="0"/>
              </a:spcBef>
              <a:buFont typeface="Arial" panose="020B0604020202020204" pitchFamily="34" charset="0"/>
              <a:buChar char="•"/>
            </a:pPr>
            <a:r>
              <a:rPr lang="de-DE" altLang="de-DE" sz="1600" dirty="0"/>
              <a:t>Guten Mathematikunterricht mit digitalen Medien gestalten</a:t>
            </a:r>
          </a:p>
          <a:p>
            <a:pPr marL="213750" indent="-285750">
              <a:lnSpc>
                <a:spcPct val="130000"/>
              </a:lnSpc>
              <a:spcBef>
                <a:spcPts val="0"/>
              </a:spcBef>
              <a:buFont typeface="Arial" panose="020B0604020202020204" pitchFamily="34" charset="0"/>
              <a:buChar char="•"/>
            </a:pPr>
            <a:r>
              <a:rPr lang="de-DE" altLang="de-DE" sz="1600" dirty="0"/>
              <a:t>Verstehensprozesse durch die Potentiale digitaler Medien</a:t>
            </a:r>
          </a:p>
          <a:p>
            <a:pPr>
              <a:lnSpc>
                <a:spcPct val="130000"/>
              </a:lnSpc>
              <a:spcBef>
                <a:spcPts val="0"/>
              </a:spcBef>
            </a:pPr>
            <a:r>
              <a:rPr lang="de-DE" altLang="de-DE" sz="1600" dirty="0"/>
              <a:t>      unterstützen</a:t>
            </a:r>
          </a:p>
          <a:p>
            <a:pPr marL="213750" indent="-285750">
              <a:lnSpc>
                <a:spcPct val="130000"/>
              </a:lnSpc>
              <a:spcBef>
                <a:spcPts val="0"/>
              </a:spcBef>
              <a:buFont typeface="Arial" panose="020B0604020202020204" pitchFamily="34" charset="0"/>
              <a:buChar char="•"/>
            </a:pPr>
            <a:r>
              <a:rPr lang="de-DE" altLang="de-DE" sz="1600" dirty="0"/>
              <a:t>Prozessbezogene Kompetenzen durch digitale Medien fördern</a:t>
            </a:r>
            <a:r>
              <a:rPr lang="de-DE" altLang="de-DE" sz="1800" dirty="0"/>
              <a:t> </a:t>
            </a:r>
            <a:endParaRPr lang="de-DE" altLang="de-DE" sz="1800" dirty="0">
              <a:solidFill>
                <a:srgbClr val="000000"/>
              </a:solidFill>
            </a:endParaRPr>
          </a:p>
        </p:txBody>
      </p:sp>
      <p:sp>
        <p:nvSpPr>
          <p:cNvPr id="2" name="Titel 1">
            <a:extLst>
              <a:ext uri="{FF2B5EF4-FFF2-40B4-BE49-F238E27FC236}">
                <a16:creationId xmlns:a16="http://schemas.microsoft.com/office/drawing/2014/main" id="{1458DC3F-1705-412B-9096-9104F024E36D}"/>
              </a:ext>
            </a:extLst>
          </p:cNvPr>
          <p:cNvSpPr>
            <a:spLocks noGrp="1"/>
          </p:cNvSpPr>
          <p:nvPr>
            <p:ph type="title"/>
          </p:nvPr>
        </p:nvSpPr>
        <p:spPr/>
        <p:txBody>
          <a:bodyPr>
            <a:normAutofit/>
          </a:bodyPr>
          <a:lstStyle/>
          <a:p>
            <a:r>
              <a:rPr lang="de-DE" dirty="0"/>
              <a:t>Erprobungsauftrag</a:t>
            </a:r>
          </a:p>
        </p:txBody>
      </p:sp>
      <p:sp>
        <p:nvSpPr>
          <p:cNvPr id="5" name="Textplatzhalter 2">
            <a:extLst>
              <a:ext uri="{FF2B5EF4-FFF2-40B4-BE49-F238E27FC236}">
                <a16:creationId xmlns:a16="http://schemas.microsoft.com/office/drawing/2014/main" id="{C372091E-B4BA-E1BD-ECDD-C8457AF1F086}"/>
              </a:ext>
            </a:extLst>
          </p:cNvPr>
          <p:cNvSpPr>
            <a:spLocks noGrp="1"/>
          </p:cNvSpPr>
          <p:nvPr>
            <p:ph type="body" sz="quarter" idx="13"/>
          </p:nvPr>
        </p:nvSpPr>
        <p:spPr>
          <a:xfrm>
            <a:off x="1096423" y="4134423"/>
            <a:ext cx="7105899" cy="2033015"/>
          </a:xfrm>
        </p:spPr>
        <p:txBody>
          <a:bodyPr>
            <a:normAutofit/>
          </a:bodyPr>
          <a:lstStyle/>
          <a:p>
            <a:r>
              <a:rPr lang="de-DE" sz="1800" dirty="0"/>
              <a:t>Füllen Sie dazu das Planungsraster aus.</a:t>
            </a:r>
          </a:p>
          <a:p>
            <a:endParaRPr lang="de-DE" dirty="0"/>
          </a:p>
        </p:txBody>
      </p:sp>
    </p:spTree>
    <p:extLst>
      <p:ext uri="{BB962C8B-B14F-4D97-AF65-F5344CB8AC3E}">
        <p14:creationId xmlns:p14="http://schemas.microsoft.com/office/powerpoint/2010/main" val="14850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0761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2874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6314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59CE2-2F1C-44FA-9B37-49C22B4F8920}"/>
              </a:ext>
            </a:extLst>
          </p:cNvPr>
          <p:cNvSpPr>
            <a:spLocks noGrp="1"/>
          </p:cNvSpPr>
          <p:nvPr>
            <p:ph type="title"/>
          </p:nvPr>
        </p:nvSpPr>
        <p:spPr/>
        <p:txBody>
          <a:bodyPr/>
          <a:lstStyle/>
          <a:p>
            <a:r>
              <a:rPr lang="de-DE" dirty="0"/>
              <a:t>Literaturverzeichnis</a:t>
            </a:r>
          </a:p>
        </p:txBody>
      </p:sp>
      <p:sp>
        <p:nvSpPr>
          <p:cNvPr id="4" name="Inhaltsplatzhalter 3">
            <a:extLst>
              <a:ext uri="{FF2B5EF4-FFF2-40B4-BE49-F238E27FC236}">
                <a16:creationId xmlns:a16="http://schemas.microsoft.com/office/drawing/2014/main" id="{CC706F9E-1D43-48AB-B627-FD2FDF93E3E8}"/>
              </a:ext>
            </a:extLst>
          </p:cNvPr>
          <p:cNvSpPr>
            <a:spLocks noGrp="1"/>
          </p:cNvSpPr>
          <p:nvPr>
            <p:ph idx="1"/>
          </p:nvPr>
        </p:nvSpPr>
        <p:spPr>
          <a:xfrm>
            <a:off x="357809" y="1219200"/>
            <a:ext cx="8666921" cy="4948277"/>
          </a:xfrm>
        </p:spPr>
        <p:txBody>
          <a:bodyPr/>
          <a:lstStyle/>
          <a:p>
            <a:pPr marL="171450" indent="-171450">
              <a:lnSpc>
                <a:spcPct val="100000"/>
              </a:lnSpc>
              <a:spcBef>
                <a:spcPts val="0"/>
              </a:spcBef>
              <a:buFont typeface="Arial" panose="020B0604020202020204" pitchFamily="34" charset="0"/>
              <a:buChar char="•"/>
            </a:pPr>
            <a:r>
              <a:rPr lang="de-DE" sz="1400" b="0" i="0" u="none" strike="noStrike" dirty="0">
                <a:effectLst/>
              </a:rPr>
              <a:t>Barzel, B. &amp; Schreiber, </a:t>
            </a:r>
            <a:r>
              <a:rPr lang="de-DE" sz="1400" b="0" i="0" u="none" strike="noStrike" dirty="0" err="1">
                <a:effectLst/>
              </a:rPr>
              <a:t>Ch</a:t>
            </a:r>
            <a:r>
              <a:rPr lang="de-DE" sz="1400" b="0" i="0" u="none" strike="noStrike" dirty="0">
                <a:effectLst/>
              </a:rPr>
              <a:t>. (2017). Digitale Medien im Unterricht. In M. </a:t>
            </a:r>
            <a:r>
              <a:rPr lang="de-DE" sz="1400" b="0" i="0" u="none" strike="noStrike" dirty="0" err="1">
                <a:effectLst/>
              </a:rPr>
              <a:t>Abshagen</a:t>
            </a:r>
            <a:r>
              <a:rPr lang="de-DE" sz="1400" b="0" i="0" u="none" strike="noStrike" dirty="0">
                <a:effectLst/>
              </a:rPr>
              <a:t>, B. Barzel, J. Kramer, T. Riecke-</a:t>
            </a:r>
            <a:r>
              <a:rPr lang="de-DE" sz="1400" b="0" i="0" u="none" strike="noStrike" dirty="0" err="1">
                <a:effectLst/>
              </a:rPr>
              <a:t>Baulecke</a:t>
            </a:r>
            <a:r>
              <a:rPr lang="de-DE" sz="1400" b="0" i="0" u="none" strike="noStrike" dirty="0">
                <a:effectLst/>
              </a:rPr>
              <a:t>, B. </a:t>
            </a:r>
            <a:r>
              <a:rPr lang="de-DE" sz="1400" b="0" i="0" u="none" strike="noStrike" dirty="0" err="1">
                <a:effectLst/>
              </a:rPr>
              <a:t>Rösken</a:t>
            </a:r>
            <a:r>
              <a:rPr lang="de-DE" sz="1400" b="0" i="0" u="none" strike="noStrike" dirty="0">
                <a:effectLst/>
              </a:rPr>
              <a:t>-Winter &amp; </a:t>
            </a:r>
            <a:r>
              <a:rPr lang="de-DE" sz="1400" b="0" i="0" u="none" strike="noStrike" dirty="0" err="1">
                <a:effectLst/>
              </a:rPr>
              <a:t>Ch</a:t>
            </a:r>
            <a:r>
              <a:rPr lang="de-DE" sz="1400" b="0" i="0" u="none" strike="noStrike" dirty="0">
                <a:effectLst/>
              </a:rPr>
              <a:t>. Selter (Hrsg.), Basiswissen Lehrerbildung: Mathematik unterrichten. Seelze: Kallmeyer.</a:t>
            </a:r>
          </a:p>
          <a:p>
            <a:pPr marL="171450" indent="-171450">
              <a:lnSpc>
                <a:spcPct val="100000"/>
              </a:lnSpc>
              <a:spcBef>
                <a:spcPts val="0"/>
              </a:spcBef>
              <a:buFont typeface="Arial" panose="020B0604020202020204" pitchFamily="34" charset="0"/>
              <a:buChar char="•"/>
            </a:pPr>
            <a:r>
              <a:rPr lang="de-DE" sz="1400" b="0" i="0" u="none" strike="noStrike" dirty="0">
                <a:effectLst/>
              </a:rPr>
              <a:t>Konferenz der Kultusminister der Länder der Bundesrepublik Deutschland (Hrsg.) (2005). Bildungsstandards im Fach Mathematik für den Primarbereich. Neuwied: Wolters-Kluwer &amp; Luchterhand.</a:t>
            </a:r>
            <a:endParaRPr lang="de-DE" sz="1400" dirty="0"/>
          </a:p>
          <a:p>
            <a:pPr marL="171450" indent="-171450">
              <a:lnSpc>
                <a:spcPct val="100000"/>
              </a:lnSpc>
              <a:spcBef>
                <a:spcPts val="0"/>
              </a:spcBef>
              <a:buFont typeface="Arial" panose="020B0604020202020204" pitchFamily="34" charset="0"/>
              <a:buChar char="•"/>
            </a:pPr>
            <a:r>
              <a:rPr lang="de-DE" sz="1400" b="0" i="0" u="none" strike="noStrike" dirty="0">
                <a:effectLst/>
              </a:rPr>
              <a:t>Krauthausen, G. &amp; Lorenz, J. H. (2011). Computereinsatz im Mathematikunterricht. In G. Walther, M. van den Heuvel-</a:t>
            </a:r>
            <a:r>
              <a:rPr lang="de-DE" sz="1400" b="0" i="0" u="none" strike="noStrike" dirty="0" err="1">
                <a:effectLst/>
              </a:rPr>
              <a:t>Panhuizen</a:t>
            </a:r>
            <a:r>
              <a:rPr lang="de-DE" sz="1400" b="0" i="0" u="none" strike="noStrike" dirty="0">
                <a:effectLst/>
              </a:rPr>
              <a:t>, D. </a:t>
            </a:r>
            <a:r>
              <a:rPr lang="de-DE" sz="1400" b="0" i="0" u="none" strike="noStrike" dirty="0" err="1">
                <a:effectLst/>
              </a:rPr>
              <a:t>Granzer</a:t>
            </a:r>
            <a:r>
              <a:rPr lang="de-DE" sz="1400" b="0" i="0" u="none" strike="noStrike" dirty="0">
                <a:effectLst/>
              </a:rPr>
              <a:t> &amp; O. Köller (Hrsg.), </a:t>
            </a:r>
            <a:r>
              <a:rPr lang="de-DE" sz="1400" i="1" u="none" strike="noStrike" dirty="0">
                <a:effectLst/>
              </a:rPr>
              <a:t>Bildungsstandards für Grundschule: Mathematik konkret </a:t>
            </a:r>
            <a:r>
              <a:rPr lang="de-DE" altLang="de-DE" sz="1400" dirty="0"/>
              <a:t>(S. 162–183)</a:t>
            </a:r>
            <a:r>
              <a:rPr lang="de-DE" sz="1400" i="0" u="none" strike="noStrike" dirty="0">
                <a:effectLst/>
              </a:rPr>
              <a:t>. </a:t>
            </a:r>
            <a:r>
              <a:rPr lang="de-DE" sz="1400" b="0" i="0" u="none" strike="noStrike" dirty="0">
                <a:effectLst/>
              </a:rPr>
              <a:t>Cornelsen.</a:t>
            </a:r>
          </a:p>
          <a:p>
            <a:pPr marL="171450" indent="-171450">
              <a:lnSpc>
                <a:spcPct val="100000"/>
              </a:lnSpc>
              <a:spcBef>
                <a:spcPts val="0"/>
              </a:spcBef>
              <a:buFont typeface="Arial" panose="020B0604020202020204" pitchFamily="34" charset="0"/>
              <a:buChar char="•"/>
            </a:pPr>
            <a:r>
              <a:rPr lang="de-DE" sz="1400" b="0" i="0" u="none" strike="noStrike" dirty="0">
                <a:effectLst/>
              </a:rPr>
              <a:t>Krauthausen, G. (2012). </a:t>
            </a:r>
            <a:r>
              <a:rPr lang="de-DE" sz="1400" i="1" u="none" strike="noStrike" dirty="0">
                <a:effectLst/>
              </a:rPr>
              <a:t>Digitale Medien im Mathematikunterricht</a:t>
            </a:r>
            <a:r>
              <a:rPr lang="de-DE" sz="1400" i="0" u="none" strike="noStrike" dirty="0">
                <a:effectLst/>
              </a:rPr>
              <a:t>. </a:t>
            </a:r>
            <a:r>
              <a:rPr lang="de-DE" sz="1400" b="0" i="0" u="none" strike="noStrike" dirty="0">
                <a:effectLst/>
              </a:rPr>
              <a:t>Springer.</a:t>
            </a:r>
          </a:p>
          <a:p>
            <a:pPr marL="171450" indent="-171450">
              <a:lnSpc>
                <a:spcPct val="100000"/>
              </a:lnSpc>
              <a:spcBef>
                <a:spcPts val="0"/>
              </a:spcBef>
              <a:buFont typeface="Arial" panose="020B0604020202020204" pitchFamily="34" charset="0"/>
              <a:buChar char="•"/>
            </a:pPr>
            <a:r>
              <a:rPr lang="de-DE" sz="1400" kern="100" dirty="0" err="1">
                <a:effectLst/>
                <a:ea typeface="Calibri" panose="020F0502020204030204" pitchFamily="34" charset="0"/>
              </a:rPr>
              <a:t>Ladel</a:t>
            </a:r>
            <a:r>
              <a:rPr lang="de-DE" sz="1400" kern="100" dirty="0">
                <a:effectLst/>
                <a:ea typeface="Calibri" panose="020F0502020204030204" pitchFamily="34" charset="0"/>
              </a:rPr>
              <a:t>, S. (2009). Multiple externe Repräsentationen (MERs) und deren Verknüpfung durch Computereinsatz. Hamburg: Dr. </a:t>
            </a:r>
            <a:r>
              <a:rPr lang="de-DE" sz="1400" kern="100" dirty="0" err="1">
                <a:effectLst/>
                <a:ea typeface="Calibri" panose="020F0502020204030204" pitchFamily="34" charset="0"/>
              </a:rPr>
              <a:t>Kovač</a:t>
            </a:r>
            <a:r>
              <a:rPr lang="de-DE" sz="1400" kern="100" dirty="0">
                <a:effectLst/>
                <a:ea typeface="Calibri" panose="020F0502020204030204" pitchFamily="34" charset="0"/>
              </a:rPr>
              <a:t>.</a:t>
            </a:r>
          </a:p>
          <a:p>
            <a:pPr marL="171450" indent="-171450">
              <a:lnSpc>
                <a:spcPct val="100000"/>
              </a:lnSpc>
              <a:spcBef>
                <a:spcPts val="0"/>
              </a:spcBef>
              <a:buFont typeface="Arial" panose="020B0604020202020204" pitchFamily="34" charset="0"/>
              <a:buChar char="•"/>
            </a:pPr>
            <a:r>
              <a:rPr lang="de-DE" sz="1400" kern="100" dirty="0" err="1">
                <a:effectLst/>
                <a:ea typeface="Calibri" panose="020F0502020204030204" pitchFamily="34" charset="0"/>
              </a:rPr>
              <a:t>Ladel</a:t>
            </a:r>
            <a:r>
              <a:rPr lang="de-DE" sz="1400" kern="100" dirty="0">
                <a:effectLst/>
                <a:ea typeface="Calibri" panose="020F0502020204030204" pitchFamily="34" charset="0"/>
              </a:rPr>
              <a:t>, S. (2017). Ein </a:t>
            </a:r>
            <a:r>
              <a:rPr lang="de-DE" sz="1400" kern="100" dirty="0" err="1">
                <a:effectLst/>
                <a:ea typeface="Calibri" panose="020F0502020204030204" pitchFamily="34" charset="0"/>
              </a:rPr>
              <a:t>TApplet</a:t>
            </a:r>
            <a:r>
              <a:rPr lang="de-DE" sz="1400" kern="100" dirty="0">
                <a:effectLst/>
                <a:ea typeface="Calibri" panose="020F0502020204030204" pitchFamily="34" charset="0"/>
              </a:rPr>
              <a:t> für die Mathematik. In J. Bastian &amp; S. Aufenanger (Hrsg.), Tablets in Schule und Unterricht - Forschungsmethoden und -perspektiven zum Einsatz digitaler Medien. Wiesbaden: Springer.</a:t>
            </a:r>
          </a:p>
          <a:p>
            <a:pPr marL="171450" indent="-171450">
              <a:lnSpc>
                <a:spcPct val="100000"/>
              </a:lnSpc>
              <a:spcBef>
                <a:spcPts val="0"/>
              </a:spcBef>
              <a:buFont typeface="Arial" panose="020B0604020202020204" pitchFamily="34" charset="0"/>
              <a:buChar char="•"/>
            </a:pPr>
            <a:r>
              <a:rPr lang="de-DE" sz="1400" kern="100" dirty="0">
                <a:effectLst/>
                <a:ea typeface="Calibri" panose="020F0502020204030204" pitchFamily="34" charset="0"/>
              </a:rPr>
              <a:t>Medienberatung NRW (2018). Medienkompetenzrahmen NRW. Verfügbar unter https://</a:t>
            </a:r>
            <a:r>
              <a:rPr lang="de-DE" sz="1400" kern="100" dirty="0" err="1">
                <a:effectLst/>
                <a:ea typeface="Calibri" panose="020F0502020204030204" pitchFamily="34" charset="0"/>
              </a:rPr>
              <a:t>www.medienberatung.schulministerium.nrw.de</a:t>
            </a:r>
            <a:r>
              <a:rPr lang="de-DE" sz="1400" kern="100" dirty="0">
                <a:effectLst/>
                <a:ea typeface="Calibri" panose="020F0502020204030204" pitchFamily="34" charset="0"/>
              </a:rPr>
              <a:t>/Medienberatung/</a:t>
            </a:r>
            <a:r>
              <a:rPr lang="de-DE" sz="1400" kern="100" dirty="0" err="1">
                <a:effectLst/>
                <a:ea typeface="Calibri" panose="020F0502020204030204" pitchFamily="34" charset="0"/>
              </a:rPr>
              <a:t>MKR.html</a:t>
            </a:r>
            <a:r>
              <a:rPr lang="de-DE" sz="1400" kern="100" dirty="0">
                <a:effectLst/>
                <a:ea typeface="Calibri" panose="020F0502020204030204" pitchFamily="34" charset="0"/>
              </a:rPr>
              <a:t>[04.06.2019].</a:t>
            </a:r>
          </a:p>
          <a:p>
            <a:pPr marL="171450" indent="-171450">
              <a:lnSpc>
                <a:spcPct val="100000"/>
              </a:lnSpc>
              <a:spcBef>
                <a:spcPts val="0"/>
              </a:spcBef>
              <a:buFont typeface="Arial" panose="020B0604020202020204" pitchFamily="34" charset="0"/>
              <a:buChar char="•"/>
            </a:pPr>
            <a:r>
              <a:rPr lang="de-DE" sz="1400" kern="100" dirty="0">
                <a:effectLst/>
                <a:ea typeface="Calibri" panose="020F0502020204030204" pitchFamily="34" charset="0"/>
              </a:rPr>
              <a:t>Ratz, D., Scheffler, J., </a:t>
            </a:r>
            <a:r>
              <a:rPr lang="de-DE" sz="1400" kern="100" dirty="0" err="1">
                <a:effectLst/>
                <a:ea typeface="Calibri" panose="020F0502020204030204" pitchFamily="34" charset="0"/>
              </a:rPr>
              <a:t>Seese</a:t>
            </a:r>
            <a:r>
              <a:rPr lang="de-DE" sz="1400" kern="100" dirty="0">
                <a:effectLst/>
                <a:ea typeface="Calibri" panose="020F0502020204030204" pitchFamily="34" charset="0"/>
              </a:rPr>
              <a:t>, D. &amp; Wiesenberger, J. (2014). Grundkurs Programmieren in Java. München: Hanser.</a:t>
            </a:r>
          </a:p>
          <a:p>
            <a:pPr marL="171450" indent="-171450">
              <a:lnSpc>
                <a:spcPct val="100000"/>
              </a:lnSpc>
              <a:spcBef>
                <a:spcPts val="0"/>
              </a:spcBef>
              <a:buFont typeface="Arial" panose="020B0604020202020204" pitchFamily="34" charset="0"/>
              <a:buChar char="•"/>
            </a:pPr>
            <a:r>
              <a:rPr lang="de-DE" sz="1400" kern="100" dirty="0" err="1">
                <a:effectLst/>
                <a:ea typeface="Calibri" panose="020F0502020204030204" pitchFamily="34" charset="0"/>
              </a:rPr>
              <a:t>Sarama</a:t>
            </a:r>
            <a:r>
              <a:rPr lang="de-DE" sz="1400" kern="100" dirty="0">
                <a:effectLst/>
                <a:ea typeface="Calibri" panose="020F0502020204030204" pitchFamily="34" charset="0"/>
              </a:rPr>
              <a:t>, J. &amp; Clements, D. H. (2009). „</a:t>
            </a:r>
            <a:r>
              <a:rPr lang="de-DE" sz="1400" kern="100" dirty="0" err="1">
                <a:effectLst/>
                <a:ea typeface="Calibri" panose="020F0502020204030204" pitchFamily="34" charset="0"/>
              </a:rPr>
              <a:t>Concrete</a:t>
            </a:r>
            <a:r>
              <a:rPr lang="de-DE" sz="1400" kern="100" dirty="0">
                <a:effectLst/>
                <a:ea typeface="Calibri" panose="020F0502020204030204" pitchFamily="34" charset="0"/>
              </a:rPr>
              <a:t>“ Computer Manipulatives in </a:t>
            </a:r>
            <a:r>
              <a:rPr lang="de-DE" sz="1400" kern="100" dirty="0" err="1">
                <a:effectLst/>
                <a:ea typeface="Calibri" panose="020F0502020204030204" pitchFamily="34" charset="0"/>
              </a:rPr>
              <a:t>Mathematics</a:t>
            </a:r>
            <a:r>
              <a:rPr lang="de-DE" sz="1400" kern="100" dirty="0">
                <a:effectLst/>
                <a:ea typeface="Calibri" panose="020F0502020204030204" pitchFamily="34" charset="0"/>
              </a:rPr>
              <a:t> Education. Child Development </a:t>
            </a:r>
            <a:r>
              <a:rPr lang="de-DE" sz="1400" kern="100" dirty="0" err="1">
                <a:effectLst/>
                <a:ea typeface="Calibri" panose="020F0502020204030204" pitchFamily="34" charset="0"/>
              </a:rPr>
              <a:t>Perspectives</a:t>
            </a:r>
            <a:r>
              <a:rPr lang="de-DE" sz="1400" kern="100" dirty="0">
                <a:effectLst/>
                <a:ea typeface="Calibri" panose="020F0502020204030204" pitchFamily="34" charset="0"/>
              </a:rPr>
              <a:t>, 3(3), S. 145-150.</a:t>
            </a:r>
          </a:p>
          <a:p>
            <a:pPr marL="171450" indent="-171450">
              <a:lnSpc>
                <a:spcPct val="100000"/>
              </a:lnSpc>
              <a:spcBef>
                <a:spcPts val="0"/>
              </a:spcBef>
              <a:buFont typeface="Arial" panose="020B0604020202020204" pitchFamily="34" charset="0"/>
              <a:buChar char="•"/>
            </a:pPr>
            <a:r>
              <a:rPr lang="de-DE" sz="1400" b="0" i="0" u="none" strike="noStrike" dirty="0">
                <a:solidFill>
                  <a:srgbClr val="222222"/>
                </a:solidFill>
                <a:effectLst/>
              </a:rPr>
              <a:t>Scherer, P. &amp; Moser Opitz, E. (2010). </a:t>
            </a:r>
            <a:r>
              <a:rPr lang="de-DE" sz="1400" b="0" i="1" u="none" strike="noStrike" dirty="0">
                <a:solidFill>
                  <a:srgbClr val="222222"/>
                </a:solidFill>
                <a:effectLst/>
              </a:rPr>
              <a:t>Fördern im Mathematikunterricht der Primarstufe</a:t>
            </a:r>
            <a:r>
              <a:rPr lang="de-DE" sz="1400" b="0" i="0" u="none" strike="noStrike" dirty="0">
                <a:solidFill>
                  <a:srgbClr val="222222"/>
                </a:solidFill>
                <a:effectLst/>
              </a:rPr>
              <a:t>. Heidelberg: Springer.</a:t>
            </a:r>
            <a:br>
              <a:rPr lang="de-DE" sz="1400" kern="100" dirty="0">
                <a:effectLst/>
                <a:ea typeface="Calibri" panose="020F0502020204030204" pitchFamily="34" charset="0"/>
              </a:rPr>
            </a:br>
            <a:endParaRPr lang="de-DE" sz="1400" kern="100" dirty="0">
              <a:effectLst/>
              <a:ea typeface="Calibri" panose="020F0502020204030204" pitchFamily="34" charset="0"/>
            </a:endParaRPr>
          </a:p>
          <a:p>
            <a:pPr marL="171450" indent="-171450">
              <a:lnSpc>
                <a:spcPct val="100000"/>
              </a:lnSpc>
              <a:spcBef>
                <a:spcPts val="300"/>
              </a:spcBef>
              <a:spcAft>
                <a:spcPts val="300"/>
              </a:spcAft>
              <a:buFont typeface="Arial" panose="020B0604020202020204" pitchFamily="34" charset="0"/>
              <a:buChar char="•"/>
            </a:pPr>
            <a:endParaRPr lang="de-DE" altLang="de-DE" sz="1400" dirty="0"/>
          </a:p>
          <a:p>
            <a:pPr marL="171450" indent="-171450">
              <a:lnSpc>
                <a:spcPct val="87000"/>
              </a:lnSpc>
              <a:spcBef>
                <a:spcPts val="300"/>
              </a:spcBef>
              <a:spcAft>
                <a:spcPts val="300"/>
              </a:spcAft>
              <a:buFont typeface="Arial" panose="020B0604020202020204" pitchFamily="34" charset="0"/>
              <a:buChar char="•"/>
            </a:pPr>
            <a:endParaRPr lang="de-DE" altLang="de-DE" sz="1400" dirty="0"/>
          </a:p>
          <a:p>
            <a:pPr marL="171450" indent="-171450">
              <a:buFont typeface="Arial" panose="020B0604020202020204" pitchFamily="34" charset="0"/>
              <a:buChar char="•"/>
            </a:pPr>
            <a:endParaRPr lang="de-DE" sz="1400" dirty="0"/>
          </a:p>
        </p:txBody>
      </p:sp>
      <p:sp>
        <p:nvSpPr>
          <p:cNvPr id="6" name="Foliennummernplatzhalter 5">
            <a:extLst>
              <a:ext uri="{FF2B5EF4-FFF2-40B4-BE49-F238E27FC236}">
                <a16:creationId xmlns:a16="http://schemas.microsoft.com/office/drawing/2014/main" id="{96381161-BC80-4A54-B1C8-8978F9ED4EC0}"/>
              </a:ext>
            </a:extLst>
          </p:cNvPr>
          <p:cNvSpPr>
            <a:spLocks noGrp="1"/>
          </p:cNvSpPr>
          <p:nvPr>
            <p:ph type="sldNum" sz="quarter" idx="12"/>
          </p:nvPr>
        </p:nvSpPr>
        <p:spPr/>
        <p:txBody>
          <a:bodyPr/>
          <a:lstStyle/>
          <a:p>
            <a:fld id="{C3752B7C-18A9-864D-BBCB-54A9F41B5594}" type="slidenum">
              <a:rPr lang="de-DE" smtClean="0"/>
              <a:pPr/>
              <a:t>48</a:t>
            </a:fld>
            <a:endParaRPr lang="de-DE" dirty="0"/>
          </a:p>
        </p:txBody>
      </p:sp>
    </p:spTree>
    <p:extLst>
      <p:ext uri="{BB962C8B-B14F-4D97-AF65-F5344CB8AC3E}">
        <p14:creationId xmlns:p14="http://schemas.microsoft.com/office/powerpoint/2010/main" val="1829668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859CE2-2F1C-44FA-9B37-49C22B4F8920}"/>
              </a:ext>
            </a:extLst>
          </p:cNvPr>
          <p:cNvSpPr>
            <a:spLocks noGrp="1"/>
          </p:cNvSpPr>
          <p:nvPr>
            <p:ph type="title"/>
          </p:nvPr>
        </p:nvSpPr>
        <p:spPr/>
        <p:txBody>
          <a:bodyPr/>
          <a:lstStyle/>
          <a:p>
            <a:r>
              <a:rPr lang="de-DE" dirty="0"/>
              <a:t>Literaturverzeichnis</a:t>
            </a:r>
          </a:p>
        </p:txBody>
      </p:sp>
      <p:sp>
        <p:nvSpPr>
          <p:cNvPr id="4" name="Inhaltsplatzhalter 3">
            <a:extLst>
              <a:ext uri="{FF2B5EF4-FFF2-40B4-BE49-F238E27FC236}">
                <a16:creationId xmlns:a16="http://schemas.microsoft.com/office/drawing/2014/main" id="{CC706F9E-1D43-48AB-B627-FD2FDF93E3E8}"/>
              </a:ext>
            </a:extLst>
          </p:cNvPr>
          <p:cNvSpPr>
            <a:spLocks noGrp="1"/>
          </p:cNvSpPr>
          <p:nvPr>
            <p:ph idx="1"/>
          </p:nvPr>
        </p:nvSpPr>
        <p:spPr>
          <a:xfrm>
            <a:off x="357809" y="1219200"/>
            <a:ext cx="8666921" cy="4948277"/>
          </a:xfrm>
        </p:spPr>
        <p:txBody>
          <a:bodyPr/>
          <a:lstStyle/>
          <a:p>
            <a:pPr marL="171450" indent="-171450">
              <a:lnSpc>
                <a:spcPct val="100000"/>
              </a:lnSpc>
              <a:spcBef>
                <a:spcPts val="300"/>
              </a:spcBef>
              <a:spcAft>
                <a:spcPts val="300"/>
              </a:spcAft>
              <a:buFont typeface="Arial" panose="020B0604020202020204" pitchFamily="34" charset="0"/>
              <a:buChar char="•"/>
            </a:pPr>
            <a:endParaRPr lang="de-DE" sz="1400" b="0" i="0" u="none" strike="noStrike" dirty="0">
              <a:effectLst/>
            </a:endParaRPr>
          </a:p>
          <a:p>
            <a:pPr marL="171450" indent="-171450">
              <a:lnSpc>
                <a:spcPct val="100000"/>
              </a:lnSpc>
              <a:spcBef>
                <a:spcPts val="300"/>
              </a:spcBef>
              <a:spcAft>
                <a:spcPts val="300"/>
              </a:spcAft>
              <a:buFont typeface="Arial" panose="020B0604020202020204" pitchFamily="34" charset="0"/>
              <a:buChar char="•"/>
            </a:pPr>
            <a:r>
              <a:rPr lang="de-DE" sz="1400" b="0" i="0" u="none" strike="noStrike" dirty="0">
                <a:effectLst/>
              </a:rPr>
              <a:t>Schipper, W. (2005). Rechenstörungen als schulische Herausforderung. Beschreibung des Moduls 4 für das Projekt Sinus-Transfer Grundschule. Verfügbar unter http://</a:t>
            </a:r>
            <a:r>
              <a:rPr lang="de-DE" sz="1400" b="0" i="0" u="none" strike="noStrike" dirty="0" err="1">
                <a:effectLst/>
              </a:rPr>
              <a:t>www.uni-bielefeld.de</a:t>
            </a:r>
            <a:r>
              <a:rPr lang="de-DE" sz="1400" b="0" i="0" u="none" strike="noStrike" dirty="0">
                <a:effectLst/>
              </a:rPr>
              <a:t>/</a:t>
            </a:r>
            <a:r>
              <a:rPr lang="de-DE" sz="1400" b="0" i="0" u="none" strike="noStrike" dirty="0" err="1">
                <a:effectLst/>
              </a:rPr>
              <a:t>idm</a:t>
            </a:r>
            <a:r>
              <a:rPr lang="de-DE" sz="1400" b="0" i="0" u="none" strike="noStrike" dirty="0">
                <a:effectLst/>
              </a:rPr>
              <a:t>/</a:t>
            </a:r>
            <a:r>
              <a:rPr lang="de-DE" sz="1400" b="0" i="0" u="none" strike="noStrike" dirty="0" err="1">
                <a:effectLst/>
              </a:rPr>
              <a:t>serv</a:t>
            </a:r>
            <a:r>
              <a:rPr lang="de-DE" sz="1400" b="0" i="0" u="none" strike="noStrike" dirty="0">
                <a:effectLst/>
              </a:rPr>
              <a:t>/sinus-modul4.pdf [04.06.2019].</a:t>
            </a:r>
          </a:p>
          <a:p>
            <a:pPr marL="171450" indent="-171450">
              <a:lnSpc>
                <a:spcPct val="100000"/>
              </a:lnSpc>
              <a:spcBef>
                <a:spcPts val="300"/>
              </a:spcBef>
              <a:spcAft>
                <a:spcPts val="300"/>
              </a:spcAft>
              <a:buFont typeface="Arial" panose="020B0604020202020204" pitchFamily="34" charset="0"/>
              <a:buChar char="•"/>
            </a:pPr>
            <a:r>
              <a:rPr lang="de-DE" sz="1400" b="0" i="0" u="none" strike="noStrike" dirty="0" err="1">
                <a:effectLst/>
              </a:rPr>
              <a:t>Wartha</a:t>
            </a:r>
            <a:r>
              <a:rPr lang="de-DE" sz="1400" b="0" i="0" u="none" strike="noStrike" dirty="0">
                <a:effectLst/>
              </a:rPr>
              <a:t>, S. &amp; Schulz, A. (2018). Rechenproblemen vorbeugen. Berlin: Cornelsen.</a:t>
            </a:r>
          </a:p>
        </p:txBody>
      </p:sp>
      <p:sp>
        <p:nvSpPr>
          <p:cNvPr id="6" name="Foliennummernplatzhalter 5">
            <a:extLst>
              <a:ext uri="{FF2B5EF4-FFF2-40B4-BE49-F238E27FC236}">
                <a16:creationId xmlns:a16="http://schemas.microsoft.com/office/drawing/2014/main" id="{96381161-BC80-4A54-B1C8-8978F9ED4EC0}"/>
              </a:ext>
            </a:extLst>
          </p:cNvPr>
          <p:cNvSpPr>
            <a:spLocks noGrp="1"/>
          </p:cNvSpPr>
          <p:nvPr>
            <p:ph type="sldNum" sz="quarter" idx="12"/>
          </p:nvPr>
        </p:nvSpPr>
        <p:spPr/>
        <p:txBody>
          <a:bodyPr/>
          <a:lstStyle/>
          <a:p>
            <a:fld id="{C3752B7C-18A9-864D-BBCB-54A9F41B5594}" type="slidenum">
              <a:rPr lang="de-DE" smtClean="0"/>
              <a:pPr/>
              <a:t>49</a:t>
            </a:fld>
            <a:endParaRPr lang="de-DE" dirty="0"/>
          </a:p>
        </p:txBody>
      </p:sp>
    </p:spTree>
    <p:extLst>
      <p:ext uri="{BB962C8B-B14F-4D97-AF65-F5344CB8AC3E}">
        <p14:creationId xmlns:p14="http://schemas.microsoft.com/office/powerpoint/2010/main" val="87979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23605-162F-E647-A459-2D846B44DF4C}"/>
              </a:ext>
            </a:extLst>
          </p:cNvPr>
          <p:cNvSpPr>
            <a:spLocks noGrp="1"/>
          </p:cNvSpPr>
          <p:nvPr>
            <p:ph type="title"/>
          </p:nvPr>
        </p:nvSpPr>
        <p:spPr/>
        <p:txBody>
          <a:bodyPr/>
          <a:lstStyle/>
          <a:p>
            <a:r>
              <a:rPr lang="de-DE" dirty="0"/>
              <a:t>Hintergrundinfos</a:t>
            </a:r>
          </a:p>
        </p:txBody>
      </p:sp>
      <p:sp>
        <p:nvSpPr>
          <p:cNvPr id="4" name="Foliennummernplatzhalter 3">
            <a:extLst>
              <a:ext uri="{FF2B5EF4-FFF2-40B4-BE49-F238E27FC236}">
                <a16:creationId xmlns:a16="http://schemas.microsoft.com/office/drawing/2014/main" id="{CF7ADAFC-54A5-2D45-A8FA-A59DCD31E7A1}"/>
              </a:ext>
            </a:extLst>
          </p:cNvPr>
          <p:cNvSpPr>
            <a:spLocks noGrp="1"/>
          </p:cNvSpPr>
          <p:nvPr>
            <p:ph type="sldNum" sz="quarter" idx="12"/>
          </p:nvPr>
        </p:nvSpPr>
        <p:spPr/>
        <p:txBody>
          <a:bodyPr/>
          <a:lstStyle/>
          <a:p>
            <a:fld id="{C3752B7C-18A9-864D-BBCB-54A9F41B5594}" type="slidenum">
              <a:rPr lang="de-DE" smtClean="0"/>
              <a:pPr/>
              <a:t>5</a:t>
            </a:fld>
            <a:endParaRPr lang="de-DE" dirty="0"/>
          </a:p>
        </p:txBody>
      </p:sp>
      <p:sp>
        <p:nvSpPr>
          <p:cNvPr id="5" name="Textplatzhalter 4">
            <a:extLst>
              <a:ext uri="{FF2B5EF4-FFF2-40B4-BE49-F238E27FC236}">
                <a16:creationId xmlns:a16="http://schemas.microsoft.com/office/drawing/2014/main" id="{A1222F87-F12F-BB4E-92E6-55D67B8086A5}"/>
              </a:ext>
            </a:extLst>
          </p:cNvPr>
          <p:cNvSpPr>
            <a:spLocks noGrp="1"/>
          </p:cNvSpPr>
          <p:nvPr>
            <p:ph type="body" sz="quarter" idx="13"/>
          </p:nvPr>
        </p:nvSpPr>
        <p:spPr/>
        <p:txBody>
          <a:bodyPr/>
          <a:lstStyle/>
          <a:p>
            <a:r>
              <a:rPr lang="de-DE" dirty="0"/>
              <a:t>GRUNIDEE DES MODULS</a:t>
            </a:r>
          </a:p>
        </p:txBody>
      </p:sp>
      <p:sp>
        <p:nvSpPr>
          <p:cNvPr id="6" name="Inhaltsplatzhalter 5">
            <a:extLst>
              <a:ext uri="{FF2B5EF4-FFF2-40B4-BE49-F238E27FC236}">
                <a16:creationId xmlns:a16="http://schemas.microsoft.com/office/drawing/2014/main" id="{BC3AA218-1171-9D4B-89E7-27A121ABEE26}"/>
              </a:ext>
            </a:extLst>
          </p:cNvPr>
          <p:cNvSpPr>
            <a:spLocks noGrp="1"/>
          </p:cNvSpPr>
          <p:nvPr>
            <p:ph idx="1"/>
          </p:nvPr>
        </p:nvSpPr>
        <p:spPr>
          <a:xfrm>
            <a:off x="1096423" y="1639658"/>
            <a:ext cx="7569595" cy="4527819"/>
          </a:xfrm>
        </p:spPr>
        <p:txBody>
          <a:bodyPr/>
          <a:lstStyle/>
          <a:p>
            <a:pPr>
              <a:lnSpc>
                <a:spcPct val="114000"/>
              </a:lnSpc>
              <a:spcBef>
                <a:spcPts val="0"/>
              </a:spcBef>
            </a:pPr>
            <a:r>
              <a:rPr lang="de-DE" sz="1400" dirty="0">
                <a:latin typeface=""/>
              </a:rPr>
              <a:t>Dieses Modul soll Einblicke geben, nach welchen Kriterien eine Auswahl von geeigneten Apps bzw. wie der sinnvolle Einsatz des Tablets im Mathematikunterricht erfolgen kann. Dabei liegt der Fokus insbesondere auf arithmetischen Apps. Grundsätzlich lässt sich festhalten: Programme auf digitalen Endgeräte lassen sich als Lernmedien beschreiben. Ähnlich wie bei der Auswahl von Arbeitsmitteln für den Mathematikunterricht muss nach dem Sinn und Nutzen des ausgewählten Mediums gefragt werden. Dabei geht der Blick zum einen in Richtung der Ziele, die einen guten Mathematikunterricht ausmachen und zum anderen kann geprüft werden, welche Potenziale geeignete Materialien haben können, um den Lernprozess von </a:t>
            </a:r>
            <a:r>
              <a:rPr lang="de-DE" sz="1400" dirty="0" err="1">
                <a:latin typeface=""/>
              </a:rPr>
              <a:t>Schüler:innen</a:t>
            </a:r>
            <a:r>
              <a:rPr lang="de-DE" sz="1400" dirty="0">
                <a:latin typeface=""/>
              </a:rPr>
              <a:t> begleiten und unterstützen zu können. Dabei können Programme/Apps besondere Potenziale aufweisen, die haptische Materialien aufgrund ihrer Beschaffenheit nicht bieten können.  </a:t>
            </a:r>
            <a:endParaRPr lang="de-DE" sz="1400" dirty="0">
              <a:effectLst/>
              <a:latin typeface=""/>
            </a:endParaRPr>
          </a:p>
          <a:p>
            <a:pPr>
              <a:lnSpc>
                <a:spcPct val="114000"/>
              </a:lnSpc>
              <a:spcBef>
                <a:spcPts val="0"/>
              </a:spcBef>
            </a:pPr>
            <a:r>
              <a:rPr lang="de-DE" sz="1400" dirty="0">
                <a:latin typeface=""/>
              </a:rPr>
              <a:t>Diese Möglichkeiten digitaler Medien sind appabhängig und ihre Potenziale entfalten sich erst, wenn eine geeignete unterrichtliche Rahmung dies zulässt. Eine App ist daher nicht per se geeignet, sondern es Bedarf eines wohl überlegten und sinnvollen Einsatzes. </a:t>
            </a:r>
          </a:p>
          <a:p>
            <a:pPr>
              <a:lnSpc>
                <a:spcPct val="114000"/>
              </a:lnSpc>
              <a:spcBef>
                <a:spcPts val="0"/>
              </a:spcBef>
            </a:pPr>
            <a:r>
              <a:rPr lang="de-DE" sz="1400" dirty="0">
                <a:latin typeface=""/>
              </a:rPr>
              <a:t>In diesem Modul werden vier Leitideen zum Einsatz digitaler Medien im Mathematikunterricht genauer thematisiert und anhand von Aktivitäten die Bedeutung jeder einzelnen Leitidee für den Einsatz des Tablets im Unterricht hervorgehoben. </a:t>
            </a:r>
            <a:endParaRPr lang="de-DE" sz="1050" dirty="0"/>
          </a:p>
          <a:p>
            <a:pPr marL="0" indent="0" algn="just">
              <a:lnSpc>
                <a:spcPct val="114000"/>
              </a:lnSpc>
              <a:buNone/>
            </a:pPr>
            <a:r>
              <a:rPr lang="de-DE" altLang="de-DE" sz="1400" dirty="0">
                <a:ea typeface="ＭＳ Ｐゴシック" panose="020B0600070205080204" pitchFamily="34" charset="-128"/>
              </a:rPr>
              <a:t> </a:t>
            </a:r>
          </a:p>
        </p:txBody>
      </p:sp>
    </p:spTree>
    <p:extLst>
      <p:ext uri="{BB962C8B-B14F-4D97-AF65-F5344CB8AC3E}">
        <p14:creationId xmlns:p14="http://schemas.microsoft.com/office/powerpoint/2010/main" val="27649090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F5D7A-4A34-4187-8E6B-2F385E931F49}"/>
              </a:ext>
            </a:extLst>
          </p:cNvPr>
          <p:cNvSpPr>
            <a:spLocks noGrp="1"/>
          </p:cNvSpPr>
          <p:nvPr>
            <p:ph type="title"/>
          </p:nvPr>
        </p:nvSpPr>
        <p:spPr/>
        <p:txBody>
          <a:bodyPr/>
          <a:lstStyle/>
          <a:p>
            <a:r>
              <a:rPr lang="de-DE" dirty="0"/>
              <a:t>Verwendetes Material</a:t>
            </a:r>
          </a:p>
        </p:txBody>
      </p:sp>
      <p:sp>
        <p:nvSpPr>
          <p:cNvPr id="4" name="Inhaltsplatzhalter 3">
            <a:extLst>
              <a:ext uri="{FF2B5EF4-FFF2-40B4-BE49-F238E27FC236}">
                <a16:creationId xmlns:a16="http://schemas.microsoft.com/office/drawing/2014/main" id="{B87C6A2E-9BEF-4271-9C38-DCFED90F3EA1}"/>
              </a:ext>
            </a:extLst>
          </p:cNvPr>
          <p:cNvSpPr>
            <a:spLocks noGrp="1"/>
          </p:cNvSpPr>
          <p:nvPr>
            <p:ph idx="1"/>
          </p:nvPr>
        </p:nvSpPr>
        <p:spPr>
          <a:xfrm>
            <a:off x="1208910" y="1688872"/>
            <a:ext cx="7935090" cy="4649857"/>
          </a:xfrm>
        </p:spPr>
        <p:txBody>
          <a:bodyPr/>
          <a:lstStyle/>
          <a:p>
            <a:pPr marL="0" indent="0">
              <a:lnSpc>
                <a:spcPct val="100000"/>
              </a:lnSpc>
              <a:buNone/>
            </a:pPr>
            <a:r>
              <a:rPr lang="de-DE" sz="1400" dirty="0"/>
              <a:t>Viele Aufgabenbeispiele entstammen dem Projekt PIKAS und seinen Partnerprojekten:</a:t>
            </a:r>
          </a:p>
          <a:p>
            <a:pPr>
              <a:lnSpc>
                <a:spcPct val="100000"/>
              </a:lnSpc>
            </a:pPr>
            <a:r>
              <a:rPr lang="de-DE" sz="1400" dirty="0"/>
              <a:t>PIKAS </a:t>
            </a:r>
            <a:r>
              <a:rPr lang="de-DE" sz="1400" dirty="0" err="1"/>
              <a:t>digi</a:t>
            </a:r>
            <a:r>
              <a:rPr lang="de-DE" sz="1400" dirty="0"/>
              <a:t> (2023a). </a:t>
            </a:r>
            <a:r>
              <a:rPr lang="de-DE" sz="1400" i="1" dirty="0"/>
              <a:t>Apps für den Mathematikunterricht.</a:t>
            </a:r>
            <a:r>
              <a:rPr lang="de-DE" sz="1400" b="0" i="0" u="none" strike="noStrike" dirty="0">
                <a:effectLst/>
                <a:hlinkClick r:id="rId3">
                  <a:extLst>
                    <a:ext uri="{A12FA001-AC4F-418D-AE19-62706E023703}">
                      <ahyp:hlinkClr xmlns:ahyp="http://schemas.microsoft.com/office/drawing/2018/hyperlinkcolor" val="tx"/>
                    </a:ext>
                  </a:extLst>
                </a:hlinkClick>
              </a:rPr>
              <a:t> </a:t>
            </a:r>
            <a:r>
              <a:rPr lang="de-DE" sz="1400" b="0" i="0" u="none" strike="noStrike" dirty="0">
                <a:effectLst/>
              </a:rPr>
              <a:t>https://pikas-digi.dzlm.de/node/33</a:t>
            </a:r>
            <a:endParaRPr lang="de-DE" sz="1400" i="1" dirty="0"/>
          </a:p>
          <a:p>
            <a:pPr>
              <a:lnSpc>
                <a:spcPct val="100000"/>
              </a:lnSpc>
            </a:pPr>
            <a:r>
              <a:rPr lang="de-DE" sz="1400" dirty="0"/>
              <a:t>PIKAS </a:t>
            </a:r>
            <a:r>
              <a:rPr lang="de-DE" sz="1400" dirty="0" err="1"/>
              <a:t>digi</a:t>
            </a:r>
            <a:r>
              <a:rPr lang="de-DE" sz="1400" dirty="0"/>
              <a:t> (2023b)</a:t>
            </a:r>
            <a:r>
              <a:rPr lang="de-DE" sz="1400" i="1" dirty="0"/>
              <a:t>. </a:t>
            </a:r>
            <a:r>
              <a:rPr lang="de-DE" sz="1400" i="1" dirty="0">
                <a:effectLst/>
              </a:rPr>
              <a:t>Leitideen. </a:t>
            </a:r>
            <a:r>
              <a:rPr lang="de-DE" sz="1400" b="0" i="0" u="none" strike="noStrike" dirty="0">
                <a:effectLst/>
              </a:rPr>
              <a:t>https://</a:t>
            </a:r>
            <a:r>
              <a:rPr lang="de-DE" sz="1400" b="0" i="0" u="none" strike="noStrike" dirty="0" err="1">
                <a:effectLst/>
              </a:rPr>
              <a:t>pikas-digi.dzlm.de</a:t>
            </a:r>
            <a:r>
              <a:rPr lang="de-DE" sz="1400" b="0" i="0" u="none" strike="noStrike" dirty="0">
                <a:effectLst/>
              </a:rPr>
              <a:t>/</a:t>
            </a:r>
            <a:r>
              <a:rPr lang="de-DE" sz="1400" b="0" i="0" u="none" strike="noStrike" dirty="0" err="1">
                <a:effectLst/>
              </a:rPr>
              <a:t>node</a:t>
            </a:r>
            <a:r>
              <a:rPr lang="de-DE" sz="1400" b="0" i="0" u="none" strike="noStrike" dirty="0">
                <a:effectLst/>
              </a:rPr>
              <a:t>/31</a:t>
            </a:r>
            <a:endParaRPr lang="de-DE" sz="1400" i="1" dirty="0"/>
          </a:p>
          <a:p>
            <a:pPr marL="0" indent="0">
              <a:lnSpc>
                <a:spcPct val="100000"/>
              </a:lnSpc>
              <a:buNone/>
            </a:pPr>
            <a:endParaRPr lang="de-DE" sz="1400" i="1" dirty="0">
              <a:solidFill>
                <a:srgbClr val="FF0000"/>
              </a:solidFill>
            </a:endParaRPr>
          </a:p>
        </p:txBody>
      </p:sp>
      <p:sp>
        <p:nvSpPr>
          <p:cNvPr id="6" name="Foliennummernplatzhalter 5">
            <a:extLst>
              <a:ext uri="{FF2B5EF4-FFF2-40B4-BE49-F238E27FC236}">
                <a16:creationId xmlns:a16="http://schemas.microsoft.com/office/drawing/2014/main" id="{62DB0033-F809-4869-AE2F-A16092D3B584}"/>
              </a:ext>
            </a:extLst>
          </p:cNvPr>
          <p:cNvSpPr>
            <a:spLocks noGrp="1"/>
          </p:cNvSpPr>
          <p:nvPr>
            <p:ph type="sldNum" sz="quarter" idx="12"/>
          </p:nvPr>
        </p:nvSpPr>
        <p:spPr/>
        <p:txBody>
          <a:bodyPr/>
          <a:lstStyle/>
          <a:p>
            <a:fld id="{C3752B7C-18A9-864D-BBCB-54A9F41B5594}" type="slidenum">
              <a:rPr lang="de-DE" smtClean="0"/>
              <a:pPr/>
              <a:t>50</a:t>
            </a:fld>
            <a:endParaRPr lang="de-DE" dirty="0"/>
          </a:p>
        </p:txBody>
      </p:sp>
      <p:sp>
        <p:nvSpPr>
          <p:cNvPr id="8" name="Textplatzhalter 7">
            <a:extLst>
              <a:ext uri="{FF2B5EF4-FFF2-40B4-BE49-F238E27FC236}">
                <a16:creationId xmlns:a16="http://schemas.microsoft.com/office/drawing/2014/main" id="{6A303FEB-A44C-6964-4937-4EA7FC253B88}"/>
              </a:ext>
            </a:extLst>
          </p:cNvPr>
          <p:cNvSpPr>
            <a:spLocks noGrp="1"/>
          </p:cNvSpPr>
          <p:nvPr>
            <p:ph type="body" sz="quarter" idx="13"/>
          </p:nvPr>
        </p:nvSpPr>
        <p:spPr/>
        <p:txBody>
          <a:bodyPr/>
          <a:lstStyle/>
          <a:p>
            <a:r>
              <a:rPr lang="de-DE" dirty="0"/>
              <a:t>PIKAS und Partnerprojekte</a:t>
            </a:r>
          </a:p>
        </p:txBody>
      </p:sp>
    </p:spTree>
    <p:extLst>
      <p:ext uri="{BB962C8B-B14F-4D97-AF65-F5344CB8AC3E}">
        <p14:creationId xmlns:p14="http://schemas.microsoft.com/office/powerpoint/2010/main" val="2491901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F5D7A-4A34-4187-8E6B-2F385E931F49}"/>
              </a:ext>
            </a:extLst>
          </p:cNvPr>
          <p:cNvSpPr>
            <a:spLocks noGrp="1"/>
          </p:cNvSpPr>
          <p:nvPr>
            <p:ph type="title"/>
          </p:nvPr>
        </p:nvSpPr>
        <p:spPr/>
        <p:txBody>
          <a:bodyPr/>
          <a:lstStyle/>
          <a:p>
            <a:r>
              <a:rPr lang="de-DE" dirty="0"/>
              <a:t>Verwendetes Material</a:t>
            </a:r>
          </a:p>
        </p:txBody>
      </p:sp>
      <p:sp>
        <p:nvSpPr>
          <p:cNvPr id="4" name="Inhaltsplatzhalter 3">
            <a:extLst>
              <a:ext uri="{FF2B5EF4-FFF2-40B4-BE49-F238E27FC236}">
                <a16:creationId xmlns:a16="http://schemas.microsoft.com/office/drawing/2014/main" id="{B87C6A2E-9BEF-4271-9C38-DCFED90F3EA1}"/>
              </a:ext>
            </a:extLst>
          </p:cNvPr>
          <p:cNvSpPr>
            <a:spLocks noGrp="1"/>
          </p:cNvSpPr>
          <p:nvPr>
            <p:ph idx="1"/>
          </p:nvPr>
        </p:nvSpPr>
        <p:spPr>
          <a:xfrm>
            <a:off x="1208910" y="1688872"/>
            <a:ext cx="7935090" cy="4649857"/>
          </a:xfrm>
        </p:spPr>
        <p:txBody>
          <a:bodyPr/>
          <a:lstStyle/>
          <a:p>
            <a:pPr>
              <a:lnSpc>
                <a:spcPct val="100000"/>
              </a:lnSpc>
            </a:pPr>
            <a:r>
              <a:rPr lang="de-DE" sz="1400" dirty="0" err="1"/>
              <a:t>Explain</a:t>
            </a:r>
            <a:r>
              <a:rPr lang="de-DE" sz="1400" dirty="0"/>
              <a:t> </a:t>
            </a:r>
            <a:r>
              <a:rPr lang="de-DE" sz="1400" dirty="0" err="1"/>
              <a:t>Everything</a:t>
            </a:r>
            <a:r>
              <a:rPr lang="de-DE" sz="1400" dirty="0"/>
              <a:t> (2022). Whiteboard </a:t>
            </a:r>
            <a:r>
              <a:rPr lang="de-DE" sz="1400" dirty="0" err="1"/>
              <a:t>Explain</a:t>
            </a:r>
            <a:r>
              <a:rPr lang="de-DE" sz="1400" dirty="0"/>
              <a:t> </a:t>
            </a:r>
            <a:r>
              <a:rPr lang="de-DE" sz="1400" dirty="0" err="1"/>
              <a:t>Everything</a:t>
            </a:r>
            <a:r>
              <a:rPr lang="de-DE" sz="1400" dirty="0"/>
              <a:t> [Mobile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/de/</a:t>
            </a:r>
            <a:r>
              <a:rPr lang="de-DE" sz="1400" dirty="0" err="1"/>
              <a:t>app</a:t>
            </a:r>
            <a:r>
              <a:rPr lang="de-DE" sz="1400" dirty="0"/>
              <a:t>/</a:t>
            </a:r>
            <a:r>
              <a:rPr lang="de-DE" sz="1400" dirty="0" err="1"/>
              <a:t>whiteboard-explain-everything</a:t>
            </a:r>
            <a:r>
              <a:rPr lang="de-DE" sz="1400" dirty="0"/>
              <a:t>/id1020339980 </a:t>
            </a:r>
          </a:p>
          <a:p>
            <a:pPr>
              <a:lnSpc>
                <a:spcPct val="100000"/>
              </a:lnSpc>
            </a:pPr>
            <a:r>
              <a:rPr lang="de-DE" sz="1400" dirty="0"/>
              <a:t>Schulz, A. &amp; Walter, D. (2022). Stellenwerte üben [Mobile </a:t>
            </a:r>
            <a:r>
              <a:rPr lang="de-DE" sz="1400" dirty="0" err="1"/>
              <a:t>app</a:t>
            </a:r>
            <a:r>
              <a:rPr lang="de-DE" sz="1400" dirty="0"/>
              <a:t>]. </a:t>
            </a:r>
            <a:r>
              <a:rPr lang="de-DE" sz="1400" dirty="0" err="1"/>
              <a:t>AppStore</a:t>
            </a:r>
            <a:r>
              <a:rPr lang="de-DE" sz="1400" dirty="0"/>
              <a:t>. https://apps.apple.com/at/app/stellenwerte-üben/id1625837149</a:t>
            </a:r>
          </a:p>
          <a:p>
            <a:pPr>
              <a:lnSpc>
                <a:spcPct val="100000"/>
              </a:lnSpc>
            </a:pPr>
            <a:r>
              <a:rPr lang="de-DE" sz="1400" dirty="0" err="1"/>
              <a:t>Urff</a:t>
            </a:r>
            <a:r>
              <a:rPr lang="de-DE" sz="1400" dirty="0"/>
              <a:t>, C. (2023). Rechenfeld [Mobile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a:t>
            </a:r>
            <a:r>
              <a:rPr lang="de-DE" sz="1400" dirty="0" err="1"/>
              <a:t>uy</a:t>
            </a:r>
            <a:r>
              <a:rPr lang="de-DE" sz="1400" dirty="0"/>
              <a:t>/</a:t>
            </a:r>
            <a:r>
              <a:rPr lang="de-DE" sz="1400" dirty="0" err="1"/>
              <a:t>app</a:t>
            </a:r>
            <a:r>
              <a:rPr lang="de-DE" sz="1400" dirty="0"/>
              <a:t>/</a:t>
            </a:r>
            <a:r>
              <a:rPr lang="de-DE" sz="1400" dirty="0" err="1"/>
              <a:t>rechenfeld</a:t>
            </a:r>
            <a:r>
              <a:rPr lang="de-DE" sz="1400" dirty="0"/>
              <a:t>/id1558366734</a:t>
            </a:r>
          </a:p>
          <a:p>
            <a:pPr>
              <a:lnSpc>
                <a:spcPct val="100000"/>
              </a:lnSpc>
            </a:pPr>
            <a:r>
              <a:rPr lang="de-DE" sz="1400" dirty="0" err="1"/>
              <a:t>Urff</a:t>
            </a:r>
            <a:r>
              <a:rPr lang="de-DE" sz="1400" dirty="0"/>
              <a:t>, C. (2023). Fingerzahlen [Mobile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a:t>
            </a:r>
            <a:r>
              <a:rPr lang="de-DE" sz="1400" dirty="0" err="1"/>
              <a:t>us</a:t>
            </a:r>
            <a:r>
              <a:rPr lang="de-DE" sz="1400" dirty="0"/>
              <a:t>/</a:t>
            </a:r>
            <a:r>
              <a:rPr lang="de-DE" sz="1400" dirty="0" err="1"/>
              <a:t>app</a:t>
            </a:r>
            <a:r>
              <a:rPr lang="de-DE" sz="1400" dirty="0"/>
              <a:t>/finger-</a:t>
            </a:r>
            <a:r>
              <a:rPr lang="de-DE" sz="1400" dirty="0" err="1"/>
              <a:t>numbers</a:t>
            </a:r>
            <a:r>
              <a:rPr lang="de-DE" sz="1400" dirty="0"/>
              <a:t>-</a:t>
            </a:r>
            <a:r>
              <a:rPr lang="de-DE" sz="1400" dirty="0" err="1"/>
              <a:t>multitouch-math</a:t>
            </a:r>
            <a:r>
              <a:rPr lang="de-DE" sz="1400" dirty="0"/>
              <a:t>/id455497654?l=</a:t>
            </a:r>
            <a:r>
              <a:rPr lang="de-DE" sz="1400" dirty="0" err="1"/>
              <a:t>de&amp;ls</a:t>
            </a:r>
            <a:r>
              <a:rPr lang="de-DE" sz="1400" dirty="0"/>
              <a:t>=1</a:t>
            </a:r>
          </a:p>
          <a:p>
            <a:pPr>
              <a:lnSpc>
                <a:spcPct val="100000"/>
              </a:lnSpc>
            </a:pPr>
            <a:r>
              <a:rPr lang="de-DE" sz="1400" dirty="0"/>
              <a:t>http://</a:t>
            </a:r>
            <a:r>
              <a:rPr lang="de-DE" sz="1400" dirty="0" err="1"/>
              <a:t>www.lernsoftware-mathematik.de</a:t>
            </a:r>
            <a:r>
              <a:rPr lang="de-DE" sz="1400" dirty="0"/>
              <a:t>/?</a:t>
            </a:r>
            <a:r>
              <a:rPr lang="de-DE" sz="1400" dirty="0" err="1"/>
              <a:t>page_id</a:t>
            </a:r>
            <a:r>
              <a:rPr lang="de-DE" sz="1400" dirty="0"/>
              <a:t>=2026</a:t>
            </a:r>
          </a:p>
          <a:p>
            <a:pPr>
              <a:lnSpc>
                <a:spcPct val="100000"/>
              </a:lnSpc>
            </a:pPr>
            <a:endParaRPr lang="de-DE" sz="1400" dirty="0"/>
          </a:p>
        </p:txBody>
      </p:sp>
      <p:sp>
        <p:nvSpPr>
          <p:cNvPr id="6" name="Foliennummernplatzhalter 5">
            <a:extLst>
              <a:ext uri="{FF2B5EF4-FFF2-40B4-BE49-F238E27FC236}">
                <a16:creationId xmlns:a16="http://schemas.microsoft.com/office/drawing/2014/main" id="{62DB0033-F809-4869-AE2F-A16092D3B584}"/>
              </a:ext>
            </a:extLst>
          </p:cNvPr>
          <p:cNvSpPr>
            <a:spLocks noGrp="1"/>
          </p:cNvSpPr>
          <p:nvPr>
            <p:ph type="sldNum" sz="quarter" idx="12"/>
          </p:nvPr>
        </p:nvSpPr>
        <p:spPr/>
        <p:txBody>
          <a:bodyPr/>
          <a:lstStyle/>
          <a:p>
            <a:fld id="{C3752B7C-18A9-864D-BBCB-54A9F41B5594}" type="slidenum">
              <a:rPr lang="de-DE" smtClean="0"/>
              <a:pPr/>
              <a:t>51</a:t>
            </a:fld>
            <a:endParaRPr lang="de-DE" dirty="0"/>
          </a:p>
        </p:txBody>
      </p:sp>
      <p:sp>
        <p:nvSpPr>
          <p:cNvPr id="8" name="Textplatzhalter 7">
            <a:extLst>
              <a:ext uri="{FF2B5EF4-FFF2-40B4-BE49-F238E27FC236}">
                <a16:creationId xmlns:a16="http://schemas.microsoft.com/office/drawing/2014/main" id="{6A303FEB-A44C-6964-4937-4EA7FC253B88}"/>
              </a:ext>
            </a:extLst>
          </p:cNvPr>
          <p:cNvSpPr>
            <a:spLocks noGrp="1"/>
          </p:cNvSpPr>
          <p:nvPr>
            <p:ph type="body" sz="quarter" idx="13"/>
          </p:nvPr>
        </p:nvSpPr>
        <p:spPr/>
        <p:txBody>
          <a:bodyPr/>
          <a:lstStyle/>
          <a:p>
            <a:r>
              <a:rPr lang="de-DE" dirty="0"/>
              <a:t>Apps und Internetanwendungen</a:t>
            </a:r>
          </a:p>
        </p:txBody>
      </p:sp>
    </p:spTree>
    <p:extLst>
      <p:ext uri="{BB962C8B-B14F-4D97-AF65-F5344CB8AC3E}">
        <p14:creationId xmlns:p14="http://schemas.microsoft.com/office/powerpoint/2010/main" val="18090133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2F5D7A-4A34-4187-8E6B-2F385E931F49}"/>
              </a:ext>
            </a:extLst>
          </p:cNvPr>
          <p:cNvSpPr>
            <a:spLocks noGrp="1"/>
          </p:cNvSpPr>
          <p:nvPr>
            <p:ph type="title"/>
          </p:nvPr>
        </p:nvSpPr>
        <p:spPr/>
        <p:txBody>
          <a:bodyPr/>
          <a:lstStyle/>
          <a:p>
            <a:r>
              <a:rPr lang="de-DE" dirty="0"/>
              <a:t>Verwendetes Material</a:t>
            </a:r>
          </a:p>
        </p:txBody>
      </p:sp>
      <p:sp>
        <p:nvSpPr>
          <p:cNvPr id="4" name="Inhaltsplatzhalter 3">
            <a:extLst>
              <a:ext uri="{FF2B5EF4-FFF2-40B4-BE49-F238E27FC236}">
                <a16:creationId xmlns:a16="http://schemas.microsoft.com/office/drawing/2014/main" id="{B87C6A2E-9BEF-4271-9C38-DCFED90F3EA1}"/>
              </a:ext>
            </a:extLst>
          </p:cNvPr>
          <p:cNvSpPr>
            <a:spLocks noGrp="1"/>
          </p:cNvSpPr>
          <p:nvPr>
            <p:ph idx="1"/>
          </p:nvPr>
        </p:nvSpPr>
        <p:spPr>
          <a:xfrm>
            <a:off x="1208910" y="1688872"/>
            <a:ext cx="7935090" cy="4649857"/>
          </a:xfrm>
        </p:spPr>
        <p:txBody>
          <a:bodyPr/>
          <a:lstStyle/>
          <a:p>
            <a:pPr>
              <a:lnSpc>
                <a:spcPct val="100000"/>
              </a:lnSpc>
            </a:pPr>
            <a:r>
              <a:rPr lang="de-DE" sz="1400" dirty="0" err="1"/>
              <a:t>Urff</a:t>
            </a:r>
            <a:r>
              <a:rPr lang="de-DE" sz="1400" dirty="0"/>
              <a:t>, C. (2019a). </a:t>
            </a:r>
            <a:r>
              <a:rPr lang="de-DE" sz="1400" i="1" dirty="0"/>
              <a:t>Rechendreieck</a:t>
            </a:r>
            <a:r>
              <a:rPr lang="de-DE" sz="1400" dirty="0"/>
              <a:t> [Mobile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/de/</a:t>
            </a:r>
            <a:r>
              <a:rPr lang="de-DE" sz="1400" dirty="0" err="1"/>
              <a:t>app</a:t>
            </a:r>
            <a:r>
              <a:rPr lang="de-DE" sz="1400" dirty="0"/>
              <a:t>/rechendreieck/id575736731</a:t>
            </a:r>
          </a:p>
          <a:p>
            <a:pPr>
              <a:lnSpc>
                <a:spcPct val="100000"/>
              </a:lnSpc>
            </a:pPr>
            <a:r>
              <a:rPr lang="de-DE" sz="1400" dirty="0" err="1"/>
              <a:t>Urff</a:t>
            </a:r>
            <a:r>
              <a:rPr lang="de-DE" sz="1400" dirty="0"/>
              <a:t>, C. (2019b). </a:t>
            </a:r>
            <a:r>
              <a:rPr lang="de-DE" sz="1400" i="1" dirty="0"/>
              <a:t>Rechentablett</a:t>
            </a:r>
            <a:r>
              <a:rPr lang="de-DE" sz="1400" dirty="0"/>
              <a:t> [Mobile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/de/</a:t>
            </a:r>
            <a:r>
              <a:rPr lang="de-DE" sz="1400" dirty="0" err="1"/>
              <a:t>app</a:t>
            </a:r>
            <a:r>
              <a:rPr lang="de-DE" sz="1400" dirty="0"/>
              <a:t>/</a:t>
            </a:r>
            <a:r>
              <a:rPr lang="de-DE" sz="1400" dirty="0" err="1"/>
              <a:t>rechentablett</a:t>
            </a:r>
            <a:r>
              <a:rPr lang="de-DE" sz="1400" dirty="0"/>
              <a:t>/id574825573</a:t>
            </a:r>
          </a:p>
          <a:p>
            <a:pPr>
              <a:lnSpc>
                <a:spcPct val="100000"/>
              </a:lnSpc>
            </a:pPr>
            <a:r>
              <a:rPr lang="de-DE" sz="1400" dirty="0" err="1"/>
              <a:t>Urff</a:t>
            </a:r>
            <a:r>
              <a:rPr lang="de-DE" sz="1400" dirty="0"/>
              <a:t>, C. (2019c). </a:t>
            </a:r>
            <a:r>
              <a:rPr lang="de-DE" sz="1400" i="1" dirty="0"/>
              <a:t>Zwanzigerfeld für das iPad</a:t>
            </a:r>
            <a:r>
              <a:rPr lang="de-DE" sz="1400" dirty="0"/>
              <a:t> [Mobile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/de/</a:t>
            </a:r>
            <a:r>
              <a:rPr lang="de-DE" sz="1400" dirty="0" err="1"/>
              <a:t>app</a:t>
            </a:r>
            <a:r>
              <a:rPr lang="de-DE" sz="1400" dirty="0"/>
              <a:t>/zwanzigerfeld-für-</a:t>
            </a:r>
            <a:r>
              <a:rPr lang="de-DE" sz="1400" dirty="0" err="1"/>
              <a:t>ipad</a:t>
            </a:r>
            <a:r>
              <a:rPr lang="de-DE" sz="1400" dirty="0"/>
              <a:t>/id556083423</a:t>
            </a:r>
          </a:p>
          <a:p>
            <a:pPr>
              <a:lnSpc>
                <a:spcPct val="100000"/>
              </a:lnSpc>
            </a:pPr>
            <a:r>
              <a:rPr lang="de-DE" sz="1400" dirty="0" err="1"/>
              <a:t>Urff</a:t>
            </a:r>
            <a:r>
              <a:rPr lang="de-DE" sz="1400" dirty="0"/>
              <a:t>, C. (2019d). </a:t>
            </a:r>
            <a:r>
              <a:rPr lang="de-DE" sz="1400" i="1" dirty="0"/>
              <a:t>Zahlen bis 100 </a:t>
            </a:r>
            <a:r>
              <a:rPr lang="de-DE" sz="1400" dirty="0"/>
              <a:t>[Mobile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/de/</a:t>
            </a:r>
            <a:r>
              <a:rPr lang="de-DE" sz="1400" dirty="0" err="1"/>
              <a:t>app</a:t>
            </a:r>
            <a:r>
              <a:rPr lang="de-DE" sz="1400" dirty="0"/>
              <a:t>/zahlen-bis-100/id481817245</a:t>
            </a:r>
          </a:p>
          <a:p>
            <a:pPr>
              <a:lnSpc>
                <a:spcPct val="100000"/>
              </a:lnSpc>
            </a:pPr>
            <a:r>
              <a:rPr lang="de-DE" sz="1400" dirty="0" err="1"/>
              <a:t>Urff</a:t>
            </a:r>
            <a:r>
              <a:rPr lang="de-DE" sz="1400" dirty="0"/>
              <a:t>, C. (</a:t>
            </a:r>
            <a:r>
              <a:rPr lang="de-DE" sz="1400" dirty="0" err="1"/>
              <a:t>o.J.a</a:t>
            </a:r>
            <a:r>
              <a:rPr lang="de-DE" sz="1400" dirty="0"/>
              <a:t>) </a:t>
            </a:r>
            <a:r>
              <a:rPr lang="de-DE" sz="1400" i="1" dirty="0"/>
              <a:t>Die Zahlenjagd – Finde die Zahl! </a:t>
            </a:r>
            <a:r>
              <a:rPr lang="de-DE" sz="1400" dirty="0"/>
              <a:t>[Mobile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/de/</a:t>
            </a:r>
            <a:r>
              <a:rPr lang="de-DE" sz="1400" dirty="0" err="1"/>
              <a:t>app</a:t>
            </a:r>
            <a:r>
              <a:rPr lang="de-DE" sz="1400" dirty="0"/>
              <a:t>/die-zahlenjagd-finde-die-zahl/id590394554</a:t>
            </a:r>
          </a:p>
          <a:p>
            <a:pPr>
              <a:lnSpc>
                <a:spcPct val="100000"/>
              </a:lnSpc>
            </a:pPr>
            <a:r>
              <a:rPr lang="de-DE" sz="1400" dirty="0" err="1"/>
              <a:t>Urff</a:t>
            </a:r>
            <a:r>
              <a:rPr lang="de-DE" sz="1400" dirty="0"/>
              <a:t>, C. (</a:t>
            </a:r>
            <a:r>
              <a:rPr lang="de-DE" sz="1400" dirty="0" err="1"/>
              <a:t>o.J.b</a:t>
            </a:r>
            <a:r>
              <a:rPr lang="de-DE" sz="1400" dirty="0"/>
              <a:t>). </a:t>
            </a:r>
            <a:r>
              <a:rPr lang="de-DE" sz="1400" i="1" dirty="0"/>
              <a:t>Fingerzahlen</a:t>
            </a:r>
            <a:r>
              <a:rPr lang="de-DE" sz="1400" dirty="0"/>
              <a:t> [Mobile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/at/</a:t>
            </a:r>
            <a:r>
              <a:rPr lang="de-DE" sz="1400" dirty="0" err="1"/>
              <a:t>app</a:t>
            </a:r>
            <a:r>
              <a:rPr lang="de-DE" sz="1400" dirty="0"/>
              <a:t>/fingerzahlen-fingermengen/id455497654</a:t>
            </a:r>
          </a:p>
          <a:p>
            <a:pPr>
              <a:lnSpc>
                <a:spcPct val="100000"/>
              </a:lnSpc>
            </a:pPr>
            <a:r>
              <a:rPr lang="de-DE" sz="1400" dirty="0" err="1"/>
              <a:t>Urff</a:t>
            </a:r>
            <a:r>
              <a:rPr lang="de-DE" sz="1400" dirty="0"/>
              <a:t>, C. (</a:t>
            </a:r>
            <a:r>
              <a:rPr lang="de-DE" sz="1400" dirty="0" err="1"/>
              <a:t>o.J.c</a:t>
            </a:r>
            <a:r>
              <a:rPr lang="de-DE" sz="1400" dirty="0"/>
              <a:t>). </a:t>
            </a:r>
            <a:r>
              <a:rPr lang="de-DE" sz="1400" i="1" dirty="0"/>
              <a:t>Rechnen mit </a:t>
            </a:r>
            <a:r>
              <a:rPr lang="de-DE" sz="1400" i="1" dirty="0" err="1"/>
              <a:t>Wendi</a:t>
            </a:r>
            <a:r>
              <a:rPr lang="de-DE" sz="1400" i="1" dirty="0"/>
              <a:t> </a:t>
            </a:r>
            <a:r>
              <a:rPr lang="de-DE" sz="1400" dirty="0"/>
              <a:t>[Mobile </a:t>
            </a:r>
            <a:r>
              <a:rPr lang="de-DE" sz="1400" dirty="0" err="1"/>
              <a:t>app</a:t>
            </a:r>
            <a:r>
              <a:rPr lang="de-DE" sz="1400" dirty="0"/>
              <a:t>]. </a:t>
            </a:r>
            <a:r>
              <a:rPr lang="de-DE" sz="1400" dirty="0" err="1"/>
              <a:t>AppStore</a:t>
            </a:r>
            <a:r>
              <a:rPr lang="de-DE" sz="1400" dirty="0"/>
              <a:t>. https://</a:t>
            </a:r>
            <a:r>
              <a:rPr lang="de-DE" sz="1400" dirty="0" err="1"/>
              <a:t>apps.apple.com</a:t>
            </a:r>
            <a:r>
              <a:rPr lang="de-DE" sz="1400" dirty="0"/>
              <a:t>/de/</a:t>
            </a:r>
            <a:r>
              <a:rPr lang="de-DE" sz="1400" dirty="0" err="1"/>
              <a:t>app</a:t>
            </a:r>
            <a:r>
              <a:rPr lang="de-DE" sz="1400" dirty="0"/>
              <a:t>/rechnen-mit-</a:t>
            </a:r>
            <a:r>
              <a:rPr lang="de-DE" sz="1400" dirty="0" err="1"/>
              <a:t>wendi</a:t>
            </a:r>
            <a:r>
              <a:rPr lang="de-DE" sz="1400" dirty="0"/>
              <a:t>/id643015355</a:t>
            </a:r>
          </a:p>
        </p:txBody>
      </p:sp>
      <p:sp>
        <p:nvSpPr>
          <p:cNvPr id="6" name="Foliennummernplatzhalter 5">
            <a:extLst>
              <a:ext uri="{FF2B5EF4-FFF2-40B4-BE49-F238E27FC236}">
                <a16:creationId xmlns:a16="http://schemas.microsoft.com/office/drawing/2014/main" id="{62DB0033-F809-4869-AE2F-A16092D3B584}"/>
              </a:ext>
            </a:extLst>
          </p:cNvPr>
          <p:cNvSpPr>
            <a:spLocks noGrp="1"/>
          </p:cNvSpPr>
          <p:nvPr>
            <p:ph type="sldNum" sz="quarter" idx="12"/>
          </p:nvPr>
        </p:nvSpPr>
        <p:spPr/>
        <p:txBody>
          <a:bodyPr/>
          <a:lstStyle/>
          <a:p>
            <a:fld id="{C3752B7C-18A9-864D-BBCB-54A9F41B5594}" type="slidenum">
              <a:rPr lang="de-DE" smtClean="0"/>
              <a:pPr/>
              <a:t>52</a:t>
            </a:fld>
            <a:endParaRPr lang="de-DE" dirty="0"/>
          </a:p>
        </p:txBody>
      </p:sp>
      <p:sp>
        <p:nvSpPr>
          <p:cNvPr id="8" name="Textplatzhalter 7">
            <a:extLst>
              <a:ext uri="{FF2B5EF4-FFF2-40B4-BE49-F238E27FC236}">
                <a16:creationId xmlns:a16="http://schemas.microsoft.com/office/drawing/2014/main" id="{6A303FEB-A44C-6964-4937-4EA7FC253B88}"/>
              </a:ext>
            </a:extLst>
          </p:cNvPr>
          <p:cNvSpPr>
            <a:spLocks noGrp="1"/>
          </p:cNvSpPr>
          <p:nvPr>
            <p:ph type="body" sz="quarter" idx="13"/>
          </p:nvPr>
        </p:nvSpPr>
        <p:spPr/>
        <p:txBody>
          <a:bodyPr/>
          <a:lstStyle/>
          <a:p>
            <a:r>
              <a:rPr lang="de-DE" dirty="0"/>
              <a:t>Apps und Internetanwendungen</a:t>
            </a:r>
          </a:p>
        </p:txBody>
      </p:sp>
    </p:spTree>
    <p:extLst>
      <p:ext uri="{BB962C8B-B14F-4D97-AF65-F5344CB8AC3E}">
        <p14:creationId xmlns:p14="http://schemas.microsoft.com/office/powerpoint/2010/main" val="90895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23605-162F-E647-A459-2D846B44DF4C}"/>
              </a:ext>
            </a:extLst>
          </p:cNvPr>
          <p:cNvSpPr>
            <a:spLocks noGrp="1"/>
          </p:cNvSpPr>
          <p:nvPr>
            <p:ph type="title"/>
          </p:nvPr>
        </p:nvSpPr>
        <p:spPr/>
        <p:txBody>
          <a:bodyPr/>
          <a:lstStyle/>
          <a:p>
            <a:r>
              <a:rPr lang="de-DE" dirty="0"/>
              <a:t>Hintergrundinfos</a:t>
            </a:r>
          </a:p>
        </p:txBody>
      </p:sp>
      <p:sp>
        <p:nvSpPr>
          <p:cNvPr id="4" name="Foliennummernplatzhalter 3">
            <a:extLst>
              <a:ext uri="{FF2B5EF4-FFF2-40B4-BE49-F238E27FC236}">
                <a16:creationId xmlns:a16="http://schemas.microsoft.com/office/drawing/2014/main" id="{CF7ADAFC-54A5-2D45-A8FA-A59DCD31E7A1}"/>
              </a:ext>
            </a:extLst>
          </p:cNvPr>
          <p:cNvSpPr>
            <a:spLocks noGrp="1"/>
          </p:cNvSpPr>
          <p:nvPr>
            <p:ph type="sldNum" sz="quarter" idx="12"/>
          </p:nvPr>
        </p:nvSpPr>
        <p:spPr/>
        <p:txBody>
          <a:bodyPr/>
          <a:lstStyle/>
          <a:p>
            <a:fld id="{C3752B7C-18A9-864D-BBCB-54A9F41B5594}" type="slidenum">
              <a:rPr lang="de-DE" smtClean="0"/>
              <a:pPr/>
              <a:t>6</a:t>
            </a:fld>
            <a:endParaRPr lang="de-DE" dirty="0"/>
          </a:p>
        </p:txBody>
      </p:sp>
      <p:sp>
        <p:nvSpPr>
          <p:cNvPr id="8" name="Textplatzhalter 7">
            <a:extLst>
              <a:ext uri="{FF2B5EF4-FFF2-40B4-BE49-F238E27FC236}">
                <a16:creationId xmlns:a16="http://schemas.microsoft.com/office/drawing/2014/main" id="{4C4E3436-401F-DFA7-98A4-856921433A5F}"/>
              </a:ext>
            </a:extLst>
          </p:cNvPr>
          <p:cNvSpPr>
            <a:spLocks noGrp="1"/>
          </p:cNvSpPr>
          <p:nvPr>
            <p:ph type="body" sz="quarter" idx="13"/>
          </p:nvPr>
        </p:nvSpPr>
        <p:spPr/>
        <p:txBody>
          <a:bodyPr/>
          <a:lstStyle/>
          <a:p>
            <a:r>
              <a:rPr lang="de-DE" dirty="0"/>
              <a:t>AUFBAU DES MODULS</a:t>
            </a:r>
          </a:p>
        </p:txBody>
      </p:sp>
      <p:sp>
        <p:nvSpPr>
          <p:cNvPr id="6" name="Inhaltsplatzhalter 5">
            <a:extLst>
              <a:ext uri="{FF2B5EF4-FFF2-40B4-BE49-F238E27FC236}">
                <a16:creationId xmlns:a16="http://schemas.microsoft.com/office/drawing/2014/main" id="{BC3AA218-1171-9D4B-89E7-27A121ABEE26}"/>
              </a:ext>
            </a:extLst>
          </p:cNvPr>
          <p:cNvSpPr>
            <a:spLocks noGrp="1"/>
          </p:cNvSpPr>
          <p:nvPr>
            <p:ph idx="1"/>
          </p:nvPr>
        </p:nvSpPr>
        <p:spPr>
          <a:xfrm>
            <a:off x="1096423" y="1639658"/>
            <a:ext cx="7009509" cy="4713137"/>
          </a:xfrm>
        </p:spPr>
        <p:txBody>
          <a:bodyPr/>
          <a:lstStyle/>
          <a:p>
            <a:pPr>
              <a:lnSpc>
                <a:spcPct val="100000"/>
              </a:lnSpc>
              <a:spcBef>
                <a:spcPts val="600"/>
              </a:spcBef>
            </a:pPr>
            <a:r>
              <a:rPr lang="de-DE" sz="1400" dirty="0"/>
              <a:t>Die vier Leitideen strukturieren die vier Teile des Moduls, wobei im fünften Teil der Erprobungsauftrag thematisiert wird. Die Teilnehmenden werden vor Teil 1 mit einer kurzen Murmelphase abgeholt. </a:t>
            </a:r>
          </a:p>
          <a:p>
            <a:pPr>
              <a:lnSpc>
                <a:spcPct val="100000"/>
              </a:lnSpc>
              <a:spcBef>
                <a:spcPts val="600"/>
              </a:spcBef>
            </a:pPr>
            <a:r>
              <a:rPr lang="de-DE" sz="1400" dirty="0"/>
              <a:t>Teil 1 : Guter Mathematikunterricht mit digitalen Medien gestalten bedeutet, neben dem Ziel des Unterrichts auch vor Augen zu haben, dass das Medium neben der Lernhilfe auch neuer Lernstoff ist.</a:t>
            </a:r>
          </a:p>
          <a:p>
            <a:pPr>
              <a:lnSpc>
                <a:spcPct val="100000"/>
              </a:lnSpc>
              <a:spcBef>
                <a:spcPts val="600"/>
              </a:spcBef>
            </a:pPr>
            <a:r>
              <a:rPr lang="de-DE" sz="1400" dirty="0"/>
              <a:t>Teil 2: Das Beziehungsreiche Üben wird thematisiert, wobei besonders auf die Voraussetzung der Lernenden eingegangen wird, die diese mitbringen müssen, um sinnvoll mit ausgewählten Apps üben zu können.</a:t>
            </a:r>
          </a:p>
          <a:p>
            <a:pPr>
              <a:lnSpc>
                <a:spcPct val="100000"/>
              </a:lnSpc>
              <a:spcBef>
                <a:spcPts val="600"/>
              </a:spcBef>
            </a:pPr>
            <a:r>
              <a:rPr lang="de-DE" sz="1400" dirty="0"/>
              <a:t>Teil 3: Digitale Medien bieten Möglichkeiten der Veranschaulichung, wo physisches Material an seine Grenzen kommt. Hier soll dieses Potential noch einmal aufgegriffen werden und aufgeführt werden, wie die Bildung mentaler Vorstellungsbilder bei Kindern hierdurch unterstützt werden kann.</a:t>
            </a:r>
          </a:p>
          <a:p>
            <a:pPr>
              <a:lnSpc>
                <a:spcPct val="100000"/>
              </a:lnSpc>
              <a:spcBef>
                <a:spcPts val="600"/>
              </a:spcBef>
            </a:pPr>
            <a:r>
              <a:rPr lang="de-DE" sz="1400" dirty="0"/>
              <a:t>Teil 4: Neben den mathematikspezifischen Apps bietet das Tablet auch weitere Möglichkeiten Prozessbezogene Kompetenzen zu fördern. Hier sollen die Teilnehmenden Erfahrungen aus ihrem eigenen Unterricht einbringen und Chancen einfacher Anwendungen auf dem Tablet für den einfachen Einsatz im Unterricht erkennen. </a:t>
            </a:r>
          </a:p>
          <a:p>
            <a:pPr>
              <a:lnSpc>
                <a:spcPct val="100000"/>
              </a:lnSpc>
              <a:spcBef>
                <a:spcPts val="600"/>
              </a:spcBef>
            </a:pPr>
            <a:r>
              <a:rPr lang="de-DE" sz="1400" dirty="0"/>
              <a:t>Teil 5: Mit Hilfe eines Planungsrasters wird eine Unterrichtseinheit unter Berücksichtigung drei der vier Leitideen geplant.</a:t>
            </a:r>
          </a:p>
          <a:p>
            <a:pPr>
              <a:lnSpc>
                <a:spcPct val="100000"/>
              </a:lnSpc>
              <a:spcBef>
                <a:spcPts val="600"/>
              </a:spcBef>
            </a:pPr>
            <a:endParaRPr lang="de-DE" sz="1400" b="1" dirty="0">
              <a:solidFill>
                <a:srgbClr val="FF0000"/>
              </a:solidFill>
            </a:endParaRPr>
          </a:p>
          <a:p>
            <a:pPr>
              <a:lnSpc>
                <a:spcPct val="100000"/>
              </a:lnSpc>
              <a:spcBef>
                <a:spcPts val="600"/>
              </a:spcBef>
            </a:pPr>
            <a:endParaRPr lang="de-DE" sz="1400" b="1" dirty="0">
              <a:solidFill>
                <a:srgbClr val="FF0000"/>
              </a:solidFill>
            </a:endParaRPr>
          </a:p>
          <a:p>
            <a:pPr>
              <a:lnSpc>
                <a:spcPct val="100000"/>
              </a:lnSpc>
              <a:spcBef>
                <a:spcPts val="600"/>
              </a:spcBef>
            </a:pPr>
            <a:r>
              <a:rPr lang="de-DE" sz="1400" b="1" dirty="0"/>
              <a:t> </a:t>
            </a:r>
          </a:p>
          <a:p>
            <a:pPr>
              <a:lnSpc>
                <a:spcPct val="100000"/>
              </a:lnSpc>
              <a:spcBef>
                <a:spcPts val="600"/>
              </a:spcBef>
            </a:pPr>
            <a:endParaRPr lang="de-DE" sz="1400" b="1" dirty="0"/>
          </a:p>
        </p:txBody>
      </p:sp>
    </p:spTree>
    <p:extLst>
      <p:ext uri="{BB962C8B-B14F-4D97-AF65-F5344CB8AC3E}">
        <p14:creationId xmlns:p14="http://schemas.microsoft.com/office/powerpoint/2010/main" val="767844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D38674-3D6E-43E4-BD6D-3E4642E5879D}"/>
              </a:ext>
            </a:extLst>
          </p:cNvPr>
          <p:cNvSpPr>
            <a:spLocks noGrp="1"/>
          </p:cNvSpPr>
          <p:nvPr>
            <p:ph type="title"/>
          </p:nvPr>
        </p:nvSpPr>
        <p:spPr>
          <a:xfrm>
            <a:off x="1096423" y="382774"/>
            <a:ext cx="8047577" cy="603704"/>
          </a:xfrm>
        </p:spPr>
        <p:txBody>
          <a:bodyPr>
            <a:noAutofit/>
          </a:bodyPr>
          <a:lstStyle/>
          <a:p>
            <a:r>
              <a:rPr lang="de-DE" sz="2400" dirty="0"/>
              <a:t>Einstieg</a:t>
            </a:r>
          </a:p>
        </p:txBody>
      </p:sp>
      <p:sp>
        <p:nvSpPr>
          <p:cNvPr id="3" name="Textplatzhalter 2">
            <a:extLst>
              <a:ext uri="{FF2B5EF4-FFF2-40B4-BE49-F238E27FC236}">
                <a16:creationId xmlns:a16="http://schemas.microsoft.com/office/drawing/2014/main" id="{17BCFF01-F456-4596-8755-0088A9CC3E8A}"/>
              </a:ext>
            </a:extLst>
          </p:cNvPr>
          <p:cNvSpPr>
            <a:spLocks noGrp="1"/>
          </p:cNvSpPr>
          <p:nvPr>
            <p:ph type="body" sz="quarter" idx="13"/>
          </p:nvPr>
        </p:nvSpPr>
        <p:spPr>
          <a:xfrm>
            <a:off x="383914" y="1194030"/>
            <a:ext cx="8376171" cy="603704"/>
          </a:xfrm>
        </p:spPr>
        <p:txBody>
          <a:bodyPr/>
          <a:lstStyle/>
          <a:p>
            <a:r>
              <a:rPr lang="de-DE" dirty="0"/>
              <a:t>Was erwarten Sie von der Arbeit mit dem Tablet im Mathematikunterricht?</a:t>
            </a:r>
          </a:p>
        </p:txBody>
      </p:sp>
      <p:sp>
        <p:nvSpPr>
          <p:cNvPr id="6" name="Foliennummernplatzhalter 5">
            <a:extLst>
              <a:ext uri="{FF2B5EF4-FFF2-40B4-BE49-F238E27FC236}">
                <a16:creationId xmlns:a16="http://schemas.microsoft.com/office/drawing/2014/main" id="{1AD1E266-C085-48A0-89D1-36ED63A79D1B}"/>
              </a:ext>
            </a:extLst>
          </p:cNvPr>
          <p:cNvSpPr>
            <a:spLocks noGrp="1"/>
          </p:cNvSpPr>
          <p:nvPr>
            <p:ph type="sldNum" sz="quarter" idx="12"/>
          </p:nvPr>
        </p:nvSpPr>
        <p:spPr/>
        <p:txBody>
          <a:bodyPr/>
          <a:lstStyle/>
          <a:p>
            <a:fld id="{C3752B7C-18A9-864D-BBCB-54A9F41B5594}" type="slidenum">
              <a:rPr lang="de-DE" smtClean="0"/>
              <a:pPr/>
              <a:t>7</a:t>
            </a:fld>
            <a:endParaRPr lang="de-DE" dirty="0"/>
          </a:p>
        </p:txBody>
      </p:sp>
      <p:sp>
        <p:nvSpPr>
          <p:cNvPr id="9" name="Wolkenförmige Legende 18">
            <a:extLst>
              <a:ext uri="{FF2B5EF4-FFF2-40B4-BE49-F238E27FC236}">
                <a16:creationId xmlns:a16="http://schemas.microsoft.com/office/drawing/2014/main" id="{943672AB-B2E4-456F-A8C6-5B2F6827803D}"/>
              </a:ext>
            </a:extLst>
          </p:cNvPr>
          <p:cNvSpPr>
            <a:spLocks/>
          </p:cNvSpPr>
          <p:nvPr/>
        </p:nvSpPr>
        <p:spPr>
          <a:xfrm>
            <a:off x="771827" y="1953973"/>
            <a:ext cx="3251963" cy="1504581"/>
          </a:xfrm>
          <a:prstGeom prst="cloudCallout">
            <a:avLst>
              <a:gd name="adj1" fmla="val -49630"/>
              <a:gd name="adj2" fmla="val 68934"/>
            </a:avLst>
          </a:prstGeom>
          <a:noFill/>
          <a:ln w="28575">
            <a:solidFill>
              <a:srgbClr val="327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Die Kinder können sich alleine damit beschäftigen.</a:t>
            </a:r>
          </a:p>
        </p:txBody>
      </p:sp>
      <p:sp>
        <p:nvSpPr>
          <p:cNvPr id="10" name="Wolkenförmige Legende 20">
            <a:extLst>
              <a:ext uri="{FF2B5EF4-FFF2-40B4-BE49-F238E27FC236}">
                <a16:creationId xmlns:a16="http://schemas.microsoft.com/office/drawing/2014/main" id="{89E3F020-B30F-493F-A7DA-A1CBF45A25A0}"/>
              </a:ext>
            </a:extLst>
          </p:cNvPr>
          <p:cNvSpPr/>
          <p:nvPr/>
        </p:nvSpPr>
        <p:spPr>
          <a:xfrm>
            <a:off x="5120211" y="1841723"/>
            <a:ext cx="3035157" cy="1658571"/>
          </a:xfrm>
          <a:prstGeom prst="cloudCallout">
            <a:avLst>
              <a:gd name="adj1" fmla="val 46943"/>
              <a:gd name="adj2" fmla="val 61165"/>
            </a:avLst>
          </a:prstGeom>
          <a:noFill/>
          <a:ln w="28575">
            <a:solidFill>
              <a:srgbClr val="327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Ich brauche mir keine Gedanken, um Aufgabestellungen zu machen.</a:t>
            </a:r>
          </a:p>
        </p:txBody>
      </p:sp>
      <p:sp>
        <p:nvSpPr>
          <p:cNvPr id="11" name="Wolkenförmige Legende 14">
            <a:extLst>
              <a:ext uri="{FF2B5EF4-FFF2-40B4-BE49-F238E27FC236}">
                <a16:creationId xmlns:a16="http://schemas.microsoft.com/office/drawing/2014/main" id="{9882D490-8A8E-4F6C-9F5B-56F93706D8B3}"/>
              </a:ext>
            </a:extLst>
          </p:cNvPr>
          <p:cNvSpPr/>
          <p:nvPr/>
        </p:nvSpPr>
        <p:spPr>
          <a:xfrm>
            <a:off x="3602632" y="3699937"/>
            <a:ext cx="3035157" cy="1658571"/>
          </a:xfrm>
          <a:prstGeom prst="cloudCallout">
            <a:avLst>
              <a:gd name="adj1" fmla="val 58308"/>
              <a:gd name="adj2" fmla="val 48237"/>
            </a:avLst>
          </a:prstGeom>
          <a:noFill/>
          <a:ln w="28575">
            <a:solidFill>
              <a:srgbClr val="327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Ich erwarte, dass die Kinder motiviert sind, weil sie mit einem Tablet arbeiten dürfen.</a:t>
            </a:r>
          </a:p>
        </p:txBody>
      </p:sp>
      <p:sp>
        <p:nvSpPr>
          <p:cNvPr id="12" name="Wolkenförmige Legende 16">
            <a:extLst>
              <a:ext uri="{FF2B5EF4-FFF2-40B4-BE49-F238E27FC236}">
                <a16:creationId xmlns:a16="http://schemas.microsoft.com/office/drawing/2014/main" id="{D0AEF11E-E5BD-43E3-B9F0-995F24E62870}"/>
              </a:ext>
            </a:extLst>
          </p:cNvPr>
          <p:cNvSpPr/>
          <p:nvPr/>
        </p:nvSpPr>
        <p:spPr>
          <a:xfrm>
            <a:off x="1830070" y="4237420"/>
            <a:ext cx="1141730" cy="661151"/>
          </a:xfrm>
          <a:prstGeom prst="cloudCallout">
            <a:avLst>
              <a:gd name="adj1" fmla="val -73724"/>
              <a:gd name="adj2" fmla="val 55037"/>
            </a:avLst>
          </a:prstGeom>
          <a:noFill/>
          <a:ln w="28575">
            <a:solidFill>
              <a:srgbClr val="327C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a:t>
            </a:r>
          </a:p>
        </p:txBody>
      </p:sp>
      <p:sp>
        <p:nvSpPr>
          <p:cNvPr id="4" name="Textfeld 3">
            <a:extLst>
              <a:ext uri="{FF2B5EF4-FFF2-40B4-BE49-F238E27FC236}">
                <a16:creationId xmlns:a16="http://schemas.microsoft.com/office/drawing/2014/main" id="{B0A457CE-DF20-CC83-2066-3C9B62119F47}"/>
              </a:ext>
            </a:extLst>
          </p:cNvPr>
          <p:cNvSpPr txBox="1"/>
          <p:nvPr/>
        </p:nvSpPr>
        <p:spPr>
          <a:xfrm>
            <a:off x="196827" y="5541539"/>
            <a:ext cx="8947173" cy="707886"/>
          </a:xfrm>
          <a:prstGeom prst="rect">
            <a:avLst/>
          </a:prstGeom>
          <a:noFill/>
        </p:spPr>
        <p:txBody>
          <a:bodyPr wrap="square" rtlCol="0">
            <a:spAutoFit/>
          </a:bodyPr>
          <a:lstStyle/>
          <a:p>
            <a:pPr algn="ctr"/>
            <a:r>
              <a:rPr lang="de-DE" sz="2000" b="1" dirty="0">
                <a:solidFill>
                  <a:srgbClr val="000000"/>
                </a:solidFill>
                <a:latin typeface="Helvetica" pitchFamily="2" charset="0"/>
              </a:rPr>
              <a:t>Wie kann Mathematikunterricht mit dem Tablet sinnvoll gestaltet werden?</a:t>
            </a:r>
            <a:endParaRPr lang="de-DE" sz="2000" b="1" dirty="0">
              <a:solidFill>
                <a:srgbClr val="000000"/>
              </a:solidFill>
              <a:effectLst/>
              <a:latin typeface="Helvetica" pitchFamily="2" charset="0"/>
            </a:endParaRPr>
          </a:p>
        </p:txBody>
      </p:sp>
    </p:spTree>
    <p:extLst>
      <p:ext uri="{BB962C8B-B14F-4D97-AF65-F5344CB8AC3E}">
        <p14:creationId xmlns:p14="http://schemas.microsoft.com/office/powerpoint/2010/main" val="3173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3FC05-067C-4A5B-A881-F901C9EDBDCA}"/>
              </a:ext>
            </a:extLst>
          </p:cNvPr>
          <p:cNvSpPr>
            <a:spLocks noGrp="1"/>
          </p:cNvSpPr>
          <p:nvPr>
            <p:ph type="title"/>
          </p:nvPr>
        </p:nvSpPr>
        <p:spPr>
          <a:xfrm>
            <a:off x="1096422" y="382774"/>
            <a:ext cx="8250777" cy="603704"/>
          </a:xfrm>
        </p:spPr>
        <p:txBody>
          <a:bodyPr>
            <a:noAutofit/>
          </a:bodyPr>
          <a:lstStyle/>
          <a:p>
            <a:r>
              <a:rPr lang="de-DE" sz="2400" dirty="0"/>
              <a:t>Einstieg</a:t>
            </a:r>
          </a:p>
        </p:txBody>
      </p:sp>
      <p:sp>
        <p:nvSpPr>
          <p:cNvPr id="10" name="Textplatzhalter 9">
            <a:extLst>
              <a:ext uri="{FF2B5EF4-FFF2-40B4-BE49-F238E27FC236}">
                <a16:creationId xmlns:a16="http://schemas.microsoft.com/office/drawing/2014/main" id="{328A8BA1-4ED4-B03E-C6A7-D17DA7338FAA}"/>
              </a:ext>
            </a:extLst>
          </p:cNvPr>
          <p:cNvSpPr>
            <a:spLocks noGrp="1"/>
          </p:cNvSpPr>
          <p:nvPr>
            <p:ph type="body" sz="quarter" idx="13"/>
          </p:nvPr>
        </p:nvSpPr>
        <p:spPr/>
        <p:txBody>
          <a:bodyPr/>
          <a:lstStyle/>
          <a:p>
            <a:r>
              <a:rPr lang="de-DE" dirty="0"/>
              <a:t>WIE</a:t>
            </a:r>
            <a:r>
              <a:rPr lang="de-DE" sz="1800" dirty="0">
                <a:effectLst/>
                <a:ea typeface="Calibri" panose="020F0502020204030204" pitchFamily="34" charset="0"/>
              </a:rPr>
              <a:t> KANN MATHEMATIKUNTERRICHT MIT DEM TABLET SINNVOLL GESTALTET WERDEN? </a:t>
            </a:r>
            <a:endParaRPr lang="de-DE" dirty="0"/>
          </a:p>
          <a:p>
            <a:endParaRPr lang="de-DE" dirty="0"/>
          </a:p>
        </p:txBody>
      </p:sp>
      <p:sp>
        <p:nvSpPr>
          <p:cNvPr id="9" name="Inhaltsplatzhalter 8">
            <a:extLst>
              <a:ext uri="{FF2B5EF4-FFF2-40B4-BE49-F238E27FC236}">
                <a16:creationId xmlns:a16="http://schemas.microsoft.com/office/drawing/2014/main" id="{B2D5CDC5-3BFC-F138-B468-45D45056ADB6}"/>
              </a:ext>
            </a:extLst>
          </p:cNvPr>
          <p:cNvSpPr>
            <a:spLocks noGrp="1"/>
          </p:cNvSpPr>
          <p:nvPr>
            <p:ph idx="1"/>
          </p:nvPr>
        </p:nvSpPr>
        <p:spPr>
          <a:xfrm>
            <a:off x="1096266" y="5289879"/>
            <a:ext cx="7009509" cy="790089"/>
          </a:xfrm>
        </p:spPr>
        <p:txBody>
          <a:bodyPr/>
          <a:lstStyle/>
          <a:p>
            <a:pPr marL="0" indent="0">
              <a:lnSpc>
                <a:spcPct val="100000"/>
              </a:lnSpc>
              <a:buNone/>
            </a:pPr>
            <a:endParaRPr lang="de-DE" dirty="0">
              <a:solidFill>
                <a:srgbClr val="327D87"/>
              </a:solidFill>
              <a:effectLst/>
              <a:latin typeface="Arial" panose="020B0604020202020204" pitchFamily="34" charset="0"/>
              <a:cs typeface="Arial" panose="020B0604020202020204" pitchFamily="34" charset="0"/>
            </a:endParaRPr>
          </a:p>
          <a:p>
            <a:pPr>
              <a:lnSpc>
                <a:spcPct val="100000"/>
              </a:lnSpc>
              <a:buFont typeface="Systemschrift Normal"/>
              <a:buChar char="➔"/>
            </a:pPr>
            <a:r>
              <a:rPr lang="de-DE" dirty="0">
                <a:solidFill>
                  <a:srgbClr val="327D87"/>
                </a:solidFill>
                <a:latin typeface="Arial" panose="020B0604020202020204" pitchFamily="34" charset="0"/>
                <a:cs typeface="Arial" panose="020B0604020202020204" pitchFamily="34" charset="0"/>
              </a:rPr>
              <a:t>Die eierlegende Wollmilchsau gibt es als App nicht</a:t>
            </a:r>
            <a:endParaRPr lang="de-DE" dirty="0">
              <a:solidFill>
                <a:srgbClr val="327D87"/>
              </a:solidFill>
              <a:effectLst/>
              <a:latin typeface="Arial" panose="020B0604020202020204" pitchFamily="34" charset="0"/>
              <a:cs typeface="Arial" panose="020B0604020202020204" pitchFamily="34" charset="0"/>
            </a:endParaRPr>
          </a:p>
          <a:p>
            <a:pPr>
              <a:buFont typeface="Systemschrift Normal"/>
              <a:buChar char="➔"/>
            </a:pPr>
            <a:endParaRPr lang="de-DE" dirty="0">
              <a:solidFill>
                <a:srgbClr val="000000"/>
              </a:solidFill>
              <a:latin typeface="Arial" panose="020B0604020202020204" pitchFamily="34" charset="0"/>
              <a:cs typeface="Arial" panose="020B0604020202020204" pitchFamily="34" charset="0"/>
            </a:endParaRPr>
          </a:p>
          <a:p>
            <a:pPr>
              <a:buFont typeface="Systemschrift Normal"/>
              <a:buChar char="➔"/>
            </a:pPr>
            <a:endParaRPr lang="de-DE" dirty="0"/>
          </a:p>
        </p:txBody>
      </p:sp>
      <p:sp>
        <p:nvSpPr>
          <p:cNvPr id="3" name="Foliennummernplatzhalter 2">
            <a:extLst>
              <a:ext uri="{FF2B5EF4-FFF2-40B4-BE49-F238E27FC236}">
                <a16:creationId xmlns:a16="http://schemas.microsoft.com/office/drawing/2014/main" id="{DF68FB59-21DD-54BB-20DC-5999705C6EB2}"/>
              </a:ext>
            </a:extLst>
          </p:cNvPr>
          <p:cNvSpPr>
            <a:spLocks noGrp="1"/>
          </p:cNvSpPr>
          <p:nvPr>
            <p:ph type="sldNum" sz="quarter" idx="12"/>
          </p:nvPr>
        </p:nvSpPr>
        <p:spPr/>
        <p:txBody>
          <a:bodyPr/>
          <a:lstStyle/>
          <a:p>
            <a:fld id="{C3752B7C-18A9-864D-BBCB-54A9F41B5594}" type="slidenum">
              <a:rPr lang="de-DE" smtClean="0"/>
              <a:pPr/>
              <a:t>8</a:t>
            </a:fld>
            <a:endParaRPr lang="de-DE" dirty="0"/>
          </a:p>
        </p:txBody>
      </p:sp>
      <p:sp>
        <p:nvSpPr>
          <p:cNvPr id="4" name="Rechteck 3">
            <a:extLst>
              <a:ext uri="{FF2B5EF4-FFF2-40B4-BE49-F238E27FC236}">
                <a16:creationId xmlns:a16="http://schemas.microsoft.com/office/drawing/2014/main" id="{96652A89-DA0F-554E-C4CA-A0C6F0EA49B9}"/>
              </a:ext>
            </a:extLst>
          </p:cNvPr>
          <p:cNvSpPr/>
          <p:nvPr/>
        </p:nvSpPr>
        <p:spPr>
          <a:xfrm>
            <a:off x="1173500" y="2023435"/>
            <a:ext cx="6433681" cy="3595535"/>
          </a:xfrm>
          <a:prstGeom prst="rect">
            <a:avLst/>
          </a:prstGeom>
          <a:solidFill>
            <a:srgbClr val="4288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469A37B9-8B53-2C78-9102-A5EB776098DA}"/>
              </a:ext>
            </a:extLst>
          </p:cNvPr>
          <p:cNvPicPr>
            <a:picLocks noChangeAspect="1"/>
          </p:cNvPicPr>
          <p:nvPr/>
        </p:nvPicPr>
        <p:blipFill>
          <a:blip r:embed="rId3"/>
          <a:stretch>
            <a:fillRect/>
          </a:stretch>
        </p:blipFill>
        <p:spPr>
          <a:xfrm>
            <a:off x="1384178" y="2295893"/>
            <a:ext cx="6012323" cy="3159017"/>
          </a:xfrm>
          <a:prstGeom prst="rect">
            <a:avLst/>
          </a:prstGeom>
        </p:spPr>
      </p:pic>
    </p:spTree>
    <p:extLst>
      <p:ext uri="{BB962C8B-B14F-4D97-AF65-F5344CB8AC3E}">
        <p14:creationId xmlns:p14="http://schemas.microsoft.com/office/powerpoint/2010/main" val="139034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194D5D3-22C9-1545-8464-B65640C8EF15}"/>
              </a:ext>
            </a:extLst>
          </p:cNvPr>
          <p:cNvSpPr>
            <a:spLocks noGrp="1"/>
          </p:cNvSpPr>
          <p:nvPr>
            <p:ph type="title"/>
          </p:nvPr>
        </p:nvSpPr>
        <p:spPr/>
        <p:txBody>
          <a:bodyPr anchor="ctr"/>
          <a:lstStyle/>
          <a:p>
            <a:r>
              <a:rPr lang="de-DE" dirty="0"/>
              <a:t>Gliederung</a:t>
            </a:r>
          </a:p>
        </p:txBody>
      </p:sp>
      <p:sp>
        <p:nvSpPr>
          <p:cNvPr id="5" name="Foliennummernplatzhalter 4">
            <a:extLst>
              <a:ext uri="{FF2B5EF4-FFF2-40B4-BE49-F238E27FC236}">
                <a16:creationId xmlns:a16="http://schemas.microsoft.com/office/drawing/2014/main" id="{F4D56939-6917-854D-B993-7A02A06476B1}"/>
              </a:ext>
            </a:extLst>
          </p:cNvPr>
          <p:cNvSpPr>
            <a:spLocks noGrp="1"/>
          </p:cNvSpPr>
          <p:nvPr>
            <p:ph type="sldNum" sz="quarter" idx="12"/>
          </p:nvPr>
        </p:nvSpPr>
        <p:spPr/>
        <p:txBody>
          <a:bodyPr/>
          <a:lstStyle/>
          <a:p>
            <a:fld id="{C3752B7C-18A9-864D-BBCB-54A9F41B5594}" type="slidenum">
              <a:rPr lang="de-DE" smtClean="0"/>
              <a:pPr/>
              <a:t>9</a:t>
            </a:fld>
            <a:endParaRPr lang="de-DE" dirty="0"/>
          </a:p>
        </p:txBody>
      </p:sp>
      <p:sp>
        <p:nvSpPr>
          <p:cNvPr id="8" name="Inhaltsplatzhalter 1">
            <a:extLst>
              <a:ext uri="{FF2B5EF4-FFF2-40B4-BE49-F238E27FC236}">
                <a16:creationId xmlns:a16="http://schemas.microsoft.com/office/drawing/2014/main" id="{31CC66B7-F6BA-5729-8337-3E22A66A8B00}"/>
              </a:ext>
            </a:extLst>
          </p:cNvPr>
          <p:cNvSpPr txBox="1">
            <a:spLocks/>
          </p:cNvSpPr>
          <p:nvPr/>
        </p:nvSpPr>
        <p:spPr>
          <a:xfrm>
            <a:off x="1248823" y="1299055"/>
            <a:ext cx="7173960" cy="5031449"/>
          </a:xfrm>
          <a:prstGeom prst="rect">
            <a:avLst/>
          </a:prstGeom>
        </p:spPr>
        <p:txBody>
          <a:bodyPr anchor="t">
            <a:noAutofit/>
          </a:bodyPr>
          <a:lstStyle>
            <a:lvl1pPr marL="457200" indent="-457200" algn="l" defTabSz="914400" rtl="0" eaLnBrk="1" latinLnBrk="0" hangingPunct="1">
              <a:lnSpc>
                <a:spcPct val="150000"/>
              </a:lnSpc>
              <a:spcBef>
                <a:spcPts val="1000"/>
              </a:spcBef>
              <a:buFont typeface="+mj-lt"/>
              <a:buAutoNum type="arabicPeriod"/>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5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2000" dirty="0"/>
              <a:t>Guten Mathematikunterricht mit digitalen Medien gestalten</a:t>
            </a:r>
          </a:p>
          <a:p>
            <a:r>
              <a:rPr lang="de-DE" sz="2000" dirty="0"/>
              <a:t>Beziehungsreiches Üben durch digitale Medien stützen</a:t>
            </a:r>
          </a:p>
          <a:p>
            <a:r>
              <a:rPr lang="de-DE" sz="2000" dirty="0"/>
              <a:t>Verstehensprozesse durch die Potentiale digitaler Medien unterstützen</a:t>
            </a:r>
          </a:p>
          <a:p>
            <a:r>
              <a:rPr lang="de-DE" sz="2000" dirty="0"/>
              <a:t>Prozessbezogene Kompetenzen durch digitale Medien fördern</a:t>
            </a:r>
          </a:p>
          <a:p>
            <a:r>
              <a:rPr lang="de-DE" sz="2000" dirty="0"/>
              <a:t>Erprobungsauftrag</a:t>
            </a:r>
          </a:p>
        </p:txBody>
      </p:sp>
    </p:spTree>
    <p:extLst>
      <p:ext uri="{BB962C8B-B14F-4D97-AF65-F5344CB8AC3E}">
        <p14:creationId xmlns:p14="http://schemas.microsoft.com/office/powerpoint/2010/main" val="211558947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6088</Words>
  <Application>Microsoft Macintosh PowerPoint</Application>
  <PresentationFormat>Bildschirmpräsentation (4:3)</PresentationFormat>
  <Paragraphs>556</Paragraphs>
  <Slides>52</Slides>
  <Notes>44</Notes>
  <HiddenSlides>15</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52</vt:i4>
      </vt:variant>
    </vt:vector>
  </HeadingPairs>
  <TitlesOfParts>
    <vt:vector size="59" baseType="lpstr">
      <vt:lpstr>Arial</vt:lpstr>
      <vt:lpstr>Calibri</vt:lpstr>
      <vt:lpstr>Gill Sans</vt:lpstr>
      <vt:lpstr>Helvetica</vt:lpstr>
      <vt:lpstr>Open Sans</vt:lpstr>
      <vt:lpstr>Systemschrift Normal</vt:lpstr>
      <vt:lpstr>Office</vt:lpstr>
      <vt:lpstr>LERNEN MIT DIGITALEN MEDIEN</vt:lpstr>
      <vt:lpstr>PowerPoint-Präsentation</vt:lpstr>
      <vt:lpstr>PowerPoint-Präsentation</vt:lpstr>
      <vt:lpstr>Lernen mit digitalen Medien</vt:lpstr>
      <vt:lpstr>Hintergrundinfos</vt:lpstr>
      <vt:lpstr>Hintergrundinfos</vt:lpstr>
      <vt:lpstr>Einstieg</vt:lpstr>
      <vt:lpstr>Einstieg</vt:lpstr>
      <vt:lpstr>Gliederung</vt:lpstr>
      <vt:lpstr>Gliederung</vt:lpstr>
      <vt:lpstr>Hintergrundinfos</vt:lpstr>
      <vt:lpstr>Guten Mathematikunterricht mit digitalen Medien gestalten</vt:lpstr>
      <vt:lpstr>Guten Mathematikunterricht mit digitalen Medien gestalten</vt:lpstr>
      <vt:lpstr>Hintergrundinfos</vt:lpstr>
      <vt:lpstr>Hintergrundinfos</vt:lpstr>
      <vt:lpstr>Guten Mathematikunterricht mit digitalen Medien gestalten</vt:lpstr>
      <vt:lpstr>Guten Mathematikunterricht mit digitalen Medien gestalten</vt:lpstr>
      <vt:lpstr>Gliederung</vt:lpstr>
      <vt:lpstr>Hintergrundinfos</vt:lpstr>
      <vt:lpstr>Beziehungsreiches Üben durch digitale Medien stützen</vt:lpstr>
      <vt:lpstr>Beziehungsreiches Üben durch digitale Medien stützen</vt:lpstr>
      <vt:lpstr>Hintergrundinfos</vt:lpstr>
      <vt:lpstr>Guten Mathematikunterricht mit digitalen Medien gestalten</vt:lpstr>
      <vt:lpstr>Beziehungsreiches Üben durch digitale Medien stützen</vt:lpstr>
      <vt:lpstr>Gliederung</vt:lpstr>
      <vt:lpstr>Hintergrundinfos</vt:lpstr>
      <vt:lpstr>Verstehensprozesse durch die Potentiale digitaler Medien unterstützen</vt:lpstr>
      <vt:lpstr>Verstehensprozesse durch die Potentiale digitaler Medien unterstützen</vt:lpstr>
      <vt:lpstr>Verstehensprozesse durch die Potentiale digitaler Medien unterstützen</vt:lpstr>
      <vt:lpstr>Verstehensprozesse durch die Potentiale digitaler Medien unterstützen</vt:lpstr>
      <vt:lpstr>Verstehensprozesse durch die Potentiale digitaler Medien unterstützen</vt:lpstr>
      <vt:lpstr>Hintergrundinfos</vt:lpstr>
      <vt:lpstr>Guten Mathematikunterricht mit digitalen Medien gestalten</vt:lpstr>
      <vt:lpstr>Verstehensprozesse durch die Potentiale digitaler Medien unterstützen</vt:lpstr>
      <vt:lpstr>Gliederung</vt:lpstr>
      <vt:lpstr>Hintergrundinfos</vt:lpstr>
      <vt:lpstr>Prozessbezogene Kompetenzen durch digitale Medien fördern</vt:lpstr>
      <vt:lpstr>Hintergrundinfos</vt:lpstr>
      <vt:lpstr>Hintergrundinfos</vt:lpstr>
      <vt:lpstr>Guten Mathematikunterricht mit digitalen Medien gestalten</vt:lpstr>
      <vt:lpstr>Verstehensprozesse durch die Potentiale digitaler Medien unterstützen</vt:lpstr>
      <vt:lpstr>Gliederung</vt:lpstr>
      <vt:lpstr>Hintergrundinfos</vt:lpstr>
      <vt:lpstr>Erprobungsauftrag</vt:lpstr>
      <vt:lpstr>PowerPoint-Präsentation</vt:lpstr>
      <vt:lpstr>PowerPoint-Präsentation</vt:lpstr>
      <vt:lpstr>PowerPoint-Präsentation</vt:lpstr>
      <vt:lpstr>Literaturverzeichnis</vt:lpstr>
      <vt:lpstr>Literaturverzeichnis</vt:lpstr>
      <vt:lpstr>Verwendetes Material</vt:lpstr>
      <vt:lpstr>Verwendetes Material</vt:lpstr>
      <vt:lpstr>Verwendetes Material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Entdecken, Beschreiben, Begründen</dc:title>
  <dc:subject/>
  <dc:creator>Karoline Mosen</dc:creator>
  <cp:keywords/>
  <dc:description/>
  <cp:lastModifiedBy>Julia Westerhaus</cp:lastModifiedBy>
  <cp:revision>505</cp:revision>
  <dcterms:created xsi:type="dcterms:W3CDTF">2021-10-04T08:50:15Z</dcterms:created>
  <dcterms:modified xsi:type="dcterms:W3CDTF">2023-11-03T10:58:35Z</dcterms:modified>
  <cp:category/>
</cp:coreProperties>
</file>