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 id="2147484317" r:id="rId2"/>
  </p:sldMasterIdLst>
  <p:notesMasterIdLst>
    <p:notesMasterId r:id="rId53"/>
  </p:notesMasterIdLst>
  <p:handoutMasterIdLst>
    <p:handoutMasterId r:id="rId54"/>
  </p:handoutMasterIdLst>
  <p:sldIdLst>
    <p:sldId id="256" r:id="rId3"/>
    <p:sldId id="670" r:id="rId4"/>
    <p:sldId id="591" r:id="rId5"/>
    <p:sldId id="474" r:id="rId6"/>
    <p:sldId id="559" r:id="rId7"/>
    <p:sldId id="522" r:id="rId8"/>
    <p:sldId id="521" r:id="rId9"/>
    <p:sldId id="524" r:id="rId10"/>
    <p:sldId id="525" r:id="rId11"/>
    <p:sldId id="526" r:id="rId12"/>
    <p:sldId id="527" r:id="rId13"/>
    <p:sldId id="592" r:id="rId14"/>
    <p:sldId id="532" r:id="rId15"/>
    <p:sldId id="533" r:id="rId16"/>
    <p:sldId id="542" r:id="rId17"/>
    <p:sldId id="543" r:id="rId18"/>
    <p:sldId id="541" r:id="rId19"/>
    <p:sldId id="544" r:id="rId20"/>
    <p:sldId id="561" r:id="rId21"/>
    <p:sldId id="536" r:id="rId22"/>
    <p:sldId id="584" r:id="rId23"/>
    <p:sldId id="585" r:id="rId24"/>
    <p:sldId id="537" r:id="rId25"/>
    <p:sldId id="582" r:id="rId26"/>
    <p:sldId id="583" r:id="rId27"/>
    <p:sldId id="538" r:id="rId28"/>
    <p:sldId id="566" r:id="rId29"/>
    <p:sldId id="539" r:id="rId30"/>
    <p:sldId id="568" r:id="rId31"/>
    <p:sldId id="540" r:id="rId32"/>
    <p:sldId id="593" r:id="rId33"/>
    <p:sldId id="552" r:id="rId34"/>
    <p:sldId id="528" r:id="rId35"/>
    <p:sldId id="530" r:id="rId36"/>
    <p:sldId id="553" r:id="rId37"/>
    <p:sldId id="580" r:id="rId38"/>
    <p:sldId id="587" r:id="rId39"/>
    <p:sldId id="586" r:id="rId40"/>
    <p:sldId id="575" r:id="rId41"/>
    <p:sldId id="545" r:id="rId42"/>
    <p:sldId id="548" r:id="rId43"/>
    <p:sldId id="588" r:id="rId44"/>
    <p:sldId id="589" r:id="rId45"/>
    <p:sldId id="547" r:id="rId46"/>
    <p:sldId id="576" r:id="rId47"/>
    <p:sldId id="577" r:id="rId48"/>
    <p:sldId id="578" r:id="rId49"/>
    <p:sldId id="579" r:id="rId50"/>
    <p:sldId id="286" r:id="rId51"/>
    <p:sldId id="590" r:id="rId52"/>
  </p:sldIdLst>
  <p:sldSz cx="9144000" cy="6858000" type="screen4x3"/>
  <p:notesSz cx="6858000" cy="10013950"/>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leitung" id="{83B6F7F1-7E40-F846-8C2E-88D3327AC04F}">
          <p14:sldIdLst>
            <p14:sldId id="256"/>
            <p14:sldId id="670"/>
            <p14:sldId id="591"/>
            <p14:sldId id="474"/>
          </p14:sldIdLst>
        </p14:section>
        <p14:section name="Gründe für Geometrie in der Grundschule" id="{C811B519-17FE-084A-88AE-3ED96B44FB42}">
          <p14:sldIdLst>
            <p14:sldId id="559"/>
            <p14:sldId id="522"/>
            <p14:sldId id="521"/>
            <p14:sldId id="524"/>
            <p14:sldId id="525"/>
            <p14:sldId id="526"/>
            <p14:sldId id="527"/>
          </p14:sldIdLst>
        </p14:section>
        <p14:section name="Raum und Form im LP" id="{E1E18E94-5704-6C43-8512-0E8C8CAADFF4}">
          <p14:sldIdLst>
            <p14:sldId id="592"/>
            <p14:sldId id="532"/>
            <p14:sldId id="533"/>
            <p14:sldId id="542"/>
            <p14:sldId id="543"/>
            <p14:sldId id="541"/>
            <p14:sldId id="544"/>
            <p14:sldId id="561"/>
            <p14:sldId id="536"/>
            <p14:sldId id="584"/>
            <p14:sldId id="585"/>
            <p14:sldId id="537"/>
            <p14:sldId id="582"/>
            <p14:sldId id="583"/>
            <p14:sldId id="538"/>
            <p14:sldId id="566"/>
            <p14:sldId id="539"/>
            <p14:sldId id="568"/>
            <p14:sldId id="540"/>
          </p14:sldIdLst>
        </p14:section>
        <p14:section name="Guter Geometrieunterricht" id="{EFB945AE-4473-A043-A892-1A798B6E1DDF}">
          <p14:sldIdLst>
            <p14:sldId id="593"/>
            <p14:sldId id="552"/>
            <p14:sldId id="528"/>
            <p14:sldId id="530"/>
            <p14:sldId id="553"/>
            <p14:sldId id="580"/>
            <p14:sldId id="587"/>
            <p14:sldId id="586"/>
            <p14:sldId id="575"/>
            <p14:sldId id="545"/>
            <p14:sldId id="548"/>
            <p14:sldId id="588"/>
            <p14:sldId id="589"/>
            <p14:sldId id="547"/>
            <p14:sldId id="576"/>
            <p14:sldId id="577"/>
            <p14:sldId id="578"/>
            <p14:sldId id="579"/>
            <p14:sldId id="286"/>
            <p14:sldId id="5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47A86"/>
    <a:srgbClr val="34B409"/>
    <a:srgbClr val="B0F09E"/>
    <a:srgbClr val="94E55D"/>
    <a:srgbClr val="FFDF0F"/>
    <a:srgbClr val="7FBD23"/>
    <a:srgbClr val="FF0000"/>
    <a:srgbClr val="FFFF6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0" autoAdjust="0"/>
    <p:restoredTop sz="84793" autoAdjust="0"/>
  </p:normalViewPr>
  <p:slideViewPr>
    <p:cSldViewPr>
      <p:cViewPr varScale="1">
        <p:scale>
          <a:sx n="57" d="100"/>
          <a:sy n="57" d="100"/>
        </p:scale>
        <p:origin x="17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808" y="216"/>
      </p:cViewPr>
      <p:guideLst>
        <p:guide orient="horz" pos="315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500063"/>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84613" y="0"/>
            <a:ext cx="2971800" cy="5000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1B62ABDB-75EE-754E-B448-EC60FC13046B}" type="datetimeFigureOut">
              <a:rPr lang="de-DE"/>
              <a:pPr>
                <a:defRPr/>
              </a:pPr>
              <a:t>22.11.2021</a:t>
            </a:fld>
            <a:endParaRPr lang="de-DE"/>
          </a:p>
        </p:txBody>
      </p:sp>
      <p:sp>
        <p:nvSpPr>
          <p:cNvPr id="4" name="Fußzeilenplatzhalter 3"/>
          <p:cNvSpPr>
            <a:spLocks noGrp="1"/>
          </p:cNvSpPr>
          <p:nvPr>
            <p:ph type="ftr" sz="quarter" idx="2"/>
          </p:nvPr>
        </p:nvSpPr>
        <p:spPr>
          <a:xfrm>
            <a:off x="0" y="9512300"/>
            <a:ext cx="2971800" cy="50006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84613" y="9512300"/>
            <a:ext cx="29718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65B0DE-2962-FE4B-803B-15FDD22EA32F}" type="slidenum">
              <a:rPr lang="de-DE" altLang="x-none"/>
              <a:pPr>
                <a:defRPr/>
              </a:pPr>
              <a:t>‹Nr.›</a:t>
            </a:fld>
            <a:endParaRPr lang="de-DE"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9220" name="Rectangle 4"/>
          <p:cNvSpPr>
            <a:spLocks noGrp="1" noRot="1" noChangeAspect="1" noChangeArrowheads="1" noTextEdit="1"/>
          </p:cNvSpPr>
          <p:nvPr>
            <p:ph type="sldImg" idx="2"/>
          </p:nvPr>
        </p:nvSpPr>
        <p:spPr bwMode="auto">
          <a:xfrm>
            <a:off x="925513" y="750888"/>
            <a:ext cx="5008562" cy="375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756150"/>
            <a:ext cx="5486400" cy="4506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84613"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E4A060-83BC-FE41-8858-DD024E613A13}" type="slidenum">
              <a:rPr lang="de-DE" altLang="x-none"/>
              <a:pPr>
                <a:defRPr/>
              </a:pPr>
              <a:t>‹Nr.›</a:t>
            </a:fld>
            <a:endParaRPr lang="de-DE"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lienbildplatzhalter 1"/>
          <p:cNvSpPr>
            <a:spLocks noGrp="1" noRot="1" noChangeAspect="1" noTextEdit="1"/>
          </p:cNvSpPr>
          <p:nvPr>
            <p:ph type="sldImg"/>
          </p:nvPr>
        </p:nvSpPr>
        <p:spPr>
          <a:ln/>
        </p:spPr>
      </p:sp>
      <p:sp>
        <p:nvSpPr>
          <p:cNvPr id="122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122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EAACE2D-872E-204A-ADBA-F8B286E5EBD9}" type="slidenum">
              <a:rPr lang="de-DE" altLang="de-DE"/>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noTextEdit="1"/>
          </p:cNvSpPr>
          <p:nvPr>
            <p:ph type="sldImg"/>
          </p:nvPr>
        </p:nvSpPr>
        <p:spPr>
          <a:ln/>
        </p:spPr>
      </p:sp>
      <p:sp>
        <p:nvSpPr>
          <p:cNvPr id="3174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ea typeface="ＭＳ Ｐゴシック" charset="-128"/>
              </a:rPr>
              <a:t>Kommentar zu dieser</a:t>
            </a:r>
            <a:r>
              <a:rPr lang="de-DE" altLang="de-DE" baseline="0" dirty="0">
                <a:ea typeface="ＭＳ Ｐゴシック" charset="-128"/>
              </a:rPr>
              <a:t> Folie </a:t>
            </a:r>
            <a:r>
              <a:rPr lang="de-DE" altLang="de-DE" dirty="0">
                <a:ea typeface="ＭＳ Ｐゴシック" charset="-128"/>
              </a:rPr>
              <a:t>und Überleitung zur</a:t>
            </a:r>
            <a:r>
              <a:rPr lang="de-DE" altLang="de-DE" baseline="0" dirty="0">
                <a:ea typeface="ＭＳ Ｐゴシック" charset="-128"/>
              </a:rPr>
              <a:t> nächsten Folie</a:t>
            </a:r>
            <a:r>
              <a:rPr lang="de-DE" altLang="de-DE" b="1" dirty="0">
                <a:ea typeface="ＭＳ Ｐゴシック" charset="-128"/>
              </a:rPr>
              <a:t>: </a:t>
            </a:r>
            <a:r>
              <a:rPr lang="de-DE" altLang="de-DE" dirty="0">
                <a:ea typeface="ＭＳ Ｐゴシック" charset="-128"/>
              </a:rPr>
              <a:t>Charakterisiert man die einzelnen Aspekte Raumwahrnehmung, Raumvorstellung und Räumliches Denken näher, so ergibt sich:</a:t>
            </a:r>
          </a:p>
          <a:p>
            <a:pPr eaLnBrk="1" hangingPunct="1"/>
            <a:endParaRPr lang="de-DE" altLang="de-DE" dirty="0">
              <a:ea typeface="ＭＳ Ｐゴシック" charset="-128"/>
            </a:endParaRPr>
          </a:p>
          <a:p>
            <a:pPr eaLnBrk="1" hangingPunct="1"/>
            <a:endParaRPr lang="de-DE" altLang="de-DE" dirty="0">
              <a:ea typeface="ＭＳ Ｐゴシック" charset="-128"/>
            </a:endParaRPr>
          </a:p>
          <a:p>
            <a:endParaRPr lang="de-DE" altLang="de-DE" dirty="0">
              <a:ea typeface="ＭＳ Ｐゴシック" charset="-128"/>
            </a:endParaRPr>
          </a:p>
        </p:txBody>
      </p:sp>
      <p:sp>
        <p:nvSpPr>
          <p:cNvPr id="3174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02984823-B53F-B04F-B133-8B6F040455C6}" type="slidenum">
              <a:rPr lang="de-DE" altLang="de-DE"/>
              <a:pPr>
                <a:spcBef>
                  <a:spcPct val="0"/>
                </a:spcBef>
              </a:pPr>
              <a:t>15</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noTextEdit="1"/>
          </p:cNvSpPr>
          <p:nvPr>
            <p:ph type="sldImg"/>
          </p:nvPr>
        </p:nvSpPr>
        <p:spPr>
          <a:ln/>
        </p:spPr>
      </p:sp>
      <p:sp>
        <p:nvSpPr>
          <p:cNvPr id="3379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b="1" dirty="0">
                <a:ea typeface="ＭＳ Ｐゴシック" charset="-128"/>
              </a:rPr>
              <a:t>Raumwahrnehmung </a:t>
            </a:r>
            <a:r>
              <a:rPr lang="de-DE" altLang="de-DE" dirty="0">
                <a:ea typeface="ＭＳ Ｐゴシック" charset="-128"/>
              </a:rPr>
              <a:t>fokussiert die Wahrnehmung konkret vorhandener Objekte, Handlungen, Situationen, Merkmale, ...</a:t>
            </a:r>
          </a:p>
          <a:p>
            <a:pPr eaLnBrk="1" hangingPunct="1"/>
            <a:r>
              <a:rPr lang="de-DE" altLang="de-DE" dirty="0">
                <a:ea typeface="ＭＳ Ｐゴシック" charset="-128"/>
              </a:rPr>
              <a:t>Die mentale Anstrengung richtet sich hierbei auf die Wahrnehmung und auf die Analyse und Interpretation des Wahrgenommenen.</a:t>
            </a:r>
          </a:p>
          <a:p>
            <a:pPr eaLnBrk="1" hangingPunct="1"/>
            <a:r>
              <a:rPr lang="de-DE" altLang="de-DE" b="1" dirty="0">
                <a:ea typeface="ＭＳ Ｐゴシック" charset="-128"/>
              </a:rPr>
              <a:t>Raumvorstellung </a:t>
            </a:r>
            <a:r>
              <a:rPr lang="de-DE" altLang="de-DE" dirty="0">
                <a:ea typeface="ＭＳ Ｐゴシック" charset="-128"/>
              </a:rPr>
              <a:t>hingegen fokussiert das gedankliche Reproduzieren nicht mehr vorhandener Objekte, Handlungen, Situationen, Merkmale, ...</a:t>
            </a:r>
          </a:p>
          <a:p>
            <a:pPr eaLnBrk="1" hangingPunct="1"/>
            <a:r>
              <a:rPr lang="de-DE" altLang="de-DE" dirty="0">
                <a:ea typeface="ＭＳ Ｐゴシック" charset="-128"/>
              </a:rPr>
              <a:t>Die mentale Anstrengung richtet sich hierbei auf die gedankliche Reproduktion, auf die Analyse und die Interpretation des Reproduzierten</a:t>
            </a:r>
          </a:p>
          <a:p>
            <a:pPr eaLnBrk="1" hangingPunct="1"/>
            <a:r>
              <a:rPr lang="de-DE" altLang="de-DE" b="1" dirty="0">
                <a:ea typeface="ＭＳ Ｐゴシック" charset="-128"/>
              </a:rPr>
              <a:t>Räumliches Denken </a:t>
            </a:r>
            <a:r>
              <a:rPr lang="de-DE" altLang="de-DE" dirty="0">
                <a:ea typeface="ＭＳ Ｐゴシック" charset="-128"/>
              </a:rPr>
              <a:t>fokussiert auf das Operieren in der Vorstellung mit nicht mehr vorhandenen Objekten, Handlungen, Situationen, Merkmalen, ...</a:t>
            </a:r>
          </a:p>
          <a:p>
            <a:pPr eaLnBrk="1" hangingPunct="1"/>
            <a:r>
              <a:rPr lang="de-DE" altLang="de-DE" dirty="0">
                <a:ea typeface="ＭＳ Ｐゴシック" charset="-128"/>
              </a:rPr>
              <a:t>Die mentale Anstrengung richtet sich hierbei auf das mentale Handeln, auf die Analyse und die Interpretation der mentalen Handlung.</a:t>
            </a:r>
          </a:p>
          <a:p>
            <a:pPr eaLnBrk="1" hangingPunct="1"/>
            <a:r>
              <a:rPr lang="de-DE" altLang="de-DE" dirty="0">
                <a:ea typeface="ＭＳ Ｐゴシック" charset="-128"/>
              </a:rPr>
              <a:t>Zum letzten Punkt „Räumliches Denken“ merkt </a:t>
            </a:r>
            <a:r>
              <a:rPr lang="de-DE" altLang="de-DE" dirty="0" err="1">
                <a:ea typeface="ＭＳ Ｐゴシック" charset="-128"/>
              </a:rPr>
              <a:t>Besuden</a:t>
            </a:r>
            <a:r>
              <a:rPr lang="de-DE" altLang="de-DE" dirty="0">
                <a:ea typeface="ＭＳ Ｐゴシック" charset="-128"/>
              </a:rPr>
              <a:t> an: (Vorlesen) ... und stellt damit den operativen oder auch den sog. mental handelnden Charakter räumlichen Denkens heraus.</a:t>
            </a:r>
          </a:p>
          <a:p>
            <a:endParaRPr lang="de-DE" altLang="de-DE" dirty="0">
              <a:ea typeface="ＭＳ Ｐゴシック" charset="-128"/>
            </a:endParaRPr>
          </a:p>
        </p:txBody>
      </p:sp>
      <p:sp>
        <p:nvSpPr>
          <p:cNvPr id="3379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138228B7-7FF5-CA45-880A-DD594BCCC5F5}" type="slidenum">
              <a:rPr lang="de-DE" altLang="de-DE"/>
              <a:pPr>
                <a:spcBef>
                  <a:spcPct val="0"/>
                </a:spcBef>
              </a:pPr>
              <a:t>16</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noTextEdit="1"/>
          </p:cNvSpPr>
          <p:nvPr>
            <p:ph type="sldImg"/>
          </p:nvPr>
        </p:nvSpPr>
        <p:spPr>
          <a:ln/>
        </p:spPr>
      </p:sp>
      <p:sp>
        <p:nvSpPr>
          <p:cNvPr id="358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dirty="0">
                <a:ea typeface="ＭＳ Ｐゴシック" charset="-128"/>
              </a:rPr>
              <a:t>Peter Maier hat sich im Rahmen seiner Dissertation ausgiebig mit der ideengeschichtlichen Aufarbeitung des Raumvorstellungsbegriffs auseinandergesetzt. Auf Basis unterschiedlicher Strömungen in der allgemeinen Psychologie, in der Entwicklungspsychologie und in der Mathematikdidaktik schlägt er in sehr starker Anlehnung an </a:t>
            </a:r>
            <a:r>
              <a:rPr lang="de-DE" altLang="de-DE" dirty="0" err="1">
                <a:ea typeface="ＭＳ Ｐゴシック" charset="-128"/>
              </a:rPr>
              <a:t>Wölpert</a:t>
            </a:r>
            <a:r>
              <a:rPr lang="de-DE" altLang="de-DE" dirty="0">
                <a:ea typeface="ＭＳ Ｐゴシック" charset="-128"/>
              </a:rPr>
              <a:t> (1983, S. 9) folgende umgangssprachliche begriffliche Fassung vor.</a:t>
            </a:r>
          </a:p>
          <a:p>
            <a:endParaRPr lang="de-DE" altLang="de-DE" dirty="0">
              <a:ea typeface="ＭＳ Ｐゴシック" charset="-128"/>
            </a:endParaRPr>
          </a:p>
          <a:p>
            <a:r>
              <a:rPr lang="de-DE" altLang="de-DE" dirty="0">
                <a:ea typeface="ＭＳ Ｐゴシック" charset="-128"/>
              </a:rPr>
              <a:t>Das Zitat</a:t>
            </a:r>
            <a:r>
              <a:rPr lang="de-DE" altLang="de-DE" baseline="0" dirty="0">
                <a:ea typeface="ＭＳ Ｐゴシック" charset="-128"/>
              </a:rPr>
              <a:t> wird</a:t>
            </a:r>
            <a:r>
              <a:rPr lang="de-DE" altLang="de-DE" dirty="0">
                <a:ea typeface="ＭＳ Ｐゴシック" charset="-128"/>
              </a:rPr>
              <a:t> hier durch Färbungen zu den begrifflichen Unterscheidungen von </a:t>
            </a:r>
            <a:r>
              <a:rPr lang="de-DE" altLang="de-DE" dirty="0" err="1">
                <a:ea typeface="ＭＳ Ｐゴシック" charset="-128"/>
              </a:rPr>
              <a:t>Besuden</a:t>
            </a:r>
            <a:r>
              <a:rPr lang="de-DE" altLang="de-DE" dirty="0">
                <a:ea typeface="ＭＳ Ｐゴシック" charset="-128"/>
              </a:rPr>
              <a:t> in Beziehung gesetzt.</a:t>
            </a:r>
          </a:p>
          <a:p>
            <a:r>
              <a:rPr lang="de-DE" altLang="de-DE" dirty="0">
                <a:ea typeface="ＭＳ Ｐゴシック" charset="-128"/>
              </a:rPr>
              <a:t>Dabei wird durch den sukzessiven Aufbau das inkludierende, hierarchisch aufeinander aufbauende Verständnis deutlich. Demnach entwickelt sich Räumliches Denken basierend auf der Raumwahrnehmung und der Raumvorstellung.</a:t>
            </a:r>
          </a:p>
        </p:txBody>
      </p:sp>
      <p:sp>
        <p:nvSpPr>
          <p:cNvPr id="3584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ABAB812-4947-184E-8421-72A61B511E42}" type="slidenum">
              <a:rPr lang="de-DE" altLang="de-DE"/>
              <a:pPr/>
              <a:t>17</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a:ln/>
        </p:spPr>
      </p:sp>
      <p:sp>
        <p:nvSpPr>
          <p:cNvPr id="378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Hierzu gibt es ein AB!</a:t>
            </a:r>
          </a:p>
        </p:txBody>
      </p:sp>
      <p:sp>
        <p:nvSpPr>
          <p:cNvPr id="378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5EBC407-321B-174E-B250-D926756D13E5}" type="slidenum">
              <a:rPr lang="de-DE" altLang="de-DE"/>
              <a:pPr/>
              <a:t>18</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noTextEdit="1"/>
          </p:cNvSpPr>
          <p:nvPr>
            <p:ph type="sldImg"/>
          </p:nvPr>
        </p:nvSpPr>
        <p:spPr>
          <a:ln/>
        </p:spPr>
      </p:sp>
      <p:sp>
        <p:nvSpPr>
          <p:cNvPr id="3993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Hierzu gibt es ein AB!</a:t>
            </a:r>
          </a:p>
          <a:p>
            <a:endParaRPr lang="de-DE" altLang="de-DE">
              <a:ea typeface="ＭＳ Ｐゴシック" charset="-128"/>
            </a:endParaRPr>
          </a:p>
        </p:txBody>
      </p:sp>
      <p:sp>
        <p:nvSpPr>
          <p:cNvPr id="3993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87ADC20-B9BB-B142-9F7F-4797A6D8EAA8}" type="slidenum">
              <a:rPr lang="de-DE" altLang="de-DE"/>
              <a:pPr/>
              <a:t>19</a:t>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noTextEdit="1"/>
          </p:cNvSpPr>
          <p:nvPr>
            <p:ph type="sldImg"/>
          </p:nvPr>
        </p:nvSpPr>
        <p:spPr>
          <a:ln/>
        </p:spPr>
      </p:sp>
      <p:sp>
        <p:nvSpPr>
          <p:cNvPr id="4198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4198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ADDD460-300B-A041-8780-6F35B82F41C9}" type="slidenum">
              <a:rPr lang="de-DE" altLang="de-DE" sz="1300"/>
              <a:pPr/>
              <a:t>20</a:t>
            </a:fld>
            <a:endParaRPr lang="de-DE" altLang="de-DE"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a:ln/>
        </p:spPr>
      </p:sp>
      <p:sp>
        <p:nvSpPr>
          <p:cNvPr id="440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In Anlehnung an das PIKAS-Unterrichtsmaterial „</a:t>
            </a:r>
            <a:r>
              <a:rPr lang="de-DE" altLang="de-DE" dirty="0" err="1">
                <a:ea typeface="ＭＳ Ｐゴシック" charset="-128"/>
              </a:rPr>
              <a:t>Pentominos</a:t>
            </a:r>
            <a:r>
              <a:rPr lang="de-DE" altLang="de-DE" dirty="0">
                <a:ea typeface="ＭＳ Ｐゴシック" charset="-128"/>
              </a:rPr>
              <a:t>“ (http://</a:t>
            </a:r>
            <a:r>
              <a:rPr lang="de-DE" altLang="de-DE" dirty="0" err="1">
                <a:ea typeface="ＭＳ Ｐゴシック" charset="-128"/>
              </a:rPr>
              <a:t>pikas.dzlm.de</a:t>
            </a:r>
            <a:r>
              <a:rPr lang="de-DE" altLang="de-DE" dirty="0">
                <a:ea typeface="ＭＳ Ｐゴシック" charset="-128"/>
              </a:rPr>
              <a:t>/341).</a:t>
            </a:r>
          </a:p>
          <a:p>
            <a:endParaRPr lang="de-DE" altLang="de-DE" dirty="0">
              <a:ea typeface="ＭＳ Ｐゴシック" charset="-128"/>
            </a:endParaRPr>
          </a:p>
        </p:txBody>
      </p:sp>
      <p:sp>
        <p:nvSpPr>
          <p:cNvPr id="440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BCEAEDA-8389-6A45-A7F8-2088942A8166}" type="slidenum">
              <a:rPr lang="de-DE" altLang="de-DE"/>
              <a:pPr/>
              <a:t>21</a:t>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noTextEdit="1"/>
          </p:cNvSpPr>
          <p:nvPr>
            <p:ph type="sldImg"/>
          </p:nvPr>
        </p:nvSpPr>
        <p:spPr>
          <a:ln/>
        </p:spPr>
      </p:sp>
      <p:sp>
        <p:nvSpPr>
          <p:cNvPr id="4608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Entnommen aus dem PIKAS-Unterrichtsmaterial „Pentominos“ (http://pikas.dzlm.de/341).</a:t>
            </a:r>
          </a:p>
          <a:p>
            <a:endParaRPr lang="de-DE" altLang="de-DE">
              <a:ea typeface="ＭＳ Ｐゴシック" charset="-128"/>
            </a:endParaRPr>
          </a:p>
        </p:txBody>
      </p:sp>
      <p:sp>
        <p:nvSpPr>
          <p:cNvPr id="4608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78F3A66-92A6-354D-A0C6-A647B29CF2CA}" type="slidenum">
              <a:rPr lang="de-DE" altLang="de-DE"/>
              <a:pPr/>
              <a:t>22</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a:ln/>
        </p:spPr>
      </p:sp>
      <p:sp>
        <p:nvSpPr>
          <p:cNvPr id="4915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Entnommen aus dem PIKAS-Modul 7.5 „Inter-</a:t>
            </a:r>
            <a:r>
              <a:rPr lang="de-DE" altLang="de-DE" dirty="0" err="1">
                <a:ea typeface="ＭＳ Ｐゴシック" charset="-128"/>
              </a:rPr>
              <a:t>Netzzo</a:t>
            </a:r>
            <a:r>
              <a:rPr lang="de-DE" altLang="de-DE" dirty="0">
                <a:ea typeface="ＭＳ Ｐゴシック" charset="-128"/>
              </a:rPr>
              <a:t>“ (http://</a:t>
            </a:r>
            <a:r>
              <a:rPr lang="de-DE" altLang="de-DE" dirty="0" err="1">
                <a:ea typeface="ＭＳ Ｐゴシック" charset="-128"/>
              </a:rPr>
              <a:t>pikas.dzlm.de</a:t>
            </a:r>
            <a:r>
              <a:rPr lang="de-DE" altLang="de-DE" dirty="0">
                <a:ea typeface="ＭＳ Ｐゴシック" charset="-128"/>
              </a:rPr>
              <a:t>/210).</a:t>
            </a:r>
          </a:p>
          <a:p>
            <a:r>
              <a:rPr lang="de-DE" sz="1200" kern="1200" dirty="0">
                <a:solidFill>
                  <a:schemeClr val="tx1"/>
                </a:solidFill>
                <a:effectLst/>
                <a:latin typeface="Arial" charset="0"/>
                <a:ea typeface="ＭＳ Ｐゴシック" charset="0"/>
                <a:cs typeface="Arial" charset="0"/>
              </a:rPr>
              <a:t>Optional: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präsentiert zunächst die Aufgabenstellung (</a:t>
            </a:r>
            <a:r>
              <a:rPr lang="de-DE" sz="1200" u="sng" kern="1200" dirty="0">
                <a:solidFill>
                  <a:schemeClr val="tx1"/>
                </a:solidFill>
                <a:effectLst/>
                <a:latin typeface="Arial" charset="0"/>
                <a:ea typeface="ＭＳ Ｐゴシック" charset="0"/>
                <a:cs typeface="Arial" charset="0"/>
              </a:rPr>
              <a:t>Folie 23</a:t>
            </a:r>
            <a:r>
              <a:rPr lang="de-DE" sz="1200" kern="1200" dirty="0">
                <a:solidFill>
                  <a:schemeClr val="tx1"/>
                </a:solidFill>
                <a:effectLst/>
                <a:latin typeface="Arial" charset="0"/>
                <a:ea typeface="ＭＳ Ｐゴシック" charset="0"/>
                <a:cs typeface="Arial" charset="0"/>
              </a:rPr>
              <a:t>) und gibt dann den </a:t>
            </a:r>
            <a:r>
              <a:rPr lang="de-DE" sz="1200" b="1" kern="1200" dirty="0">
                <a:solidFill>
                  <a:schemeClr val="tx1"/>
                </a:solidFill>
                <a:effectLst/>
                <a:latin typeface="Arial" charset="0"/>
                <a:ea typeface="ＭＳ Ｐゴシック" charset="0"/>
                <a:cs typeface="Arial" charset="0"/>
              </a:rPr>
              <a:t>TN</a:t>
            </a:r>
            <a:r>
              <a:rPr lang="de-DE" sz="1200" kern="1200" dirty="0">
                <a:solidFill>
                  <a:schemeClr val="tx1"/>
                </a:solidFill>
                <a:effectLst/>
                <a:latin typeface="Arial" charset="0"/>
                <a:ea typeface="ＭＳ Ｐゴシック" charset="0"/>
                <a:cs typeface="Arial" charset="0"/>
              </a:rPr>
              <a:t> etwas Zeit zur Bearbeitung. Anschließend regt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zur Präsentation der Lösungen an, wobei über den Arbeitsauftrag hinaus auch besprochen wird, wie vorgegangen wurde. Ggf. kann anschließend oder während der Besprechungsphase die Lösung gezeigt werden.</a:t>
            </a:r>
          </a:p>
        </p:txBody>
      </p:sp>
      <p:sp>
        <p:nvSpPr>
          <p:cNvPr id="4915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6C992FF-9364-204D-AD8B-0E75E86E221E}" type="slidenum">
              <a:rPr lang="de-DE" altLang="de-DE"/>
              <a:pPr/>
              <a:t>24</a:t>
            </a:fld>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a:ln/>
        </p:spPr>
      </p:sp>
      <p:sp>
        <p:nvSpPr>
          <p:cNvPr id="512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Entnommen aus dem PIKAS-Modul 7.5 „Inter-</a:t>
            </a:r>
            <a:r>
              <a:rPr lang="de-DE" altLang="de-DE" dirty="0" err="1">
                <a:ea typeface="ＭＳ Ｐゴシック" charset="-128"/>
              </a:rPr>
              <a:t>Netzzo</a:t>
            </a:r>
            <a:r>
              <a:rPr lang="de-DE" altLang="de-DE" dirty="0">
                <a:ea typeface="ＭＳ Ｐゴシック" charset="-128"/>
              </a:rPr>
              <a:t>“ (http://</a:t>
            </a:r>
            <a:r>
              <a:rPr lang="de-DE" altLang="de-DE" dirty="0" err="1">
                <a:ea typeface="ＭＳ Ｐゴシック" charset="-128"/>
              </a:rPr>
              <a:t>pikas.dzlm.de</a:t>
            </a:r>
            <a:r>
              <a:rPr lang="de-DE" altLang="de-DE" dirty="0">
                <a:ea typeface="ＭＳ Ｐゴシック" charset="-128"/>
              </a:rPr>
              <a:t>/210).</a:t>
            </a:r>
          </a:p>
          <a:p>
            <a:r>
              <a:rPr lang="de-DE" sz="1200" kern="1200" dirty="0">
                <a:solidFill>
                  <a:schemeClr val="tx1"/>
                </a:solidFill>
                <a:effectLst/>
                <a:latin typeface="Arial" charset="0"/>
                <a:ea typeface="ＭＳ Ｐゴシック" charset="0"/>
                <a:cs typeface="Arial" charset="0"/>
              </a:rPr>
              <a:t>Optional: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präsentiert zunächst die Aufgabenstellung (</a:t>
            </a:r>
            <a:r>
              <a:rPr lang="de-DE" sz="1200" u="sng" kern="1200" dirty="0">
                <a:solidFill>
                  <a:schemeClr val="tx1"/>
                </a:solidFill>
                <a:effectLst/>
                <a:latin typeface="Arial" charset="0"/>
                <a:ea typeface="ＭＳ Ｐゴシック" charset="0"/>
                <a:cs typeface="Arial" charset="0"/>
              </a:rPr>
              <a:t>Folie 23</a:t>
            </a:r>
            <a:r>
              <a:rPr lang="de-DE" sz="1200" kern="1200" dirty="0">
                <a:solidFill>
                  <a:schemeClr val="tx1"/>
                </a:solidFill>
                <a:effectLst/>
                <a:latin typeface="Arial" charset="0"/>
                <a:ea typeface="ＭＳ Ｐゴシック" charset="0"/>
                <a:cs typeface="Arial" charset="0"/>
              </a:rPr>
              <a:t>) und gibt dann den </a:t>
            </a:r>
            <a:r>
              <a:rPr lang="de-DE" sz="1200" b="1" kern="1200" dirty="0">
                <a:solidFill>
                  <a:schemeClr val="tx1"/>
                </a:solidFill>
                <a:effectLst/>
                <a:latin typeface="Arial" charset="0"/>
                <a:ea typeface="ＭＳ Ｐゴシック" charset="0"/>
                <a:cs typeface="Arial" charset="0"/>
              </a:rPr>
              <a:t>TN</a:t>
            </a:r>
            <a:r>
              <a:rPr lang="de-DE" sz="1200" kern="1200" dirty="0">
                <a:solidFill>
                  <a:schemeClr val="tx1"/>
                </a:solidFill>
                <a:effectLst/>
                <a:latin typeface="Arial" charset="0"/>
                <a:ea typeface="ＭＳ Ｐゴシック" charset="0"/>
                <a:cs typeface="Arial" charset="0"/>
              </a:rPr>
              <a:t> etwas Zeit zur Bearbeitung. Anschließend regt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zur Präsentation der Lösungen an, wobei über den Arbeitsauftrag hinaus auch besprochen wird, wie vorgegangen wurde. Ggf. </a:t>
            </a:r>
            <a:r>
              <a:rPr lang="de-DE" sz="1200" kern="1200">
                <a:solidFill>
                  <a:schemeClr val="tx1"/>
                </a:solidFill>
                <a:effectLst/>
                <a:latin typeface="Arial" charset="0"/>
                <a:ea typeface="ＭＳ Ｐゴシック" charset="0"/>
                <a:cs typeface="Arial" charset="0"/>
              </a:rPr>
              <a:t>kann anschließend oder während der Besprechungsphase die Lösung gezeigt werden.</a:t>
            </a:r>
          </a:p>
        </p:txBody>
      </p:sp>
      <p:sp>
        <p:nvSpPr>
          <p:cNvPr id="512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838542A-38AA-3F4D-AFF1-96E910329E27}" type="slidenum">
              <a:rPr lang="de-DE" altLang="de-DE"/>
              <a:pPr/>
              <a:t>25</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E4A060-83BC-FE41-8858-DD024E613A13}" type="slidenum">
              <a:rPr kumimoji="0" lang="de-DE" altLang="x-non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x-none"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1432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noTextEdit="1"/>
          </p:cNvSpPr>
          <p:nvPr>
            <p:ph type="sldImg"/>
          </p:nvPr>
        </p:nvSpPr>
        <p:spPr>
          <a:ln/>
        </p:spPr>
      </p:sp>
      <p:sp>
        <p:nvSpPr>
          <p:cNvPr id="5427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Entnommen aus dem PIKAS-Modul 2.3 „Langfristiger Kompetenzaufbau an fundamentaler Idee Symmetrie“ (http://pikas.dzlm.de/243).</a:t>
            </a:r>
          </a:p>
          <a:p>
            <a:endParaRPr lang="de-DE" altLang="de-DE">
              <a:ea typeface="ＭＳ Ｐゴシック" charset="-128"/>
            </a:endParaRPr>
          </a:p>
        </p:txBody>
      </p:sp>
      <p:sp>
        <p:nvSpPr>
          <p:cNvPr id="5427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B8FCF70-67AC-0640-8BE3-8FDAE30A967A}" type="slidenum">
              <a:rPr lang="de-DE" altLang="de-DE"/>
              <a:pPr/>
              <a:t>27</a:t>
            </a:fld>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noTextEdit="1"/>
          </p:cNvSpPr>
          <p:nvPr>
            <p:ph type="sldImg"/>
          </p:nvPr>
        </p:nvSpPr>
        <p:spPr>
          <a:ln/>
        </p:spPr>
      </p:sp>
      <p:sp>
        <p:nvSpPr>
          <p:cNvPr id="5734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Die Aufgabe verlangt, dass auf Karopapier ein Muster fortgesetzt wird. Darüber hinaus zeigt sich hier deutlich, dass Geometrie auch mit dem Inhaltsbereich Zahlen und Operationen (hier: Zahlenfolgen) verbunden werden kann.</a:t>
            </a:r>
          </a:p>
        </p:txBody>
      </p:sp>
      <p:sp>
        <p:nvSpPr>
          <p:cNvPr id="5734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266B64-98DB-9846-B68F-9A6B018619E4}" type="slidenum">
              <a:rPr lang="de-DE" altLang="de-DE"/>
              <a:pPr/>
              <a:t>29</a:t>
            </a:fld>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a:ln/>
        </p:spPr>
      </p:sp>
      <p:sp>
        <p:nvSpPr>
          <p:cNvPr id="614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6144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3919BA4-343D-664F-8F4B-70F391FD152F}" type="slidenum">
              <a:rPr lang="de-DE" altLang="de-DE" sz="1300"/>
              <a:pPr/>
              <a:t>32</a:t>
            </a:fld>
            <a:endParaRPr lang="de-DE" altLang="de-DE"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a:ln/>
        </p:spPr>
      </p:sp>
      <p:sp>
        <p:nvSpPr>
          <p:cNvPr id="634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634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784569C-B77C-9E4C-862F-E917C13CF9CB}" type="slidenum">
              <a:rPr lang="de-DE" altLang="de-DE" sz="1300"/>
              <a:pPr/>
              <a:t>33</a:t>
            </a:fld>
            <a:endParaRPr lang="de-DE" altLang="de-DE"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a:ln/>
        </p:spPr>
      </p:sp>
      <p:sp>
        <p:nvSpPr>
          <p:cNvPr id="6553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6553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547D6CF-0474-BD48-A582-1E5D871745A8}" type="slidenum">
              <a:rPr lang="de-DE" altLang="de-DE" sz="1300"/>
              <a:pPr/>
              <a:t>34</a:t>
            </a:fld>
            <a:endParaRPr lang="de-DE" altLang="de-DE"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p:cNvSpPr>
            <a:spLocks noGrp="1" noRot="1" noChangeAspect="1" noTextEdit="1"/>
          </p:cNvSpPr>
          <p:nvPr>
            <p:ph type="sldImg"/>
          </p:nvPr>
        </p:nvSpPr>
        <p:spPr>
          <a:ln/>
        </p:spPr>
      </p:sp>
      <p:sp>
        <p:nvSpPr>
          <p:cNvPr id="6861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Zunächst von den Teilnehmenden selbst Möglichkeiten nennen lassen und auf Flipchart sammeln</a:t>
            </a:r>
          </a:p>
        </p:txBody>
      </p:sp>
      <p:sp>
        <p:nvSpPr>
          <p:cNvPr id="6861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04D7C0C-0048-F94D-9741-E58BE44BB06F}" type="slidenum">
              <a:rPr lang="de-DE" altLang="de-DE"/>
              <a:pPr/>
              <a:t>36</a:t>
            </a:fld>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a:ln/>
        </p:spPr>
      </p:sp>
      <p:sp>
        <p:nvSpPr>
          <p:cNvPr id="706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 Aktivität dient der Umsetzung des bisher Gehörten und der Sensibilisierung der kommenden Folien am Beispiel Tangram.</a:t>
            </a:r>
          </a:p>
          <a:p>
            <a:r>
              <a:rPr lang="de-DE" altLang="de-DE" dirty="0">
                <a:ea typeface="ＭＳ Ｐゴシック" charset="-128"/>
              </a:rPr>
              <a:t>(Würfel eigene Abbildung.)</a:t>
            </a:r>
          </a:p>
          <a:p>
            <a:endParaRPr lang="de-DE" altLang="de-DE" dirty="0">
              <a:ea typeface="ＭＳ Ｐゴシック" charset="-128"/>
            </a:endParaRPr>
          </a:p>
        </p:txBody>
      </p:sp>
      <p:sp>
        <p:nvSpPr>
          <p:cNvPr id="706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44EC02B-0C30-0D47-B84D-6AA012012388}" type="slidenum">
              <a:rPr lang="de-DE" altLang="de-DE"/>
              <a:pPr/>
              <a:t>37</a:t>
            </a:fld>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lienbildplatzhalter 1"/>
          <p:cNvSpPr>
            <a:spLocks noGrp="1" noRot="1" noChangeAspect="1" noTextEdit="1"/>
          </p:cNvSpPr>
          <p:nvPr>
            <p:ph type="sldImg"/>
          </p:nvPr>
        </p:nvSpPr>
        <p:spPr>
          <a:ln/>
        </p:spPr>
      </p:sp>
      <p:sp>
        <p:nvSpPr>
          <p:cNvPr id="7270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Hier kann nochmal besprochen werden, warum die Aufgabe nun besser ist. Falls die Diskussion zuvor schon hinreichend produktiv war, kann diese Folie entfallen.</a:t>
            </a:r>
          </a:p>
        </p:txBody>
      </p:sp>
      <p:sp>
        <p:nvSpPr>
          <p:cNvPr id="7270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6AC2232-8942-8240-BE8B-CCAD51D89594}" type="slidenum">
              <a:rPr lang="de-DE" altLang="de-DE"/>
              <a:pPr/>
              <a:t>38</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noTextEdit="1"/>
          </p:cNvSpPr>
          <p:nvPr>
            <p:ph type="sldImg"/>
          </p:nvPr>
        </p:nvSpPr>
        <p:spPr>
          <a:ln/>
        </p:spPr>
      </p:sp>
      <p:sp>
        <p:nvSpPr>
          <p:cNvPr id="768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Probleme: Oft ziel- und planloses Puzzeln; Frust, wenn Lösung nicht gefunden wird. (Backe-Neuwald &amp; Götze 2016)</a:t>
            </a:r>
          </a:p>
        </p:txBody>
      </p:sp>
      <p:sp>
        <p:nvSpPr>
          <p:cNvPr id="768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BD9BB05-BC32-A142-A452-ECF3AB2E6064}" type="slidenum">
              <a:rPr lang="de-DE" altLang="de-DE"/>
              <a:pPr/>
              <a:t>41</a:t>
            </a:fld>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noTextEdit="1"/>
          </p:cNvSpPr>
          <p:nvPr>
            <p:ph type="sldImg"/>
          </p:nvPr>
        </p:nvSpPr>
        <p:spPr>
          <a:ln/>
        </p:spPr>
      </p:sp>
      <p:sp>
        <p:nvSpPr>
          <p:cNvPr id="7885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Bei dieser Folie kann diskutiert werden, ob es sich um eine gute Aufgabe handelt. Die folgende Folie zeigt die Problematiken</a:t>
            </a:r>
            <a:r>
              <a:rPr lang="de-DE" altLang="de-DE" baseline="0" dirty="0">
                <a:ea typeface="ＭＳ Ｐゴシック" charset="-128"/>
              </a:rPr>
              <a:t> solcher gängigen Aufgaben zum Tangram auf.</a:t>
            </a:r>
            <a:endParaRPr lang="de-DE" altLang="de-DE" dirty="0">
              <a:ea typeface="ＭＳ Ｐゴシック" charset="-128"/>
            </a:endParaRPr>
          </a:p>
        </p:txBody>
      </p:sp>
      <p:sp>
        <p:nvSpPr>
          <p:cNvPr id="7885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93B4535-DC02-5243-A5BE-E9309A7CD1C1}" type="slidenum">
              <a:rPr lang="de-DE" altLang="de-DE"/>
              <a:pPr/>
              <a:t>42</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 Aktivität dient einer Abfrage der Ansichten der Teilnehmenden. Die Karteikarten können nach Überkategorien geordnet werden (siehe auch nächste Folie).</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6</a:t>
            </a:fld>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noTextEdit="1"/>
          </p:cNvSpPr>
          <p:nvPr>
            <p:ph type="sldImg"/>
          </p:nvPr>
        </p:nvSpPr>
        <p:spPr>
          <a:ln/>
        </p:spPr>
      </p:sp>
      <p:sp>
        <p:nvSpPr>
          <p:cNvPr id="7885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Diese</a:t>
            </a:r>
            <a:r>
              <a:rPr lang="de-DE" altLang="de-DE" baseline="0" dirty="0">
                <a:ea typeface="ＭＳ Ｐゴシック" charset="-128"/>
              </a:rPr>
              <a:t> </a:t>
            </a:r>
            <a:r>
              <a:rPr lang="de-DE" altLang="de-DE" dirty="0">
                <a:ea typeface="ＭＳ Ｐゴシック" charset="-128"/>
              </a:rPr>
              <a:t>Folie zeigt die Problematiken</a:t>
            </a:r>
            <a:r>
              <a:rPr lang="de-DE" altLang="de-DE" baseline="0" dirty="0">
                <a:ea typeface="ＭＳ Ｐゴシック" charset="-128"/>
              </a:rPr>
              <a:t> gängiger Aufgaben zum Tangram auf.</a:t>
            </a:r>
            <a:endParaRPr lang="de-DE" altLang="de-DE" dirty="0">
              <a:ea typeface="ＭＳ Ｐゴシック" charset="-128"/>
            </a:endParaRPr>
          </a:p>
        </p:txBody>
      </p:sp>
      <p:sp>
        <p:nvSpPr>
          <p:cNvPr id="7885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93B4535-DC02-5243-A5BE-E9309A7CD1C1}" type="slidenum">
              <a:rPr lang="de-DE" altLang="de-DE"/>
              <a:pPr/>
              <a:t>43</a:t>
            </a:fld>
            <a:endParaRPr lang="de-DE" altLang="de-DE"/>
          </a:p>
        </p:txBody>
      </p:sp>
    </p:spTree>
    <p:extLst>
      <p:ext uri="{BB962C8B-B14F-4D97-AF65-F5344CB8AC3E}">
        <p14:creationId xmlns:p14="http://schemas.microsoft.com/office/powerpoint/2010/main" val="981871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p:cNvSpPr>
            <a:spLocks noGrp="1" noRot="1" noChangeAspect="1" noTextEdit="1"/>
          </p:cNvSpPr>
          <p:nvPr>
            <p:ph type="sldImg"/>
          </p:nvPr>
        </p:nvSpPr>
        <p:spPr>
          <a:ln/>
        </p:spPr>
      </p:sp>
      <p:sp>
        <p:nvSpPr>
          <p:cNvPr id="8397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8397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E801FAA-C378-164C-A901-7204BC8BC6FA}" type="slidenum">
              <a:rPr lang="de-DE" altLang="de-DE"/>
              <a:pPr/>
              <a:t>47</a:t>
            </a:fld>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p:cNvSpPr>
            <a:spLocks noGrp="1" noRot="1" noChangeAspect="1" noTextEdit="1"/>
          </p:cNvSpPr>
          <p:nvPr>
            <p:ph type="sldImg"/>
          </p:nvPr>
        </p:nvSpPr>
        <p:spPr>
          <a:ln/>
        </p:spPr>
      </p:sp>
      <p:sp>
        <p:nvSpPr>
          <p:cNvPr id="8601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sym typeface="Wingdings" charset="2"/>
              </a:rPr>
              <a:t> Einforderung von Argumenten</a:t>
            </a:r>
            <a:endParaRPr lang="de-DE" altLang="de-DE">
              <a:ea typeface="ＭＳ Ｐゴシック" charset="-128"/>
            </a:endParaRPr>
          </a:p>
          <a:p>
            <a:r>
              <a:rPr lang="de-DE" altLang="de-DE">
                <a:ea typeface="ＭＳ Ｐゴシック" charset="-128"/>
                <a:sym typeface="Wingdings" charset="2"/>
              </a:rPr>
              <a:t> Nachdenken über Flächeninhalte und Beziehungen der Teile zueinander</a:t>
            </a:r>
          </a:p>
          <a:p>
            <a:endParaRPr lang="de-DE" altLang="de-DE">
              <a:ea typeface="ＭＳ Ｐゴシック" charset="-128"/>
            </a:endParaRPr>
          </a:p>
        </p:txBody>
      </p:sp>
      <p:sp>
        <p:nvSpPr>
          <p:cNvPr id="8601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CDCFF5-F533-764C-9659-B296F3F0A962}" type="slidenum">
              <a:rPr lang="de-DE" altLang="de-DE"/>
              <a:pPr/>
              <a:t>48</a:t>
            </a:fld>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50</a:t>
            </a:fld>
            <a:endParaRPr lang="de-DE" altLang="x-none"/>
          </a:p>
        </p:txBody>
      </p:sp>
    </p:spTree>
    <p:extLst>
      <p:ext uri="{BB962C8B-B14F-4D97-AF65-F5344CB8AC3E}">
        <p14:creationId xmlns:p14="http://schemas.microsoft.com/office/powerpoint/2010/main" val="213971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lienbildplatzhalter 1"/>
          <p:cNvSpPr>
            <a:spLocks noGrp="1" noRot="1" noChangeAspect="1" noTextEdit="1"/>
          </p:cNvSpPr>
          <p:nvPr>
            <p:ph type="sldImg"/>
          </p:nvPr>
        </p:nvSpPr>
        <p:spPr>
          <a:ln/>
        </p:spPr>
      </p:sp>
      <p:sp>
        <p:nvSpPr>
          <p:cNvPr id="962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Das Bild zeigt ein Beispiel einer Kartenabfrage. Herausgestellt werden sollte, dass Spaß nicht der einzige Grund für Geometrie im Unterricht sein sollte.</a:t>
            </a:r>
          </a:p>
        </p:txBody>
      </p:sp>
      <p:sp>
        <p:nvSpPr>
          <p:cNvPr id="962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4CADBD2-AB1F-3F48-A576-B100022727D3}" type="slidenum">
              <a:rPr lang="de-DE" altLang="de-DE"/>
              <a:pPr/>
              <a:t>7</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8</a:t>
            </a:fld>
            <a:endParaRPr lang="de-DE" altLang="de-DE"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noTextEdit="1"/>
          </p:cNvSpPr>
          <p:nvPr>
            <p:ph type="sldImg"/>
          </p:nvPr>
        </p:nvSpPr>
        <p:spPr>
          <a:ln/>
        </p:spPr>
      </p:sp>
      <p:sp>
        <p:nvSpPr>
          <p:cNvPr id="2150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2150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78D08A6-C6C4-0C49-877E-FBCA6842B5D7}" type="slidenum">
              <a:rPr lang="de-DE" altLang="de-DE" sz="1300"/>
              <a:pPr/>
              <a:t>9</a:t>
            </a:fld>
            <a:endParaRPr lang="de-DE" altLang="de-D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noTextEdit="1"/>
          </p:cNvSpPr>
          <p:nvPr>
            <p:ph type="sldImg"/>
          </p:nvPr>
        </p:nvSpPr>
        <p:spPr>
          <a:ln/>
        </p:spPr>
      </p:sp>
      <p:sp>
        <p:nvSpPr>
          <p:cNvPr id="2355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2355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17FE17D-C1C5-174A-8980-89078EC4CAB5}" type="slidenum">
              <a:rPr lang="de-DE" altLang="de-DE" sz="1300"/>
              <a:pPr/>
              <a:t>10</a:t>
            </a:fld>
            <a:endParaRPr lang="de-DE" altLang="de-D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11</a:t>
            </a:fld>
            <a:endParaRPr lang="de-DE" altLang="de-DE"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p:cNvSpPr>
            <a:spLocks noGrp="1" noRot="1" noChangeAspect="1" noTextEdit="1"/>
          </p:cNvSpPr>
          <p:nvPr>
            <p:ph type="sldImg"/>
          </p:nvPr>
        </p:nvSpPr>
        <p:spPr>
          <a:ln/>
        </p:spPr>
      </p:sp>
      <p:sp>
        <p:nvSpPr>
          <p:cNvPr id="2867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ea typeface="ＭＳ Ｐゴシック" charset="-128"/>
            </a:endParaRPr>
          </a:p>
        </p:txBody>
      </p:sp>
      <p:sp>
        <p:nvSpPr>
          <p:cNvPr id="2867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58731E6-48F3-7F48-AFEB-0FFC38373AAB}" type="slidenum">
              <a:rPr lang="de-DE" altLang="de-DE" sz="1300"/>
              <a:pPr/>
              <a:t>13</a:t>
            </a:fld>
            <a:endParaRPr lang="de-DE" altLang="de-DE"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FF0000"/>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438111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pic>
        <p:nvPicPr>
          <p:cNvPr id="10" name="Bild 3">
            <a:extLst>
              <a:ext uri="{FF2B5EF4-FFF2-40B4-BE49-F238E27FC236}">
                <a16:creationId xmlns:a16="http://schemas.microsoft.com/office/drawing/2014/main" id="{AAD0F5E3-5BAF-D54E-9E09-FD4535084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83560" y="6382662"/>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a:extLst>
              <a:ext uri="{FF2B5EF4-FFF2-40B4-BE49-F238E27FC236}">
                <a16:creationId xmlns:a16="http://schemas.microsoft.com/office/drawing/2014/main" id="{DFBF1CE9-3071-6C45-BFAD-FE5D18BF31E7}"/>
              </a:ext>
            </a:extLst>
          </p:cNvPr>
          <p:cNvSpPr txBox="1">
            <a:spLocks noChangeArrowheads="1"/>
          </p:cNvSpPr>
          <p:nvPr userDrawn="1"/>
        </p:nvSpPr>
        <p:spPr bwMode="auto">
          <a:xfrm>
            <a:off x="3347145" y="6385642"/>
            <a:ext cx="24497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Januar 2019 © PIKAS (http://</a:t>
            </a:r>
            <a:r>
              <a:rPr lang="de-DE" altLang="de-DE" sz="900" dirty="0" err="1"/>
              <a:t>pikas.dzlm.de</a:t>
            </a:r>
            <a:r>
              <a:rPr lang="de-DE" altLang="de-DE" sz="900" dirty="0"/>
              <a:t>) </a:t>
            </a:r>
          </a:p>
        </p:txBody>
      </p:sp>
    </p:spTree>
    <p:extLst>
      <p:ext uri="{BB962C8B-B14F-4D97-AF65-F5344CB8AC3E}">
        <p14:creationId xmlns:p14="http://schemas.microsoft.com/office/powerpoint/2010/main" val="32609384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9947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userDrawn="1"/>
        </p:nvSpPr>
        <p:spPr bwMode="auto">
          <a:xfrm>
            <a:off x="3132138" y="6381750"/>
            <a:ext cx="2789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Oktober 2017 © PIKAS (http://</a:t>
            </a:r>
            <a:r>
              <a:rPr lang="de-DE" altLang="de-DE" sz="900" dirty="0" err="1"/>
              <a:t>www.pikas.dzlm.de</a:t>
            </a:r>
            <a:r>
              <a:rPr lang="de-DE" altLang="de-DE" sz="900" dirty="0"/>
              <a:t>) </a:t>
            </a:r>
          </a:p>
        </p:txBody>
      </p:sp>
      <p:pic>
        <p:nvPicPr>
          <p:cNvPr id="8" name="Bild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91225" y="6356350"/>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spTree>
    <p:extLst>
      <p:ext uri="{BB962C8B-B14F-4D97-AF65-F5344CB8AC3E}">
        <p14:creationId xmlns:p14="http://schemas.microsoft.com/office/powerpoint/2010/main" val="1114878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2548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Tree>
    <p:extLst>
      <p:ext uri="{BB962C8B-B14F-4D97-AF65-F5344CB8AC3E}">
        <p14:creationId xmlns:p14="http://schemas.microsoft.com/office/powerpoint/2010/main" val="96591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28801B1-85B0-834D-BBDE-861B063DEC39}" type="slidenum">
              <a:rPr lang="de-DE" altLang="x-none"/>
              <a:pPr>
                <a:defRPr/>
              </a:pPr>
              <a:t>‹Nr.›</a:t>
            </a:fld>
            <a:endParaRPr lang="de-DE" altLang="x-none"/>
          </a:p>
        </p:txBody>
      </p:sp>
    </p:spTree>
    <p:extLst>
      <p:ext uri="{BB962C8B-B14F-4D97-AF65-F5344CB8AC3E}">
        <p14:creationId xmlns:p14="http://schemas.microsoft.com/office/powerpoint/2010/main" val="123562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656F40-2B6E-F648-9059-96EA4E244E4A}" type="slidenum">
              <a:rPr lang="de-DE" altLang="x-none"/>
              <a:pPr>
                <a:defRPr/>
              </a:pPr>
              <a:t>‹Nr.›</a:t>
            </a:fld>
            <a:endParaRPr lang="de-DE" altLang="x-none"/>
          </a:p>
        </p:txBody>
      </p:sp>
    </p:spTree>
    <p:extLst>
      <p:ext uri="{BB962C8B-B14F-4D97-AF65-F5344CB8AC3E}">
        <p14:creationId xmlns:p14="http://schemas.microsoft.com/office/powerpoint/2010/main" val="9898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029E9A0-F574-1644-9FDC-52CEA91EC4F0}" type="slidenum">
              <a:rPr lang="de-DE" altLang="x-none"/>
              <a:pPr>
                <a:defRPr/>
              </a:pPr>
              <a:t>‹Nr.›</a:t>
            </a:fld>
            <a:endParaRPr lang="de-DE" altLang="x-none"/>
          </a:p>
        </p:txBody>
      </p:sp>
    </p:spTree>
    <p:extLst>
      <p:ext uri="{BB962C8B-B14F-4D97-AF65-F5344CB8AC3E}">
        <p14:creationId xmlns:p14="http://schemas.microsoft.com/office/powerpoint/2010/main" val="120645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B6173-73E9-904F-ABC3-305CDF601618}" type="slidenum">
              <a:rPr lang="de-DE" altLang="x-none"/>
              <a:pPr>
                <a:defRPr/>
              </a:pPr>
              <a:t>‹Nr.›</a:t>
            </a:fld>
            <a:endParaRPr lang="de-DE" altLang="x-none"/>
          </a:p>
        </p:txBody>
      </p:sp>
    </p:spTree>
    <p:extLst>
      <p:ext uri="{BB962C8B-B14F-4D97-AF65-F5344CB8AC3E}">
        <p14:creationId xmlns:p14="http://schemas.microsoft.com/office/powerpoint/2010/main" val="36496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0292209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feld 2"/>
          <p:cNvSpPr txBox="1">
            <a:spLocks noChangeArrowheads="1"/>
          </p:cNvSpPr>
          <p:nvPr userDrawn="1"/>
        </p:nvSpPr>
        <p:spPr bwMode="auto">
          <a:xfrm>
            <a:off x="3132138" y="6381750"/>
            <a:ext cx="2789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Oktober 2017 © PIKAS (http://</a:t>
            </a:r>
            <a:r>
              <a:rPr lang="de-DE" altLang="de-DE" sz="900" dirty="0" err="1"/>
              <a:t>www.pikas.dzlm.de</a:t>
            </a:r>
            <a:r>
              <a:rPr lang="de-DE" altLang="de-DE" sz="900" dirty="0"/>
              <a:t>) </a:t>
            </a:r>
          </a:p>
        </p:txBody>
      </p:sp>
      <p:pic>
        <p:nvPicPr>
          <p:cNvPr id="2" name="Bild 3"/>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991225" y="6356350"/>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0" r:id="rId1"/>
    <p:sldLayoutId id="2147484311" r:id="rId2"/>
    <p:sldLayoutId id="2147484309" r:id="rId3"/>
    <p:sldLayoutId id="2147484312" r:id="rId4"/>
    <p:sldLayoutId id="2147484313" r:id="rId5"/>
    <p:sldLayoutId id="2147484314" r:id="rId6"/>
    <p:sldLayoutId id="2147484315" r:id="rId7"/>
    <p:sldLayoutId id="2147484316" r:id="rId8"/>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202525"/>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pn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http://pikas.dzlm.d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p:cNvSpPr>
            <a:spLocks noGrp="1"/>
          </p:cNvSpPr>
          <p:nvPr>
            <p:ph type="ctrTitle"/>
          </p:nvPr>
        </p:nvSpPr>
        <p:spPr/>
        <p:txBody>
          <a:bodyPr/>
          <a:lstStyle/>
          <a:p>
            <a:r>
              <a:rPr lang="de-DE" altLang="de-DE">
                <a:solidFill>
                  <a:schemeClr val="tx1"/>
                </a:solidFill>
                <a:ea typeface="ＭＳ Ｐゴシック" charset="-128"/>
              </a:rPr>
              <a:t>Haus 7: Gute Aufgaben</a:t>
            </a:r>
          </a:p>
        </p:txBody>
      </p:sp>
      <p:sp>
        <p:nvSpPr>
          <p:cNvPr id="4" name="Untertitel 2"/>
          <p:cNvSpPr txBox="1">
            <a:spLocks/>
          </p:cNvSpPr>
          <p:nvPr/>
        </p:nvSpPr>
        <p:spPr>
          <a:xfrm>
            <a:off x="107950" y="1852613"/>
            <a:ext cx="8891588" cy="4576762"/>
          </a:xfrm>
          <a:prstGeom prst="rect">
            <a:avLst/>
          </a:prstGeom>
        </p:spPr>
        <p:txBody>
          <a:bodyPr/>
          <a:lstStyle/>
          <a:p>
            <a:pPr marL="342900" indent="-342900" algn="ctr">
              <a:spcBef>
                <a:spcPct val="20000"/>
              </a:spcBef>
              <a:defRPr/>
            </a:pPr>
            <a:br>
              <a:rPr lang="de-DE" altLang="de-DE" sz="2200" b="1" kern="0" dirty="0">
                <a:latin typeface="+mn-lt"/>
                <a:ea typeface="ＭＳ Ｐゴシック" pitchFamily="34" charset="-128"/>
              </a:rPr>
            </a:br>
            <a:endParaRPr lang="de-DE" altLang="de-DE" sz="2200" b="1" kern="0" dirty="0">
              <a:latin typeface="+mn-lt"/>
              <a:ea typeface="ＭＳ Ｐゴシック" pitchFamily="34" charset="-128"/>
            </a:endParaRPr>
          </a:p>
          <a:p>
            <a:pPr marL="342900" indent="-342900" algn="ctr">
              <a:spcBef>
                <a:spcPct val="20000"/>
              </a:spcBef>
              <a:buFont typeface="Arial" charset="0"/>
              <a:buChar char="•"/>
              <a:defRPr/>
            </a:pPr>
            <a:endParaRPr lang="de-DE" altLang="de-DE" sz="2200" b="1" kern="0" dirty="0">
              <a:latin typeface="+mn-lt"/>
              <a:ea typeface="ＭＳ Ｐゴシック" pitchFamily="34" charset="-128"/>
            </a:endParaRPr>
          </a:p>
          <a:p>
            <a:pPr marL="342900" indent="-342900" algn="ctr">
              <a:spcBef>
                <a:spcPct val="20000"/>
              </a:spcBef>
              <a:buFont typeface="Arial" charset="0"/>
              <a:buChar char="•"/>
              <a:defRPr/>
            </a:pPr>
            <a:endParaRPr lang="de-DE" altLang="de-DE" sz="2200" b="1" kern="0" dirty="0">
              <a:latin typeface="+mn-lt"/>
              <a:ea typeface="ＭＳ Ｐゴシック" pitchFamily="34" charset="-128"/>
            </a:endParaRPr>
          </a:p>
          <a:p>
            <a:pPr marL="342900" indent="-342900" algn="ctr">
              <a:spcBef>
                <a:spcPct val="20000"/>
              </a:spcBef>
              <a:buFont typeface="Arial" charset="0"/>
              <a:buChar char="•"/>
              <a:defRPr/>
            </a:pPr>
            <a:endParaRPr lang="de-DE" altLang="de-DE" sz="2400" b="1" kern="0" dirty="0">
              <a:latin typeface="+mn-lt"/>
              <a:ea typeface="ＭＳ Ｐゴシック" pitchFamily="34" charset="-128"/>
            </a:endParaRPr>
          </a:p>
          <a:p>
            <a:pPr marL="342900" indent="-342900" algn="ctr">
              <a:spcBef>
                <a:spcPts val="0"/>
              </a:spcBef>
              <a:buFont typeface="Arial" charset="0"/>
              <a:buChar char="•"/>
              <a:defRPr/>
            </a:pPr>
            <a:endParaRPr lang="de-DE" altLang="de-DE" sz="2400" b="1" kern="0" dirty="0">
              <a:latin typeface="+mn-lt"/>
              <a:ea typeface="ＭＳ Ｐゴシック" pitchFamily="34" charset="-128"/>
            </a:endParaRPr>
          </a:p>
          <a:p>
            <a:pPr marL="342900" indent="-342900" algn="ctr">
              <a:spcBef>
                <a:spcPts val="0"/>
              </a:spcBef>
              <a:defRPr/>
            </a:pPr>
            <a:endParaRPr lang="de-DE" altLang="de-DE" sz="2400" b="1" kern="0" dirty="0">
              <a:latin typeface="+mn-lt"/>
              <a:ea typeface="ＭＳ Ｐゴシック" pitchFamily="34" charset="-128"/>
            </a:endParaRPr>
          </a:p>
          <a:p>
            <a:pPr marL="342900" indent="-342900" algn="ctr">
              <a:spcBef>
                <a:spcPts val="0"/>
              </a:spcBef>
              <a:defRPr/>
            </a:pPr>
            <a:r>
              <a:rPr lang="de-DE" altLang="de-DE" sz="2400" b="1" kern="0" dirty="0">
                <a:latin typeface="+mn-lt"/>
                <a:ea typeface="ＭＳ Ｐゴシック" pitchFamily="34" charset="-128"/>
              </a:rPr>
              <a:t>Modul 7.8</a:t>
            </a:r>
            <a:br>
              <a:rPr lang="de-DE" altLang="de-DE" sz="2400" b="1" kern="0" dirty="0">
                <a:latin typeface="+mn-lt"/>
                <a:ea typeface="ＭＳ Ｐゴシック" pitchFamily="34" charset="-128"/>
              </a:rPr>
            </a:br>
            <a:r>
              <a:rPr lang="de-DE" altLang="de-DE" sz="2400" b="1" kern="0" dirty="0">
                <a:latin typeface="+mn-lt"/>
                <a:ea typeface="ＭＳ Ｐゴシック" pitchFamily="34" charset="-128"/>
              </a:rPr>
              <a:t>Gute Aufgaben – auch im Geometrieunterricht</a:t>
            </a:r>
            <a:endParaRPr lang="de-DE" sz="2200" kern="0" dirty="0">
              <a:latin typeface="+mn-lt"/>
              <a:ea typeface="ＭＳ Ｐゴシック" charset="0"/>
            </a:endParaRPr>
          </a:p>
        </p:txBody>
      </p:sp>
      <p:pic>
        <p:nvPicPr>
          <p:cNvPr id="5" name="Bild 4" descr="FM_Raum_und_Form/Fotos_Wuerfelgebaude/16559127_1462527600437306_1713691932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5" descr="FM_Raum_und_Form/Fotos_Wuerfelgebaude/18624569_1462527767103956_903989850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3813"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FM_Raum_und_Form/Fotos_Wuerfelgebaude/18624462_1462527820437284_1351703549_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5063"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7" descr="FM_Raum_und_Form/Fotos_Wuerfelgebaude/18624435_1462527807103952_135615061_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7900"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8" descr="FM_Raum_und_Form/Fotos_Wuerfelgebaude/18643833_1462527643770635_1197120035_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22800"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9" descr="FM_Raum_und_Form/Fotos_Wuerfelgebaude/18624612_1462527580437308_1608710565_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29288"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0" descr="FM_Raum_und_Form/Fotos_Wuerfelgebaude/18643457_1462527563770643_605338590_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35775"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1" descr="FM_Raum_und_Form/Fotos_Wuerfelgebaude/18624477_1462527687103964_161073030_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40675"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Untertitel 2"/>
          <p:cNvSpPr txBox="1">
            <a:spLocks/>
          </p:cNvSpPr>
          <p:nvPr/>
        </p:nvSpPr>
        <p:spPr bwMode="auto">
          <a:xfrm>
            <a:off x="139700" y="2212975"/>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A</a:t>
            </a:r>
            <a:endParaRPr lang="de-DE" kern="0" dirty="0"/>
          </a:p>
        </p:txBody>
      </p:sp>
      <p:sp>
        <p:nvSpPr>
          <p:cNvPr id="14" name="Untertitel 2"/>
          <p:cNvSpPr txBox="1">
            <a:spLocks/>
          </p:cNvSpPr>
          <p:nvPr/>
        </p:nvSpPr>
        <p:spPr bwMode="auto">
          <a:xfrm>
            <a:off x="3449638" y="2228850"/>
            <a:ext cx="4333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D</a:t>
            </a:r>
            <a:endParaRPr lang="de-DE" kern="0" dirty="0"/>
          </a:p>
        </p:txBody>
      </p:sp>
      <p:sp>
        <p:nvSpPr>
          <p:cNvPr id="15" name="Untertitel 2"/>
          <p:cNvSpPr txBox="1">
            <a:spLocks/>
          </p:cNvSpPr>
          <p:nvPr/>
        </p:nvSpPr>
        <p:spPr bwMode="auto">
          <a:xfrm>
            <a:off x="1236663" y="22225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B</a:t>
            </a:r>
            <a:endParaRPr lang="de-DE" kern="0" dirty="0"/>
          </a:p>
        </p:txBody>
      </p:sp>
      <p:sp>
        <p:nvSpPr>
          <p:cNvPr id="16" name="Untertitel 2"/>
          <p:cNvSpPr txBox="1">
            <a:spLocks/>
          </p:cNvSpPr>
          <p:nvPr/>
        </p:nvSpPr>
        <p:spPr bwMode="auto">
          <a:xfrm>
            <a:off x="2346325" y="22288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C</a:t>
            </a:r>
            <a:endParaRPr lang="de-DE" kern="0" dirty="0"/>
          </a:p>
        </p:txBody>
      </p:sp>
      <p:sp>
        <p:nvSpPr>
          <p:cNvPr id="17" name="Untertitel 2"/>
          <p:cNvSpPr txBox="1">
            <a:spLocks/>
          </p:cNvSpPr>
          <p:nvPr/>
        </p:nvSpPr>
        <p:spPr bwMode="auto">
          <a:xfrm>
            <a:off x="6789738"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G</a:t>
            </a:r>
            <a:endParaRPr lang="de-DE" kern="0" dirty="0"/>
          </a:p>
        </p:txBody>
      </p:sp>
      <p:sp>
        <p:nvSpPr>
          <p:cNvPr id="18" name="Untertitel 2"/>
          <p:cNvSpPr txBox="1">
            <a:spLocks/>
          </p:cNvSpPr>
          <p:nvPr/>
        </p:nvSpPr>
        <p:spPr bwMode="auto">
          <a:xfrm>
            <a:off x="5657850"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F</a:t>
            </a:r>
            <a:endParaRPr lang="de-DE" kern="0" dirty="0"/>
          </a:p>
        </p:txBody>
      </p:sp>
      <p:sp>
        <p:nvSpPr>
          <p:cNvPr id="19" name="Untertitel 2"/>
          <p:cNvSpPr txBox="1">
            <a:spLocks/>
          </p:cNvSpPr>
          <p:nvPr/>
        </p:nvSpPr>
        <p:spPr bwMode="auto">
          <a:xfrm>
            <a:off x="4557713"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E</a:t>
            </a:r>
            <a:endParaRPr lang="de-DE" kern="0" dirty="0"/>
          </a:p>
        </p:txBody>
      </p:sp>
      <p:sp>
        <p:nvSpPr>
          <p:cNvPr id="20" name="Untertitel 2"/>
          <p:cNvSpPr txBox="1">
            <a:spLocks/>
          </p:cNvSpPr>
          <p:nvPr/>
        </p:nvSpPr>
        <p:spPr bwMode="auto">
          <a:xfrm>
            <a:off x="7907338"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H</a:t>
            </a:r>
            <a:endParaRPr lang="de-DE" kern="0" dirty="0"/>
          </a:p>
        </p:txBody>
      </p:sp>
      <p:pic>
        <p:nvPicPr>
          <p:cNvPr id="21" name="Bild 13">
            <a:extLst>
              <a:ext uri="{FF2B5EF4-FFF2-40B4-BE49-F238E27FC236}">
                <a16:creationId xmlns:a16="http://schemas.microsoft.com/office/drawing/2014/main" id="{DB5436D8-DEE4-2B41-81B8-C70ACF7EF1F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884368" y="908720"/>
            <a:ext cx="1091622" cy="3937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nhaltsplatzhalter 2"/>
          <p:cNvSpPr>
            <a:spLocks noGrp="1"/>
          </p:cNvSpPr>
          <p:nvPr>
            <p:ph idx="1"/>
          </p:nvPr>
        </p:nvSpPr>
        <p:spPr>
          <a:xfrm>
            <a:off x="755650" y="1063625"/>
            <a:ext cx="8388350" cy="4525963"/>
          </a:xfrm>
        </p:spPr>
        <p:txBody>
          <a:bodyPr/>
          <a:lstStyle/>
          <a:p>
            <a:pPr marL="0" indent="0">
              <a:buFontTx/>
              <a:buNone/>
            </a:pPr>
            <a:endParaRPr lang="de-DE" altLang="de-DE">
              <a:latin typeface="Calibri" charset="0"/>
              <a:ea typeface="ＭＳ Ｐゴシック" charset="-128"/>
            </a:endParaRPr>
          </a:p>
          <a:p>
            <a:pPr marL="0" indent="0">
              <a:buFontTx/>
              <a:buNone/>
            </a:pPr>
            <a:r>
              <a:rPr lang="de-DE" altLang="de-DE" sz="2400">
                <a:ea typeface="ＭＳ Ｐゴシック" charset="-128"/>
              </a:rPr>
              <a:t>„Geometrie ist eine der großen Gelegenheiten, die Wirklichkeit mathematisieren zu lernen. Es ist eine Gelegenheit, Entdeckungen zu machen </a:t>
            </a:r>
            <a:r>
              <a:rPr lang="de-DE" altLang="de-DE" sz="2400" i="1">
                <a:ea typeface="ＭＳ Ｐゴシック" charset="-128"/>
              </a:rPr>
              <a:t>[...]</a:t>
            </a:r>
            <a:r>
              <a:rPr lang="de-DE" altLang="de-DE" sz="2400">
                <a:ea typeface="ＭＳ Ｐゴシック" charset="-128"/>
              </a:rPr>
              <a:t>. Gewiß, man kann auch das Zahlenreich erforschen, man kann auch rechnend denken lernen, aber Entdeckungen, die man mit Augen und Händen macht, sind überzeugender und überraschender. Die Figuren im Raum sind, bis man sie entbehren kann, ein unersetzliches Hilfsmittel, die Forschung und Erfindung zu leiten.“</a:t>
            </a:r>
          </a:p>
          <a:p>
            <a:pPr marL="0" indent="0" algn="r">
              <a:buFontTx/>
              <a:buNone/>
            </a:pPr>
            <a:r>
              <a:rPr lang="de-DE" altLang="de-DE" sz="2400">
                <a:ea typeface="ＭＳ Ｐゴシック" charset="-128"/>
              </a:rPr>
              <a:t>	</a:t>
            </a:r>
            <a:r>
              <a:rPr lang="de-DE" altLang="de-DE" sz="1600">
                <a:ea typeface="ＭＳ Ｐゴシック" charset="-128"/>
              </a:rPr>
              <a:t>(Freudenthal 1973, S. 380)</a:t>
            </a:r>
          </a:p>
          <a:p>
            <a:pPr marL="0" indent="0">
              <a:buFontTx/>
              <a:buNone/>
            </a:pPr>
            <a:endParaRPr lang="de-DE" altLang="de-DE">
              <a:latin typeface="Calibri" charset="0"/>
              <a:ea typeface="ＭＳ Ｐゴシック" charset="-128"/>
            </a:endParaRPr>
          </a:p>
          <a:p>
            <a:pPr marL="0" indent="0">
              <a:buFontTx/>
              <a:buNone/>
            </a:pPr>
            <a:endParaRPr lang="de-DE" altLang="de-DE">
              <a:latin typeface="Calibri" charset="0"/>
              <a:ea typeface="ＭＳ Ｐゴシック" charset="-128"/>
            </a:endParaRPr>
          </a:p>
          <a:p>
            <a:pPr marL="0" indent="0">
              <a:buFontTx/>
              <a:buNone/>
            </a:pPr>
            <a:r>
              <a:rPr lang="de-DE" altLang="de-DE">
                <a:latin typeface="Calibri" charset="0"/>
                <a:ea typeface="ＭＳ Ｐゴシック" charset="-128"/>
              </a:rPr>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nhaltsplatzhalter 2"/>
          <p:cNvSpPr>
            <a:spLocks noGrp="1"/>
          </p:cNvSpPr>
          <p:nvPr>
            <p:ph idx="1"/>
          </p:nvPr>
        </p:nvSpPr>
        <p:spPr>
          <a:xfrm>
            <a:off x="755650" y="1063625"/>
            <a:ext cx="8388350" cy="4525963"/>
          </a:xfrm>
        </p:spPr>
        <p:txBody>
          <a:bodyPr/>
          <a:lstStyle/>
          <a:p>
            <a:pPr marL="0" indent="0">
              <a:buFontTx/>
              <a:buNone/>
            </a:pPr>
            <a:endParaRPr lang="de-DE" altLang="de-DE">
              <a:latin typeface="Calibri" charset="0"/>
              <a:ea typeface="ＭＳ Ｐゴシック" charset="-128"/>
            </a:endParaRPr>
          </a:p>
          <a:p>
            <a:pPr marL="0" indent="0">
              <a:buFontTx/>
              <a:buNone/>
            </a:pPr>
            <a:r>
              <a:rPr lang="de-DE" altLang="de-DE" sz="2400">
                <a:ea typeface="ＭＳ Ｐゴシック" charset="-128"/>
              </a:rPr>
              <a:t>„Wie kann man es denn verantworten, Fähigkeiten des Kindes vier Jahre lang brach liegen zu lassen, die sich im Vorschulalter schon entwickelten? Das Kind hat gebaut, gelegt, experimentiert und auf diese Weise im Raum Erfahrungen gesammelt, die fortgesetzt werden müssen.“ </a:t>
            </a:r>
          </a:p>
          <a:p>
            <a:pPr marL="0" indent="0" algn="r">
              <a:buFontTx/>
              <a:buNone/>
            </a:pPr>
            <a:endParaRPr lang="de-DE" altLang="de-DE" sz="2400">
              <a:ea typeface="ＭＳ Ｐゴシック" charset="-128"/>
            </a:endParaRPr>
          </a:p>
          <a:p>
            <a:pPr marL="0" indent="0" algn="r">
              <a:buFontTx/>
              <a:buNone/>
            </a:pPr>
            <a:r>
              <a:rPr lang="de-DE" altLang="de-DE" sz="1600">
                <a:ea typeface="ＭＳ Ｐゴシック" charset="-128"/>
              </a:rPr>
              <a:t>(Besuden 1973)</a:t>
            </a:r>
          </a:p>
          <a:p>
            <a:pPr marL="0" indent="0">
              <a:buFontTx/>
              <a:buNone/>
            </a:pPr>
            <a:endParaRPr lang="de-DE" altLang="de-DE">
              <a:latin typeface="Calibri" charset="0"/>
              <a:ea typeface="ＭＳ Ｐゴシック" charset="-128"/>
            </a:endParaRPr>
          </a:p>
          <a:p>
            <a:pPr marL="0" indent="0">
              <a:buFontTx/>
              <a:buNone/>
            </a:pPr>
            <a:endParaRPr lang="de-DE" altLang="de-DE">
              <a:latin typeface="Calibri" charset="0"/>
              <a:ea typeface="ＭＳ Ｐゴシック" charset="-128"/>
            </a:endParaRPr>
          </a:p>
          <a:p>
            <a:pPr marL="0" indent="0">
              <a:buFontTx/>
              <a:buNone/>
            </a:pPr>
            <a:r>
              <a:rPr lang="de-DE" altLang="de-DE">
                <a:latin typeface="Calibri" charset="0"/>
                <a:ea typeface="ＭＳ Ｐゴシック" charset="-128"/>
              </a:rPr>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solidFill>
                  <a:srgbClr val="34B409"/>
                </a:solidFill>
                <a:ea typeface="ＭＳ Ｐゴシック" charset="-128"/>
              </a:rPr>
              <a:t>Raum und Form im Lehrplan – </a:t>
            </a:r>
            <a:br>
              <a:rPr lang="de-DE" altLang="de-DE" sz="2200" dirty="0">
                <a:solidFill>
                  <a:srgbClr val="34B409"/>
                </a:solidFill>
                <a:ea typeface="ＭＳ Ｐゴシック" charset="-128"/>
              </a:rPr>
            </a:br>
            <a:r>
              <a:rPr lang="de-DE" altLang="de-DE" sz="2200" dirty="0">
                <a:solidFill>
                  <a:srgbClr val="34B409"/>
                </a:solidFill>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„Guter“ Geometrieunterricht?! – </a:t>
            </a:r>
            <a:br>
              <a:rPr lang="de-DE" altLang="de-DE" sz="2200" dirty="0">
                <a:ea typeface="ＭＳ Ｐゴシック" charset="-128"/>
              </a:rPr>
            </a:br>
            <a:r>
              <a:rPr lang="de-DE" altLang="de-DE" sz="2200" dirty="0">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extLst>
      <p:ext uri="{BB962C8B-B14F-4D97-AF65-F5344CB8AC3E}">
        <p14:creationId xmlns:p14="http://schemas.microsoft.com/office/powerpoint/2010/main" val="15958742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Inhaltsplatzhalter 2"/>
          <p:cNvSpPr>
            <a:spLocks noGrp="1"/>
          </p:cNvSpPr>
          <p:nvPr>
            <p:ph idx="1"/>
          </p:nvPr>
        </p:nvSpPr>
        <p:spPr>
          <a:xfrm>
            <a:off x="827533" y="1207293"/>
            <a:ext cx="8208963" cy="4525963"/>
          </a:xfrm>
        </p:spPr>
        <p:txBody>
          <a:bodyPr/>
          <a:lstStyle/>
          <a:p>
            <a:pPr marL="0" indent="0">
              <a:buNone/>
            </a:pPr>
            <a:r>
              <a:rPr lang="de-DE" altLang="de-DE" sz="2400" dirty="0">
                <a:ea typeface="ＭＳ Ｐゴシック" charset="-128"/>
              </a:rPr>
              <a:t>Am Ende der 4. </a:t>
            </a:r>
            <a:r>
              <a:rPr lang="de-DE" altLang="de-DE" sz="2400" dirty="0" err="1">
                <a:ea typeface="ＭＳ Ｐゴシック" charset="-128"/>
              </a:rPr>
              <a:t>Jgst</a:t>
            </a:r>
            <a:r>
              <a:rPr lang="de-DE" altLang="de-DE" sz="2400" dirty="0">
                <a:ea typeface="ＭＳ Ｐゴシック" charset="-128"/>
              </a:rPr>
              <a:t>. können Schülerinnen und Schüler...</a:t>
            </a:r>
          </a:p>
          <a:p>
            <a:endParaRPr lang="de-DE" altLang="de-DE" sz="2400" dirty="0">
              <a:ea typeface="ＭＳ Ｐゴシック" charset="-128"/>
            </a:endParaRPr>
          </a:p>
          <a:p>
            <a:r>
              <a:rPr lang="de-DE" altLang="de-DE" sz="2400" dirty="0">
                <a:ea typeface="ＭＳ Ｐゴシック" charset="-128"/>
              </a:rPr>
              <a:t>sich im Raum orientieren</a:t>
            </a:r>
          </a:p>
          <a:p>
            <a:r>
              <a:rPr lang="de-DE" altLang="de-DE" sz="2400" dirty="0">
                <a:ea typeface="ＭＳ Ｐゴシック" charset="-128"/>
              </a:rPr>
              <a:t>geometrische Figuren erkennen, benennen und darstellen</a:t>
            </a:r>
          </a:p>
          <a:p>
            <a:r>
              <a:rPr lang="de-DE" altLang="de-DE" sz="2400" dirty="0">
                <a:ea typeface="ＭＳ Ｐゴシック" charset="-128"/>
              </a:rPr>
              <a:t>einfache geometrische Abbildungen erkennen, benennen und darstellen</a:t>
            </a:r>
          </a:p>
          <a:p>
            <a:r>
              <a:rPr lang="de-DE" altLang="de-DE" sz="2400" dirty="0">
                <a:ea typeface="ＭＳ Ｐゴシック" charset="-128"/>
              </a:rPr>
              <a:t>Flächen- und Rauminhalte vergleichen und messen</a:t>
            </a:r>
          </a:p>
          <a:p>
            <a:pPr algn="r">
              <a:spcBef>
                <a:spcPts val="1225"/>
              </a:spcBef>
              <a:buFontTx/>
              <a:buNone/>
            </a:pPr>
            <a:r>
              <a:rPr lang="de-DE" altLang="de-DE" sz="2000" dirty="0">
                <a:ea typeface="ＭＳ Ｐゴシック" charset="-128"/>
              </a:rPr>
              <a:t>		</a:t>
            </a:r>
            <a:r>
              <a:rPr lang="de-DE" altLang="de-DE" sz="1600" dirty="0">
                <a:ea typeface="ＭＳ Ｐゴシック" charset="-128"/>
              </a:rPr>
              <a:t>(Bildungsstandards, KMK 2004, S. 10)</a:t>
            </a:r>
          </a:p>
          <a:p>
            <a:pPr>
              <a:buFontTx/>
              <a:buNone/>
            </a:pPr>
            <a:endParaRPr lang="de-DE" altLang="de-DE" sz="2400" dirty="0">
              <a:ea typeface="ＭＳ Ｐゴシック" charset="-128"/>
            </a:endParaRPr>
          </a:p>
          <a:p>
            <a:pPr>
              <a:buFontTx/>
              <a:buNone/>
            </a:pPr>
            <a:endParaRPr lang="de-DE" altLang="de-DE" sz="2400" dirty="0">
              <a:latin typeface="Calibri" charset="0"/>
              <a:ea typeface="ＭＳ Ｐゴシック" charset="-128"/>
            </a:endParaRPr>
          </a:p>
          <a:p>
            <a:pPr>
              <a:buFontTx/>
              <a:buNone/>
            </a:pPr>
            <a:endParaRPr lang="de-DE" altLang="de-DE" dirty="0">
              <a:latin typeface="Calibri" charset="0"/>
              <a:ea typeface="ＭＳ Ｐゴシック" charset="-128"/>
            </a:endParaRPr>
          </a:p>
          <a:p>
            <a:pPr>
              <a:buFontTx/>
              <a:buNone/>
            </a:pPr>
            <a:endParaRPr lang="de-DE" altLang="de-DE" dirty="0">
              <a:latin typeface="Calibri" charset="0"/>
              <a:ea typeface="ＭＳ Ｐゴシック" charset="-128"/>
            </a:endParaRPr>
          </a:p>
          <a:p>
            <a:pPr>
              <a:buFontTx/>
              <a:buNone/>
            </a:pPr>
            <a:r>
              <a:rPr lang="de-DE" altLang="de-DE" dirty="0">
                <a:latin typeface="Calibri" charset="0"/>
                <a:ea typeface="ＭＳ Ｐゴシック" charset="-128"/>
              </a:rPr>
              <a:t> </a:t>
            </a:r>
          </a:p>
        </p:txBody>
      </p:sp>
      <p:sp>
        <p:nvSpPr>
          <p:cNvPr id="27650" name="Rectangle 10"/>
          <p:cNvSpPr txBox="1">
            <a:spLocks noChangeArrowheads="1"/>
          </p:cNvSpPr>
          <p:nvPr/>
        </p:nvSpPr>
        <p:spPr bwMode="auto">
          <a:xfrm>
            <a:off x="792163" y="88900"/>
            <a:ext cx="93964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Inhaltsbezogene Kompetenzen für Raum und Form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idx="4294967295"/>
          </p:nvPr>
        </p:nvSpPr>
        <p:spPr>
          <a:xfrm>
            <a:off x="457200" y="274638"/>
            <a:ext cx="8229600" cy="561975"/>
          </a:xfrm>
        </p:spPr>
        <p:txBody>
          <a:bodyPr/>
          <a:lstStyle/>
          <a:p>
            <a:pPr>
              <a:defRPr/>
            </a:pPr>
            <a:r>
              <a:rPr lang="de-DE" altLang="x-none" kern="1200" dirty="0">
                <a:solidFill>
                  <a:srgbClr val="34B409"/>
                </a:solidFill>
                <a:ea typeface="ＭＳ Ｐゴシック" charset="-128"/>
                <a:cs typeface="+mn-cs"/>
              </a:rPr>
              <a:t> </a:t>
            </a:r>
          </a:p>
        </p:txBody>
      </p:sp>
      <p:sp>
        <p:nvSpPr>
          <p:cNvPr id="29700" name="Textfeld 7"/>
          <p:cNvSpPr txBox="1">
            <a:spLocks noChangeArrowheads="1"/>
          </p:cNvSpPr>
          <p:nvPr/>
        </p:nvSpPr>
        <p:spPr bwMode="auto">
          <a:xfrm>
            <a:off x="3608388" y="5970588"/>
            <a:ext cx="5427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(LP Mathematik Grundschule NRW, MSW 2021, S. 89f.)</a:t>
            </a:r>
          </a:p>
        </p:txBody>
      </p:sp>
      <p:sp>
        <p:nvSpPr>
          <p:cNvPr id="29701"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pic>
        <p:nvPicPr>
          <p:cNvPr id="3" name="Grafik 2">
            <a:extLst>
              <a:ext uri="{FF2B5EF4-FFF2-40B4-BE49-F238E27FC236}">
                <a16:creationId xmlns:a16="http://schemas.microsoft.com/office/drawing/2014/main" id="{FE626F92-0685-4806-8AF7-6F3AC33974F2}"/>
              </a:ext>
            </a:extLst>
          </p:cNvPr>
          <p:cNvPicPr>
            <a:picLocks noChangeAspect="1"/>
          </p:cNvPicPr>
          <p:nvPr/>
        </p:nvPicPr>
        <p:blipFill>
          <a:blip r:embed="rId2"/>
          <a:stretch>
            <a:fillRect/>
          </a:stretch>
        </p:blipFill>
        <p:spPr>
          <a:xfrm>
            <a:off x="950913" y="1124744"/>
            <a:ext cx="5895975" cy="4076700"/>
          </a:xfrm>
          <a:prstGeom prst="rect">
            <a:avLst/>
          </a:prstGeom>
        </p:spPr>
      </p:pic>
      <p:pic>
        <p:nvPicPr>
          <p:cNvPr id="5" name="Grafik 4">
            <a:extLst>
              <a:ext uri="{FF2B5EF4-FFF2-40B4-BE49-F238E27FC236}">
                <a16:creationId xmlns:a16="http://schemas.microsoft.com/office/drawing/2014/main" id="{01D9C514-B145-4292-92C1-BDBEF0560DE3}"/>
              </a:ext>
            </a:extLst>
          </p:cNvPr>
          <p:cNvPicPr>
            <a:picLocks noChangeAspect="1"/>
          </p:cNvPicPr>
          <p:nvPr/>
        </p:nvPicPr>
        <p:blipFill rotWithShape="1">
          <a:blip r:embed="rId3"/>
          <a:srcRect t="15625"/>
          <a:stretch/>
        </p:blipFill>
        <p:spPr>
          <a:xfrm>
            <a:off x="960437" y="5118894"/>
            <a:ext cx="5876925" cy="707231"/>
          </a:xfrm>
          <a:prstGeom prst="rect">
            <a:avLst/>
          </a:prstGeom>
        </p:spPr>
      </p:pic>
      <p:sp>
        <p:nvSpPr>
          <p:cNvPr id="6" name="Oval 5"/>
          <p:cNvSpPr>
            <a:spLocks noChangeArrowheads="1"/>
          </p:cNvSpPr>
          <p:nvPr/>
        </p:nvSpPr>
        <p:spPr bwMode="auto">
          <a:xfrm>
            <a:off x="755577" y="1461295"/>
            <a:ext cx="3384376" cy="455538"/>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14400" y="1066800"/>
            <a:ext cx="7772400" cy="5148263"/>
          </a:xfrm>
        </p:spPr>
        <p:txBody>
          <a:bodyPr/>
          <a:lstStyle/>
          <a:p>
            <a:pPr algn="ctr" eaLnBrk="1" hangingPunct="1">
              <a:lnSpc>
                <a:spcPct val="80000"/>
              </a:lnSpc>
              <a:spcBef>
                <a:spcPct val="40000"/>
              </a:spcBef>
              <a:spcAft>
                <a:spcPts val="600"/>
              </a:spcAft>
              <a:defRPr/>
            </a:pPr>
            <a:endParaRPr lang="de-DE" sz="2000" b="1" dirty="0"/>
          </a:p>
          <a:p>
            <a:pPr algn="ctr" eaLnBrk="1" hangingPunct="1">
              <a:lnSpc>
                <a:spcPct val="80000"/>
              </a:lnSpc>
              <a:spcBef>
                <a:spcPct val="40000"/>
              </a:spcBef>
              <a:spcAft>
                <a:spcPts val="600"/>
              </a:spcAft>
              <a:defRPr/>
            </a:pPr>
            <a:endParaRPr lang="de-DE" sz="2000" b="1" dirty="0"/>
          </a:p>
          <a:p>
            <a:pPr algn="ctr" eaLnBrk="1" hangingPunct="1">
              <a:lnSpc>
                <a:spcPct val="80000"/>
              </a:lnSpc>
              <a:spcBef>
                <a:spcPct val="40000"/>
              </a:spcBef>
              <a:spcAft>
                <a:spcPts val="600"/>
              </a:spcAft>
              <a:defRPr/>
            </a:pPr>
            <a:endParaRPr lang="de-DE" sz="2000" b="1" dirty="0"/>
          </a:p>
          <a:p>
            <a:pPr algn="ctr" eaLnBrk="1" hangingPunct="1">
              <a:lnSpc>
                <a:spcPct val="80000"/>
              </a:lnSpc>
              <a:spcBef>
                <a:spcPct val="40000"/>
              </a:spcBef>
              <a:spcAft>
                <a:spcPts val="600"/>
              </a:spcAft>
              <a:defRPr/>
            </a:pPr>
            <a:r>
              <a:rPr lang="de-DE" sz="2000" b="1" dirty="0"/>
              <a:t>Raumvorstellung als räumliches Vorstellungsvermögen</a:t>
            </a:r>
            <a:endParaRPr lang="de-DE" sz="2000" dirty="0"/>
          </a:p>
          <a:p>
            <a:pPr marL="342900" indent="-342900" algn="ctr" eaLnBrk="1" hangingPunct="1">
              <a:spcBef>
                <a:spcPct val="0"/>
              </a:spcBef>
              <a:spcAft>
                <a:spcPts val="600"/>
              </a:spcAft>
              <a:defRPr/>
            </a:pPr>
            <a:r>
              <a:rPr lang="de-DE" sz="2000" dirty="0"/>
              <a:t>umfasst</a:t>
            </a:r>
          </a:p>
          <a:p>
            <a:pPr marL="342900" indent="-342900" eaLnBrk="1" hangingPunct="1">
              <a:spcBef>
                <a:spcPct val="0"/>
              </a:spcBef>
              <a:spcAft>
                <a:spcPts val="600"/>
              </a:spcAft>
              <a:defRPr/>
            </a:pPr>
            <a:r>
              <a:rPr lang="de-DE" sz="2000" b="1" dirty="0"/>
              <a:t>Raumwahrnehmung – Raumvorstellung – Räumliches Denken</a:t>
            </a:r>
          </a:p>
          <a:p>
            <a:pPr marL="342900" indent="-342900" algn="r" eaLnBrk="1" hangingPunct="1">
              <a:spcBef>
                <a:spcPct val="40000"/>
              </a:spcBef>
              <a:defRPr/>
            </a:pPr>
            <a:endParaRPr lang="de-DE" sz="1800" dirty="0"/>
          </a:p>
          <a:p>
            <a:pPr marL="342900" indent="-342900" algn="r" eaLnBrk="1" hangingPunct="1">
              <a:spcBef>
                <a:spcPct val="40000"/>
              </a:spcBef>
              <a:defRPr/>
            </a:pPr>
            <a:r>
              <a:rPr lang="de-DE" sz="1600" dirty="0"/>
              <a:t>(</a:t>
            </a:r>
            <a:r>
              <a:rPr lang="de-DE" sz="1600" dirty="0" err="1"/>
              <a:t>Besuden</a:t>
            </a:r>
            <a:r>
              <a:rPr lang="de-DE" sz="1600" dirty="0"/>
              <a:t> 1984)</a:t>
            </a:r>
          </a:p>
          <a:p>
            <a:pPr marL="457200" indent="-457200">
              <a:spcAft>
                <a:spcPts val="1200"/>
              </a:spcAft>
              <a:defRPr/>
            </a:pPr>
            <a:endParaRPr lang="de-DE" sz="2000" b="1" dirty="0"/>
          </a:p>
          <a:p>
            <a:pPr marL="457200" indent="-457200">
              <a:lnSpc>
                <a:spcPct val="90000"/>
              </a:lnSpc>
              <a:spcAft>
                <a:spcPts val="1200"/>
              </a:spcAft>
              <a:buFontTx/>
              <a:buAutoNum type="arabicPeriod"/>
              <a:defRPr/>
            </a:pPr>
            <a:endParaRPr lang="de-DE" sz="2200"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sp>
        <p:nvSpPr>
          <p:cNvPr id="30722" name="Titel 1"/>
          <p:cNvSpPr>
            <a:spLocks noGrp="1"/>
          </p:cNvSpPr>
          <p:nvPr>
            <p:ph type="ctrTitle"/>
          </p:nvPr>
        </p:nvSpPr>
        <p:spPr/>
        <p:txBody>
          <a:bodyPr/>
          <a:lstStyle/>
          <a:p>
            <a:r>
              <a:rPr lang="de-DE" altLang="de-DE" sz="2400" dirty="0">
                <a:ea typeface="ＭＳ Ｐゴシック" charset="-128"/>
              </a:rPr>
              <a:t>Theoretische Einbettung – Was ist Raumvorstellung?</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14400" y="1066800"/>
            <a:ext cx="7772400" cy="5148263"/>
          </a:xfrm>
        </p:spPr>
        <p:txBody>
          <a:bodyPr/>
          <a:lstStyle/>
          <a:p>
            <a:pPr marL="342900" indent="-342900" eaLnBrk="1" hangingPunct="1">
              <a:spcBef>
                <a:spcPct val="40000"/>
              </a:spcBef>
              <a:defRPr/>
            </a:pPr>
            <a:r>
              <a:rPr lang="de-DE" sz="2200" b="1" dirty="0"/>
              <a:t>Charakteristika:</a:t>
            </a:r>
          </a:p>
          <a:p>
            <a:pPr eaLnBrk="1" hangingPunct="1">
              <a:spcBef>
                <a:spcPct val="40000"/>
              </a:spcBef>
              <a:spcAft>
                <a:spcPts val="0"/>
              </a:spcAft>
              <a:defRPr/>
            </a:pPr>
            <a:r>
              <a:rPr lang="de-DE" sz="1800" b="1" dirty="0"/>
              <a:t>Raumwahrnehmung:</a:t>
            </a:r>
            <a:r>
              <a:rPr lang="de-DE" sz="1800" dirty="0"/>
              <a:t> Wahrnehmung </a:t>
            </a:r>
            <a:r>
              <a:rPr lang="de-DE" sz="1800" u="sng" dirty="0"/>
              <a:t>konkret vorhandener</a:t>
            </a:r>
            <a:r>
              <a:rPr lang="de-DE" sz="1800" dirty="0"/>
              <a:t> Objekte, Handlungen, Situationen, Merkmale, ...      		            </a:t>
            </a:r>
            <a:br>
              <a:rPr lang="de-DE" sz="1800" dirty="0"/>
            </a:br>
            <a:r>
              <a:rPr lang="de-DE" sz="1800" dirty="0"/>
              <a:t>Mentale Anstrengung: Wahrnehmung, Analyse &amp; Interpretation des Wahrgenommenen.</a:t>
            </a:r>
          </a:p>
          <a:p>
            <a:pPr eaLnBrk="1" hangingPunct="1">
              <a:spcBef>
                <a:spcPct val="40000"/>
              </a:spcBef>
              <a:defRPr/>
            </a:pPr>
            <a:r>
              <a:rPr lang="de-DE" sz="1800" b="1" dirty="0"/>
              <a:t>Raumvorstellung</a:t>
            </a:r>
            <a:r>
              <a:rPr lang="de-DE" sz="1800" dirty="0"/>
              <a:t>: Mentales Reproduzieren </a:t>
            </a:r>
            <a:r>
              <a:rPr lang="de-DE" sz="1800" u="sng" dirty="0"/>
              <a:t>nicht mehr vorhandener </a:t>
            </a:r>
            <a:r>
              <a:rPr lang="de-DE" sz="1800" dirty="0"/>
              <a:t>Objekte, Handlungen, Situationen, Merkmale, ...		</a:t>
            </a:r>
            <a:br>
              <a:rPr lang="de-DE" sz="1800" dirty="0"/>
            </a:br>
            <a:r>
              <a:rPr lang="de-DE" sz="1800" dirty="0"/>
              <a:t>Mentale Anstrengung: Mentale Reproduktion, Analyse &amp; Interpretation des mental Reproduzierten.</a:t>
            </a:r>
          </a:p>
          <a:p>
            <a:pPr eaLnBrk="1" hangingPunct="1">
              <a:spcBef>
                <a:spcPct val="40000"/>
              </a:spcBef>
              <a:defRPr/>
            </a:pPr>
            <a:r>
              <a:rPr lang="de-DE" sz="1800" b="1" dirty="0"/>
              <a:t>Räumliches Denken:</a:t>
            </a:r>
            <a:r>
              <a:rPr lang="de-DE" sz="1800" dirty="0"/>
              <a:t> Mentales Operieren mit </a:t>
            </a:r>
            <a:r>
              <a:rPr lang="de-DE" sz="1800" u="sng" dirty="0"/>
              <a:t>nicht mehr vorhandenen</a:t>
            </a:r>
            <a:r>
              <a:rPr lang="de-DE" sz="1800" dirty="0"/>
              <a:t> Objekten, Handlungen, Situationen, Merkmalen, ... 		</a:t>
            </a:r>
            <a:br>
              <a:rPr lang="de-DE" sz="1800" dirty="0"/>
            </a:br>
            <a:r>
              <a:rPr lang="de-DE" sz="1800" dirty="0"/>
              <a:t>Mentale Anstrengung: Mentales Handeln, Analyse &amp; Interpretation der mentalen Handlung.</a:t>
            </a:r>
            <a:r>
              <a:rPr lang="de-DE" sz="1600" dirty="0"/>
              <a:t> </a:t>
            </a:r>
          </a:p>
          <a:p>
            <a:pPr marL="457200" indent="-457200">
              <a:spcAft>
                <a:spcPts val="1200"/>
              </a:spcAft>
              <a:defRPr/>
            </a:pPr>
            <a:endParaRPr lang="de-DE" sz="2000" b="1" dirty="0"/>
          </a:p>
          <a:p>
            <a:pPr marL="457200" indent="-457200">
              <a:lnSpc>
                <a:spcPct val="90000"/>
              </a:lnSpc>
              <a:spcAft>
                <a:spcPts val="1200"/>
              </a:spcAft>
              <a:buFontTx/>
              <a:buAutoNum type="arabicPeriod"/>
              <a:defRPr/>
            </a:pPr>
            <a:endParaRPr lang="de-DE" sz="2200"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sp>
        <p:nvSpPr>
          <p:cNvPr id="32770" name="Titel 1"/>
          <p:cNvSpPr>
            <a:spLocks noGrp="1"/>
          </p:cNvSpPr>
          <p:nvPr>
            <p:ph type="ctrTitle"/>
          </p:nvPr>
        </p:nvSpPr>
        <p:spPr/>
        <p:txBody>
          <a:bodyPr/>
          <a:lstStyle/>
          <a:p>
            <a:r>
              <a:rPr lang="de-DE" altLang="de-DE" sz="2400">
                <a:ea typeface="ＭＳ Ｐゴシック" charset="-128"/>
              </a:rPr>
              <a:t>Theoretische Einbettung – Was ist Raumvorstellung?</a:t>
            </a:r>
          </a:p>
        </p:txBody>
      </p:sp>
      <p:sp>
        <p:nvSpPr>
          <p:cNvPr id="4" name="Inhaltsplatzhalter 2"/>
          <p:cNvSpPr txBox="1">
            <a:spLocks/>
          </p:cNvSpPr>
          <p:nvPr/>
        </p:nvSpPr>
        <p:spPr bwMode="auto">
          <a:xfrm>
            <a:off x="444500" y="4954612"/>
            <a:ext cx="8712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ctr">
              <a:buFontTx/>
              <a:buNone/>
              <a:defRPr/>
            </a:pPr>
            <a:endParaRPr lang="de-DE" altLang="x-none" sz="1800" kern="0" dirty="0">
              <a:latin typeface="Calibri" charset="0"/>
              <a:ea typeface="ＭＳ Ｐゴシック" charset="-128"/>
            </a:endParaRPr>
          </a:p>
          <a:p>
            <a:pPr algn="ctr">
              <a:defRPr/>
            </a:pPr>
            <a:r>
              <a:rPr lang="de-DE" sz="1800" dirty="0"/>
              <a:t>„Operatives Denken ist in der Geometrie </a:t>
            </a:r>
          </a:p>
          <a:p>
            <a:pPr algn="ctr">
              <a:defRPr/>
            </a:pPr>
            <a:r>
              <a:rPr lang="de-DE" sz="1800" dirty="0"/>
              <a:t>von räumlichem Denken kaum noch zu unterscheiden.“</a:t>
            </a:r>
            <a:endParaRPr lang="de-DE" altLang="x-none" sz="1800" kern="0" dirty="0">
              <a:latin typeface="Calibri" charset="0"/>
              <a:ea typeface="ＭＳ Ｐゴシック" charset="-128"/>
            </a:endParaRPr>
          </a:p>
          <a:p>
            <a:pPr algn="ctr">
              <a:buFontTx/>
              <a:buNone/>
              <a:defRPr/>
            </a:pPr>
            <a:r>
              <a:rPr lang="de-DE" altLang="x-none" sz="1800" kern="0" dirty="0">
                <a:latin typeface="Calibri" charset="0"/>
                <a:ea typeface="ＭＳ Ｐゴシック" charset="-128"/>
              </a:rPr>
              <a:t> </a:t>
            </a:r>
          </a:p>
        </p:txBody>
      </p:sp>
      <p:sp>
        <p:nvSpPr>
          <p:cNvPr id="32772" name="Textfeld 4"/>
          <p:cNvSpPr txBox="1">
            <a:spLocks noChangeArrowheads="1"/>
          </p:cNvSpPr>
          <p:nvPr/>
        </p:nvSpPr>
        <p:spPr bwMode="auto">
          <a:xfrm>
            <a:off x="6659563" y="6021288"/>
            <a:ext cx="2592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a:t>
            </a:r>
            <a:r>
              <a:rPr lang="de-DE" altLang="de-DE" sz="1600" dirty="0" err="1"/>
              <a:t>Besuden</a:t>
            </a:r>
            <a:r>
              <a:rPr lang="de-DE" altLang="de-DE" sz="1600" dirty="0"/>
              <a:t> 1980, S. 107)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7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txBox="1">
            <a:spLocks noChangeArrowheads="1"/>
          </p:cNvSpPr>
          <p:nvPr/>
        </p:nvSpPr>
        <p:spPr bwMode="auto">
          <a:xfrm>
            <a:off x="304800" y="836613"/>
            <a:ext cx="868680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nSpc>
                <a:spcPts val="2500"/>
              </a:lnSpc>
              <a:spcAft>
                <a:spcPts val="600"/>
              </a:spcAft>
              <a:buFontTx/>
              <a:buNone/>
            </a:pPr>
            <a:r>
              <a:rPr lang="de-DE" altLang="de-DE" sz="2400"/>
              <a:t>	</a:t>
            </a:r>
          </a:p>
          <a:p>
            <a:pPr>
              <a:lnSpc>
                <a:spcPts val="2500"/>
              </a:lnSpc>
              <a:spcAft>
                <a:spcPts val="600"/>
              </a:spcAft>
              <a:buFontTx/>
              <a:buNone/>
            </a:pPr>
            <a:r>
              <a:rPr lang="de-DE" altLang="de-DE"/>
              <a:t>„Anschaulich kann Raumvorstellung umschrieben werden als die Fähigkeit, in der Vorstellung räumlich zu sehen und räumlich zu denken. Sie geht über die </a:t>
            </a:r>
            <a:r>
              <a:rPr lang="de-DE" altLang="de-DE">
                <a:solidFill>
                  <a:srgbClr val="FF0000"/>
                </a:solidFill>
              </a:rPr>
              <a:t>sinnliche Wahrnehmung hinaus</a:t>
            </a:r>
            <a:r>
              <a:rPr lang="de-DE" altLang="de-DE"/>
              <a:t>, indem die </a:t>
            </a:r>
            <a:r>
              <a:rPr lang="de-DE" altLang="de-DE">
                <a:solidFill>
                  <a:srgbClr val="FF0000"/>
                </a:solidFill>
              </a:rPr>
              <a:t>Sinneseindrücke</a:t>
            </a:r>
            <a:r>
              <a:rPr lang="de-DE" altLang="de-DE"/>
              <a:t> </a:t>
            </a:r>
            <a:r>
              <a:rPr lang="de-DE" altLang="de-DE">
                <a:solidFill>
                  <a:srgbClr val="FF0000"/>
                </a:solidFill>
              </a:rPr>
              <a:t>nicht nur registriert</a:t>
            </a:r>
            <a:r>
              <a:rPr lang="de-DE" altLang="de-DE"/>
              <a:t>, sondern auch </a:t>
            </a:r>
            <a:r>
              <a:rPr lang="de-DE" altLang="de-DE">
                <a:solidFill>
                  <a:srgbClr val="FF0000"/>
                </a:solidFill>
              </a:rPr>
              <a:t>gedanklich verarbeitet </a:t>
            </a:r>
            <a:r>
              <a:rPr lang="de-DE" altLang="de-DE"/>
              <a:t>werden. So entstehen </a:t>
            </a:r>
            <a:r>
              <a:rPr lang="de-DE" altLang="de-DE">
                <a:solidFill>
                  <a:srgbClr val="008000"/>
                </a:solidFill>
              </a:rPr>
              <a:t>Vorstellungsbilder</a:t>
            </a:r>
            <a:r>
              <a:rPr lang="de-DE" altLang="de-DE"/>
              <a:t>, die auch </a:t>
            </a:r>
            <a:r>
              <a:rPr lang="de-DE" altLang="de-DE">
                <a:solidFill>
                  <a:srgbClr val="008000"/>
                </a:solidFill>
              </a:rPr>
              <a:t>ohne das Vorhandensein der realen Objekte </a:t>
            </a:r>
            <a:r>
              <a:rPr lang="de-DE" altLang="de-DE"/>
              <a:t>verfügbar sind. Dabei ist zu betonen, daß Raumvorstellung sich jedoch </a:t>
            </a:r>
            <a:r>
              <a:rPr lang="de-DE" altLang="de-DE">
                <a:solidFill>
                  <a:srgbClr val="008000"/>
                </a:solidFill>
              </a:rPr>
              <a:t>nicht darauf beschränkt, diese Bilder im Gedächtnis zu speichern</a:t>
            </a:r>
            <a:r>
              <a:rPr lang="de-DE" altLang="de-DE"/>
              <a:t> und – in Form von </a:t>
            </a:r>
            <a:r>
              <a:rPr lang="de-DE" altLang="de-DE">
                <a:solidFill>
                  <a:srgbClr val="008000"/>
                </a:solidFill>
              </a:rPr>
              <a:t>Erinnerungsbildern </a:t>
            </a:r>
            <a:r>
              <a:rPr lang="de-DE" altLang="de-DE"/>
              <a:t>– bei Bedarf abzurufen. Vielmehr kommt die </a:t>
            </a:r>
            <a:r>
              <a:rPr lang="de-DE" altLang="de-DE">
                <a:solidFill>
                  <a:srgbClr val="0000FF"/>
                </a:solidFill>
              </a:rPr>
              <a:t>Fähigkeit, mit diesen Bildern aktiv umzugehen</a:t>
            </a:r>
            <a:r>
              <a:rPr lang="de-DE" altLang="de-DE"/>
              <a:t>, sie </a:t>
            </a:r>
            <a:r>
              <a:rPr lang="de-DE" altLang="de-DE">
                <a:solidFill>
                  <a:srgbClr val="0000FF"/>
                </a:solidFill>
              </a:rPr>
              <a:t>mental umzuordnen und neue Bilder aus vorhandenen vorstellungsmäßig zu entwickeln</a:t>
            </a:r>
            <a:r>
              <a:rPr lang="de-DE" altLang="de-DE"/>
              <a:t>, als wichtige Komponente mit hinzu.“      </a:t>
            </a:r>
          </a:p>
          <a:p>
            <a:pPr>
              <a:lnSpc>
                <a:spcPts val="2500"/>
              </a:lnSpc>
              <a:buFontTx/>
              <a:buNone/>
            </a:pPr>
            <a:r>
              <a:rPr lang="de-DE" altLang="de-DE" sz="2400"/>
              <a:t>						      </a:t>
            </a:r>
            <a:r>
              <a:rPr lang="de-DE" altLang="de-DE" sz="1600"/>
              <a:t>(Maier 1999, S. 14)</a:t>
            </a:r>
          </a:p>
          <a:p>
            <a:pPr>
              <a:lnSpc>
                <a:spcPct val="80000"/>
              </a:lnSpc>
              <a:buFontTx/>
              <a:buNone/>
            </a:pPr>
            <a:endParaRPr lang="de-DE" altLang="de-DE" sz="2400"/>
          </a:p>
        </p:txBody>
      </p:sp>
      <p:sp>
        <p:nvSpPr>
          <p:cNvPr id="3" name="Titel 4"/>
          <p:cNvSpPr txBox="1">
            <a:spLocks/>
          </p:cNvSpPr>
          <p:nvPr/>
        </p:nvSpPr>
        <p:spPr bwMode="auto">
          <a:xfrm>
            <a:off x="827088" y="289471"/>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de-DE"/>
            </a:defPPr>
            <a:lvl1pPr>
              <a:defRPr sz="2800" baseline="0">
                <a:solidFill>
                  <a:srgbClr val="34B409"/>
                </a:solidFill>
                <a:latin typeface="+mj-lt"/>
                <a:cs typeface="+mj-cs"/>
              </a:defRPr>
            </a:lvl1pPr>
            <a:lvl2pPr>
              <a:defRPr sz="2800">
                <a:solidFill>
                  <a:schemeClr val="tx2"/>
                </a:solidFill>
                <a:ea typeface="ＭＳ Ｐゴシック" charset="0"/>
                <a:cs typeface="Arial" charset="0"/>
              </a:defRPr>
            </a:lvl2pPr>
            <a:lvl3pPr>
              <a:defRPr sz="2800">
                <a:solidFill>
                  <a:schemeClr val="tx2"/>
                </a:solidFill>
                <a:ea typeface="ＭＳ Ｐゴシック" charset="0"/>
                <a:cs typeface="Arial" charset="0"/>
              </a:defRPr>
            </a:lvl3pPr>
            <a:lvl4pPr>
              <a:defRPr sz="2800">
                <a:solidFill>
                  <a:schemeClr val="tx2"/>
                </a:solidFill>
                <a:ea typeface="ＭＳ Ｐゴシック" charset="0"/>
                <a:cs typeface="Arial" charset="0"/>
              </a:defRPr>
            </a:lvl4pPr>
            <a:lvl5pPr>
              <a:defRPr sz="2800">
                <a:solidFill>
                  <a:schemeClr val="tx2"/>
                </a:solidFill>
                <a:ea typeface="ＭＳ Ｐゴシック" charset="0"/>
                <a:cs typeface="Arial" charset="0"/>
              </a:defRPr>
            </a:lvl5pPr>
            <a:lvl6pPr marL="457200" algn="ctr" fontAlgn="base">
              <a:spcBef>
                <a:spcPct val="0"/>
              </a:spcBef>
              <a:spcAft>
                <a:spcPct val="0"/>
              </a:spcAft>
              <a:defRPr sz="3200">
                <a:solidFill>
                  <a:schemeClr val="tx2"/>
                </a:solidFill>
                <a:cs typeface="Arial" charset="0"/>
              </a:defRPr>
            </a:lvl6pPr>
            <a:lvl7pPr marL="914400" algn="ctr" fontAlgn="base">
              <a:spcBef>
                <a:spcPct val="0"/>
              </a:spcBef>
              <a:spcAft>
                <a:spcPct val="0"/>
              </a:spcAft>
              <a:defRPr sz="3200">
                <a:solidFill>
                  <a:schemeClr val="tx2"/>
                </a:solidFill>
                <a:cs typeface="Arial" charset="0"/>
              </a:defRPr>
            </a:lvl7pPr>
            <a:lvl8pPr marL="1371600" algn="ctr" fontAlgn="base">
              <a:spcBef>
                <a:spcPct val="0"/>
              </a:spcBef>
              <a:spcAft>
                <a:spcPct val="0"/>
              </a:spcAft>
              <a:defRPr sz="3200">
                <a:solidFill>
                  <a:schemeClr val="tx2"/>
                </a:solidFill>
                <a:cs typeface="Arial" charset="0"/>
              </a:defRPr>
            </a:lvl8pPr>
            <a:lvl9pPr marL="1828800" algn="ctr" fontAlgn="base">
              <a:spcBef>
                <a:spcPct val="0"/>
              </a:spcBef>
              <a:spcAft>
                <a:spcPct val="0"/>
              </a:spcAft>
              <a:defRPr sz="3200">
                <a:solidFill>
                  <a:schemeClr val="tx2"/>
                </a:solidFill>
                <a:cs typeface="Arial" charset="0"/>
              </a:defRPr>
            </a:lvl9pPr>
          </a:lstStyle>
          <a:p>
            <a:pPr>
              <a:lnSpc>
                <a:spcPts val="2500"/>
              </a:lnSpc>
              <a:spcBef>
                <a:spcPct val="20000"/>
              </a:spcBef>
              <a:defRPr/>
            </a:pPr>
            <a:r>
              <a:rPr lang="de-DE" altLang="x-none" sz="2250">
                <a:solidFill>
                  <a:srgbClr val="FF0000"/>
                </a:solidFill>
              </a:rPr>
              <a:t>Raumwahrnehmung </a:t>
            </a:r>
            <a:r>
              <a:rPr lang="de-DE" altLang="x-none" sz="2250"/>
              <a:t>– </a:t>
            </a:r>
            <a:r>
              <a:rPr lang="de-DE" altLang="x-none" sz="2250">
                <a:solidFill>
                  <a:srgbClr val="008000"/>
                </a:solidFill>
              </a:rPr>
              <a:t>Raumvorstellung </a:t>
            </a:r>
            <a:r>
              <a:rPr lang="de-DE" altLang="x-none" sz="2250"/>
              <a:t>– </a:t>
            </a:r>
            <a:r>
              <a:rPr lang="de-DE" altLang="x-none" sz="2250">
                <a:solidFill>
                  <a:srgbClr val="0000FF"/>
                </a:solidFill>
              </a:rPr>
              <a:t>Räumliches Denken</a:t>
            </a:r>
            <a:endParaRPr lang="de-DE" altLang="x-none" sz="2250" dirty="0">
              <a:solidFill>
                <a:srgbClr val="0000FF"/>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p:spPr>
        <p:txBody>
          <a:bodyPr/>
          <a:lstStyle/>
          <a:p>
            <a:pPr>
              <a:spcAft>
                <a:spcPts val="1200"/>
              </a:spcAft>
              <a:defRPr/>
            </a:pPr>
            <a:r>
              <a:rPr lang="de-DE" sz="2400" b="1" dirty="0">
                <a:ea typeface="ＭＳ Ｐゴシック" pitchFamily="34" charset="-128"/>
              </a:rPr>
              <a:t>Schülerinnen- und Schüler-Aktivität:</a:t>
            </a:r>
            <a:endParaRPr lang="de-DE" sz="2400" dirty="0">
              <a:cs typeface="Times New Roman" charset="0"/>
            </a:endParaRPr>
          </a:p>
          <a:p>
            <a:pPr eaLnBrk="1" hangingPunct="1">
              <a:lnSpc>
                <a:spcPct val="90000"/>
              </a:lnSpc>
              <a:defRPr/>
            </a:pPr>
            <a:r>
              <a:rPr lang="de-DE" sz="2000" b="1" dirty="0"/>
              <a:t>                 </a:t>
            </a:r>
            <a:endParaRPr lang="de-DE" sz="2000" dirty="0">
              <a:cs typeface="Times New Roman" charset="0"/>
            </a:endParaRPr>
          </a:p>
          <a:p>
            <a:pPr eaLnBrk="1" hangingPunct="1">
              <a:lnSpc>
                <a:spcPct val="90000"/>
              </a:lnSpc>
              <a:defRPr/>
            </a:pPr>
            <a:r>
              <a:rPr lang="de-DE" sz="2000" dirty="0">
                <a:latin typeface="Comic Sans MS" charset="0"/>
                <a:ea typeface="Comic Sans MS" charset="0"/>
                <a:cs typeface="Comic Sans MS" charset="0"/>
              </a:rPr>
              <a:t>Stelle dir vor, dass du im Uhrzeigersinn um einen Tisch herumläufst. Auf dem Tisch steht ein Würfelgebäude. Schneide die Fotos aus und bringe sie in die richtige Reihenfolge. Wie bist du vorgegangen?</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sp>
        <p:nvSpPr>
          <p:cNvPr id="36866" name="Titel 1"/>
          <p:cNvSpPr>
            <a:spLocks noGrp="1"/>
          </p:cNvSpPr>
          <p:nvPr>
            <p:ph type="ctrTitle"/>
          </p:nvPr>
        </p:nvSpPr>
        <p:spPr/>
        <p:txBody>
          <a:bodyPr/>
          <a:lstStyle/>
          <a:p>
            <a:r>
              <a:rPr lang="de-DE" altLang="de-DE">
                <a:ea typeface="ＭＳ Ｐゴシック" charset="-128"/>
              </a:rPr>
              <a:t>Raumorientierung und Raumvorstellung</a:t>
            </a:r>
          </a:p>
        </p:txBody>
      </p:sp>
      <p:pic>
        <p:nvPicPr>
          <p:cNvPr id="5" name="Bild 4" descr="FM_Raum_und_Form/Fotos_Wuerfelgebaude/16559127_1462527600437306_171369193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3602038"/>
            <a:ext cx="1646238"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5" descr="FM_Raum_und_Form/Fotos_Wuerfelgebaude/18624435_1462527807103952_13561506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3602038"/>
            <a:ext cx="1644650"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FM_Raum_und_Form/Fotos_Wuerfelgebaude/18643457_1462527563770643_60533859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513" y="3602038"/>
            <a:ext cx="1644650"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8" descr="FM_Raum_und_Form/Fotos_Wuerfelgebaude/18624477_1462527687103964_16107303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75" y="3602038"/>
            <a:ext cx="1646238"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tertitel 2"/>
          <p:cNvSpPr txBox="1">
            <a:spLocks/>
          </p:cNvSpPr>
          <p:nvPr/>
        </p:nvSpPr>
        <p:spPr bwMode="auto">
          <a:xfrm>
            <a:off x="985838" y="3602038"/>
            <a:ext cx="43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dirty="0">
                <a:latin typeface="Comic Sans MS" charset="0"/>
                <a:ea typeface="Comic Sans MS" charset="0"/>
                <a:cs typeface="Comic Sans MS" charset="0"/>
              </a:rPr>
              <a:t>A</a:t>
            </a:r>
            <a:endParaRPr lang="de-DE" sz="3200" kern="0" dirty="0">
              <a:latin typeface="Comic Sans MS" charset="0"/>
              <a:ea typeface="Comic Sans MS" charset="0"/>
              <a:cs typeface="Comic Sans MS" charset="0"/>
            </a:endParaRPr>
          </a:p>
        </p:txBody>
      </p:sp>
      <p:sp>
        <p:nvSpPr>
          <p:cNvPr id="11" name="Untertitel 2"/>
          <p:cNvSpPr txBox="1">
            <a:spLocks/>
          </p:cNvSpPr>
          <p:nvPr/>
        </p:nvSpPr>
        <p:spPr bwMode="auto">
          <a:xfrm>
            <a:off x="6800850" y="3589338"/>
            <a:ext cx="43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a:latin typeface="Comic Sans MS" charset="0"/>
                <a:ea typeface="Comic Sans MS" charset="0"/>
                <a:cs typeface="Comic Sans MS" charset="0"/>
              </a:rPr>
              <a:t>D</a:t>
            </a:r>
            <a:endParaRPr lang="de-DE" sz="3200" kern="0" dirty="0">
              <a:latin typeface="Comic Sans MS" charset="0"/>
              <a:ea typeface="Comic Sans MS" charset="0"/>
              <a:cs typeface="Comic Sans MS" charset="0"/>
            </a:endParaRPr>
          </a:p>
        </p:txBody>
      </p:sp>
      <p:sp>
        <p:nvSpPr>
          <p:cNvPr id="12" name="Untertitel 2"/>
          <p:cNvSpPr txBox="1">
            <a:spLocks/>
          </p:cNvSpPr>
          <p:nvPr/>
        </p:nvSpPr>
        <p:spPr bwMode="auto">
          <a:xfrm>
            <a:off x="2924175" y="3579813"/>
            <a:ext cx="43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dirty="0">
                <a:latin typeface="Comic Sans MS" charset="0"/>
                <a:ea typeface="Comic Sans MS" charset="0"/>
                <a:cs typeface="Comic Sans MS" charset="0"/>
              </a:rPr>
              <a:t>B</a:t>
            </a:r>
            <a:endParaRPr lang="de-DE" sz="3200" kern="0" dirty="0">
              <a:latin typeface="Comic Sans MS" charset="0"/>
              <a:ea typeface="Comic Sans MS" charset="0"/>
              <a:cs typeface="Comic Sans MS" charset="0"/>
            </a:endParaRPr>
          </a:p>
        </p:txBody>
      </p:sp>
      <p:sp>
        <p:nvSpPr>
          <p:cNvPr id="13" name="Untertitel 2"/>
          <p:cNvSpPr txBox="1">
            <a:spLocks/>
          </p:cNvSpPr>
          <p:nvPr/>
        </p:nvSpPr>
        <p:spPr bwMode="auto">
          <a:xfrm>
            <a:off x="4862513" y="3573463"/>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dirty="0">
                <a:latin typeface="Comic Sans MS" charset="0"/>
                <a:ea typeface="Comic Sans MS" charset="0"/>
                <a:cs typeface="Comic Sans MS" charset="0"/>
              </a:rPr>
              <a:t>C</a:t>
            </a:r>
            <a:endParaRPr lang="de-DE" sz="3200" kern="0" dirty="0">
              <a:latin typeface="Comic Sans MS" charset="0"/>
              <a:ea typeface="Comic Sans MS" charset="0"/>
              <a:cs typeface="Comic Sans MS"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000" b="1" dirty="0"/>
              <a:t>                 </a:t>
            </a:r>
            <a:endParaRPr lang="de-DE" sz="2000" dirty="0">
              <a:cs typeface="Times New Roman" charset="0"/>
            </a:endParaRPr>
          </a:p>
          <a:p>
            <a:pPr>
              <a:defRPr/>
            </a:pPr>
            <a:r>
              <a:rPr lang="de-DE" sz="2000" dirty="0"/>
              <a:t>Stellen Sie sich vor, dass Sie im Uhrzeigersinn um einen Tisch herumlaufen. Auf dem Tisch steht ein Würfelgebäude. Bringen Sie die Fotos in die richtige Reihenfolge.</a:t>
            </a:r>
          </a:p>
          <a:p>
            <a:pPr>
              <a:defRPr/>
            </a:pPr>
            <a:r>
              <a:rPr lang="de-DE" sz="2000" dirty="0"/>
              <a:t>Reflexionsauftrag: Wie könnten Schülerinnen und Schüler vorgehen, um die Fotos in die richtige Reihenfolge zu bringen?</a:t>
            </a:r>
          </a:p>
          <a:p>
            <a:pPr>
              <a:defRPr/>
            </a:pPr>
            <a:endParaRPr lang="de-DE" sz="2400" dirty="0"/>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38914"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el 1"/>
          <p:cNvSpPr>
            <a:spLocks noGrp="1"/>
          </p:cNvSpPr>
          <p:nvPr>
            <p:ph type="ctrTitle"/>
          </p:nvPr>
        </p:nvSpPr>
        <p:spPr/>
        <p:txBody>
          <a:bodyPr/>
          <a:lstStyle/>
          <a:p>
            <a:r>
              <a:rPr lang="de-DE" altLang="de-DE">
                <a:ea typeface="ＭＳ Ｐゴシック" charset="-128"/>
              </a:rPr>
              <a:t>Raumorientierung und Raumvorstellung</a:t>
            </a:r>
          </a:p>
        </p:txBody>
      </p:sp>
      <p:pic>
        <p:nvPicPr>
          <p:cNvPr id="9" name="Bild 8" descr="FM_Raum_und_Form/Fotos_Wuerfelgebaude/16559127_1462527600437306_1713691932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9" descr="FM_Raum_und_Form/Fotos_Wuerfelgebaude/18624569_1462527767103956_903989850_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0" descr="FM_Raum_und_Form/Fotos_Wuerfelgebaude/18624462_1462527820437284_1351703549_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5063"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1" descr="FM_Raum_und_Form/Fotos_Wuerfelgebaude/18624435_1462527807103952_135615061_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12" descr="FM_Raum_und_Form/Fotos_Wuerfelgebaude/18643833_1462527643770635_1197120035_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2800"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13" descr="FM_Raum_und_Form/Fotos_Wuerfelgebaude/18624612_1462527580437308_1608710565_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29288"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4" descr="FM_Raum_und_Form/Fotos_Wuerfelgebaude/18643457_1462527563770643_605338590_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5775"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 15" descr="FM_Raum_und_Form/Fotos_Wuerfelgebaude/18624477_1462527687103964_161073030_n.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40675"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Untertitel 2"/>
          <p:cNvSpPr txBox="1">
            <a:spLocks/>
          </p:cNvSpPr>
          <p:nvPr/>
        </p:nvSpPr>
        <p:spPr bwMode="auto">
          <a:xfrm>
            <a:off x="139700" y="4232275"/>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A</a:t>
            </a:r>
            <a:endParaRPr lang="de-DE" kern="0" dirty="0"/>
          </a:p>
        </p:txBody>
      </p:sp>
      <p:sp>
        <p:nvSpPr>
          <p:cNvPr id="18" name="Untertitel 2"/>
          <p:cNvSpPr txBox="1">
            <a:spLocks/>
          </p:cNvSpPr>
          <p:nvPr/>
        </p:nvSpPr>
        <p:spPr bwMode="auto">
          <a:xfrm>
            <a:off x="3449638" y="4248150"/>
            <a:ext cx="4333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D</a:t>
            </a:r>
            <a:endParaRPr lang="de-DE" kern="0" dirty="0"/>
          </a:p>
        </p:txBody>
      </p:sp>
      <p:sp>
        <p:nvSpPr>
          <p:cNvPr id="19" name="Untertitel 2"/>
          <p:cNvSpPr txBox="1">
            <a:spLocks/>
          </p:cNvSpPr>
          <p:nvPr/>
        </p:nvSpPr>
        <p:spPr bwMode="auto">
          <a:xfrm>
            <a:off x="1236663" y="42418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B</a:t>
            </a:r>
            <a:endParaRPr lang="de-DE" kern="0" dirty="0"/>
          </a:p>
        </p:txBody>
      </p:sp>
      <p:sp>
        <p:nvSpPr>
          <p:cNvPr id="20" name="Untertitel 2"/>
          <p:cNvSpPr txBox="1">
            <a:spLocks/>
          </p:cNvSpPr>
          <p:nvPr/>
        </p:nvSpPr>
        <p:spPr bwMode="auto">
          <a:xfrm>
            <a:off x="2346325" y="42481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C</a:t>
            </a:r>
            <a:endParaRPr lang="de-DE" kern="0" dirty="0"/>
          </a:p>
        </p:txBody>
      </p:sp>
      <p:sp>
        <p:nvSpPr>
          <p:cNvPr id="21" name="Untertitel 2"/>
          <p:cNvSpPr txBox="1">
            <a:spLocks/>
          </p:cNvSpPr>
          <p:nvPr/>
        </p:nvSpPr>
        <p:spPr bwMode="auto">
          <a:xfrm>
            <a:off x="6789738"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G</a:t>
            </a:r>
            <a:endParaRPr lang="de-DE" kern="0" dirty="0"/>
          </a:p>
        </p:txBody>
      </p:sp>
      <p:sp>
        <p:nvSpPr>
          <p:cNvPr id="22" name="Untertitel 2"/>
          <p:cNvSpPr txBox="1">
            <a:spLocks/>
          </p:cNvSpPr>
          <p:nvPr/>
        </p:nvSpPr>
        <p:spPr bwMode="auto">
          <a:xfrm>
            <a:off x="5657850"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F</a:t>
            </a:r>
            <a:endParaRPr lang="de-DE" kern="0" dirty="0"/>
          </a:p>
        </p:txBody>
      </p:sp>
      <p:sp>
        <p:nvSpPr>
          <p:cNvPr id="23" name="Untertitel 2"/>
          <p:cNvSpPr txBox="1">
            <a:spLocks/>
          </p:cNvSpPr>
          <p:nvPr/>
        </p:nvSpPr>
        <p:spPr bwMode="auto">
          <a:xfrm>
            <a:off x="4557713"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E</a:t>
            </a:r>
            <a:endParaRPr lang="de-DE" kern="0" dirty="0"/>
          </a:p>
        </p:txBody>
      </p:sp>
      <p:sp>
        <p:nvSpPr>
          <p:cNvPr id="24" name="Untertitel 2"/>
          <p:cNvSpPr txBox="1">
            <a:spLocks/>
          </p:cNvSpPr>
          <p:nvPr/>
        </p:nvSpPr>
        <p:spPr bwMode="auto">
          <a:xfrm>
            <a:off x="7907338"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H</a:t>
            </a:r>
            <a:endParaRPr lang="de-DE" kern="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Inhaltsplatzhalter 1"/>
          <p:cNvSpPr>
            <a:spLocks noGrp="1"/>
          </p:cNvSpPr>
          <p:nvPr>
            <p:ph idx="1"/>
          </p:nvPr>
        </p:nvSpPr>
        <p:spPr>
          <a:xfrm>
            <a:off x="900112" y="1639342"/>
            <a:ext cx="8136383" cy="4525962"/>
          </a:xfrm>
        </p:spPr>
        <p:txBody>
          <a:bodyPr/>
          <a:lstStyle/>
          <a:p>
            <a:r>
              <a:rPr lang="de-DE" sz="1800" dirty="0"/>
              <a:t>Dieses Material wurde vom PIKAS-Team für das Deutsche Zentrum für Lehrerbildung Mathematik (DZLM) konzipiert und kann unter der </a:t>
            </a:r>
            <a:r>
              <a:rPr lang="de-DE" sz="1800" dirty="0">
                <a:solidFill>
                  <a:srgbClr val="5EB511"/>
                </a:solidFill>
              </a:rPr>
              <a:t>Creative </a:t>
            </a:r>
            <a:r>
              <a:rPr lang="de-DE" sz="1800" dirty="0" err="1">
                <a:solidFill>
                  <a:srgbClr val="5EB511"/>
                </a:solidFill>
              </a:rPr>
              <a:t>Commons</a:t>
            </a:r>
            <a:r>
              <a:rPr lang="de-DE" sz="1800" dirty="0">
                <a:solidFill>
                  <a:srgbClr val="5EB511"/>
                </a:solidFill>
              </a:rPr>
              <a:t> Lizenz BY-SA: Namensnennung – Weitergabe unter gleichen Bedingungen 4.0 International </a:t>
            </a:r>
            <a:r>
              <a:rPr lang="de-DE" sz="1800" dirty="0"/>
              <a:t>weiterverwendet werden.</a:t>
            </a:r>
          </a:p>
          <a:p>
            <a:r>
              <a:rPr lang="de-DE" sz="1800" dirty="0"/>
              <a:t>Das bedeutet: Alle Folien und Materialien können für Zwecke der Aus- und Fortbildung unter der Bedingung heruntergeladen, verändert und genutzt werden, dass alle Quellenangaben erhalten bleiben, PIKAS als Urheber genannt und das neu entstandene Material unter den gleichen Bedingungen weitergegeben wird.</a:t>
            </a:r>
          </a:p>
          <a:p>
            <a:r>
              <a:rPr lang="de-DE" sz="1800" dirty="0"/>
              <a:t>Von der Weitergabe ausgenommen sind Fotos, die erkennbar reale Personen zeigen.</a:t>
            </a:r>
          </a:p>
          <a:p>
            <a:r>
              <a:rPr lang="de-DE" sz="1800" dirty="0"/>
              <a:t>Bildnachweise und Zitatquellen finden sich auf den jeweiligen Folien bzw. in den Zusatzmaterialien.</a:t>
            </a:r>
          </a:p>
          <a:p>
            <a:r>
              <a:rPr lang="de-DE" sz="1800" dirty="0"/>
              <a:t>Weitere Hinweise und Informationen zu PIKAS finden Sie unter </a:t>
            </a:r>
            <a:r>
              <a:rPr lang="de-DE" sz="1800" dirty="0">
                <a:solidFill>
                  <a:srgbClr val="5EB511"/>
                </a:solidFill>
                <a:hlinkClick r:id="rId3">
                  <a:extLst>
                    <a:ext uri="{A12FA001-AC4F-418D-AE19-62706E023703}">
                      <ahyp:hlinkClr xmlns:ahyp="http://schemas.microsoft.com/office/drawing/2018/hyperlinkcolor" val="tx"/>
                    </a:ext>
                  </a:extLst>
                </a:hlinkClick>
              </a:rPr>
              <a:t>http://pikas.dzlm.de</a:t>
            </a:r>
            <a:r>
              <a:rPr lang="de-DE" sz="1800" dirty="0"/>
              <a:t>.</a:t>
            </a:r>
          </a:p>
          <a:p>
            <a:pPr marL="0" indent="0">
              <a:buNone/>
            </a:pPr>
            <a:endParaRPr lang="de-DE" altLang="de-DE" sz="1800" dirty="0">
              <a:ea typeface="ＭＳ Ｐゴシック" charset="-128"/>
            </a:endParaRPr>
          </a:p>
          <a:p>
            <a:endParaRPr lang="de-DE" altLang="de-DE" sz="1800" dirty="0">
              <a:ea typeface="ＭＳ Ｐゴシック" charset="-128"/>
            </a:endParaRPr>
          </a:p>
          <a:p>
            <a:endParaRPr lang="de-DE" altLang="de-DE" sz="1800" dirty="0">
              <a:ea typeface="ＭＳ Ｐゴシック" charset="-128"/>
            </a:endParaRPr>
          </a:p>
        </p:txBody>
      </p:sp>
      <p:pic>
        <p:nvPicPr>
          <p:cNvPr id="4" name="Bild 13">
            <a:extLst>
              <a:ext uri="{FF2B5EF4-FFF2-40B4-BE49-F238E27FC236}">
                <a16:creationId xmlns:a16="http://schemas.microsoft.com/office/drawing/2014/main" id="{CA11600C-D4AE-9C47-ABA1-DFDAF72EE0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6336" y="298996"/>
            <a:ext cx="1091622" cy="393700"/>
          </a:xfrm>
          <a:prstGeom prst="rect">
            <a:avLst/>
          </a:prstGeom>
        </p:spPr>
      </p:pic>
      <p:sp>
        <p:nvSpPr>
          <p:cNvPr id="5" name="Inhaltsplatzhalter 4">
            <a:extLst>
              <a:ext uri="{FF2B5EF4-FFF2-40B4-BE49-F238E27FC236}">
                <a16:creationId xmlns:a16="http://schemas.microsoft.com/office/drawing/2014/main" id="{F466E6F3-E0C3-F24F-8E34-2ABE99D6E447}"/>
              </a:ext>
            </a:extLst>
          </p:cNvPr>
          <p:cNvSpPr txBox="1">
            <a:spLocks/>
          </p:cNvSpPr>
          <p:nvPr/>
        </p:nvSpPr>
        <p:spPr>
          <a:xfrm>
            <a:off x="888827" y="1052736"/>
            <a:ext cx="8651725" cy="360040"/>
          </a:xfrm>
          <a:prstGeom prst="rect">
            <a:avLst/>
          </a:prstGeom>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de-DE" sz="2100" b="1" i="0" u="none" strike="noStrike" kern="0" cap="none" spc="0" normalizeH="0" baseline="0" noProof="0" dirty="0">
                <a:ln>
                  <a:noFill/>
                </a:ln>
                <a:solidFill>
                  <a:srgbClr val="FFC000"/>
                </a:solidFill>
                <a:effectLst/>
                <a:uLnTx/>
                <a:uFillTx/>
                <a:latin typeface="Arial"/>
                <a:ea typeface="ＭＳ Ｐゴシック" charset="0"/>
                <a:cs typeface="Arial"/>
              </a:rPr>
              <a:t>Diese Folie gehört zum Material und darf nicht entfernt werden.</a:t>
            </a:r>
          </a:p>
        </p:txBody>
      </p:sp>
      <p:sp>
        <p:nvSpPr>
          <p:cNvPr id="7" name="Titel 1">
            <a:extLst>
              <a:ext uri="{FF2B5EF4-FFF2-40B4-BE49-F238E27FC236}">
                <a16:creationId xmlns:a16="http://schemas.microsoft.com/office/drawing/2014/main" id="{BED319E0-6AA9-7445-8951-045D6A9266FF}"/>
              </a:ext>
            </a:extLst>
          </p:cNvPr>
          <p:cNvSpPr>
            <a:spLocks noGrp="1"/>
          </p:cNvSpPr>
          <p:nvPr>
            <p:ph type="title"/>
          </p:nvPr>
        </p:nvSpPr>
        <p:spPr>
          <a:xfrm>
            <a:off x="971550" y="115888"/>
            <a:ext cx="7726363" cy="647700"/>
          </a:xfrm>
        </p:spPr>
        <p:txBody>
          <a:bodyPr/>
          <a:lstStyle/>
          <a:p>
            <a:r>
              <a:rPr lang="de-DE" dirty="0">
                <a:solidFill>
                  <a:srgbClr val="34B409"/>
                </a:solidFill>
              </a:rPr>
              <a:t>Hinweise zu den Lizenzbedingungen</a:t>
            </a:r>
          </a:p>
        </p:txBody>
      </p:sp>
    </p:spTree>
    <p:extLst>
      <p:ext uri="{BB962C8B-B14F-4D97-AF65-F5344CB8AC3E}">
        <p14:creationId xmlns:p14="http://schemas.microsoft.com/office/powerpoint/2010/main" val="26485207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idx="4294967295"/>
          </p:nvPr>
        </p:nvSpPr>
        <p:spPr>
          <a:xfrm>
            <a:off x="457200" y="274638"/>
            <a:ext cx="8229600" cy="561975"/>
          </a:xfrm>
        </p:spPr>
        <p:txBody>
          <a:bodyPr/>
          <a:lstStyle/>
          <a:p>
            <a:r>
              <a:rPr lang="de-DE" altLang="de-DE">
                <a:latin typeface="Calibri" charset="0"/>
                <a:ea typeface="ＭＳ Ｐゴシック" charset="-128"/>
              </a:rPr>
              <a:t> </a:t>
            </a:r>
          </a:p>
        </p:txBody>
      </p:sp>
      <p:sp>
        <p:nvSpPr>
          <p:cNvPr id="40964"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
        <p:nvSpPr>
          <p:cNvPr id="40965" name="Textfeld 6"/>
          <p:cNvSpPr txBox="1">
            <a:spLocks noChangeArrowheads="1"/>
          </p:cNvSpPr>
          <p:nvPr/>
        </p:nvSpPr>
        <p:spPr bwMode="auto">
          <a:xfrm>
            <a:off x="3608388" y="5970588"/>
            <a:ext cx="5427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(LP Mathematik Grundschule NRW, MSW 2021, S. 90)</a:t>
            </a:r>
          </a:p>
        </p:txBody>
      </p:sp>
      <p:pic>
        <p:nvPicPr>
          <p:cNvPr id="3" name="Grafik 2">
            <a:extLst>
              <a:ext uri="{FF2B5EF4-FFF2-40B4-BE49-F238E27FC236}">
                <a16:creationId xmlns:a16="http://schemas.microsoft.com/office/drawing/2014/main" id="{0834E8E0-21CB-453D-B791-C11426582450}"/>
              </a:ext>
            </a:extLst>
          </p:cNvPr>
          <p:cNvPicPr>
            <a:picLocks noChangeAspect="1"/>
          </p:cNvPicPr>
          <p:nvPr/>
        </p:nvPicPr>
        <p:blipFill>
          <a:blip r:embed="rId3"/>
          <a:stretch>
            <a:fillRect/>
          </a:stretch>
        </p:blipFill>
        <p:spPr>
          <a:xfrm>
            <a:off x="950913" y="1052736"/>
            <a:ext cx="5133255" cy="4991129"/>
          </a:xfrm>
          <a:prstGeom prst="rect">
            <a:avLst/>
          </a:prstGeom>
        </p:spPr>
      </p:pic>
      <p:sp>
        <p:nvSpPr>
          <p:cNvPr id="6" name="Oval 5"/>
          <p:cNvSpPr>
            <a:spLocks noChangeArrowheads="1"/>
          </p:cNvSpPr>
          <p:nvPr/>
        </p:nvSpPr>
        <p:spPr bwMode="auto">
          <a:xfrm>
            <a:off x="950912" y="1052736"/>
            <a:ext cx="1100807" cy="432048"/>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ctrTitle"/>
          </p:nvPr>
        </p:nvSpPr>
        <p:spPr/>
        <p:txBody>
          <a:bodyPr/>
          <a:lstStyle/>
          <a:p>
            <a:r>
              <a:rPr lang="de-DE" altLang="de-DE">
                <a:ea typeface="ＭＳ Ｐゴシック" charset="-128"/>
              </a:rPr>
              <a:t>Ebene Figuren – Quadratfünflinge</a:t>
            </a:r>
          </a:p>
        </p:txBody>
      </p:sp>
      <p:sp>
        <p:nvSpPr>
          <p:cNvPr id="22" name="Untertitel 2"/>
          <p:cNvSpPr>
            <a:spLocks noGrp="1"/>
          </p:cNvSpPr>
          <p:nvPr>
            <p:ph type="subTitle" idx="1"/>
          </p:nvPr>
        </p:nvSpPr>
        <p:spPr>
          <a:xfrm>
            <a:off x="914400" y="1066800"/>
            <a:ext cx="7772400" cy="5148263"/>
          </a:xfrm>
        </p:spPr>
        <p:txBody>
          <a:bodyPr/>
          <a:lstStyle/>
          <a:p>
            <a:pPr>
              <a:spcAft>
                <a:spcPts val="1200"/>
              </a:spcAft>
              <a:defRPr/>
            </a:pPr>
            <a:r>
              <a:rPr lang="de-DE" sz="2400" b="1" dirty="0">
                <a:ea typeface="ＭＳ Ｐゴシック" pitchFamily="34" charset="-128"/>
              </a:rPr>
              <a:t>Schülerinnen- und Schüler-Aktivität:</a:t>
            </a:r>
            <a:r>
              <a:rPr lang="de-DE" sz="2400" b="1" dirty="0"/>
              <a:t>     </a:t>
            </a:r>
            <a:endParaRPr lang="de-DE" sz="2400" dirty="0">
              <a:cs typeface="Times New Roman" charset="0"/>
            </a:endParaRPr>
          </a:p>
          <a:p>
            <a:pPr eaLnBrk="1" hangingPunct="1">
              <a:lnSpc>
                <a:spcPct val="90000"/>
              </a:lnSpc>
              <a:defRPr/>
            </a:pPr>
            <a:r>
              <a:rPr lang="de-DE" sz="2400" dirty="0">
                <a:latin typeface="Comic Sans MS" charset="0"/>
                <a:ea typeface="Comic Sans MS" charset="0"/>
                <a:cs typeface="Comic Sans MS" charset="0"/>
              </a:rPr>
              <a:t>Finde möglichst geschickt viele verschiedene Quadratfünflinge. Wie kannst du alle finden?</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43011"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5488" y="3254375"/>
            <a:ext cx="4098925" cy="272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Bild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565400"/>
            <a:ext cx="70802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ctrTitle"/>
          </p:nvPr>
        </p:nvSpPr>
        <p:spPr/>
        <p:txBody>
          <a:bodyPr/>
          <a:lstStyle/>
          <a:p>
            <a:r>
              <a:rPr lang="de-DE" altLang="de-DE">
                <a:ea typeface="ＭＳ Ｐゴシック" charset="-128"/>
              </a:rPr>
              <a:t>Ebene Figuren – Quadratfünflinge</a:t>
            </a:r>
          </a:p>
        </p:txBody>
      </p:sp>
      <p:pic>
        <p:nvPicPr>
          <p:cNvPr id="45058"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9863"/>
            <a:ext cx="43529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Bild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423988"/>
            <a:ext cx="4354512"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feld 9"/>
          <p:cNvSpPr txBox="1">
            <a:spLocks noChangeArrowheads="1"/>
          </p:cNvSpPr>
          <p:nvPr/>
        </p:nvSpPr>
        <p:spPr bwMode="auto">
          <a:xfrm>
            <a:off x="3608388" y="5970588"/>
            <a:ext cx="5427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(LP Mathematik Grundschule NRW, MSW 2021, S. 90f.)</a:t>
            </a:r>
          </a:p>
        </p:txBody>
      </p:sp>
      <p:sp>
        <p:nvSpPr>
          <p:cNvPr id="47108"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pic>
        <p:nvPicPr>
          <p:cNvPr id="3" name="Grafik 2">
            <a:extLst>
              <a:ext uri="{FF2B5EF4-FFF2-40B4-BE49-F238E27FC236}">
                <a16:creationId xmlns:a16="http://schemas.microsoft.com/office/drawing/2014/main" id="{D5BC8EFF-BA38-47D3-B959-891602C16EE9}"/>
              </a:ext>
            </a:extLst>
          </p:cNvPr>
          <p:cNvPicPr>
            <a:picLocks noChangeAspect="1"/>
          </p:cNvPicPr>
          <p:nvPr/>
        </p:nvPicPr>
        <p:blipFill>
          <a:blip r:embed="rId2"/>
          <a:stretch>
            <a:fillRect/>
          </a:stretch>
        </p:blipFill>
        <p:spPr>
          <a:xfrm>
            <a:off x="950913" y="988470"/>
            <a:ext cx="5886450" cy="1895475"/>
          </a:xfrm>
          <a:prstGeom prst="rect">
            <a:avLst/>
          </a:prstGeom>
        </p:spPr>
      </p:pic>
      <p:pic>
        <p:nvPicPr>
          <p:cNvPr id="5" name="Grafik 4">
            <a:extLst>
              <a:ext uri="{FF2B5EF4-FFF2-40B4-BE49-F238E27FC236}">
                <a16:creationId xmlns:a16="http://schemas.microsoft.com/office/drawing/2014/main" id="{A1419BB5-EE09-47EC-AAAA-4728F14A96F5}"/>
              </a:ext>
            </a:extLst>
          </p:cNvPr>
          <p:cNvPicPr>
            <a:picLocks noChangeAspect="1"/>
          </p:cNvPicPr>
          <p:nvPr/>
        </p:nvPicPr>
        <p:blipFill rotWithShape="1">
          <a:blip r:embed="rId3"/>
          <a:srcRect t="2729"/>
          <a:stretch/>
        </p:blipFill>
        <p:spPr>
          <a:xfrm>
            <a:off x="965200" y="2804941"/>
            <a:ext cx="5857875" cy="3048223"/>
          </a:xfrm>
          <a:prstGeom prst="rect">
            <a:avLst/>
          </a:prstGeom>
        </p:spPr>
      </p:pic>
      <p:sp>
        <p:nvSpPr>
          <p:cNvPr id="6" name="Oval 5"/>
          <p:cNvSpPr>
            <a:spLocks noChangeArrowheads="1"/>
          </p:cNvSpPr>
          <p:nvPr/>
        </p:nvSpPr>
        <p:spPr bwMode="auto">
          <a:xfrm>
            <a:off x="950912" y="988470"/>
            <a:ext cx="884783" cy="541337"/>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ctrTitle"/>
          </p:nvPr>
        </p:nvSpPr>
        <p:spPr/>
        <p:txBody>
          <a:bodyPr/>
          <a:lstStyle/>
          <a:p>
            <a:r>
              <a:rPr lang="de-DE" altLang="de-DE">
                <a:ea typeface="ＭＳ Ｐゴシック" charset="-128"/>
              </a:rPr>
              <a:t>Körper – Inter-Netzzo</a:t>
            </a:r>
          </a:p>
        </p:txBody>
      </p:sp>
      <p:pic>
        <p:nvPicPr>
          <p:cNvPr id="48130" name="Bild 8" descr="Bildschirmfoto 2012-02-24 um 10.17.45.png"/>
          <p:cNvPicPr>
            <a:picLocks noChangeAspect="1"/>
          </p:cNvPicPr>
          <p:nvPr/>
        </p:nvPicPr>
        <p:blipFill>
          <a:blip r:embed="rId3">
            <a:extLst>
              <a:ext uri="{28A0092B-C50C-407E-A947-70E740481C1C}">
                <a14:useLocalDpi xmlns:a14="http://schemas.microsoft.com/office/drawing/2010/main" val="0"/>
              </a:ext>
            </a:extLst>
          </a:blip>
          <a:srcRect b="6065"/>
          <a:stretch>
            <a:fillRect/>
          </a:stretch>
        </p:blipFill>
        <p:spPr bwMode="auto">
          <a:xfrm>
            <a:off x="0" y="930275"/>
            <a:ext cx="9144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00013" y="3124200"/>
            <a:ext cx="8686800" cy="838200"/>
          </a:xfrm>
          <a:prstGeom prst="rect">
            <a:avLst/>
          </a:prstGeom>
          <a:noFill/>
          <a:ln w="9525">
            <a:noFill/>
            <a:miter lim="800000"/>
            <a:headEnd/>
            <a:tailEnd/>
          </a:ln>
        </p:spPr>
        <p:txBody>
          <a:bodyPr/>
          <a:lstStyle/>
          <a:p>
            <a:pPr>
              <a:lnSpc>
                <a:spcPct val="80000"/>
              </a:lnSpc>
              <a:spcBef>
                <a:spcPct val="20000"/>
              </a:spcBef>
              <a:defRPr/>
            </a:pPr>
            <a:endParaRPr lang="de-DE" sz="2400" dirty="0"/>
          </a:p>
          <a:p>
            <a:pPr>
              <a:lnSpc>
                <a:spcPct val="80000"/>
              </a:lnSpc>
              <a:spcBef>
                <a:spcPct val="20000"/>
              </a:spcBef>
              <a:defRPr/>
            </a:pPr>
            <a:r>
              <a:rPr lang="de-DE" sz="2200" b="1" dirty="0"/>
              <a:t>Lösung:</a:t>
            </a:r>
          </a:p>
          <a:p>
            <a:pPr>
              <a:lnSpc>
                <a:spcPct val="80000"/>
              </a:lnSpc>
              <a:spcBef>
                <a:spcPct val="20000"/>
              </a:spcBef>
              <a:defRPr/>
            </a:pPr>
            <a:endParaRPr lang="de-DE" sz="2400" dirty="0"/>
          </a:p>
          <a:p>
            <a:pPr>
              <a:lnSpc>
                <a:spcPct val="80000"/>
              </a:lnSpc>
              <a:spcBef>
                <a:spcPct val="20000"/>
              </a:spcBef>
              <a:defRPr/>
            </a:pPr>
            <a:endParaRPr lang="de-DE" sz="2400" dirty="0"/>
          </a:p>
          <a:p>
            <a:pPr>
              <a:lnSpc>
                <a:spcPct val="80000"/>
              </a:lnSpc>
              <a:spcBef>
                <a:spcPct val="20000"/>
              </a:spcBef>
              <a:defRPr/>
            </a:pPr>
            <a:endParaRPr lang="de-DE" sz="2400" dirty="0"/>
          </a:p>
          <a:p>
            <a:pPr>
              <a:defRPr/>
            </a:pPr>
            <a:r>
              <a:rPr lang="de-DE" sz="2400" dirty="0"/>
              <a:t> </a:t>
            </a:r>
          </a:p>
          <a:p>
            <a:pPr>
              <a:defRPr/>
            </a:pPr>
            <a:endParaRPr lang="de-DE" sz="2400" dirty="0"/>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p:txBody>
      </p:sp>
      <p:grpSp>
        <p:nvGrpSpPr>
          <p:cNvPr id="7" name="Gruppierung 24"/>
          <p:cNvGrpSpPr>
            <a:grpSpLocks/>
          </p:cNvGrpSpPr>
          <p:nvPr/>
        </p:nvGrpSpPr>
        <p:grpSpPr bwMode="auto">
          <a:xfrm>
            <a:off x="0" y="3892550"/>
            <a:ext cx="9144000" cy="2251075"/>
            <a:chOff x="0" y="3892550"/>
            <a:chExt cx="9144000" cy="2251094"/>
          </a:xfrm>
        </p:grpSpPr>
        <p:pic>
          <p:nvPicPr>
            <p:cNvPr id="48133" name="Bild 10" descr="Bildschirmfoto 2012-02-24 um 10.17.45.png"/>
            <p:cNvPicPr>
              <a:picLocks noChangeAspect="1"/>
            </p:cNvPicPr>
            <p:nvPr/>
          </p:nvPicPr>
          <p:blipFill>
            <a:blip r:embed="rId3">
              <a:extLst>
                <a:ext uri="{28A0092B-C50C-407E-A947-70E740481C1C}">
                  <a14:useLocalDpi xmlns:a14="http://schemas.microsoft.com/office/drawing/2010/main" val="0"/>
                </a:ext>
              </a:extLst>
            </a:blip>
            <a:srcRect b="4446"/>
            <a:stretch>
              <a:fillRect/>
            </a:stretch>
          </p:blipFill>
          <p:spPr bwMode="auto">
            <a:xfrm>
              <a:off x="0" y="3892550"/>
              <a:ext cx="9144000" cy="225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uppierung 12"/>
            <p:cNvGrpSpPr>
              <a:grpSpLocks noChangeAspect="1"/>
            </p:cNvGrpSpPr>
            <p:nvPr/>
          </p:nvGrpSpPr>
          <p:grpSpPr bwMode="auto">
            <a:xfrm>
              <a:off x="62484" y="4291076"/>
              <a:ext cx="89916" cy="134874"/>
              <a:chOff x="1981200" y="3352800"/>
              <a:chExt cx="152400" cy="228600"/>
            </a:xfrm>
          </p:grpSpPr>
          <p:cxnSp>
            <p:nvCxnSpPr>
              <p:cNvPr id="20" name="Gerade Verbindung 19"/>
              <p:cNvCxnSpPr>
                <a:cxnSpLocks noChangeShapeType="1"/>
              </p:cNvCxnSpPr>
              <p:nvPr/>
            </p:nvCxnSpPr>
            <p:spPr bwMode="auto">
              <a:xfrm rot="16200000" flipH="1">
                <a:off x="1942562" y="3390369"/>
                <a:ext cx="228708"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Gerade Verbindung 20"/>
              <p:cNvCxnSpPr>
                <a:cxnSpLocks noChangeShapeType="1"/>
              </p:cNvCxnSpPr>
              <p:nvPr/>
            </p:nvCxnSpPr>
            <p:spPr bwMode="auto">
              <a:xfrm rot="5400000">
                <a:off x="1942562" y="3390369"/>
                <a:ext cx="228708"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8135" name="Gruppierung 15"/>
            <p:cNvGrpSpPr>
              <a:grpSpLocks noChangeAspect="1"/>
            </p:cNvGrpSpPr>
            <p:nvPr/>
          </p:nvGrpSpPr>
          <p:grpSpPr bwMode="auto">
            <a:xfrm>
              <a:off x="1891284" y="4291076"/>
              <a:ext cx="89916" cy="134874"/>
              <a:chOff x="1981200" y="3352800"/>
              <a:chExt cx="152400" cy="228600"/>
            </a:xfrm>
          </p:grpSpPr>
          <p:cxnSp>
            <p:nvCxnSpPr>
              <p:cNvPr id="18" name="Gerade Verbindung 17"/>
              <p:cNvCxnSpPr>
                <a:cxnSpLocks noChangeShapeType="1"/>
              </p:cNvCxnSpPr>
              <p:nvPr/>
            </p:nvCxnSpPr>
            <p:spPr bwMode="auto">
              <a:xfrm rot="16200000" flipH="1">
                <a:off x="1942562" y="3390369"/>
                <a:ext cx="228708"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Gerade Verbindung 18"/>
              <p:cNvCxnSpPr>
                <a:cxnSpLocks noChangeShapeType="1"/>
              </p:cNvCxnSpPr>
              <p:nvPr/>
            </p:nvCxnSpPr>
            <p:spPr bwMode="auto">
              <a:xfrm rot="5400000">
                <a:off x="1942562" y="3390369"/>
                <a:ext cx="228708"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8136" name="Gruppierung 18"/>
            <p:cNvGrpSpPr>
              <a:grpSpLocks noChangeAspect="1"/>
            </p:cNvGrpSpPr>
            <p:nvPr/>
          </p:nvGrpSpPr>
          <p:grpSpPr bwMode="auto">
            <a:xfrm>
              <a:off x="7391400" y="4303187"/>
              <a:ext cx="89916" cy="134874"/>
              <a:chOff x="1981200" y="3352800"/>
              <a:chExt cx="152400" cy="228600"/>
            </a:xfrm>
          </p:grpSpPr>
          <p:cxnSp>
            <p:nvCxnSpPr>
              <p:cNvPr id="16" name="Gerade Verbindung 15"/>
              <p:cNvCxnSpPr>
                <a:cxnSpLocks noChangeShapeType="1"/>
              </p:cNvCxnSpPr>
              <p:nvPr/>
            </p:nvCxnSpPr>
            <p:spPr bwMode="auto">
              <a:xfrm rot="16200000" flipH="1">
                <a:off x="1943530" y="3391367"/>
                <a:ext cx="228708"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Gerade Verbindung 16"/>
              <p:cNvCxnSpPr>
                <a:cxnSpLocks noChangeShapeType="1"/>
              </p:cNvCxnSpPr>
              <p:nvPr/>
            </p:nvCxnSpPr>
            <p:spPr bwMode="auto">
              <a:xfrm rot="5400000">
                <a:off x="1943530" y="3391367"/>
                <a:ext cx="228708"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8137" name="Gruppierung 21"/>
            <p:cNvGrpSpPr>
              <a:grpSpLocks noChangeAspect="1"/>
            </p:cNvGrpSpPr>
            <p:nvPr/>
          </p:nvGrpSpPr>
          <p:grpSpPr bwMode="auto">
            <a:xfrm>
              <a:off x="5562600" y="4291076"/>
              <a:ext cx="89916" cy="134874"/>
              <a:chOff x="1981200" y="3352800"/>
              <a:chExt cx="152400" cy="228600"/>
            </a:xfrm>
          </p:grpSpPr>
          <p:cxnSp>
            <p:nvCxnSpPr>
              <p:cNvPr id="14" name="Gerade Verbindung 13"/>
              <p:cNvCxnSpPr>
                <a:cxnSpLocks noChangeShapeType="1"/>
              </p:cNvCxnSpPr>
              <p:nvPr/>
            </p:nvCxnSpPr>
            <p:spPr bwMode="auto">
              <a:xfrm rot="16200000" flipH="1">
                <a:off x="1943530" y="3390369"/>
                <a:ext cx="228708"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Gerade Verbindung 14"/>
              <p:cNvCxnSpPr>
                <a:cxnSpLocks noChangeShapeType="1"/>
              </p:cNvCxnSpPr>
              <p:nvPr/>
            </p:nvCxnSpPr>
            <p:spPr bwMode="auto">
              <a:xfrm rot="5400000">
                <a:off x="1943530" y="3390369"/>
                <a:ext cx="228708"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ctrTitle"/>
          </p:nvPr>
        </p:nvSpPr>
        <p:spPr/>
        <p:txBody>
          <a:bodyPr/>
          <a:lstStyle/>
          <a:p>
            <a:r>
              <a:rPr lang="de-DE" altLang="de-DE">
                <a:ea typeface="ＭＳ Ｐゴシック" charset="-128"/>
              </a:rPr>
              <a:t>Körper – Inter-Netzzo</a:t>
            </a:r>
          </a:p>
        </p:txBody>
      </p:sp>
      <p:sp>
        <p:nvSpPr>
          <p:cNvPr id="22" name="Rectangle 3"/>
          <p:cNvSpPr txBox="1">
            <a:spLocks noChangeArrowheads="1"/>
          </p:cNvSpPr>
          <p:nvPr/>
        </p:nvSpPr>
        <p:spPr bwMode="auto">
          <a:xfrm>
            <a:off x="100013" y="3124200"/>
            <a:ext cx="8686800" cy="838200"/>
          </a:xfrm>
          <a:prstGeom prst="rect">
            <a:avLst/>
          </a:prstGeom>
          <a:noFill/>
          <a:ln w="9525">
            <a:noFill/>
            <a:miter lim="800000"/>
            <a:headEnd/>
            <a:tailEnd/>
          </a:ln>
        </p:spPr>
        <p:txBody>
          <a:bodyPr/>
          <a:lstStyle/>
          <a:p>
            <a:pPr>
              <a:lnSpc>
                <a:spcPct val="80000"/>
              </a:lnSpc>
              <a:spcBef>
                <a:spcPct val="20000"/>
              </a:spcBef>
              <a:defRPr/>
            </a:pPr>
            <a:endParaRPr lang="de-DE" sz="2400" dirty="0"/>
          </a:p>
          <a:p>
            <a:pPr>
              <a:lnSpc>
                <a:spcPct val="80000"/>
              </a:lnSpc>
              <a:spcBef>
                <a:spcPct val="20000"/>
              </a:spcBef>
              <a:defRPr/>
            </a:pPr>
            <a:r>
              <a:rPr lang="de-DE" sz="2200" b="1" dirty="0"/>
              <a:t>Lösung:</a:t>
            </a:r>
          </a:p>
          <a:p>
            <a:pPr>
              <a:lnSpc>
                <a:spcPct val="80000"/>
              </a:lnSpc>
              <a:spcBef>
                <a:spcPct val="20000"/>
              </a:spcBef>
              <a:defRPr/>
            </a:pPr>
            <a:endParaRPr lang="de-DE" sz="2400" dirty="0"/>
          </a:p>
          <a:p>
            <a:pPr>
              <a:lnSpc>
                <a:spcPct val="80000"/>
              </a:lnSpc>
              <a:spcBef>
                <a:spcPct val="20000"/>
              </a:spcBef>
              <a:defRPr/>
            </a:pPr>
            <a:endParaRPr lang="de-DE" sz="2400" dirty="0"/>
          </a:p>
          <a:p>
            <a:pPr>
              <a:lnSpc>
                <a:spcPct val="80000"/>
              </a:lnSpc>
              <a:spcBef>
                <a:spcPct val="20000"/>
              </a:spcBef>
              <a:defRPr/>
            </a:pPr>
            <a:endParaRPr lang="de-DE" sz="2400" dirty="0"/>
          </a:p>
          <a:p>
            <a:pPr>
              <a:defRPr/>
            </a:pPr>
            <a:r>
              <a:rPr lang="de-DE" sz="2400" dirty="0"/>
              <a:t> </a:t>
            </a:r>
          </a:p>
          <a:p>
            <a:pPr>
              <a:defRPr/>
            </a:pPr>
            <a:endParaRPr lang="de-DE" sz="2400" dirty="0"/>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p:txBody>
      </p:sp>
      <p:pic>
        <p:nvPicPr>
          <p:cNvPr id="50179" name="Bild 9" descr="Bildschirmfoto 2012-02-24 um 10.33.07.png"/>
          <p:cNvPicPr>
            <a:picLocks noChangeAspect="1"/>
          </p:cNvPicPr>
          <p:nvPr/>
        </p:nvPicPr>
        <p:blipFill>
          <a:blip r:embed="rId3">
            <a:extLst>
              <a:ext uri="{28A0092B-C50C-407E-A947-70E740481C1C}">
                <a14:useLocalDpi xmlns:a14="http://schemas.microsoft.com/office/drawing/2010/main" val="0"/>
              </a:ext>
            </a:extLst>
          </a:blip>
          <a:srcRect b="5231"/>
          <a:stretch>
            <a:fillRect/>
          </a:stretch>
        </p:blipFill>
        <p:spPr bwMode="auto">
          <a:xfrm>
            <a:off x="0" y="928688"/>
            <a:ext cx="9144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ierung 25"/>
          <p:cNvGrpSpPr>
            <a:grpSpLocks/>
          </p:cNvGrpSpPr>
          <p:nvPr/>
        </p:nvGrpSpPr>
        <p:grpSpPr bwMode="auto">
          <a:xfrm>
            <a:off x="0" y="3905250"/>
            <a:ext cx="9144000" cy="2238375"/>
            <a:chOff x="0" y="3905738"/>
            <a:chExt cx="9144000" cy="2237906"/>
          </a:xfrm>
        </p:grpSpPr>
        <p:pic>
          <p:nvPicPr>
            <p:cNvPr id="50181" name="Bild 10" descr="Bildschirmfoto 2012-02-24 um 10.33.07.png"/>
            <p:cNvPicPr>
              <a:picLocks noChangeAspect="1"/>
            </p:cNvPicPr>
            <p:nvPr/>
          </p:nvPicPr>
          <p:blipFill>
            <a:blip r:embed="rId3">
              <a:extLst>
                <a:ext uri="{28A0092B-C50C-407E-A947-70E740481C1C}">
                  <a14:useLocalDpi xmlns:a14="http://schemas.microsoft.com/office/drawing/2010/main" val="0"/>
                </a:ext>
              </a:extLst>
            </a:blip>
            <a:srcRect b="4231"/>
            <a:stretch>
              <a:fillRect/>
            </a:stretch>
          </p:blipFill>
          <p:spPr bwMode="auto">
            <a:xfrm>
              <a:off x="0" y="3905738"/>
              <a:ext cx="9144000" cy="22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uppierung 12"/>
            <p:cNvGrpSpPr>
              <a:grpSpLocks noChangeAspect="1"/>
            </p:cNvGrpSpPr>
            <p:nvPr/>
          </p:nvGrpSpPr>
          <p:grpSpPr bwMode="auto">
            <a:xfrm>
              <a:off x="62484" y="4284726"/>
              <a:ext cx="89916" cy="134874"/>
              <a:chOff x="1981200" y="3352800"/>
              <a:chExt cx="152400" cy="228600"/>
            </a:xfrm>
          </p:grpSpPr>
          <p:cxnSp>
            <p:nvCxnSpPr>
              <p:cNvPr id="36" name="Gerade Verbindung 35"/>
              <p:cNvCxnSpPr>
                <a:cxnSpLocks noChangeShapeType="1"/>
              </p:cNvCxnSpPr>
              <p:nvPr/>
            </p:nvCxnSpPr>
            <p:spPr bwMode="auto">
              <a:xfrm rot="16200000" flipH="1">
                <a:off x="1942586" y="3391032"/>
                <a:ext cx="228659"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Gerade Verbindung 36"/>
              <p:cNvCxnSpPr>
                <a:cxnSpLocks noChangeShapeType="1"/>
              </p:cNvCxnSpPr>
              <p:nvPr/>
            </p:nvCxnSpPr>
            <p:spPr bwMode="auto">
              <a:xfrm rot="5400000">
                <a:off x="1942586" y="3391032"/>
                <a:ext cx="228659"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0183" name="Gruppierung 16"/>
            <p:cNvGrpSpPr>
              <a:grpSpLocks noChangeAspect="1"/>
            </p:cNvGrpSpPr>
            <p:nvPr/>
          </p:nvGrpSpPr>
          <p:grpSpPr bwMode="auto">
            <a:xfrm>
              <a:off x="5562600" y="4286250"/>
              <a:ext cx="89916" cy="134874"/>
              <a:chOff x="1981200" y="3352800"/>
              <a:chExt cx="152400" cy="228600"/>
            </a:xfrm>
          </p:grpSpPr>
          <p:cxnSp>
            <p:nvCxnSpPr>
              <p:cNvPr id="34" name="Gerade Verbindung 33"/>
              <p:cNvCxnSpPr>
                <a:cxnSpLocks noChangeShapeType="1"/>
              </p:cNvCxnSpPr>
              <p:nvPr/>
            </p:nvCxnSpPr>
            <p:spPr bwMode="auto">
              <a:xfrm rot="16200000" flipH="1">
                <a:off x="1943554" y="3391137"/>
                <a:ext cx="228661"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Gerade Verbindung 34"/>
              <p:cNvCxnSpPr>
                <a:cxnSpLocks noChangeShapeType="1"/>
              </p:cNvCxnSpPr>
              <p:nvPr/>
            </p:nvCxnSpPr>
            <p:spPr bwMode="auto">
              <a:xfrm rot="5400000">
                <a:off x="1943554" y="3391137"/>
                <a:ext cx="228661"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0184" name="Gruppierung 19"/>
            <p:cNvGrpSpPr>
              <a:grpSpLocks noChangeAspect="1"/>
            </p:cNvGrpSpPr>
            <p:nvPr/>
          </p:nvGrpSpPr>
          <p:grpSpPr bwMode="auto">
            <a:xfrm>
              <a:off x="1891284" y="4284726"/>
              <a:ext cx="89916" cy="134874"/>
              <a:chOff x="1981200" y="3352800"/>
              <a:chExt cx="152400" cy="228600"/>
            </a:xfrm>
          </p:grpSpPr>
          <p:cxnSp>
            <p:nvCxnSpPr>
              <p:cNvPr id="32" name="Gerade Verbindung 31"/>
              <p:cNvCxnSpPr>
                <a:cxnSpLocks noChangeShapeType="1"/>
              </p:cNvCxnSpPr>
              <p:nvPr/>
            </p:nvCxnSpPr>
            <p:spPr bwMode="auto">
              <a:xfrm rot="16200000" flipH="1">
                <a:off x="1942586" y="3391032"/>
                <a:ext cx="228659"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Gerade Verbindung 32"/>
              <p:cNvCxnSpPr>
                <a:cxnSpLocks noChangeShapeType="1"/>
              </p:cNvCxnSpPr>
              <p:nvPr/>
            </p:nvCxnSpPr>
            <p:spPr bwMode="auto">
              <a:xfrm rot="5400000">
                <a:off x="1942586" y="3391032"/>
                <a:ext cx="228659"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0185" name="Gruppierung 22"/>
            <p:cNvGrpSpPr>
              <a:grpSpLocks noChangeAspect="1"/>
            </p:cNvGrpSpPr>
            <p:nvPr/>
          </p:nvGrpSpPr>
          <p:grpSpPr bwMode="auto">
            <a:xfrm>
              <a:off x="7391400" y="4286250"/>
              <a:ext cx="89916" cy="134874"/>
              <a:chOff x="1981200" y="3352800"/>
              <a:chExt cx="152400" cy="228600"/>
            </a:xfrm>
          </p:grpSpPr>
          <p:cxnSp>
            <p:nvCxnSpPr>
              <p:cNvPr id="30" name="Gerade Verbindung 29"/>
              <p:cNvCxnSpPr>
                <a:cxnSpLocks noChangeShapeType="1"/>
              </p:cNvCxnSpPr>
              <p:nvPr/>
            </p:nvCxnSpPr>
            <p:spPr bwMode="auto">
              <a:xfrm rot="16200000" flipH="1">
                <a:off x="1943554" y="3391137"/>
                <a:ext cx="228661"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Gerade Verbindung 30"/>
              <p:cNvCxnSpPr>
                <a:cxnSpLocks noChangeShapeType="1"/>
              </p:cNvCxnSpPr>
              <p:nvPr/>
            </p:nvCxnSpPr>
            <p:spPr bwMode="auto">
              <a:xfrm rot="5400000">
                <a:off x="1943554" y="3391137"/>
                <a:ext cx="228661"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1"/>
          <p:cNvSpPr>
            <a:spLocks noGrp="1"/>
          </p:cNvSpPr>
          <p:nvPr>
            <p:ph type="title" idx="4294967295"/>
          </p:nvPr>
        </p:nvSpPr>
        <p:spPr>
          <a:xfrm>
            <a:off x="457200" y="274638"/>
            <a:ext cx="8229600" cy="1143000"/>
          </a:xfrm>
        </p:spPr>
        <p:txBody>
          <a:bodyPr/>
          <a:lstStyle/>
          <a:p>
            <a:pPr>
              <a:defRPr/>
            </a:pPr>
            <a:r>
              <a:rPr lang="de-DE" altLang="x-none" kern="1200">
                <a:solidFill>
                  <a:srgbClr val="34B409"/>
                </a:solidFill>
                <a:ea typeface="ＭＳ Ｐゴシック" charset="-128"/>
              </a:rPr>
              <a:t> </a:t>
            </a:r>
          </a:p>
        </p:txBody>
      </p:sp>
      <p:sp>
        <p:nvSpPr>
          <p:cNvPr id="52228" name="Textfeld 7"/>
          <p:cNvSpPr txBox="1">
            <a:spLocks noChangeArrowheads="1"/>
          </p:cNvSpPr>
          <p:nvPr/>
        </p:nvSpPr>
        <p:spPr bwMode="auto">
          <a:xfrm>
            <a:off x="3608388" y="5394325"/>
            <a:ext cx="5427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(LP Mathematik Grundschule NRW, MSW 2021, S. 91)</a:t>
            </a:r>
          </a:p>
        </p:txBody>
      </p:sp>
      <p:sp>
        <p:nvSpPr>
          <p:cNvPr id="52229"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pic>
        <p:nvPicPr>
          <p:cNvPr id="3" name="Grafik 2">
            <a:extLst>
              <a:ext uri="{FF2B5EF4-FFF2-40B4-BE49-F238E27FC236}">
                <a16:creationId xmlns:a16="http://schemas.microsoft.com/office/drawing/2014/main" id="{1EA78A12-37FE-48BA-BF13-7C2579BE43EE}"/>
              </a:ext>
            </a:extLst>
          </p:cNvPr>
          <p:cNvPicPr>
            <a:picLocks noChangeAspect="1"/>
          </p:cNvPicPr>
          <p:nvPr/>
        </p:nvPicPr>
        <p:blipFill>
          <a:blip r:embed="rId2"/>
          <a:stretch>
            <a:fillRect/>
          </a:stretch>
        </p:blipFill>
        <p:spPr>
          <a:xfrm>
            <a:off x="950913" y="1844824"/>
            <a:ext cx="5838825" cy="2667000"/>
          </a:xfrm>
          <a:prstGeom prst="rect">
            <a:avLst/>
          </a:prstGeom>
        </p:spPr>
      </p:pic>
      <p:sp>
        <p:nvSpPr>
          <p:cNvPr id="7" name="Oval 6"/>
          <p:cNvSpPr>
            <a:spLocks noChangeArrowheads="1"/>
          </p:cNvSpPr>
          <p:nvPr/>
        </p:nvSpPr>
        <p:spPr bwMode="auto">
          <a:xfrm>
            <a:off x="899592" y="1844824"/>
            <a:ext cx="1390650" cy="539750"/>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ctrTitle"/>
          </p:nvPr>
        </p:nvSpPr>
        <p:spPr/>
        <p:txBody>
          <a:bodyPr/>
          <a:lstStyle/>
          <a:p>
            <a:r>
              <a:rPr lang="de-DE" altLang="de-DE">
                <a:ea typeface="ＭＳ Ｐゴシック" charset="-128"/>
              </a:rPr>
              <a:t>Symmetrie</a:t>
            </a:r>
          </a:p>
        </p:txBody>
      </p:sp>
      <p:sp>
        <p:nvSpPr>
          <p:cNvPr id="5" name="Untertitel 2"/>
          <p:cNvSpPr>
            <a:spLocks noGrp="1"/>
          </p:cNvSpPr>
          <p:nvPr>
            <p:ph type="subTitle" idx="1"/>
          </p:nvPr>
        </p:nvSpPr>
        <p:spPr>
          <a:xfrm>
            <a:off x="914400" y="1066800"/>
            <a:ext cx="7772400" cy="5148263"/>
          </a:xfrm>
        </p:spPr>
        <p:txBody>
          <a:bodyPr/>
          <a:lstStyle/>
          <a:p>
            <a:pPr>
              <a:spcAft>
                <a:spcPts val="1200"/>
              </a:spcAft>
              <a:defRPr/>
            </a:pPr>
            <a:r>
              <a:rPr lang="de-DE" sz="2400" b="1" dirty="0">
                <a:ea typeface="ＭＳ Ｐゴシック" pitchFamily="34" charset="-128"/>
              </a:rPr>
              <a:t>Schülerinnen- und Schüler-Aktivität:</a:t>
            </a:r>
            <a:r>
              <a:rPr lang="de-DE" sz="2400" b="1" dirty="0"/>
              <a:t>     </a:t>
            </a:r>
            <a:endParaRPr lang="de-DE" sz="2400" dirty="0">
              <a:cs typeface="Times New Roman" charset="0"/>
            </a:endParaRPr>
          </a:p>
          <a:p>
            <a:pPr eaLnBrk="1" hangingPunct="1">
              <a:lnSpc>
                <a:spcPct val="90000"/>
              </a:lnSpc>
              <a:defRPr/>
            </a:pPr>
            <a:r>
              <a:rPr lang="de-DE" sz="2400" dirty="0">
                <a:latin typeface="Comic Sans MS" charset="0"/>
                <a:ea typeface="Comic Sans MS" charset="0"/>
                <a:cs typeface="Comic Sans MS" charset="0"/>
              </a:rPr>
              <a:t>Findest du in den Abbildungen Symmetrien? </a:t>
            </a:r>
            <a:br>
              <a:rPr lang="de-DE" sz="2400" dirty="0">
                <a:latin typeface="Comic Sans MS" charset="0"/>
                <a:ea typeface="Comic Sans MS" charset="0"/>
                <a:cs typeface="Comic Sans MS" charset="0"/>
              </a:rPr>
            </a:br>
            <a:r>
              <a:rPr lang="de-DE" sz="2400" dirty="0">
                <a:latin typeface="Comic Sans MS" charset="0"/>
                <a:ea typeface="Comic Sans MS" charset="0"/>
                <a:cs typeface="Comic Sans MS" charset="0"/>
              </a:rPr>
              <a:t>Zeichne die Symmetrieachsen ein.</a:t>
            </a:r>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509838"/>
            <a:ext cx="2828925" cy="20939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2846388"/>
            <a:ext cx="2274888" cy="274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8"/>
          <p:cNvPicPr>
            <a:picLocks noChangeAspect="1" noChangeArrowheads="1"/>
          </p:cNvPicPr>
          <p:nvPr/>
        </p:nvPicPr>
        <p:blipFill>
          <a:blip r:embed="rId5">
            <a:extLst>
              <a:ext uri="{28A0092B-C50C-407E-A947-70E740481C1C}">
                <a14:useLocalDpi xmlns:a14="http://schemas.microsoft.com/office/drawing/2010/main" val="0"/>
              </a:ext>
            </a:extLst>
          </a:blip>
          <a:srcRect b="12021"/>
          <a:stretch>
            <a:fillRect/>
          </a:stretch>
        </p:blipFill>
        <p:spPr bwMode="auto">
          <a:xfrm>
            <a:off x="3492500" y="2846388"/>
            <a:ext cx="2419350" cy="27860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724400"/>
            <a:ext cx="2122488" cy="20050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Textfeld 7"/>
          <p:cNvSpPr txBox="1">
            <a:spLocks noChangeArrowheads="1"/>
          </p:cNvSpPr>
          <p:nvPr/>
        </p:nvSpPr>
        <p:spPr bwMode="auto">
          <a:xfrm>
            <a:off x="5229225" y="5741988"/>
            <a:ext cx="391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a:t>
            </a:r>
            <a:r>
              <a:rPr lang="de-DE" altLang="de-DE" sz="1600" dirty="0" err="1"/>
              <a:t>Abb</a:t>
            </a:r>
            <a:r>
              <a:rPr lang="de-DE" altLang="de-DE" sz="1600" dirty="0"/>
              <a:t>: </a:t>
            </a:r>
            <a:r>
              <a:rPr lang="de-DE" altLang="de-DE" sz="1600" dirty="0" err="1"/>
              <a:t>Schuppar</a:t>
            </a:r>
            <a:r>
              <a:rPr lang="de-DE" altLang="de-DE" sz="1600" dirty="0"/>
              <a:t>, B.: Elementargeometrie, </a:t>
            </a:r>
            <a:br>
              <a:rPr lang="de-DE" altLang="de-DE" sz="1600" dirty="0"/>
            </a:br>
            <a:r>
              <a:rPr lang="de-DE" altLang="de-DE" sz="1600" dirty="0"/>
              <a:t>Kap. 1: Skript zur Vorlesung, S. 15)</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feld 6"/>
          <p:cNvSpPr txBox="1">
            <a:spLocks noChangeArrowheads="1"/>
          </p:cNvSpPr>
          <p:nvPr/>
        </p:nvSpPr>
        <p:spPr bwMode="auto">
          <a:xfrm>
            <a:off x="3608388" y="5157788"/>
            <a:ext cx="5427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(LP Mathematik Grundschule NRW, MSW 2021, S. 91)</a:t>
            </a:r>
          </a:p>
        </p:txBody>
      </p:sp>
      <p:sp>
        <p:nvSpPr>
          <p:cNvPr id="55300"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pic>
        <p:nvPicPr>
          <p:cNvPr id="3" name="Grafik 2">
            <a:extLst>
              <a:ext uri="{FF2B5EF4-FFF2-40B4-BE49-F238E27FC236}">
                <a16:creationId xmlns:a16="http://schemas.microsoft.com/office/drawing/2014/main" id="{3E4E3692-5EE3-445B-A188-98E634848102}"/>
              </a:ext>
            </a:extLst>
          </p:cNvPr>
          <p:cNvPicPr>
            <a:picLocks noChangeAspect="1"/>
          </p:cNvPicPr>
          <p:nvPr/>
        </p:nvPicPr>
        <p:blipFill>
          <a:blip r:embed="rId2"/>
          <a:stretch>
            <a:fillRect/>
          </a:stretch>
        </p:blipFill>
        <p:spPr>
          <a:xfrm>
            <a:off x="957913" y="2057400"/>
            <a:ext cx="5857875" cy="2743200"/>
          </a:xfrm>
          <a:prstGeom prst="rect">
            <a:avLst/>
          </a:prstGeom>
        </p:spPr>
      </p:pic>
      <p:sp>
        <p:nvSpPr>
          <p:cNvPr id="5" name="Oval 4"/>
          <p:cNvSpPr>
            <a:spLocks noChangeArrowheads="1"/>
          </p:cNvSpPr>
          <p:nvPr/>
        </p:nvSpPr>
        <p:spPr bwMode="auto">
          <a:xfrm>
            <a:off x="827584" y="2057400"/>
            <a:ext cx="1390650" cy="541337"/>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119313"/>
            <a:ext cx="67691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itel 1"/>
          <p:cNvSpPr>
            <a:spLocks noGrp="1"/>
          </p:cNvSpPr>
          <p:nvPr>
            <p:ph type="ctrTitle"/>
          </p:nvPr>
        </p:nvSpPr>
        <p:spPr/>
        <p:txBody>
          <a:bodyPr/>
          <a:lstStyle/>
          <a:p>
            <a:r>
              <a:rPr lang="de-DE" altLang="de-DE">
                <a:ea typeface="ＭＳ Ｐゴシック" charset="-128"/>
              </a:rPr>
              <a:t>Zeichnen</a:t>
            </a:r>
          </a:p>
        </p:txBody>
      </p:sp>
      <p:sp>
        <p:nvSpPr>
          <p:cNvPr id="5" name="Untertitel 2"/>
          <p:cNvSpPr>
            <a:spLocks noGrp="1"/>
          </p:cNvSpPr>
          <p:nvPr>
            <p:ph type="subTitle" idx="1"/>
          </p:nvPr>
        </p:nvSpPr>
        <p:spPr>
          <a:xfrm>
            <a:off x="914400" y="1066800"/>
            <a:ext cx="8050213" cy="5148263"/>
          </a:xfrm>
        </p:spPr>
        <p:txBody>
          <a:bodyPr/>
          <a:lstStyle/>
          <a:p>
            <a:pPr>
              <a:spcAft>
                <a:spcPts val="1200"/>
              </a:spcAft>
              <a:defRPr/>
            </a:pPr>
            <a:r>
              <a:rPr lang="de-DE" sz="2400" b="1" dirty="0">
                <a:ea typeface="ＭＳ Ｐゴシック" pitchFamily="34" charset="-128"/>
              </a:rPr>
              <a:t>Schülerinnen- und Schüler-Aktivität:</a:t>
            </a:r>
            <a:r>
              <a:rPr lang="de-DE" sz="2400" b="1" dirty="0"/>
              <a:t>     </a:t>
            </a:r>
            <a:endParaRPr lang="de-DE" sz="2400" dirty="0">
              <a:cs typeface="Times New Roman" charset="0"/>
            </a:endParaRPr>
          </a:p>
          <a:p>
            <a:pPr eaLnBrk="1" hangingPunct="1">
              <a:lnSpc>
                <a:spcPct val="90000"/>
              </a:lnSpc>
              <a:defRPr/>
            </a:pPr>
            <a:r>
              <a:rPr lang="de-DE" sz="2400" dirty="0">
                <a:latin typeface="Comic Sans MS" charset="0"/>
                <a:ea typeface="Comic Sans MS" charset="0"/>
                <a:cs typeface="Comic Sans MS" charset="0"/>
              </a:rPr>
              <a:t>Zeichne die Figuren ab und ergänze die 4. und 5. Figur.</a:t>
            </a: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r>
              <a:rPr lang="de-DE" sz="2400" dirty="0">
                <a:latin typeface="Comic Sans MS" charset="0"/>
                <a:ea typeface="Comic Sans MS" charset="0"/>
                <a:cs typeface="Comic Sans MS" charset="0"/>
              </a:rPr>
              <a:t>Wie verändern sich die Figuren?</a:t>
            </a:r>
          </a:p>
          <a:p>
            <a:pPr eaLnBrk="1" hangingPunct="1">
              <a:lnSpc>
                <a:spcPct val="90000"/>
              </a:lnSpc>
              <a:defRPr/>
            </a:pPr>
            <a:endParaRPr lang="de-DE" sz="1600" dirty="0">
              <a:latin typeface="Comic Sans MS" charset="0"/>
              <a:ea typeface="Comic Sans MS" charset="0"/>
              <a:cs typeface="Comic Sans MS" charset="0"/>
            </a:endParaRPr>
          </a:p>
          <a:p>
            <a:pPr eaLnBrk="1" hangingPunct="1">
              <a:lnSpc>
                <a:spcPct val="90000"/>
              </a:lnSpc>
              <a:defRPr/>
            </a:pPr>
            <a:r>
              <a:rPr lang="de-DE" sz="2400" dirty="0">
                <a:latin typeface="Comic Sans MS" charset="0"/>
                <a:ea typeface="Comic Sans MS" charset="0"/>
                <a:cs typeface="Comic Sans MS" charset="0"/>
              </a:rPr>
              <a:t>Wie sieht die 10. Figur aus?</a:t>
            </a:r>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sp>
        <p:nvSpPr>
          <p:cNvPr id="3" name="Rechteck 2"/>
          <p:cNvSpPr/>
          <p:nvPr/>
        </p:nvSpPr>
        <p:spPr>
          <a:xfrm>
            <a:off x="1481138" y="3429000"/>
            <a:ext cx="179387" cy="431800"/>
          </a:xfrm>
          <a:prstGeom prst="rect">
            <a:avLst/>
          </a:prstGeom>
          <a:solidFill>
            <a:schemeClr val="accent1">
              <a:alpha val="5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p:nvSpPr>
        <p:spPr>
          <a:xfrm>
            <a:off x="2289175" y="3235325"/>
            <a:ext cx="411163" cy="611188"/>
          </a:xfrm>
          <a:prstGeom prst="rect">
            <a:avLst/>
          </a:prstGeom>
          <a:solidFill>
            <a:schemeClr val="accent1">
              <a:alpha val="5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p:nvSpPr>
        <p:spPr>
          <a:xfrm>
            <a:off x="3314700" y="3019425"/>
            <a:ext cx="611188" cy="827088"/>
          </a:xfrm>
          <a:prstGeom prst="rect">
            <a:avLst/>
          </a:prstGeom>
          <a:solidFill>
            <a:schemeClr val="accent1">
              <a:alpha val="5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Untertitel 2"/>
          <p:cNvSpPr txBox="1">
            <a:spLocks/>
          </p:cNvSpPr>
          <p:nvPr/>
        </p:nvSpPr>
        <p:spPr bwMode="auto">
          <a:xfrm>
            <a:off x="1403350" y="39687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1.</a:t>
            </a:r>
            <a:endParaRPr lang="de-DE" kern="0" dirty="0">
              <a:latin typeface="Comic Sans MS" charset="0"/>
              <a:ea typeface="Comic Sans MS" charset="0"/>
              <a:cs typeface="Comic Sans MS" charset="0"/>
            </a:endParaRPr>
          </a:p>
        </p:txBody>
      </p:sp>
      <p:sp>
        <p:nvSpPr>
          <p:cNvPr id="9" name="Untertitel 2"/>
          <p:cNvSpPr txBox="1">
            <a:spLocks/>
          </p:cNvSpPr>
          <p:nvPr/>
        </p:nvSpPr>
        <p:spPr bwMode="auto">
          <a:xfrm>
            <a:off x="4619625" y="39687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4.</a:t>
            </a:r>
            <a:endParaRPr lang="de-DE" kern="0" dirty="0">
              <a:latin typeface="Comic Sans MS" charset="0"/>
              <a:ea typeface="Comic Sans MS" charset="0"/>
              <a:cs typeface="Comic Sans MS" charset="0"/>
            </a:endParaRPr>
          </a:p>
        </p:txBody>
      </p:sp>
      <p:sp>
        <p:nvSpPr>
          <p:cNvPr id="10" name="Untertitel 2"/>
          <p:cNvSpPr txBox="1">
            <a:spLocks/>
          </p:cNvSpPr>
          <p:nvPr/>
        </p:nvSpPr>
        <p:spPr bwMode="auto">
          <a:xfrm>
            <a:off x="2341563" y="3970338"/>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2.</a:t>
            </a:r>
            <a:endParaRPr lang="de-DE" kern="0" dirty="0">
              <a:latin typeface="Comic Sans MS" charset="0"/>
              <a:ea typeface="Comic Sans MS" charset="0"/>
              <a:cs typeface="Comic Sans MS" charset="0"/>
            </a:endParaRPr>
          </a:p>
        </p:txBody>
      </p:sp>
      <p:sp>
        <p:nvSpPr>
          <p:cNvPr id="11" name="Untertitel 2"/>
          <p:cNvSpPr txBox="1">
            <a:spLocks/>
          </p:cNvSpPr>
          <p:nvPr/>
        </p:nvSpPr>
        <p:spPr bwMode="auto">
          <a:xfrm>
            <a:off x="3443288" y="3968750"/>
            <a:ext cx="4333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3.</a:t>
            </a:r>
            <a:endParaRPr lang="de-DE" kern="0" dirty="0">
              <a:latin typeface="Comic Sans MS" charset="0"/>
              <a:ea typeface="Comic Sans MS" charset="0"/>
              <a:cs typeface="Comic Sans MS" charset="0"/>
            </a:endParaRPr>
          </a:p>
        </p:txBody>
      </p:sp>
      <p:sp>
        <p:nvSpPr>
          <p:cNvPr id="12" name="Untertitel 2"/>
          <p:cNvSpPr txBox="1">
            <a:spLocks/>
          </p:cNvSpPr>
          <p:nvPr/>
        </p:nvSpPr>
        <p:spPr bwMode="auto">
          <a:xfrm>
            <a:off x="5795963" y="39687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5.</a:t>
            </a:r>
            <a:endParaRPr lang="de-DE" kern="0" dirty="0">
              <a:latin typeface="Comic Sans MS" charset="0"/>
              <a:ea typeface="Comic Sans MS" charset="0"/>
              <a:cs typeface="Comic Sans MS"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Raum und Form im Lehrplan – </a:t>
            </a:r>
            <a:br>
              <a:rPr lang="de-DE" altLang="de-DE" sz="2200" dirty="0">
                <a:ea typeface="ＭＳ Ｐゴシック" charset="-128"/>
              </a:rPr>
            </a:br>
            <a:r>
              <a:rPr lang="de-DE" altLang="de-DE" sz="2200" dirty="0">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„Guter“ Geometrieunterricht?! – </a:t>
            </a:r>
            <a:br>
              <a:rPr lang="de-DE" altLang="de-DE" sz="2200" dirty="0">
                <a:ea typeface="ＭＳ Ｐゴシック" charset="-128"/>
              </a:rPr>
            </a:br>
            <a:r>
              <a:rPr lang="de-DE" altLang="de-DE" sz="2200" dirty="0">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extLst>
      <p:ext uri="{BB962C8B-B14F-4D97-AF65-F5344CB8AC3E}">
        <p14:creationId xmlns:p14="http://schemas.microsoft.com/office/powerpoint/2010/main" val="3952735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Sichten Sie das Mathematikbuch Ihrer momentanen Jahrgangsstufe. Inwiefern werden die Schwerpunkte des Lehrplans dort angesprochen? </a:t>
            </a:r>
          </a:p>
          <a:p>
            <a:pPr>
              <a:spcAft>
                <a:spcPts val="1200"/>
              </a:spcAft>
              <a:defRPr/>
            </a:pPr>
            <a:endParaRPr lang="de-DE" sz="20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58370" name="Bild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Raum und Form im Lehrplan – </a:t>
            </a:r>
            <a:br>
              <a:rPr lang="de-DE" altLang="de-DE" sz="2200" dirty="0">
                <a:ea typeface="ＭＳ Ｐゴシック" charset="-128"/>
              </a:rPr>
            </a:br>
            <a:r>
              <a:rPr lang="de-DE" altLang="de-DE" sz="2200" dirty="0">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solidFill>
                  <a:srgbClr val="34B409"/>
                </a:solidFill>
                <a:ea typeface="ＭＳ Ｐゴシック" charset="-128"/>
              </a:rPr>
              <a:t>„Guter“ Geometrieunterricht?! – </a:t>
            </a:r>
            <a:br>
              <a:rPr lang="de-DE" altLang="de-DE" sz="2200" dirty="0">
                <a:solidFill>
                  <a:srgbClr val="34B409"/>
                </a:solidFill>
                <a:ea typeface="ＭＳ Ｐゴシック" charset="-128"/>
              </a:rPr>
            </a:br>
            <a:r>
              <a:rPr lang="de-DE" altLang="de-DE" sz="2200" dirty="0">
                <a:solidFill>
                  <a:srgbClr val="34B409"/>
                </a:solidFill>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extLst>
      <p:ext uri="{BB962C8B-B14F-4D97-AF65-F5344CB8AC3E}">
        <p14:creationId xmlns:p14="http://schemas.microsoft.com/office/powerpoint/2010/main" val="1631666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Inhaltsplatzhalter 2"/>
          <p:cNvSpPr>
            <a:spLocks noGrp="1"/>
          </p:cNvSpPr>
          <p:nvPr>
            <p:ph idx="1"/>
          </p:nvPr>
        </p:nvSpPr>
        <p:spPr>
          <a:xfrm>
            <a:off x="755650" y="981075"/>
            <a:ext cx="8388350" cy="4525963"/>
          </a:xfrm>
        </p:spPr>
        <p:txBody>
          <a:bodyPr/>
          <a:lstStyle/>
          <a:p>
            <a:pPr marL="352425" indent="0">
              <a:buFontTx/>
              <a:buNone/>
            </a:pPr>
            <a:r>
              <a:rPr lang="de-DE" altLang="de-DE" sz="2000">
                <a:ea typeface="ＭＳ Ｐゴシック" charset="-128"/>
              </a:rPr>
              <a:t>Die Qualitätsmerkmale guter Aufgaben in den Worten des aktuellen Lehrplans NRW</a:t>
            </a:r>
          </a:p>
          <a:p>
            <a:pPr marL="352425" indent="0">
              <a:buFontTx/>
              <a:buNone/>
            </a:pPr>
            <a:endParaRPr lang="de-DE" altLang="de-DE" sz="2400">
              <a:ea typeface="ＭＳ Ｐゴシック" charset="-128"/>
            </a:endParaRPr>
          </a:p>
          <a:p>
            <a:pPr marL="352425" indent="0">
              <a:buFontTx/>
              <a:buNone/>
            </a:pPr>
            <a:endParaRPr lang="de-DE" altLang="de-DE" sz="2400">
              <a:latin typeface="Calibri" charset="0"/>
              <a:ea typeface="ＭＳ Ｐゴシック" charset="-128"/>
            </a:endParaRPr>
          </a:p>
          <a:p>
            <a:pPr marL="352425" indent="0">
              <a:buFontTx/>
              <a:buNone/>
            </a:pPr>
            <a:endParaRPr lang="de-DE" altLang="de-DE">
              <a:latin typeface="Calibri" charset="0"/>
              <a:ea typeface="ＭＳ Ｐゴシック" charset="-128"/>
            </a:endParaRPr>
          </a:p>
          <a:p>
            <a:pPr marL="352425" indent="0">
              <a:buFontTx/>
              <a:buNone/>
            </a:pPr>
            <a:endParaRPr lang="de-DE" altLang="de-DE">
              <a:latin typeface="Calibri" charset="0"/>
              <a:ea typeface="ＭＳ Ｐゴシック" charset="-128"/>
            </a:endParaRPr>
          </a:p>
          <a:p>
            <a:pPr marL="352425" indent="0">
              <a:buFontTx/>
              <a:buNone/>
            </a:pPr>
            <a:r>
              <a:rPr lang="de-DE" altLang="de-DE">
                <a:latin typeface="Calibri" charset="0"/>
                <a:ea typeface="ＭＳ Ｐゴシック" charset="-128"/>
              </a:rPr>
              <a:t> </a:t>
            </a:r>
          </a:p>
        </p:txBody>
      </p:sp>
      <p:sp>
        <p:nvSpPr>
          <p:cNvPr id="60419"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Geometrie im Lehrplan</a:t>
            </a:r>
          </a:p>
        </p:txBody>
      </p:sp>
      <p:pic>
        <p:nvPicPr>
          <p:cNvPr id="6" name="Picture 4">
            <a:extLst>
              <a:ext uri="{FF2B5EF4-FFF2-40B4-BE49-F238E27FC236}">
                <a16:creationId xmlns:a16="http://schemas.microsoft.com/office/drawing/2014/main" id="{776EFA33-F76D-6E4B-A09A-885B545E7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265"/>
          <a:stretch>
            <a:fillRect/>
          </a:stretch>
        </p:blipFill>
        <p:spPr bwMode="auto">
          <a:xfrm>
            <a:off x="1285875" y="2717825"/>
            <a:ext cx="6532563"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a:extLst>
              <a:ext uri="{FF2B5EF4-FFF2-40B4-BE49-F238E27FC236}">
                <a16:creationId xmlns:a16="http://schemas.microsoft.com/office/drawing/2014/main" id="{BE45A3A9-9DE4-684D-819B-26F0C913815E}"/>
              </a:ext>
            </a:extLst>
          </p:cNvPr>
          <p:cNvSpPr/>
          <p:nvPr/>
        </p:nvSpPr>
        <p:spPr>
          <a:xfrm>
            <a:off x="1285875" y="1651025"/>
            <a:ext cx="6532563" cy="1066800"/>
          </a:xfrm>
          <a:prstGeom prst="rect">
            <a:avLst/>
          </a:prstGeom>
          <a:solidFill>
            <a:srgbClr val="98CC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a:t>Die Grundschule in NRW</a:t>
            </a:r>
          </a:p>
          <a:p>
            <a:pPr algn="ctr">
              <a:defRPr/>
            </a:pPr>
            <a:r>
              <a:rPr lang="de-DE" sz="2800" dirty="0"/>
              <a:t>Neue Richtlinien und Lehrpläne 2008</a:t>
            </a:r>
          </a:p>
        </p:txBody>
      </p:sp>
      <p:sp>
        <p:nvSpPr>
          <p:cNvPr id="2" name="Rechteck 1"/>
          <p:cNvSpPr/>
          <p:nvPr/>
        </p:nvSpPr>
        <p:spPr>
          <a:xfrm rot="465173">
            <a:off x="79375" y="5721350"/>
            <a:ext cx="3097213" cy="865188"/>
          </a:xfrm>
          <a:prstGeom prst="rect">
            <a:avLst/>
          </a:prstGeom>
          <a:solidFill>
            <a:srgbClr val="34B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Auch im Geometrieunterricht?!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Inhaltsplatzhalter 2"/>
          <p:cNvSpPr>
            <a:spLocks noGrp="1"/>
          </p:cNvSpPr>
          <p:nvPr>
            <p:ph idx="1"/>
          </p:nvPr>
        </p:nvSpPr>
        <p:spPr>
          <a:xfrm>
            <a:off x="755650" y="1063625"/>
            <a:ext cx="8388350" cy="4525963"/>
          </a:xfrm>
        </p:spPr>
        <p:txBody>
          <a:bodyPr/>
          <a:lstStyle/>
          <a:p>
            <a:pPr marL="352425" indent="0">
              <a:buFontTx/>
              <a:buNone/>
            </a:pPr>
            <a:endParaRPr lang="de-DE" altLang="de-DE" sz="2400">
              <a:latin typeface="Calibri" charset="0"/>
              <a:ea typeface="ＭＳ Ｐゴシック" charset="-128"/>
            </a:endParaRPr>
          </a:p>
          <a:p>
            <a:pPr marL="352425" indent="0">
              <a:buFontTx/>
              <a:buNone/>
            </a:pPr>
            <a:r>
              <a:rPr lang="de-DE" altLang="de-DE" sz="2400">
                <a:ea typeface="ＭＳ Ｐゴシック" charset="-128"/>
              </a:rPr>
              <a:t>„Eine wesentliche Voraussetzung ist, dass sich die Lehrerin selbst für das „Geometrie-Treiben“ begeistern kann bzw. bereits geometriebegeistert ist. Guter Geometrieunterricht stellt das geometrische Tätig-Sein, das Geometrie-Treiben mit Hilfe reichhaltiger, sogenannter </a:t>
            </a:r>
            <a:r>
              <a:rPr lang="de-DE" altLang="de-DE" sz="2400">
                <a:solidFill>
                  <a:srgbClr val="34B409"/>
                </a:solidFill>
                <a:ea typeface="ＭＳ Ｐゴシック" charset="-128"/>
              </a:rPr>
              <a:t>„Guter Aufgaben“</a:t>
            </a:r>
            <a:r>
              <a:rPr lang="de-DE" altLang="de-DE" sz="2400">
                <a:ea typeface="ＭＳ Ｐゴシック" charset="-128"/>
              </a:rPr>
              <a:t> in den Mittelpunkt und schafft in eben diesem Geometrie-Treiben und in seiner Analyse sowie Reflexion die Vernetzung zwischen inhalts- und prozessbezogenen Kompetenzen.“</a:t>
            </a:r>
          </a:p>
          <a:p>
            <a:pPr marL="352425" indent="0">
              <a:buFontTx/>
              <a:buNone/>
            </a:pPr>
            <a:endParaRPr lang="de-DE" altLang="de-DE">
              <a:ea typeface="ＭＳ Ｐゴシック" charset="-128"/>
            </a:endParaRPr>
          </a:p>
          <a:p>
            <a:pPr marL="352425" indent="0">
              <a:buFontTx/>
              <a:buNone/>
            </a:pPr>
            <a:endParaRPr lang="de-DE" altLang="de-DE">
              <a:latin typeface="Calibri" charset="0"/>
              <a:ea typeface="ＭＳ Ｐゴシック" charset="-128"/>
            </a:endParaRPr>
          </a:p>
          <a:p>
            <a:pPr marL="352425" indent="0">
              <a:buFontTx/>
              <a:buNone/>
            </a:pPr>
            <a:r>
              <a:rPr lang="de-DE" altLang="de-DE">
                <a:latin typeface="Calibri" charset="0"/>
                <a:ea typeface="ＭＳ Ｐゴシック" charset="-128"/>
              </a:rPr>
              <a:t> </a:t>
            </a:r>
          </a:p>
        </p:txBody>
      </p:sp>
      <p:sp>
        <p:nvSpPr>
          <p:cNvPr id="62466" name="Rectangle 10"/>
          <p:cNvSpPr txBox="1">
            <a:spLocks noChangeArrowheads="1"/>
          </p:cNvSpPr>
          <p:nvPr/>
        </p:nvSpPr>
        <p:spPr bwMode="auto">
          <a:xfrm>
            <a:off x="1009650" y="44450"/>
            <a:ext cx="9394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„Guter Geometrieunterricht“</a:t>
            </a:r>
          </a:p>
        </p:txBody>
      </p:sp>
      <p:sp>
        <p:nvSpPr>
          <p:cNvPr id="62467" name="Textfeld 3"/>
          <p:cNvSpPr txBox="1">
            <a:spLocks noChangeArrowheads="1"/>
          </p:cNvSpPr>
          <p:nvPr/>
        </p:nvSpPr>
        <p:spPr bwMode="auto">
          <a:xfrm>
            <a:off x="5292725" y="5106988"/>
            <a:ext cx="3816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Inhaltsplatzhalter 2"/>
          <p:cNvSpPr>
            <a:spLocks noGrp="1"/>
          </p:cNvSpPr>
          <p:nvPr>
            <p:ph idx="1"/>
          </p:nvPr>
        </p:nvSpPr>
        <p:spPr>
          <a:xfrm>
            <a:off x="755650" y="1063625"/>
            <a:ext cx="8280400" cy="4525963"/>
          </a:xfrm>
        </p:spPr>
        <p:txBody>
          <a:bodyPr/>
          <a:lstStyle/>
          <a:p>
            <a:pPr marL="352425" indent="0">
              <a:buFontTx/>
              <a:buNone/>
            </a:pPr>
            <a:endParaRPr lang="de-DE" altLang="de-DE" sz="2400">
              <a:latin typeface="Calibri" charset="0"/>
              <a:ea typeface="ＭＳ Ｐゴシック" charset="-128"/>
            </a:endParaRPr>
          </a:p>
          <a:p>
            <a:pPr marL="352425" indent="0">
              <a:buFontTx/>
              <a:buNone/>
            </a:pPr>
            <a:r>
              <a:rPr lang="de-DE" altLang="de-DE" sz="2400">
                <a:ea typeface="ＭＳ Ｐゴシック" charset="-128"/>
              </a:rPr>
              <a:t>„Mit „Guten Aufgaben“ können alle Kinder an einem gemeinsamen Gegenstand, in Kooperation miteinander, zugleich aber auf ihrem jeweiligen Entwicklungsniveau und mittels ihrer grundsätzlich gegenwärtigen und augenblicklich aktivierten Denk- und Handlungskompetenzen tätig sein und lernen. Somit sind „Gute Aufgaben“ der Inbegriff, Heterogenität </a:t>
            </a:r>
            <a:r>
              <a:rPr lang="de-DE" altLang="de-DE" sz="2400" i="1">
                <a:ea typeface="ＭＳ Ｐゴシック" charset="-128"/>
              </a:rPr>
              <a:t>konstruktiv</a:t>
            </a:r>
            <a:r>
              <a:rPr lang="de-DE" altLang="de-DE" sz="2400">
                <a:ea typeface="ＭＳ Ｐゴシック" charset="-128"/>
              </a:rPr>
              <a:t> vom Fach aus zu begegnen. Speziell im Bereich der Geometrie – also dem Inhaltsbereich „Raum und Form“ gelingt die material- und lernspielintegrierte Konzeptionierung einer „Guten Aufgabe“</a:t>
            </a:r>
            <a:r>
              <a:rPr lang="de-DE" altLang="ja-JP" sz="2400">
                <a:ea typeface="ＭＳ Ｐゴシック" charset="-128"/>
              </a:rPr>
              <a:t>.</a:t>
            </a:r>
            <a:r>
              <a:rPr lang="de-DE" altLang="de-DE" sz="2400">
                <a:ea typeface="ＭＳ Ｐゴシック" charset="-128"/>
              </a:rPr>
              <a:t>“</a:t>
            </a:r>
            <a:endParaRPr lang="de-DE" altLang="de-DE">
              <a:latin typeface="Calibri" charset="0"/>
              <a:ea typeface="ＭＳ Ｐゴシック" charset="-128"/>
            </a:endParaRPr>
          </a:p>
          <a:p>
            <a:pPr marL="352425" indent="0">
              <a:buFontTx/>
              <a:buNone/>
            </a:pPr>
            <a:r>
              <a:rPr lang="de-DE" altLang="de-DE">
                <a:latin typeface="Calibri" charset="0"/>
                <a:ea typeface="ＭＳ Ｐゴシック" charset="-128"/>
              </a:rPr>
              <a:t> </a:t>
            </a:r>
          </a:p>
        </p:txBody>
      </p:sp>
      <p:sp>
        <p:nvSpPr>
          <p:cNvPr id="64514"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Gute Aufgaben im Geometrieunterricht</a:t>
            </a:r>
          </a:p>
        </p:txBody>
      </p:sp>
      <p:sp>
        <p:nvSpPr>
          <p:cNvPr id="64515" name="Textfeld 3"/>
          <p:cNvSpPr txBox="1">
            <a:spLocks noChangeArrowheads="1"/>
          </p:cNvSpPr>
          <p:nvPr/>
        </p:nvSpPr>
        <p:spPr bwMode="auto">
          <a:xfrm>
            <a:off x="5219700" y="5683250"/>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ctrTitle"/>
          </p:nvPr>
        </p:nvSpPr>
        <p:spPr/>
        <p:txBody>
          <a:bodyPr/>
          <a:lstStyle/>
          <a:p>
            <a:r>
              <a:rPr lang="de-DE" altLang="de-DE">
                <a:ea typeface="ＭＳ Ｐゴシック" charset="-128"/>
              </a:rPr>
              <a:t>Gute Aufgaben im Geometrieunterricht</a:t>
            </a:r>
          </a:p>
        </p:txBody>
      </p:sp>
      <p:sp>
        <p:nvSpPr>
          <p:cNvPr id="66562" name="Untertitel 1"/>
          <p:cNvSpPr>
            <a:spLocks noGrp="1"/>
          </p:cNvSpPr>
          <p:nvPr>
            <p:ph type="subTitle" idx="1"/>
          </p:nvPr>
        </p:nvSpPr>
        <p:spPr>
          <a:xfrm>
            <a:off x="914400" y="1066800"/>
            <a:ext cx="7772400" cy="3946525"/>
          </a:xfrm>
        </p:spPr>
        <p:txBody>
          <a:bodyPr/>
          <a:lstStyle/>
          <a:p>
            <a:pPr>
              <a:buFont typeface="Arial" charset="0"/>
              <a:buNone/>
            </a:pPr>
            <a:r>
              <a:rPr lang="de-DE" altLang="de-DE" sz="2200">
                <a:ea typeface="ＭＳ Ｐゴシック" charset="-128"/>
              </a:rPr>
              <a:t>“Geometrische Lernumgebungen gestalten sich damit als offene Situationen, in denen die Kinder angeregt werden, ein </a:t>
            </a:r>
            <a:r>
              <a:rPr lang="de-DE" altLang="de-DE" sz="2200">
                <a:solidFill>
                  <a:srgbClr val="FF0000"/>
                </a:solidFill>
                <a:ea typeface="ＭＳ Ｐゴシック" charset="-128"/>
              </a:rPr>
              <a:t>geometrisches Problem zu lösen</a:t>
            </a:r>
            <a:r>
              <a:rPr lang="de-DE" altLang="de-DE" sz="2200">
                <a:ea typeface="ＭＳ Ｐゴシック" charset="-128"/>
              </a:rPr>
              <a:t> bzw. ein </a:t>
            </a:r>
            <a:r>
              <a:rPr lang="de-DE" altLang="de-DE" sz="2200">
                <a:solidFill>
                  <a:srgbClr val="FF0000"/>
                </a:solidFill>
                <a:ea typeface="ＭＳ Ｐゴシック" charset="-128"/>
              </a:rPr>
              <a:t>Produkt im sozialen Miteinander herzustellen</a:t>
            </a:r>
            <a:r>
              <a:rPr lang="de-DE" altLang="de-DE" sz="2200">
                <a:ea typeface="ＭＳ Ｐゴシック" charset="-128"/>
              </a:rPr>
              <a:t>: Beim Bemühen um ihr Werk versuchen die Kinder sich die Objekte und das Ergebnis ihrer Handlung im Kopf vorzustellen (Raumvorstellung), sie reproduzieren und erweitern ihr geometrisches Wissen (Begriffsbildung), </a:t>
            </a:r>
            <a:r>
              <a:rPr lang="de-DE" altLang="de-DE" sz="2200">
                <a:solidFill>
                  <a:srgbClr val="FF0000"/>
                </a:solidFill>
                <a:ea typeface="ＭＳ Ｐゴシック" charset="-128"/>
              </a:rPr>
              <a:t>suchen nach Strategien und entdecken Eigenschaften und Zusammenhänge (Problemlösen)</a:t>
            </a:r>
            <a:r>
              <a:rPr lang="de-DE" altLang="de-DE" sz="2200">
                <a:ea typeface="ＭＳ Ｐゴシック" charset="-128"/>
              </a:rPr>
              <a:t>. Entdecktes wird im </a:t>
            </a:r>
            <a:r>
              <a:rPr lang="de-DE" altLang="de-DE" sz="2200">
                <a:solidFill>
                  <a:srgbClr val="FF0000"/>
                </a:solidFill>
                <a:ea typeface="ＭＳ Ｐゴシック" charset="-128"/>
              </a:rPr>
              <a:t>Miteinander kommuniziert</a:t>
            </a:r>
            <a:r>
              <a:rPr lang="de-DE" altLang="de-DE" sz="2200">
                <a:ea typeface="ＭＳ Ｐゴシック" charset="-128"/>
              </a:rPr>
              <a:t>, muss im </a:t>
            </a:r>
            <a:r>
              <a:rPr lang="de-DE" altLang="de-DE" sz="2200">
                <a:solidFill>
                  <a:srgbClr val="FF0000"/>
                </a:solidFill>
                <a:ea typeface="ＭＳ Ｐゴシック" charset="-128"/>
              </a:rPr>
              <a:t>Austausch mit anderen argumentativ gestützt </a:t>
            </a:r>
            <a:r>
              <a:rPr lang="de-DE" altLang="de-DE" sz="2200">
                <a:ea typeface="ＭＳ Ｐゴシック" charset="-128"/>
              </a:rPr>
              <a:t>werden oder fordert zum </a:t>
            </a:r>
            <a:r>
              <a:rPr lang="de-DE" altLang="de-DE" sz="2200">
                <a:solidFill>
                  <a:srgbClr val="FF0000"/>
                </a:solidFill>
                <a:ea typeface="ＭＳ Ｐゴシック" charset="-128"/>
              </a:rPr>
              <a:t>Darstellen von Überlegungen </a:t>
            </a:r>
            <a:r>
              <a:rPr lang="de-DE" altLang="de-DE" sz="2200">
                <a:ea typeface="ＭＳ Ｐゴシック" charset="-128"/>
              </a:rPr>
              <a:t>(z.B. in Zeichnungen) auf.“</a:t>
            </a:r>
          </a:p>
        </p:txBody>
      </p:sp>
      <p:sp>
        <p:nvSpPr>
          <p:cNvPr id="5" name="Untertitel 1"/>
          <p:cNvSpPr txBox="1">
            <a:spLocks/>
          </p:cNvSpPr>
          <p:nvPr/>
        </p:nvSpPr>
        <p:spPr bwMode="auto">
          <a:xfrm>
            <a:off x="684213" y="5919788"/>
            <a:ext cx="7772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ctr">
              <a:defRPr/>
            </a:pPr>
            <a:r>
              <a:rPr lang="de-DE" sz="2000" kern="0" dirty="0">
                <a:sym typeface="Wingdings"/>
              </a:rPr>
              <a:t> Förderung </a:t>
            </a:r>
            <a:r>
              <a:rPr lang="de-DE" sz="2000" kern="0">
                <a:sym typeface="Wingdings"/>
              </a:rPr>
              <a:t>prozessbezogener Kompetenzen</a:t>
            </a:r>
            <a:endParaRPr lang="de-DE" sz="2000" kern="0" dirty="0"/>
          </a:p>
        </p:txBody>
      </p:sp>
      <p:sp>
        <p:nvSpPr>
          <p:cNvPr id="66564" name="Textfeld 5"/>
          <p:cNvSpPr txBox="1">
            <a:spLocks noChangeArrowheads="1"/>
          </p:cNvSpPr>
          <p:nvPr/>
        </p:nvSpPr>
        <p:spPr bwMode="auto">
          <a:xfrm>
            <a:off x="3779838" y="5516563"/>
            <a:ext cx="4779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a:spcBef>
                <a:spcPct val="0"/>
              </a:spcBef>
              <a:buFontTx/>
              <a:buNone/>
            </a:pPr>
            <a:r>
              <a:rPr lang="de-DE" altLang="de-DE" sz="1600"/>
              <a:t>(Franke &amp; Reinhold 2016, S. 18)</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1"/>
          <p:cNvSpPr>
            <a:spLocks noGrp="1"/>
          </p:cNvSpPr>
          <p:nvPr>
            <p:ph type="ctrTitle"/>
          </p:nvPr>
        </p:nvSpPr>
        <p:spPr/>
        <p:txBody>
          <a:bodyPr/>
          <a:lstStyle/>
          <a:p>
            <a:r>
              <a:rPr lang="de-DE" altLang="de-DE" dirty="0">
                <a:ea typeface="ＭＳ Ｐゴシック" charset="-128"/>
              </a:rPr>
              <a:t>Möglichkeiten zur Anreicherung von Aufgaben</a:t>
            </a:r>
          </a:p>
        </p:txBody>
      </p:sp>
      <p:sp>
        <p:nvSpPr>
          <p:cNvPr id="67586" name="Untertitel 2"/>
          <p:cNvSpPr>
            <a:spLocks noGrp="1"/>
          </p:cNvSpPr>
          <p:nvPr>
            <p:ph type="subTitle" idx="1"/>
          </p:nvPr>
        </p:nvSpPr>
        <p:spPr>
          <a:xfrm>
            <a:off x="914400" y="1066800"/>
            <a:ext cx="7772400" cy="1785938"/>
          </a:xfrm>
        </p:spPr>
        <p:txBody>
          <a:bodyPr/>
          <a:lstStyle/>
          <a:p>
            <a:pPr marL="457200" indent="-457200">
              <a:buFont typeface="Arial" charset="0"/>
              <a:buChar char="•"/>
            </a:pPr>
            <a:r>
              <a:rPr lang="de-DE" altLang="de-DE" sz="2400" i="1" dirty="0">
                <a:ea typeface="ＭＳ Ｐゴシック" charset="-128"/>
              </a:rPr>
              <a:t>Problemlösen</a:t>
            </a:r>
            <a:r>
              <a:rPr lang="de-DE" altLang="de-DE" sz="2400" dirty="0">
                <a:ea typeface="ＭＳ Ｐゴシック" charset="-128"/>
              </a:rPr>
              <a:t> durch Anregungen zum Weiterdenken</a:t>
            </a:r>
          </a:p>
          <a:p>
            <a:pPr marL="457200" indent="-457200">
              <a:buFont typeface="Arial" charset="0"/>
              <a:buChar char="•"/>
            </a:pPr>
            <a:r>
              <a:rPr lang="de-DE" altLang="de-DE" sz="2400" i="1" dirty="0">
                <a:ea typeface="ＭＳ Ｐゴシック" charset="-128"/>
              </a:rPr>
              <a:t>Argumentieren</a:t>
            </a:r>
            <a:r>
              <a:rPr lang="de-DE" altLang="de-DE" sz="2400" dirty="0">
                <a:ea typeface="ＭＳ Ｐゴシック" charset="-128"/>
              </a:rPr>
              <a:t> durch Einfordern von Vermutungen und Begründungen</a:t>
            </a:r>
          </a:p>
          <a:p>
            <a:pPr marL="457200" indent="-457200">
              <a:buFont typeface="Arial" charset="0"/>
              <a:buChar char="•"/>
            </a:pPr>
            <a:r>
              <a:rPr lang="de-DE" altLang="de-DE" sz="2400" i="1">
                <a:ea typeface="ＭＳ Ｐゴシック" charset="-128"/>
              </a:rPr>
              <a:t>Kommunizieren</a:t>
            </a:r>
            <a:r>
              <a:rPr lang="de-DE" altLang="de-DE" sz="2400">
                <a:ea typeface="ＭＳ Ｐゴシック" charset="-128"/>
              </a:rPr>
              <a:t> </a:t>
            </a:r>
            <a:r>
              <a:rPr lang="de-DE" altLang="de-DE" sz="2400" dirty="0">
                <a:ea typeface="ＭＳ Ｐゴシック" charset="-128"/>
              </a:rPr>
              <a:t>durch ICH-DU-WIR-Phasen und Wortspeicher</a:t>
            </a:r>
          </a:p>
        </p:txBody>
      </p:sp>
      <p:sp>
        <p:nvSpPr>
          <p:cNvPr id="4" name="Rechteckige Legende 3"/>
          <p:cNvSpPr/>
          <p:nvPr/>
        </p:nvSpPr>
        <p:spPr>
          <a:xfrm>
            <a:off x="3727450" y="3436938"/>
            <a:ext cx="4157663" cy="560387"/>
          </a:xfrm>
          <a:prstGeom prst="wedgeRectCallout">
            <a:avLst>
              <a:gd name="adj1" fmla="val 68167"/>
              <a:gd name="adj2" fmla="val -23375"/>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Gibt es noch weitere Möglichkeiten?</a:t>
            </a:r>
          </a:p>
        </p:txBody>
      </p:sp>
      <p:sp>
        <p:nvSpPr>
          <p:cNvPr id="5" name="Rechteckige Legende 4"/>
          <p:cNvSpPr/>
          <p:nvPr/>
        </p:nvSpPr>
        <p:spPr>
          <a:xfrm>
            <a:off x="611188" y="4138613"/>
            <a:ext cx="2741612" cy="558800"/>
          </a:xfrm>
          <a:prstGeom prst="wedgeRectCallout">
            <a:avLst>
              <a:gd name="adj1" fmla="val -73526"/>
              <a:gd name="adj2" fmla="val -6350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Was passiert, wenn ...?</a:t>
            </a:r>
          </a:p>
        </p:txBody>
      </p:sp>
      <p:sp>
        <p:nvSpPr>
          <p:cNvPr id="7" name="Rechteckige Legende 6"/>
          <p:cNvSpPr/>
          <p:nvPr/>
        </p:nvSpPr>
        <p:spPr>
          <a:xfrm>
            <a:off x="3563938" y="4149725"/>
            <a:ext cx="5545137" cy="558800"/>
          </a:xfrm>
          <a:prstGeom prst="wedgeRectCallout">
            <a:avLst>
              <a:gd name="adj1" fmla="val 50765"/>
              <a:gd name="adj2" fmla="val -92167"/>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Warum gibt es keine </a:t>
            </a:r>
            <a:r>
              <a:rPr lang="de-DE" kern="0">
                <a:solidFill>
                  <a:schemeClr val="tx1"/>
                </a:solidFill>
              </a:rPr>
              <a:t>weiteren Möglichkeiten?</a:t>
            </a:r>
            <a:endParaRPr lang="de-DE" kern="0" dirty="0">
              <a:solidFill>
                <a:schemeClr val="tx1"/>
              </a:solidFill>
            </a:endParaRPr>
          </a:p>
        </p:txBody>
      </p:sp>
      <p:sp>
        <p:nvSpPr>
          <p:cNvPr id="8" name="Rechteckige Legende 7"/>
          <p:cNvSpPr/>
          <p:nvPr/>
        </p:nvSpPr>
        <p:spPr>
          <a:xfrm>
            <a:off x="260350" y="4957763"/>
            <a:ext cx="5545138" cy="558800"/>
          </a:xfrm>
          <a:prstGeom prst="wedgeRectCallout">
            <a:avLst>
              <a:gd name="adj1" fmla="val -52236"/>
              <a:gd name="adj2" fmla="val -92167"/>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Begründe, warum ... und ... zusammen gehören.</a:t>
            </a:r>
          </a:p>
        </p:txBody>
      </p:sp>
      <p:sp>
        <p:nvSpPr>
          <p:cNvPr id="9" name="Rechteckige Legende 8"/>
          <p:cNvSpPr/>
          <p:nvPr/>
        </p:nvSpPr>
        <p:spPr>
          <a:xfrm>
            <a:off x="355600" y="5776913"/>
            <a:ext cx="4445000" cy="558800"/>
          </a:xfrm>
          <a:prstGeom prst="wedgeRectCallout">
            <a:avLst>
              <a:gd name="adj1" fmla="val -53716"/>
              <a:gd name="adj2" fmla="val -83568"/>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Was war schwierig zu zeichnen? Warum?</a:t>
            </a:r>
          </a:p>
        </p:txBody>
      </p:sp>
      <p:sp>
        <p:nvSpPr>
          <p:cNvPr id="10" name="Rechteckige Legende 9"/>
          <p:cNvSpPr/>
          <p:nvPr/>
        </p:nvSpPr>
        <p:spPr>
          <a:xfrm>
            <a:off x="5964238" y="4957763"/>
            <a:ext cx="2741612" cy="558800"/>
          </a:xfrm>
          <a:prstGeom prst="wedgeRectCallout">
            <a:avLst>
              <a:gd name="adj1" fmla="val 62211"/>
              <a:gd name="adj2" fmla="val 10561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Was fällt dir auf?</a:t>
            </a:r>
          </a:p>
        </p:txBody>
      </p:sp>
      <p:sp>
        <p:nvSpPr>
          <p:cNvPr id="11" name="Rechteckige Legende 10"/>
          <p:cNvSpPr/>
          <p:nvPr/>
        </p:nvSpPr>
        <p:spPr>
          <a:xfrm>
            <a:off x="4932363" y="5776913"/>
            <a:ext cx="3644900" cy="558800"/>
          </a:xfrm>
          <a:prstGeom prst="wedgeRectCallout">
            <a:avLst>
              <a:gd name="adj1" fmla="val 63963"/>
              <a:gd name="adj2" fmla="val -2672"/>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Schreibe eine Anleitung, wie du ...</a:t>
            </a:r>
          </a:p>
        </p:txBody>
      </p:sp>
      <p:sp>
        <p:nvSpPr>
          <p:cNvPr id="12" name="Rechteck 11"/>
          <p:cNvSpPr/>
          <p:nvPr/>
        </p:nvSpPr>
        <p:spPr>
          <a:xfrm>
            <a:off x="395288" y="3141663"/>
            <a:ext cx="2881312" cy="792162"/>
          </a:xfrm>
          <a:prstGeom prst="rect">
            <a:avLst/>
          </a:prstGeom>
          <a:solidFill>
            <a:srgbClr val="34B40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kern="0" dirty="0">
                <a:solidFill>
                  <a:schemeClr val="tx1"/>
                </a:solidFill>
              </a:rPr>
              <a:t>Fragen &amp; Forscheraufträge</a:t>
            </a:r>
          </a:p>
        </p:txBody>
      </p:sp>
      <p:sp>
        <p:nvSpPr>
          <p:cNvPr id="13" name="Rechteckige Legende 12"/>
          <p:cNvSpPr/>
          <p:nvPr/>
        </p:nvSpPr>
        <p:spPr>
          <a:xfrm>
            <a:off x="6084888" y="2747963"/>
            <a:ext cx="2741612" cy="558800"/>
          </a:xfrm>
          <a:prstGeom prst="wedgeRectCallout">
            <a:avLst>
              <a:gd name="adj1" fmla="val 62211"/>
              <a:gd name="adj2" fmla="val 10561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Erkunden Sie Aufgaben Ihres Mathematikbuchs im Hinblick auf ein anstehendes Unterrichtsvorhaben.</a:t>
            </a:r>
          </a:p>
          <a:p>
            <a:pPr>
              <a:spcAft>
                <a:spcPts val="1200"/>
              </a:spcAft>
              <a:defRPr/>
            </a:pPr>
            <a:r>
              <a:rPr lang="de-DE" sz="2400" dirty="0"/>
              <a:t>Wie können die bestehenden Aufgaben konstruktiver genutzt werden?</a:t>
            </a:r>
          </a:p>
          <a:p>
            <a:pPr>
              <a:spcAft>
                <a:spcPts val="1200"/>
              </a:spcAft>
              <a:defRPr/>
            </a:pPr>
            <a:r>
              <a:rPr lang="de-DE" sz="2400" dirty="0"/>
              <a:t>Beispiel für eine verbesserbare Aufgabe:</a:t>
            </a:r>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69634"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dirty="0">
                <a:solidFill>
                  <a:srgbClr val="34B409"/>
                </a:solidFill>
              </a:rPr>
              <a:t>Anreicherung von Aufgaben</a:t>
            </a:r>
          </a:p>
        </p:txBody>
      </p:sp>
      <p:sp>
        <p:nvSpPr>
          <p:cNvPr id="2" name="Gefaltete Ecke 1"/>
          <p:cNvSpPr/>
          <p:nvPr/>
        </p:nvSpPr>
        <p:spPr>
          <a:xfrm>
            <a:off x="914400" y="4508500"/>
            <a:ext cx="7772400" cy="2305050"/>
          </a:xfrm>
          <a:prstGeom prst="foldedCorner">
            <a:avLst>
              <a:gd name="adj" fmla="val 26414"/>
            </a:avLst>
          </a:prstGeom>
          <a:solidFill>
            <a:schemeClr val="bg1"/>
          </a:solidFill>
          <a:ln>
            <a:solidFill>
              <a:srgbClr val="34B409"/>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2400" dirty="0">
                <a:solidFill>
                  <a:schemeClr val="tx1"/>
                </a:solidFill>
                <a:latin typeface="Comic Sans MS" charset="0"/>
                <a:ea typeface="Comic Sans MS" charset="0"/>
                <a:cs typeface="Comic Sans MS" charset="0"/>
              </a:rPr>
              <a:t>Wie viele Würfel sind es?</a:t>
            </a: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r>
              <a:rPr lang="de-DE" sz="2400" dirty="0">
                <a:solidFill>
                  <a:schemeClr val="tx1"/>
                </a:solidFill>
                <a:latin typeface="Comic Sans MS" charset="0"/>
                <a:ea typeface="Comic Sans MS" charset="0"/>
                <a:cs typeface="Comic Sans MS" charset="0"/>
              </a:rPr>
              <a:t>____Würfel               ____Würfel</a:t>
            </a:r>
          </a:p>
          <a:p>
            <a:pPr>
              <a:defRPr/>
            </a:pPr>
            <a:endParaRPr lang="de-DE" sz="2400" dirty="0">
              <a:solidFill>
                <a:schemeClr val="tx1"/>
              </a:solidFill>
              <a:latin typeface="Comic Sans MS" charset="0"/>
              <a:ea typeface="Comic Sans MS" charset="0"/>
              <a:cs typeface="Comic Sans MS" charset="0"/>
            </a:endParaRPr>
          </a:p>
          <a:p>
            <a:pPr>
              <a:defRPr/>
            </a:pPr>
            <a:endParaRPr lang="de-DE" dirty="0">
              <a:solidFill>
                <a:schemeClr val="tx1"/>
              </a:solidFill>
              <a:latin typeface="Comic Sans MS" charset="0"/>
              <a:ea typeface="Comic Sans MS" charset="0"/>
              <a:cs typeface="Comic Sans MS" charset="0"/>
            </a:endParaRPr>
          </a:p>
        </p:txBody>
      </p:sp>
      <p:pic>
        <p:nvPicPr>
          <p:cNvPr id="69637" name="Bi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5168900"/>
            <a:ext cx="11287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Bild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5043488"/>
            <a:ext cx="10810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4090988"/>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Mögliche Verbesserungen:</a:t>
            </a:r>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71682"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Anreicherung von Aufgaben</a:t>
            </a:r>
          </a:p>
        </p:txBody>
      </p:sp>
      <p:sp>
        <p:nvSpPr>
          <p:cNvPr id="2" name="Gefaltete Ecke 1"/>
          <p:cNvSpPr/>
          <p:nvPr/>
        </p:nvSpPr>
        <p:spPr>
          <a:xfrm>
            <a:off x="914400" y="2565400"/>
            <a:ext cx="7772400" cy="3743325"/>
          </a:xfrm>
          <a:prstGeom prst="foldedCorner">
            <a:avLst>
              <a:gd name="adj" fmla="val 26414"/>
            </a:avLst>
          </a:prstGeom>
          <a:solidFill>
            <a:schemeClr val="bg1"/>
          </a:solidFill>
          <a:ln>
            <a:solidFill>
              <a:srgbClr val="34B409"/>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2400" dirty="0">
                <a:solidFill>
                  <a:schemeClr val="tx1"/>
                </a:solidFill>
                <a:latin typeface="Comic Sans MS" charset="0"/>
                <a:ea typeface="Comic Sans MS" charset="0"/>
                <a:cs typeface="Comic Sans MS" charset="0"/>
              </a:rPr>
              <a:t>Wie viele Würfel sind es?</a:t>
            </a: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r>
              <a:rPr lang="de-DE" sz="2400" dirty="0">
                <a:solidFill>
                  <a:schemeClr val="tx1"/>
                </a:solidFill>
                <a:latin typeface="Comic Sans MS" charset="0"/>
                <a:ea typeface="Comic Sans MS" charset="0"/>
                <a:cs typeface="Comic Sans MS" charset="0"/>
              </a:rPr>
              <a:t>____Würfel               ____Würfel</a:t>
            </a:r>
          </a:p>
          <a:p>
            <a:pPr>
              <a:defRPr/>
            </a:pPr>
            <a:endParaRPr lang="de-DE" sz="2400" dirty="0">
              <a:solidFill>
                <a:schemeClr val="tx1"/>
              </a:solidFill>
              <a:latin typeface="Comic Sans MS" charset="0"/>
              <a:ea typeface="Comic Sans MS" charset="0"/>
              <a:cs typeface="Comic Sans MS" charset="0"/>
            </a:endParaRPr>
          </a:p>
          <a:p>
            <a:pPr>
              <a:defRPr/>
            </a:pPr>
            <a:r>
              <a:rPr lang="de-DE" sz="2400" dirty="0" err="1">
                <a:solidFill>
                  <a:schemeClr val="tx1"/>
                </a:solidFill>
                <a:latin typeface="Comic Sans MS" charset="0"/>
                <a:ea typeface="Comic Sans MS" charset="0"/>
                <a:cs typeface="Comic Sans MS" charset="0"/>
              </a:rPr>
              <a:t>Piko</a:t>
            </a:r>
            <a:r>
              <a:rPr lang="de-DE" sz="2400" dirty="0">
                <a:solidFill>
                  <a:schemeClr val="tx1"/>
                </a:solidFill>
                <a:latin typeface="Comic Sans MS" charset="0"/>
                <a:ea typeface="Comic Sans MS" charset="0"/>
                <a:cs typeface="Comic Sans MS" charset="0"/>
              </a:rPr>
              <a:t> behauptet, dass das zweite Gebäude aus 5 Würfeln besteht. Kira meint, dass es es nur 4 Würfel sind. Können beide Recht haben?</a:t>
            </a:r>
          </a:p>
          <a:p>
            <a:pPr>
              <a:defRPr/>
            </a:pPr>
            <a:endParaRPr lang="de-DE" sz="2400" dirty="0">
              <a:solidFill>
                <a:schemeClr val="tx1"/>
              </a:solidFill>
              <a:latin typeface="Comic Sans MS" charset="0"/>
              <a:ea typeface="Comic Sans MS" charset="0"/>
              <a:cs typeface="Comic Sans MS" charset="0"/>
            </a:endParaRPr>
          </a:p>
          <a:p>
            <a:pPr>
              <a:defRPr/>
            </a:pPr>
            <a:endParaRPr lang="de-DE" dirty="0">
              <a:solidFill>
                <a:schemeClr val="tx1"/>
              </a:solidFill>
              <a:latin typeface="Comic Sans MS" charset="0"/>
              <a:ea typeface="Comic Sans MS" charset="0"/>
              <a:cs typeface="Comic Sans MS" charset="0"/>
            </a:endParaRPr>
          </a:p>
        </p:txBody>
      </p:sp>
      <p:pic>
        <p:nvPicPr>
          <p:cNvPr id="71685" name="Bi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3225800"/>
            <a:ext cx="11287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Bild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098800"/>
            <a:ext cx="108108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Untertitel 2"/>
          <p:cNvSpPr>
            <a:spLocks noGrp="1"/>
          </p:cNvSpPr>
          <p:nvPr>
            <p:ph type="subTitle" idx="1"/>
          </p:nvPr>
        </p:nvSpPr>
        <p:spPr>
          <a:xfrm>
            <a:off x="914400" y="2492375"/>
            <a:ext cx="7772400" cy="2362200"/>
          </a:xfrm>
        </p:spPr>
        <p:txBody>
          <a:bodyPr/>
          <a:lstStyle/>
          <a:p>
            <a:pPr algn="ctr">
              <a:buFont typeface="Arial" charset="0"/>
              <a:buNone/>
            </a:pPr>
            <a:r>
              <a:rPr lang="de-DE" altLang="de-DE" sz="5400">
                <a:solidFill>
                  <a:srgbClr val="34B409"/>
                </a:solidFill>
                <a:ea typeface="ＭＳ Ｐゴシック" charset="-128"/>
              </a:rPr>
              <a:t>Beispiel:</a:t>
            </a:r>
          </a:p>
          <a:p>
            <a:pPr algn="ctr">
              <a:buFont typeface="Arial" charset="0"/>
              <a:buNone/>
            </a:pPr>
            <a:r>
              <a:rPr lang="de-DE" altLang="de-DE" sz="5400">
                <a:solidFill>
                  <a:srgbClr val="34B409"/>
                </a:solidFill>
                <a:ea typeface="ＭＳ Ｐゴシック" charset="-128"/>
              </a:rPr>
              <a:t>Tangram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p:txBody>
          <a:bodyPr/>
          <a:lstStyle/>
          <a:p>
            <a:r>
              <a:rPr lang="de-DE" altLang="de-DE">
                <a:ea typeface="ＭＳ Ｐゴシック" charset="-128"/>
              </a:rPr>
              <a:t>Zielsetzungen</a:t>
            </a:r>
          </a:p>
        </p:txBody>
      </p:sp>
      <p:sp>
        <p:nvSpPr>
          <p:cNvPr id="3" name="Untertitel 2"/>
          <p:cNvSpPr>
            <a:spLocks noGrp="1"/>
          </p:cNvSpPr>
          <p:nvPr>
            <p:ph type="subTitle" idx="1"/>
          </p:nvPr>
        </p:nvSpPr>
        <p:spPr>
          <a:xfrm>
            <a:off x="914400" y="1066800"/>
            <a:ext cx="7772400" cy="5148263"/>
          </a:xfrm>
        </p:spPr>
        <p:txBody>
          <a:bodyPr/>
          <a:lstStyle/>
          <a:p>
            <a:pPr marL="457200" indent="-457200" eaLnBrk="1" hangingPunct="1">
              <a:buFont typeface="Arial" charset="0"/>
              <a:buChar char="•"/>
              <a:defRPr/>
            </a:pPr>
            <a:r>
              <a:rPr lang="de-DE" sz="2200" dirty="0"/>
              <a:t>Die Wichtigkeit des Inhaltsbereichs Raum und Form einschätzen können</a:t>
            </a:r>
          </a:p>
          <a:p>
            <a:pPr marL="457200" indent="-457200" eaLnBrk="1" hangingPunct="1">
              <a:buFont typeface="Arial" charset="0"/>
              <a:buChar char="•"/>
              <a:defRPr/>
            </a:pPr>
            <a:r>
              <a:rPr lang="de-DE" sz="2200" dirty="0"/>
              <a:t>Den Inhaltsbereich Raum und Form kennenlernen oder vertiefen</a:t>
            </a:r>
          </a:p>
          <a:p>
            <a:pPr marL="457200" indent="-457200" eaLnBrk="1" hangingPunct="1">
              <a:buFont typeface="Arial" charset="0"/>
              <a:buChar char="•"/>
              <a:defRPr/>
            </a:pPr>
            <a:r>
              <a:rPr lang="de-DE" sz="2200" dirty="0"/>
              <a:t>Qualitätsmerkmale „guten Geometrieunterrichts“ kennenlernen oder vertiefen</a:t>
            </a:r>
          </a:p>
          <a:p>
            <a:pPr marL="457200" indent="-457200" eaLnBrk="1" hangingPunct="1">
              <a:buFont typeface="Arial" charset="0"/>
              <a:buChar char="•"/>
              <a:defRPr/>
            </a:pPr>
            <a:r>
              <a:rPr lang="de-DE" sz="2200" dirty="0"/>
              <a:t>Aufgaben im Geometrieunterricht hinsichtlich ihres Potenzials zur Förderung (inhalts- und) prozessbezogener Kompetenzen analysieren können</a:t>
            </a:r>
          </a:p>
          <a:p>
            <a:pPr marL="457200" indent="-457200" eaLnBrk="1" hangingPunct="1">
              <a:buFont typeface="Arial" charset="0"/>
              <a:buChar char="•"/>
              <a:defRPr/>
            </a:pPr>
            <a:r>
              <a:rPr lang="de-DE" sz="2200" dirty="0"/>
              <a:t>Rückschlüsse für einen kritisch-konstruktiven Umgang mit dem Schulbuch ziehen</a:t>
            </a:r>
          </a:p>
          <a:p>
            <a:pPr marL="457200" indent="-457200">
              <a:spcAft>
                <a:spcPts val="1200"/>
              </a:spcAft>
              <a:defRPr/>
            </a:pPr>
            <a:endParaRPr lang="de-DE" sz="2000" b="1" dirty="0"/>
          </a:p>
          <a:p>
            <a:pPr marL="457200" indent="-457200">
              <a:lnSpc>
                <a:spcPct val="90000"/>
              </a:lnSpc>
              <a:spcAft>
                <a:spcPts val="1200"/>
              </a:spcAft>
              <a:buFontTx/>
              <a:buAutoNum type="arabicPeriod"/>
              <a:defRPr/>
            </a:pPr>
            <a:endParaRPr lang="de-DE" sz="2200"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Tangram – Einsatz des Legematerials</a:t>
            </a:r>
          </a:p>
        </p:txBody>
      </p:sp>
      <p:sp>
        <p:nvSpPr>
          <p:cNvPr id="74756" name="Textfeld 9"/>
          <p:cNvSpPr txBox="1">
            <a:spLocks noChangeArrowheads="1"/>
          </p:cNvSpPr>
          <p:nvPr/>
        </p:nvSpPr>
        <p:spPr bwMode="auto">
          <a:xfrm>
            <a:off x="6732240" y="5733256"/>
            <a:ext cx="3484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(Eigene Abbildung)</a:t>
            </a:r>
          </a:p>
        </p:txBody>
      </p:sp>
      <p:pic>
        <p:nvPicPr>
          <p:cNvPr id="3" name="Grafik 2">
            <a:extLst>
              <a:ext uri="{FF2B5EF4-FFF2-40B4-BE49-F238E27FC236}">
                <a16:creationId xmlns:a16="http://schemas.microsoft.com/office/drawing/2014/main" id="{9918EB9A-0B10-5F48-9CCC-E28199042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473200"/>
            <a:ext cx="8115300" cy="3911600"/>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Erkunden Sie das Mathematikbuch im Hinblick auf Aktivitäten mit Legematerial (z.B. Tangram) und berichten Sie von Ihren Erfahrungen im Unterricht:</a:t>
            </a:r>
          </a:p>
          <a:p>
            <a:pPr marL="342900" indent="-342900">
              <a:spcAft>
                <a:spcPts val="1200"/>
              </a:spcAft>
              <a:buFont typeface="Arial" charset="0"/>
              <a:buChar char="•"/>
              <a:defRPr/>
            </a:pPr>
            <a:r>
              <a:rPr lang="de-DE" sz="2400" dirty="0"/>
              <a:t>Welche Ansätze halten Sie für sinnvoll?</a:t>
            </a:r>
          </a:p>
          <a:p>
            <a:pPr marL="342900" indent="-342900">
              <a:spcAft>
                <a:spcPts val="1200"/>
              </a:spcAft>
              <a:buFont typeface="Arial" charset="0"/>
              <a:buChar char="•"/>
              <a:defRPr/>
            </a:pPr>
            <a:r>
              <a:rPr lang="de-DE" sz="2400" dirty="0"/>
              <a:t>Was halten Sie für problematisch? Warum?</a:t>
            </a:r>
          </a:p>
          <a:p>
            <a:pPr>
              <a:spcAft>
                <a:spcPts val="1200"/>
              </a:spcAft>
              <a:defRPr/>
            </a:pPr>
            <a:r>
              <a:rPr lang="de-DE" sz="2400" dirty="0"/>
              <a:t>Sammeln Sie Ideen:</a:t>
            </a:r>
          </a:p>
          <a:p>
            <a:pPr marL="342900" indent="-342900">
              <a:spcAft>
                <a:spcPts val="1200"/>
              </a:spcAft>
              <a:buFont typeface="Arial" charset="0"/>
              <a:buChar char="•"/>
              <a:defRPr/>
            </a:pPr>
            <a:r>
              <a:rPr lang="de-DE" sz="2400" dirty="0"/>
              <a:t>Wie kann das Material konstruktiv(er) genutzt werden?</a:t>
            </a:r>
          </a:p>
          <a:p>
            <a:pPr>
              <a:spcAft>
                <a:spcPts val="1200"/>
              </a:spcAft>
              <a:defRPr/>
            </a:pPr>
            <a:endParaRPr lang="de-DE" sz="20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75778"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Umgang mit dem Tangram</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Tangram – Eine gute Aufgabe?</a:t>
            </a:r>
          </a:p>
        </p:txBody>
      </p:sp>
      <p:sp>
        <p:nvSpPr>
          <p:cNvPr id="2" name="Gefaltete Ecke 1"/>
          <p:cNvSpPr/>
          <p:nvPr/>
        </p:nvSpPr>
        <p:spPr>
          <a:xfrm>
            <a:off x="914400" y="1485900"/>
            <a:ext cx="7905750" cy="4751388"/>
          </a:xfrm>
          <a:prstGeom prst="foldedCorner">
            <a:avLst>
              <a:gd name="adj" fmla="val 18295"/>
            </a:avLst>
          </a:prstGeom>
          <a:solidFill>
            <a:schemeClr val="bg1"/>
          </a:solidFill>
          <a:ln>
            <a:solidFill>
              <a:srgbClr val="34B409"/>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2400" dirty="0">
                <a:solidFill>
                  <a:schemeClr val="tx1"/>
                </a:solidFill>
                <a:latin typeface="Comic Sans MS" charset="0"/>
                <a:ea typeface="Comic Sans MS" charset="0"/>
                <a:cs typeface="Comic Sans MS" charset="0"/>
              </a:rPr>
              <a:t>Lege aus.</a:t>
            </a: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dirty="0">
              <a:solidFill>
                <a:schemeClr val="tx1"/>
              </a:solidFill>
              <a:latin typeface="Comic Sans MS" charset="0"/>
              <a:ea typeface="Comic Sans MS" charset="0"/>
              <a:cs typeface="Comic Sans MS" charset="0"/>
            </a:endParaRPr>
          </a:p>
        </p:txBody>
      </p:sp>
      <p:pic>
        <p:nvPicPr>
          <p:cNvPr id="4" name="Grafik 3">
            <a:extLst>
              <a:ext uri="{FF2B5EF4-FFF2-40B4-BE49-F238E27FC236}">
                <a16:creationId xmlns:a16="http://schemas.microsoft.com/office/drawing/2014/main" id="{8BE0247F-6F1E-4544-8CA3-9D54E2410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5" y="1916832"/>
            <a:ext cx="7590825" cy="3384376"/>
          </a:xfrm>
          <a:prstGeom prst="rect">
            <a:avLst/>
          </a:prstGeom>
        </p:spPr>
      </p:pic>
      <p:sp>
        <p:nvSpPr>
          <p:cNvPr id="8" name="Textfeld 9">
            <a:extLst>
              <a:ext uri="{FF2B5EF4-FFF2-40B4-BE49-F238E27FC236}">
                <a16:creationId xmlns:a16="http://schemas.microsoft.com/office/drawing/2014/main" id="{4F28D2F5-D6BA-D244-9302-C09E00B10472}"/>
              </a:ext>
            </a:extLst>
          </p:cNvPr>
          <p:cNvSpPr txBox="1">
            <a:spLocks noChangeArrowheads="1"/>
          </p:cNvSpPr>
          <p:nvPr/>
        </p:nvSpPr>
        <p:spPr bwMode="auto">
          <a:xfrm>
            <a:off x="6732240" y="6331223"/>
            <a:ext cx="3484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(Eigene Abbildung)</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Tangram – Eine gute Aufgabe?</a:t>
            </a:r>
          </a:p>
        </p:txBody>
      </p:sp>
      <p:sp>
        <p:nvSpPr>
          <p:cNvPr id="7" name="Textfeld 6"/>
          <p:cNvSpPr txBox="1"/>
          <p:nvPr/>
        </p:nvSpPr>
        <p:spPr>
          <a:xfrm>
            <a:off x="755576" y="1268760"/>
            <a:ext cx="7733633" cy="5078313"/>
          </a:xfrm>
          <a:prstGeom prst="rect">
            <a:avLst/>
          </a:prstGeom>
          <a:solidFill>
            <a:srgbClr val="FF7E79"/>
          </a:solidFill>
        </p:spPr>
        <p:txBody>
          <a:bodyPr wrap="square" rtlCol="0">
            <a:spAutoFit/>
          </a:bodyPr>
          <a:lstStyle/>
          <a:p>
            <a:pPr marL="285750" indent="-285750">
              <a:buFont typeface="Arial"/>
              <a:buChar char="•"/>
            </a:pPr>
            <a:r>
              <a:rPr lang="de-DE" dirty="0"/>
              <a:t>Eine Puzzlekompetenz steht nicht im Lehrplan!</a:t>
            </a:r>
          </a:p>
          <a:p>
            <a:pPr marL="285750" indent="-285750">
              <a:buFont typeface="Arial"/>
              <a:buChar char="•"/>
            </a:pPr>
            <a:endParaRPr lang="de-DE" dirty="0"/>
          </a:p>
          <a:p>
            <a:pPr marL="285750" indent="-285750">
              <a:buFont typeface="Arial"/>
              <a:buChar char="•"/>
            </a:pPr>
            <a:r>
              <a:rPr lang="de-DE" dirty="0"/>
              <a:t>Begriffe werden nicht geübt. Dazu gibt es keine Notwendigkeit.</a:t>
            </a:r>
          </a:p>
          <a:p>
            <a:endParaRPr lang="de-DE" dirty="0"/>
          </a:p>
          <a:p>
            <a:pPr marL="285750" indent="-285750">
              <a:buFont typeface="Arial"/>
              <a:buChar char="•"/>
            </a:pPr>
            <a:r>
              <a:rPr lang="de-DE" dirty="0"/>
              <a:t>Ungerichtetes, wahlloses Handeln mit den Tangramformen fördert weder inhalts- noch prozessbezogene Kompetenzen.</a:t>
            </a:r>
          </a:p>
          <a:p>
            <a:pPr marL="285750" indent="-285750">
              <a:buFont typeface="Arial"/>
              <a:buChar char="•"/>
            </a:pPr>
            <a:endParaRPr lang="de-DE" dirty="0"/>
          </a:p>
          <a:p>
            <a:pPr marL="285750" indent="-285750">
              <a:buFont typeface="Arial"/>
              <a:buChar char="•"/>
            </a:pPr>
            <a:r>
              <a:rPr lang="de-DE" dirty="0"/>
              <a:t>Die Arbeit mit dem Material in einem Schulbuch ist kaum möglich, da die Formen sich verschieben und nicht liegen bleiben.</a:t>
            </a:r>
          </a:p>
          <a:p>
            <a:pPr marL="285750" indent="-285750">
              <a:buFont typeface="Arial"/>
              <a:buChar char="•"/>
            </a:pPr>
            <a:endParaRPr lang="de-DE" dirty="0"/>
          </a:p>
          <a:p>
            <a:pPr marL="285750" indent="-285750">
              <a:buFont typeface="Arial"/>
              <a:buChar char="•"/>
            </a:pPr>
            <a:r>
              <a:rPr lang="de-DE" dirty="0"/>
              <a:t>Ein möglicherweise aufkommender Frust (in der Materialhandlung oder im Lösungsprozess) führt zu Demotivation.</a:t>
            </a:r>
          </a:p>
          <a:p>
            <a:pPr marL="285750" indent="-285750">
              <a:buFont typeface="Arial"/>
              <a:buChar char="•"/>
            </a:pPr>
            <a:endParaRPr lang="de-DE" dirty="0"/>
          </a:p>
          <a:p>
            <a:pPr marL="285750" indent="-285750">
              <a:buFont typeface="Arial"/>
              <a:buChar char="•"/>
            </a:pPr>
            <a:r>
              <a:rPr lang="de-DE" dirty="0"/>
              <a:t>Es kann im Nachhinein über rein gar nichts gesprochen werden. Lösungsprozesse können nicht dokumentiert werden. Es kann nur ein Vergleich von Lösungen stattfinden.</a:t>
            </a:r>
          </a:p>
          <a:p>
            <a:pPr marL="285750" indent="-285750">
              <a:buFont typeface="Arial"/>
              <a:buChar char="•"/>
            </a:pPr>
            <a:endParaRPr lang="de-DE" dirty="0"/>
          </a:p>
          <a:p>
            <a:pPr marL="285750" indent="-285750">
              <a:buFont typeface="Arial"/>
              <a:buChar char="•"/>
            </a:pPr>
            <a:endParaRPr lang="de-DE" dirty="0"/>
          </a:p>
        </p:txBody>
      </p:sp>
      <p:sp>
        <p:nvSpPr>
          <p:cNvPr id="8" name="Textfeld 7"/>
          <p:cNvSpPr txBox="1">
            <a:spLocks noChangeArrowheads="1"/>
          </p:cNvSpPr>
          <p:nvPr/>
        </p:nvSpPr>
        <p:spPr bwMode="auto">
          <a:xfrm>
            <a:off x="755576" y="5890671"/>
            <a:ext cx="84020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(Götze, D.: Geometrie und Sachrechnen in der Primarstufe, Folien zur Vorlesung)</a:t>
            </a:r>
          </a:p>
        </p:txBody>
      </p:sp>
      <p:pic>
        <p:nvPicPr>
          <p:cNvPr id="2" name="Grafik 1">
            <a:extLst>
              <a:ext uri="{FF2B5EF4-FFF2-40B4-BE49-F238E27FC236}">
                <a16:creationId xmlns:a16="http://schemas.microsoft.com/office/drawing/2014/main" id="{17836EF9-901E-9E43-B57B-4BC20D37C3E1}"/>
              </a:ext>
            </a:extLst>
          </p:cNvPr>
          <p:cNvPicPr>
            <a:picLocks noChangeAspect="1"/>
          </p:cNvPicPr>
          <p:nvPr/>
        </p:nvPicPr>
        <p:blipFill>
          <a:blip r:embed="rId3"/>
          <a:stretch>
            <a:fillRect/>
          </a:stretch>
        </p:blipFill>
        <p:spPr>
          <a:xfrm>
            <a:off x="6677476" y="28243"/>
            <a:ext cx="2436102" cy="1478318"/>
          </a:xfrm>
          <a:prstGeom prst="rect">
            <a:avLst/>
          </a:prstGeom>
        </p:spPr>
      </p:pic>
    </p:spTree>
    <p:extLst>
      <p:ext uri="{BB962C8B-B14F-4D97-AF65-F5344CB8AC3E}">
        <p14:creationId xmlns:p14="http://schemas.microsoft.com/office/powerpoint/2010/main" val="1158322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79875" name="Textfeld 14"/>
          <p:cNvSpPr txBox="1">
            <a:spLocks noChangeArrowheads="1"/>
          </p:cNvSpPr>
          <p:nvPr/>
        </p:nvSpPr>
        <p:spPr bwMode="auto">
          <a:xfrm>
            <a:off x="5580063" y="4386263"/>
            <a:ext cx="3484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(Backe-</a:t>
            </a:r>
            <a:r>
              <a:rPr lang="de-DE" altLang="de-DE" sz="1600" dirty="0" err="1"/>
              <a:t>Neuwald</a:t>
            </a:r>
            <a:r>
              <a:rPr lang="de-DE" altLang="de-DE" sz="1600" dirty="0"/>
              <a:t> &amp; Götze 2016)</a:t>
            </a:r>
          </a:p>
        </p:txBody>
      </p:sp>
      <p:sp>
        <p:nvSpPr>
          <p:cNvPr id="79876" name="Inhaltsplatzhalter 1"/>
          <p:cNvSpPr>
            <a:spLocks noGrp="1"/>
          </p:cNvSpPr>
          <p:nvPr>
            <p:ph idx="1"/>
          </p:nvPr>
        </p:nvSpPr>
        <p:spPr>
          <a:xfrm>
            <a:off x="684213" y="2574925"/>
            <a:ext cx="8075612" cy="1933575"/>
          </a:xfrm>
        </p:spPr>
        <p:txBody>
          <a:bodyPr/>
          <a:lstStyle/>
          <a:p>
            <a:r>
              <a:rPr lang="de-DE" altLang="de-DE" sz="2500">
                <a:ea typeface="ＭＳ Ｐゴシック" charset="-128"/>
              </a:rPr>
              <a:t>Freies Legen und Gestalten</a:t>
            </a:r>
          </a:p>
          <a:p>
            <a:r>
              <a:rPr lang="de-DE" altLang="de-DE" sz="2500">
                <a:ea typeface="ＭＳ Ｐゴシック" charset="-128"/>
              </a:rPr>
              <a:t>Formen erkunden und Wortschatz aufbauen</a:t>
            </a:r>
          </a:p>
          <a:p>
            <a:r>
              <a:rPr lang="de-DE" altLang="de-DE" sz="2500">
                <a:ea typeface="ＭＳ Ｐゴシック" charset="-128"/>
              </a:rPr>
              <a:t>Auslegen differenzieren und Strategien fördern</a:t>
            </a:r>
          </a:p>
          <a:p>
            <a:r>
              <a:rPr lang="de-DE" altLang="de-DE" sz="2500">
                <a:ea typeface="ＭＳ Ｐゴシック" charset="-128"/>
              </a:rPr>
              <a:t>Prozess- und inhaltsbezogene Kompetenzen fördern</a:t>
            </a:r>
          </a:p>
        </p:txBody>
      </p:sp>
      <p:sp>
        <p:nvSpPr>
          <p:cNvPr id="8" name="Rechteck 7"/>
          <p:cNvSpPr/>
          <p:nvPr/>
        </p:nvSpPr>
        <p:spPr>
          <a:xfrm>
            <a:off x="611188" y="2420938"/>
            <a:ext cx="8075612" cy="2447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 name="Grafik 1">
            <a:extLst>
              <a:ext uri="{FF2B5EF4-FFF2-40B4-BE49-F238E27FC236}">
                <a16:creationId xmlns:a16="http://schemas.microsoft.com/office/drawing/2014/main" id="{F67C1230-F891-724E-9D11-FF93EEC7C0D8}"/>
              </a:ext>
            </a:extLst>
          </p:cNvPr>
          <p:cNvPicPr>
            <a:picLocks noChangeAspect="1"/>
          </p:cNvPicPr>
          <p:nvPr/>
        </p:nvPicPr>
        <p:blipFill>
          <a:blip r:embed="rId2"/>
          <a:stretch>
            <a:fillRect/>
          </a:stretch>
        </p:blipFill>
        <p:spPr>
          <a:xfrm>
            <a:off x="7452320" y="126177"/>
            <a:ext cx="1475656" cy="672165"/>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0899" name="Inhaltsplatzhalter 1"/>
          <p:cNvSpPr>
            <a:spLocks noGrp="1"/>
          </p:cNvSpPr>
          <p:nvPr>
            <p:ph idx="1"/>
          </p:nvPr>
        </p:nvSpPr>
        <p:spPr/>
        <p:txBody>
          <a:bodyPr/>
          <a:lstStyle/>
          <a:p>
            <a:r>
              <a:rPr lang="de-DE" altLang="de-DE">
                <a:solidFill>
                  <a:srgbClr val="FF0000"/>
                </a:solidFill>
                <a:ea typeface="ＭＳ Ｐゴシック" charset="-128"/>
              </a:rPr>
              <a:t>Freies Legen und Gestalten</a:t>
            </a:r>
          </a:p>
          <a:p>
            <a:r>
              <a:rPr lang="de-DE" altLang="de-DE">
                <a:ea typeface="ＭＳ Ｐゴシック" charset="-128"/>
              </a:rPr>
              <a:t>Formen erkunden und Wortschatz aufbauen</a:t>
            </a:r>
          </a:p>
          <a:p>
            <a:r>
              <a:rPr lang="de-DE" altLang="de-DE">
                <a:ea typeface="ＭＳ Ｐゴシック" charset="-128"/>
              </a:rPr>
              <a:t>Auslegen differenzieren und Strategien fördern</a:t>
            </a:r>
          </a:p>
          <a:p>
            <a:r>
              <a:rPr lang="de-DE" altLang="de-DE">
                <a:ea typeface="ＭＳ Ｐゴシック" charset="-128"/>
              </a:rPr>
              <a:t>Prozess- und inhaltsbezogene Kompetenzen fördern</a:t>
            </a:r>
          </a:p>
        </p:txBody>
      </p:sp>
      <p:sp>
        <p:nvSpPr>
          <p:cNvPr id="6" name="Inhaltsplatzhalter 1"/>
          <p:cNvSpPr txBox="1">
            <a:spLocks/>
          </p:cNvSpPr>
          <p:nvPr/>
        </p:nvSpPr>
        <p:spPr bwMode="auto">
          <a:xfrm>
            <a:off x="900113" y="34290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fontAlgn="auto" hangingPunct="1">
              <a:spcBef>
                <a:spcPts val="0"/>
              </a:spcBef>
              <a:spcAft>
                <a:spcPts val="0"/>
              </a:spcAft>
              <a:defRPr/>
            </a:pPr>
            <a:r>
              <a:rPr lang="de-DE" kern="0" dirty="0"/>
              <a:t>Freies Experimentieren: Bilder gestalten, z.B. „Lege und klebe ein Frühlingsbild, einen Drachen...“</a:t>
            </a:r>
          </a:p>
          <a:p>
            <a:pPr eaLnBrk="1" fontAlgn="auto" hangingPunct="1">
              <a:spcBef>
                <a:spcPts val="0"/>
              </a:spcBef>
              <a:spcAft>
                <a:spcPts val="0"/>
              </a:spcAft>
              <a:defRPr/>
            </a:pPr>
            <a:r>
              <a:rPr lang="de-DE" kern="0" dirty="0"/>
              <a:t>Fotos nachlegen, andere raten lassen, was gelegt wurde</a:t>
            </a:r>
          </a:p>
          <a:p>
            <a:pPr eaLnBrk="1" fontAlgn="auto" hangingPunct="1">
              <a:spcBef>
                <a:spcPts val="0"/>
              </a:spcBef>
              <a:spcAft>
                <a:spcPts val="0"/>
              </a:spcAft>
              <a:defRPr/>
            </a:pPr>
            <a:r>
              <a:rPr lang="de-DE" kern="0" dirty="0"/>
              <a:t>Partnerdiktat: Kinder beschreiben sich ihre selbst erfundenen Figuren gegenseitig</a:t>
            </a:r>
          </a:p>
          <a:p>
            <a:pPr eaLnBrk="1" fontAlgn="auto" hangingPunct="1">
              <a:spcBef>
                <a:spcPts val="0"/>
              </a:spcBef>
              <a:spcAft>
                <a:spcPts val="0"/>
              </a:spcAft>
              <a:defRPr/>
            </a:pPr>
            <a:endParaRPr lang="de-DE" kern="0" dirty="0"/>
          </a:p>
        </p:txBody>
      </p:sp>
      <p:sp>
        <p:nvSpPr>
          <p:cNvPr id="8" name="Rechteck 7"/>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7" name="Grafik 6">
            <a:extLst>
              <a:ext uri="{FF2B5EF4-FFF2-40B4-BE49-F238E27FC236}">
                <a16:creationId xmlns:a16="http://schemas.microsoft.com/office/drawing/2014/main" id="{EEBB390F-0022-FF43-B7A9-EFE39BF08C48}"/>
              </a:ext>
            </a:extLst>
          </p:cNvPr>
          <p:cNvPicPr>
            <a:picLocks noChangeAspect="1"/>
          </p:cNvPicPr>
          <p:nvPr/>
        </p:nvPicPr>
        <p:blipFill>
          <a:blip r:embed="rId2"/>
          <a:stretch>
            <a:fillRect/>
          </a:stretch>
        </p:blipFill>
        <p:spPr>
          <a:xfrm>
            <a:off x="7452320" y="126177"/>
            <a:ext cx="1475656" cy="672165"/>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1923" name="Inhaltsplatzhalter 1"/>
          <p:cNvSpPr>
            <a:spLocks noGrp="1"/>
          </p:cNvSpPr>
          <p:nvPr>
            <p:ph idx="1"/>
          </p:nvPr>
        </p:nvSpPr>
        <p:spPr/>
        <p:txBody>
          <a:bodyPr/>
          <a:lstStyle/>
          <a:p>
            <a:r>
              <a:rPr lang="de-DE" altLang="de-DE">
                <a:ea typeface="ＭＳ Ｐゴシック" charset="-128"/>
              </a:rPr>
              <a:t>Freies Legen und Gestalten</a:t>
            </a:r>
          </a:p>
          <a:p>
            <a:r>
              <a:rPr lang="de-DE" altLang="de-DE">
                <a:solidFill>
                  <a:srgbClr val="FF0000"/>
                </a:solidFill>
                <a:ea typeface="ＭＳ Ｐゴシック" charset="-128"/>
              </a:rPr>
              <a:t>Formen erkunden und Wortschatz aufbauen</a:t>
            </a:r>
          </a:p>
          <a:p>
            <a:r>
              <a:rPr lang="de-DE" altLang="de-DE">
                <a:ea typeface="ＭＳ Ｐゴシック" charset="-128"/>
              </a:rPr>
              <a:t>Auslegen differenzieren und Strategien fördern</a:t>
            </a:r>
          </a:p>
          <a:p>
            <a:r>
              <a:rPr lang="de-DE" altLang="de-DE">
                <a:ea typeface="ＭＳ Ｐゴシック" charset="-128"/>
              </a:rPr>
              <a:t>Prozess- und inhaltsbezogene Kompetenzen fördern</a:t>
            </a:r>
          </a:p>
        </p:txBody>
      </p:sp>
      <p:sp>
        <p:nvSpPr>
          <p:cNvPr id="81924" name="Inhaltsplatzhalter 1"/>
          <p:cNvSpPr txBox="1">
            <a:spLocks/>
          </p:cNvSpPr>
          <p:nvPr/>
        </p:nvSpPr>
        <p:spPr bwMode="auto">
          <a:xfrm>
            <a:off x="900113" y="335756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pPr>
            <a:r>
              <a:rPr lang="de-DE" altLang="de-DE"/>
              <a:t>Erkunden: Aus wie vielen Ecken und Kanten bestehen die Formen? </a:t>
            </a:r>
            <a:r>
              <a:rPr lang="de-DE" altLang="de-DE">
                <a:sym typeface="Wingdings" charset="2"/>
              </a:rPr>
              <a:t> Formen in Fühlsäckchen ertasten und beschreiben</a:t>
            </a:r>
            <a:endParaRPr lang="de-DE" altLang="de-DE"/>
          </a:p>
          <a:p>
            <a:pPr eaLnBrk="1" hangingPunct="1">
              <a:spcBef>
                <a:spcPct val="0"/>
              </a:spcBef>
            </a:pPr>
            <a:r>
              <a:rPr lang="de-DE" altLang="de-DE"/>
              <a:t>Begriffe klären: „das kleine/mittlere/große Dreieck“, „das Parallelogramm“, „überlappen“...</a:t>
            </a:r>
          </a:p>
        </p:txBody>
      </p:sp>
      <p:sp>
        <p:nvSpPr>
          <p:cNvPr id="8" name="Rechteck 7"/>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7" name="Grafik 6">
            <a:extLst>
              <a:ext uri="{FF2B5EF4-FFF2-40B4-BE49-F238E27FC236}">
                <a16:creationId xmlns:a16="http://schemas.microsoft.com/office/drawing/2014/main" id="{05D0275E-9EBB-D042-97EA-1650D46CFE23}"/>
              </a:ext>
            </a:extLst>
          </p:cNvPr>
          <p:cNvPicPr>
            <a:picLocks noChangeAspect="1"/>
          </p:cNvPicPr>
          <p:nvPr/>
        </p:nvPicPr>
        <p:blipFill>
          <a:blip r:embed="rId2"/>
          <a:stretch>
            <a:fillRect/>
          </a:stretch>
        </p:blipFill>
        <p:spPr>
          <a:xfrm>
            <a:off x="7452320" y="126177"/>
            <a:ext cx="1475656" cy="672165"/>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2947" name="Inhaltsplatzhalter 1"/>
          <p:cNvSpPr>
            <a:spLocks noGrp="1"/>
          </p:cNvSpPr>
          <p:nvPr>
            <p:ph idx="1"/>
          </p:nvPr>
        </p:nvSpPr>
        <p:spPr/>
        <p:txBody>
          <a:bodyPr/>
          <a:lstStyle/>
          <a:p>
            <a:r>
              <a:rPr lang="de-DE" altLang="de-DE">
                <a:ea typeface="ＭＳ Ｐゴシック" charset="-128"/>
              </a:rPr>
              <a:t>Freies Legen und Gestalten</a:t>
            </a:r>
          </a:p>
          <a:p>
            <a:r>
              <a:rPr lang="de-DE" altLang="de-DE">
                <a:ea typeface="ＭＳ Ｐゴシック" charset="-128"/>
              </a:rPr>
              <a:t>Formen erkunden und Wortschatz aufbauen</a:t>
            </a:r>
          </a:p>
          <a:p>
            <a:r>
              <a:rPr lang="de-DE" altLang="de-DE">
                <a:solidFill>
                  <a:srgbClr val="FF0000"/>
                </a:solidFill>
                <a:ea typeface="ＭＳ Ｐゴシック" charset="-128"/>
              </a:rPr>
              <a:t>Auslegen differenzieren und Strategien fördern</a:t>
            </a:r>
          </a:p>
          <a:p>
            <a:r>
              <a:rPr lang="de-DE" altLang="de-DE">
                <a:ea typeface="ＭＳ Ｐゴシック" charset="-128"/>
              </a:rPr>
              <a:t>Prozess- und inhaltsbezogene Kompetenzen fördern</a:t>
            </a:r>
          </a:p>
        </p:txBody>
      </p:sp>
      <p:sp>
        <p:nvSpPr>
          <p:cNvPr id="8" name="Inhaltsplatzhalter 13"/>
          <p:cNvSpPr txBox="1">
            <a:spLocks/>
          </p:cNvSpPr>
          <p:nvPr/>
        </p:nvSpPr>
        <p:spPr bwMode="auto">
          <a:xfrm>
            <a:off x="900113" y="2852738"/>
            <a:ext cx="80756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fontAlgn="auto" hangingPunct="1">
              <a:spcBef>
                <a:spcPts val="0"/>
              </a:spcBef>
              <a:spcAft>
                <a:spcPts val="0"/>
              </a:spcAft>
              <a:buFontTx/>
              <a:buNone/>
              <a:defRPr/>
            </a:pPr>
            <a:r>
              <a:rPr lang="de-DE" kern="0" dirty="0"/>
              <a:t>Auslegen differenzieren mit 3 Anforderungsstufen:</a:t>
            </a:r>
          </a:p>
          <a:p>
            <a:pPr marL="457200" indent="-457200" eaLnBrk="1" fontAlgn="auto" hangingPunct="1">
              <a:spcBef>
                <a:spcPts val="0"/>
              </a:spcBef>
              <a:spcAft>
                <a:spcPts val="0"/>
              </a:spcAft>
              <a:buFont typeface="+mj-lt"/>
              <a:buAutoNum type="arabicPeriod"/>
              <a:defRPr/>
            </a:pPr>
            <a:r>
              <a:rPr lang="de-DE" kern="0" dirty="0"/>
              <a:t>Umrissfiguren mit eingezeichneten Formen, die größengleich zu den Legeteilen sind</a:t>
            </a:r>
          </a:p>
          <a:p>
            <a:pPr marL="457200" indent="-457200" eaLnBrk="1" fontAlgn="auto" hangingPunct="1">
              <a:spcBef>
                <a:spcPts val="0"/>
              </a:spcBef>
              <a:spcAft>
                <a:spcPts val="0"/>
              </a:spcAft>
              <a:buFont typeface="+mj-lt"/>
              <a:buAutoNum type="arabicPeriod"/>
              <a:defRPr/>
            </a:pPr>
            <a:r>
              <a:rPr lang="de-DE" kern="0" dirty="0"/>
              <a:t>Innerhalb einer Umrissfigur Teile vorgeben</a:t>
            </a:r>
          </a:p>
          <a:p>
            <a:pPr marL="457200" indent="-457200" eaLnBrk="1" fontAlgn="auto" hangingPunct="1">
              <a:spcBef>
                <a:spcPts val="0"/>
              </a:spcBef>
              <a:spcAft>
                <a:spcPts val="0"/>
              </a:spcAft>
              <a:buFont typeface="+mj-lt"/>
              <a:buAutoNum type="arabicPeriod"/>
              <a:defRPr/>
            </a:pPr>
            <a:r>
              <a:rPr lang="de-DE" kern="0" dirty="0"/>
              <a:t>Umrissfiguren ohne Vorgaben</a:t>
            </a:r>
          </a:p>
          <a:p>
            <a:pPr marL="457200" indent="-457200" eaLnBrk="1" fontAlgn="auto" hangingPunct="1">
              <a:spcBef>
                <a:spcPts val="0"/>
              </a:spcBef>
              <a:spcAft>
                <a:spcPts val="0"/>
              </a:spcAft>
              <a:buFont typeface="+mj-lt"/>
              <a:buAutoNum type="arabicPeriod"/>
              <a:defRPr/>
            </a:pPr>
            <a:endParaRPr lang="de-DE" kern="0" dirty="0"/>
          </a:p>
        </p:txBody>
      </p:sp>
      <p:sp>
        <p:nvSpPr>
          <p:cNvPr id="2" name="Rechteckige Legende 1"/>
          <p:cNvSpPr/>
          <p:nvPr/>
        </p:nvSpPr>
        <p:spPr>
          <a:xfrm>
            <a:off x="2627313" y="5194300"/>
            <a:ext cx="4157662" cy="782638"/>
          </a:xfrm>
          <a:prstGeom prst="wedgeRectCallout">
            <a:avLst>
              <a:gd name="adj1" fmla="val 79743"/>
              <a:gd name="adj2" fmla="val 110397"/>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Lege die Figur aus. </a:t>
            </a:r>
            <a:br>
              <a:rPr lang="de-DE" kern="0" dirty="0">
                <a:solidFill>
                  <a:schemeClr val="tx1"/>
                </a:solidFill>
              </a:rPr>
            </a:br>
            <a:r>
              <a:rPr lang="de-DE" kern="0" dirty="0">
                <a:solidFill>
                  <a:schemeClr val="tx1"/>
                </a:solidFill>
              </a:rPr>
              <a:t>Wie gehst du vor?</a:t>
            </a:r>
            <a:endParaRPr lang="de-DE" dirty="0">
              <a:solidFill>
                <a:schemeClr val="tx1"/>
              </a:solidFill>
            </a:endParaRPr>
          </a:p>
        </p:txBody>
      </p:sp>
      <p:sp>
        <p:nvSpPr>
          <p:cNvPr id="14" name="Rechteck 13"/>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2951"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4775200"/>
            <a:ext cx="18669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AAE02A5E-F104-0841-BF0F-EE59B23CCCCE}"/>
              </a:ext>
            </a:extLst>
          </p:cNvPr>
          <p:cNvPicPr>
            <a:picLocks noChangeAspect="1"/>
          </p:cNvPicPr>
          <p:nvPr/>
        </p:nvPicPr>
        <p:blipFill>
          <a:blip r:embed="rId4"/>
          <a:stretch>
            <a:fillRect/>
          </a:stretch>
        </p:blipFill>
        <p:spPr>
          <a:xfrm>
            <a:off x="7452320" y="126177"/>
            <a:ext cx="1475656" cy="672165"/>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4995" name="Inhaltsplatzhalter 1"/>
          <p:cNvSpPr>
            <a:spLocks noGrp="1"/>
          </p:cNvSpPr>
          <p:nvPr>
            <p:ph idx="1"/>
          </p:nvPr>
        </p:nvSpPr>
        <p:spPr/>
        <p:txBody>
          <a:bodyPr/>
          <a:lstStyle/>
          <a:p>
            <a:r>
              <a:rPr lang="de-DE" altLang="de-DE">
                <a:ea typeface="ＭＳ Ｐゴシック" charset="-128"/>
              </a:rPr>
              <a:t>Freies Legen und Gestalten</a:t>
            </a:r>
          </a:p>
          <a:p>
            <a:r>
              <a:rPr lang="de-DE" altLang="de-DE">
                <a:ea typeface="ＭＳ Ｐゴシック" charset="-128"/>
              </a:rPr>
              <a:t>Formen erkunden und Wortschatz aufbauen</a:t>
            </a:r>
          </a:p>
          <a:p>
            <a:r>
              <a:rPr lang="de-DE" altLang="de-DE">
                <a:ea typeface="ＭＳ Ｐゴシック" charset="-128"/>
              </a:rPr>
              <a:t>Auslegen differenzieren und Strategien fördern</a:t>
            </a:r>
          </a:p>
          <a:p>
            <a:r>
              <a:rPr lang="de-DE" altLang="de-DE">
                <a:solidFill>
                  <a:srgbClr val="FF0000"/>
                </a:solidFill>
                <a:ea typeface="ＭＳ Ｐゴシック" charset="-128"/>
              </a:rPr>
              <a:t>Prozess- und inhaltsbezogene Kompetenzen fördern</a:t>
            </a:r>
          </a:p>
        </p:txBody>
      </p:sp>
      <p:sp>
        <p:nvSpPr>
          <p:cNvPr id="7" name="Rechteck 6"/>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ige Legende 7"/>
          <p:cNvSpPr/>
          <p:nvPr/>
        </p:nvSpPr>
        <p:spPr>
          <a:xfrm>
            <a:off x="900113" y="2852738"/>
            <a:ext cx="4157662" cy="560387"/>
          </a:xfrm>
          <a:prstGeom prst="wedgeRectCallout">
            <a:avLst>
              <a:gd name="adj1" fmla="val 84759"/>
              <a:gd name="adj2" fmla="val -444"/>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a:solidFill>
                  <a:schemeClr val="tx1"/>
                </a:solidFill>
              </a:rPr>
              <a:t>Mit welchem Teil hast du angefangen? </a:t>
            </a:r>
            <a:endParaRPr lang="de-DE" kern="0" dirty="0">
              <a:solidFill>
                <a:schemeClr val="tx1"/>
              </a:solidFill>
            </a:endParaRPr>
          </a:p>
        </p:txBody>
      </p:sp>
      <p:sp>
        <p:nvSpPr>
          <p:cNvPr id="9" name="Rechteckige Legende 8"/>
          <p:cNvSpPr/>
          <p:nvPr/>
        </p:nvSpPr>
        <p:spPr>
          <a:xfrm>
            <a:off x="2700338" y="3500438"/>
            <a:ext cx="5832475" cy="782637"/>
          </a:xfrm>
          <a:prstGeom prst="wedgeRectCallout">
            <a:avLst>
              <a:gd name="adj1" fmla="val 56327"/>
              <a:gd name="adj2" fmla="val -115390"/>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Kannst du ein Teil ablegen ohne zu probieren? </a:t>
            </a:r>
            <a:br>
              <a:rPr lang="de-DE" kern="0" dirty="0">
                <a:solidFill>
                  <a:schemeClr val="tx1"/>
                </a:solidFill>
              </a:rPr>
            </a:br>
            <a:r>
              <a:rPr lang="de-DE" kern="0" dirty="0">
                <a:solidFill>
                  <a:schemeClr val="tx1"/>
                </a:solidFill>
              </a:rPr>
              <a:t>Woher weißt du, dass dieses Teil dahin muss?</a:t>
            </a:r>
          </a:p>
        </p:txBody>
      </p:sp>
      <p:sp>
        <p:nvSpPr>
          <p:cNvPr id="10" name="Rechteckige Legende 9"/>
          <p:cNvSpPr/>
          <p:nvPr/>
        </p:nvSpPr>
        <p:spPr>
          <a:xfrm>
            <a:off x="827088" y="4365625"/>
            <a:ext cx="6265862" cy="1254125"/>
          </a:xfrm>
          <a:prstGeom prst="wedgeRectCallout">
            <a:avLst>
              <a:gd name="adj1" fmla="val 77793"/>
              <a:gd name="adj2" fmla="val -1827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Finde eine weitere Möglichkeit, die Figur auszulegen!</a:t>
            </a:r>
            <a:br>
              <a:rPr lang="de-DE" kern="0" dirty="0">
                <a:solidFill>
                  <a:schemeClr val="tx1"/>
                </a:solidFill>
              </a:rPr>
            </a:br>
            <a:r>
              <a:rPr lang="de-DE" kern="0" dirty="0">
                <a:solidFill>
                  <a:schemeClr val="tx1"/>
                </a:solidFill>
              </a:rPr>
              <a:t>Warum gibt es verschiedene Lösungen? </a:t>
            </a:r>
            <a:br>
              <a:rPr lang="de-DE" kern="0" dirty="0">
                <a:solidFill>
                  <a:schemeClr val="tx1"/>
                </a:solidFill>
              </a:rPr>
            </a:br>
            <a:r>
              <a:rPr lang="de-DE" kern="0" dirty="0">
                <a:solidFill>
                  <a:schemeClr val="tx1"/>
                </a:solidFill>
              </a:rPr>
              <a:t>Was unterscheidet die Lösungen voneinander?</a:t>
            </a:r>
            <a:br>
              <a:rPr lang="de-DE" kern="0" dirty="0">
                <a:solidFill>
                  <a:schemeClr val="tx1"/>
                </a:solidFill>
              </a:rPr>
            </a:br>
            <a:r>
              <a:rPr lang="de-DE" kern="0" dirty="0">
                <a:solidFill>
                  <a:schemeClr val="tx1"/>
                </a:solidFill>
              </a:rPr>
              <a:t>Wie viele Lösungen kannst du finden?</a:t>
            </a:r>
          </a:p>
        </p:txBody>
      </p:sp>
      <p:sp>
        <p:nvSpPr>
          <p:cNvPr id="11" name="Rechteckige Legende 10"/>
          <p:cNvSpPr/>
          <p:nvPr/>
        </p:nvSpPr>
        <p:spPr>
          <a:xfrm>
            <a:off x="2393950" y="5686425"/>
            <a:ext cx="6407150" cy="695325"/>
          </a:xfrm>
          <a:prstGeom prst="wedgeRectCallout">
            <a:avLst>
              <a:gd name="adj1" fmla="val 45787"/>
              <a:gd name="adj2" fmla="val 98081"/>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Beschreibe, was hier falsch ist. Warum lässt sich die Figur nicht legen? Mache einen Verbesserungsvorschlag!</a:t>
            </a:r>
          </a:p>
        </p:txBody>
      </p:sp>
      <p:pic>
        <p:nvPicPr>
          <p:cNvPr id="12" name="Grafik 11">
            <a:extLst>
              <a:ext uri="{FF2B5EF4-FFF2-40B4-BE49-F238E27FC236}">
                <a16:creationId xmlns:a16="http://schemas.microsoft.com/office/drawing/2014/main" id="{1B8788D6-C073-794C-A110-BDB874E8B7FC}"/>
              </a:ext>
            </a:extLst>
          </p:cNvPr>
          <p:cNvPicPr>
            <a:picLocks noChangeAspect="1"/>
          </p:cNvPicPr>
          <p:nvPr/>
        </p:nvPicPr>
        <p:blipFill>
          <a:blip r:embed="rId3"/>
          <a:stretch>
            <a:fillRect/>
          </a:stretch>
        </p:blipFill>
        <p:spPr>
          <a:xfrm>
            <a:off x="7452320" y="126177"/>
            <a:ext cx="1475656" cy="672165"/>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ctrTitle"/>
          </p:nvPr>
        </p:nvSpPr>
        <p:spPr/>
        <p:txBody>
          <a:bodyPr/>
          <a:lstStyle/>
          <a:p>
            <a:r>
              <a:rPr lang="de-DE" altLang="de-DE">
                <a:solidFill>
                  <a:schemeClr val="tx1"/>
                </a:solidFill>
                <a:ea typeface="ＭＳ Ｐゴシック" charset="-128"/>
              </a:rPr>
              <a:t>Haus 7: Modul 7.8</a:t>
            </a:r>
          </a:p>
        </p:txBody>
      </p:sp>
      <p:sp>
        <p:nvSpPr>
          <p:cNvPr id="87042" name="Untertitel 2"/>
          <p:cNvSpPr>
            <a:spLocks noGrp="1"/>
          </p:cNvSpPr>
          <p:nvPr>
            <p:ph type="subTitle" idx="1"/>
          </p:nvPr>
        </p:nvSpPr>
        <p:spPr>
          <a:xfrm>
            <a:off x="928688" y="1071563"/>
            <a:ext cx="7772400" cy="5076825"/>
          </a:xfrm>
        </p:spPr>
        <p:txBody>
          <a:bodyPr/>
          <a:lstStyle/>
          <a:p>
            <a:pPr>
              <a:buFont typeface="Arial" charset="0"/>
              <a:buNone/>
            </a:pPr>
            <a:endParaRPr lang="de-DE" altLang="de-DE" sz="2200">
              <a:ea typeface="ＭＳ Ｐゴシック" charset="-128"/>
            </a:endParaRPr>
          </a:p>
          <a:p>
            <a:pPr>
              <a:buFont typeface="Arial" charset="0"/>
              <a:buNone/>
            </a:pPr>
            <a:endParaRPr lang="de-DE" altLang="de-DE" sz="2200" b="1">
              <a:ea typeface="ＭＳ Ｐゴシック" charset="-128"/>
            </a:endParaRPr>
          </a:p>
        </p:txBody>
      </p:sp>
      <p:pic>
        <p:nvPicPr>
          <p:cNvPr id="87043" name="Picture 13" descr="Piko Lösung&amp;seekr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08250"/>
            <a:ext cx="2765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3348038" y="1285875"/>
            <a:ext cx="5110162" cy="2405063"/>
          </a:xfrm>
          <a:prstGeom prst="wedgeEllipseCallout">
            <a:avLst>
              <a:gd name="adj1" fmla="val -73546"/>
              <a:gd name="adj2" fmla="val 58514"/>
            </a:avLst>
          </a:prstGeom>
          <a:solidFill>
            <a:srgbClr val="FFFFFF"/>
          </a:solidFill>
          <a:ln w="9525">
            <a:solidFill>
              <a:srgbClr val="000000"/>
            </a:solidFill>
            <a:miter lim="800000"/>
            <a:headEnd/>
            <a:tailEnd/>
          </a:ln>
        </p:spPr>
        <p:txBody>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de-DE" altLang="zh-CN" sz="3600">
                <a:ea typeface="SimSun" charset="-122"/>
              </a:rPr>
              <a:t>Vielen Dank für Ihre Aufmerksamkeit!</a:t>
            </a:r>
            <a:endParaRPr lang="de-DE" altLang="de-DE"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solidFill>
                  <a:srgbClr val="34B409"/>
                </a:solidFill>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Raum und Form im Lehrplan – </a:t>
            </a:r>
            <a:br>
              <a:rPr lang="de-DE" altLang="de-DE" sz="2200" dirty="0">
                <a:ea typeface="ＭＳ Ｐゴシック" charset="-128"/>
              </a:rPr>
            </a:br>
            <a:r>
              <a:rPr lang="de-DE" altLang="de-DE" sz="2200" dirty="0">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„Guter“ Geometrieunterricht?! – </a:t>
            </a:r>
            <a:br>
              <a:rPr lang="de-DE" altLang="de-DE" sz="2200" dirty="0">
                <a:ea typeface="ＭＳ Ｐゴシック" charset="-128"/>
              </a:rPr>
            </a:br>
            <a:r>
              <a:rPr lang="de-DE" altLang="de-DE" sz="2200" dirty="0">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dirty="0">
                <a:solidFill>
                  <a:srgbClr val="34B409"/>
                </a:solidFill>
              </a:rPr>
              <a:t>Literatur</a:t>
            </a:r>
          </a:p>
        </p:txBody>
      </p:sp>
      <p:sp>
        <p:nvSpPr>
          <p:cNvPr id="81923" name="Inhaltsplatzhalter 1"/>
          <p:cNvSpPr>
            <a:spLocks noGrp="1"/>
          </p:cNvSpPr>
          <p:nvPr>
            <p:ph idx="1"/>
          </p:nvPr>
        </p:nvSpPr>
        <p:spPr>
          <a:xfrm>
            <a:off x="900113" y="991270"/>
            <a:ext cx="8075612" cy="4525962"/>
          </a:xfrm>
        </p:spPr>
        <p:txBody>
          <a:bodyPr/>
          <a:lstStyle/>
          <a:p>
            <a:r>
              <a:rPr lang="de-DE" altLang="de-DE" sz="1600" dirty="0">
                <a:ea typeface="ＭＳ Ｐゴシック" charset="-128"/>
              </a:rPr>
              <a:t>BACKE-NEUWALD, D.; GÖTZE, D. (2016): Tangram: problemlösen statt puzzeln. In: Die Grundschulzeitschrift, 291, S. 28-32.</a:t>
            </a:r>
          </a:p>
          <a:p>
            <a:r>
              <a:rPr lang="de-DE" altLang="de-DE" sz="1600" dirty="0">
                <a:ea typeface="ＭＳ Ｐゴシック" charset="-128"/>
              </a:rPr>
              <a:t>BESUDEN, H. (1973): Die Aufgabe der Geometrie in der Grundschule – illustriert am Einsatz eines Arbeitsmittels. In: Lebendige Schule, 28. Jg., Heft 6/1973. </a:t>
            </a:r>
          </a:p>
          <a:p>
            <a:r>
              <a:rPr lang="de-DE" altLang="de-DE" sz="1600" dirty="0">
                <a:ea typeface="ＭＳ Ｐゴシック" charset="-128"/>
              </a:rPr>
              <a:t>BESUDEN, H. (1980): Motivation und operatives Prinzip im Geometrieunterricht der Sek. I. In: Beiträge zum Mathematikunterricht. Hannover: Schroedel</a:t>
            </a:r>
          </a:p>
          <a:p>
            <a:r>
              <a:rPr lang="de-DE" altLang="de-DE" sz="1600" dirty="0">
                <a:ea typeface="ＭＳ Ｐゴシック" charset="-128"/>
              </a:rPr>
              <a:t>BESUDEN, H. (1984): Knoten, Würfel, Ornamente. Stuttgart: Klett.</a:t>
            </a:r>
          </a:p>
          <a:p>
            <a:r>
              <a:rPr lang="de-DE" altLang="de-DE" sz="1600" dirty="0">
                <a:ea typeface="ＭＳ Ｐゴシック" charset="-128"/>
              </a:rPr>
              <a:t>FRANKE, M.; REINHOLD, S. (2016): Didaktik der Geometrie. In der Grundschule. 3. Auflage. Heidelberg: Springer Spektrum.</a:t>
            </a:r>
          </a:p>
          <a:p>
            <a:r>
              <a:rPr lang="de-DE" altLang="de-DE" sz="1600" dirty="0">
                <a:ea typeface="ＭＳ Ｐゴシック" charset="-128"/>
              </a:rPr>
              <a:t>FREUDENTHAL, H. (1973): Mathematik als pädagogische Aufgabe (Band 2). Stuttgart: Klett.</a:t>
            </a:r>
          </a:p>
          <a:p>
            <a:r>
              <a:rPr lang="de-DE" altLang="de-DE" sz="1600" dirty="0">
                <a:ea typeface="ＭＳ Ｐゴシック" charset="-128"/>
              </a:rPr>
              <a:t>HUHMANN, T.; SPIEGEL, H. (2016): Kinder haben ein Recht auf guten Geometrieunterricht. In: Die Grundschulzeitschrift, 291, S. 25-27.</a:t>
            </a:r>
          </a:p>
          <a:p>
            <a:r>
              <a:rPr lang="de-DE" altLang="de-DE" sz="1600" dirty="0">
                <a:ea typeface="ＭＳ Ｐゴシック" charset="-128"/>
              </a:rPr>
              <a:t>KMK 2004: Beschlüsse der Kultusministerkonferenz – Bildungsstandards im Fach Mathematik für den Primarbereich. </a:t>
            </a:r>
            <a:r>
              <a:rPr lang="de-DE" altLang="de-DE" sz="1600" dirty="0" err="1">
                <a:ea typeface="ＭＳ Ｐゴシック" charset="-128"/>
              </a:rPr>
              <a:t>Luchterhand</a:t>
            </a:r>
            <a:r>
              <a:rPr lang="de-DE" altLang="de-DE" sz="1600" dirty="0">
                <a:ea typeface="ＭＳ Ｐゴシック" charset="-128"/>
              </a:rPr>
              <a:t>.</a:t>
            </a:r>
          </a:p>
          <a:p>
            <a:r>
              <a:rPr lang="de-DE" altLang="de-DE" sz="1600" dirty="0">
                <a:ea typeface="ＭＳ Ｐゴシック" charset="-128"/>
              </a:rPr>
              <a:t>MAIER, PETER H. (1999) Räumliches Vorstellungsvermögen – Ein theoretischer Abriss des Phänomens räumliches Vorstellungsvermögen. Donauwörth: Auer Verlag.</a:t>
            </a:r>
          </a:p>
          <a:p>
            <a:r>
              <a:rPr lang="de-DE" altLang="de-DE" sz="1600" dirty="0">
                <a:ea typeface="ＭＳ Ｐゴシック" charset="-128"/>
              </a:rPr>
              <a:t>MINISTERIUM FÜR SCHULE UND WEITERBILDUNG (2008): Lehrplan Mathematik. Ritterbach. </a:t>
            </a:r>
          </a:p>
          <a:p>
            <a:endParaRPr lang="de-DE" altLang="de-DE" sz="1600" dirty="0">
              <a:ea typeface="ＭＳ Ｐゴシック" charset="-128"/>
            </a:endParaRPr>
          </a:p>
          <a:p>
            <a:endParaRPr lang="de-DE" altLang="de-DE" sz="1600" dirty="0">
              <a:ea typeface="ＭＳ Ｐゴシック" charset="-128"/>
            </a:endParaRPr>
          </a:p>
          <a:p>
            <a:endParaRPr lang="de-DE" altLang="de-DE" sz="1600" dirty="0">
              <a:ea typeface="ＭＳ Ｐゴシック" charset="-128"/>
            </a:endParaRPr>
          </a:p>
        </p:txBody>
      </p:sp>
    </p:spTree>
    <p:extLst>
      <p:ext uri="{BB962C8B-B14F-4D97-AF65-F5344CB8AC3E}">
        <p14:creationId xmlns:p14="http://schemas.microsoft.com/office/powerpoint/2010/main" val="18652322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400" b="1" dirty="0"/>
              <a:t>                 </a:t>
            </a:r>
            <a:endParaRPr lang="de-DE" sz="2400" dirty="0">
              <a:cs typeface="Times New Roman" charset="0"/>
            </a:endParaRPr>
          </a:p>
          <a:p>
            <a:pPr>
              <a:defRPr/>
            </a:pPr>
            <a:r>
              <a:rPr lang="de-DE" sz="2400" dirty="0"/>
              <a:t>Für wie wichtig halten Sie Geometrie in der Grundschule?</a:t>
            </a:r>
          </a:p>
          <a:p>
            <a:pPr>
              <a:defRPr/>
            </a:pPr>
            <a:r>
              <a:rPr lang="de-DE" sz="2400" dirty="0"/>
              <a:t>Führen Sie Gründe </a:t>
            </a:r>
            <a:r>
              <a:rPr lang="de-DE" sz="2400" i="1" dirty="0"/>
              <a:t>für</a:t>
            </a:r>
            <a:r>
              <a:rPr lang="de-DE" sz="2400" dirty="0"/>
              <a:t> Geometrie in der Grundschule an und schreiben Sie diese einzeln auf Karteikarten. </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el 1"/>
          <p:cNvSpPr>
            <a:spLocks noGrp="1"/>
          </p:cNvSpPr>
          <p:nvPr>
            <p:ph type="ctrTitle"/>
          </p:nvPr>
        </p:nvSpPr>
        <p:spPr/>
        <p:txBody>
          <a:bodyPr/>
          <a:lstStyle/>
          <a:p>
            <a:r>
              <a:rPr lang="de-DE" altLang="de-DE">
                <a:ea typeface="ＭＳ Ｐゴシック" charset="-128"/>
              </a:rPr>
              <a:t>Warum Geometrie in der Grundschule?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el 1"/>
          <p:cNvSpPr>
            <a:spLocks noGrp="1"/>
          </p:cNvSpPr>
          <p:nvPr>
            <p:ph type="ctrTitle"/>
          </p:nvPr>
        </p:nvSpPr>
        <p:spPr/>
        <p:txBody>
          <a:bodyPr/>
          <a:lstStyle/>
          <a:p>
            <a:r>
              <a:rPr lang="de-DE" altLang="de-DE">
                <a:ea typeface="ＭＳ Ｐゴシック" charset="-128"/>
              </a:rPr>
              <a:t>Warum Geometrie in der Grundschule?</a:t>
            </a:r>
          </a:p>
        </p:txBody>
      </p:sp>
      <p:pic>
        <p:nvPicPr>
          <p:cNvPr id="17410"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714375"/>
            <a:ext cx="4086225"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140200" y="4437063"/>
            <a:ext cx="15113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8" name="Rechteck 7"/>
          <p:cNvSpPr/>
          <p:nvPr/>
        </p:nvSpPr>
        <p:spPr>
          <a:xfrm>
            <a:off x="2501900" y="2133600"/>
            <a:ext cx="1854200" cy="215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9" name="Rechteck 8"/>
          <p:cNvSpPr/>
          <p:nvPr/>
        </p:nvSpPr>
        <p:spPr>
          <a:xfrm>
            <a:off x="5219700" y="1995488"/>
            <a:ext cx="1182688" cy="1649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nhaltsplatzhalter 2"/>
          <p:cNvSpPr>
            <a:spLocks noGrp="1"/>
          </p:cNvSpPr>
          <p:nvPr>
            <p:ph idx="1"/>
          </p:nvPr>
        </p:nvSpPr>
        <p:spPr>
          <a:xfrm>
            <a:off x="755650" y="1052513"/>
            <a:ext cx="8388350" cy="4176712"/>
          </a:xfrm>
        </p:spPr>
        <p:txBody>
          <a:bodyPr/>
          <a:lstStyle/>
          <a:p>
            <a:r>
              <a:rPr lang="de-DE" altLang="de-DE">
                <a:ea typeface="ＭＳ Ｐゴシック" charset="-128"/>
              </a:rPr>
              <a:t>vieles von dem aufgreift und weiterentwickelt, was Kinder interessiert und was sie schon mitbringen.</a:t>
            </a:r>
          </a:p>
          <a:p>
            <a:r>
              <a:rPr lang="de-DE" altLang="de-DE">
                <a:ea typeface="ＭＳ Ｐゴシック" charset="-128"/>
              </a:rPr>
              <a:t>hilft, die Welt mit anderen Augen zu sehen und sie messend zu erfassen.</a:t>
            </a:r>
          </a:p>
          <a:p>
            <a:r>
              <a:rPr lang="de-DE" altLang="de-DE">
                <a:ea typeface="ＭＳ Ｐゴシック" charset="-128"/>
              </a:rPr>
              <a:t>die stärkste mathematische Disziplin eines Kindes sein kann.</a:t>
            </a:r>
          </a:p>
          <a:p>
            <a:r>
              <a:rPr lang="de-DE" altLang="de-DE">
                <a:ea typeface="ＭＳ Ｐゴシック" charset="-128"/>
              </a:rPr>
              <a:t>das Selbstvertrauen in die Kraft des eigenen Denkens stärken kann.</a:t>
            </a:r>
          </a:p>
          <a:p>
            <a:r>
              <a:rPr lang="de-DE" altLang="de-DE">
                <a:ea typeface="ＭＳ Ｐゴシック" charset="-128"/>
              </a:rPr>
              <a:t>hilft, die Arithmetik (noch besser) zu verstehen.</a:t>
            </a:r>
          </a:p>
          <a:p>
            <a:r>
              <a:rPr lang="de-DE" altLang="de-DE">
                <a:ea typeface="ＭＳ Ｐゴシック" charset="-128"/>
              </a:rPr>
              <a:t>Sprache besser verstehen und gebrauchen hilft. </a:t>
            </a:r>
          </a:p>
          <a:p>
            <a:r>
              <a:rPr lang="de-DE" altLang="de-DE">
                <a:ea typeface="ＭＳ Ｐゴシック" charset="-128"/>
              </a:rPr>
              <a:t>Räumliches wahrzunehmen, vorzustellen und zu denken fordert und fördert.</a:t>
            </a:r>
          </a:p>
          <a:p>
            <a:pPr>
              <a:buFontTx/>
              <a:buNone/>
            </a:pPr>
            <a:endParaRPr lang="de-DE" altLang="de-DE">
              <a:latin typeface="Calibri" charset="0"/>
              <a:ea typeface="ＭＳ Ｐゴシック" charset="-128"/>
            </a:endParaRPr>
          </a:p>
          <a:p>
            <a:pPr>
              <a:buFontTx/>
              <a:buNone/>
            </a:pPr>
            <a:endParaRPr lang="de-DE" altLang="de-DE">
              <a:latin typeface="Calibri" charset="0"/>
              <a:ea typeface="ＭＳ Ｐゴシック" charset="-128"/>
            </a:endParaRPr>
          </a:p>
          <a:p>
            <a:pPr>
              <a:buFontTx/>
              <a:buNone/>
            </a:pPr>
            <a:endParaRPr lang="de-DE" altLang="de-DE">
              <a:latin typeface="Calibri" charset="0"/>
              <a:ea typeface="ＭＳ Ｐゴシック" charset="-128"/>
            </a:endParaRPr>
          </a:p>
          <a:p>
            <a:pPr>
              <a:buFontTx/>
              <a:buNone/>
            </a:pPr>
            <a:r>
              <a:rPr lang="de-DE" altLang="de-DE">
                <a:latin typeface="Calibri" charset="0"/>
                <a:ea typeface="ＭＳ Ｐゴシック" charset="-128"/>
              </a:rPr>
              <a:t> </a:t>
            </a:r>
          </a:p>
        </p:txBody>
      </p:sp>
      <p:sp>
        <p:nvSpPr>
          <p:cNvPr id="18434"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(Frühe) Geometrie ist wichtig, weil sie...</a:t>
            </a:r>
          </a:p>
        </p:txBody>
      </p:sp>
      <p:sp>
        <p:nvSpPr>
          <p:cNvPr id="18435" name="Textfeld 1"/>
          <p:cNvSpPr txBox="1">
            <a:spLocks noChangeArrowheads="1"/>
          </p:cNvSpPr>
          <p:nvPr/>
        </p:nvSpPr>
        <p:spPr bwMode="auto">
          <a:xfrm>
            <a:off x="5219700" y="5683250"/>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Inhaltsplatzhalter 2"/>
          <p:cNvSpPr>
            <a:spLocks noGrp="1"/>
          </p:cNvSpPr>
          <p:nvPr>
            <p:ph idx="1"/>
          </p:nvPr>
        </p:nvSpPr>
        <p:spPr>
          <a:xfrm>
            <a:off x="755650" y="1052513"/>
            <a:ext cx="8388350" cy="4176712"/>
          </a:xfrm>
        </p:spPr>
        <p:txBody>
          <a:bodyPr/>
          <a:lstStyle/>
          <a:p>
            <a:pPr>
              <a:defRPr/>
            </a:pPr>
            <a:r>
              <a:rPr lang="de-DE" altLang="x-none" dirty="0">
                <a:ea typeface="ＭＳ Ｐゴシック" charset="-128"/>
              </a:rPr>
              <a:t>einen spielerischen, experimentellen Zugang zu fundamentalen Ideen der Mathematik ermöglicht.</a:t>
            </a:r>
          </a:p>
          <a:p>
            <a:pPr>
              <a:defRPr/>
            </a:pPr>
            <a:r>
              <a:rPr lang="de-DE" altLang="x-none" dirty="0">
                <a:ea typeface="ＭＳ Ｐゴシック" charset="-128"/>
              </a:rPr>
              <a:t>notwendige Grundlagen für die spätere systematische Geometrie legt.</a:t>
            </a:r>
          </a:p>
          <a:p>
            <a:pPr>
              <a:defRPr/>
            </a:pPr>
            <a:r>
              <a:rPr lang="de-DE" altLang="x-none" dirty="0">
                <a:ea typeface="ＭＳ Ｐゴシック" charset="-128"/>
              </a:rPr>
              <a:t>vielerlei mathematische Tätigkeiten wie Erfinden, Erforschen und Begründen anregt und die Entwicklung mathematiktypischer Vorgehensweisen und Denkstrategien unterstützt.</a:t>
            </a:r>
          </a:p>
          <a:p>
            <a:pPr>
              <a:defRPr/>
            </a:pPr>
            <a:r>
              <a:rPr lang="de-DE" altLang="x-none" dirty="0">
                <a:ea typeface="ＭＳ Ｐゴシック" charset="-128"/>
              </a:rPr>
              <a:t>fragwürdig ist, neugierig macht und schön ist.</a:t>
            </a:r>
          </a:p>
          <a:p>
            <a:pPr>
              <a:defRPr/>
            </a:pPr>
            <a:r>
              <a:rPr lang="de-DE" altLang="x-none" dirty="0">
                <a:ea typeface="ＭＳ Ｐゴシック" charset="-128"/>
              </a:rPr>
              <a:t>...</a:t>
            </a:r>
            <a:br>
              <a:rPr lang="de-DE" altLang="x-none" dirty="0">
                <a:ea typeface="ＭＳ Ｐゴシック" charset="-128"/>
              </a:rPr>
            </a:br>
            <a:endParaRPr lang="de-DE" altLang="x-none" dirty="0">
              <a:ea typeface="ＭＳ Ｐゴシック" charset="-128"/>
            </a:endParaRPr>
          </a:p>
          <a:p>
            <a:pPr marL="0" indent="0">
              <a:buFont typeface="Arial" charset="0"/>
              <a:buNone/>
              <a:defRPr/>
            </a:pPr>
            <a:r>
              <a:rPr lang="de-DE" altLang="x-none" dirty="0">
                <a:ea typeface="ＭＳ Ｐゴシック" charset="-128"/>
              </a:rPr>
              <a:t>und weil Mathematik ohne Geometrie keine Mathematik ist.</a:t>
            </a:r>
          </a:p>
          <a:p>
            <a:pPr>
              <a:buFontTx/>
              <a:buNone/>
              <a:defRPr/>
            </a:pPr>
            <a:endParaRPr lang="de-DE" altLang="x-none" dirty="0">
              <a:latin typeface="Calibri" charset="0"/>
              <a:ea typeface="ＭＳ Ｐゴシック" charset="-128"/>
            </a:endParaRPr>
          </a:p>
          <a:p>
            <a:pPr>
              <a:buFontTx/>
              <a:buNone/>
              <a:defRPr/>
            </a:pPr>
            <a:endParaRPr lang="de-DE" altLang="x-none" dirty="0">
              <a:latin typeface="Calibri" charset="0"/>
              <a:ea typeface="ＭＳ Ｐゴシック" charset="-128"/>
            </a:endParaRPr>
          </a:p>
          <a:p>
            <a:pPr>
              <a:buFontTx/>
              <a:buNone/>
              <a:defRPr/>
            </a:pPr>
            <a:endParaRPr lang="de-DE" altLang="x-none" dirty="0">
              <a:latin typeface="Calibri" charset="0"/>
              <a:ea typeface="ＭＳ Ｐゴシック" charset="-128"/>
            </a:endParaRPr>
          </a:p>
          <a:p>
            <a:pPr>
              <a:buFontTx/>
              <a:buNone/>
              <a:defRPr/>
            </a:pPr>
            <a:r>
              <a:rPr lang="de-DE" altLang="x-none" dirty="0">
                <a:latin typeface="Calibri" charset="0"/>
                <a:ea typeface="ＭＳ Ｐゴシック" charset="-128"/>
              </a:rPr>
              <a:t> </a:t>
            </a:r>
          </a:p>
        </p:txBody>
      </p:sp>
      <p:sp>
        <p:nvSpPr>
          <p:cNvPr id="20482"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(Frühe) Geometrie ist wichtig, weil sie...</a:t>
            </a:r>
          </a:p>
        </p:txBody>
      </p:sp>
      <p:sp>
        <p:nvSpPr>
          <p:cNvPr id="20483" name="Textfeld 4"/>
          <p:cNvSpPr txBox="1">
            <a:spLocks noChangeArrowheads="1"/>
          </p:cNvSpPr>
          <p:nvPr/>
        </p:nvSpPr>
        <p:spPr bwMode="auto">
          <a:xfrm>
            <a:off x="5219700" y="5683250"/>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theme/theme1.xml><?xml version="1.0" encoding="utf-8"?>
<a:theme xmlns:a="http://schemas.openxmlformats.org/drawingml/2006/main" name="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3479</Words>
  <Application>Microsoft Office PowerPoint</Application>
  <PresentationFormat>Bildschirmpräsentation (4:3)</PresentationFormat>
  <Paragraphs>501</Paragraphs>
  <Slides>50</Slides>
  <Notes>33</Notes>
  <HiddenSlides>1</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50</vt:i4>
      </vt:variant>
    </vt:vector>
  </HeadingPairs>
  <TitlesOfParts>
    <vt:vector size="56" baseType="lpstr">
      <vt:lpstr>Arial</vt:lpstr>
      <vt:lpstr>Calibri</vt:lpstr>
      <vt:lpstr>Comic Sans MS</vt:lpstr>
      <vt:lpstr>Symbol</vt:lpstr>
      <vt:lpstr>Titelfolie</vt:lpstr>
      <vt:lpstr>1_Titelfolie</vt:lpstr>
      <vt:lpstr>Haus 7: Gute Aufgaben</vt:lpstr>
      <vt:lpstr>Hinweise zu den Lizenzbedingungen</vt:lpstr>
      <vt:lpstr>Aufbau des Fortbildungsmoduls 7.8</vt:lpstr>
      <vt:lpstr>Zielsetzungen</vt:lpstr>
      <vt:lpstr>Aufbau des Fortbildungsmoduls 7.8</vt:lpstr>
      <vt:lpstr>Warum Geometrie in der Grundschule?</vt:lpstr>
      <vt:lpstr>Warum Geometrie in der Grundschule?</vt:lpstr>
      <vt:lpstr>PowerPoint-Präsentation</vt:lpstr>
      <vt:lpstr>PowerPoint-Präsentation</vt:lpstr>
      <vt:lpstr>PowerPoint-Präsentation</vt:lpstr>
      <vt:lpstr>PowerPoint-Präsentation</vt:lpstr>
      <vt:lpstr>Aufbau des Fortbildungsmoduls 7.8</vt:lpstr>
      <vt:lpstr>PowerPoint-Präsentation</vt:lpstr>
      <vt:lpstr> </vt:lpstr>
      <vt:lpstr>Theoretische Einbettung – Was ist Raumvorstellung?</vt:lpstr>
      <vt:lpstr>Theoretische Einbettung – Was ist Raumvorstellung?</vt:lpstr>
      <vt:lpstr>PowerPoint-Präsentation</vt:lpstr>
      <vt:lpstr>Raumorientierung und Raumvorstellung</vt:lpstr>
      <vt:lpstr>Raumorientierung und Raumvorstellung</vt:lpstr>
      <vt:lpstr> </vt:lpstr>
      <vt:lpstr>Ebene Figuren – Quadratfünflinge</vt:lpstr>
      <vt:lpstr>Ebene Figuren – Quadratfünflinge</vt:lpstr>
      <vt:lpstr>PowerPoint-Präsentation</vt:lpstr>
      <vt:lpstr>Körper – Inter-Netzzo</vt:lpstr>
      <vt:lpstr>Körper – Inter-Netzzo</vt:lpstr>
      <vt:lpstr> </vt:lpstr>
      <vt:lpstr>Symmetrie</vt:lpstr>
      <vt:lpstr>PowerPoint-Präsentation</vt:lpstr>
      <vt:lpstr>Zeichnen</vt:lpstr>
      <vt:lpstr>PowerPoint-Präsentation</vt:lpstr>
      <vt:lpstr>Aufbau des Fortbildungsmoduls 7.8</vt:lpstr>
      <vt:lpstr>PowerPoint-Präsentation</vt:lpstr>
      <vt:lpstr>PowerPoint-Präsentation</vt:lpstr>
      <vt:lpstr>PowerPoint-Präsentation</vt:lpstr>
      <vt:lpstr>Gute Aufgaben im Geometrieunterricht</vt:lpstr>
      <vt:lpstr>Möglichkeiten zur Anreicherung von Aufgaben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Haus 7: Modul 7.8</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Folien_Modul 7.8 Gute Aufgaben Geometrie</dc:title>
  <dc:subject/>
  <dc:creator>PIKAS</dc:creator>
  <cp:keywords/>
  <dc:description/>
  <cp:lastModifiedBy>Hannah Backhaus</cp:lastModifiedBy>
  <cp:revision>1091</cp:revision>
  <cp:lastPrinted>2015-02-04T07:06:12Z</cp:lastPrinted>
  <dcterms:created xsi:type="dcterms:W3CDTF">2009-11-02T09:50:22Z</dcterms:created>
  <dcterms:modified xsi:type="dcterms:W3CDTF">2021-11-22T16:54:17Z</dcterms:modified>
  <cp:category/>
</cp:coreProperties>
</file>